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4" r:id="rId5"/>
    <p:sldId id="257" r:id="rId6"/>
    <p:sldId id="270" r:id="rId7"/>
    <p:sldId id="280" r:id="rId8"/>
    <p:sldId id="273" r:id="rId9"/>
    <p:sldId id="266" r:id="rId10"/>
    <p:sldId id="267" r:id="rId11"/>
    <p:sldId id="269" r:id="rId12"/>
    <p:sldId id="268" r:id="rId13"/>
    <p:sldId id="282" r:id="rId14"/>
    <p:sldId id="283" r:id="rId15"/>
    <p:sldId id="284" r:id="rId16"/>
    <p:sldId id="272" r:id="rId17"/>
    <p:sldId id="275" r:id="rId18"/>
    <p:sldId id="276" r:id="rId19"/>
    <p:sldId id="281" r:id="rId20"/>
    <p:sldId id="27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waski, Janice A. (JSC-SD211)" initials="ZJA(S" lastIdx="1" clrIdx="0">
    <p:extLst>
      <p:ext uri="{19B8F6BF-5375-455C-9EA6-DF929625EA0E}">
        <p15:presenceInfo xmlns:p15="http://schemas.microsoft.com/office/powerpoint/2012/main" userId="S::jzawaski@ndc.nasa.gov::a42c6325-ec91-443a-90d9-3b8ee35af3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83C"/>
    <a:srgbClr val="AE234C"/>
    <a:srgbClr val="B26024"/>
    <a:srgbClr val="2464B1"/>
    <a:srgbClr val="AD8F23"/>
    <a:srgbClr val="070F16"/>
    <a:srgbClr val="AD234C"/>
    <a:srgbClr val="2E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12T15:48:09.248" idx="1">
    <p:pos x="10" y="10"/>
    <p:text>Can you please update with an headshots of participants. Due to the number we were thinking of splitting them up by students/postdocs and then professors/technicians. Whatever you think is best but I don't think 25 will fit. Please include a picture of yourself too.</p:text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4EB9F-B19C-49D9-942F-49D77976D49B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67FF-1C76-453F-B401-BC7E882D9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3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37E2-8DAA-4432-AF46-0A6160B9D3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9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is to give us a headshot and name and title. We may move it around after we receive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37E2-8DAA-4432-AF46-0A6160B9D3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9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is to give us a headshot and name and title. We may move it around after we receive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37E2-8DAA-4432-AF46-0A6160B9D3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94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is to give us a headshot and name and title. We may move it around after we receive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37E2-8DAA-4432-AF46-0A6160B9D3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57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important is to give us a headshot and name and title. We may move it around after we receive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37E2-8DAA-4432-AF46-0A6160B9D3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02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A37E2-8DAA-4432-AF46-0A6160B9D3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7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ssion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3E93-D82B-4DD3-9275-D14A27A96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92F34-25C1-4623-9323-1E6603F0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Jane Doe | jane.doe@nasa.gov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47D31-7DF3-4FEE-9780-9F637A90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64CCE8-BAD8-4372-BCD6-4F4E1A67DF62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34000">
                <a:schemeClr val="tx1"/>
              </a:gs>
              <a:gs pos="84000">
                <a:srgbClr val="13283C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799C7A4C-A0E0-4532-91C7-42036CB12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991"/>
          <a:stretch/>
        </p:blipFill>
        <p:spPr>
          <a:xfrm rot="1199597" flipH="1">
            <a:off x="169666" y="183274"/>
            <a:ext cx="5656408" cy="7247458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BABA0D89-1E56-43CE-B246-A360DEAFB617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2023 Human Research Program</a:t>
            </a:r>
          </a:p>
          <a:p>
            <a:r>
              <a:rPr lang="en-US"/>
              <a:t>Investigators Workshop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07478B7-9AB4-4B8A-B5D3-7730989829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/>
          <a:stretch/>
        </p:blipFill>
        <p:spPr>
          <a:xfrm>
            <a:off x="347378" y="105279"/>
            <a:ext cx="1078122" cy="1012985"/>
          </a:xfrm>
          <a:prstGeom prst="rect">
            <a:avLst/>
          </a:prstGeom>
        </p:spPr>
      </p:pic>
      <p:pic>
        <p:nvPicPr>
          <p:cNvPr id="12" name="Picture 11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198E9A99-4772-48C9-9ED8-B8AB62573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991"/>
          <a:stretch/>
        </p:blipFill>
        <p:spPr>
          <a:xfrm>
            <a:off x="6829221" y="68261"/>
            <a:ext cx="5219794" cy="67214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C6DE9C7-AF7B-4389-8AC2-27C0C9A31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2463"/>
          <a:stretch/>
        </p:blipFill>
        <p:spPr>
          <a:xfrm>
            <a:off x="10072879" y="280416"/>
            <a:ext cx="547715" cy="437626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9D9D474-B2FB-4D92-859F-316472BEA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4" r="88001"/>
          <a:stretch/>
        </p:blipFill>
        <p:spPr>
          <a:xfrm>
            <a:off x="1531836" y="180716"/>
            <a:ext cx="895046" cy="1087602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960BE5F-8506-4748-8D6B-0C6D94DA0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5" t="29957" r="49305" b="54218"/>
          <a:stretch/>
        </p:blipFill>
        <p:spPr>
          <a:xfrm>
            <a:off x="7912864" y="351910"/>
            <a:ext cx="471964" cy="77682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A6C9C42-3D47-476A-B366-D283F7D18A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4" t="720" r="10195" b="86774"/>
          <a:stretch/>
        </p:blipFill>
        <p:spPr>
          <a:xfrm>
            <a:off x="4649188" y="-5575"/>
            <a:ext cx="827314" cy="613907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25AAD57-320B-4570-AEA6-406C44B6D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8" t="55419" r="1381" b="30389"/>
          <a:stretch/>
        </p:blipFill>
        <p:spPr>
          <a:xfrm>
            <a:off x="11296954" y="14753"/>
            <a:ext cx="518761" cy="6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61256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2C025B-2F23-48F2-9BEF-5EFA7D1D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5371F-DF82-45C9-97F6-3AD69C7D8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4E449-4F06-4F30-B550-F0F3E01C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2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8EF7-F77A-4656-8482-1AE9223B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92F89-A385-494A-9933-1037338AE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398B2-13E2-4D7B-BF71-BA5F93162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FB5FD-3BFF-4C1C-9C81-314E36B5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131AD-FA1D-4AAE-89CA-8A53716D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AE65F-4405-4018-9B57-ECEBBAA2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4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C06CB-B0D4-465D-8F51-8C273026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D1FDD-DBDD-4902-B895-3F3EE317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8B04E-89EA-4B15-8491-D85A3E81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636EA-E4C6-4EAC-8CE4-7673FCC85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7D7B5-59BF-4756-ACEA-FB1226ED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2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6AC8CF-903A-4324-AF63-BA669515C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28135"/>
            <a:ext cx="2628900" cy="51726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CE262-8A5D-46D5-8CEF-F243A1357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8135"/>
            <a:ext cx="7734300" cy="51726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C6FCA-D9C2-420E-84CE-AC3A4616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579F1-029F-4FED-8BFF-80DB8549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5CD50-0D14-40EC-AF0A-1B68D3DE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8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D4A756-BFD2-4CE0-B7B7-6D96169CD359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>
            <a:gsLst>
              <a:gs pos="34000">
                <a:schemeClr val="tx1"/>
              </a:gs>
              <a:gs pos="84000">
                <a:srgbClr val="13283C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7D4B7BE4-C3C4-4E51-8409-1879EC8B9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991"/>
          <a:stretch/>
        </p:blipFill>
        <p:spPr>
          <a:xfrm rot="1199597" flipH="1">
            <a:off x="169666" y="183274"/>
            <a:ext cx="5656408" cy="724745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622179E-01F1-493C-9543-866A25A99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t="2384" b="16802"/>
          <a:stretch/>
        </p:blipFill>
        <p:spPr>
          <a:xfrm>
            <a:off x="0" y="1301039"/>
            <a:ext cx="8994618" cy="5542205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674E0840-0531-43EC-BB7C-92DE5DEDD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2023 Human Research Program</a:t>
            </a:r>
          </a:p>
          <a:p>
            <a:r>
              <a:rPr lang="en-US"/>
              <a:t>Investigators Workshop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F43A19-9112-49DA-AACB-16C41432A3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b="3942"/>
          <a:stretch/>
        </p:blipFill>
        <p:spPr>
          <a:xfrm>
            <a:off x="-6098" y="163278"/>
            <a:ext cx="6972206" cy="672147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2064975-64E6-4403-A467-E717598F5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/>
          <a:stretch/>
        </p:blipFill>
        <p:spPr>
          <a:xfrm>
            <a:off x="927100" y="1284043"/>
            <a:ext cx="2470150" cy="2320911"/>
          </a:xfrm>
          <a:prstGeom prst="rect">
            <a:avLst/>
          </a:prstGeom>
        </p:spPr>
      </p:pic>
      <p:pic>
        <p:nvPicPr>
          <p:cNvPr id="14" name="Picture 13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233ADE12-B415-4AEF-B4CF-C479FA963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1991"/>
          <a:stretch/>
        </p:blipFill>
        <p:spPr>
          <a:xfrm>
            <a:off x="6829221" y="68261"/>
            <a:ext cx="5219794" cy="672147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B3F1E76-F5D2-4FC2-B0C8-9E5E71708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0" b="2463"/>
          <a:stretch/>
        </p:blipFill>
        <p:spPr>
          <a:xfrm>
            <a:off x="9507780" y="515808"/>
            <a:ext cx="948839" cy="7581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E7BFD9-B59E-4A52-AEEA-E9AE25A79448}"/>
              </a:ext>
            </a:extLst>
          </p:cNvPr>
          <p:cNvCxnSpPr>
            <a:cxnSpLocks/>
          </p:cNvCxnSpPr>
          <p:nvPr userDrawn="1"/>
        </p:nvCxnSpPr>
        <p:spPr>
          <a:xfrm flipH="1">
            <a:off x="7344229" y="3604954"/>
            <a:ext cx="4847771" cy="0"/>
          </a:xfrm>
          <a:prstGeom prst="line">
            <a:avLst/>
          </a:prstGeom>
          <a:ln w="44450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8E4CCEE-6626-4FE4-B7B6-33BE02367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54" r="88001"/>
          <a:stretch/>
        </p:blipFill>
        <p:spPr>
          <a:xfrm>
            <a:off x="259099" y="3429000"/>
            <a:ext cx="1217834" cy="1479833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FEEA18C-8AD0-43A3-A74A-2A42206F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5" t="29957" r="49305" b="54218"/>
          <a:stretch/>
        </p:blipFill>
        <p:spPr>
          <a:xfrm>
            <a:off x="5715907" y="1661232"/>
            <a:ext cx="471964" cy="776828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9CE8859-A536-43AD-90E0-B94D7D19A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4" t="720" r="10195" b="86774"/>
          <a:stretch/>
        </p:blipFill>
        <p:spPr>
          <a:xfrm>
            <a:off x="3387081" y="332670"/>
            <a:ext cx="827314" cy="613907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4A2C8DA-B42B-40A7-B846-03198ADFF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8" t="55419" r="1381" b="30389"/>
          <a:stretch/>
        </p:blipFill>
        <p:spPr>
          <a:xfrm>
            <a:off x="11296954" y="14753"/>
            <a:ext cx="518761" cy="69667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216A4F81-267A-4CB4-9A86-F1D28CA09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676" y="690921"/>
            <a:ext cx="6065019" cy="2627794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62C20E0-88B8-4033-A997-6BBE240A6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108" y="3972776"/>
            <a:ext cx="4954587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91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70F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F8A7-EB95-4C53-A5FE-3C8A66ED6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67776"/>
            <a:ext cx="9144000" cy="1765697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688540-FC90-47F5-A9A0-2CFDCEAD7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1742"/>
            <a:ext cx="9144000" cy="9360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CA9DB-045B-4CE0-ABD3-E5A77F5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0CFD9-44CC-42F2-A6F7-E0AC2C9E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D7B21-6CAC-4E17-9B96-DA8F2A6C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F85BA63-A971-4A18-90DB-212205122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4266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276506-7C96-4D93-A067-E00E35B7BCCB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744266"/>
            <a:ext cx="12192000" cy="0"/>
          </a:xfrm>
          <a:prstGeom prst="line">
            <a:avLst/>
          </a:prstGeom>
          <a:ln w="53975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48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A989-1970-40CA-94F6-508601C8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34681"/>
            <a:ext cx="10515600" cy="262779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057EF-313E-474B-8D53-E9985D41F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D904-AA14-4C99-8396-0DEB9446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2160C-F08E-4361-97F1-64B1BE597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C0CDF-6237-4922-B3B8-C06960109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7B7B615-9408-49C1-B026-9D1799A4C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44266"/>
          </a:xfrm>
          <a:prstGeom prst="rect">
            <a:avLst/>
          </a:prstGeom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56F3B9-C991-4F18-A90F-AEB58698FAEE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744266"/>
            <a:ext cx="12192000" cy="0"/>
          </a:xfrm>
          <a:prstGeom prst="line">
            <a:avLst/>
          </a:prstGeom>
          <a:ln w="53975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4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265E5-A1EB-4926-96F5-A5820950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928C1-7195-4C8E-86A9-D4E2D9600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175"/>
            <a:ext cx="10515600" cy="421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EF0B9-557C-4100-B7B2-6D1640BD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E803-A7FD-4CC9-AD76-71870474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91206-761F-4744-8C89-87D86077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7D2B-E619-40AB-9770-111BBB43D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E032-7830-4FF1-838D-9F8BD814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7525"/>
            <a:ext cx="5181600" cy="4212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799CA-872E-46D4-BC31-E115EB60E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87525"/>
            <a:ext cx="5181600" cy="4212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E912E-83DD-4D84-AC0A-3A80F4A2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85DA-331A-4E8D-A7C2-7BA55C88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8934F-CE72-489D-8F4E-77F156FF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1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724F-39E4-4EB9-ACC2-BC58E0D7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01EC6-6CC6-44A4-AB7D-76AD1996A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00225"/>
            <a:ext cx="51577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63AB1-BCE2-4B9A-9AAB-488ECF538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334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D5C63-1707-4555-8A30-68AD3E91A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0225"/>
            <a:ext cx="51831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4283F-EB2F-41EB-83D3-F48E24343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334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721F1-F7A0-4B13-9766-7763E207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ADFFD2-090D-4FDB-8B2D-3DBF9B56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5A9D3-0ADA-4E80-B83F-3F2257493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2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594D-95DD-4A01-9B24-D29C9861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417660" cy="836762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FA90B-AD8A-43C0-B30E-94DF24C0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462238" cy="365125"/>
          </a:xfrm>
        </p:spPr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539F8B8-4729-4C2F-9E31-5159257C3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1DC40-9A53-43FD-B402-7032650B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5957" y="6356348"/>
            <a:ext cx="1481487" cy="365125"/>
          </a:xfrm>
        </p:spPr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FF694-CFB5-4484-B81D-556A47E8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6965" y="6356350"/>
            <a:ext cx="3287484" cy="365123"/>
          </a:xfrm>
        </p:spPr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142A28-931C-4CB3-A6C8-EDB72BBB6F23}"/>
              </a:ext>
            </a:extLst>
          </p:cNvPr>
          <p:cNvCxnSpPr>
            <a:cxnSpLocks/>
          </p:cNvCxnSpPr>
          <p:nvPr userDrawn="1"/>
        </p:nvCxnSpPr>
        <p:spPr>
          <a:xfrm>
            <a:off x="7600750" y="0"/>
            <a:ext cx="0" cy="6858000"/>
          </a:xfrm>
          <a:prstGeom prst="line">
            <a:avLst/>
          </a:prstGeom>
          <a:ln w="53975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8D0C23-AE32-4F84-80B6-4B1D553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971" y="1388343"/>
            <a:ext cx="6433473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487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43A4-7D07-491D-9148-2292BA3B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70C0-025D-402E-A6F5-F6C86891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F6137-4315-4A3F-B3BE-F1A5CEC8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4B498-97AB-4104-9E46-ECA220F1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8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F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78917AC-71D7-4228-9A7A-095A3A4459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707"/>
            <a:ext cx="12192000" cy="77329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6F16B-61C8-4C1E-A43A-4FDE86D4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E10C1-C543-4D71-B2EF-4B9225767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8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B00A-C5AC-4886-AE08-543243FEB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2A32-E1F6-4BD7-BA98-B8A4CA442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2023 Human Research Program 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4DFD6-A379-430E-A29A-902815009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A0E1C1D-23A6-4D8C-8BAD-0A4D3EB843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24D25FA-438A-46A2-98FA-7AF758EE1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6"/>
          <a:stretch/>
        </p:blipFill>
        <p:spPr>
          <a:xfrm>
            <a:off x="0" y="0"/>
            <a:ext cx="12192000" cy="6810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0EF429-7008-4905-8E3D-7CE632FB31EF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63880"/>
            <a:ext cx="12192000" cy="0"/>
          </a:xfrm>
          <a:prstGeom prst="line">
            <a:avLst/>
          </a:prstGeom>
          <a:ln w="53975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866A91-E38A-4AD0-B954-473E10EC4F2E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84707"/>
            <a:ext cx="12192000" cy="0"/>
          </a:xfrm>
          <a:prstGeom prst="line">
            <a:avLst/>
          </a:prstGeom>
          <a:ln w="53975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86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1" r:id="rId4"/>
    <p:sldLayoutId id="2147483650" r:id="rId5"/>
    <p:sldLayoutId id="2147483652" r:id="rId6"/>
    <p:sldLayoutId id="2147483653" r:id="rId7"/>
    <p:sldLayoutId id="2147483657" r:id="rId8"/>
    <p:sldLayoutId id="2147483654" r:id="rId9"/>
    <p:sldLayoutId id="2147483655" r:id="rId10"/>
    <p:sldLayoutId id="2147483656" r:id="rId11"/>
    <p:sldLayoutId id="2147483658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jpeg"/><Relationship Id="rId18" Type="http://schemas.openxmlformats.org/officeDocument/2006/relationships/comments" Target="../comments/comment1.xml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48.jp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42.jp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76.jpeg"/><Relationship Id="rId7" Type="http://schemas.openxmlformats.org/officeDocument/2006/relationships/image" Target="../media/image84.png"/><Relationship Id="rId12" Type="http://schemas.openxmlformats.org/officeDocument/2006/relationships/image" Target="../media/image8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8.gif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asa.gov/stem/murep/home/index.html" TargetMode="External"/><Relationship Id="rId5" Type="http://schemas.openxmlformats.org/officeDocument/2006/relationships/hyperlink" Target="https://npp.orau.org/" TargetMode="External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sv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hyperlink" Target="https://doi.org/10.1038/s41598-022-19360-9" TargetMode="Externa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12" Type="http://schemas.openxmlformats.org/officeDocument/2006/relationships/image" Target="../media/image44.jpeg"/><Relationship Id="rId17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11" Type="http://schemas.openxmlformats.org/officeDocument/2006/relationships/image" Target="../media/image43.jpg"/><Relationship Id="rId5" Type="http://schemas.openxmlformats.org/officeDocument/2006/relationships/image" Target="../media/image38.jpg"/><Relationship Id="rId15" Type="http://schemas.openxmlformats.org/officeDocument/2006/relationships/image" Target="../media/image47.jpg"/><Relationship Id="rId10" Type="http://schemas.openxmlformats.org/officeDocument/2006/relationships/image" Target="../media/image42.jpg"/><Relationship Id="rId4" Type="http://schemas.openxmlformats.org/officeDocument/2006/relationships/image" Target="../media/image37.jpg"/><Relationship Id="rId9" Type="http://schemas.openxmlformats.org/officeDocument/2006/relationships/image" Target="../media/image41.jpeg"/><Relationship Id="rId1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FE020-0E25-447E-A53F-142644B8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</a:t>
            </a:r>
          </a:p>
          <a:p>
            <a:r>
              <a:rPr lang="en-US"/>
              <a:t>Investigators Workshop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21576A-44B1-4961-A90F-10C4728E088F}"/>
              </a:ext>
            </a:extLst>
          </p:cNvPr>
          <p:cNvCxnSpPr>
            <a:cxnSpLocks/>
          </p:cNvCxnSpPr>
          <p:nvPr/>
        </p:nvCxnSpPr>
        <p:spPr>
          <a:xfrm flipH="1" flipV="1">
            <a:off x="564576" y="4987772"/>
            <a:ext cx="11064240" cy="0"/>
          </a:xfrm>
          <a:prstGeom prst="line">
            <a:avLst/>
          </a:prstGeom>
          <a:ln w="44450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1DE38699-EC89-4CE2-B8E5-BA9FA123D8DE}"/>
              </a:ext>
            </a:extLst>
          </p:cNvPr>
          <p:cNvSpPr txBox="1">
            <a:spLocks/>
          </p:cNvSpPr>
          <p:nvPr/>
        </p:nvSpPr>
        <p:spPr>
          <a:xfrm>
            <a:off x="493486" y="1004579"/>
            <a:ext cx="10684672" cy="61390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/>
              <a:t>Space Radiation (SR) Welcome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706B2-F1B3-4D60-946F-0409AE93BFC3}"/>
              </a:ext>
            </a:extLst>
          </p:cNvPr>
          <p:cNvSpPr txBox="1"/>
          <p:nvPr/>
        </p:nvSpPr>
        <p:spPr>
          <a:xfrm>
            <a:off x="917183" y="1583050"/>
            <a:ext cx="10710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THE STATE OF THE SPACE RADIATION ELEMENT </a:t>
            </a:r>
          </a:p>
          <a:p>
            <a:pPr marL="342900" indent="-342900">
              <a:buClr>
                <a:srgbClr val="AD8F23"/>
              </a:buClr>
              <a:buFont typeface="Wingdings" panose="05000000000000000000" pitchFamily="2" charset="2"/>
              <a:buChar char="«"/>
            </a:pPr>
            <a:r>
              <a:rPr lang="en-US" sz="2000" i="1" dirty="0">
                <a:solidFill>
                  <a:schemeClr val="bg1"/>
                </a:solidFill>
              </a:rPr>
              <a:t>S. Robin Elgart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D9B3D7-B844-4118-8B1E-013D7A120ABC}"/>
              </a:ext>
            </a:extLst>
          </p:cNvPr>
          <p:cNvCxnSpPr>
            <a:cxnSpLocks/>
          </p:cNvCxnSpPr>
          <p:nvPr/>
        </p:nvCxnSpPr>
        <p:spPr>
          <a:xfrm flipH="1" flipV="1">
            <a:off x="532441" y="2355129"/>
            <a:ext cx="11062848" cy="0"/>
          </a:xfrm>
          <a:prstGeom prst="line">
            <a:avLst/>
          </a:prstGeom>
          <a:ln w="44450">
            <a:solidFill>
              <a:srgbClr val="2464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79FAE3-F5AB-417B-8837-D1E05031F297}"/>
              </a:ext>
            </a:extLst>
          </p:cNvPr>
          <p:cNvCxnSpPr>
            <a:cxnSpLocks/>
          </p:cNvCxnSpPr>
          <p:nvPr/>
        </p:nvCxnSpPr>
        <p:spPr>
          <a:xfrm flipH="1" flipV="1">
            <a:off x="532441" y="3461331"/>
            <a:ext cx="11062848" cy="0"/>
          </a:xfrm>
          <a:prstGeom prst="line">
            <a:avLst/>
          </a:prstGeom>
          <a:ln w="44450">
            <a:solidFill>
              <a:srgbClr val="B26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D8D60C-19BD-4ACB-9DC3-D95A89C6E07A}"/>
              </a:ext>
            </a:extLst>
          </p:cNvPr>
          <p:cNvCxnSpPr>
            <a:cxnSpLocks/>
          </p:cNvCxnSpPr>
          <p:nvPr/>
        </p:nvCxnSpPr>
        <p:spPr>
          <a:xfrm flipH="1" flipV="1">
            <a:off x="564576" y="4228978"/>
            <a:ext cx="11062848" cy="0"/>
          </a:xfrm>
          <a:prstGeom prst="line">
            <a:avLst/>
          </a:prstGeom>
          <a:ln w="44450">
            <a:solidFill>
              <a:srgbClr val="AE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FC0C662-38CC-4922-B1EE-3AE3E9962397}"/>
              </a:ext>
            </a:extLst>
          </p:cNvPr>
          <p:cNvSpPr txBox="1"/>
          <p:nvPr/>
        </p:nvSpPr>
        <p:spPr>
          <a:xfrm>
            <a:off x="885047" y="3490314"/>
            <a:ext cx="10710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VERIFICATON OF NASA GALACTIC COSMIC RAY SIMULATOR FOR LARGE ANIMAL MODELS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AD8F23"/>
              </a:buClr>
              <a:buFont typeface="Wingdings" panose="05000000000000000000" pitchFamily="2" charset="2"/>
              <a:buChar char="«"/>
            </a:pPr>
            <a:r>
              <a:rPr lang="en-US" sz="2000" i="1" dirty="0">
                <a:solidFill>
                  <a:schemeClr val="bg1"/>
                </a:solidFill>
              </a:rPr>
              <a:t>Shirin Rahmanian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BD55A7-1992-4442-91F2-74DDA8AAD8E1}"/>
              </a:ext>
            </a:extLst>
          </p:cNvPr>
          <p:cNvSpPr txBox="1"/>
          <p:nvPr/>
        </p:nvSpPr>
        <p:spPr>
          <a:xfrm>
            <a:off x="917183" y="4228978"/>
            <a:ext cx="10710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NSRL USER GROUP: BIOLOGY, PHYSICS &amp; OPERATIONS</a:t>
            </a:r>
          </a:p>
          <a:p>
            <a:pPr marL="342900" indent="-342900">
              <a:buClr>
                <a:srgbClr val="AD8F23"/>
              </a:buClr>
              <a:buFont typeface="Wingdings" panose="05000000000000000000" pitchFamily="2" charset="2"/>
              <a:buChar char="«"/>
            </a:pPr>
            <a:r>
              <a:rPr lang="en-US" sz="2000" i="1" dirty="0">
                <a:solidFill>
                  <a:schemeClr val="bg1"/>
                </a:solidFill>
              </a:rPr>
              <a:t>Peter Guida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8C57A0-4CA7-4D1F-BD63-538D2C1C794C}"/>
              </a:ext>
            </a:extLst>
          </p:cNvPr>
          <p:cNvCxnSpPr>
            <a:cxnSpLocks/>
          </p:cNvCxnSpPr>
          <p:nvPr/>
        </p:nvCxnSpPr>
        <p:spPr>
          <a:xfrm flipH="1" flipV="1">
            <a:off x="532441" y="1553735"/>
            <a:ext cx="11064240" cy="0"/>
          </a:xfrm>
          <a:prstGeom prst="line">
            <a:avLst/>
          </a:prstGeom>
          <a:ln w="44450">
            <a:solidFill>
              <a:srgbClr val="AD8F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13348CA-6F9B-4348-BCAA-3ADC87AA2AB5}"/>
              </a:ext>
            </a:extLst>
          </p:cNvPr>
          <p:cNvSpPr txBox="1"/>
          <p:nvPr/>
        </p:nvSpPr>
        <p:spPr>
          <a:xfrm>
            <a:off x="917183" y="4992322"/>
            <a:ext cx="1071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NCRP SC 1-27: EVALUATION OF A SEX-SPECIFIC DIFFERENCE IN LUNG CANCER RADIATION RISK AND APPROACHES FOR IMPROVING LUNG CANCER RADIATION RISK PROJECTION</a:t>
            </a:r>
          </a:p>
          <a:p>
            <a:pPr marL="342900" indent="-342900">
              <a:buClr>
                <a:srgbClr val="AD8F23"/>
              </a:buClr>
              <a:buFont typeface="Wingdings" panose="05000000000000000000" pitchFamily="2" charset="2"/>
              <a:buChar char="«"/>
            </a:pPr>
            <a:r>
              <a:rPr lang="en-US" sz="2000" i="1" dirty="0">
                <a:solidFill>
                  <a:schemeClr val="bg1"/>
                </a:solidFill>
              </a:rPr>
              <a:t>Kathryn Held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B8A1E-0ECE-4AE1-9A1D-C2F0F9FB19C4}"/>
              </a:ext>
            </a:extLst>
          </p:cNvPr>
          <p:cNvSpPr txBox="1"/>
          <p:nvPr/>
        </p:nvSpPr>
        <p:spPr>
          <a:xfrm>
            <a:off x="917183" y="2384113"/>
            <a:ext cx="1071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TRANSCRIPTOMICS-BASED MACHINE LEARNING ANALYSIS PREDICTS SPACE EXPOSED MURINE LIVERS</a:t>
            </a:r>
          </a:p>
          <a:p>
            <a:pPr marL="342900" indent="-342900">
              <a:buClr>
                <a:srgbClr val="AD8F23"/>
              </a:buClr>
              <a:buFont typeface="Wingdings" panose="05000000000000000000" pitchFamily="2" charset="2"/>
              <a:buChar char="«"/>
            </a:pPr>
            <a:r>
              <a:rPr lang="en-US" sz="2000" i="1" dirty="0">
                <a:solidFill>
                  <a:schemeClr val="bg1"/>
                </a:solidFill>
              </a:rPr>
              <a:t>Parastou Eslami</a:t>
            </a:r>
          </a:p>
        </p:txBody>
      </p:sp>
    </p:spTree>
    <p:extLst>
      <p:ext uri="{BB962C8B-B14F-4D97-AF65-F5344CB8AC3E}">
        <p14:creationId xmlns:p14="http://schemas.microsoft.com/office/powerpoint/2010/main" val="424013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768-6CA6-4980-8DC2-03F10C5C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5" y="18472"/>
            <a:ext cx="11557256" cy="8058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SHINE 2023 Participants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A1EB-453C-444E-9A49-4076D3736D98}"/>
              </a:ext>
            </a:extLst>
          </p:cNvPr>
          <p:cNvSpPr txBox="1"/>
          <p:nvPr/>
        </p:nvSpPr>
        <p:spPr>
          <a:xfrm>
            <a:off x="435429" y="703230"/>
            <a:ext cx="1110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space radiation risk models and tools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E2B7930-215E-035A-9CE7-C30A554EAB57}"/>
              </a:ext>
            </a:extLst>
          </p:cNvPr>
          <p:cNvGrpSpPr/>
          <p:nvPr/>
        </p:nvGrpSpPr>
        <p:grpSpPr>
          <a:xfrm>
            <a:off x="736699" y="730008"/>
            <a:ext cx="10433023" cy="1947093"/>
            <a:chOff x="736699" y="730008"/>
            <a:chExt cx="10433023" cy="194709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CDCC5DD-7374-D488-B35E-73E9870D950F}"/>
                </a:ext>
              </a:extLst>
            </p:cNvPr>
            <p:cNvGrpSpPr/>
            <p:nvPr/>
          </p:nvGrpSpPr>
          <p:grpSpPr>
            <a:xfrm>
              <a:off x="736699" y="730008"/>
              <a:ext cx="1968574" cy="1947093"/>
              <a:chOff x="-56799" y="847282"/>
              <a:chExt cx="1968574" cy="194709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08D251-6EE6-4704-85E4-91B79C760D7B}"/>
                  </a:ext>
                </a:extLst>
              </p:cNvPr>
              <p:cNvSpPr txBox="1"/>
              <p:nvPr/>
            </p:nvSpPr>
            <p:spPr>
              <a:xfrm>
                <a:off x="-56799" y="2148044"/>
                <a:ext cx="19685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Borja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Barbero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Barcenilla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>
                    <a:solidFill>
                      <a:schemeClr val="bg1"/>
                    </a:solidFill>
                  </a:rPr>
                  <a:t>Post-Doctoral Fellow, Texas A&amp;M</a:t>
                </a: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ADFCE1D-4501-F33D-EF6B-2A78C6D31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692" y="847282"/>
                <a:ext cx="1307592" cy="1307592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7476C2A-E97A-C889-A8D6-8DE44D62883B}"/>
                </a:ext>
              </a:extLst>
            </p:cNvPr>
            <p:cNvGrpSpPr/>
            <p:nvPr/>
          </p:nvGrpSpPr>
          <p:grpSpPr>
            <a:xfrm>
              <a:off x="2599111" y="730008"/>
              <a:ext cx="2513150" cy="1947093"/>
              <a:chOff x="1759618" y="793826"/>
              <a:chExt cx="2513150" cy="194709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6093F8-0533-4C09-BADC-A673F101ABBD}"/>
                  </a:ext>
                </a:extLst>
              </p:cNvPr>
              <p:cNvSpPr txBox="1"/>
              <p:nvPr/>
            </p:nvSpPr>
            <p:spPr>
              <a:xfrm>
                <a:off x="1759618" y="2094588"/>
                <a:ext cx="25131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Marissa Burke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Ph.D. Candidate, Weill Cornell Graduate School and Houston Methodist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366FAC3-5AAA-1607-3307-0F91395D7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72" t="58" r="7025" b="31814"/>
              <a:stretch/>
            </p:blipFill>
            <p:spPr>
              <a:xfrm>
                <a:off x="2278179" y="793826"/>
                <a:ext cx="1476029" cy="1307592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F13E7C1-D7B2-C710-CB99-E25D274DA6CB}"/>
                </a:ext>
              </a:extLst>
            </p:cNvPr>
            <p:cNvGrpSpPr/>
            <p:nvPr/>
          </p:nvGrpSpPr>
          <p:grpSpPr>
            <a:xfrm>
              <a:off x="5006099" y="730008"/>
              <a:ext cx="2086632" cy="1947093"/>
              <a:chOff x="4123095" y="810629"/>
              <a:chExt cx="2086632" cy="1947093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D63F530-92AE-48F4-8F3B-3A0ECB640AA2}"/>
                  </a:ext>
                </a:extLst>
              </p:cNvPr>
              <p:cNvSpPr txBox="1"/>
              <p:nvPr/>
            </p:nvSpPr>
            <p:spPr>
              <a:xfrm>
                <a:off x="4123095" y="2111391"/>
                <a:ext cx="20866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Walter Cromer,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Assistant Professor, Texas A&amp;M University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8EBB443-2E3A-632C-C563-E65C5453E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0113" t="678" r="19802" b="-678"/>
              <a:stretch/>
            </p:blipFill>
            <p:spPr bwMode="auto">
              <a:xfrm>
                <a:off x="4463354" y="810629"/>
                <a:ext cx="1406115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3523412-3780-3DE4-FC37-537168B5C0F1}"/>
                </a:ext>
              </a:extLst>
            </p:cNvPr>
            <p:cNvGrpSpPr/>
            <p:nvPr/>
          </p:nvGrpSpPr>
          <p:grpSpPr>
            <a:xfrm>
              <a:off x="6986569" y="730008"/>
              <a:ext cx="2202684" cy="1777816"/>
              <a:chOff x="6060055" y="794287"/>
              <a:chExt cx="2202684" cy="177781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19B8584-FF3E-46BC-90D8-D4FC427A400C}"/>
                  </a:ext>
                </a:extLst>
              </p:cNvPr>
              <p:cNvSpPr txBox="1"/>
              <p:nvPr/>
            </p:nvSpPr>
            <p:spPr>
              <a:xfrm>
                <a:off x="6060055" y="2095049"/>
                <a:ext cx="2202684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Victoire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DeJean</a:t>
                </a:r>
                <a:r>
                  <a:rPr lang="en-US" sz="1400" dirty="0">
                    <a:solidFill>
                      <a:schemeClr val="bg1"/>
                    </a:solidFill>
                  </a:rPr>
                  <a:t>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Post-Doctoral Fellow, UCLA</a:t>
                </a:r>
              </a:p>
            </p:txBody>
          </p:sp>
          <p:pic>
            <p:nvPicPr>
              <p:cNvPr id="1026" name="Picture 2" descr="Victoire Déjean">
                <a:extLst>
                  <a:ext uri="{FF2B5EF4-FFF2-40B4-BE49-F238E27FC236}">
                    <a16:creationId xmlns:a16="http://schemas.microsoft.com/office/drawing/2014/main" id="{42A4DB83-801E-4937-3547-482E448521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7601" y="794287"/>
                <a:ext cx="1307592" cy="1307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D208963-155F-7B27-4770-688CF06DA010}"/>
                </a:ext>
              </a:extLst>
            </p:cNvPr>
            <p:cNvGrpSpPr/>
            <p:nvPr/>
          </p:nvGrpSpPr>
          <p:grpSpPr>
            <a:xfrm>
              <a:off x="9083090" y="730008"/>
              <a:ext cx="2086632" cy="1947093"/>
              <a:chOff x="8180123" y="800656"/>
              <a:chExt cx="2086632" cy="1947093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E0BA958-2A99-436D-974D-3AB6CB2FDBF1}"/>
                  </a:ext>
                </a:extLst>
              </p:cNvPr>
              <p:cNvSpPr txBox="1"/>
              <p:nvPr/>
            </p:nvSpPr>
            <p:spPr>
              <a:xfrm>
                <a:off x="8180123" y="2101418"/>
                <a:ext cx="20866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Lena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Heffren</a:t>
                </a:r>
                <a:r>
                  <a:rPr lang="en-US" sz="1400" dirty="0">
                    <a:solidFill>
                      <a:schemeClr val="bg1"/>
                    </a:solidFill>
                  </a:rPr>
                  <a:t>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Post-Doctoral Fellow, Southwest Research Institute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A5EC865-8FF2-D087-D81E-892390FD14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02" r="6379"/>
              <a:stretch/>
            </p:blipFill>
            <p:spPr bwMode="auto">
              <a:xfrm>
                <a:off x="8645396" y="800656"/>
                <a:ext cx="1156086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1F41321-4EEF-A2ED-3932-C9ECB4715B8E}"/>
              </a:ext>
            </a:extLst>
          </p:cNvPr>
          <p:cNvGrpSpPr/>
          <p:nvPr/>
        </p:nvGrpSpPr>
        <p:grpSpPr>
          <a:xfrm>
            <a:off x="510148" y="2750002"/>
            <a:ext cx="10714438" cy="1917013"/>
            <a:chOff x="510148" y="2750002"/>
            <a:chExt cx="10714438" cy="191701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8100529-89D6-9B86-CC24-CEF6EE3F6808}"/>
                </a:ext>
              </a:extLst>
            </p:cNvPr>
            <p:cNvGrpSpPr/>
            <p:nvPr/>
          </p:nvGrpSpPr>
          <p:grpSpPr>
            <a:xfrm>
              <a:off x="510148" y="2750002"/>
              <a:ext cx="2195125" cy="1917013"/>
              <a:chOff x="10079525" y="828490"/>
              <a:chExt cx="2195125" cy="1917013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3163BD5-E5C4-45C0-9333-CED56B06E3A7}"/>
                  </a:ext>
                </a:extLst>
              </p:cNvPr>
              <p:cNvSpPr txBox="1"/>
              <p:nvPr/>
            </p:nvSpPr>
            <p:spPr>
              <a:xfrm>
                <a:off x="10079525" y="2099172"/>
                <a:ext cx="2195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Jordan Houri, MS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Lead Scientist, Space Exploration, </a:t>
                </a:r>
                <a:r>
                  <a:rPr lang="en-US" sz="1100" dirty="0" err="1">
                    <a:solidFill>
                      <a:schemeClr val="bg1"/>
                    </a:solidFill>
                  </a:rPr>
                  <a:t>StemRad</a:t>
                </a:r>
                <a:r>
                  <a:rPr lang="en-US" sz="1100" dirty="0">
                    <a:solidFill>
                      <a:schemeClr val="bg1"/>
                    </a:solidFill>
                  </a:rPr>
                  <a:t>, Inc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AF46CE71-6BA0-683D-E320-130ECB7E1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8403" b="21508"/>
              <a:stretch/>
            </p:blipFill>
            <p:spPr bwMode="auto">
              <a:xfrm>
                <a:off x="10555280" y="828490"/>
                <a:ext cx="1243615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E22068E-927C-F4CC-467A-557BE8D71503}"/>
                </a:ext>
              </a:extLst>
            </p:cNvPr>
            <p:cNvGrpSpPr/>
            <p:nvPr/>
          </p:nvGrpSpPr>
          <p:grpSpPr>
            <a:xfrm>
              <a:off x="6804635" y="2750002"/>
              <a:ext cx="2290122" cy="1917013"/>
              <a:chOff x="4183347" y="2832085"/>
              <a:chExt cx="2290122" cy="1917013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90F1BD3-986E-405D-8B39-F24D1443B61B}"/>
                  </a:ext>
                </a:extLst>
              </p:cNvPr>
              <p:cNvSpPr txBox="1"/>
              <p:nvPr/>
            </p:nvSpPr>
            <p:spPr>
              <a:xfrm>
                <a:off x="4183347" y="4102767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Khaled Y Kamal,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Assistant Research Scientist, Texas A&amp;M University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B7E440F-F318-247E-BE4D-3AA0096EA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99852" y="2832085"/>
                <a:ext cx="1257113" cy="1307592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5F8C3C7-3605-1121-D8B5-6F0EEE49ACF4}"/>
                </a:ext>
              </a:extLst>
            </p:cNvPr>
            <p:cNvGrpSpPr/>
            <p:nvPr/>
          </p:nvGrpSpPr>
          <p:grpSpPr>
            <a:xfrm>
              <a:off x="2544979" y="2750002"/>
              <a:ext cx="2290122" cy="1917013"/>
              <a:chOff x="1866306" y="2931720"/>
              <a:chExt cx="2290122" cy="191701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C17BFC6-043E-588D-AF03-06DEC43AF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1742"/>
              <a:stretch/>
            </p:blipFill>
            <p:spPr bwMode="auto">
              <a:xfrm>
                <a:off x="2241750" y="2931720"/>
                <a:ext cx="1539234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BE144F-5D83-3D82-0753-5246556ED979}"/>
                  </a:ext>
                </a:extLst>
              </p:cNvPr>
              <p:cNvSpPr txBox="1"/>
              <p:nvPr/>
            </p:nvSpPr>
            <p:spPr>
              <a:xfrm>
                <a:off x="1866306" y="4202402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Joseph Clayton Hudson, MD, </a:t>
                </a:r>
                <a:r>
                  <a:rPr lang="en-US" sz="1100" dirty="0">
                    <a:solidFill>
                      <a:schemeClr val="bg1"/>
                    </a:solidFill>
                  </a:rPr>
                  <a:t>Coordinating Doctor/Flight Surgeon, International SOS/USAFR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ED0EC7F-0D76-F32F-063D-63B50094E6A7}"/>
                </a:ext>
              </a:extLst>
            </p:cNvPr>
            <p:cNvGrpSpPr/>
            <p:nvPr/>
          </p:nvGrpSpPr>
          <p:grpSpPr>
            <a:xfrm>
              <a:off x="4674807" y="2750002"/>
              <a:ext cx="2290122" cy="1917013"/>
              <a:chOff x="3908631" y="2900434"/>
              <a:chExt cx="2290122" cy="1917013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9C4C1861-198F-B041-90E4-01EDA1DDB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24867" y="2900434"/>
                <a:ext cx="1057650" cy="1307592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CC3FEFC-0574-FCA5-128B-CC0F8110362F}"/>
                  </a:ext>
                </a:extLst>
              </p:cNvPr>
              <p:cNvSpPr txBox="1"/>
              <p:nvPr/>
            </p:nvSpPr>
            <p:spPr>
              <a:xfrm>
                <a:off x="3908631" y="4171116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Anna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Jurga</a:t>
                </a:r>
                <a:r>
                  <a:rPr lang="en-US" sz="1400" dirty="0">
                    <a:solidFill>
                      <a:schemeClr val="bg1"/>
                    </a:solidFill>
                  </a:rPr>
                  <a:t>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Research Assistant,, Wroclaw University of Science and Technology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2E80E89-CF87-914D-C091-6F6175655144}"/>
                </a:ext>
              </a:extLst>
            </p:cNvPr>
            <p:cNvGrpSpPr/>
            <p:nvPr/>
          </p:nvGrpSpPr>
          <p:grpSpPr>
            <a:xfrm>
              <a:off x="8934464" y="2750002"/>
              <a:ext cx="2290122" cy="1917013"/>
              <a:chOff x="6271964" y="2759758"/>
              <a:chExt cx="2290122" cy="191701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0CE6484-F194-3BC9-507B-2C7557802F3C}"/>
                  </a:ext>
                </a:extLst>
              </p:cNvPr>
              <p:cNvSpPr txBox="1"/>
              <p:nvPr/>
            </p:nvSpPr>
            <p:spPr>
              <a:xfrm>
                <a:off x="6271964" y="4030440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Stephen Kunkel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MD-PhD Candidate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UTMB Galveston</a:t>
                </a:r>
              </a:p>
            </p:txBody>
          </p:sp>
          <p:pic>
            <p:nvPicPr>
              <p:cNvPr id="1028" name="Picture 4" descr="Image result for steve kunkel">
                <a:extLst>
                  <a:ext uri="{FF2B5EF4-FFF2-40B4-BE49-F238E27FC236}">
                    <a16:creationId xmlns:a16="http://schemas.microsoft.com/office/drawing/2014/main" id="{3453B5C2-9CD2-6475-945D-7FC5A6C2C6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9721" y="2759758"/>
                <a:ext cx="1307592" cy="1307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0BE93F-D42E-0F67-D604-2DE1263C0154}"/>
              </a:ext>
            </a:extLst>
          </p:cNvPr>
          <p:cNvGrpSpPr/>
          <p:nvPr/>
        </p:nvGrpSpPr>
        <p:grpSpPr>
          <a:xfrm>
            <a:off x="435429" y="4772433"/>
            <a:ext cx="10854536" cy="1968377"/>
            <a:chOff x="435429" y="4772433"/>
            <a:chExt cx="10854536" cy="196837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AEECEF0-FE40-4063-8B60-9B9846A83402}"/>
                </a:ext>
              </a:extLst>
            </p:cNvPr>
            <p:cNvGrpSpPr/>
            <p:nvPr/>
          </p:nvGrpSpPr>
          <p:grpSpPr>
            <a:xfrm>
              <a:off x="4717635" y="4772433"/>
              <a:ext cx="2290122" cy="1968377"/>
              <a:chOff x="2132581" y="2866088"/>
              <a:chExt cx="2290122" cy="196837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F1E10798-07B1-49BE-BBC9-0F386AB5EC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07880" y="2866088"/>
                <a:ext cx="1307592" cy="1307592"/>
              </a:xfrm>
              <a:prstGeom prst="rect">
                <a:avLst/>
              </a:prstGeom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C8448828-C915-4E0F-AA43-BAF337BA485C}"/>
                  </a:ext>
                </a:extLst>
              </p:cNvPr>
              <p:cNvSpPr txBox="1"/>
              <p:nvPr/>
            </p:nvSpPr>
            <p:spPr>
              <a:xfrm>
                <a:off x="2132581" y="4188134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Kathleen Miller,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Research Scientist, </a:t>
                </a:r>
                <a:r>
                  <a:rPr lang="en-US" sz="1100" dirty="0" err="1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Nationa</a:t>
                </a:r>
                <a:endParaRPr lang="en-US" sz="11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 Institute of Aerospace</a:t>
                </a:r>
                <a:r>
                  <a:rPr lang="en-US" sz="11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1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0AF0FE8-5F0D-F499-8991-AE21CC22EBDB}"/>
                </a:ext>
              </a:extLst>
            </p:cNvPr>
            <p:cNvGrpSpPr/>
            <p:nvPr/>
          </p:nvGrpSpPr>
          <p:grpSpPr>
            <a:xfrm>
              <a:off x="435429" y="4773482"/>
              <a:ext cx="2290122" cy="1798051"/>
              <a:chOff x="97318" y="4892201"/>
              <a:chExt cx="2290122" cy="1798051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44A5EEA-F380-0D8B-65BF-BDA758511D2F}"/>
                  </a:ext>
                </a:extLst>
              </p:cNvPr>
              <p:cNvSpPr txBox="1"/>
              <p:nvPr/>
            </p:nvSpPr>
            <p:spPr>
              <a:xfrm>
                <a:off x="97318" y="6213198"/>
                <a:ext cx="229012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Jessica A. Lee,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Research Scientist NASA Ames	</a:t>
                </a: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D12E5E4-74F0-014C-17D7-A24BB51F1A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4287" b="9047"/>
              <a:stretch/>
            </p:blipFill>
            <p:spPr bwMode="auto">
              <a:xfrm>
                <a:off x="703501" y="4892201"/>
                <a:ext cx="1077757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15D10A0-3F7E-4911-DFA2-811811933ABA}"/>
                </a:ext>
              </a:extLst>
            </p:cNvPr>
            <p:cNvGrpSpPr/>
            <p:nvPr/>
          </p:nvGrpSpPr>
          <p:grpSpPr>
            <a:xfrm>
              <a:off x="2576532" y="4786008"/>
              <a:ext cx="2290122" cy="1785525"/>
              <a:chOff x="10167615" y="2815307"/>
              <a:chExt cx="2290122" cy="1785525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D6881949-43B8-07C1-C68E-FA0D7E2FD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658880" y="2815307"/>
                <a:ext cx="1307592" cy="1307592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1A1190C-4733-2710-BBA8-604E89FB7D8E}"/>
                  </a:ext>
                </a:extLst>
              </p:cNvPr>
              <p:cNvSpPr txBox="1"/>
              <p:nvPr/>
            </p:nvSpPr>
            <p:spPr>
              <a:xfrm>
                <a:off x="10167615" y="4123778"/>
                <a:ext cx="229012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Sneha Mehta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MPH Candidate, Columbia U.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CCE9185-8050-02C8-BD4C-2A8F3C0571AC}"/>
                </a:ext>
              </a:extLst>
            </p:cNvPr>
            <p:cNvGrpSpPr/>
            <p:nvPr/>
          </p:nvGrpSpPr>
          <p:grpSpPr>
            <a:xfrm>
              <a:off x="6858739" y="4773482"/>
              <a:ext cx="2290122" cy="1967328"/>
              <a:chOff x="2004359" y="4857963"/>
              <a:chExt cx="2290122" cy="1967328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EF8C4AA2-284C-4441-55FE-880D016F8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t="4091" b="3861"/>
              <a:stretch/>
            </p:blipFill>
            <p:spPr bwMode="auto">
              <a:xfrm>
                <a:off x="2652283" y="4857963"/>
                <a:ext cx="994274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4F4D04F-1511-1842-FF84-00F8867354C5}"/>
                  </a:ext>
                </a:extLst>
              </p:cNvPr>
              <p:cNvSpPr txBox="1"/>
              <p:nvPr/>
            </p:nvSpPr>
            <p:spPr>
              <a:xfrm>
                <a:off x="2004359" y="6178960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Dr. Samantha Moore</a:t>
                </a:r>
              </a:p>
              <a:p>
                <a:pPr algn="ctr"/>
                <a:r>
                  <a:rPr lang="en-US" sz="1100" dirty="0" err="1">
                    <a:solidFill>
                      <a:schemeClr val="bg1"/>
                    </a:solidFill>
                  </a:rPr>
                  <a:t>Anaesthetic</a:t>
                </a:r>
                <a:r>
                  <a:rPr lang="en-US" sz="1100" dirty="0">
                    <a:solidFill>
                      <a:schemeClr val="bg1"/>
                    </a:solidFill>
                  </a:rPr>
                  <a:t> ST5 Doctor &amp; Honorary Researcher, Lancaster University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04F48B3-9CA8-B1EC-D303-66363AA03E5E}"/>
                </a:ext>
              </a:extLst>
            </p:cNvPr>
            <p:cNvGrpSpPr/>
            <p:nvPr/>
          </p:nvGrpSpPr>
          <p:grpSpPr>
            <a:xfrm>
              <a:off x="8999843" y="4786008"/>
              <a:ext cx="2290122" cy="1954802"/>
              <a:chOff x="4183347" y="4897329"/>
              <a:chExt cx="2290122" cy="1954802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87AB1E7-ED23-5DDD-DFA0-308F1EC522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t="7008"/>
              <a:stretch/>
            </p:blipFill>
            <p:spPr bwMode="auto">
              <a:xfrm>
                <a:off x="4765946" y="4897329"/>
                <a:ext cx="1124925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45F0B08-6443-4134-E7D2-A6396CA38CC4}"/>
                  </a:ext>
                </a:extLst>
              </p:cNvPr>
              <p:cNvSpPr txBox="1"/>
              <p:nvPr/>
            </p:nvSpPr>
            <p:spPr>
              <a:xfrm>
                <a:off x="4183347" y="6205800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Nicolas G. Nelson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Medical Student (MS4), Thomas Jefferson </a:t>
                </a:r>
                <a:r>
                  <a:rPr lang="en-US" sz="1100" dirty="0" err="1">
                    <a:solidFill>
                      <a:schemeClr val="bg1"/>
                    </a:solidFill>
                  </a:rPr>
                  <a:t>Universityd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104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768-6CA6-4980-8DC2-03F10C5C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5" y="18472"/>
            <a:ext cx="11557256" cy="8058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SHINE 2023 Participants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A1EB-453C-444E-9A49-4076D3736D98}"/>
              </a:ext>
            </a:extLst>
          </p:cNvPr>
          <p:cNvSpPr txBox="1"/>
          <p:nvPr/>
        </p:nvSpPr>
        <p:spPr>
          <a:xfrm>
            <a:off x="435429" y="703230"/>
            <a:ext cx="1110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space radiation risk models and tools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6CDE08-89BD-A4A5-9ECF-4906F0399183}"/>
              </a:ext>
            </a:extLst>
          </p:cNvPr>
          <p:cNvGrpSpPr/>
          <p:nvPr/>
        </p:nvGrpSpPr>
        <p:grpSpPr>
          <a:xfrm>
            <a:off x="831525" y="772120"/>
            <a:ext cx="10646681" cy="1978804"/>
            <a:chOff x="831525" y="772120"/>
            <a:chExt cx="10646681" cy="197880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69C138-5C2A-9CE1-E837-992970004845}"/>
                </a:ext>
              </a:extLst>
            </p:cNvPr>
            <p:cNvGrpSpPr/>
            <p:nvPr/>
          </p:nvGrpSpPr>
          <p:grpSpPr>
            <a:xfrm>
              <a:off x="8965056" y="772120"/>
              <a:ext cx="2513150" cy="1978804"/>
              <a:chOff x="1861150" y="791580"/>
              <a:chExt cx="2513150" cy="197880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6093F8-0533-4C09-BADC-A673F101ABBD}"/>
                  </a:ext>
                </a:extLst>
              </p:cNvPr>
              <p:cNvSpPr txBox="1"/>
              <p:nvPr/>
            </p:nvSpPr>
            <p:spPr>
              <a:xfrm>
                <a:off x="1861150" y="2124053"/>
                <a:ext cx="25131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Kira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Rienecker</a:t>
                </a:r>
                <a:r>
                  <a:rPr lang="en-US" sz="1400" dirty="0">
                    <a:solidFill>
                      <a:schemeClr val="bg1"/>
                    </a:solidFill>
                  </a:rPr>
                  <a:t>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Staff Scientist, Blue Marble Space Institute of Science, NASA Ames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85E5981-48DF-7E66-5333-E4AA32990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225" b="9375"/>
              <a:stretch/>
            </p:blipFill>
            <p:spPr bwMode="auto">
              <a:xfrm>
                <a:off x="2536801" y="791580"/>
                <a:ext cx="1161849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FDD74D-DB36-B492-625C-CF774999BF8D}"/>
                </a:ext>
              </a:extLst>
            </p:cNvPr>
            <p:cNvGrpSpPr/>
            <p:nvPr/>
          </p:nvGrpSpPr>
          <p:grpSpPr>
            <a:xfrm>
              <a:off x="6812678" y="772120"/>
              <a:ext cx="2513150" cy="1978804"/>
              <a:chOff x="-44578" y="809506"/>
              <a:chExt cx="2513150" cy="19788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256E6C1-A080-25CD-62DC-8398D7704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6346"/>
              <a:stretch/>
            </p:blipFill>
            <p:spPr bwMode="auto">
              <a:xfrm>
                <a:off x="689571" y="809506"/>
                <a:ext cx="1044853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3F5C5F-092E-65F0-E6FE-327212DE7289}"/>
                  </a:ext>
                </a:extLst>
              </p:cNvPr>
              <p:cNvSpPr txBox="1"/>
              <p:nvPr/>
            </p:nvSpPr>
            <p:spPr>
              <a:xfrm>
                <a:off x="-44578" y="2141979"/>
                <a:ext cx="25131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Erika Reece,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Post-Doctoral Fellow, LSU Health, Shreveport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509D454-9F82-D7EC-D598-0114477A10E2}"/>
                </a:ext>
              </a:extLst>
            </p:cNvPr>
            <p:cNvGrpSpPr/>
            <p:nvPr/>
          </p:nvGrpSpPr>
          <p:grpSpPr>
            <a:xfrm>
              <a:off x="3112758" y="772120"/>
              <a:ext cx="2290122" cy="1948026"/>
              <a:chOff x="8173464" y="4779005"/>
              <a:chExt cx="2290122" cy="1948026"/>
            </a:xfrm>
          </p:grpSpPr>
          <p:pic>
            <p:nvPicPr>
              <p:cNvPr id="37" name="Picture 36" descr="A person with blonde hair&#10;&#10;Description automatically generated with low confidence">
                <a:extLst>
                  <a:ext uri="{FF2B5EF4-FFF2-40B4-BE49-F238E27FC236}">
                    <a16:creationId xmlns:a16="http://schemas.microsoft.com/office/drawing/2014/main" id="{6F7DCBF1-0C1E-7D51-40DE-DA3A4801D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1917" y="4779005"/>
                <a:ext cx="1254581" cy="1307592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1ED0F45-3E4E-F5D6-AA1E-98989E33F20D}"/>
                  </a:ext>
                </a:extLst>
              </p:cNvPr>
              <p:cNvSpPr txBox="1"/>
              <p:nvPr/>
            </p:nvSpPr>
            <p:spPr>
              <a:xfrm>
                <a:off x="8173464" y="6111478"/>
                <a:ext cx="229012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Floriane</a:t>
                </a:r>
                <a:r>
                  <a:rPr lang="en-US" sz="1400" dirty="0">
                    <a:solidFill>
                      <a:schemeClr val="bg1"/>
                    </a:solidFill>
                  </a:rPr>
                  <a:t> Poignant, Ph.D.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Research Scientist II, National Institute of Aerospace 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FD5E29A-A0FC-EBEC-C3AE-D6F8EDB4B6BA}"/>
                </a:ext>
              </a:extLst>
            </p:cNvPr>
            <p:cNvGrpSpPr/>
            <p:nvPr/>
          </p:nvGrpSpPr>
          <p:grpSpPr>
            <a:xfrm>
              <a:off x="831525" y="772120"/>
              <a:ext cx="2290122" cy="1978804"/>
              <a:chOff x="6132476" y="4842575"/>
              <a:chExt cx="2290122" cy="19788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A7D39B4-669D-8DF9-B9F8-AB31A650D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7042" y="4842575"/>
                <a:ext cx="1400991" cy="1307592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51EF87E-53B2-F5D1-CC87-03FA2DE9F0AC}"/>
                  </a:ext>
                </a:extLst>
              </p:cNvPr>
              <p:cNvSpPr txBox="1"/>
              <p:nvPr/>
            </p:nvSpPr>
            <p:spPr>
              <a:xfrm>
                <a:off x="6132476" y="6175048"/>
                <a:ext cx="22901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Kat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NIlov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Ph.D. Candidate, Northeastern University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5ED63F4-6F93-1074-1803-07391D0E11CD}"/>
                </a:ext>
              </a:extLst>
            </p:cNvPr>
            <p:cNvGrpSpPr/>
            <p:nvPr/>
          </p:nvGrpSpPr>
          <p:grpSpPr>
            <a:xfrm>
              <a:off x="4994652" y="772120"/>
              <a:ext cx="2290122" cy="1948026"/>
              <a:chOff x="10118889" y="4779005"/>
              <a:chExt cx="2290122" cy="1948026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9FB24AC-01DA-E578-776B-88AACD6E5D1E}"/>
                  </a:ext>
                </a:extLst>
              </p:cNvPr>
              <p:cNvSpPr txBox="1"/>
              <p:nvPr/>
            </p:nvSpPr>
            <p:spPr>
              <a:xfrm>
                <a:off x="10118889" y="6111478"/>
                <a:ext cx="229012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Shirin Rahmanian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Research Scientist, National</a:t>
                </a:r>
              </a:p>
              <a:p>
                <a:pPr algn="ctr"/>
                <a:r>
                  <a:rPr lang="en-US" sz="1000" dirty="0">
                    <a:solidFill>
                      <a:schemeClr val="bg1"/>
                    </a:solidFill>
                  </a:rPr>
                  <a:t> Institute of Aerospace 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4BB9D1-3EA8-C407-8741-A006DD1DC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864472" y="4779005"/>
                <a:ext cx="798956" cy="1323838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12367E-4EDB-6025-9BED-8466A645D931}"/>
              </a:ext>
            </a:extLst>
          </p:cNvPr>
          <p:cNvGrpSpPr/>
          <p:nvPr/>
        </p:nvGrpSpPr>
        <p:grpSpPr>
          <a:xfrm>
            <a:off x="831525" y="2823893"/>
            <a:ext cx="10658706" cy="1998361"/>
            <a:chOff x="831525" y="2811367"/>
            <a:chExt cx="10658706" cy="199836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20E42F-CBEA-6FC9-DD7B-A14935A2AC1F}"/>
                </a:ext>
              </a:extLst>
            </p:cNvPr>
            <p:cNvGrpSpPr/>
            <p:nvPr/>
          </p:nvGrpSpPr>
          <p:grpSpPr>
            <a:xfrm>
              <a:off x="831525" y="2811367"/>
              <a:ext cx="2361409" cy="1998361"/>
              <a:chOff x="4001927" y="788316"/>
              <a:chExt cx="2361409" cy="1998361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D63F530-92AE-48F4-8F3B-3A0ECB640AA2}"/>
                  </a:ext>
                </a:extLst>
              </p:cNvPr>
              <p:cNvSpPr txBox="1"/>
              <p:nvPr/>
            </p:nvSpPr>
            <p:spPr>
              <a:xfrm>
                <a:off x="4001927" y="2140346"/>
                <a:ext cx="23614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Hansjorg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Schwertz</a:t>
                </a:r>
                <a:r>
                  <a:rPr lang="en-US" sz="1400" dirty="0">
                    <a:solidFill>
                      <a:schemeClr val="bg1"/>
                    </a:solidFill>
                  </a:rPr>
                  <a:t>, MD-Ph.D.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Adjunct Assistant Professor, Billings Clinic Bozeman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BA8B23E-CEEF-0814-B042-BDA617C11A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5598" b="14035"/>
              <a:stretch/>
            </p:blipFill>
            <p:spPr bwMode="auto">
              <a:xfrm>
                <a:off x="4601707" y="788316"/>
                <a:ext cx="1161849" cy="130759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596AAE1-73DB-2009-25E3-3F8277FC6027}"/>
                </a:ext>
              </a:extLst>
            </p:cNvPr>
            <p:cNvGrpSpPr/>
            <p:nvPr/>
          </p:nvGrpSpPr>
          <p:grpSpPr>
            <a:xfrm>
              <a:off x="3017860" y="2811367"/>
              <a:ext cx="2202684" cy="1998361"/>
              <a:chOff x="6060055" y="825814"/>
              <a:chExt cx="2202684" cy="1998361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19B8584-FF3E-46BC-90D8-D4FC427A400C}"/>
                  </a:ext>
                </a:extLst>
              </p:cNvPr>
              <p:cNvSpPr txBox="1"/>
              <p:nvPr/>
            </p:nvSpPr>
            <p:spPr>
              <a:xfrm>
                <a:off x="6060055" y="2177844"/>
                <a:ext cx="22026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Samuel Shin, MD-Ph.D.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Assistant Professor, University of Pennsylvania School of Medicine, 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CC4ECE7-68D8-9A7C-93B4-0E6F4E688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3334" y="825814"/>
                <a:ext cx="1276127" cy="1307592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C10A3A9-B07D-9859-6257-0EA746304028}"/>
                </a:ext>
              </a:extLst>
            </p:cNvPr>
            <p:cNvGrpSpPr/>
            <p:nvPr/>
          </p:nvGrpSpPr>
          <p:grpSpPr>
            <a:xfrm>
              <a:off x="6957028" y="2811367"/>
              <a:ext cx="2195125" cy="1998361"/>
              <a:chOff x="10079525" y="762897"/>
              <a:chExt cx="2195125" cy="1998361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3163BD5-E5C4-45C0-9333-CED56B06E3A7}"/>
                  </a:ext>
                </a:extLst>
              </p:cNvPr>
              <p:cNvSpPr txBox="1"/>
              <p:nvPr/>
            </p:nvSpPr>
            <p:spPr>
              <a:xfrm>
                <a:off x="10079525" y="2114927"/>
                <a:ext cx="2195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Adrian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Specogna</a:t>
                </a:r>
                <a:r>
                  <a:rPr lang="en-US" sz="1400" dirty="0">
                    <a:solidFill>
                      <a:schemeClr val="bg1"/>
                    </a:solidFill>
                  </a:rPr>
                  <a:t>, MSc, PhD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Executive Director, Lead Scientist, </a:t>
                </a:r>
                <a:r>
                  <a:rPr lang="en-US" sz="1100" dirty="0" err="1">
                    <a:solidFill>
                      <a:schemeClr val="bg1"/>
                    </a:solidFill>
                  </a:rPr>
                  <a:t>Prolatent</a:t>
                </a:r>
                <a:r>
                  <a:rPr lang="en-US" sz="1100" dirty="0">
                    <a:solidFill>
                      <a:schemeClr val="bg1"/>
                    </a:solidFill>
                  </a:rPr>
                  <a:t> Health Technologies Inc.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F1F5BEA-3F0B-56B1-C724-523A8FB92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23291" y="762897"/>
                <a:ext cx="1307592" cy="1307592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3C31230-C4B0-AE04-772B-C9EE781134F3}"/>
                </a:ext>
              </a:extLst>
            </p:cNvPr>
            <p:cNvGrpSpPr/>
            <p:nvPr/>
          </p:nvGrpSpPr>
          <p:grpSpPr>
            <a:xfrm>
              <a:off x="8977081" y="2811367"/>
              <a:ext cx="2513150" cy="1998361"/>
              <a:chOff x="-227865" y="2921603"/>
              <a:chExt cx="2513150" cy="199836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A67A9C-D91C-F446-FBB7-CB256AC82B05}"/>
                  </a:ext>
                </a:extLst>
              </p:cNvPr>
              <p:cNvSpPr txBox="1"/>
              <p:nvPr/>
            </p:nvSpPr>
            <p:spPr>
              <a:xfrm>
                <a:off x="-227865" y="4273633"/>
                <a:ext cx="25131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Corin</a:t>
                </a:r>
                <a:r>
                  <a:rPr lang="en-US" sz="1400" dirty="0">
                    <a:solidFill>
                      <a:schemeClr val="bg1"/>
                    </a:solidFill>
                  </a:rPr>
                  <a:t> Williams, Ph.D.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Principal Member of the Technical Staff, The Charles Stark Draper Laboratory, Inc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13D815F-0A12-03AC-20D2-D41DB4CBA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914" y="2921603"/>
                <a:ext cx="1307592" cy="1307592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6FA52B6-6839-CA5D-4D4D-821A05DB4896}"/>
                </a:ext>
              </a:extLst>
            </p:cNvPr>
            <p:cNvGrpSpPr/>
            <p:nvPr/>
          </p:nvGrpSpPr>
          <p:grpSpPr>
            <a:xfrm>
              <a:off x="5045470" y="2811367"/>
              <a:ext cx="2086632" cy="1992416"/>
              <a:chOff x="5045472" y="2817312"/>
              <a:chExt cx="2086632" cy="199241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E0BA958-2A99-436D-974D-3AB6CB2FDBF1}"/>
                  </a:ext>
                </a:extLst>
              </p:cNvPr>
              <p:cNvSpPr txBox="1"/>
              <p:nvPr/>
            </p:nvSpPr>
            <p:spPr>
              <a:xfrm>
                <a:off x="5045472" y="4163397"/>
                <a:ext cx="2086632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Molika Sinha, M.S.</a:t>
                </a:r>
              </a:p>
              <a:p>
                <a:pPr algn="ctr"/>
                <a:r>
                  <a:rPr lang="en-US" sz="1100" dirty="0">
                    <a:solidFill>
                      <a:schemeClr val="bg1"/>
                    </a:solidFill>
                  </a:rPr>
                  <a:t>Research Scientist, Stanford University</a:t>
                </a: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C5F2BE2-3CFC-4301-D154-8EF61F49B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02988" y="2817312"/>
                <a:ext cx="1371600" cy="1371600"/>
              </a:xfrm>
              <a:prstGeom prst="rect">
                <a:avLst/>
              </a:prstGeom>
            </p:spPr>
          </p:pic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DDCAE238-EBA9-245D-A5BB-56C2F70A69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8432" y="5145731"/>
            <a:ext cx="1054246" cy="130759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951CDD9-08FF-6AE9-A25A-E8833C575070}"/>
              </a:ext>
            </a:extLst>
          </p:cNvPr>
          <p:cNvSpPr txBox="1"/>
          <p:nvPr/>
        </p:nvSpPr>
        <p:spPr>
          <a:xfrm>
            <a:off x="6812678" y="5260918"/>
            <a:ext cx="2534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Sigrid Reinsch, Ph.D.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Director SHINE Program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NASA AMES Research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14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006C-AEEE-4752-B99D-F645A053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6" y="-236081"/>
            <a:ext cx="12171220" cy="1325563"/>
          </a:xfrm>
        </p:spPr>
        <p:txBody>
          <a:bodyPr/>
          <a:lstStyle/>
          <a:p>
            <a:r>
              <a:rPr lang="en-US" dirty="0"/>
              <a:t>SHINE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B307C6-16B1-4203-BBAF-649F3287EE15}"/>
              </a:ext>
            </a:extLst>
          </p:cNvPr>
          <p:cNvSpPr txBox="1">
            <a:spLocks/>
          </p:cNvSpPr>
          <p:nvPr/>
        </p:nvSpPr>
        <p:spPr>
          <a:xfrm>
            <a:off x="0" y="746203"/>
            <a:ext cx="10882184" cy="43859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B0F0"/>
                </a:solidFill>
                <a:latin typeface="Raleway" panose="020B00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(SHINE) </a:t>
            </a:r>
            <a:r>
              <a:rPr lang="en-US" sz="2400" dirty="0">
                <a:solidFill>
                  <a:srgbClr val="00B0F0"/>
                </a:solidFill>
                <a:latin typeface="Raleway" panose="020B00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Program – Virtual Space Radiation Curriculum</a:t>
            </a:r>
            <a:endParaRPr lang="en-US" sz="2200" dirty="0">
              <a:latin typeface="Raleway" panose="020B0003030101060003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Virtual training program, to learn about the relevant scientific elements of the HRP, targeted to graduate students to potential new investigators with an emphasis on early career investigators.</a:t>
            </a:r>
            <a:endParaRPr lang="en-US" sz="2200" dirty="0">
              <a:latin typeface="Raleway" panose="020B0003030101060003" pitchFamily="34" charset="0"/>
            </a:endParaRPr>
          </a:p>
          <a:p>
            <a:endParaRPr lang="en-US" sz="2200" dirty="0">
              <a:latin typeface="Raleway" panose="020B0003030101060003" pitchFamily="34" charset="0"/>
              <a:ea typeface="Times New Roman" panose="02020603050405020304" pitchFamily="18" charset="0"/>
            </a:endParaRPr>
          </a:p>
          <a:p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Aims to educate participants in </a:t>
            </a:r>
          </a:p>
          <a:p>
            <a:pPr lvl="1"/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scientific aspects of space radiation </a:t>
            </a:r>
          </a:p>
          <a:p>
            <a:pPr lvl="1"/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agency risk management strategies</a:t>
            </a:r>
          </a:p>
          <a:p>
            <a:pPr lvl="1"/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Coffee hours for less formal networking</a:t>
            </a:r>
          </a:p>
          <a:p>
            <a:pPr lvl="1"/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Opportunity to develop a beam time proposal </a:t>
            </a:r>
          </a:p>
          <a:p>
            <a:pPr marL="457200" lvl="1" indent="0">
              <a:buNone/>
            </a:pPr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with guidance/office hours</a:t>
            </a:r>
          </a:p>
          <a:p>
            <a:pPr lvl="1"/>
            <a:endParaRPr lang="en-US" sz="2200" dirty="0">
              <a:latin typeface="Raleway" panose="020B0003030101060003" pitchFamily="34" charset="0"/>
            </a:endParaRPr>
          </a:p>
          <a:p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Future years,  will include a competitive </a:t>
            </a:r>
            <a:r>
              <a:rPr lang="en-US" sz="2200" u="sng" dirty="0">
                <a:latin typeface="Raleway" panose="020B0003030101060003" pitchFamily="34" charset="0"/>
                <a:ea typeface="Times New Roman" panose="02020603050405020304" pitchFamily="18" charset="0"/>
              </a:rPr>
              <a:t>practicum sessions </a:t>
            </a:r>
            <a:r>
              <a:rPr lang="en-US" sz="2200" dirty="0">
                <a:latin typeface="Raleway" panose="020B0003030101060003" pitchFamily="34" charset="0"/>
                <a:ea typeface="Times New Roman" panose="02020603050405020304" pitchFamily="18" charset="0"/>
              </a:rPr>
              <a:t>to plan and conduct space radiation research at the NASA Space Radiation Laboratory (NSRL)</a:t>
            </a:r>
            <a:endParaRPr lang="en-US" sz="2200" dirty="0">
              <a:latin typeface="Raleway" panose="020B00030301010600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020C82-F385-4C3F-A411-71DE2AB2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20" y="2194354"/>
            <a:ext cx="2469292" cy="246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38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BDF6-10A4-4AA0-9EF0-2B975E2F7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9" y="-38583"/>
            <a:ext cx="12164291" cy="1009651"/>
          </a:xfrm>
        </p:spPr>
        <p:txBody>
          <a:bodyPr>
            <a:normAutofit fontScale="90000"/>
          </a:bodyPr>
          <a:lstStyle/>
          <a:p>
            <a:r>
              <a:rPr lang="en-US" dirty="0"/>
              <a:t>The Hea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lth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Ris</a:t>
            </a:r>
            <a:r>
              <a:rPr lang="en-US" dirty="0"/>
              <a:t>k of Extraterrestrial Environments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54C27-5E65-4B2D-A90E-4B38AE83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8A22-D4B5-4E63-B3F1-89680C3D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Human Research Program </a:t>
            </a:r>
          </a:p>
          <a:p>
            <a:r>
              <a:rPr lang="en-US" dirty="0"/>
              <a:t>Investigators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A0540-5E6F-4821-A0AD-C536B60A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13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2A9214-624A-4BAE-8029-EB6319F83B20}"/>
              </a:ext>
            </a:extLst>
          </p:cNvPr>
          <p:cNvGrpSpPr/>
          <p:nvPr/>
        </p:nvGrpSpPr>
        <p:grpSpPr>
          <a:xfrm>
            <a:off x="962764" y="918245"/>
            <a:ext cx="10562157" cy="4632200"/>
            <a:chOff x="1020428" y="1465061"/>
            <a:chExt cx="10562157" cy="4632200"/>
          </a:xfrm>
        </p:grpSpPr>
        <p:pic>
          <p:nvPicPr>
            <p:cNvPr id="7" name="Picture 4" descr="See the source image">
              <a:extLst>
                <a:ext uri="{FF2B5EF4-FFF2-40B4-BE49-F238E27FC236}">
                  <a16:creationId xmlns:a16="http://schemas.microsoft.com/office/drawing/2014/main" id="{F16A29CB-2F8E-489D-A717-77E707488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" r="7126"/>
            <a:stretch/>
          </p:blipFill>
          <p:spPr bwMode="auto">
            <a:xfrm>
              <a:off x="5179386" y="1465061"/>
              <a:ext cx="1541658" cy="174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7C0CF0-0811-40E7-8D97-44961CB1EDFE}"/>
                </a:ext>
              </a:extLst>
            </p:cNvPr>
            <p:cNvSpPr txBox="1"/>
            <p:nvPr/>
          </p:nvSpPr>
          <p:spPr>
            <a:xfrm>
              <a:off x="5039093" y="3225373"/>
              <a:ext cx="1863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Bill Dynan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Emory University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CA9835-6B0F-4673-B66B-3D6E9961B536}"/>
                </a:ext>
              </a:extLst>
            </p:cNvPr>
            <p:cNvGrpSpPr/>
            <p:nvPr/>
          </p:nvGrpSpPr>
          <p:grpSpPr>
            <a:xfrm>
              <a:off x="6548457" y="3389687"/>
              <a:ext cx="3544321" cy="2707574"/>
              <a:chOff x="3287018" y="3337874"/>
              <a:chExt cx="3544321" cy="2707574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49BA5753-7C48-49DB-9698-06F7C4A6B2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6618" y="3337874"/>
                <a:ext cx="1485122" cy="20789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5B8D0-F135-4E06-B302-B0F347786F67}"/>
                  </a:ext>
                </a:extLst>
              </p:cNvPr>
              <p:cNvSpPr txBox="1"/>
              <p:nvPr/>
            </p:nvSpPr>
            <p:spPr>
              <a:xfrm>
                <a:off x="3287018" y="5399117"/>
                <a:ext cx="35443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i="0" u="none" strike="noStrike" baseline="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Marianne Sowa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NASA</a:t>
                </a:r>
                <a:endPara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C9FB49A-9246-4673-86B5-EB460B203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65"/>
            <a:stretch/>
          </p:blipFill>
          <p:spPr>
            <a:xfrm>
              <a:off x="1089162" y="1492056"/>
              <a:ext cx="1304457" cy="1743475"/>
            </a:xfrm>
            <a:prstGeom prst="rect">
              <a:avLst/>
            </a:prstGeom>
          </p:spPr>
        </p:pic>
        <p:pic>
          <p:nvPicPr>
            <p:cNvPr id="4098" name="7E0958A3-A673-4760-A42B-5E8D490B5BE1">
              <a:extLst>
                <a:ext uri="{FF2B5EF4-FFF2-40B4-BE49-F238E27FC236}">
                  <a16:creationId xmlns:a16="http://schemas.microsoft.com/office/drawing/2014/main" id="{DEECAE88-0A89-451C-A3AF-821CA1691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001" y="3432970"/>
              <a:ext cx="1308402" cy="1962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59E2C1-3BCA-4B00-8B45-096E359F2E6D}"/>
                </a:ext>
              </a:extLst>
            </p:cNvPr>
            <p:cNvSpPr txBox="1"/>
            <p:nvPr/>
          </p:nvSpPr>
          <p:spPr>
            <a:xfrm>
              <a:off x="1739101" y="5427899"/>
              <a:ext cx="3544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George Fornace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Georgetown University 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116B42-1C2F-4491-AF75-26E8B6F767C8}"/>
                </a:ext>
              </a:extLst>
            </p:cNvPr>
            <p:cNvSpPr txBox="1"/>
            <p:nvPr/>
          </p:nvSpPr>
          <p:spPr>
            <a:xfrm>
              <a:off x="1020428" y="3208536"/>
              <a:ext cx="1416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Viktor Stolc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NASA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3" name="Picture 12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852B92C5-2818-4F18-B266-867A1B4A8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6509" y="1465061"/>
              <a:ext cx="1416329" cy="17704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673C83-3AE0-43D4-9DBC-7EBBE0D9137D}"/>
                </a:ext>
              </a:extLst>
            </p:cNvPr>
            <p:cNvSpPr txBox="1"/>
            <p:nvPr/>
          </p:nvSpPr>
          <p:spPr>
            <a:xfrm>
              <a:off x="9246042" y="3198300"/>
              <a:ext cx="23365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Amelia Eisch</a:t>
              </a:r>
            </a:p>
            <a:p>
              <a:pPr algn="ctr"/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Children’s Hospital of Pennsylvania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632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768-6CA6-4980-8DC2-03F10C5C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775" y="0"/>
            <a:ext cx="12191999" cy="934637"/>
          </a:xfrm>
        </p:spPr>
        <p:txBody>
          <a:bodyPr>
            <a:noAutofit/>
          </a:bodyPr>
          <a:lstStyle/>
          <a:p>
            <a:pPr algn="ctr"/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US" sz="32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 Committee for Radiation Research (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A1EB-453C-444E-9A49-4076D3736D98}"/>
              </a:ext>
            </a:extLst>
          </p:cNvPr>
          <p:cNvSpPr txBox="1"/>
          <p:nvPr/>
        </p:nvSpPr>
        <p:spPr>
          <a:xfrm>
            <a:off x="415973" y="652924"/>
            <a:ext cx="11103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SACRR reviews and evaluates all PI BNL beam time proposals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8D251-6EE6-4704-85E4-91B79C760D7B}"/>
              </a:ext>
            </a:extLst>
          </p:cNvPr>
          <p:cNvSpPr txBox="1"/>
          <p:nvPr/>
        </p:nvSpPr>
        <p:spPr>
          <a:xfrm>
            <a:off x="647680" y="2319151"/>
            <a:ext cx="20866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Polly Chang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SRI International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2E1BD4F6-06EA-414D-A2F8-C6A4F781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r="7126"/>
          <a:stretch/>
        </p:blipFill>
        <p:spPr bwMode="auto">
          <a:xfrm>
            <a:off x="2967407" y="1057574"/>
            <a:ext cx="1171536" cy="13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1C8FAB-3231-4D67-8959-F58225D3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64" y="3528691"/>
            <a:ext cx="1173033" cy="1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F13E7B3-63BD-4BC0-BEB9-618D89878FBF}"/>
              </a:ext>
            </a:extLst>
          </p:cNvPr>
          <p:cNvSpPr txBox="1"/>
          <p:nvPr/>
        </p:nvSpPr>
        <p:spPr>
          <a:xfrm>
            <a:off x="7839591" y="2380706"/>
            <a:ext cx="1895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Marjan Boerma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University of Arkansas 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for Medical Science</a:t>
            </a:r>
            <a:r>
              <a:rPr lang="en-US" sz="16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9D7D4AC1-8740-4471-AD59-A5684C433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3"/>
          <a:stretch/>
        </p:blipFill>
        <p:spPr bwMode="auto">
          <a:xfrm>
            <a:off x="7580651" y="1066463"/>
            <a:ext cx="1174138" cy="132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andeep Burma, PhD">
            <a:extLst>
              <a:ext uri="{FF2B5EF4-FFF2-40B4-BE49-F238E27FC236}">
                <a16:creationId xmlns:a16="http://schemas.microsoft.com/office/drawing/2014/main" id="{6EFDC917-DD5D-4D01-A08D-E9DBE6A4A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4"/>
          <a:stretch/>
        </p:blipFill>
        <p:spPr bwMode="auto">
          <a:xfrm>
            <a:off x="5283399" y="1027021"/>
            <a:ext cx="1174138" cy="141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35039-3DC4-41AD-AFE5-B8519E3622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8" t="582" b="13505"/>
          <a:stretch/>
        </p:blipFill>
        <p:spPr>
          <a:xfrm>
            <a:off x="2964343" y="3528691"/>
            <a:ext cx="1218148" cy="1324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6234C6-3389-456A-AC12-1B9BDA76F7FF}"/>
              </a:ext>
            </a:extLst>
          </p:cNvPr>
          <p:cNvSpPr txBox="1"/>
          <p:nvPr/>
        </p:nvSpPr>
        <p:spPr>
          <a:xfrm>
            <a:off x="2998136" y="2343812"/>
            <a:ext cx="3544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Bill Dynan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Emory University</a:t>
            </a:r>
            <a:endParaRPr lang="en-US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219AB1-3274-4C54-9518-CD734E4FCCCF}"/>
              </a:ext>
            </a:extLst>
          </p:cNvPr>
          <p:cNvSpPr txBox="1"/>
          <p:nvPr/>
        </p:nvSpPr>
        <p:spPr>
          <a:xfrm>
            <a:off x="5408815" y="2370515"/>
            <a:ext cx="354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Sandeep Burma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University of Texas,</a:t>
            </a:r>
          </a:p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San Antonio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CF33AA-63E5-45C4-9144-102C2DF99117}"/>
              </a:ext>
            </a:extLst>
          </p:cNvPr>
          <p:cNvSpPr txBox="1"/>
          <p:nvPr/>
        </p:nvSpPr>
        <p:spPr>
          <a:xfrm>
            <a:off x="4904395" y="4866491"/>
            <a:ext cx="212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Manuela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Buonanno</a:t>
            </a:r>
            <a:endParaRPr lang="en-US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Columbia University</a:t>
            </a:r>
            <a:r>
              <a:rPr lang="en-US" sz="14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946FC-E663-46C2-9648-5BC807757402}"/>
              </a:ext>
            </a:extLst>
          </p:cNvPr>
          <p:cNvSpPr txBox="1"/>
          <p:nvPr/>
        </p:nvSpPr>
        <p:spPr>
          <a:xfrm>
            <a:off x="9653972" y="2453967"/>
            <a:ext cx="354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Cynthia Lemere</a:t>
            </a:r>
          </a:p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Brigham and Women’s </a:t>
            </a:r>
          </a:p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Hospital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71A7E4-5662-4F08-BDC7-898D82C07449}"/>
              </a:ext>
            </a:extLst>
          </p:cNvPr>
          <p:cNvSpPr txBox="1"/>
          <p:nvPr/>
        </p:nvSpPr>
        <p:spPr>
          <a:xfrm>
            <a:off x="2815721" y="4828934"/>
            <a:ext cx="1760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Catherine Davis</a:t>
            </a:r>
          </a:p>
          <a:p>
            <a:r>
              <a:rPr lang="en-US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Uniformed Services University of the Health Sciences</a:t>
            </a:r>
            <a:endParaRPr lang="en-US" sz="14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84E40B-621C-4EEA-AD69-316EF3DC33C0}"/>
              </a:ext>
            </a:extLst>
          </p:cNvPr>
          <p:cNvSpPr txBox="1"/>
          <p:nvPr/>
        </p:nvSpPr>
        <p:spPr>
          <a:xfrm>
            <a:off x="605590" y="4908933"/>
            <a:ext cx="3544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Peter 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Grabham</a:t>
            </a:r>
            <a:endParaRPr lang="en-US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Columbia University</a:t>
            </a:r>
            <a:endParaRPr lang="en-US" sz="14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 descr="A picture containing person, tree&#10;&#10;Description automatically generated">
            <a:extLst>
              <a:ext uri="{FF2B5EF4-FFF2-40B4-BE49-F238E27FC236}">
                <a16:creationId xmlns:a16="http://schemas.microsoft.com/office/drawing/2014/main" id="{AF85B848-A5CC-4876-9975-8464F88D82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5"/>
          <a:stretch/>
        </p:blipFill>
        <p:spPr>
          <a:xfrm>
            <a:off x="691186" y="1057574"/>
            <a:ext cx="1173569" cy="1324900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8C7C4BE-7F7A-4CFA-8ADF-37F41549DF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24" y="3528691"/>
            <a:ext cx="1206468" cy="17379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7F5783-F808-4583-862D-39F2A704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95" y="3528691"/>
            <a:ext cx="1206468" cy="160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D47DC9C-F717-4DFA-AF64-523E60F78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6" y="3528691"/>
            <a:ext cx="1191584" cy="1406217"/>
          </a:xfrm>
          <a:prstGeom prst="rect">
            <a:avLst/>
          </a:prstGeom>
        </p:spPr>
      </p:pic>
      <p:pic>
        <p:nvPicPr>
          <p:cNvPr id="16" name="Picture 1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B71AA59-EEA9-4A39-A442-0AE5380905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95" y="1093338"/>
            <a:ext cx="1237669" cy="13254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82FB7E-75BB-4FC9-A10A-59AE1D8508AC}"/>
              </a:ext>
            </a:extLst>
          </p:cNvPr>
          <p:cNvSpPr txBox="1"/>
          <p:nvPr/>
        </p:nvSpPr>
        <p:spPr>
          <a:xfrm>
            <a:off x="7358842" y="5306594"/>
            <a:ext cx="237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James (Jim) Kierstead</a:t>
            </a:r>
          </a:p>
          <a:p>
            <a:r>
              <a:rPr lang="en-US" sz="1400" dirty="0">
                <a:solidFill>
                  <a:schemeClr val="bg1"/>
                </a:solidFill>
              </a:rPr>
              <a:t>Brookhaven National Laboratory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71741A-C718-4D52-BC38-5933A4E91C6E}"/>
              </a:ext>
            </a:extLst>
          </p:cNvPr>
          <p:cNvSpPr txBox="1"/>
          <p:nvPr/>
        </p:nvSpPr>
        <p:spPr>
          <a:xfrm>
            <a:off x="10004795" y="5158878"/>
            <a:ext cx="1581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Helio Takai</a:t>
            </a:r>
          </a:p>
          <a:p>
            <a:r>
              <a:rPr lang="en-US" sz="1400" dirty="0">
                <a:solidFill>
                  <a:schemeClr val="bg1"/>
                </a:solidFill>
              </a:rPr>
              <a:t>Pratt Institute</a:t>
            </a:r>
          </a:p>
        </p:txBody>
      </p:sp>
    </p:spTree>
    <p:extLst>
      <p:ext uri="{BB962C8B-B14F-4D97-AF65-F5344CB8AC3E}">
        <p14:creationId xmlns:p14="http://schemas.microsoft.com/office/powerpoint/2010/main" val="311647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AC56A2-7185-445A-BE6F-10CD1FA6197F}"/>
              </a:ext>
            </a:extLst>
          </p:cNvPr>
          <p:cNvSpPr/>
          <p:nvPr/>
        </p:nvSpPr>
        <p:spPr>
          <a:xfrm>
            <a:off x="130260" y="5919347"/>
            <a:ext cx="6187411" cy="769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02768-6CA6-4980-8DC2-03F10C5C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-11285"/>
            <a:ext cx="12191999" cy="93463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946FC-E663-46C2-9648-5BC807757402}"/>
              </a:ext>
            </a:extLst>
          </p:cNvPr>
          <p:cNvSpPr txBox="1"/>
          <p:nvPr/>
        </p:nvSpPr>
        <p:spPr>
          <a:xfrm>
            <a:off x="8480906" y="3415776"/>
            <a:ext cx="193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Edward Azzam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SACRR</a:t>
            </a:r>
            <a:endParaRPr lang="en-US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130F4C-3147-4167-978B-F86E298442CD}"/>
              </a:ext>
            </a:extLst>
          </p:cNvPr>
          <p:cNvGrpSpPr/>
          <p:nvPr/>
        </p:nvGrpSpPr>
        <p:grpSpPr>
          <a:xfrm>
            <a:off x="136852" y="4172037"/>
            <a:ext cx="6180820" cy="2455285"/>
            <a:chOff x="136852" y="4172037"/>
            <a:chExt cx="6180820" cy="24552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13E7B3-63BD-4BC0-BEB9-618D89878FBF}"/>
                </a:ext>
              </a:extLst>
            </p:cNvPr>
            <p:cNvSpPr txBox="1"/>
            <p:nvPr/>
          </p:nvSpPr>
          <p:spPr>
            <a:xfrm>
              <a:off x="4483938" y="5966573"/>
              <a:ext cx="1833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Stanley Curtis</a:t>
              </a:r>
            </a:p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THREE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84E40B-621C-4EEA-AD69-316EF3DC33C0}"/>
                </a:ext>
              </a:extLst>
            </p:cNvPr>
            <p:cNvSpPr txBox="1"/>
            <p:nvPr/>
          </p:nvSpPr>
          <p:spPr>
            <a:xfrm>
              <a:off x="136852" y="5980991"/>
              <a:ext cx="2163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Dudley </a:t>
              </a:r>
              <a:r>
                <a:rPr lang="en-US" sz="1800" b="0" i="0" u="none" strike="noStrike" baseline="0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Goodhead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THREE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054" name="Picture 6" descr="Dudley GOODHEAD | Emeritus Director | DPhil | Medical Research Council ...">
              <a:extLst>
                <a:ext uri="{FF2B5EF4-FFF2-40B4-BE49-F238E27FC236}">
                  <a16:creationId xmlns:a16="http://schemas.microsoft.com/office/drawing/2014/main" id="{29EB2D56-B697-4915-AED1-78A323EB8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8"/>
            <a:stretch/>
          </p:blipFill>
          <p:spPr bwMode="auto">
            <a:xfrm>
              <a:off x="198869" y="4202859"/>
              <a:ext cx="1705715" cy="1716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Profile photo of Stanley Curtis">
              <a:extLst>
                <a:ext uri="{FF2B5EF4-FFF2-40B4-BE49-F238E27FC236}">
                  <a16:creationId xmlns:a16="http://schemas.microsoft.com/office/drawing/2014/main" id="{38B56DE2-DA50-4B43-BD9D-3B039C331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184" y="4172037"/>
              <a:ext cx="1716488" cy="1716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3358E6-2CD3-4CB4-B5A1-D9507781A765}"/>
                </a:ext>
              </a:extLst>
            </p:cNvPr>
            <p:cNvSpPr txBox="1"/>
            <p:nvPr/>
          </p:nvSpPr>
          <p:spPr>
            <a:xfrm>
              <a:off x="2367665" y="5980991"/>
              <a:ext cx="1988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i="0" u="none" strike="noStrike" baseline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Derek Lowenstein</a:t>
              </a:r>
            </a:p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THREE</a:t>
              </a:r>
              <a:endParaRPr lang="en-US" sz="1800" b="0" i="0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81EA95D-F303-4AE4-934B-E032B483F0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92" b="-1207"/>
            <a:stretch/>
          </p:blipFill>
          <p:spPr bwMode="auto">
            <a:xfrm>
              <a:off x="2505410" y="4202859"/>
              <a:ext cx="1494949" cy="171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6B587726-0412-4DA0-BBED-5D1EE85C6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0" y="782600"/>
            <a:ext cx="1857741" cy="2604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9A8225E-831F-46CB-BDD6-6A77454B04EA}"/>
              </a:ext>
            </a:extLst>
          </p:cNvPr>
          <p:cNvGrpSpPr/>
          <p:nvPr/>
        </p:nvGrpSpPr>
        <p:grpSpPr>
          <a:xfrm>
            <a:off x="198869" y="740939"/>
            <a:ext cx="6118803" cy="3321168"/>
            <a:chOff x="466724" y="932279"/>
            <a:chExt cx="6118803" cy="33211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78A5EA-33A8-4C8B-8533-EAC91D59C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724" y="932279"/>
              <a:ext cx="6118803" cy="332116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08D251-6EE6-4704-85E4-91B79C760D7B}"/>
                </a:ext>
              </a:extLst>
            </p:cNvPr>
            <p:cNvSpPr txBox="1"/>
            <p:nvPr/>
          </p:nvSpPr>
          <p:spPr>
            <a:xfrm>
              <a:off x="2897814" y="932279"/>
              <a:ext cx="2749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Walter Schimmerling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THREE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E5F3E19F-F31F-4EF5-B0B8-0FCB35830D60}"/>
              </a:ext>
            </a:extLst>
          </p:cNvPr>
          <p:cNvSpPr/>
          <p:nvPr/>
        </p:nvSpPr>
        <p:spPr>
          <a:xfrm>
            <a:off x="3408316" y="1064104"/>
            <a:ext cx="1008410" cy="106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7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37C9-235F-4A74-9E9B-E3ADEE77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54" y="934637"/>
            <a:ext cx="10515600" cy="100965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omnibus future</a:t>
            </a:r>
            <a:br>
              <a:rPr lang="en-US" dirty="0"/>
            </a:br>
            <a:r>
              <a:rPr lang="en-US" dirty="0"/>
              <a:t>budgets</a:t>
            </a:r>
            <a:br>
              <a:rPr lang="en-US" dirty="0"/>
            </a:br>
            <a:r>
              <a:rPr lang="en-US" dirty="0"/>
              <a:t>Applied research program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907FB-EF8A-4FD1-8068-A16651EE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8F53B-FD45-42B9-A693-865340918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 </a:t>
            </a:r>
          </a:p>
          <a:p>
            <a:r>
              <a:rPr lang="en-US"/>
              <a:t>Investigators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535A6-2C24-4A07-BE9D-02AB9595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77EA2A-B512-4A06-AA60-74A1EC75EFF4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93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</p:spTree>
    <p:extLst>
      <p:ext uri="{BB962C8B-B14F-4D97-AF65-F5344CB8AC3E}">
        <p14:creationId xmlns:p14="http://schemas.microsoft.com/office/powerpoint/2010/main" val="216853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A1F06-B4F9-495C-B5EA-528D2265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7163"/>
            <a:ext cx="10515600" cy="1009651"/>
          </a:xfrm>
        </p:spPr>
        <p:txBody>
          <a:bodyPr/>
          <a:lstStyle/>
          <a:p>
            <a:r>
              <a:rPr lang="en-US" dirty="0"/>
              <a:t>Other Granting Opportunities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4650D-414B-4C12-BFE9-F88AB491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 </a:t>
            </a:r>
          </a:p>
          <a:p>
            <a:r>
              <a:rPr lang="en-US"/>
              <a:t>Investigators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30000-0FD9-4A68-BEE6-B589FB564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93344D0-57A5-4102-99E6-3B55D8419766}"/>
              </a:ext>
            </a:extLst>
          </p:cNvPr>
          <p:cNvSpPr txBox="1">
            <a:spLocks/>
          </p:cNvSpPr>
          <p:nvPr/>
        </p:nvSpPr>
        <p:spPr>
          <a:xfrm>
            <a:off x="95249" y="661840"/>
            <a:ext cx="11668125" cy="56945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400" dirty="0">
                <a:latin typeface="+mn-lt"/>
              </a:rPr>
              <a:t>NASA Space Technology Graduate Research Opportunities (NSTGRO)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tinyurl.com/3sppk24b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dirty="0">
                <a:latin typeface="+mn-lt"/>
              </a:rPr>
              <a:t>Technology Taxonomy TX6 Overlaps with HRP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400" dirty="0">
                <a:latin typeface="+mn-lt"/>
              </a:rPr>
              <a:t>Translational Research Institute for Space Health (TRISH)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b="1" i="0" dirty="0">
                <a:solidFill>
                  <a:srgbClr val="00B0F0"/>
                </a:solidFill>
                <a:effectLst/>
                <a:latin typeface="+mn-lt"/>
              </a:rPr>
              <a:t>tinyurl.com/2p86t9d5</a:t>
            </a:r>
            <a:endParaRPr lang="en-US" dirty="0">
              <a:solidFill>
                <a:srgbClr val="00B0F0"/>
              </a:solidFill>
              <a:latin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400" dirty="0">
                <a:latin typeface="+mn-lt"/>
              </a:rPr>
              <a:t>Space Biology </a:t>
            </a:r>
            <a:r>
              <a:rPr lang="en-US" sz="2400" b="1" dirty="0">
                <a:solidFill>
                  <a:srgbClr val="00B0F0"/>
                </a:solidFill>
                <a:latin typeface="+mn-lt"/>
              </a:rPr>
              <a:t>tinyurl.com/2uvm4vkw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400" dirty="0">
                <a:latin typeface="+mn-lt"/>
              </a:rPr>
              <a:t>Small Business Innovative Research (SBIR) (No topics for 2022)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b="1" dirty="0">
                <a:solidFill>
                  <a:srgbClr val="00B0F0"/>
                </a:solidFill>
                <a:latin typeface="+mn-lt"/>
              </a:rPr>
              <a:t>tinyurl.com/4s9dys5p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000" b="1" dirty="0"/>
              <a:t>Established Program to Stimulate Competitive Research (</a:t>
            </a:r>
            <a:r>
              <a:rPr lang="en-US" sz="2000" b="1" dirty="0" err="1"/>
              <a:t>EPSCoR</a:t>
            </a:r>
            <a:r>
              <a:rPr lang="en-US" sz="2000" b="1" dirty="0"/>
              <a:t>)</a:t>
            </a:r>
            <a:endParaRPr lang="en-US" sz="2000" b="1" dirty="0">
              <a:cs typeface="Calibri"/>
            </a:endParaRPr>
          </a:p>
          <a:p>
            <a:pPr marL="4975225" lvl="7" indent="-287338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400" b="1" dirty="0">
                <a:solidFill>
                  <a:srgbClr val="00B0F0"/>
                </a:solidFill>
              </a:rPr>
              <a:t>tinyurl.com/4tyt7cft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None/>
            </a:pP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E5DBC7-88FB-48CA-9D2E-4B780F8F0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" t="4854"/>
          <a:stretch/>
        </p:blipFill>
        <p:spPr>
          <a:xfrm>
            <a:off x="7586797" y="2131296"/>
            <a:ext cx="1353093" cy="746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36587-0DAE-4826-AFE2-E809CF809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344" y="3565830"/>
            <a:ext cx="1959362" cy="746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1480B-F4A0-44E1-BEF8-2027DA1EF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886" y="1148342"/>
            <a:ext cx="4256958" cy="746065"/>
          </a:xfrm>
          <a:prstGeom prst="rect">
            <a:avLst/>
          </a:prstGeom>
        </p:spPr>
      </p:pic>
      <p:pic>
        <p:nvPicPr>
          <p:cNvPr id="2050" name="Picture 2" descr="Directory of EPSCoR Contacts | NASA">
            <a:extLst>
              <a:ext uri="{FF2B5EF4-FFF2-40B4-BE49-F238E27FC236}">
                <a16:creationId xmlns:a16="http://schemas.microsoft.com/office/drawing/2014/main" id="{0C0956A4-9F8C-4D6C-8C6B-EF7A391D5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43" y="4563295"/>
            <a:ext cx="2971565" cy="215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64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C8FAE-0A3D-455C-9ED0-125C323D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257F8-14B9-4C94-8577-6100213A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 </a:t>
            </a:r>
          </a:p>
          <a:p>
            <a:r>
              <a:rPr lang="en-US"/>
              <a:t>Investigators Workshop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CDADD-477B-408F-987F-5DB054B6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F54A2-BEE2-4468-8F01-2980A8877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371" y="4587867"/>
            <a:ext cx="2360057" cy="137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6B756-64F1-4286-8997-19FF5F37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854" y="1333367"/>
            <a:ext cx="1375891" cy="1586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37EEE4-CF94-4EDE-91D7-AEF951AF6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5" y="3404267"/>
            <a:ext cx="1733550" cy="923925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24E8C8A-A532-4157-A195-DE3AE0E1C208}"/>
              </a:ext>
            </a:extLst>
          </p:cNvPr>
          <p:cNvSpPr txBox="1">
            <a:spLocks/>
          </p:cNvSpPr>
          <p:nvPr/>
        </p:nvSpPr>
        <p:spPr>
          <a:xfrm>
            <a:off x="315684" y="1041857"/>
            <a:ext cx="10919926" cy="47248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000" b="1" dirty="0"/>
              <a:t>Future Investigators in NASA Earth and Space Science and Technology (FINESST)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tinyurl.com/2dymnfhh</a:t>
            </a:r>
            <a:endParaRPr 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u="sng" dirty="0"/>
              <a:t>Graduate student opportunity </a:t>
            </a:r>
            <a:endParaRPr lang="en-US" sz="1600" u="sng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000" b="1" dirty="0"/>
              <a:t>Established Program to Stimulate Competitive Research (</a:t>
            </a:r>
            <a:r>
              <a:rPr lang="en-US" sz="2000" b="1" dirty="0" err="1"/>
              <a:t>EPSCoR</a:t>
            </a:r>
            <a:r>
              <a:rPr lang="en-US" sz="2000" b="1" dirty="0"/>
              <a:t>)</a:t>
            </a:r>
            <a:endParaRPr lang="en-US" sz="2000" b="1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b="1" dirty="0">
                <a:solidFill>
                  <a:srgbClr val="00B0F0"/>
                </a:solidFill>
              </a:rPr>
              <a:t>tinyurl.com/4tyt7cft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400" dirty="0"/>
              <a:t>Eligible Jurisdictions: Alabama, Alaska, Arkansas, Delaware, Guam, Hawaii, Idaho, Iowa, Kansas, Kentucky, Louisiana, Maine, Mississippi, Montana, Nebraska, Nevada, New Hampshire, New Mexico, North Dakota, Oklahoma, Puerto Rico, Rhode Island, South Carolina, South Dakota, U.S. Virgin Islands, Vermont, West Virginia, Wyoming</a:t>
            </a:r>
            <a:endParaRPr lang="en-US" sz="1400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000" b="1" dirty="0"/>
              <a:t>NASA Postdoctoral Program (March, July, and November)</a:t>
            </a:r>
            <a:endParaRPr lang="en-US" sz="2000" b="1" dirty="0">
              <a:solidFill>
                <a:srgbClr val="0563C1"/>
              </a:solidFill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https://npp.orau.org/</a:t>
            </a:r>
            <a:r>
              <a:rPr lang="en-US" sz="1600" dirty="0">
                <a:solidFill>
                  <a:srgbClr val="00B0F0"/>
                </a:solidFill>
              </a:rPr>
              <a:t> </a:t>
            </a:r>
            <a:endParaRPr lang="en-US" sz="1600" dirty="0">
              <a:solidFill>
                <a:srgbClr val="00B0F0"/>
              </a:solidFill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2000" b="1" dirty="0"/>
              <a:t>Minority University Research and Education Project </a:t>
            </a:r>
            <a:endParaRPr lang="en-US" sz="2000" b="1" dirty="0">
              <a:cs typeface="Calibri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1600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https://www.nasa.gov/stem/murep/home/index.html</a:t>
            </a:r>
            <a:r>
              <a:rPr lang="en-US" sz="1600" dirty="0">
                <a:solidFill>
                  <a:srgbClr val="00B0F0"/>
                </a:solidFill>
              </a:rPr>
              <a:t> </a:t>
            </a:r>
            <a:endParaRPr lang="en-US" sz="1600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C6437F-E4F0-4162-A6B1-5723C43CF9D4}"/>
              </a:ext>
            </a:extLst>
          </p:cNvPr>
          <p:cNvSpPr txBox="1"/>
          <p:nvPr/>
        </p:nvSpPr>
        <p:spPr>
          <a:xfrm>
            <a:off x="191529" y="-22421"/>
            <a:ext cx="7694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>
                    <a:lumMod val="65000"/>
                  </a:schemeClr>
                </a:solidFill>
              </a:rPr>
              <a:t>Other Granting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56289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F5DF-5513-4AC0-A25D-42F5C902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STATE OF THE SPACE RADIATION ELEMENT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BD01-4307-4324-855F-2A189D78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6810" y="3670772"/>
            <a:ext cx="4806831" cy="150018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B0F0"/>
                </a:solidFill>
              </a:rPr>
              <a:t>S. Robin Elgart, Ph.D.</a:t>
            </a:r>
          </a:p>
          <a:p>
            <a:pPr algn="l"/>
            <a:r>
              <a:rPr lang="en-US" dirty="0">
                <a:solidFill>
                  <a:srgbClr val="00B0F0"/>
                </a:solidFill>
              </a:rPr>
              <a:t>Space Radiation Element Scientist</a:t>
            </a:r>
          </a:p>
        </p:txBody>
      </p:sp>
    </p:spTree>
    <p:extLst>
      <p:ext uri="{BB962C8B-B14F-4D97-AF65-F5344CB8AC3E}">
        <p14:creationId xmlns:p14="http://schemas.microsoft.com/office/powerpoint/2010/main" val="2019454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EF999D-DFAD-4905-B66B-B5E14679A9EF}"/>
              </a:ext>
            </a:extLst>
          </p:cNvPr>
          <p:cNvSpPr/>
          <p:nvPr/>
        </p:nvSpPr>
        <p:spPr>
          <a:xfrm>
            <a:off x="53619" y="5383342"/>
            <a:ext cx="12181332" cy="133389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97B4D-D908-417A-BE3C-34E8DF3B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0" y="-72033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US" dirty="0"/>
              <a:t>Science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Team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at Johnson </a:t>
            </a:r>
            <a:r>
              <a:rPr lang="en-US" dirty="0"/>
              <a:t>Space Center (JSC)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BB9A-1238-4975-9E4F-601DBAF9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Jane Doe | jane.doe@nasa.gov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77B1-215E-40A6-9E25-83A54E44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 </a:t>
            </a:r>
          </a:p>
          <a:p>
            <a:r>
              <a:rPr lang="en-US"/>
              <a:t>Investigators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95FDF-877A-4190-91E9-9C96AAB5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3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35295A-A082-41FE-88DD-BF20EE924D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8" r="15635" b="35434"/>
          <a:stretch/>
        </p:blipFill>
        <p:spPr>
          <a:xfrm>
            <a:off x="369556" y="992270"/>
            <a:ext cx="1656081" cy="16193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6E11521-F09A-43C5-A40D-B9D7940F9692}"/>
              </a:ext>
            </a:extLst>
          </p:cNvPr>
          <p:cNvGrpSpPr/>
          <p:nvPr/>
        </p:nvGrpSpPr>
        <p:grpSpPr>
          <a:xfrm>
            <a:off x="6069666" y="3898612"/>
            <a:ext cx="3262284" cy="2228590"/>
            <a:chOff x="6053021" y="3825861"/>
            <a:chExt cx="3262284" cy="2228590"/>
          </a:xfrm>
        </p:grpSpPr>
        <p:pic>
          <p:nvPicPr>
            <p:cNvPr id="27" name="Picture 26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503757A9-E6AB-4D99-9198-3BE20B5C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12" b="1037"/>
            <a:stretch/>
          </p:blipFill>
          <p:spPr>
            <a:xfrm>
              <a:off x="6719551" y="3825861"/>
              <a:ext cx="1744584" cy="161848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DD01D2-A8E4-49BD-8655-F8378BF958DA}"/>
                </a:ext>
              </a:extLst>
            </p:cNvPr>
            <p:cNvSpPr txBox="1"/>
            <p:nvPr/>
          </p:nvSpPr>
          <p:spPr>
            <a:xfrm>
              <a:off x="6053021" y="5438898"/>
              <a:ext cx="326228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Ianik Plante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Sr. Research Scientist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C31E540-EFB5-46CC-9108-8F92BE4C8CAE}"/>
              </a:ext>
            </a:extLst>
          </p:cNvPr>
          <p:cNvSpPr txBox="1"/>
          <p:nvPr/>
        </p:nvSpPr>
        <p:spPr>
          <a:xfrm>
            <a:off x="300419" y="2562180"/>
            <a:ext cx="17921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Robin Elgart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SRE Scientist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CA0FF3-63BA-47A4-854F-A2C5D5C48E50}"/>
              </a:ext>
            </a:extLst>
          </p:cNvPr>
          <p:cNvGrpSpPr/>
          <p:nvPr/>
        </p:nvGrpSpPr>
        <p:grpSpPr>
          <a:xfrm>
            <a:off x="3190862" y="993174"/>
            <a:ext cx="2128553" cy="2472990"/>
            <a:chOff x="3190862" y="993174"/>
            <a:chExt cx="2128553" cy="247299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E4DC4D-D0C2-447D-95D0-6225E2364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2" r="7430" b="28191"/>
            <a:stretch/>
          </p:blipFill>
          <p:spPr>
            <a:xfrm>
              <a:off x="3427098" y="993174"/>
              <a:ext cx="1656080" cy="161848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87B60EB-A3F1-48B2-A907-236FFCA3C735}"/>
                </a:ext>
              </a:extLst>
            </p:cNvPr>
            <p:cNvSpPr txBox="1"/>
            <p:nvPr/>
          </p:nvSpPr>
          <p:spPr>
            <a:xfrm>
              <a:off x="3190862" y="2589001"/>
              <a:ext cx="212855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Janice Zawaski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SR Deputy Element Scientist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2A8F71-FE49-47A9-A37F-1067D3AD228E}"/>
              </a:ext>
            </a:extLst>
          </p:cNvPr>
          <p:cNvGrpSpPr/>
          <p:nvPr/>
        </p:nvGrpSpPr>
        <p:grpSpPr>
          <a:xfrm>
            <a:off x="6689776" y="1047026"/>
            <a:ext cx="1792132" cy="2432296"/>
            <a:chOff x="6689776" y="1047026"/>
            <a:chExt cx="1792132" cy="243229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67C898-770F-44CA-91AE-B2FB7BAB2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" t="9198" r="13033" b="14980"/>
            <a:stretch/>
          </p:blipFill>
          <p:spPr>
            <a:xfrm>
              <a:off x="6764615" y="1047026"/>
              <a:ext cx="1666240" cy="156463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485023-9916-4A4E-A44E-BA2E4D785504}"/>
                </a:ext>
              </a:extLst>
            </p:cNvPr>
            <p:cNvSpPr txBox="1"/>
            <p:nvPr/>
          </p:nvSpPr>
          <p:spPr>
            <a:xfrm>
              <a:off x="6689776" y="2602159"/>
              <a:ext cx="179213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Brock Sishc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Cancer Discipline Lead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11432A-79DE-4615-AA86-E5E18419B656}"/>
              </a:ext>
            </a:extLst>
          </p:cNvPr>
          <p:cNvGrpSpPr/>
          <p:nvPr/>
        </p:nvGrpSpPr>
        <p:grpSpPr>
          <a:xfrm>
            <a:off x="10029744" y="1047025"/>
            <a:ext cx="1792132" cy="2396555"/>
            <a:chOff x="10029744" y="1047025"/>
            <a:chExt cx="1792132" cy="2396555"/>
          </a:xfrm>
        </p:grpSpPr>
        <p:pic>
          <p:nvPicPr>
            <p:cNvPr id="15" name="Picture 14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4F85FE2F-DDD6-473D-83E3-BB7228BB2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70307" y="1047025"/>
              <a:ext cx="1656081" cy="156463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08351D1-3EAF-4BCA-BF93-B3A922CCEFCF}"/>
                </a:ext>
              </a:extLst>
            </p:cNvPr>
            <p:cNvSpPr txBox="1"/>
            <p:nvPr/>
          </p:nvSpPr>
          <p:spPr>
            <a:xfrm>
              <a:off x="10029744" y="2566417"/>
              <a:ext cx="1792132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Janapriya Saha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CVD Discipline Lead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22C6B6-00C9-4F72-9C31-3EF5F7C9B627}"/>
              </a:ext>
            </a:extLst>
          </p:cNvPr>
          <p:cNvGrpSpPr/>
          <p:nvPr/>
        </p:nvGrpSpPr>
        <p:grpSpPr>
          <a:xfrm>
            <a:off x="177673" y="3906512"/>
            <a:ext cx="2037625" cy="2183652"/>
            <a:chOff x="177673" y="3906512"/>
            <a:chExt cx="2037625" cy="21836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79AA90B-7FBF-4CC7-A259-A22EA9B7B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61"/>
            <a:stretch/>
          </p:blipFill>
          <p:spPr>
            <a:xfrm>
              <a:off x="393717" y="3906512"/>
              <a:ext cx="1655064" cy="15692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239BF1-2C73-412A-8258-AF91E17A7F7F}"/>
                </a:ext>
              </a:extLst>
            </p:cNvPr>
            <p:cNvSpPr txBox="1"/>
            <p:nvPr/>
          </p:nvSpPr>
          <p:spPr>
            <a:xfrm>
              <a:off x="177673" y="5474611"/>
              <a:ext cx="20376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Greg Nelson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CNS Discipline Lead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51664E-0A41-4367-A2D9-E8A40BCFDBD7}"/>
              </a:ext>
            </a:extLst>
          </p:cNvPr>
          <p:cNvGrpSpPr/>
          <p:nvPr/>
        </p:nvGrpSpPr>
        <p:grpSpPr>
          <a:xfrm>
            <a:off x="3275728" y="3913438"/>
            <a:ext cx="2037625" cy="2424805"/>
            <a:chOff x="3275728" y="3913438"/>
            <a:chExt cx="2037625" cy="2424805"/>
          </a:xfrm>
        </p:grpSpPr>
        <p:pic>
          <p:nvPicPr>
            <p:cNvPr id="9" name="Picture 8" descr="A person in a suit standing in front of a painting&#10;&#10;Description automatically generated with medium confidence">
              <a:extLst>
                <a:ext uri="{FF2B5EF4-FFF2-40B4-BE49-F238E27FC236}">
                  <a16:creationId xmlns:a16="http://schemas.microsoft.com/office/drawing/2014/main" id="{DF1545AF-AA5A-4EAA-AD02-E630D0C37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56" t="29316" r="45741" b="50138"/>
            <a:stretch/>
          </p:blipFill>
          <p:spPr>
            <a:xfrm>
              <a:off x="3450413" y="3913438"/>
              <a:ext cx="1688254" cy="156235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B4D3E6-98F8-4681-9331-9495B955C498}"/>
                </a:ext>
              </a:extLst>
            </p:cNvPr>
            <p:cNvSpPr txBox="1"/>
            <p:nvPr/>
          </p:nvSpPr>
          <p:spPr>
            <a:xfrm>
              <a:off x="3275728" y="5461080"/>
              <a:ext cx="203762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Honglu Wu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Sr. Research Scientist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332F9-44CA-4988-9C2D-837D6C7EB5F1}"/>
              </a:ext>
            </a:extLst>
          </p:cNvPr>
          <p:cNvGrpSpPr/>
          <p:nvPr/>
        </p:nvGrpSpPr>
        <p:grpSpPr>
          <a:xfrm>
            <a:off x="10054973" y="3829868"/>
            <a:ext cx="1766903" cy="2246766"/>
            <a:chOff x="10054973" y="3829868"/>
            <a:chExt cx="1766903" cy="2246766"/>
          </a:xfrm>
        </p:grpSpPr>
        <p:pic>
          <p:nvPicPr>
            <p:cNvPr id="7" name="Picture 6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CC2B986C-9686-40D5-8D5B-5D31A8D9E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0" t="18145" r="18646" b="35739"/>
            <a:stretch/>
          </p:blipFill>
          <p:spPr>
            <a:xfrm>
              <a:off x="10088264" y="3829868"/>
              <a:ext cx="1620168" cy="164592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281C71-1B9B-4169-A5CD-88905A8AD934}"/>
                </a:ext>
              </a:extLst>
            </p:cNvPr>
            <p:cNvSpPr txBox="1"/>
            <p:nvPr/>
          </p:nvSpPr>
          <p:spPr>
            <a:xfrm>
              <a:off x="10054973" y="5461081"/>
              <a:ext cx="17669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Lori Chappell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</a:rPr>
                <a:t>Statistician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955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A9A4-D227-4029-8744-EF865730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" y="-65583"/>
            <a:ext cx="10515600" cy="1009651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68A28-A84B-4AC1-B308-691C6F157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06" y="944068"/>
            <a:ext cx="10515600" cy="4212901"/>
          </a:xfrm>
        </p:spPr>
        <p:txBody>
          <a:bodyPr/>
          <a:lstStyle/>
          <a:p>
            <a:r>
              <a:rPr lang="en-US" dirty="0"/>
              <a:t>TISSUE</a:t>
            </a:r>
          </a:p>
          <a:p>
            <a:r>
              <a:rPr lang="en-US" dirty="0"/>
              <a:t>LSSR edition</a:t>
            </a:r>
          </a:p>
          <a:p>
            <a:r>
              <a:rPr lang="en-US" dirty="0"/>
              <a:t>Robin live Artemis interview/podcast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9E4BC-E29D-4739-B9E1-2B3B2B26D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S. Robin Elgart| shona.elgart@nasa.gov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3B7E5-E6B6-49B1-98AD-1C23364C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 </a:t>
            </a:r>
          </a:p>
          <a:p>
            <a:r>
              <a:rPr lang="en-US"/>
              <a:t>Investigators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3B4D1-E603-482A-B3CC-6C5D500E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3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7B4D-D908-417A-BE3C-34E8DF3B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501" y="-72033"/>
            <a:ext cx="12038310" cy="1009651"/>
          </a:xfrm>
        </p:spPr>
        <p:txBody>
          <a:bodyPr>
            <a:normAutofit/>
          </a:bodyPr>
          <a:lstStyle/>
          <a:p>
            <a:r>
              <a:rPr lang="en-US" dirty="0"/>
              <a:t>Space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Radia</a:t>
            </a:r>
            <a:r>
              <a:rPr lang="en-US" dirty="0"/>
              <a:t>tion </a:t>
            </a:r>
            <a:r>
              <a:rPr lang="en-US" dirty="0">
                <a:solidFill>
                  <a:schemeClr val="bg1"/>
                </a:solidFill>
              </a:rPr>
              <a:t>Management 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BB9A-1238-4975-9E4F-601DBAF96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Jane Doe | jane.doe@nasa.gov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77B1-215E-40A6-9E25-83A54E44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Human Research Program </a:t>
            </a:r>
          </a:p>
          <a:p>
            <a:r>
              <a:rPr lang="en-US"/>
              <a:t>Investigators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95FDF-877A-4190-91E9-9C96AAB50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1C1D-23A6-4D8C-8BAD-0A4D3EB843D9}" type="slidenum">
              <a:rPr lang="en-US" smtClean="0"/>
              <a:t>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EF999D-DFAD-4905-B66B-B5E14679A9EF}"/>
              </a:ext>
            </a:extLst>
          </p:cNvPr>
          <p:cNvSpPr/>
          <p:nvPr/>
        </p:nvSpPr>
        <p:spPr>
          <a:xfrm>
            <a:off x="10668" y="5518168"/>
            <a:ext cx="12181332" cy="133389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6B1546B4-BF87-49B4-9E56-DBF0073E4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12" y="992630"/>
            <a:ext cx="2321108" cy="2321108"/>
          </a:xfrm>
          <a:prstGeom prst="rect">
            <a:avLst/>
          </a:prstGeom>
        </p:spPr>
      </p:pic>
      <p:pic>
        <p:nvPicPr>
          <p:cNvPr id="24" name="Picture 2" descr="Profile photo of Jordan Rhone, EMBA">
            <a:extLst>
              <a:ext uri="{FF2B5EF4-FFF2-40B4-BE49-F238E27FC236}">
                <a16:creationId xmlns:a16="http://schemas.microsoft.com/office/drawing/2014/main" id="{3EDBE39A-4147-414B-A911-6A0C67857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7" t="-2218" b="23278"/>
          <a:stretch/>
        </p:blipFill>
        <p:spPr bwMode="auto">
          <a:xfrm>
            <a:off x="9477672" y="955474"/>
            <a:ext cx="2200216" cy="22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Profile photo of Ryan Norman">
            <a:extLst>
              <a:ext uri="{FF2B5EF4-FFF2-40B4-BE49-F238E27FC236}">
                <a16:creationId xmlns:a16="http://schemas.microsoft.com/office/drawing/2014/main" id="{102D6853-860F-4921-8EEA-BE477A247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7912" r="21010" b="20823"/>
          <a:stretch/>
        </p:blipFill>
        <p:spPr bwMode="auto">
          <a:xfrm>
            <a:off x="5056338" y="1059156"/>
            <a:ext cx="2200216" cy="21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8597F6D-5FC6-4AA2-8961-857E27D383E4}"/>
              </a:ext>
            </a:extLst>
          </p:cNvPr>
          <p:cNvSpPr txBox="1"/>
          <p:nvPr/>
        </p:nvSpPr>
        <p:spPr>
          <a:xfrm>
            <a:off x="532784" y="3292416"/>
            <a:ext cx="230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Jason Weeks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SRE Manager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DC9266-DDFA-44DF-98A7-BB44E069BCB8}"/>
              </a:ext>
            </a:extLst>
          </p:cNvPr>
          <p:cNvSpPr txBox="1"/>
          <p:nvPr/>
        </p:nvSpPr>
        <p:spPr>
          <a:xfrm>
            <a:off x="4859043" y="3185511"/>
            <a:ext cx="26331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Ryan Normal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Acting SR Deputy Element Manager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89BF1F-DBCA-48D2-B896-F9CB2E265B18}"/>
              </a:ext>
            </a:extLst>
          </p:cNvPr>
          <p:cNvSpPr txBox="1"/>
          <p:nvPr/>
        </p:nvSpPr>
        <p:spPr>
          <a:xfrm>
            <a:off x="9517183" y="3271607"/>
            <a:ext cx="21607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Jordan Rhone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Science Integrator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F1112-68A6-4763-834E-00247574CBB8}"/>
              </a:ext>
            </a:extLst>
          </p:cNvPr>
          <p:cNvGrpSpPr/>
          <p:nvPr/>
        </p:nvGrpSpPr>
        <p:grpSpPr>
          <a:xfrm>
            <a:off x="2893051" y="3816632"/>
            <a:ext cx="1967189" cy="2847713"/>
            <a:chOff x="4376987" y="3530447"/>
            <a:chExt cx="1967189" cy="2847713"/>
          </a:xfrm>
        </p:grpSpPr>
        <p:pic>
          <p:nvPicPr>
            <p:cNvPr id="1026" name="Picture 2" descr="KELI WOOLERY - HOUSTON, TX Real Estate Agent | realtor.com®">
              <a:extLst>
                <a:ext uri="{FF2B5EF4-FFF2-40B4-BE49-F238E27FC236}">
                  <a16:creationId xmlns:a16="http://schemas.microsoft.com/office/drawing/2014/main" id="{86770584-95C7-486D-A864-343684F687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0" t="5210" r="20233" b="25466"/>
            <a:stretch/>
          </p:blipFill>
          <p:spPr bwMode="auto">
            <a:xfrm>
              <a:off x="4376987" y="3530447"/>
              <a:ext cx="1967189" cy="2625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E9996A-9E71-492D-9D34-C48AE74FDB71}"/>
                </a:ext>
              </a:extLst>
            </p:cNvPr>
            <p:cNvSpPr txBox="1"/>
            <p:nvPr/>
          </p:nvSpPr>
          <p:spPr>
            <a:xfrm>
              <a:off x="4414071" y="5500997"/>
              <a:ext cx="18930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highlight>
                    <a:srgbClr val="13283C"/>
                  </a:highlight>
                </a:rPr>
                <a:t>Keli Woolery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  <a:highlight>
                    <a:srgbClr val="13283C"/>
                  </a:highlight>
                </a:rPr>
                <a:t>Financial Analyst</a:t>
              </a:r>
            </a:p>
            <a:p>
              <a:pPr algn="ctr"/>
              <a:endParaRPr lang="en-US" sz="1700" b="1" dirty="0">
                <a:solidFill>
                  <a:schemeClr val="bg1"/>
                </a:solidFill>
                <a:highlight>
                  <a:srgbClr val="13283C"/>
                </a:highlight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CFCD7F-B7F8-4DAC-9663-8782836DA74E}"/>
              </a:ext>
            </a:extLst>
          </p:cNvPr>
          <p:cNvGrpSpPr/>
          <p:nvPr/>
        </p:nvGrpSpPr>
        <p:grpSpPr>
          <a:xfrm>
            <a:off x="7504700" y="3816631"/>
            <a:ext cx="2042840" cy="2625951"/>
            <a:chOff x="6643411" y="3998855"/>
            <a:chExt cx="2042840" cy="2625951"/>
          </a:xfrm>
        </p:grpSpPr>
        <p:pic>
          <p:nvPicPr>
            <p:cNvPr id="12" name="Picture 11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3A85AA0F-E1E6-4790-8F1C-6545CAFDA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" t="21019" r="-36" b="6676"/>
            <a:stretch/>
          </p:blipFill>
          <p:spPr>
            <a:xfrm>
              <a:off x="6643411" y="3998855"/>
              <a:ext cx="2042840" cy="262595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3B7F70-14D8-4226-896D-A8F5B02C3326}"/>
                </a:ext>
              </a:extLst>
            </p:cNvPr>
            <p:cNvSpPr txBox="1"/>
            <p:nvPr/>
          </p:nvSpPr>
          <p:spPr>
            <a:xfrm>
              <a:off x="6643411" y="5994387"/>
              <a:ext cx="20428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bg1"/>
                  </a:solidFill>
                  <a:highlight>
                    <a:srgbClr val="13283C"/>
                  </a:highlight>
                </a:rPr>
                <a:t>Jennifer Lett</a:t>
              </a:r>
            </a:p>
            <a:p>
              <a:pPr algn="ctr"/>
              <a:r>
                <a:rPr lang="en-US" sz="1700" b="1" dirty="0">
                  <a:solidFill>
                    <a:schemeClr val="bg1"/>
                  </a:solidFill>
                  <a:highlight>
                    <a:srgbClr val="13283C"/>
                  </a:highlight>
                </a:rPr>
                <a:t>Scheduler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429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768-6CA6-4980-8DC2-03F10C5C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4" y="-37964"/>
            <a:ext cx="12118109" cy="929875"/>
          </a:xfrm>
        </p:spPr>
        <p:txBody>
          <a:bodyPr>
            <a:normAutofit/>
          </a:bodyPr>
          <a:lstStyle/>
          <a:p>
            <a:r>
              <a:rPr lang="en-US" sz="3000" dirty="0" err="1"/>
              <a:t>TRRaC</a:t>
            </a:r>
            <a:r>
              <a:rPr lang="en-US" sz="3000" dirty="0"/>
              <a:t> – Tr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anslatio</a:t>
            </a:r>
            <a:r>
              <a:rPr lang="en-US" sz="3000" dirty="0"/>
              <a:t>nal </a:t>
            </a:r>
            <a:r>
              <a:rPr lang="en-US" sz="3400" dirty="0"/>
              <a:t>Radiation</a:t>
            </a:r>
            <a:r>
              <a:rPr lang="en-US" sz="3000" dirty="0"/>
              <a:t> Research and Counter Measures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A1EB-453C-444E-9A49-4076D3736D98}"/>
              </a:ext>
            </a:extLst>
          </p:cNvPr>
          <p:cNvSpPr txBox="1"/>
          <p:nvPr/>
        </p:nvSpPr>
        <p:spPr>
          <a:xfrm>
            <a:off x="435428" y="976546"/>
            <a:ext cx="1156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Studies effect of space radiation on system biology and identifies molecular pathways and changes caused by radiation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4B19E0-D40A-4CEC-9F40-12949E433C85}"/>
              </a:ext>
            </a:extLst>
          </p:cNvPr>
          <p:cNvGrpSpPr/>
          <p:nvPr/>
        </p:nvGrpSpPr>
        <p:grpSpPr>
          <a:xfrm>
            <a:off x="4940488" y="786386"/>
            <a:ext cx="2449044" cy="2525354"/>
            <a:chOff x="4871478" y="786386"/>
            <a:chExt cx="2449044" cy="2525354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C22ABFE-D78E-44F2-B67A-124274678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04351" y="786386"/>
              <a:ext cx="1583299" cy="190518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58D9412-F324-4D71-B463-49DF717F73AC}"/>
                </a:ext>
              </a:extLst>
            </p:cNvPr>
            <p:cNvSpPr txBox="1"/>
            <p:nvPr/>
          </p:nvSpPr>
          <p:spPr>
            <a:xfrm>
              <a:off x="4871478" y="2665409"/>
              <a:ext cx="24490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Prachi Kothiyal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Computational Biologist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357E43-B0D0-413C-BE70-5B963CADFDD1}"/>
              </a:ext>
            </a:extLst>
          </p:cNvPr>
          <p:cNvGrpSpPr/>
          <p:nvPr/>
        </p:nvGrpSpPr>
        <p:grpSpPr>
          <a:xfrm>
            <a:off x="9677844" y="786386"/>
            <a:ext cx="2086632" cy="2525354"/>
            <a:chOff x="9156436" y="786386"/>
            <a:chExt cx="2086632" cy="252535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5279AE5-1C7F-4213-BA12-174830A47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16" t="7719" r="13968"/>
            <a:stretch/>
          </p:blipFill>
          <p:spPr>
            <a:xfrm flipH="1">
              <a:off x="9377292" y="786386"/>
              <a:ext cx="1644920" cy="190518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8249E68-9898-41C8-A9E3-72144C39E935}"/>
                </a:ext>
              </a:extLst>
            </p:cNvPr>
            <p:cNvSpPr txBox="1"/>
            <p:nvPr/>
          </p:nvSpPr>
          <p:spPr>
            <a:xfrm>
              <a:off x="9156436" y="2665409"/>
              <a:ext cx="2086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Hari Ilangovan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Data Scientist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B0A69A-6D85-4F11-B7B5-9E2799088663}"/>
              </a:ext>
            </a:extLst>
          </p:cNvPr>
          <p:cNvGrpSpPr/>
          <p:nvPr/>
        </p:nvGrpSpPr>
        <p:grpSpPr>
          <a:xfrm>
            <a:off x="565544" y="806245"/>
            <a:ext cx="2086632" cy="2525354"/>
            <a:chOff x="1407128" y="786386"/>
            <a:chExt cx="2086632" cy="2525354"/>
          </a:xfrm>
        </p:grpSpPr>
        <p:pic>
          <p:nvPicPr>
            <p:cNvPr id="5" name="Picture 4" descr="A person with long hair&#10;&#10;Description automatically generated with low confidence">
              <a:extLst>
                <a:ext uri="{FF2B5EF4-FFF2-40B4-BE49-F238E27FC236}">
                  <a16:creationId xmlns:a16="http://schemas.microsoft.com/office/drawing/2014/main" id="{7148741A-6F57-42E8-8788-4A402DF0D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36" b="13122"/>
            <a:stretch/>
          </p:blipFill>
          <p:spPr>
            <a:xfrm>
              <a:off x="1525323" y="786386"/>
              <a:ext cx="1850243" cy="1905182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12A74B8-DEA9-40B7-B907-79AC87E0AE3E}"/>
                </a:ext>
              </a:extLst>
            </p:cNvPr>
            <p:cNvSpPr txBox="1"/>
            <p:nvPr/>
          </p:nvSpPr>
          <p:spPr>
            <a:xfrm>
              <a:off x="1407128" y="2665409"/>
              <a:ext cx="2086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Parastou Eslami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Project Scientist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649460-45A9-424E-831B-577BA015C98F}"/>
              </a:ext>
            </a:extLst>
          </p:cNvPr>
          <p:cNvGrpSpPr/>
          <p:nvPr/>
        </p:nvGrpSpPr>
        <p:grpSpPr>
          <a:xfrm>
            <a:off x="7457531" y="3331599"/>
            <a:ext cx="2152314" cy="2549855"/>
            <a:chOff x="7499017" y="3331599"/>
            <a:chExt cx="2152314" cy="2549855"/>
          </a:xfrm>
        </p:grpSpPr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755B7FF1-9FF1-48AE-960C-710AF2A59A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4"/>
            <a:stretch/>
          </p:blipFill>
          <p:spPr bwMode="auto">
            <a:xfrm>
              <a:off x="7819249" y="3331599"/>
              <a:ext cx="1511851" cy="186037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6906A18-115F-406D-934E-3D4D667F96AA}"/>
                </a:ext>
              </a:extLst>
            </p:cNvPr>
            <p:cNvSpPr txBox="1"/>
            <p:nvPr/>
          </p:nvSpPr>
          <p:spPr>
            <a:xfrm>
              <a:off x="7499017" y="5235123"/>
              <a:ext cx="21523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Katherine Hoadley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Cancer </a:t>
              </a:r>
              <a:r>
                <a:rPr lang="en-US" dirty="0" err="1">
                  <a:solidFill>
                    <a:schemeClr val="bg1"/>
                  </a:solidFill>
                </a:rPr>
                <a:t>Genomicist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0F1540-A262-4E15-839B-BD94B5736979}"/>
              </a:ext>
            </a:extLst>
          </p:cNvPr>
          <p:cNvGrpSpPr/>
          <p:nvPr/>
        </p:nvGrpSpPr>
        <p:grpSpPr>
          <a:xfrm>
            <a:off x="2600533" y="3222070"/>
            <a:ext cx="2391598" cy="2818402"/>
            <a:chOff x="2804464" y="3253212"/>
            <a:chExt cx="2391598" cy="2818402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A41D5B7-CD6E-4579-A8E7-E51EE02196D4}"/>
                </a:ext>
              </a:extLst>
            </p:cNvPr>
            <p:cNvSpPr txBox="1"/>
            <p:nvPr/>
          </p:nvSpPr>
          <p:spPr>
            <a:xfrm>
              <a:off x="2804464" y="5148284"/>
              <a:ext cx="23915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Greg Eley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Subject Matter Expert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(translational research)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36EF6E-47ED-4C6B-80BA-C3DEDF888771}"/>
                </a:ext>
              </a:extLst>
            </p:cNvPr>
            <p:cNvGrpSpPr/>
            <p:nvPr/>
          </p:nvGrpSpPr>
          <p:grpSpPr>
            <a:xfrm>
              <a:off x="3241693" y="3253212"/>
              <a:ext cx="1607924" cy="1920819"/>
              <a:chOff x="3282459" y="3546262"/>
              <a:chExt cx="1477313" cy="176479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E116449-F65E-4AEE-A519-4251DA638320}"/>
                  </a:ext>
                </a:extLst>
              </p:cNvPr>
              <p:cNvGrpSpPr/>
              <p:nvPr/>
            </p:nvGrpSpPr>
            <p:grpSpPr>
              <a:xfrm>
                <a:off x="3282459" y="3546262"/>
                <a:ext cx="1435608" cy="1764792"/>
                <a:chOff x="7505700" y="2771775"/>
                <a:chExt cx="1290321" cy="1060572"/>
              </a:xfrm>
              <a:solidFill>
                <a:schemeClr val="bg1"/>
              </a:solidFill>
            </p:grpSpPr>
            <p:pic>
              <p:nvPicPr>
                <p:cNvPr id="38" name="Graphic 37" descr="Astronaut female with solid fill">
                  <a:extLst>
                    <a:ext uri="{FF2B5EF4-FFF2-40B4-BE49-F238E27FC236}">
                      <a16:creationId xmlns:a16="http://schemas.microsoft.com/office/drawing/2014/main" id="{854E11C8-0D81-41D0-ADBB-729901E9A8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4779" y="288984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2EB8060-28E9-4786-84B9-7B5C8F429945}"/>
                    </a:ext>
                  </a:extLst>
                </p:cNvPr>
                <p:cNvSpPr/>
                <p:nvPr/>
              </p:nvSpPr>
              <p:spPr>
                <a:xfrm>
                  <a:off x="7505700" y="2771775"/>
                  <a:ext cx="1290321" cy="1060572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1" name="Graphic 20" descr="Astronaut female with solid fill">
                <a:extLst>
                  <a:ext uri="{FF2B5EF4-FFF2-40B4-BE49-F238E27FC236}">
                    <a16:creationId xmlns:a16="http://schemas.microsoft.com/office/drawing/2014/main" id="{30984633-4B6B-41AF-8197-32429332F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82459" y="3698942"/>
                <a:ext cx="1477313" cy="14594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7275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3C586A-7FF3-4BEC-8AF2-7FF68AF03883}"/>
              </a:ext>
            </a:extLst>
          </p:cNvPr>
          <p:cNvSpPr txBox="1"/>
          <p:nvPr/>
        </p:nvSpPr>
        <p:spPr>
          <a:xfrm>
            <a:off x="94207" y="1468162"/>
            <a:ext cx="7726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Deliverables:</a:t>
            </a:r>
          </a:p>
          <a:p>
            <a:pPr marL="111125" indent="-111125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Published findings on longitudinal effects of space radiation and microgravity on murine retina in Scientific Report Journal.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BlinkMacSystemFont"/>
              </a:rPr>
              <a:t>DOI: 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BlinkMacSystemFon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10.1038/s41598-022-19360-9</a:t>
            </a:r>
            <a:endParaRPr lang="en-US" sz="2000" b="0" i="0" dirty="0">
              <a:solidFill>
                <a:schemeClr val="bg1"/>
              </a:solidFill>
              <a:effectLst/>
              <a:latin typeface="BlinkMacSystemFont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Open-source code available for the pipe-line developed for the retina paper </a:t>
            </a:r>
            <a:r>
              <a:rPr lang="en-US" sz="2000" b="1" i="0" dirty="0">
                <a:solidFill>
                  <a:srgbClr val="00B0F0"/>
                </a:solidFill>
                <a:effectLst/>
                <a:latin typeface="Montserrat" panose="00000500000000000000" pitchFamily="2" charset="0"/>
              </a:rPr>
              <a:t>tinyurl.com/ykn6889e</a:t>
            </a:r>
          </a:p>
          <a:p>
            <a:pPr marL="111125" lvl="3" indent="-111125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 Developed methods to harmonize and curate omics related data for machine learning analysis (methods to be published) on 6 different space-flight liver studies. </a:t>
            </a:r>
          </a:p>
          <a:p>
            <a:pPr>
              <a:tabLst>
                <a:tab pos="628650" algn="l"/>
              </a:tabLst>
            </a:pPr>
            <a:endParaRPr lang="en-US" sz="2000" u="sng" dirty="0">
              <a:solidFill>
                <a:schemeClr val="bg1"/>
              </a:solidFill>
            </a:endParaRPr>
          </a:p>
          <a:p>
            <a:pPr>
              <a:tabLst>
                <a:tab pos="628650" algn="l"/>
              </a:tabLst>
            </a:pPr>
            <a:r>
              <a:rPr lang="en-US" sz="2000" u="sng" dirty="0">
                <a:solidFill>
                  <a:schemeClr val="bg1"/>
                </a:solidFill>
              </a:rPr>
              <a:t>Presentations: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en-US" sz="2000" dirty="0">
                <a:solidFill>
                  <a:schemeClr val="bg1"/>
                </a:solidFill>
              </a:rPr>
              <a:t>IWS 2022 &amp; Rad Res 2022 (both one oral and one poster)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Developing and establishing cloud-based data transfer architecture and pipeline development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bg1"/>
                </a:solidFill>
              </a:rPr>
              <a:t>Collaborated with two external PIs on the in vivo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121437-31AD-47DD-8D63-F63C8DA1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471" y="198128"/>
            <a:ext cx="4277321" cy="29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6722D4-3E72-450C-A41C-5D01141CB174}"/>
              </a:ext>
            </a:extLst>
          </p:cNvPr>
          <p:cNvGrpSpPr/>
          <p:nvPr/>
        </p:nvGrpSpPr>
        <p:grpSpPr>
          <a:xfrm>
            <a:off x="1113852" y="-122434"/>
            <a:ext cx="5413393" cy="1817625"/>
            <a:chOff x="1343061" y="183371"/>
            <a:chExt cx="5106258" cy="17145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A38461-53E2-4975-9171-5C499EE5C935}"/>
                </a:ext>
              </a:extLst>
            </p:cNvPr>
            <p:cNvSpPr/>
            <p:nvPr/>
          </p:nvSpPr>
          <p:spPr>
            <a:xfrm>
              <a:off x="1343061" y="378691"/>
              <a:ext cx="5106258" cy="13358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B16D7E09-D511-40F5-B114-8B82BF521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9"/>
            <a:stretch/>
          </p:blipFill>
          <p:spPr bwMode="auto">
            <a:xfrm>
              <a:off x="2600183" y="183371"/>
              <a:ext cx="3849136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e 3 R's of Humane Animal Research - RockStep Solutions">
              <a:extLst>
                <a:ext uri="{FF2B5EF4-FFF2-40B4-BE49-F238E27FC236}">
                  <a16:creationId xmlns:a16="http://schemas.microsoft.com/office/drawing/2014/main" id="{05D13D91-D5CE-4846-A019-25DFFBFC25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26" t="38437" r="38345" b="23267"/>
            <a:stretch/>
          </p:blipFill>
          <p:spPr bwMode="auto">
            <a:xfrm>
              <a:off x="1343061" y="474355"/>
              <a:ext cx="1257122" cy="1240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BDF8C31-3CF4-411A-8928-B876A399F7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2" b="7885"/>
          <a:stretch/>
        </p:blipFill>
        <p:spPr>
          <a:xfrm>
            <a:off x="7820471" y="3359828"/>
            <a:ext cx="4277322" cy="33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2768-6CA6-4980-8DC2-03F10C5C5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5" y="18472"/>
            <a:ext cx="11557256" cy="805875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odel </a:t>
            </a:r>
            <a:r>
              <a:rPr lang="en-US" dirty="0"/>
              <a:t>Ensemble Risk Assessment (MERA)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EA1EB-453C-444E-9A49-4076D3736D98}"/>
              </a:ext>
            </a:extLst>
          </p:cNvPr>
          <p:cNvSpPr txBox="1"/>
          <p:nvPr/>
        </p:nvSpPr>
        <p:spPr>
          <a:xfrm>
            <a:off x="435429" y="703230"/>
            <a:ext cx="1110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Developing space radiation risk models and tools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0BB34E-CBCF-4A8F-B8B1-0AAE54F79A32}"/>
              </a:ext>
            </a:extLst>
          </p:cNvPr>
          <p:cNvGrpSpPr/>
          <p:nvPr/>
        </p:nvGrpSpPr>
        <p:grpSpPr>
          <a:xfrm>
            <a:off x="1759618" y="820101"/>
            <a:ext cx="2513150" cy="1957995"/>
            <a:chOff x="2091838" y="1106417"/>
            <a:chExt cx="2513150" cy="19579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5D7A99-E50D-43E1-973F-8A29308A5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7809" y="1106417"/>
              <a:ext cx="1401209" cy="130350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6093F8-0533-4C09-BADC-A673F101ABBD}"/>
                </a:ext>
              </a:extLst>
            </p:cNvPr>
            <p:cNvSpPr txBox="1"/>
            <p:nvPr/>
          </p:nvSpPr>
          <p:spPr>
            <a:xfrm>
              <a:off x="2091838" y="2448859"/>
              <a:ext cx="25131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Janice Huff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Individualized Risk Lead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686041-4E2B-4C0C-A6EC-30CCB01D4979}"/>
              </a:ext>
            </a:extLst>
          </p:cNvPr>
          <p:cNvGrpSpPr/>
          <p:nvPr/>
        </p:nvGrpSpPr>
        <p:grpSpPr>
          <a:xfrm>
            <a:off x="-59283" y="765165"/>
            <a:ext cx="1968574" cy="2011066"/>
            <a:chOff x="109425" y="1096251"/>
            <a:chExt cx="1968574" cy="20110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56A372-5B40-4400-844E-0BA72F1C9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62" b="4262"/>
            <a:stretch/>
          </p:blipFill>
          <p:spPr>
            <a:xfrm>
              <a:off x="385821" y="1096251"/>
              <a:ext cx="1415783" cy="138441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08D251-6EE6-4704-85E4-91B79C760D7B}"/>
                </a:ext>
              </a:extLst>
            </p:cNvPr>
            <p:cNvSpPr txBox="1"/>
            <p:nvPr/>
          </p:nvSpPr>
          <p:spPr>
            <a:xfrm>
              <a:off x="109425" y="2491764"/>
              <a:ext cx="196857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Ryan Norman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Project Manager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7EEBF4-7A5C-47C3-9893-6A8F301E4873}"/>
              </a:ext>
            </a:extLst>
          </p:cNvPr>
          <p:cNvGrpSpPr/>
          <p:nvPr/>
        </p:nvGrpSpPr>
        <p:grpSpPr>
          <a:xfrm>
            <a:off x="4123095" y="838705"/>
            <a:ext cx="2086632" cy="1947624"/>
            <a:chOff x="4330870" y="1125021"/>
            <a:chExt cx="2086632" cy="194762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4DAA3A8-9F34-4274-81BC-45F39CFC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12267" y="1125021"/>
              <a:ext cx="1323838" cy="1323838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D63F530-92AE-48F4-8F3B-3A0ECB640AA2}"/>
                </a:ext>
              </a:extLst>
            </p:cNvPr>
            <p:cNvSpPr txBox="1"/>
            <p:nvPr/>
          </p:nvSpPr>
          <p:spPr>
            <a:xfrm>
              <a:off x="4330870" y="2457092"/>
              <a:ext cx="20866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Tony Slaba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Cancer Lead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376E5F-08E4-4ABF-A66F-3303FF85D2F9}"/>
              </a:ext>
            </a:extLst>
          </p:cNvPr>
          <p:cNvGrpSpPr/>
          <p:nvPr/>
        </p:nvGrpSpPr>
        <p:grpSpPr>
          <a:xfrm>
            <a:off x="-148305" y="2888775"/>
            <a:ext cx="2290122" cy="1986916"/>
            <a:chOff x="-157541" y="2909537"/>
            <a:chExt cx="2290122" cy="1986916"/>
          </a:xfrm>
        </p:grpSpPr>
        <p:pic>
          <p:nvPicPr>
            <p:cNvPr id="126" name="Picture 125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7FFC6AC5-0A6E-42F5-8DD4-A987FB597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22" y="2909537"/>
              <a:ext cx="1407596" cy="1323837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190F1BD3-986E-405D-8B39-F24D1443B61B}"/>
                </a:ext>
              </a:extLst>
            </p:cNvPr>
            <p:cNvSpPr txBox="1"/>
            <p:nvPr/>
          </p:nvSpPr>
          <p:spPr>
            <a:xfrm>
              <a:off x="-157541" y="4280900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Ianik Plante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Sr. Research Scientist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76D50-EDF5-474A-81D4-D0E67DE84C1E}"/>
              </a:ext>
            </a:extLst>
          </p:cNvPr>
          <p:cNvGrpSpPr/>
          <p:nvPr/>
        </p:nvGrpSpPr>
        <p:grpSpPr>
          <a:xfrm>
            <a:off x="4102670" y="4922067"/>
            <a:ext cx="2290122" cy="1894272"/>
            <a:chOff x="4414816" y="4893165"/>
            <a:chExt cx="2290122" cy="1894272"/>
          </a:xfrm>
        </p:grpSpPr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DEDCD4F3-ACDA-4FFE-80B3-36701BC86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077" y="4893165"/>
              <a:ext cx="991600" cy="1323838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EF39CE5-BAEF-494B-9C05-E0E82C1D0CC6}"/>
                </a:ext>
              </a:extLst>
            </p:cNvPr>
            <p:cNvSpPr txBox="1"/>
            <p:nvPr/>
          </p:nvSpPr>
          <p:spPr>
            <a:xfrm>
              <a:off x="4414816" y="6171884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Luis Crespo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Engineer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2C708E-DEDA-4EA8-B9A3-74A73E7D9720}"/>
              </a:ext>
            </a:extLst>
          </p:cNvPr>
          <p:cNvGrpSpPr/>
          <p:nvPr/>
        </p:nvGrpSpPr>
        <p:grpSpPr>
          <a:xfrm>
            <a:off x="10207727" y="788747"/>
            <a:ext cx="2195125" cy="1940560"/>
            <a:chOff x="10448995" y="1133975"/>
            <a:chExt cx="2195125" cy="1940560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3163BD5-E5C4-45C0-9333-CED56B06E3A7}"/>
                </a:ext>
              </a:extLst>
            </p:cNvPr>
            <p:cNvSpPr txBox="1"/>
            <p:nvPr/>
          </p:nvSpPr>
          <p:spPr>
            <a:xfrm>
              <a:off x="10448995" y="2458982"/>
              <a:ext cx="21951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Xiaojing Xu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Scientist</a:t>
              </a: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E5E5948A-A348-4AB0-829A-BE12902D4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43810" y="1133975"/>
              <a:ext cx="1005495" cy="132383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EECEF0-FE40-4063-8B60-9B9846A83402}"/>
              </a:ext>
            </a:extLst>
          </p:cNvPr>
          <p:cNvGrpSpPr/>
          <p:nvPr/>
        </p:nvGrpSpPr>
        <p:grpSpPr>
          <a:xfrm>
            <a:off x="1866306" y="2878774"/>
            <a:ext cx="2290122" cy="1991342"/>
            <a:chOff x="2132581" y="2879663"/>
            <a:chExt cx="2290122" cy="1991342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F1E10798-07B1-49BE-BBC9-0F386AB5E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5723" y="2879663"/>
              <a:ext cx="1323838" cy="1323838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8448828-C915-4E0F-AA43-BAF337BA485C}"/>
                </a:ext>
              </a:extLst>
            </p:cNvPr>
            <p:cNvSpPr txBox="1"/>
            <p:nvPr/>
          </p:nvSpPr>
          <p:spPr>
            <a:xfrm>
              <a:off x="2132581" y="4255452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Kathleen Miller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Scientist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705246-0340-486E-B12E-B912ED105E97}"/>
              </a:ext>
            </a:extLst>
          </p:cNvPr>
          <p:cNvGrpSpPr/>
          <p:nvPr/>
        </p:nvGrpSpPr>
        <p:grpSpPr>
          <a:xfrm>
            <a:off x="4055208" y="2879177"/>
            <a:ext cx="2290122" cy="1990939"/>
            <a:chOff x="4330133" y="2869346"/>
            <a:chExt cx="2290122" cy="1990939"/>
          </a:xfrm>
        </p:grpSpPr>
        <p:pic>
          <p:nvPicPr>
            <p:cNvPr id="5" name="Picture 4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FED5D70F-CB08-415C-929D-A8620D8F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585" y="2869346"/>
              <a:ext cx="1373218" cy="1370622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9529EE9-C208-4510-88E8-2AD3B576AD5A}"/>
                </a:ext>
              </a:extLst>
            </p:cNvPr>
            <p:cNvSpPr txBox="1"/>
            <p:nvPr/>
          </p:nvSpPr>
          <p:spPr>
            <a:xfrm>
              <a:off x="4330133" y="4244732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Floriane Poignant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Scientist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977681-57C6-4AFE-9200-AC87CF2490DE}"/>
              </a:ext>
            </a:extLst>
          </p:cNvPr>
          <p:cNvGrpSpPr/>
          <p:nvPr/>
        </p:nvGrpSpPr>
        <p:grpSpPr>
          <a:xfrm>
            <a:off x="8281868" y="835736"/>
            <a:ext cx="2086632" cy="1931812"/>
            <a:chOff x="8469692" y="1122052"/>
            <a:chExt cx="2086632" cy="193181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E0BA958-2A99-436D-974D-3AB6CB2FDBF1}"/>
                </a:ext>
              </a:extLst>
            </p:cNvPr>
            <p:cNvSpPr txBox="1"/>
            <p:nvPr/>
          </p:nvSpPr>
          <p:spPr>
            <a:xfrm>
              <a:off x="8469692" y="2438311"/>
              <a:ext cx="20866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Steve Blattnig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Cardiovascular Lead</a:t>
              </a:r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AEF654F6-7037-495C-8D45-5D381C479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7379" y="1122052"/>
              <a:ext cx="971258" cy="132383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A35F0F-C278-412F-9801-85D921EE33F3}"/>
              </a:ext>
            </a:extLst>
          </p:cNvPr>
          <p:cNvGrpSpPr/>
          <p:nvPr/>
        </p:nvGrpSpPr>
        <p:grpSpPr>
          <a:xfrm>
            <a:off x="6060054" y="847282"/>
            <a:ext cx="2360385" cy="1885369"/>
            <a:chOff x="6124404" y="1133598"/>
            <a:chExt cx="2360385" cy="1885369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19B8584-FF3E-46BC-90D8-D4FC427A400C}"/>
                </a:ext>
              </a:extLst>
            </p:cNvPr>
            <p:cNvSpPr txBox="1"/>
            <p:nvPr/>
          </p:nvSpPr>
          <p:spPr>
            <a:xfrm>
              <a:off x="6124404" y="2403414"/>
              <a:ext cx="236038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Charles Werneth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Countermeasures Lead</a:t>
              </a: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0F06C779-0665-441B-8737-37159614B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" r="8963" b="17859"/>
            <a:stretch/>
          </p:blipFill>
          <p:spPr>
            <a:xfrm>
              <a:off x="6733582" y="1133598"/>
              <a:ext cx="1415783" cy="129713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DEA890-A2CB-4F9E-8B4E-B1DA0781CCCF}"/>
              </a:ext>
            </a:extLst>
          </p:cNvPr>
          <p:cNvGrpSpPr/>
          <p:nvPr/>
        </p:nvGrpSpPr>
        <p:grpSpPr>
          <a:xfrm>
            <a:off x="6182103" y="2888587"/>
            <a:ext cx="2290122" cy="1997379"/>
            <a:chOff x="6321692" y="2869346"/>
            <a:chExt cx="2290122" cy="1997379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7DB6AE4-3A61-4F12-841E-244387038AE4}"/>
                </a:ext>
              </a:extLst>
            </p:cNvPr>
            <p:cNvSpPr txBox="1"/>
            <p:nvPr/>
          </p:nvSpPr>
          <p:spPr>
            <a:xfrm>
              <a:off x="6321692" y="4251172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Jennifer Butler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Scientist</a:t>
              </a: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0C103CB-B02E-4677-9C89-A83CEDF7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7275" y="2869346"/>
              <a:ext cx="798956" cy="139385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EE2BA3-6155-4813-9FD1-4692705D8F9C}"/>
              </a:ext>
            </a:extLst>
          </p:cNvPr>
          <p:cNvGrpSpPr/>
          <p:nvPr/>
        </p:nvGrpSpPr>
        <p:grpSpPr>
          <a:xfrm>
            <a:off x="10207727" y="2888587"/>
            <a:ext cx="2290122" cy="1989603"/>
            <a:chOff x="-253336" y="4893165"/>
            <a:chExt cx="2290122" cy="1989603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9C70524A-0779-4FB7-A85B-53CD87CC7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806" y="4893165"/>
              <a:ext cx="1323838" cy="1323838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AAB1E1C-CFD6-47D0-BA57-8B86AF9CC819}"/>
                </a:ext>
              </a:extLst>
            </p:cNvPr>
            <p:cNvSpPr txBox="1"/>
            <p:nvPr/>
          </p:nvSpPr>
          <p:spPr>
            <a:xfrm>
              <a:off x="-253336" y="6267215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Rania Ghatas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Engineer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2D872-3CE2-4819-B730-C653774346BB}"/>
              </a:ext>
            </a:extLst>
          </p:cNvPr>
          <p:cNvGrpSpPr/>
          <p:nvPr/>
        </p:nvGrpSpPr>
        <p:grpSpPr>
          <a:xfrm>
            <a:off x="6264488" y="4947587"/>
            <a:ext cx="2290122" cy="1885036"/>
            <a:chOff x="6400750" y="4893165"/>
            <a:chExt cx="2290122" cy="1885036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966A76B-F371-41CA-A7DB-69ECE4FEE4EA}"/>
                </a:ext>
              </a:extLst>
            </p:cNvPr>
            <p:cNvSpPr txBox="1"/>
            <p:nvPr/>
          </p:nvSpPr>
          <p:spPr>
            <a:xfrm>
              <a:off x="6400750" y="6162648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Sean Kenny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Engineer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D3B7A3CF-4583-4686-AF2A-869ED6006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1" b="31367"/>
            <a:stretch/>
          </p:blipFill>
          <p:spPr>
            <a:xfrm>
              <a:off x="7015341" y="4893165"/>
              <a:ext cx="1060941" cy="132231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0BBF72-2923-4E0B-9C8A-454E2E7AAD86}"/>
              </a:ext>
            </a:extLst>
          </p:cNvPr>
          <p:cNvGrpSpPr/>
          <p:nvPr/>
        </p:nvGrpSpPr>
        <p:grpSpPr>
          <a:xfrm>
            <a:off x="8180123" y="2898860"/>
            <a:ext cx="2290122" cy="1980179"/>
            <a:chOff x="8409373" y="2869346"/>
            <a:chExt cx="2290122" cy="1980179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C0A1A772-DBAD-4531-92AD-86222DAA3F11}"/>
                </a:ext>
              </a:extLst>
            </p:cNvPr>
            <p:cNvSpPr txBox="1"/>
            <p:nvPr/>
          </p:nvSpPr>
          <p:spPr>
            <a:xfrm>
              <a:off x="8409373" y="4233972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Shirin Rahmanian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Scientist</a:t>
              </a:r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EBFC6B55-B7A6-43C5-BE2D-C9A5EE0FF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4956" y="2869346"/>
              <a:ext cx="798956" cy="132383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37A9F-AB36-431C-A65F-A85FD40A8B43}"/>
              </a:ext>
            </a:extLst>
          </p:cNvPr>
          <p:cNvGrpSpPr/>
          <p:nvPr/>
        </p:nvGrpSpPr>
        <p:grpSpPr>
          <a:xfrm>
            <a:off x="1866306" y="4945159"/>
            <a:ext cx="2290122" cy="1887464"/>
            <a:chOff x="2221720" y="4893165"/>
            <a:chExt cx="2290122" cy="188746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BC49D76-3DA4-4907-BCE2-807E7A45A96E}"/>
                </a:ext>
              </a:extLst>
            </p:cNvPr>
            <p:cNvSpPr txBox="1"/>
            <p:nvPr/>
          </p:nvSpPr>
          <p:spPr>
            <a:xfrm>
              <a:off x="2221720" y="6165076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Ron Daiker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Engineer</a:t>
              </a:r>
            </a:p>
          </p:txBody>
        </p: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35204496-4F8E-4180-A2E6-E753E754B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1367" y="4893165"/>
              <a:ext cx="1050828" cy="132383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776538-68BD-4667-ABA5-24FAC0FBA77C}"/>
              </a:ext>
            </a:extLst>
          </p:cNvPr>
          <p:cNvGrpSpPr/>
          <p:nvPr/>
        </p:nvGrpSpPr>
        <p:grpSpPr>
          <a:xfrm>
            <a:off x="8180123" y="4951581"/>
            <a:ext cx="2290122" cy="1887947"/>
            <a:chOff x="8593846" y="4896883"/>
            <a:chExt cx="2290122" cy="1887947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177BBC7-0588-4E0A-9FCE-FE2D0A4F9A6A}"/>
                </a:ext>
              </a:extLst>
            </p:cNvPr>
            <p:cNvSpPr txBox="1"/>
            <p:nvPr/>
          </p:nvSpPr>
          <p:spPr>
            <a:xfrm>
              <a:off x="8593846" y="6169277"/>
              <a:ext cx="22901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Chris Sandridge</a:t>
              </a:r>
            </a:p>
            <a:p>
              <a:pPr algn="ctr"/>
              <a:r>
                <a:rPr lang="en-US" sz="1700" dirty="0">
                  <a:solidFill>
                    <a:schemeClr val="bg1"/>
                  </a:solidFill>
                </a:rPr>
                <a:t>Research Engineer</a:t>
              </a:r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6B3B4683-5671-4FC4-A5CD-78A23D24C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97" t="30480" r="21099" b="32259"/>
            <a:stretch/>
          </p:blipFill>
          <p:spPr>
            <a:xfrm>
              <a:off x="9357327" y="4896883"/>
              <a:ext cx="763160" cy="1257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77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006C-AEEE-4752-B99D-F645A053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6" y="-236081"/>
            <a:ext cx="12171220" cy="1325563"/>
          </a:xfrm>
        </p:spPr>
        <p:txBody>
          <a:bodyPr/>
          <a:lstStyle/>
          <a:p>
            <a:r>
              <a:rPr lang="en-US" dirty="0"/>
              <a:t>2022 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ERA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/>
              <a:t>Team Accomplishments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C586A-7FF3-4BEC-8AF2-7FF68AF03883}"/>
              </a:ext>
            </a:extLst>
          </p:cNvPr>
          <p:cNvSpPr txBox="1"/>
          <p:nvPr/>
        </p:nvSpPr>
        <p:spPr>
          <a:xfrm>
            <a:off x="-175780" y="660549"/>
            <a:ext cx="9495272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chemeClr val="bg1"/>
                </a:solidFill>
              </a:rPr>
              <a:t>Milestones: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MERA: External Project Review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MERA CVD: </a:t>
            </a:r>
            <a:r>
              <a:rPr lang="en-US" sz="1600" dirty="0" err="1">
                <a:solidFill>
                  <a:schemeClr val="bg1"/>
                </a:solidFill>
              </a:rPr>
              <a:t>AstroCHARM</a:t>
            </a:r>
            <a:r>
              <a:rPr lang="en-US" sz="1600" dirty="0">
                <a:solidFill>
                  <a:schemeClr val="bg1"/>
                </a:solidFill>
              </a:rPr>
              <a:t> implemented for Individualized RICVD risk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MERA Cancer: Cancer Ensemble Beta Software implemented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>
                <a:solidFill>
                  <a:schemeClr val="bg1"/>
                </a:solidFill>
              </a:rPr>
              <a:t>Presentations:</a:t>
            </a:r>
            <a:r>
              <a:rPr lang="en-US" sz="1600" dirty="0">
                <a:solidFill>
                  <a:schemeClr val="bg1"/>
                </a:solidFill>
              </a:rPr>
              <a:t>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Miller et al., Synthesis of the Evidence Base Relevant to the Space Radiation Environment: Exploring Vascular and Neurovascular Contributions to Dementia. International Society of Neurovascular Disease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Butler et al., An Approach to Quantitative Risk Assessment for Combined Spaceflight Hazards: Evaluating the Impact of Short Sleep Durations on Crew Cardiovascular Health. ASGSR, Dec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Miller et al., Framework for Neurovascular Contributions to Dementia in Space Radiation Relevant Exposures. Rad. Res., Oct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C125C01-4DE9-4FBC-9286-6708C095F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08" y="707976"/>
            <a:ext cx="2683967" cy="2852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04C84-8C3E-4EE7-99A9-7E075E78161F}"/>
              </a:ext>
            </a:extLst>
          </p:cNvPr>
          <p:cNvSpPr txBox="1"/>
          <p:nvPr/>
        </p:nvSpPr>
        <p:spPr>
          <a:xfrm>
            <a:off x="-175781" y="3595479"/>
            <a:ext cx="12272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Poignant et al., Chromosome intermingling favors the formation of radiation-induced chromosome aberrations, Rad. Res., Oct 2022.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Rahmanian et al., Applicability of NASA Galactic Ray Simulator for Large Animal Experiments, Rad Res., Oct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Plante et al., Evaluation of spaceflight cardiovascular risk using the clinical prediction model </a:t>
            </a:r>
            <a:r>
              <a:rPr lang="en-US" sz="1600" dirty="0" err="1">
                <a:solidFill>
                  <a:schemeClr val="bg1"/>
                </a:solidFill>
              </a:rPr>
              <a:t>AstroCHARM</a:t>
            </a:r>
            <a:r>
              <a:rPr lang="en-US" sz="1600" dirty="0">
                <a:solidFill>
                  <a:schemeClr val="bg1"/>
                </a:solidFill>
              </a:rPr>
              <a:t> and the NASA radiation risk model, Rad. Res., Oct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Huff et al., Considering the Combined Hazards of Spaceflight and Implications for Comprehensive Radiation Risk Assessment.  COSPAR, July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Werneth et al., Clonal Hematopoiesis of Indeterminate Potential and the Risk of Exposure Induced Death for Mars Mission Scenarios, Health Phys., July 2022.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Werneth et al., Inflight and lifetime risk of radiation exposure induced death associated with clonal hematopoiesis of indeterminate potential for Mars mission scenarios, COSPAR, July 2022.</a:t>
            </a:r>
          </a:p>
        </p:txBody>
      </p:sp>
    </p:spTree>
    <p:extLst>
      <p:ext uri="{BB962C8B-B14F-4D97-AF65-F5344CB8AC3E}">
        <p14:creationId xmlns:p14="http://schemas.microsoft.com/office/powerpoint/2010/main" val="1530571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C8F7DED612D94FA60C7C66DD828EA2" ma:contentTypeVersion="11" ma:contentTypeDescription="Create a new document." ma:contentTypeScope="" ma:versionID="080e405b0f6d0aebef531ba03dac2fca">
  <xsd:schema xmlns:xsd="http://www.w3.org/2001/XMLSchema" xmlns:xs="http://www.w3.org/2001/XMLSchema" xmlns:p="http://schemas.microsoft.com/office/2006/metadata/properties" xmlns:ns2="b572d4d7-d8dd-49d5-bdd1-d2a94c092d30" xmlns:ns3="d900e117-17a0-4b24-9e47-511ef1d02c43" targetNamespace="http://schemas.microsoft.com/office/2006/metadata/properties" ma:root="true" ma:fieldsID="19d3133e52e2ff3867ddb0c4958e9dd8" ns2:_="" ns3:_="">
    <xsd:import namespace="b572d4d7-d8dd-49d5-bdd1-d2a94c092d30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72d4d7-d8dd-49d5-bdd1-d2a94c092d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eded23-0441-42b2-b689-1a1a95d12de9}" ma:internalName="TaxCatchAll" ma:showField="CatchAllData" ma:web="5ec83655-03e6-455f-961e-9178d187be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72d4d7-d8dd-49d5-bdd1-d2a94c092d30">
      <Terms xmlns="http://schemas.microsoft.com/office/infopath/2007/PartnerControls"/>
    </lcf76f155ced4ddcb4097134ff3c332f>
    <TaxCatchAll xmlns="d900e117-17a0-4b24-9e47-511ef1d02c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F579A6-C908-48B8-819D-1F43309772EF}">
  <ds:schemaRefs>
    <ds:schemaRef ds:uri="b572d4d7-d8dd-49d5-bdd1-d2a94c092d30"/>
    <ds:schemaRef ds:uri="d900e117-17a0-4b24-9e47-511ef1d02c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E01E2F8-19D3-444E-8D9D-2E1EA7CD6394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d900e117-17a0-4b24-9e47-511ef1d02c43"/>
    <ds:schemaRef ds:uri="http://schemas.openxmlformats.org/package/2006/metadata/core-properties"/>
    <ds:schemaRef ds:uri="http://www.w3.org/XML/1998/namespace"/>
    <ds:schemaRef ds:uri="b572d4d7-d8dd-49d5-bdd1-d2a94c092d3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7AE5320-CE04-44B9-A2D1-E0837F0426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26116</TotalTime>
  <Words>1741</Words>
  <Application>Microsoft Office PowerPoint</Application>
  <PresentationFormat>Widescreen</PresentationFormat>
  <Paragraphs>298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Bahnschrift</vt:lpstr>
      <vt:lpstr>BlinkMacSystemFont</vt:lpstr>
      <vt:lpstr>Calibri</vt:lpstr>
      <vt:lpstr>Montserrat</vt:lpstr>
      <vt:lpstr>Raleway</vt:lpstr>
      <vt:lpstr>Source Sans Pro</vt:lpstr>
      <vt:lpstr>Times New Roman</vt:lpstr>
      <vt:lpstr>Wingdings</vt:lpstr>
      <vt:lpstr>Office Theme</vt:lpstr>
      <vt:lpstr>PowerPoint Presentation</vt:lpstr>
      <vt:lpstr>THE STATE OF THE SPACE RADIATION ELEMENT </vt:lpstr>
      <vt:lpstr>Science Team at Johnson Space Center (JSC)</vt:lpstr>
      <vt:lpstr>Highlights</vt:lpstr>
      <vt:lpstr>Space Radiation Management  Team</vt:lpstr>
      <vt:lpstr>TRRaC – Translational Radiation Research and Counter Measures</vt:lpstr>
      <vt:lpstr>PowerPoint Presentation</vt:lpstr>
      <vt:lpstr>Multi-model Ensemble Risk Assessment (MERA)</vt:lpstr>
      <vt:lpstr>2022 MERA Team Accomplishments</vt:lpstr>
      <vt:lpstr>SHINE 2023 Participants</vt:lpstr>
      <vt:lpstr>SHINE 2023 Participants</vt:lpstr>
      <vt:lpstr>SHINE</vt:lpstr>
      <vt:lpstr>The Health Risk of Extraterrestrial Environments</vt:lpstr>
      <vt:lpstr>Scientific Advisory Committee for Radiation Research (SACRR)</vt:lpstr>
      <vt:lpstr>THANK YOU’S</vt:lpstr>
      <vt:lpstr> omnibus future budgets Applied research program</vt:lpstr>
      <vt:lpstr>Other Granting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Elgart, S Robin (JSC-SK4)[IPA]</dc:creator>
  <cp:lastModifiedBy>Zawaski, Janice A. (JSC-SD211)</cp:lastModifiedBy>
  <cp:revision>46</cp:revision>
  <dcterms:created xsi:type="dcterms:W3CDTF">2022-12-17T00:09:25Z</dcterms:created>
  <dcterms:modified xsi:type="dcterms:W3CDTF">2023-01-30T19:27:03Z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0x01010099C8F7DED612D94FA60C7C66DD828EA2</vt:lpwstr>
  </property>
  <property fmtid="{D5CDD505-2E9C-101B-9397-08002B2CF9AE}" pid="3" name="MediaServiceImageTags">
    <vt:lpwstr/>
  </property>
</Properties>
</file>