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4" r:id="rId3"/>
    <p:sldId id="270" r:id="rId4"/>
    <p:sldId id="266" r:id="rId5"/>
    <p:sldId id="257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0DDF3"/>
    <a:srgbClr val="C71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6249" autoAdjust="0"/>
  </p:normalViewPr>
  <p:slideViewPr>
    <p:cSldViewPr snapToGrid="0">
      <p:cViewPr varScale="1">
        <p:scale>
          <a:sx n="77" d="100"/>
          <a:sy n="77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15C75-F1B3-48EC-87EB-91357E938E79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6CD6E-8C45-486F-9599-4CD0134B8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77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>
                <a:solidFill>
                  <a:srgbClr val="000000"/>
                </a:solidFill>
                <a:effectLst/>
                <a:latin typeface="encode sans condensed"/>
              </a:rPr>
              <a:t>- National policy mandates that federal agencies focus on the protection of life, property, and resources by a risk-based and shared-stewardship approach while leveraging emerging technologies.</a:t>
            </a:r>
          </a:p>
          <a:p>
            <a:r>
              <a:rPr lang="en-US" b="0" i="1" dirty="0">
                <a:solidFill>
                  <a:srgbClr val="000000"/>
                </a:solidFill>
                <a:effectLst/>
                <a:latin typeface="inherit"/>
              </a:rPr>
              <a:t>- Evolving approaches to wildland fire management – integrating pre-planned</a:t>
            </a:r>
            <a:br>
              <a:rPr lang="en-US" b="0" i="1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en-US" b="0" i="1" dirty="0">
                <a:solidFill>
                  <a:srgbClr val="000000"/>
                </a:solidFill>
                <a:effectLst/>
                <a:latin typeface="inherit"/>
              </a:rPr>
              <a:t>control lines and operational decisions with quantitative risk assessment –</a:t>
            </a:r>
            <a:br>
              <a:rPr lang="en-US" b="0" i="1" dirty="0">
                <a:solidFill>
                  <a:srgbClr val="000000"/>
                </a:solidFill>
                <a:effectLst/>
                <a:latin typeface="inherit"/>
              </a:rPr>
            </a:br>
            <a:r>
              <a:rPr lang="en-US" b="0" i="1" dirty="0">
                <a:solidFill>
                  <a:srgbClr val="000000"/>
                </a:solidFill>
                <a:effectLst/>
                <a:latin typeface="inherit"/>
              </a:rPr>
              <a:t>support a safer and more strategic response to fire-prone landscapes.</a:t>
            </a:r>
            <a:endParaRPr lang="en-US" b="0" i="1" dirty="0">
              <a:solidFill>
                <a:srgbClr val="000000"/>
              </a:solidFill>
              <a:effectLst/>
              <a:latin typeface="encode sans condensed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49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The severity of the current wildfire season and historical wildfire trends reinforce the need to continue on-going cooperative efforts to reduce wildfire risk through active fire management.</a:t>
            </a:r>
          </a:p>
          <a:p>
            <a:endParaRPr lang="en-US" dirty="0">
              <a:effectLst/>
              <a:latin typeface="Arial" panose="020B0604020202020204" pitchFamily="34" charset="0"/>
            </a:endParaRPr>
          </a:p>
          <a:p>
            <a:r>
              <a:rPr lang="en-US" dirty="0">
                <a:effectLst/>
                <a:latin typeface="Arial" panose="020B0604020202020204" pitchFamily="34" charset="0"/>
              </a:rPr>
              <a:t>It is estimated that the wildland-urban interface is the fastest growing land-use type in the conterminous United States (</a:t>
            </a:r>
            <a:r>
              <a:rPr lang="en-US" dirty="0" err="1">
                <a:effectLst/>
                <a:latin typeface="Arial" panose="020B0604020202020204" pitchFamily="34" charset="0"/>
              </a:rPr>
              <a:t>Radeloff</a:t>
            </a:r>
            <a:r>
              <a:rPr lang="en-US" dirty="0">
                <a:effectLst/>
                <a:latin typeface="Arial" panose="020B0604020202020204" pitchFamily="34" charset="0"/>
              </a:rPr>
              <a:t> et al., 2018).</a:t>
            </a:r>
          </a:p>
          <a:p>
            <a:endParaRPr lang="en-US" dirty="0">
              <a:effectLst/>
              <a:latin typeface="Arial" panose="020B0604020202020204" pitchFamily="34" charset="0"/>
            </a:endParaRPr>
          </a:p>
          <a:p>
            <a:r>
              <a:rPr lang="en-US" dirty="0">
                <a:effectLst/>
                <a:latin typeface="Arial" panose="020B0604020202020204" pitchFamily="34" charset="0"/>
              </a:rPr>
              <a:t>Active management goals for reducing wildfire risk aim to protect people, communities, and watersheds, and to promote health and resilient forests, rangelands, and other lands (federal, private tribal…).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9D4AB-3B34-4519-8D75-8D82D2C61D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53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4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8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9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9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9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1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8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9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63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05F00CD-9ADF-493A-832C-3A3B31C7C1DA}" type="datetime1">
              <a:rPr lang="en-US" smtClean="0"/>
              <a:t>1/27/2023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3B1C91-BB5E-7549-BF43-9056C639C58D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66EF3C0-A624-FF4C-B066-35DA043246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4464884-B9BC-9244-A3A6-12B093B11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EF31946-1FF7-F04F-9C80-5220859231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036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31B03-B027-4098-873E-35E1DCB0DA15}" type="datetimeFigureOut">
              <a:rPr lang="en-US" smtClean="0"/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3206-7B9B-4F57-907C-88A6B979A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2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B6BAC4-5F87-6542-BEEE-CE4FF0892341}"/>
              </a:ext>
            </a:extLst>
          </p:cNvPr>
          <p:cNvGrpSpPr/>
          <p:nvPr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8F53E66E-30C4-7644-8F60-C9C6E832A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BDA67E5B-1895-B644-AC9A-EA1677FA2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DA4CD01E-55FA-7E4C-A3E5-99EBE4487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EA47298-A1FF-A226-3DEA-C77B9C7B4410}"/>
              </a:ext>
            </a:extLst>
          </p:cNvPr>
          <p:cNvSpPr txBox="1"/>
          <p:nvPr/>
        </p:nvSpPr>
        <p:spPr>
          <a:xfrm>
            <a:off x="77808" y="3196392"/>
            <a:ext cx="10226337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solidFill>
                  <a:srgbClr val="A0DD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Wildland Fires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BE82BC-024F-394F-81FE-E6FAEB82C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090" y="4554146"/>
            <a:ext cx="8218326" cy="480131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2800" b="1" dirty="0">
                <a:latin typeface="+mn-lt"/>
              </a:rPr>
              <a:t>– </a:t>
            </a:r>
          </a:p>
        </p:txBody>
      </p:sp>
    </p:spTree>
    <p:extLst>
      <p:ext uri="{BB962C8B-B14F-4D97-AF65-F5344CB8AC3E}">
        <p14:creationId xmlns:p14="http://schemas.microsoft.com/office/powerpoint/2010/main" val="8284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A06F0F-8B3E-401F-BF44-BE82B0BC8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38" r="4669" b="6346"/>
          <a:stretch/>
        </p:blipFill>
        <p:spPr>
          <a:xfrm>
            <a:off x="0" y="0"/>
            <a:ext cx="11622795" cy="5377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6E00F8-9CF3-44C9-8A8F-FFDD0CDC2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43" y="1067112"/>
            <a:ext cx="8846005" cy="57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AA02A4-B4B5-4727-A2A7-64413BAA6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07"/>
            <a:ext cx="12192000" cy="68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C8CB1C4-5A87-4DF8-B6C6-BAEFB9E3BC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57675" y="663502"/>
            <a:ext cx="5714999" cy="64633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Solving the “Impossible”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51E2DE1F-3862-C64B-6CF8-9299E70DB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6348" y="1963810"/>
            <a:ext cx="8336478" cy="4104200"/>
          </a:xfrm>
          <a:solidFill>
            <a:schemeClr val="accent6">
              <a:lumMod val="20000"/>
              <a:lumOff val="80000"/>
              <a:alpha val="59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Science for Action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dirty="0"/>
              <a:t>Learning to Manage and Thrive with Fires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b="1" dirty="0"/>
              <a:t> Collective Outcomes Thriving with Fire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Adaptative Fire Management via NASA S&amp;T</a:t>
            </a:r>
            <a:endParaRPr lang="en-US" b="1" i="1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i="1" dirty="0"/>
              <a:t>Sharing and co-developing scalable techniques and integrated system solutions to improve adaptation in fire-prone areas and functional resilience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/>
              <a:t>Priorities and Opportunities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/>
              <a:t>Projects, Tools and Decision Support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/>
              <a:t>Communities-of-Practice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/>
              <a:t>S&amp;T Wildland Fire Showcase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B84B25C-6825-4B2F-B028-E17FD55174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9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FA9D62-824C-4F65-B0C6-08DD9AFB2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5" y="95003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5B0983-CBA5-45CD-8844-88DE4465436A}"/>
              </a:ext>
            </a:extLst>
          </p:cNvPr>
          <p:cNvSpPr txBox="1"/>
          <p:nvPr/>
        </p:nvSpPr>
        <p:spPr>
          <a:xfrm>
            <a:off x="400792" y="5032607"/>
            <a:ext cx="62850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bg1"/>
                </a:solidFill>
                <a:effectLst/>
              </a:rPr>
              <a:t>It is estimated that the wildland-urban interface is the fastest growing land-use type in the conterminous United States 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B0476-A3D6-4967-A1EE-29BDEE21C55D}"/>
              </a:ext>
            </a:extLst>
          </p:cNvPr>
          <p:cNvSpPr txBox="1"/>
          <p:nvPr/>
        </p:nvSpPr>
        <p:spPr>
          <a:xfrm>
            <a:off x="3286898" y="304768"/>
            <a:ext cx="761960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i="1" dirty="0"/>
              <a:t>Enabling new perspective on the Wildland-Urban Interface: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522F01-EFBF-402B-90E4-28270353B1C9}"/>
              </a:ext>
            </a:extLst>
          </p:cNvPr>
          <p:cNvGrpSpPr/>
          <p:nvPr/>
        </p:nvGrpSpPr>
        <p:grpSpPr>
          <a:xfrm>
            <a:off x="376078" y="858793"/>
            <a:ext cx="10151878" cy="890688"/>
            <a:chOff x="376078" y="858793"/>
            <a:chExt cx="10151878" cy="89068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B3ED67-275A-42C1-9877-CBAE7B331EFA}"/>
                </a:ext>
              </a:extLst>
            </p:cNvPr>
            <p:cNvSpPr txBox="1"/>
            <p:nvPr/>
          </p:nvSpPr>
          <p:spPr>
            <a:xfrm>
              <a:off x="376078" y="858793"/>
              <a:ext cx="1015187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2400" dirty="0"/>
                <a:t>Merging Satellite and Socio-Economic Data to quantify defensible space,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A565B9-1DC4-4A7C-A1F2-7E408DE859D4}"/>
                </a:ext>
              </a:extLst>
            </p:cNvPr>
            <p:cNvSpPr txBox="1"/>
            <p:nvPr/>
          </p:nvSpPr>
          <p:spPr>
            <a:xfrm>
              <a:off x="376078" y="1287816"/>
              <a:ext cx="569520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2400" dirty="0"/>
                <a:t>invasive species and vulnerability in the WUI</a:t>
              </a:r>
            </a:p>
          </p:txBody>
        </p:sp>
      </p:grpSp>
      <p:pic>
        <p:nvPicPr>
          <p:cNvPr id="11" name="Picture 10" descr="Symbols of NASA | NA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671" y="0"/>
            <a:ext cx="2340407" cy="117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5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E85224-1D44-41CE-9A9C-6BBCF8711DD3}"/>
              </a:ext>
            </a:extLst>
          </p:cNvPr>
          <p:cNvSpPr/>
          <p:nvPr/>
        </p:nvSpPr>
        <p:spPr>
          <a:xfrm>
            <a:off x="220337" y="4274544"/>
            <a:ext cx="11655846" cy="241269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53329-5B7B-4807-A6F6-F6660225F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68" t="22980" r="9367" b="11004"/>
          <a:stretch/>
        </p:blipFill>
        <p:spPr>
          <a:xfrm>
            <a:off x="418641" y="343842"/>
            <a:ext cx="11060934" cy="617031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849905-4CAD-41B3-9E0A-78BE6EF4E0DC}"/>
              </a:ext>
            </a:extLst>
          </p:cNvPr>
          <p:cNvCxnSpPr/>
          <p:nvPr/>
        </p:nvCxnSpPr>
        <p:spPr>
          <a:xfrm>
            <a:off x="352539" y="4285561"/>
            <a:ext cx="1116008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47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265</Words>
  <Application>Microsoft Office PowerPoint</Application>
  <PresentationFormat>Widescreen</PresentationFormat>
  <Paragraphs>27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encode sans condensed</vt:lpstr>
      <vt:lpstr>inherit</vt:lpstr>
      <vt:lpstr>Wingdings</vt:lpstr>
      <vt:lpstr>Office Theme</vt:lpstr>
      <vt:lpstr>PowerPoint Presentation</vt:lpstr>
      <vt:lpstr>PowerPoint Presentation</vt:lpstr>
      <vt:lpstr>PowerPoint Presentation</vt:lpstr>
      <vt:lpstr>Solving the “Impossible”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Joanne</dc:creator>
  <cp:lastModifiedBy>McCarty, Jessica (ARC-SGE)</cp:lastModifiedBy>
  <cp:revision>31</cp:revision>
  <dcterms:created xsi:type="dcterms:W3CDTF">2022-09-23T14:20:39Z</dcterms:created>
  <dcterms:modified xsi:type="dcterms:W3CDTF">2023-01-27T16:19:09Z</dcterms:modified>
</cp:coreProperties>
</file>