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75" r:id="rId4"/>
    <p:sldId id="260" r:id="rId5"/>
    <p:sldId id="267" r:id="rId6"/>
    <p:sldId id="27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5B91F-090D-494E-9A6E-0C3841B19319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62A8A-62B0-49B0-8A3E-A53CFEA96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61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8A5DA-CB20-4D1F-B1A9-F587A85C8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EB75C-E88B-49B8-AB16-B5251AC3A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C0F1D-FDBA-4389-BCF4-F08CBB02B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63DB-3062-4E07-93B5-1DB48CC7B854}" type="datetime1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25216-C9FC-4D97-9481-3B3A7A9FB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z="1800" dirty="0">
                <a:latin typeface="Arial" panose="020B0604020202020204" pitchFamily="34" charset="0"/>
              </a:rPr>
              <a:t>CUI//SP-EXPT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80801-7A75-4CEA-B92B-D895EEF9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768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5F636-B070-4DAE-8CBD-283978082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55E7D-58C6-42B8-A7C6-282FA7483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6377E-9287-4640-B8B7-F61AED7DA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24C8-91F5-4FDC-A176-148299B4D1AA}" type="datetime1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4F726-5CCC-4839-AD7F-46DB5D4DC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CUI//SP-EXPT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01E29-81FA-4BF1-97D8-376E83729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12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8920-C4E5-4199-A783-2254CCE68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FB355-FF0E-4655-A42F-010F6FFB6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47F74-B42B-4AFD-94A4-259D3D7D2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B7616-0AAA-46EC-88B8-A72D188C1132}" type="datetime1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ACEF7-A456-4C6C-BD33-9CDC3D5FD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CUI//SP-EXPT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330E2-DFBA-43C5-9B0C-1625BB379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69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F91B-E314-4A23-A833-2FC6E5C82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69CDC-F61E-49C4-8142-93306B73FE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033271-3151-4145-9485-33B04B610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75BCF-2ADA-49A3-BF63-C92922F71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B1C5-FF90-46F8-A711-A46AF62891D5}" type="datetime1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6C130D-D22A-4A4E-97AE-AC69FF82A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CUI//SP-EXPT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A1FE4-0700-4154-B88B-84B12F9C4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1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51262-FCF2-4CEA-843D-2A634113F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A849EC-FC2E-4F7F-90C9-4150159F8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9D639-FB9E-4427-A4BB-55C80262B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1985C3-1336-41F1-90CF-56B67F3B9A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ABC240-93AD-4E0B-9E06-574D50C9CA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F4811B-E0E1-4552-BC07-D73B22B3D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3289-381F-4B4E-8AEB-FB6AF02E311C}" type="datetime1">
              <a:rPr lang="en-US" smtClean="0"/>
              <a:t>1/31/2023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F9D114-9F5D-4C8B-9FB0-8CAA64577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CUI//SP-EXPT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8073F1-BCB1-4468-B303-635FC19E5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06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9ECBB-40A9-4A16-A241-23A63A2D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77A3AF-DFA2-4EEC-A52B-B95C5D396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2E37-CCCE-45D7-8E9D-DFAC2764987D}" type="datetime1">
              <a:rPr lang="en-US" smtClean="0"/>
              <a:t>1/31/2023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79464C-C4F5-45E6-9D5A-1F8869B6A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CUI//SP-EXPT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B75071-1794-4012-99B7-18DD3B52F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5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6C16A6-1332-4F4B-AB99-12E2825B5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1F25-F4EC-4C16-8457-32C129EADE4D}" type="datetime1">
              <a:rPr lang="en-US" smtClean="0"/>
              <a:t>1/31/2023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0A1CB8-C458-4303-8317-A2F6D585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CUI//SP-EXPT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37F7B-B046-46A9-92A7-8389DD14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73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6A79C-1830-493F-9F1D-1E428DF44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8C62B-AA1B-413D-A558-F764C08F6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18C9C-4245-4E33-8473-B661D6FF0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E7CC5-7183-4736-AFED-863FB547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FE36-BF28-4D67-96C0-E1E65DBDF6EF}" type="datetime1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6446D0-C8A3-42B5-9962-C0C1903B4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CUI//SP-EXPT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33012-943F-478D-BD9C-8EFBE8CB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09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C671E-330F-46D0-A9B8-9C2EFDFE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8B3977-47AE-4B89-A848-33ED87219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6BE15-383C-4194-974B-6D3D22058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95D22D-A0C8-4ECF-8168-CF80CC350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D991E-BAA2-47DF-819E-C48627DE8B05}" type="datetime1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7E848-F9F3-4F5F-993B-CC9CB4869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CUI//SP-EXPT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094CF-7C4E-42EC-92CB-1131D056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CF90C-DB48-4C65-89B3-3F6BF0C11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8A5232-7661-4550-9803-9A4DE4062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E8E16-A973-44D7-A62E-E5C744399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A7E7-6020-4E68-B16A-EB4E21B2E4FC}" type="datetime1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4B868-8E65-40D5-B381-C88C7D0A1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CUI//SP-EXPT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0EFBE-13C7-4E4B-BC40-A9C2CC9D7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90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A96143-885C-4B9E-8FA6-2193A9E3B5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08D57F-8CD5-44AC-93AD-4F9C546F1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87A81-DC44-4863-9E60-B2A46614A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A52-AE89-4063-8582-93F7B90F3B20}" type="datetime1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A3DA0-0B75-43ED-BEEF-7AFF41130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CUI//SP-EXPT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C730AC-156C-4180-8F5F-51205DF02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66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5BA466-B9A1-4135-8F65-47F8BF492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8A099-349B-4B49-8A9A-E0C483168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2722F-A5BC-4EEF-9AE7-6173EE3E8E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41476-CDD5-4220-8899-1204057191FB}" type="datetime1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3674B-B8DD-4A5A-85B5-C9AD85A955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CUI//SP-EXPT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81BC7-8257-4870-830F-AB0F062EF9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9341F-3513-4B9E-8F32-2135AAC76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6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17805-70DB-4F74-ABC4-6D5E0220A3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35092"/>
            <a:ext cx="9144000" cy="1058506"/>
          </a:xfrm>
        </p:spPr>
        <p:txBody>
          <a:bodyPr>
            <a:normAutofit fontScale="90000"/>
          </a:bodyPr>
          <a:lstStyle/>
          <a:p>
            <a:r>
              <a:rPr lang="en-US" dirty="0"/>
              <a:t>Modeling Low Bond Number (Microgravity) Slosh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6D7CE-3727-4E2F-850B-160E9DF31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3189" y="4964656"/>
            <a:ext cx="9144000" cy="1655762"/>
          </a:xfrm>
        </p:spPr>
        <p:txBody>
          <a:bodyPr/>
          <a:lstStyle/>
          <a:p>
            <a:r>
              <a:rPr lang="en-US" dirty="0"/>
              <a:t>David Benson</a:t>
            </a:r>
          </a:p>
          <a:p>
            <a:r>
              <a:rPr lang="en-US" dirty="0"/>
              <a:t>Associate Branch Head – GSFC Propulsion Branch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D0E8F5-3128-432F-9F97-CE120F780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61" y="2094655"/>
            <a:ext cx="2023278" cy="2328375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885306F-65B6-4A8C-A2AA-144729E58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9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A38E-3D8B-4B4C-BFEB-777F3E5E0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Sloshing Regimes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4DD8B-B052-4C70-99CF-B873FC99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25755"/>
            <a:ext cx="10515600" cy="3060441"/>
          </a:xfrm>
        </p:spPr>
        <p:txBody>
          <a:bodyPr>
            <a:noAutofit/>
          </a:bodyPr>
          <a:lstStyle/>
          <a:p>
            <a:r>
              <a:rPr lang="en-US" sz="24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Bond number (Bo) describes the balance between the surface tension and body acceleration forces</a:t>
            </a:r>
          </a:p>
          <a:p>
            <a:r>
              <a:rPr lang="en-US" sz="2400" b="1" dirty="0">
                <a:solidFill>
                  <a:srgbClr val="FFFFFF"/>
                </a:solidFill>
                <a:latin typeface="Roboto" panose="02000000000000000000" pitchFamily="2" charset="0"/>
              </a:rPr>
              <a:t>Microgravity – Slosh behavior dominated by surface tension (Bo &lt;&lt;1)</a:t>
            </a:r>
            <a:endParaRPr lang="en-US" sz="2400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r>
              <a:rPr lang="en-US" sz="2400" dirty="0">
                <a:solidFill>
                  <a:srgbClr val="FFFFFF"/>
                </a:solidFill>
                <a:latin typeface="Roboto" panose="02000000000000000000" pitchFamily="2" charset="0"/>
              </a:rPr>
              <a:t>Transition – Slosh in which both the body acceleration and surface tension are both influential (Bo ~ 1) - may also include settling of slosh due to surface tension when the propellant is moving significantly from a previous high-g sloshing event</a:t>
            </a:r>
          </a:p>
          <a:p>
            <a:r>
              <a:rPr lang="en-US" sz="24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Low-g and High-g – Slosh behavior dominated by the body acceleration of either gravity or the spacecraft acceleration (Bo &gt;&gt; 1)</a:t>
            </a:r>
          </a:p>
          <a:p>
            <a:endParaRPr lang="en-US" sz="2400" dirty="0">
              <a:solidFill>
                <a:srgbClr val="FFFFFF"/>
              </a:solidFill>
              <a:latin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5C827E-2D9E-4D55-9FF3-DBFEDADAB5B1}"/>
              </a:ext>
            </a:extLst>
          </p:cNvPr>
          <p:cNvSpPr/>
          <p:nvPr/>
        </p:nvSpPr>
        <p:spPr>
          <a:xfrm>
            <a:off x="1390262" y="2058600"/>
            <a:ext cx="9050694" cy="373224"/>
          </a:xfrm>
          <a:prstGeom prst="rect">
            <a:avLst/>
          </a:prstGeom>
          <a:gradFill>
            <a:gsLst>
              <a:gs pos="0">
                <a:srgbClr val="FF0000"/>
              </a:gs>
              <a:gs pos="80000">
                <a:srgbClr val="0070C0"/>
              </a:gs>
              <a:gs pos="92000">
                <a:srgbClr val="7030A0"/>
              </a:gs>
              <a:gs pos="65000">
                <a:srgbClr val="00B0F0"/>
              </a:gs>
              <a:gs pos="14000">
                <a:srgbClr val="FFC000"/>
              </a:gs>
              <a:gs pos="52000">
                <a:srgbClr val="00B050"/>
              </a:gs>
              <a:gs pos="25000">
                <a:srgbClr val="FFFF00"/>
              </a:gs>
              <a:gs pos="39000">
                <a:srgbClr val="92D050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24FF70-87A1-447F-8F1F-459C5BDEBA46}"/>
              </a:ext>
            </a:extLst>
          </p:cNvPr>
          <p:cNvSpPr txBox="1"/>
          <p:nvPr/>
        </p:nvSpPr>
        <p:spPr>
          <a:xfrm>
            <a:off x="4511352" y="2417854"/>
            <a:ext cx="2808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Bond Number =</a:t>
            </a:r>
          </a:p>
          <a:p>
            <a:pPr algn="ctr"/>
            <a:r>
              <a:rPr lang="en-US" dirty="0"/>
              <a:t>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082F6C3-B8BE-455B-871B-36B3A7710F8B}"/>
              </a:ext>
            </a:extLst>
          </p:cNvPr>
          <p:cNvCxnSpPr/>
          <p:nvPr/>
        </p:nvCxnSpPr>
        <p:spPr>
          <a:xfrm>
            <a:off x="4711182" y="1804702"/>
            <a:ext cx="0" cy="993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352AB9-5F1C-413C-9885-E098A854423D}"/>
              </a:ext>
            </a:extLst>
          </p:cNvPr>
          <p:cNvCxnSpPr/>
          <p:nvPr/>
        </p:nvCxnSpPr>
        <p:spPr>
          <a:xfrm>
            <a:off x="7075714" y="1793658"/>
            <a:ext cx="0" cy="9938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8D05E7C-780C-4C60-A6C3-962461A304F9}"/>
              </a:ext>
            </a:extLst>
          </p:cNvPr>
          <p:cNvSpPr txBox="1"/>
          <p:nvPr/>
        </p:nvSpPr>
        <p:spPr>
          <a:xfrm>
            <a:off x="4511352" y="1680610"/>
            <a:ext cx="280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Transition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BE9828-E666-4B7F-A571-C1AB181E5124}"/>
              </a:ext>
            </a:extLst>
          </p:cNvPr>
          <p:cNvSpPr txBox="1"/>
          <p:nvPr/>
        </p:nvSpPr>
        <p:spPr>
          <a:xfrm>
            <a:off x="7410451" y="1721473"/>
            <a:ext cx="280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Low-g and High-g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8CCC8B-2C90-4835-A4C5-4B6743E1FCD7}"/>
              </a:ext>
            </a:extLst>
          </p:cNvPr>
          <p:cNvSpPr txBox="1"/>
          <p:nvPr/>
        </p:nvSpPr>
        <p:spPr>
          <a:xfrm>
            <a:off x="1618863" y="1682457"/>
            <a:ext cx="280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Microgravity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237CB-FE40-46E7-876C-F80D3F0DC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67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A38E-3D8B-4B4C-BFEB-777F3E5E0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Evolver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4DD8B-B052-4C70-99CF-B873FC99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8587"/>
            <a:ext cx="10515600" cy="3060441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Roboto" panose="02000000000000000000" pitchFamily="2" charset="0"/>
              </a:rPr>
              <a:t>Surface Evolver looks for local minimal energy solution</a:t>
            </a:r>
          </a:p>
          <a:p>
            <a:r>
              <a:rPr lang="en-US" sz="2400" dirty="0">
                <a:solidFill>
                  <a:srgbClr val="FFFFFF"/>
                </a:solidFill>
                <a:latin typeface="Roboto" panose="02000000000000000000" pitchFamily="2" charset="0"/>
              </a:rPr>
              <a:t>Surface tension is viewed as a surface energy for this modeling approach</a:t>
            </a:r>
          </a:p>
          <a:p>
            <a:pPr lvl="1"/>
            <a:r>
              <a:rPr lang="en-US" sz="200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Liquid-gas surface energies (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γ</a:t>
            </a:r>
            <a:r>
              <a:rPr lang="en-US" sz="1800" b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</a:t>
            </a:r>
            <a:r>
              <a:rPr lang="en-US" sz="200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Liquid-solid surface energies (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γ</a:t>
            </a:r>
            <a:r>
              <a:rPr lang="en-US" sz="1800" b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ls</a:t>
            </a:r>
            <a:r>
              <a:rPr 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)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Solid-gas surface energies (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γ</a:t>
            </a:r>
            <a:r>
              <a:rPr lang="en-US" sz="1800" b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)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Equilibrium contact angle (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θ</a:t>
            </a:r>
            <a:r>
              <a:rPr 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)</a:t>
            </a:r>
            <a:endParaRPr lang="en-US" sz="2400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r>
              <a:rPr lang="en-US" sz="2400" dirty="0">
                <a:solidFill>
                  <a:srgbClr val="FFFFFF"/>
                </a:solidFill>
                <a:latin typeface="Roboto" panose="02000000000000000000" pitchFamily="2" charset="0"/>
              </a:rPr>
              <a:t>Body accelerations are included as potential energy </a:t>
            </a:r>
          </a:p>
          <a:p>
            <a:r>
              <a:rPr lang="en-US" sz="2400" dirty="0">
                <a:solidFill>
                  <a:srgbClr val="FFFFFF"/>
                </a:solidFill>
                <a:latin typeface="Roboto" panose="02000000000000000000" pitchFamily="2" charset="0"/>
              </a:rPr>
              <a:t>User defines mathematical constraints to constrain geometry and define surface energies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Equations are either inequalities or equalities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Vertices must be in a physical location that satisfy the inequality or equality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  <a:latin typeface="Roboto" panose="02000000000000000000" pitchFamily="2" charset="0"/>
              </a:rPr>
              <a:t>Energies, volumes, and the center of mass are calculated from surface or line integrals</a:t>
            </a:r>
          </a:p>
          <a:p>
            <a:r>
              <a:rPr lang="en-US" sz="2400" dirty="0">
                <a:solidFill>
                  <a:srgbClr val="FFFFFF"/>
                </a:solidFill>
                <a:latin typeface="Roboto" panose="02000000000000000000" pitchFamily="2" charset="0"/>
              </a:rPr>
              <a:t>There is good agreement between Surface Evolver and experimental results</a:t>
            </a:r>
          </a:p>
          <a:p>
            <a:endParaRPr lang="en-US" sz="2400" dirty="0">
              <a:solidFill>
                <a:srgbClr val="FFFFFF"/>
              </a:solidFill>
              <a:latin typeface="Roboto" panose="02000000000000000000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237CB-FE40-46E7-876C-F80D3F0DC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3244" y="6310312"/>
            <a:ext cx="2743200" cy="365125"/>
          </a:xfrm>
        </p:spPr>
        <p:txBody>
          <a:bodyPr/>
          <a:lstStyle/>
          <a:p>
            <a:fld id="{D129341F-3513-4B9E-8F32-2135AAC76D05}" type="slidenum">
              <a:rPr lang="en-US" smtClean="0"/>
              <a:t>3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692CEC-6C89-4856-ADC3-FA2801CA1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402" y="2432576"/>
            <a:ext cx="3483842" cy="62709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F91537-8BB3-4AD5-B9A0-85765AF724A9}"/>
              </a:ext>
            </a:extLst>
          </p:cNvPr>
          <p:cNvSpPr txBox="1"/>
          <p:nvPr/>
        </p:nvSpPr>
        <p:spPr>
          <a:xfrm>
            <a:off x="5693078" y="3059668"/>
            <a:ext cx="541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https://en.wikipedia.org/wiki/Surface_tension</a:t>
            </a:r>
          </a:p>
        </p:txBody>
      </p:sp>
    </p:spTree>
    <p:extLst>
      <p:ext uri="{BB962C8B-B14F-4D97-AF65-F5344CB8AC3E}">
        <p14:creationId xmlns:p14="http://schemas.microsoft.com/office/powerpoint/2010/main" val="682379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A38E-3D8B-4B4C-BFEB-777F3E5E0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model low bond number slosh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94DD8B-B052-4C70-99CF-B873FC99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469" y="1690688"/>
            <a:ext cx="6482949" cy="461867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</a:rPr>
              <a:t>Model the slosh at various fill fractions and over a range of transverse accelerations</a:t>
            </a:r>
          </a:p>
          <a:p>
            <a:pPr lvl="1"/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</a:rPr>
              <a:t>Result is a series of steady state solutions</a:t>
            </a:r>
          </a:p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</a:rPr>
              <a:t>Calculate the pendulum mass, torsional spring constant, hinge location, pendulum length, static mass, and static mass location from center of mass movement </a:t>
            </a:r>
          </a:p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</a:rPr>
              <a:t>Damping cannot be determined from this method</a:t>
            </a:r>
          </a:p>
          <a:p>
            <a:pPr lvl="1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2"/>
            <a:endParaRPr lang="en-US"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2"/>
            <a:endParaRPr lang="en-US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5D7A86-D028-499F-A67D-5A4826034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419" y="1788319"/>
            <a:ext cx="4904590" cy="328136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6554-D30C-47C9-94B0-71EB955CF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EF282E-2B14-4864-9FF4-00E4BE111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136" y="4935384"/>
            <a:ext cx="4610878" cy="155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74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CD6C-B7BD-4C7D-B7AB-906320D9D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Europa Clipper– Low-g Slosh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A719C-6068-4B37-A0AF-F60BD9323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14800" cy="489585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Approach used on Cassini and Europa Clipper</a:t>
            </a:r>
            <a:r>
              <a:rPr lang="en-US" sz="2400" baseline="30000" dirty="0"/>
              <a:t>1,2</a:t>
            </a:r>
            <a:endParaRPr lang="en-US" sz="2400" dirty="0"/>
          </a:p>
          <a:p>
            <a:r>
              <a:rPr lang="en-US" sz="2400" dirty="0"/>
              <a:t>Surface Evolver Model</a:t>
            </a:r>
          </a:p>
          <a:p>
            <a:pPr lvl="1"/>
            <a:r>
              <a:rPr lang="en-US" dirty="0"/>
              <a:t>Use simplified PMD</a:t>
            </a:r>
          </a:p>
          <a:p>
            <a:pPr lvl="1"/>
            <a:r>
              <a:rPr lang="en-US" dirty="0"/>
              <a:t>Assume 0-deg contact angle</a:t>
            </a:r>
          </a:p>
          <a:p>
            <a:pPr lvl="1"/>
            <a:r>
              <a:rPr lang="en-US" dirty="0"/>
              <a:t>Model the gas bubble</a:t>
            </a:r>
            <a:endParaRPr lang="en-US" sz="2400" dirty="0"/>
          </a:p>
          <a:p>
            <a:r>
              <a:rPr lang="en-US" sz="2400" dirty="0"/>
              <a:t>Lateral accelerations are 0 m/s^2 to 11.08e-5 m/s^2</a:t>
            </a:r>
          </a:p>
          <a:p>
            <a:r>
              <a:rPr lang="en-US" sz="2400" dirty="0"/>
              <a:t>Fill fractions from 10% to 80% </a:t>
            </a:r>
          </a:p>
          <a:p>
            <a:pPr marL="0" indent="0">
              <a:buNone/>
            </a:pPr>
            <a:endParaRPr lang="en-US" sz="2400" dirty="0"/>
          </a:p>
          <a:p>
            <a:pPr>
              <a:buAutoNum type="arabicPeriod"/>
            </a:pPr>
            <a:r>
              <a:rPr lang="en-US" sz="1200" dirty="0"/>
              <a:t>Enright, P.J., Wong, E.C., “Propellant Slosh Models for the Cassini Spacecraft”, AIAA-94-3730-CP.</a:t>
            </a:r>
          </a:p>
          <a:p>
            <a:pPr>
              <a:buAutoNum type="arabicPeriod"/>
            </a:pPr>
            <a:r>
              <a:rPr lang="en-US" sz="1200" dirty="0"/>
              <a:t>Beckman, E.A., Benson, D.J., </a:t>
            </a:r>
            <a:r>
              <a:rPr lang="en-US" sz="1200" dirty="0" err="1"/>
              <a:t>Cataldo</a:t>
            </a:r>
            <a:r>
              <a:rPr lang="en-US" sz="1200" dirty="0"/>
              <a:t>, D.J., Ng, W.W., “Europa Clipper Preliminary Design Review Propellant Slosh Analysis”, AIAA Propulsion and Energy Forum 2018.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6B0BBD-B3C3-4BEA-B561-EAB766D4D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7ACCAB-B32A-4A73-A862-9D593E0AE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3455488" cy="462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2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DDDEA-52F8-447D-BFEB-FCB24AB91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and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AA516-53DD-4B3F-815F-761763C39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Damping would need to be guessed at because Surface Evolver doesn’t give dynamic results and there isn’t experimental data</a:t>
            </a:r>
          </a:p>
          <a:p>
            <a:r>
              <a:rPr lang="en-US" dirty="0"/>
              <a:t>As with CFD, the lack of experimental data at these acceleration levels leads to uncertainty about the accuracy of deriving a dynamic models from steady-state solutions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6EAC-9C68-4707-85C8-26F940064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341F-3513-4B9E-8F32-2135AAC76D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2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945</TotalTime>
  <Words>480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Roboto</vt:lpstr>
      <vt:lpstr>Office Theme</vt:lpstr>
      <vt:lpstr>Modeling Low Bond Number (Microgravity) Slosh</vt:lpstr>
      <vt:lpstr>Sloshing Regimes </vt:lpstr>
      <vt:lpstr>Surface Evolver</vt:lpstr>
      <vt:lpstr>How to model low bond number slosh</vt:lpstr>
      <vt:lpstr>Europa Clipper– Low-g Slosh</vt:lpstr>
      <vt:lpstr>Issues and 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Propellant Tank Slosh</dc:title>
  <dc:creator>Benson, David J. (GSFC-5970)</dc:creator>
  <cp:lastModifiedBy>Benson, David J. (GSFC-5970)</cp:lastModifiedBy>
  <cp:revision>35</cp:revision>
  <dcterms:created xsi:type="dcterms:W3CDTF">2022-09-02T11:41:31Z</dcterms:created>
  <dcterms:modified xsi:type="dcterms:W3CDTF">2023-01-31T19:01:12Z</dcterms:modified>
</cp:coreProperties>
</file>