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937" r:id="rId5"/>
    <p:sldId id="939" r:id="rId6"/>
    <p:sldId id="943" r:id="rId7"/>
    <p:sldId id="863" r:id="rId8"/>
    <p:sldId id="938" r:id="rId9"/>
    <p:sldId id="942" r:id="rId10"/>
    <p:sldId id="929" r:id="rId11"/>
    <p:sldId id="940" r:id="rId12"/>
    <p:sldId id="935" r:id="rId13"/>
    <p:sldId id="930" r:id="rId14"/>
    <p:sldId id="934" r:id="rId15"/>
    <p:sldId id="924" r:id="rId16"/>
    <p:sldId id="933" r:id="rId17"/>
    <p:sldId id="941" r:id="rId18"/>
    <p:sldId id="944" r:id="rId19"/>
    <p:sldId id="946" r:id="rId20"/>
  </p:sldIdLst>
  <p:sldSz cx="9144000" cy="6858000" type="screen4x3"/>
  <p:notesSz cx="7010400" cy="9296400"/>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FF2B4C-79E8-240A-3CA4-52A5F40A3219}" name="jplucas" initials="jpl" userId="jplucas" providerId="None"/>
  <p188:author id="{FA743B6C-5EFC-1839-15DC-9BCAA103237F}" name="Brown, Robert J. (IVV-1800)[TMC Technologies]" initials="BT" userId="S::rjbrown6@ndc.nasa.gov::375fe102-15db-4d19-b4c7-0041dcf573d3" providerId="AD"/>
  <p188:author id="{32E85579-54C1-FB59-CF87-ACC120FE218F}" name="Cutright, David C. (IVV-1800)[TMC Technologies]" initials="CT" userId="S::dccutrig@ndc.nasa.gov::c51ad137-8f98-4eb7-a60f-133e21994e72" providerId="AD"/>
  <p188:author id="{B0BC88B8-A1A0-AD15-D412-CB98217916AB}" name="Scott Zemerick" initials="SZ" userId="Scott Zemerick"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0000CC"/>
    <a:srgbClr val="FF9900"/>
    <a:srgbClr val="990000"/>
    <a:srgbClr val="99CCFF"/>
    <a:srgbClr val="000099"/>
    <a:srgbClr val="E7E7E7"/>
    <a:srgbClr val="CBCBCB"/>
    <a:srgbClr val="4F81BD"/>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1AAB36-52EF-4020-A5BC-7F742A5DE1BD}" v="4" dt="2023-02-01T17:45:17.035"/>
    <p1510:client id="{212DD227-A3E8-43C0-BE19-FA84817FDE8F}" v="3" dt="2023-02-01T16:55:13.930"/>
    <p1510:client id="{29BA9C50-DDE4-4FF6-852D-4E9194E24AFA}" v="42" dt="2023-02-01T20:21:40.090"/>
    <p1510:client id="{4487EF01-7B23-4AF0-843F-EF2064016EA7}" v="5" dt="2023-02-01T16:22:19.940"/>
    <p1510:client id="{4B04DCB9-EBD1-4A16-BF41-B8980858E37D}" v="131" dt="2023-02-01T20:37:55.063"/>
    <p1510:client id="{629E220F-6545-4DF0-91B3-03CB453BB038}" v="381" dt="2023-02-01T14:40:18.749"/>
    <p1510:client id="{6F1A10E7-6746-4F89-8C0B-C4B9B006C978}" vWet="2" dt="2023-02-01T14:38:47.751"/>
    <p1510:client id="{7D8DC14E-D639-43DA-AA89-E122FD183C52}" v="1" dt="2023-02-01T17:44:31.871"/>
    <p1510:client id="{81083571-6407-4A9F-AB91-AFDE9CE77D89}" v="13" dt="2023-02-02T04:53:00.540"/>
    <p1510:client id="{8D0F4902-B39B-4D30-A337-FA9C4F5DA400}" v="4" dt="2023-02-01T21:09:29"/>
    <p1510:client id="{9759BDA1-6E5E-433F-A9D5-726ECF927A9C}" v="192" dt="2023-02-01T16:39:01.541"/>
    <p1510:client id="{9E350341-42E0-47BE-934E-3FE745B7957E}" v="53" dt="2023-02-01T13:59:06.776"/>
    <p1510:client id="{A66ED888-B7E4-B8F9-122D-ABD503889C24}" v="94" dt="2023-02-01T18:00:46.003"/>
    <p1510:client id="{AE2FBFB4-07E3-4F43-9DDB-9635551874B0}" v="10" dt="2023-02-01T16:06:17.135"/>
    <p1510:client id="{B1A1E289-CD01-4511-A77A-5A4C4A48103D}" v="24" dt="2023-02-01T22:20:10.203"/>
    <p1510:client id="{C62A9F7A-E5BF-4AD6-9EFD-B5DB9F98AABF}" v="1" dt="2023-02-01T17:50:18.483"/>
    <p1510:client id="{C82D6642-508C-4D75-881B-E15185B67E48}" v="17" dt="2023-02-01T17:52:59.483"/>
    <p1510:client id="{D8042261-243E-47A7-B915-9112747BD653}" v="19" dt="2023-02-01T14:09:12.766"/>
    <p1510:client id="{E975FFC2-6B1E-42B6-BD32-71B5D44E5EFD}" v="335" vWet="337" dt="2023-02-01T20:01:51.869"/>
    <p1510:client id="{F126F5AE-E5B8-45A2-8931-F4E78CC5DC48}" v="14" dt="2023-02-01T21:28:09.083"/>
    <p1510:client id="{FF04BF10-7759-4DAE-8624-2D811518EF7B}" v="4" dt="2023-02-01T16:16:14.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C8A3B41F-ADA7-418D-8592-5A80A18E2B22}" type="datetimeFigureOut">
              <a:rPr lang="en-US"/>
              <a:pPr>
                <a:defRPr/>
              </a:pPr>
              <a:t>2/2/2023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0A67B6FB-26EE-4850-8557-0D65559D84F2}" type="slidenum">
              <a:rPr lang="en-US"/>
              <a:pPr>
                <a:defRPr/>
              </a:pPr>
              <a:t>‹#›</a:t>
            </a:fld>
            <a:endParaRPr lang="en-US"/>
          </a:p>
        </p:txBody>
      </p:sp>
    </p:spTree>
    <p:extLst>
      <p:ext uri="{BB962C8B-B14F-4D97-AF65-F5344CB8AC3E}">
        <p14:creationId xmlns:p14="http://schemas.microsoft.com/office/powerpoint/2010/main" val="1354222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44E7A36-DF45-4407-B8D0-3A5E0C5BDD09}" type="datetimeFigureOut">
              <a:rPr lang="en-US"/>
              <a:pPr>
                <a:defRPr/>
              </a:pPr>
              <a:t>2/2/2023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673A0F5-D3C0-4D90-AFB0-54C24281EA68}" type="slidenum">
              <a:rPr lang="en-US"/>
              <a:pPr>
                <a:defRPr/>
              </a:pPr>
              <a:t>‹#›</a:t>
            </a:fld>
            <a:endParaRPr lang="en-US"/>
          </a:p>
        </p:txBody>
      </p:sp>
    </p:spTree>
    <p:extLst>
      <p:ext uri="{BB962C8B-B14F-4D97-AF65-F5344CB8AC3E}">
        <p14:creationId xmlns:p14="http://schemas.microsoft.com/office/powerpoint/2010/main" val="656252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14874" y="2130429"/>
            <a:ext cx="3743325" cy="1470025"/>
          </a:xfrm>
        </p:spPr>
        <p:txBody>
          <a:bodyPr/>
          <a:lstStyle>
            <a:lvl1pPr>
              <a:defRPr>
                <a:latin typeface="Cambria" pitchFamily="18" charset="0"/>
              </a:defRPr>
            </a:lvl1pPr>
          </a:lstStyle>
          <a:p>
            <a:r>
              <a:rPr lang="en-US"/>
              <a:t>Click to edit Master title style</a:t>
            </a:r>
          </a:p>
        </p:txBody>
      </p:sp>
      <p:sp>
        <p:nvSpPr>
          <p:cNvPr id="3" name="Subtitle 2"/>
          <p:cNvSpPr>
            <a:spLocks noGrp="1"/>
          </p:cNvSpPr>
          <p:nvPr>
            <p:ph type="subTitle" idx="1"/>
          </p:nvPr>
        </p:nvSpPr>
        <p:spPr>
          <a:xfrm>
            <a:off x="4924424" y="3886200"/>
            <a:ext cx="2847975" cy="1752600"/>
          </a:xfrm>
        </p:spPr>
        <p:txBody>
          <a:bodyPr/>
          <a:lstStyle>
            <a:lvl1pPr marL="0" indent="0" algn="ctr">
              <a:buNone/>
              <a:defRPr>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atin typeface="Cambria" pitchFamily="18" charset="0"/>
              </a:defRPr>
            </a:lvl1pPr>
          </a:lstStyle>
          <a:p>
            <a:pPr>
              <a:defRPr/>
            </a:pPr>
            <a:endParaRPr lang="en-US"/>
          </a:p>
        </p:txBody>
      </p:sp>
      <p:sp>
        <p:nvSpPr>
          <p:cNvPr id="6" name="Footer Placeholder 4"/>
          <p:cNvSpPr>
            <a:spLocks noGrp="1"/>
          </p:cNvSpPr>
          <p:nvPr>
            <p:ph type="ftr" sz="quarter" idx="11"/>
          </p:nvPr>
        </p:nvSpPr>
        <p:spPr>
          <a:xfrm>
            <a:off x="2976564" y="6443663"/>
            <a:ext cx="3243262" cy="277812"/>
          </a:xfrm>
        </p:spPr>
        <p:txBody>
          <a:bodyPr/>
          <a:lstStyle>
            <a:lvl1pPr>
              <a:defRPr sz="1050">
                <a:latin typeface="Cambria" pitchFamily="18" charset="0"/>
              </a:defRPr>
            </a:lvl1pPr>
          </a:lstStyle>
          <a:p>
            <a:pPr>
              <a:defRPr/>
            </a:pPr>
            <a:r>
              <a:rPr lang="en-US"/>
              <a:t>NASA IV&amp;V JSTAR </a:t>
            </a:r>
          </a:p>
        </p:txBody>
      </p:sp>
      <p:sp>
        <p:nvSpPr>
          <p:cNvPr id="7" name="Slide Number Placeholder 5"/>
          <p:cNvSpPr>
            <a:spLocks noGrp="1"/>
          </p:cNvSpPr>
          <p:nvPr>
            <p:ph type="sldNum" sz="quarter" idx="12"/>
          </p:nvPr>
        </p:nvSpPr>
        <p:spPr/>
        <p:txBody>
          <a:bodyPr/>
          <a:lstStyle>
            <a:lvl1pPr>
              <a:defRPr>
                <a:latin typeface="Cambria" pitchFamily="18" charset="0"/>
              </a:defRPr>
            </a:lvl1pPr>
          </a:lstStyle>
          <a:p>
            <a:pPr>
              <a:defRPr/>
            </a:pPr>
            <a:fld id="{700D136B-8208-423F-9F84-CDD3BA2F5BC2}" type="slidenum">
              <a:rPr lang="en-US"/>
              <a:pPr>
                <a:defRPr/>
              </a:pPr>
              <a:t>‹#›</a:t>
            </a:fld>
            <a:endParaRPr lang="en-US"/>
          </a:p>
        </p:txBody>
      </p:sp>
    </p:spTree>
    <p:extLst>
      <p:ext uri="{BB962C8B-B14F-4D97-AF65-F5344CB8AC3E}">
        <p14:creationId xmlns:p14="http://schemas.microsoft.com/office/powerpoint/2010/main" val="12963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NASA IV&amp;V JSTAR </a:t>
            </a:r>
          </a:p>
        </p:txBody>
      </p:sp>
      <p:sp>
        <p:nvSpPr>
          <p:cNvPr id="6" name="Slide Number Placeholder 5"/>
          <p:cNvSpPr>
            <a:spLocks noGrp="1"/>
          </p:cNvSpPr>
          <p:nvPr>
            <p:ph type="sldNum" sz="quarter" idx="12"/>
          </p:nvPr>
        </p:nvSpPr>
        <p:spPr/>
        <p:txBody>
          <a:bodyPr/>
          <a:lstStyle>
            <a:lvl1pPr>
              <a:defRPr/>
            </a:lvl1pPr>
          </a:lstStyle>
          <a:p>
            <a:pPr>
              <a:defRPr/>
            </a:pPr>
            <a:fld id="{C5E557DC-7E7A-4762-A162-AEDA35E318F6}" type="slidenum">
              <a:rPr lang="en-US"/>
              <a:pPr>
                <a:defRPr/>
              </a:pPr>
              <a:t>‹#›</a:t>
            </a:fld>
            <a:endParaRPr lang="en-US"/>
          </a:p>
        </p:txBody>
      </p:sp>
    </p:spTree>
    <p:extLst>
      <p:ext uri="{BB962C8B-B14F-4D97-AF65-F5344CB8AC3E}">
        <p14:creationId xmlns:p14="http://schemas.microsoft.com/office/powerpoint/2010/main" val="3192828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NASA IV&amp;V JSTAR </a:t>
            </a:r>
          </a:p>
        </p:txBody>
      </p:sp>
      <p:sp>
        <p:nvSpPr>
          <p:cNvPr id="6" name="Slide Number Placeholder 5"/>
          <p:cNvSpPr>
            <a:spLocks noGrp="1"/>
          </p:cNvSpPr>
          <p:nvPr>
            <p:ph type="sldNum" sz="quarter" idx="12"/>
          </p:nvPr>
        </p:nvSpPr>
        <p:spPr/>
        <p:txBody>
          <a:bodyPr/>
          <a:lstStyle>
            <a:lvl1pPr>
              <a:defRPr/>
            </a:lvl1pPr>
          </a:lstStyle>
          <a:p>
            <a:pPr>
              <a:defRPr/>
            </a:pPr>
            <a:fld id="{DB1937EB-F1B6-4E94-AE1B-F74FA97E64C2}" type="slidenum">
              <a:rPr lang="en-US"/>
              <a:pPr>
                <a:defRPr/>
              </a:pPr>
              <a:t>‹#›</a:t>
            </a:fld>
            <a:endParaRPr lang="en-US"/>
          </a:p>
        </p:txBody>
      </p:sp>
    </p:spTree>
    <p:extLst>
      <p:ext uri="{BB962C8B-B14F-4D97-AF65-F5344CB8AC3E}">
        <p14:creationId xmlns:p14="http://schemas.microsoft.com/office/powerpoint/2010/main" val="396386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66725" y="6305550"/>
            <a:ext cx="8229600" cy="1588"/>
          </a:xfrm>
          <a:prstGeom prst="line">
            <a:avLst/>
          </a:prstGeom>
          <a:ln/>
        </p:spPr>
        <p:style>
          <a:lnRef idx="3">
            <a:schemeClr val="dk1"/>
          </a:lnRef>
          <a:fillRef idx="0">
            <a:schemeClr val="dk1"/>
          </a:fillRef>
          <a:effectRef idx="2">
            <a:schemeClr val="dk1"/>
          </a:effectRef>
          <a:fontRef idx="minor">
            <a:schemeClr val="tx1"/>
          </a:fontRef>
        </p:style>
      </p:cxnSp>
      <p:cxnSp>
        <p:nvCxnSpPr>
          <p:cNvPr id="5" name="Straight Connector 4"/>
          <p:cNvCxnSpPr/>
          <p:nvPr userDrawn="1"/>
        </p:nvCxnSpPr>
        <p:spPr>
          <a:xfrm>
            <a:off x="447675" y="1133475"/>
            <a:ext cx="8229600" cy="1588"/>
          </a:xfrm>
          <a:prstGeom prst="line">
            <a:avLst/>
          </a:prstGeom>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2518915" y="274642"/>
            <a:ext cx="4808987" cy="744537"/>
          </a:xfrm>
        </p:spPr>
        <p:txBody>
          <a:bodyPr/>
          <a:lstStyle>
            <a:lvl1pPr>
              <a:defRPr sz="3200" b="1">
                <a:solidFill>
                  <a:srgbClr val="000099"/>
                </a:solidFill>
                <a:latin typeface="Cambria"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0"/>
          </p:nvPr>
        </p:nvSpPr>
        <p:spPr>
          <a:xfrm>
            <a:off x="1238252" y="6356354"/>
            <a:ext cx="6696075" cy="365125"/>
          </a:xfrm>
        </p:spPr>
        <p:txBody>
          <a:bodyPr/>
          <a:lstStyle>
            <a:lvl1pPr>
              <a:defRPr sz="1000">
                <a:solidFill>
                  <a:schemeClr val="tx1"/>
                </a:solidFill>
                <a:latin typeface="Cambria" pitchFamily="18" charset="0"/>
              </a:defRPr>
            </a:lvl1pPr>
          </a:lstStyle>
          <a:p>
            <a:pPr>
              <a:defRPr/>
            </a:pPr>
            <a:r>
              <a:rPr lang="en-US"/>
              <a:t>NASA IV&amp;V JSTAR </a:t>
            </a:r>
          </a:p>
        </p:txBody>
      </p:sp>
      <p:sp>
        <p:nvSpPr>
          <p:cNvPr id="7" name="Slide Number Placeholder 5"/>
          <p:cNvSpPr>
            <a:spLocks noGrp="1"/>
          </p:cNvSpPr>
          <p:nvPr>
            <p:ph type="sldNum" sz="quarter" idx="11"/>
          </p:nvPr>
        </p:nvSpPr>
        <p:spPr>
          <a:xfrm>
            <a:off x="8305800" y="6356354"/>
            <a:ext cx="381000" cy="365125"/>
          </a:xfrm>
        </p:spPr>
        <p:txBody>
          <a:bodyPr/>
          <a:lstStyle>
            <a:lvl1pPr>
              <a:defRPr/>
            </a:lvl1pPr>
          </a:lstStyle>
          <a:p>
            <a:pPr>
              <a:defRPr/>
            </a:pPr>
            <a:fld id="{4DF9C042-D1C8-48A2-BD27-8C4AE3BFC698}" type="slidenum">
              <a:rPr lang="en-US"/>
              <a:pPr>
                <a:defRPr/>
              </a:pPr>
              <a:t>‹#›</a:t>
            </a:fld>
            <a:endParaRPr lang="en-US"/>
          </a:p>
        </p:txBody>
      </p:sp>
      <p:pic>
        <p:nvPicPr>
          <p:cNvPr id="8" name="Picture 2" descr="Goodbye XACT, hello XAMN Elements: How to export binary data - MSAB">
            <a:extLst>
              <a:ext uri="{FF2B5EF4-FFF2-40B4-BE49-F238E27FC236}">
                <a16:creationId xmlns:a16="http://schemas.microsoft.com/office/drawing/2014/main" id="{693DCA52-536F-25A2-5C97-DDE634F5EAC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75650"/>
          <a:stretch/>
        </p:blipFill>
        <p:spPr bwMode="auto">
          <a:xfrm>
            <a:off x="0" y="-23454"/>
            <a:ext cx="9144000" cy="11951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D095DFD1-73F4-3298-2D83-D44ACF03CB3F}"/>
              </a:ext>
            </a:extLst>
          </p:cNvPr>
          <p:cNvPicPr>
            <a:picLocks noChangeAspect="1"/>
          </p:cNvPicPr>
          <p:nvPr userDrawn="1"/>
        </p:nvPicPr>
        <p:blipFill>
          <a:blip r:embed="rId3"/>
          <a:stretch>
            <a:fillRect/>
          </a:stretch>
        </p:blipFill>
        <p:spPr>
          <a:xfrm>
            <a:off x="6884179" y="42862"/>
            <a:ext cx="2256818" cy="1042684"/>
          </a:xfrm>
          <a:prstGeom prst="rect">
            <a:avLst/>
          </a:prstGeom>
        </p:spPr>
      </p:pic>
      <p:pic>
        <p:nvPicPr>
          <p:cNvPr id="10" name="Picture 7">
            <a:extLst>
              <a:ext uri="{FF2B5EF4-FFF2-40B4-BE49-F238E27FC236}">
                <a16:creationId xmlns:a16="http://schemas.microsoft.com/office/drawing/2014/main" id="{E9126095-098F-2795-3EA1-6FF08A612E5E}"/>
              </a:ext>
            </a:extLst>
          </p:cNvPr>
          <p:cNvPicPr>
            <a:picLocks noChangeAspect="1"/>
          </p:cNvPicPr>
          <p:nvPr userDrawn="1"/>
        </p:nvPicPr>
        <p:blipFill>
          <a:blip r:embed="rId4"/>
          <a:stretch>
            <a:fillRect/>
          </a:stretch>
        </p:blipFill>
        <p:spPr>
          <a:xfrm>
            <a:off x="39435" y="97972"/>
            <a:ext cx="1984444" cy="942194"/>
          </a:xfrm>
          <a:prstGeom prst="rect">
            <a:avLst/>
          </a:prstGeom>
        </p:spPr>
      </p:pic>
    </p:spTree>
    <p:extLst>
      <p:ext uri="{BB962C8B-B14F-4D97-AF65-F5344CB8AC3E}">
        <p14:creationId xmlns:p14="http://schemas.microsoft.com/office/powerpoint/2010/main" val="387175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NASA IV&amp;V JSTAR </a:t>
            </a:r>
          </a:p>
        </p:txBody>
      </p:sp>
      <p:sp>
        <p:nvSpPr>
          <p:cNvPr id="6" name="Slide Number Placeholder 5"/>
          <p:cNvSpPr>
            <a:spLocks noGrp="1"/>
          </p:cNvSpPr>
          <p:nvPr>
            <p:ph type="sldNum" sz="quarter" idx="12"/>
          </p:nvPr>
        </p:nvSpPr>
        <p:spPr/>
        <p:txBody>
          <a:bodyPr/>
          <a:lstStyle>
            <a:lvl1pPr>
              <a:defRPr/>
            </a:lvl1pPr>
          </a:lstStyle>
          <a:p>
            <a:pPr>
              <a:defRPr/>
            </a:pPr>
            <a:fld id="{705E8F9F-8A88-461C-A517-841C7E05755E}" type="slidenum">
              <a:rPr lang="en-US"/>
              <a:pPr>
                <a:defRPr/>
              </a:pPr>
              <a:t>‹#›</a:t>
            </a:fld>
            <a:endParaRPr lang="en-US"/>
          </a:p>
        </p:txBody>
      </p:sp>
    </p:spTree>
    <p:extLst>
      <p:ext uri="{BB962C8B-B14F-4D97-AF65-F5344CB8AC3E}">
        <p14:creationId xmlns:p14="http://schemas.microsoft.com/office/powerpoint/2010/main" val="1031711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09840" y="274638"/>
            <a:ext cx="4818062" cy="1143000"/>
          </a:xfr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NASA IV&amp;V JSTAR </a:t>
            </a:r>
          </a:p>
        </p:txBody>
      </p:sp>
      <p:sp>
        <p:nvSpPr>
          <p:cNvPr id="7" name="Slide Number Placeholder 5"/>
          <p:cNvSpPr>
            <a:spLocks noGrp="1"/>
          </p:cNvSpPr>
          <p:nvPr>
            <p:ph type="sldNum" sz="quarter" idx="12"/>
          </p:nvPr>
        </p:nvSpPr>
        <p:spPr/>
        <p:txBody>
          <a:bodyPr/>
          <a:lstStyle>
            <a:lvl1pPr>
              <a:defRPr/>
            </a:lvl1pPr>
          </a:lstStyle>
          <a:p>
            <a:pPr>
              <a:defRPr/>
            </a:pPr>
            <a:fld id="{D7D89D58-CE95-4224-B98B-A7585652609B}" type="slidenum">
              <a:rPr lang="en-US"/>
              <a:pPr>
                <a:defRPr/>
              </a:pPr>
              <a:t>‹#›</a:t>
            </a:fld>
            <a:endParaRPr lang="en-US"/>
          </a:p>
        </p:txBody>
      </p:sp>
    </p:spTree>
    <p:extLst>
      <p:ext uri="{BB962C8B-B14F-4D97-AF65-F5344CB8AC3E}">
        <p14:creationId xmlns:p14="http://schemas.microsoft.com/office/powerpoint/2010/main" val="334644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09838" y="274638"/>
            <a:ext cx="4792662"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NASA IV&amp;V JSTAR </a:t>
            </a:r>
          </a:p>
        </p:txBody>
      </p:sp>
      <p:sp>
        <p:nvSpPr>
          <p:cNvPr id="9" name="Slide Number Placeholder 5"/>
          <p:cNvSpPr>
            <a:spLocks noGrp="1"/>
          </p:cNvSpPr>
          <p:nvPr>
            <p:ph type="sldNum" sz="quarter" idx="12"/>
          </p:nvPr>
        </p:nvSpPr>
        <p:spPr/>
        <p:txBody>
          <a:bodyPr/>
          <a:lstStyle>
            <a:lvl1pPr>
              <a:defRPr/>
            </a:lvl1pPr>
          </a:lstStyle>
          <a:p>
            <a:pPr>
              <a:defRPr/>
            </a:pPr>
            <a:fld id="{08B9903D-9ED2-41E9-8FF0-FF34DB8B2518}" type="slidenum">
              <a:rPr lang="en-US"/>
              <a:pPr>
                <a:defRPr/>
              </a:pPr>
              <a:t>‹#›</a:t>
            </a:fld>
            <a:endParaRPr lang="en-US"/>
          </a:p>
        </p:txBody>
      </p:sp>
    </p:spTree>
    <p:extLst>
      <p:ext uri="{BB962C8B-B14F-4D97-AF65-F5344CB8AC3E}">
        <p14:creationId xmlns:p14="http://schemas.microsoft.com/office/powerpoint/2010/main" val="16759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09840" y="274638"/>
            <a:ext cx="4818062" cy="1143000"/>
          </a:xfr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NASA IV&amp;V JSTAR </a:t>
            </a:r>
          </a:p>
        </p:txBody>
      </p:sp>
      <p:sp>
        <p:nvSpPr>
          <p:cNvPr id="5" name="Slide Number Placeholder 5"/>
          <p:cNvSpPr>
            <a:spLocks noGrp="1"/>
          </p:cNvSpPr>
          <p:nvPr>
            <p:ph type="sldNum" sz="quarter" idx="12"/>
          </p:nvPr>
        </p:nvSpPr>
        <p:spPr/>
        <p:txBody>
          <a:bodyPr/>
          <a:lstStyle>
            <a:lvl1pPr>
              <a:defRPr/>
            </a:lvl1pPr>
          </a:lstStyle>
          <a:p>
            <a:pPr>
              <a:defRPr/>
            </a:pPr>
            <a:fld id="{C057C6EB-4ED3-443C-BA8B-85C65F84DCBE}" type="slidenum">
              <a:rPr lang="en-US"/>
              <a:pPr>
                <a:defRPr/>
              </a:pPr>
              <a:t>‹#›</a:t>
            </a:fld>
            <a:endParaRPr lang="en-US"/>
          </a:p>
        </p:txBody>
      </p:sp>
    </p:spTree>
    <p:extLst>
      <p:ext uri="{BB962C8B-B14F-4D97-AF65-F5344CB8AC3E}">
        <p14:creationId xmlns:p14="http://schemas.microsoft.com/office/powerpoint/2010/main" val="39464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NASA IV&amp;V JSTAR </a:t>
            </a:r>
          </a:p>
        </p:txBody>
      </p:sp>
      <p:sp>
        <p:nvSpPr>
          <p:cNvPr id="4" name="Slide Number Placeholder 5"/>
          <p:cNvSpPr>
            <a:spLocks noGrp="1"/>
          </p:cNvSpPr>
          <p:nvPr>
            <p:ph type="sldNum" sz="quarter" idx="12"/>
          </p:nvPr>
        </p:nvSpPr>
        <p:spPr/>
        <p:txBody>
          <a:bodyPr/>
          <a:lstStyle>
            <a:lvl1pPr>
              <a:defRPr/>
            </a:lvl1pPr>
          </a:lstStyle>
          <a:p>
            <a:pPr>
              <a:defRPr/>
            </a:pPr>
            <a:fld id="{96CB8C99-85D9-4330-9737-6DE88BA46A5F}" type="slidenum">
              <a:rPr lang="en-US"/>
              <a:pPr>
                <a:defRPr/>
              </a:pPr>
              <a:t>‹#›</a:t>
            </a:fld>
            <a:endParaRPr lang="en-US"/>
          </a:p>
        </p:txBody>
      </p:sp>
    </p:spTree>
    <p:extLst>
      <p:ext uri="{BB962C8B-B14F-4D97-AF65-F5344CB8AC3E}">
        <p14:creationId xmlns:p14="http://schemas.microsoft.com/office/powerpoint/2010/main" val="227661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54976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2725947"/>
            <a:ext cx="3008313" cy="34002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NASA IV&amp;V JSTAR </a:t>
            </a:r>
          </a:p>
        </p:txBody>
      </p:sp>
      <p:sp>
        <p:nvSpPr>
          <p:cNvPr id="7" name="Slide Number Placeholder 5"/>
          <p:cNvSpPr>
            <a:spLocks noGrp="1"/>
          </p:cNvSpPr>
          <p:nvPr>
            <p:ph type="sldNum" sz="quarter" idx="12"/>
          </p:nvPr>
        </p:nvSpPr>
        <p:spPr/>
        <p:txBody>
          <a:bodyPr/>
          <a:lstStyle>
            <a:lvl1pPr>
              <a:defRPr/>
            </a:lvl1pPr>
          </a:lstStyle>
          <a:p>
            <a:pPr>
              <a:defRPr/>
            </a:pPr>
            <a:fld id="{CA283F40-D14B-40D8-A0AF-D9F1F8A629E8}" type="slidenum">
              <a:rPr lang="en-US"/>
              <a:pPr>
                <a:defRPr/>
              </a:pPr>
              <a:t>‹#›</a:t>
            </a:fld>
            <a:endParaRPr lang="en-US"/>
          </a:p>
        </p:txBody>
      </p:sp>
    </p:spTree>
    <p:extLst>
      <p:ext uri="{BB962C8B-B14F-4D97-AF65-F5344CB8AC3E}">
        <p14:creationId xmlns:p14="http://schemas.microsoft.com/office/powerpoint/2010/main" val="3270313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339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39269" y="586896"/>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133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NASA IV&amp;V JSTAR </a:t>
            </a:r>
          </a:p>
        </p:txBody>
      </p:sp>
      <p:sp>
        <p:nvSpPr>
          <p:cNvPr id="7" name="Slide Number Placeholder 5"/>
          <p:cNvSpPr>
            <a:spLocks noGrp="1"/>
          </p:cNvSpPr>
          <p:nvPr>
            <p:ph type="sldNum" sz="quarter" idx="12"/>
          </p:nvPr>
        </p:nvSpPr>
        <p:spPr/>
        <p:txBody>
          <a:bodyPr/>
          <a:lstStyle>
            <a:lvl1pPr>
              <a:defRPr/>
            </a:lvl1pPr>
          </a:lstStyle>
          <a:p>
            <a:pPr>
              <a:defRPr/>
            </a:pPr>
            <a:fld id="{D8131BA6-3D6E-45CF-9765-4EB2D952C107}" type="slidenum">
              <a:rPr lang="en-US"/>
              <a:pPr>
                <a:defRPr/>
              </a:pPr>
              <a:t>‹#›</a:t>
            </a:fld>
            <a:endParaRPr lang="en-US"/>
          </a:p>
        </p:txBody>
      </p:sp>
    </p:spTree>
    <p:extLst>
      <p:ext uri="{BB962C8B-B14F-4D97-AF65-F5344CB8AC3E}">
        <p14:creationId xmlns:p14="http://schemas.microsoft.com/office/powerpoint/2010/main" val="419211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509840" y="274638"/>
            <a:ext cx="48180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ambria" pitchFamily="18" charset="0"/>
              </a:defRPr>
            </a:lvl1pPr>
          </a:lstStyle>
          <a:p>
            <a:pPr>
              <a:defRPr/>
            </a:pPr>
            <a:endParaRPr lang="en-US"/>
          </a:p>
        </p:txBody>
      </p:sp>
      <p:sp>
        <p:nvSpPr>
          <p:cNvPr id="5" name="Footer Placeholder 4"/>
          <p:cNvSpPr>
            <a:spLocks noGrp="1"/>
          </p:cNvSpPr>
          <p:nvPr>
            <p:ph type="ftr" sz="quarter" idx="3"/>
          </p:nvPr>
        </p:nvSpPr>
        <p:spPr>
          <a:xfrm>
            <a:off x="3036888" y="6356354"/>
            <a:ext cx="30797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Cambria" pitchFamily="18" charset="0"/>
              </a:defRPr>
            </a:lvl1pPr>
          </a:lstStyle>
          <a:p>
            <a:pPr>
              <a:defRPr/>
            </a:pPr>
            <a:r>
              <a:rPr lang="en-US"/>
              <a:t>NASA IV&amp;V JSTAR </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ambria" pitchFamily="18" charset="0"/>
              </a:defRPr>
            </a:lvl1pPr>
          </a:lstStyle>
          <a:p>
            <a:pPr>
              <a:defRPr/>
            </a:pPr>
            <a:fld id="{C650D55F-F0EC-4AD2-B61B-95E3879374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2" r:id="rId1"/>
    <p:sldLayoutId id="2147484313"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hf hdr="0" dt="0"/>
  <p:txStyles>
    <p:titleStyle>
      <a:lvl1pPr algn="ctr" rtl="0" eaLnBrk="0" fontAlgn="base" hangingPunct="0">
        <a:spcBef>
          <a:spcPct val="0"/>
        </a:spcBef>
        <a:spcAft>
          <a:spcPct val="0"/>
        </a:spcAft>
        <a:defRPr sz="4400" b="1" kern="1200">
          <a:solidFill>
            <a:srgbClr val="000099"/>
          </a:solidFill>
          <a:latin typeface="Cambria" pitchFamily="18" charset="0"/>
          <a:ea typeface="+mj-ea"/>
          <a:cs typeface="+mj-cs"/>
        </a:defRPr>
      </a:lvl1pPr>
      <a:lvl2pPr algn="ctr" rtl="0" eaLnBrk="0" fontAlgn="base" hangingPunct="0">
        <a:spcBef>
          <a:spcPct val="0"/>
        </a:spcBef>
        <a:spcAft>
          <a:spcPct val="0"/>
        </a:spcAft>
        <a:defRPr sz="4400" b="1">
          <a:solidFill>
            <a:srgbClr val="000099"/>
          </a:solidFill>
          <a:latin typeface="Cambria" pitchFamily="18" charset="0"/>
        </a:defRPr>
      </a:lvl2pPr>
      <a:lvl3pPr algn="ctr" rtl="0" eaLnBrk="0" fontAlgn="base" hangingPunct="0">
        <a:spcBef>
          <a:spcPct val="0"/>
        </a:spcBef>
        <a:spcAft>
          <a:spcPct val="0"/>
        </a:spcAft>
        <a:defRPr sz="4400" b="1">
          <a:solidFill>
            <a:srgbClr val="000099"/>
          </a:solidFill>
          <a:latin typeface="Cambria" pitchFamily="18" charset="0"/>
        </a:defRPr>
      </a:lvl3pPr>
      <a:lvl4pPr algn="ctr" rtl="0" eaLnBrk="0" fontAlgn="base" hangingPunct="0">
        <a:spcBef>
          <a:spcPct val="0"/>
        </a:spcBef>
        <a:spcAft>
          <a:spcPct val="0"/>
        </a:spcAft>
        <a:defRPr sz="4400" b="1">
          <a:solidFill>
            <a:srgbClr val="000099"/>
          </a:solidFill>
          <a:latin typeface="Cambria" pitchFamily="18" charset="0"/>
        </a:defRPr>
      </a:lvl4pPr>
      <a:lvl5pPr algn="ctr" rtl="0" eaLnBrk="0" fontAlgn="base" hangingPunct="0">
        <a:spcBef>
          <a:spcPct val="0"/>
        </a:spcBef>
        <a:spcAft>
          <a:spcPct val="0"/>
        </a:spcAft>
        <a:defRPr sz="4400" b="1">
          <a:solidFill>
            <a:srgbClr val="000099"/>
          </a:solidFill>
          <a:latin typeface="Cambria"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mbria"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mbria"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mbria"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mbria"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mailto:David.C.Cutright@nasa.gov" TargetMode="External"/><Relationship Id="rId7" Type="http://schemas.openxmlformats.org/officeDocument/2006/relationships/hyperlink" Target="mailto:Scott.A.Zemerick@nasa.gov" TargetMode="External"/><Relationship Id="rId2" Type="http://schemas.openxmlformats.org/officeDocument/2006/relationships/hyperlink" Target="mailto:Robert.J.Brown@nasa.gov" TargetMode="External"/><Relationship Id="rId1" Type="http://schemas.openxmlformats.org/officeDocument/2006/relationships/slideLayout" Target="../slideLayouts/slideLayout2.xml"/><Relationship Id="rId6" Type="http://schemas.openxmlformats.org/officeDocument/2006/relationships/hyperlink" Target="mailto:Ibraheem.Y.Saleh@jpl.nasa.gov" TargetMode="External"/><Relationship Id="rId5" Type="http://schemas.openxmlformats.org/officeDocument/2006/relationships/hyperlink" Target="mailto:michael.j.pajevski@jpl.nasa.gov" TargetMode="External"/><Relationship Id="rId4" Type="http://schemas.openxmlformats.org/officeDocument/2006/relationships/hyperlink" Target="mailto:John.P.Lucas@nasa.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smtClean="0"/>
              <a:pPr>
                <a:defRPr/>
              </a:pPr>
              <a:t>1</a:t>
            </a:fld>
            <a:endParaRPr lang="en-US"/>
          </a:p>
        </p:txBody>
      </p:sp>
      <p:sp>
        <p:nvSpPr>
          <p:cNvPr id="3" name="TextBox 2">
            <a:extLst>
              <a:ext uri="{FF2B5EF4-FFF2-40B4-BE49-F238E27FC236}">
                <a16:creationId xmlns:a16="http://schemas.microsoft.com/office/drawing/2014/main" id="{51293E91-3385-45A4-11E1-FB324A722FA6}"/>
              </a:ext>
            </a:extLst>
          </p:cNvPr>
          <p:cNvSpPr txBox="1"/>
          <p:nvPr/>
        </p:nvSpPr>
        <p:spPr>
          <a:xfrm>
            <a:off x="1909776" y="4122984"/>
            <a:ext cx="520002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Arial"/>
                <a:cs typeface="Arial"/>
              </a:rPr>
              <a:t>Cody Cutright &amp; Robert Brown</a:t>
            </a:r>
            <a:endParaRPr lang="en-US" sz="2000">
              <a:cs typeface="Arial"/>
            </a:endParaRPr>
          </a:p>
          <a:p>
            <a:pPr algn="ctr"/>
            <a:r>
              <a:rPr lang="en-US">
                <a:latin typeface="Arial"/>
                <a:cs typeface="Arial"/>
              </a:rPr>
              <a:t>System Engineers</a:t>
            </a:r>
            <a:endParaRPr lang="en-US">
              <a:cs typeface="Arial"/>
            </a:endParaRPr>
          </a:p>
          <a:p>
            <a:pPr algn="ctr"/>
            <a:r>
              <a:rPr lang="en-US">
                <a:latin typeface="Arial"/>
                <a:cs typeface="Arial"/>
              </a:rPr>
              <a:t>TMC Technologies</a:t>
            </a:r>
            <a:endParaRPr lang="en-US">
              <a:cs typeface="Arial"/>
            </a:endParaRPr>
          </a:p>
          <a:p>
            <a:pPr algn="ctr"/>
            <a:r>
              <a:rPr lang="en-US">
                <a:latin typeface="Arial"/>
                <a:cs typeface="Arial"/>
              </a:rPr>
              <a:t>NASA IV&amp;V's JSTAR Program</a:t>
            </a:r>
            <a:endParaRPr lang="en-US">
              <a:cs typeface="Arial"/>
            </a:endParaRPr>
          </a:p>
        </p:txBody>
      </p:sp>
      <p:sp>
        <p:nvSpPr>
          <p:cNvPr id="11" name="TextBox 10">
            <a:extLst>
              <a:ext uri="{FF2B5EF4-FFF2-40B4-BE49-F238E27FC236}">
                <a16:creationId xmlns:a16="http://schemas.microsoft.com/office/drawing/2014/main" id="{4BAB668F-3AA5-9252-B9F6-B3B40FE087DB}"/>
              </a:ext>
            </a:extLst>
          </p:cNvPr>
          <p:cNvSpPr txBox="1"/>
          <p:nvPr/>
        </p:nvSpPr>
        <p:spPr>
          <a:xfrm>
            <a:off x="0" y="2423578"/>
            <a:ext cx="8966447" cy="954107"/>
          </a:xfrm>
          <a:prstGeom prst="rect">
            <a:avLst/>
          </a:prstGeom>
          <a:noFill/>
        </p:spPr>
        <p:txBody>
          <a:bodyPr wrap="square" lIns="91440" tIns="45720" rIns="91440" bIns="45720" anchor="t">
            <a:spAutoFit/>
          </a:bodyPr>
          <a:lstStyle/>
          <a:p>
            <a:pPr algn="ctr"/>
            <a:r>
              <a:rPr lang="en-US" sz="2800" b="0" i="0">
                <a:effectLst/>
                <a:latin typeface="Arial"/>
                <a:cs typeface="Arial"/>
              </a:rPr>
              <a:t>Software-Only Key Management and Cryptography (KMC) for Spacecraft Command Encryption</a:t>
            </a:r>
          </a:p>
        </p:txBody>
      </p:sp>
      <p:sp>
        <p:nvSpPr>
          <p:cNvPr id="12" name="Rectangle: Rounded Corners 11">
            <a:extLst>
              <a:ext uri="{FF2B5EF4-FFF2-40B4-BE49-F238E27FC236}">
                <a16:creationId xmlns:a16="http://schemas.microsoft.com/office/drawing/2014/main" id="{A85BB4AA-6FDF-EB43-72DC-47130B47F2BB}"/>
              </a:ext>
            </a:extLst>
          </p:cNvPr>
          <p:cNvSpPr/>
          <p:nvPr/>
        </p:nvSpPr>
        <p:spPr>
          <a:xfrm>
            <a:off x="3303248" y="254217"/>
            <a:ext cx="2547232"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CryptoLib</a:t>
            </a:r>
            <a:endParaRPr lang="en-US" sz="2800" b="1">
              <a:solidFill>
                <a:srgbClr val="000099"/>
              </a:solidFill>
              <a:latin typeface="Cambria" panose="02040503050406030204" pitchFamily="18" charset="0"/>
              <a:ea typeface="Cambria"/>
            </a:endParaRPr>
          </a:p>
        </p:txBody>
      </p:sp>
    </p:spTree>
    <p:extLst>
      <p:ext uri="{BB962C8B-B14F-4D97-AF65-F5344CB8AC3E}">
        <p14:creationId xmlns:p14="http://schemas.microsoft.com/office/powerpoint/2010/main" val="119466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smtClean="0"/>
              <a:pPr>
                <a:defRPr/>
              </a:pPr>
              <a:t>10</a:t>
            </a:fld>
            <a:endParaRPr lang="en-US"/>
          </a:p>
        </p:txBody>
      </p:sp>
      <p:sp>
        <p:nvSpPr>
          <p:cNvPr id="3" name="TextBox 2">
            <a:extLst>
              <a:ext uri="{FF2B5EF4-FFF2-40B4-BE49-F238E27FC236}">
                <a16:creationId xmlns:a16="http://schemas.microsoft.com/office/drawing/2014/main" id="{E1EE6DBE-9055-A092-A726-3FB535AE3F69}"/>
              </a:ext>
            </a:extLst>
          </p:cNvPr>
          <p:cNvSpPr txBox="1"/>
          <p:nvPr/>
        </p:nvSpPr>
        <p:spPr>
          <a:xfrm>
            <a:off x="1065414" y="1751498"/>
            <a:ext cx="7240125"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a:cs typeface="Arial" charset="0"/>
            </a:endParaRPr>
          </a:p>
          <a:p>
            <a:pPr marL="285750" indent="-285750">
              <a:buFont typeface="Arial"/>
              <a:buChar char="•"/>
            </a:pPr>
            <a:r>
              <a:rPr lang="en-US">
                <a:latin typeface="Arial"/>
                <a:cs typeface="Arial"/>
              </a:rPr>
              <a:t>NASA-STD-1006A</a:t>
            </a:r>
            <a:endParaRPr lang="en-US">
              <a:highlight>
                <a:srgbClr val="FFFF00"/>
              </a:highlight>
              <a:cs typeface="Arial"/>
            </a:endParaRPr>
          </a:p>
          <a:p>
            <a:pPr marL="285750" indent="-285750">
              <a:buFont typeface="Arial,Sans-Serif"/>
              <a:buChar char="•"/>
            </a:pPr>
            <a:r>
              <a:rPr lang="en-US">
                <a:latin typeface="Arial"/>
                <a:cs typeface="Arial"/>
              </a:rPr>
              <a:t>CubeSats - Missions are not exempt based on size or budget</a:t>
            </a:r>
            <a:endParaRPr lang="en-US">
              <a:cs typeface="Arial"/>
            </a:endParaRPr>
          </a:p>
          <a:p>
            <a:pPr marL="285750" indent="-285750">
              <a:buFont typeface="Arial"/>
              <a:buChar char="•"/>
            </a:pPr>
            <a:r>
              <a:rPr lang="en-US">
                <a:latin typeface="Arial"/>
                <a:cs typeface="Arial"/>
              </a:rPr>
              <a:t>CCSDS Protocols already in use</a:t>
            </a:r>
            <a:endParaRPr lang="en-US">
              <a:cs typeface="Arial"/>
            </a:endParaRPr>
          </a:p>
          <a:p>
            <a:pPr marL="742950" lvl="1" indent="-285750">
              <a:buFont typeface="Arial"/>
              <a:buChar char="•"/>
            </a:pPr>
            <a:r>
              <a:rPr lang="en-US">
                <a:latin typeface="Arial"/>
                <a:cs typeface="Arial"/>
              </a:rPr>
              <a:t>Telecommand and telemetry protocols are in wide usage</a:t>
            </a:r>
          </a:p>
          <a:p>
            <a:pPr marL="742950" lvl="1" indent="-285750">
              <a:buFont typeface="Arial"/>
              <a:buChar char="•"/>
            </a:pPr>
            <a:r>
              <a:rPr lang="en-US">
                <a:latin typeface="Arial"/>
                <a:cs typeface="Arial"/>
              </a:rPr>
              <a:t>Additional standards provide guidance for </a:t>
            </a:r>
            <a:br>
              <a:rPr lang="en-US">
                <a:latin typeface="Arial"/>
                <a:cs typeface="Arial"/>
              </a:rPr>
            </a:br>
            <a:r>
              <a:rPr lang="en-US">
                <a:latin typeface="Arial"/>
                <a:cs typeface="Arial"/>
              </a:rPr>
              <a:t>encryption / authentication</a:t>
            </a:r>
          </a:p>
          <a:p>
            <a:pPr marL="285750" indent="-285750">
              <a:buFont typeface="Arial"/>
              <a:buChar char="•"/>
            </a:pPr>
            <a:r>
              <a:rPr lang="en-US">
                <a:latin typeface="Arial"/>
                <a:cs typeface="Arial"/>
              </a:rPr>
              <a:t>An unencrypted command link has implications for other missions</a:t>
            </a:r>
          </a:p>
          <a:p>
            <a:pPr marL="285750" indent="-285750">
              <a:buFont typeface="Arial,Sans-Serif"/>
              <a:buChar char="•"/>
            </a:pPr>
            <a:r>
              <a:rPr lang="en-US">
                <a:latin typeface="Arial"/>
                <a:cs typeface="Arial"/>
              </a:rPr>
              <a:t>No PhD Required – Minimal Encryption Knowledge necessary!</a:t>
            </a:r>
          </a:p>
          <a:p>
            <a:pPr marL="285750" indent="-285750">
              <a:buFont typeface="Arial"/>
              <a:buChar char="•"/>
            </a:pPr>
            <a:r>
              <a:rPr lang="en-US">
                <a:latin typeface="Arial"/>
                <a:cs typeface="Arial"/>
              </a:rPr>
              <a:t>Open-Source - No black box, transparent handling of the process</a:t>
            </a:r>
            <a:endParaRPr lang="en-US">
              <a:cs typeface="Arial"/>
            </a:endParaRPr>
          </a:p>
          <a:p>
            <a:pPr marL="285750" indent="-285750">
              <a:buFont typeface="Arial"/>
              <a:buChar char="•"/>
            </a:pPr>
            <a:r>
              <a:rPr lang="en-US">
                <a:latin typeface="Arial"/>
                <a:cs typeface="Arial"/>
              </a:rPr>
              <a:t>No Vendor Lock in</a:t>
            </a:r>
          </a:p>
          <a:p>
            <a:pPr marL="285750" indent="-285750">
              <a:buFont typeface="Arial"/>
              <a:buChar char="•"/>
            </a:pPr>
            <a:r>
              <a:rPr lang="en-US">
                <a:latin typeface="Arial"/>
                <a:cs typeface="Arial"/>
              </a:rPr>
              <a:t>Save $$$</a:t>
            </a:r>
          </a:p>
          <a:p>
            <a:pPr marL="285750" indent="-285750">
              <a:buFont typeface="Arial"/>
              <a:buChar char="•"/>
            </a:pPr>
            <a:endParaRPr lang="en-US">
              <a:highlight>
                <a:srgbClr val="FFFF00"/>
              </a:highlight>
              <a:cs typeface="Arial"/>
            </a:endParaRPr>
          </a:p>
          <a:p>
            <a:pPr marL="285750" indent="-285750">
              <a:buFont typeface="Arial"/>
              <a:buChar char="•"/>
            </a:pPr>
            <a:endParaRPr lang="en-US">
              <a:cs typeface="Arial"/>
            </a:endParaRPr>
          </a:p>
          <a:p>
            <a:pPr marL="285750" indent="-285750">
              <a:buFont typeface="Arial"/>
              <a:buChar char="•"/>
            </a:pPr>
            <a:endParaRPr lang="en-US">
              <a:cs typeface="Arial"/>
            </a:endParaRPr>
          </a:p>
        </p:txBody>
      </p:sp>
      <p:pic>
        <p:nvPicPr>
          <p:cNvPr id="8" name="Picture 6">
            <a:extLst>
              <a:ext uri="{FF2B5EF4-FFF2-40B4-BE49-F238E27FC236}">
                <a16:creationId xmlns:a16="http://schemas.microsoft.com/office/drawing/2014/main" id="{91E33A99-E28D-917C-62E5-4AE52F4050FB}"/>
              </a:ext>
            </a:extLst>
          </p:cNvPr>
          <p:cNvPicPr>
            <a:picLocks noChangeAspect="1"/>
          </p:cNvPicPr>
          <p:nvPr/>
        </p:nvPicPr>
        <p:blipFill>
          <a:blip r:embed="rId2"/>
          <a:stretch>
            <a:fillRect/>
          </a:stretch>
        </p:blipFill>
        <p:spPr>
          <a:xfrm>
            <a:off x="6809362" y="42862"/>
            <a:ext cx="2256818" cy="1042684"/>
          </a:xfrm>
          <a:prstGeom prst="rect">
            <a:avLst/>
          </a:prstGeom>
        </p:spPr>
      </p:pic>
      <p:sp>
        <p:nvSpPr>
          <p:cNvPr id="10" name="Rectangle: Rounded Corners 9">
            <a:extLst>
              <a:ext uri="{FF2B5EF4-FFF2-40B4-BE49-F238E27FC236}">
                <a16:creationId xmlns:a16="http://schemas.microsoft.com/office/drawing/2014/main" id="{E01B877B-5A6D-FA37-EC7F-C37FD3B5E66C}"/>
              </a:ext>
            </a:extLst>
          </p:cNvPr>
          <p:cNvSpPr/>
          <p:nvPr/>
        </p:nvSpPr>
        <p:spPr>
          <a:xfrm>
            <a:off x="2612585" y="254217"/>
            <a:ext cx="39188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Why CryptoLib?</a:t>
            </a:r>
            <a:endParaRPr lang="en-US" sz="2800" b="1">
              <a:solidFill>
                <a:srgbClr val="000099"/>
              </a:solidFill>
              <a:latin typeface="Cambria" panose="02040503050406030204" pitchFamily="18" charset="0"/>
              <a:ea typeface="Cambria"/>
            </a:endParaRPr>
          </a:p>
        </p:txBody>
      </p:sp>
    </p:spTree>
    <p:extLst>
      <p:ext uri="{BB962C8B-B14F-4D97-AF65-F5344CB8AC3E}">
        <p14:creationId xmlns:p14="http://schemas.microsoft.com/office/powerpoint/2010/main" val="242416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B4B20-6F62-426D-BC80-71DEAC3C58AC}"/>
              </a:ext>
            </a:extLst>
          </p:cNvPr>
          <p:cNvSpPr>
            <a:spLocks noGrp="1"/>
          </p:cNvSpPr>
          <p:nvPr>
            <p:ph idx="1"/>
          </p:nvPr>
        </p:nvSpPr>
        <p:spPr>
          <a:xfrm>
            <a:off x="457200" y="1357369"/>
            <a:ext cx="8229600" cy="4860908"/>
          </a:xfrm>
        </p:spPr>
        <p:txBody>
          <a:bodyPr/>
          <a:lstStyle/>
          <a:p>
            <a:pPr marL="0" indent="0">
              <a:buNone/>
            </a:pPr>
            <a:r>
              <a:rPr lang="en-US" sz="2400">
                <a:latin typeface="Cambria"/>
                <a:ea typeface="Cambria"/>
              </a:rPr>
              <a:t>"Programs/projects shall protect the command stack with encryption that meets or exceeds the Federal Information Processing Standard (FIPS) 140, Security Requirements for Cryptographic Modules, Level 1. "</a:t>
            </a:r>
            <a:br>
              <a:rPr lang="en-US" sz="2400">
                <a:latin typeface="Cambria"/>
                <a:ea typeface="Cambria"/>
              </a:rPr>
            </a:br>
            <a:endParaRPr lang="en-US" sz="2400">
              <a:ea typeface="Cambria"/>
            </a:endParaRPr>
          </a:p>
          <a:p>
            <a:pPr marL="0" indent="0">
              <a:buNone/>
            </a:pPr>
            <a:r>
              <a:rPr lang="en-US" sz="2000">
                <a:latin typeface="Cambria"/>
                <a:ea typeface="Cambria"/>
              </a:rPr>
              <a:t>[…]</a:t>
            </a:r>
            <a:br>
              <a:rPr lang="en-US" sz="2000">
                <a:latin typeface="Cambria"/>
                <a:ea typeface="Cambria"/>
              </a:rPr>
            </a:br>
            <a:br>
              <a:rPr lang="en-US" sz="2000">
                <a:latin typeface="Cambria"/>
                <a:ea typeface="Cambria"/>
              </a:rPr>
            </a:br>
            <a:r>
              <a:rPr lang="en-US" sz="2000">
                <a:latin typeface="Cambria"/>
                <a:ea typeface="Cambria"/>
              </a:rPr>
              <a:t>iii. Deep space missions may choose to limit controls applied to the space link if certain controls (e.g., encryption and authentication) pose significant burden to operability or mission success, and if the threat to the space link is low. </a:t>
            </a:r>
            <a:endParaRPr lang="en-US" sz="2400">
              <a:ea typeface="Cambria"/>
            </a:endParaRPr>
          </a:p>
          <a:p>
            <a:pPr marL="0" indent="0">
              <a:buNone/>
            </a:pPr>
            <a:br>
              <a:rPr lang="en-US" sz="2000">
                <a:latin typeface="Cambria"/>
                <a:ea typeface="Cambria"/>
              </a:rPr>
            </a:br>
            <a:r>
              <a:rPr lang="en-US" sz="2000">
                <a:latin typeface="Cambria"/>
                <a:ea typeface="Cambria"/>
              </a:rPr>
              <a:t>iv. Category 3/Class C or Class D missions may authenticate without encryption if they have no propulsion. </a:t>
            </a:r>
            <a:br>
              <a:rPr lang="en-US" sz="2400">
                <a:latin typeface="Cambria"/>
                <a:ea typeface="Cambria"/>
              </a:rPr>
            </a:br>
            <a:endParaRPr lang="en-US" sz="2400">
              <a:ea typeface="Cambria"/>
            </a:endParaRPr>
          </a:p>
        </p:txBody>
      </p:sp>
      <p:sp>
        <p:nvSpPr>
          <p:cNvPr id="4" name="Footer Placeholder 3">
            <a:extLst>
              <a:ext uri="{FF2B5EF4-FFF2-40B4-BE49-F238E27FC236}">
                <a16:creationId xmlns:a16="http://schemas.microsoft.com/office/drawing/2014/main" id="{E1734375-5081-6A4C-557E-704143972DBC}"/>
              </a:ext>
            </a:extLst>
          </p:cNvPr>
          <p:cNvSpPr>
            <a:spLocks noGrp="1"/>
          </p:cNvSpPr>
          <p:nvPr>
            <p:ph type="ftr" sz="quarter" idx="10"/>
          </p:nvPr>
        </p:nvSpPr>
        <p:spPr/>
        <p:txBody>
          <a:bodyPr/>
          <a:lstStyle/>
          <a:p>
            <a:pPr>
              <a:defRPr/>
            </a:pPr>
            <a:r>
              <a:rPr lang="en-US"/>
              <a:t>NASA IV&amp;V JSTAR </a:t>
            </a:r>
          </a:p>
        </p:txBody>
      </p:sp>
      <p:sp>
        <p:nvSpPr>
          <p:cNvPr id="5" name="Slide Number Placeholder 4">
            <a:extLst>
              <a:ext uri="{FF2B5EF4-FFF2-40B4-BE49-F238E27FC236}">
                <a16:creationId xmlns:a16="http://schemas.microsoft.com/office/drawing/2014/main" id="{C43B68AE-925F-FACC-3EE5-3F73CB2F0382}"/>
              </a:ext>
            </a:extLst>
          </p:cNvPr>
          <p:cNvSpPr>
            <a:spLocks noGrp="1"/>
          </p:cNvSpPr>
          <p:nvPr>
            <p:ph type="sldNum" sz="quarter" idx="11"/>
          </p:nvPr>
        </p:nvSpPr>
        <p:spPr/>
        <p:txBody>
          <a:bodyPr/>
          <a:lstStyle/>
          <a:p>
            <a:pPr>
              <a:defRPr/>
            </a:pPr>
            <a:fld id="{4DF9C042-D1C8-48A2-BD27-8C4AE3BFC698}" type="slidenum">
              <a:rPr lang="en-US"/>
              <a:pPr>
                <a:defRPr/>
              </a:pPr>
              <a:t>11</a:t>
            </a:fld>
            <a:endParaRPr lang="en-US"/>
          </a:p>
        </p:txBody>
      </p:sp>
      <p:sp>
        <p:nvSpPr>
          <p:cNvPr id="7" name="Rectangle: Rounded Corners 6">
            <a:extLst>
              <a:ext uri="{FF2B5EF4-FFF2-40B4-BE49-F238E27FC236}">
                <a16:creationId xmlns:a16="http://schemas.microsoft.com/office/drawing/2014/main" id="{C5658E3E-8D9F-78C0-C0D4-A0E525F91F6E}"/>
              </a:ext>
            </a:extLst>
          </p:cNvPr>
          <p:cNvSpPr/>
          <p:nvPr/>
        </p:nvSpPr>
        <p:spPr>
          <a:xfrm>
            <a:off x="2612584" y="233042"/>
            <a:ext cx="39188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NASA-STD-1006A</a:t>
            </a:r>
            <a:endParaRPr lang="en-US" sz="2800" b="1">
              <a:solidFill>
                <a:srgbClr val="000099"/>
              </a:solidFill>
              <a:latin typeface="Cambria" panose="02040503050406030204" pitchFamily="18" charset="0"/>
              <a:ea typeface="Cambria"/>
            </a:endParaRPr>
          </a:p>
        </p:txBody>
      </p:sp>
    </p:spTree>
    <p:extLst>
      <p:ext uri="{BB962C8B-B14F-4D97-AF65-F5344CB8AC3E}">
        <p14:creationId xmlns:p14="http://schemas.microsoft.com/office/powerpoint/2010/main" val="395854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smtClean="0"/>
              <a:pPr>
                <a:defRPr/>
              </a:pPr>
              <a:t>12</a:t>
            </a:fld>
            <a:endParaRPr lang="en-US"/>
          </a:p>
        </p:txBody>
      </p:sp>
      <p:sp>
        <p:nvSpPr>
          <p:cNvPr id="7" name="Rectangle: Rounded Corners 6">
            <a:extLst>
              <a:ext uri="{FF2B5EF4-FFF2-40B4-BE49-F238E27FC236}">
                <a16:creationId xmlns:a16="http://schemas.microsoft.com/office/drawing/2014/main" id="{2E4EAE30-99F0-335E-DB9E-5E37BA7FB9C2}"/>
              </a:ext>
            </a:extLst>
          </p:cNvPr>
          <p:cNvSpPr/>
          <p:nvPr/>
        </p:nvSpPr>
        <p:spPr>
          <a:xfrm>
            <a:off x="2612584" y="233042"/>
            <a:ext cx="39188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panose="02040503050406030204" pitchFamily="18" charset="0"/>
                <a:ea typeface="Cambria"/>
              </a:rPr>
              <a:t>Current Status</a:t>
            </a:r>
          </a:p>
        </p:txBody>
      </p:sp>
      <p:sp>
        <p:nvSpPr>
          <p:cNvPr id="12" name="TextBox 11">
            <a:extLst>
              <a:ext uri="{FF2B5EF4-FFF2-40B4-BE49-F238E27FC236}">
                <a16:creationId xmlns:a16="http://schemas.microsoft.com/office/drawing/2014/main" id="{4B1921F9-EAB6-4641-3071-12CBC0E29A41}"/>
              </a:ext>
            </a:extLst>
          </p:cNvPr>
          <p:cNvSpPr txBox="1"/>
          <p:nvPr/>
        </p:nvSpPr>
        <p:spPr>
          <a:xfrm>
            <a:off x="-2203" y="1283842"/>
            <a:ext cx="7058966" cy="3385542"/>
          </a:xfrm>
          <a:prstGeom prst="rect">
            <a:avLst/>
          </a:prstGeom>
          <a:noFill/>
        </p:spPr>
        <p:txBody>
          <a:bodyPr wrap="square" lIns="91440" tIns="45720" rIns="91440" bIns="45720" anchor="t">
            <a:spAutoFit/>
          </a:bodyPr>
          <a:lstStyle/>
          <a:p>
            <a:pPr marL="285750" indent="-285750">
              <a:buFont typeface="Arial"/>
              <a:buChar char="•"/>
            </a:pPr>
            <a:r>
              <a:rPr lang="en-US" sz="1600">
                <a:latin typeface="Arial"/>
                <a:cs typeface="Arial"/>
              </a:rPr>
              <a:t>Functional Telecommand Uplink</a:t>
            </a:r>
          </a:p>
          <a:p>
            <a:pPr marL="742950" lvl="1" indent="-285750">
              <a:buFont typeface="Arial"/>
              <a:buChar char="•"/>
            </a:pPr>
            <a:r>
              <a:rPr lang="en-US" sz="1600">
                <a:latin typeface="Arial"/>
                <a:cs typeface="Arial"/>
              </a:rPr>
              <a:t>CCSDS Telecommand (TC) Transfer Frames</a:t>
            </a:r>
          </a:p>
          <a:p>
            <a:pPr marL="285750" lvl="0" indent="-285750">
              <a:buFont typeface="Arial"/>
              <a:buChar char="•"/>
            </a:pPr>
            <a:r>
              <a:rPr lang="en-US" sz="1600">
                <a:latin typeface="Arial"/>
                <a:cs typeface="Arial"/>
              </a:rPr>
              <a:t>Encryption Options</a:t>
            </a:r>
          </a:p>
          <a:p>
            <a:pPr marL="742950" lvl="1" indent="-285750">
              <a:buFont typeface="Arial"/>
              <a:buChar char="•"/>
            </a:pPr>
            <a:r>
              <a:rPr lang="en-US" sz="1600">
                <a:latin typeface="Arial"/>
                <a:cs typeface="Arial"/>
              </a:rPr>
              <a:t>Authentication</a:t>
            </a:r>
          </a:p>
          <a:p>
            <a:pPr marL="742950" lvl="1" indent="-285750">
              <a:buFont typeface="Arial"/>
              <a:buChar char="•"/>
            </a:pPr>
            <a:r>
              <a:rPr lang="en-US" sz="1600">
                <a:latin typeface="Arial"/>
                <a:cs typeface="Arial"/>
              </a:rPr>
              <a:t>Encryption</a:t>
            </a:r>
            <a:endParaRPr lang="en-US" sz="1600"/>
          </a:p>
          <a:p>
            <a:pPr marL="742950" lvl="1" indent="-285750">
              <a:buFont typeface="Arial"/>
              <a:buChar char="•"/>
            </a:pPr>
            <a:r>
              <a:rPr lang="en-US" sz="1600">
                <a:latin typeface="Arial"/>
                <a:cs typeface="Arial"/>
              </a:rPr>
              <a:t>Authenticated Encryption</a:t>
            </a:r>
          </a:p>
          <a:p>
            <a:pPr marL="285750" indent="-285750">
              <a:buFont typeface="Arial"/>
              <a:buChar char="•"/>
            </a:pPr>
            <a:r>
              <a:rPr lang="en-US" sz="1600">
                <a:latin typeface="Arial"/>
                <a:cs typeface="Arial"/>
              </a:rPr>
              <a:t>Implemented algorithms</a:t>
            </a:r>
          </a:p>
          <a:p>
            <a:pPr marL="742950" lvl="1" indent="-285750">
              <a:buFont typeface="Arial"/>
              <a:buChar char="•"/>
            </a:pPr>
            <a:r>
              <a:rPr lang="en-US" sz="1600">
                <a:latin typeface="Arial"/>
                <a:cs typeface="Arial"/>
              </a:rPr>
              <a:t>AES GCM 256</a:t>
            </a:r>
          </a:p>
          <a:p>
            <a:pPr marL="742950" lvl="1" indent="-285750">
              <a:buFont typeface="Arial"/>
              <a:buChar char="•"/>
            </a:pPr>
            <a:r>
              <a:rPr lang="en-US" sz="1600">
                <a:latin typeface="Arial"/>
                <a:cs typeface="Arial"/>
              </a:rPr>
              <a:t>AES CBC 256</a:t>
            </a:r>
          </a:p>
          <a:p>
            <a:pPr marL="742950" lvl="1" indent="-285750">
              <a:buFont typeface="Arial"/>
              <a:buChar char="•"/>
            </a:pPr>
            <a:r>
              <a:rPr lang="en-US" sz="1600">
                <a:latin typeface="Arial"/>
                <a:cs typeface="Arial"/>
              </a:rPr>
              <a:t>SHA 256/512 Hashing</a:t>
            </a:r>
          </a:p>
          <a:p>
            <a:pPr marL="285750" lvl="0" indent="-285750">
              <a:buFont typeface="Arial"/>
              <a:buChar char="•"/>
            </a:pPr>
            <a:r>
              <a:rPr lang="en-US" sz="1600">
                <a:latin typeface="Arial"/>
                <a:cs typeface="Arial"/>
              </a:rPr>
              <a:t>Basic Key Management</a:t>
            </a:r>
          </a:p>
          <a:p>
            <a:pPr marL="285750" indent="-285750">
              <a:buFont typeface="Arial"/>
              <a:buChar char="•"/>
            </a:pPr>
            <a:r>
              <a:rPr lang="en-US" sz="1600">
                <a:latin typeface="Arial"/>
                <a:cs typeface="Arial"/>
              </a:rPr>
              <a:t>Interoperability tested with JPL's Lunar Trailblazer </a:t>
            </a:r>
            <a:endParaRPr lang="en-US" sz="1600">
              <a:cs typeface="Arial" charset="0"/>
            </a:endParaRPr>
          </a:p>
          <a:p>
            <a:r>
              <a:rPr lang="en-US" sz="1600">
                <a:latin typeface="Arial"/>
                <a:cs typeface="Arial"/>
              </a:rPr>
              <a:t>     and </a:t>
            </a:r>
            <a:r>
              <a:rPr lang="en-US" sz="1600" err="1">
                <a:latin typeface="Arial"/>
                <a:cs typeface="Arial"/>
              </a:rPr>
              <a:t>SunRISE</a:t>
            </a:r>
            <a:endParaRPr lang="en-US" sz="1600">
              <a:cs typeface="Arial" charset="0"/>
            </a:endParaRPr>
          </a:p>
        </p:txBody>
      </p:sp>
      <p:pic>
        <p:nvPicPr>
          <p:cNvPr id="3" name="Picture 3">
            <a:extLst>
              <a:ext uri="{FF2B5EF4-FFF2-40B4-BE49-F238E27FC236}">
                <a16:creationId xmlns:a16="http://schemas.microsoft.com/office/drawing/2014/main" id="{A249E8FE-556D-28AE-7FEC-E632AA36C11A}"/>
              </a:ext>
            </a:extLst>
          </p:cNvPr>
          <p:cNvPicPr>
            <a:picLocks noChangeAspect="1"/>
          </p:cNvPicPr>
          <p:nvPr/>
        </p:nvPicPr>
        <p:blipFill>
          <a:blip r:embed="rId2"/>
          <a:stretch>
            <a:fillRect/>
          </a:stretch>
        </p:blipFill>
        <p:spPr>
          <a:xfrm>
            <a:off x="3252643" y="5064245"/>
            <a:ext cx="5437867" cy="1239239"/>
          </a:xfrm>
          <a:prstGeom prst="rect">
            <a:avLst/>
          </a:prstGeom>
        </p:spPr>
      </p:pic>
      <p:pic>
        <p:nvPicPr>
          <p:cNvPr id="4" name="Picture 5">
            <a:extLst>
              <a:ext uri="{FF2B5EF4-FFF2-40B4-BE49-F238E27FC236}">
                <a16:creationId xmlns:a16="http://schemas.microsoft.com/office/drawing/2014/main" id="{D0F30F00-4654-6FA3-B33A-373B97E09977}"/>
              </a:ext>
            </a:extLst>
          </p:cNvPr>
          <p:cNvPicPr>
            <a:picLocks noChangeAspect="1"/>
          </p:cNvPicPr>
          <p:nvPr/>
        </p:nvPicPr>
        <p:blipFill>
          <a:blip r:embed="rId3"/>
          <a:stretch>
            <a:fillRect/>
          </a:stretch>
        </p:blipFill>
        <p:spPr>
          <a:xfrm>
            <a:off x="5407807" y="1670665"/>
            <a:ext cx="3089177" cy="2607596"/>
          </a:xfrm>
          <a:prstGeom prst="rect">
            <a:avLst/>
          </a:prstGeom>
        </p:spPr>
      </p:pic>
    </p:spTree>
    <p:extLst>
      <p:ext uri="{BB962C8B-B14F-4D97-AF65-F5344CB8AC3E}">
        <p14:creationId xmlns:p14="http://schemas.microsoft.com/office/powerpoint/2010/main" val="2496690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dirty="0" smtClean="0"/>
              <a:pPr>
                <a:defRPr/>
              </a:pPr>
              <a:t>13</a:t>
            </a:fld>
            <a:endParaRPr lang="en-US"/>
          </a:p>
        </p:txBody>
      </p:sp>
      <p:sp>
        <p:nvSpPr>
          <p:cNvPr id="2" name="TextBox 1">
            <a:extLst>
              <a:ext uri="{FF2B5EF4-FFF2-40B4-BE49-F238E27FC236}">
                <a16:creationId xmlns:a16="http://schemas.microsoft.com/office/drawing/2014/main" id="{FB812F3F-5737-03DB-B5FF-08B35FE1B487}"/>
              </a:ext>
            </a:extLst>
          </p:cNvPr>
          <p:cNvSpPr txBox="1"/>
          <p:nvPr/>
        </p:nvSpPr>
        <p:spPr>
          <a:xfrm>
            <a:off x="3585273" y="1668372"/>
            <a:ext cx="555872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a:latin typeface="Arial"/>
                <a:cs typeface="Arial"/>
              </a:rPr>
              <a:t>Downlink development</a:t>
            </a:r>
          </a:p>
          <a:p>
            <a:pPr marL="742950" lvl="1" indent="-285750">
              <a:buFont typeface="Arial,Sans-Serif"/>
              <a:buChar char="•"/>
            </a:pPr>
            <a:r>
              <a:rPr lang="en-US">
                <a:latin typeface="Arial"/>
                <a:cs typeface="Arial"/>
              </a:rPr>
              <a:t>Telemetry (TM) Frames</a:t>
            </a:r>
          </a:p>
          <a:p>
            <a:pPr marL="742950" lvl="1" indent="-285750">
              <a:buFont typeface="Arial,Sans-Serif"/>
              <a:buChar char="•"/>
            </a:pPr>
            <a:r>
              <a:rPr lang="en-US">
                <a:latin typeface="Arial"/>
                <a:cs typeface="Arial"/>
              </a:rPr>
              <a:t>Advanced Orbiting System (AOS) Frames</a:t>
            </a:r>
            <a:endParaRPr lang="en-US"/>
          </a:p>
          <a:p>
            <a:pPr marL="285750" indent="-285750">
              <a:buFont typeface="Arial"/>
              <a:buChar char="•"/>
            </a:pPr>
            <a:r>
              <a:rPr lang="en-US">
                <a:latin typeface="Arial"/>
                <a:cs typeface="Arial"/>
              </a:rPr>
              <a:t>Addition of Extended Procedures</a:t>
            </a:r>
            <a:endParaRPr lang="en-US"/>
          </a:p>
          <a:p>
            <a:pPr marL="742950" lvl="1" indent="-285750">
              <a:buFont typeface="Arial"/>
              <a:buChar char="•"/>
            </a:pPr>
            <a:r>
              <a:rPr lang="en-US">
                <a:latin typeface="Arial"/>
                <a:cs typeface="Arial"/>
              </a:rPr>
              <a:t>Over The Air Rekeying (OTAR)</a:t>
            </a:r>
          </a:p>
          <a:p>
            <a:pPr marL="742950" lvl="1" indent="-285750">
              <a:buFont typeface="Arial"/>
              <a:buChar char="•"/>
            </a:pPr>
            <a:r>
              <a:rPr lang="en-US">
                <a:latin typeface="Arial"/>
                <a:cs typeface="Arial"/>
              </a:rPr>
              <a:t>Key lifecycle management</a:t>
            </a:r>
          </a:p>
          <a:p>
            <a:pPr marL="742950" lvl="1" indent="-285750">
              <a:buFont typeface="Arial"/>
              <a:buChar char="•"/>
            </a:pPr>
            <a:r>
              <a:rPr lang="en-US">
                <a:latin typeface="Arial"/>
                <a:cs typeface="Arial"/>
              </a:rPr>
              <a:t>Security Association Management</a:t>
            </a:r>
          </a:p>
          <a:p>
            <a:pPr marL="285750" indent="-285750">
              <a:buFont typeface="Arial"/>
              <a:buChar char="•"/>
            </a:pPr>
            <a:r>
              <a:rPr lang="en-US">
                <a:latin typeface="Arial"/>
                <a:cs typeface="Arial"/>
              </a:rPr>
              <a:t>Integration with flight software</a:t>
            </a:r>
          </a:p>
          <a:p>
            <a:pPr marL="742950" lvl="1" indent="-285750">
              <a:buFont typeface="Arial"/>
              <a:buChar char="•"/>
            </a:pPr>
            <a:r>
              <a:rPr lang="en-US">
                <a:latin typeface="Arial"/>
                <a:cs typeface="Arial"/>
              </a:rPr>
              <a:t>NASA's core Flight System</a:t>
            </a:r>
            <a:endParaRPr lang="en-US">
              <a:cs typeface="Arial" charset="0"/>
            </a:endParaRPr>
          </a:p>
          <a:p>
            <a:pPr marL="285750" indent="-285750">
              <a:buFont typeface="Arial"/>
              <a:buChar char="•"/>
            </a:pPr>
            <a:r>
              <a:rPr lang="en-US">
                <a:latin typeface="Arial"/>
                <a:cs typeface="Arial"/>
              </a:rPr>
              <a:t>Integration with additional ground systems</a:t>
            </a:r>
          </a:p>
          <a:p>
            <a:pPr marL="742950" lvl="1" indent="-285750">
              <a:buFont typeface="Arial"/>
              <a:buChar char="•"/>
            </a:pPr>
            <a:r>
              <a:rPr lang="en-US">
                <a:latin typeface="Arial"/>
                <a:cs typeface="Arial"/>
              </a:rPr>
              <a:t>ASIST / FEDS</a:t>
            </a:r>
            <a:endParaRPr lang="en-US">
              <a:cs typeface="Arial"/>
            </a:endParaRPr>
          </a:p>
          <a:p>
            <a:pPr marL="742950" lvl="1" indent="-285750">
              <a:buFont typeface="Arial"/>
              <a:buChar char="•"/>
            </a:pPr>
            <a:r>
              <a:rPr lang="en-US">
                <a:latin typeface="Arial"/>
                <a:cs typeface="Arial"/>
              </a:rPr>
              <a:t>ITOS</a:t>
            </a:r>
            <a:endParaRPr lang="en-US">
              <a:cs typeface="Arial"/>
            </a:endParaRPr>
          </a:p>
          <a:p>
            <a:pPr marL="742950" lvl="1" indent="-285750">
              <a:buFont typeface="Arial"/>
              <a:buChar char="•"/>
            </a:pPr>
            <a:r>
              <a:rPr lang="en-US">
                <a:latin typeface="Arial"/>
                <a:cs typeface="Arial"/>
              </a:rPr>
              <a:t>COSMOS</a:t>
            </a:r>
            <a:endParaRPr lang="en-US">
              <a:cs typeface="Arial"/>
            </a:endParaRPr>
          </a:p>
          <a:p>
            <a:endParaRPr lang="en-US">
              <a:cs typeface="Arial"/>
            </a:endParaRPr>
          </a:p>
        </p:txBody>
      </p:sp>
      <p:sp>
        <p:nvSpPr>
          <p:cNvPr id="9" name="Rectangle: Rounded Corners 8">
            <a:extLst>
              <a:ext uri="{FF2B5EF4-FFF2-40B4-BE49-F238E27FC236}">
                <a16:creationId xmlns:a16="http://schemas.microsoft.com/office/drawing/2014/main" id="{70442D11-6039-4EDF-C1FC-8EFC457C7251}"/>
              </a:ext>
            </a:extLst>
          </p:cNvPr>
          <p:cNvSpPr/>
          <p:nvPr/>
        </p:nvSpPr>
        <p:spPr>
          <a:xfrm>
            <a:off x="2612584" y="233042"/>
            <a:ext cx="39188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panose="02040503050406030204" pitchFamily="18" charset="0"/>
                <a:ea typeface="Cambria"/>
              </a:rPr>
              <a:t>The Future</a:t>
            </a:r>
          </a:p>
        </p:txBody>
      </p:sp>
      <p:pic>
        <p:nvPicPr>
          <p:cNvPr id="11" name="Picture 10">
            <a:extLst>
              <a:ext uri="{FF2B5EF4-FFF2-40B4-BE49-F238E27FC236}">
                <a16:creationId xmlns:a16="http://schemas.microsoft.com/office/drawing/2014/main" id="{9018CC1F-B084-2E82-6910-39931C7DC3E0}"/>
              </a:ext>
            </a:extLst>
          </p:cNvPr>
          <p:cNvPicPr>
            <a:picLocks noChangeAspect="1"/>
          </p:cNvPicPr>
          <p:nvPr/>
        </p:nvPicPr>
        <p:blipFill>
          <a:blip r:embed="rId2"/>
          <a:stretch>
            <a:fillRect/>
          </a:stretch>
        </p:blipFill>
        <p:spPr>
          <a:xfrm>
            <a:off x="5885155" y="311222"/>
            <a:ext cx="471256" cy="475907"/>
          </a:xfrm>
          <a:prstGeom prst="rect">
            <a:avLst/>
          </a:prstGeom>
        </p:spPr>
      </p:pic>
      <p:pic>
        <p:nvPicPr>
          <p:cNvPr id="12" name="Picture 11">
            <a:extLst>
              <a:ext uri="{FF2B5EF4-FFF2-40B4-BE49-F238E27FC236}">
                <a16:creationId xmlns:a16="http://schemas.microsoft.com/office/drawing/2014/main" id="{7133E0B9-238F-03EB-4B06-AE19D732508F}"/>
              </a:ext>
            </a:extLst>
          </p:cNvPr>
          <p:cNvPicPr>
            <a:picLocks noChangeAspect="1"/>
          </p:cNvPicPr>
          <p:nvPr/>
        </p:nvPicPr>
        <p:blipFill>
          <a:blip r:embed="rId3"/>
          <a:stretch>
            <a:fillRect/>
          </a:stretch>
        </p:blipFill>
        <p:spPr>
          <a:xfrm>
            <a:off x="474586" y="4414300"/>
            <a:ext cx="2734692" cy="1851975"/>
          </a:xfrm>
          <a:prstGeom prst="rect">
            <a:avLst/>
          </a:prstGeom>
        </p:spPr>
      </p:pic>
      <p:pic>
        <p:nvPicPr>
          <p:cNvPr id="30" name="Picture 29">
            <a:extLst>
              <a:ext uri="{FF2B5EF4-FFF2-40B4-BE49-F238E27FC236}">
                <a16:creationId xmlns:a16="http://schemas.microsoft.com/office/drawing/2014/main" id="{E27B0E04-2090-DC10-D9E1-F048FBA87D0E}"/>
              </a:ext>
            </a:extLst>
          </p:cNvPr>
          <p:cNvPicPr>
            <a:picLocks noChangeAspect="1"/>
          </p:cNvPicPr>
          <p:nvPr/>
        </p:nvPicPr>
        <p:blipFill>
          <a:blip r:embed="rId4"/>
          <a:stretch>
            <a:fillRect/>
          </a:stretch>
        </p:blipFill>
        <p:spPr>
          <a:xfrm>
            <a:off x="850964" y="1775534"/>
            <a:ext cx="1981935" cy="2130641"/>
          </a:xfrm>
          <a:prstGeom prst="rect">
            <a:avLst/>
          </a:prstGeom>
        </p:spPr>
      </p:pic>
    </p:spTree>
    <p:extLst>
      <p:ext uri="{BB962C8B-B14F-4D97-AF65-F5344CB8AC3E}">
        <p14:creationId xmlns:p14="http://schemas.microsoft.com/office/powerpoint/2010/main" val="98332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dirty="0" smtClean="0"/>
              <a:pPr>
                <a:defRPr/>
              </a:pPr>
              <a:t>14</a:t>
            </a:fld>
            <a:endParaRPr lang="en-US"/>
          </a:p>
        </p:txBody>
      </p:sp>
      <p:sp>
        <p:nvSpPr>
          <p:cNvPr id="2" name="TextBox 1">
            <a:extLst>
              <a:ext uri="{FF2B5EF4-FFF2-40B4-BE49-F238E27FC236}">
                <a16:creationId xmlns:a16="http://schemas.microsoft.com/office/drawing/2014/main" id="{FB812F3F-5737-03DB-B5FF-08B35FE1B487}"/>
              </a:ext>
            </a:extLst>
          </p:cNvPr>
          <p:cNvSpPr txBox="1"/>
          <p:nvPr/>
        </p:nvSpPr>
        <p:spPr>
          <a:xfrm>
            <a:off x="711318" y="1479832"/>
            <a:ext cx="759351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Arial"/>
                <a:cs typeface="Arial"/>
              </a:rPr>
              <a:t>Robert Brown, Systems Engineer, NASA IV&amp;V, </a:t>
            </a:r>
            <a:br>
              <a:rPr lang="en-US">
                <a:latin typeface="Arial"/>
                <a:cs typeface="Arial"/>
              </a:rPr>
            </a:br>
            <a:r>
              <a:rPr lang="en-US">
                <a:latin typeface="Arial"/>
                <a:cs typeface="Arial"/>
                <a:hlinkClick r:id="rId2"/>
              </a:rPr>
              <a:t>Robert.J.Brown@nasa.gov</a:t>
            </a:r>
            <a:r>
              <a:rPr lang="en-US">
                <a:latin typeface="Arial"/>
                <a:cs typeface="Arial"/>
              </a:rPr>
              <a:t> </a:t>
            </a:r>
            <a:br>
              <a:rPr lang="en-US">
                <a:latin typeface="Arial"/>
                <a:cs typeface="Arial"/>
              </a:rPr>
            </a:br>
            <a:endParaRPr lang="en-US"/>
          </a:p>
          <a:p>
            <a:pPr marL="285750" indent="-285750">
              <a:buFont typeface="Arial"/>
              <a:buChar char="•"/>
            </a:pPr>
            <a:r>
              <a:rPr lang="en-US">
                <a:latin typeface="Arial"/>
                <a:cs typeface="Arial"/>
              </a:rPr>
              <a:t>David "Cody" Cutright, Systems Engineer, NASA IV&amp;V, </a:t>
            </a:r>
            <a:br>
              <a:rPr lang="en-US">
                <a:latin typeface="Arial"/>
                <a:cs typeface="Arial"/>
              </a:rPr>
            </a:br>
            <a:r>
              <a:rPr lang="en-US">
                <a:latin typeface="Arial"/>
                <a:cs typeface="Arial"/>
                <a:hlinkClick r:id="rId3"/>
              </a:rPr>
              <a:t>David.C.Cutright@nasa.gov</a:t>
            </a:r>
            <a:r>
              <a:rPr lang="en-US">
                <a:latin typeface="Arial"/>
                <a:cs typeface="Arial"/>
              </a:rPr>
              <a:t> </a:t>
            </a:r>
            <a:endParaRPr lang="en-US">
              <a:cs typeface="Arial"/>
            </a:endParaRPr>
          </a:p>
          <a:p>
            <a:pPr marL="285750" indent="-285750">
              <a:buFont typeface="Arial"/>
              <a:buChar char="•"/>
            </a:pPr>
            <a:endParaRPr lang="en-US">
              <a:latin typeface="Arial"/>
              <a:cs typeface="Arial"/>
            </a:endParaRPr>
          </a:p>
          <a:p>
            <a:pPr marL="285750" indent="-285750">
              <a:buFont typeface="Arial"/>
              <a:buChar char="•"/>
            </a:pPr>
            <a:r>
              <a:rPr lang="en-US">
                <a:latin typeface="Arial"/>
                <a:cs typeface="Arial"/>
              </a:rPr>
              <a:t>John Lucas, Systems Engineer, NASA IV&amp;V, </a:t>
            </a:r>
            <a:br>
              <a:rPr lang="en-US">
                <a:latin typeface="Arial"/>
                <a:cs typeface="Arial"/>
              </a:rPr>
            </a:br>
            <a:r>
              <a:rPr lang="en-US">
                <a:latin typeface="Arial"/>
                <a:cs typeface="Arial"/>
                <a:hlinkClick r:id="rId4"/>
              </a:rPr>
              <a:t>John.P.Lucas@nasa.gov</a:t>
            </a:r>
            <a:r>
              <a:rPr lang="en-US">
                <a:latin typeface="Arial"/>
                <a:cs typeface="Arial"/>
              </a:rPr>
              <a:t> </a:t>
            </a:r>
            <a:endParaRPr lang="en-US">
              <a:cs typeface="Arial"/>
            </a:endParaRPr>
          </a:p>
          <a:p>
            <a:pPr marL="285750" indent="-285750">
              <a:buFont typeface="Arial"/>
              <a:buChar char="•"/>
            </a:pPr>
            <a:endParaRPr lang="en-US">
              <a:latin typeface="Arial"/>
              <a:cs typeface="Arial"/>
            </a:endParaRPr>
          </a:p>
          <a:p>
            <a:pPr marL="285750" indent="-285750">
              <a:buFont typeface="Arial"/>
              <a:buChar char="•"/>
            </a:pPr>
            <a:r>
              <a:rPr lang="en-US">
                <a:latin typeface="Arial"/>
                <a:cs typeface="Arial"/>
              </a:rPr>
              <a:t>Michael </a:t>
            </a:r>
            <a:r>
              <a:rPr lang="en-US" err="1">
                <a:latin typeface="Arial"/>
                <a:cs typeface="Arial"/>
              </a:rPr>
              <a:t>Pajevski</a:t>
            </a:r>
            <a:r>
              <a:rPr lang="en-US">
                <a:latin typeface="Arial"/>
                <a:cs typeface="Arial"/>
              </a:rPr>
              <a:t>, AMMOS Architect, NASA JPL,</a:t>
            </a:r>
            <a:br>
              <a:rPr lang="en-US">
                <a:latin typeface="Arial"/>
                <a:cs typeface="Arial"/>
              </a:rPr>
            </a:br>
            <a:r>
              <a:rPr lang="en-US">
                <a:latin typeface="Arial"/>
                <a:cs typeface="Arial"/>
                <a:hlinkClick r:id="rId5"/>
              </a:rPr>
              <a:t>Michael.J.Pajevski@jpl.nasa.gov</a:t>
            </a:r>
            <a:br>
              <a:rPr lang="en-US">
                <a:latin typeface="Arial"/>
                <a:cs typeface="Arial"/>
              </a:rPr>
            </a:br>
            <a:endParaRPr lang="en-US">
              <a:cs typeface="Arial"/>
            </a:endParaRPr>
          </a:p>
          <a:p>
            <a:pPr marL="285750" indent="-285750">
              <a:buFont typeface="Arial"/>
              <a:buChar char="•"/>
            </a:pPr>
            <a:r>
              <a:rPr lang="en-US">
                <a:latin typeface="Arial"/>
                <a:cs typeface="Arial"/>
              </a:rPr>
              <a:t>Ibraheem Saleh, Software Engineer, NASA JPL, </a:t>
            </a:r>
            <a:r>
              <a:rPr lang="en-US">
                <a:latin typeface="Arial"/>
                <a:cs typeface="Arial"/>
                <a:hlinkClick r:id="rId6"/>
              </a:rPr>
              <a:t>Ibraheem.Y.Saleh@jpl.nasa.gov</a:t>
            </a:r>
            <a:r>
              <a:rPr lang="en-US">
                <a:latin typeface="Arial"/>
                <a:cs typeface="Arial"/>
              </a:rPr>
              <a:t> </a:t>
            </a:r>
            <a:endParaRPr lang="en-US">
              <a:cs typeface="Arial"/>
            </a:endParaRPr>
          </a:p>
          <a:p>
            <a:pPr marL="285750" indent="-285750">
              <a:buFont typeface="Arial"/>
              <a:buChar char="•"/>
            </a:pPr>
            <a:endParaRPr lang="en-US">
              <a:cs typeface="Arial"/>
            </a:endParaRPr>
          </a:p>
          <a:p>
            <a:pPr marL="285750" indent="-285750">
              <a:buFont typeface="Arial"/>
              <a:buChar char="•"/>
            </a:pPr>
            <a:r>
              <a:rPr lang="en-US">
                <a:latin typeface="Arial"/>
                <a:cs typeface="Arial"/>
              </a:rPr>
              <a:t>Scott </a:t>
            </a:r>
            <a:r>
              <a:rPr lang="en-US" err="1">
                <a:latin typeface="Arial"/>
                <a:cs typeface="Arial"/>
              </a:rPr>
              <a:t>Zemerick</a:t>
            </a:r>
            <a:r>
              <a:rPr lang="en-US">
                <a:latin typeface="Arial"/>
                <a:cs typeface="Arial"/>
              </a:rPr>
              <a:t>, Chief Systems Engineer, NASA IV&amp;V,</a:t>
            </a:r>
            <a:br>
              <a:rPr lang="en-US">
                <a:latin typeface="Arial"/>
                <a:cs typeface="Arial"/>
              </a:rPr>
            </a:br>
            <a:r>
              <a:rPr lang="en-US">
                <a:latin typeface="Arial"/>
                <a:cs typeface="Arial"/>
                <a:hlinkClick r:id="rId7"/>
              </a:rPr>
              <a:t>Scott.A.Zemerick@nasa.gov</a:t>
            </a:r>
            <a:endParaRPr lang="en-US">
              <a:cs typeface="Arial"/>
            </a:endParaRPr>
          </a:p>
          <a:p>
            <a:pPr marL="285750" indent="-285750">
              <a:buFont typeface="Arial"/>
              <a:buChar char="•"/>
            </a:pPr>
            <a:endParaRPr lang="en-US">
              <a:cs typeface="Arial"/>
            </a:endParaRPr>
          </a:p>
          <a:p>
            <a:endParaRPr lang="en-US">
              <a:cs typeface="Arial"/>
            </a:endParaRPr>
          </a:p>
        </p:txBody>
      </p:sp>
      <p:sp>
        <p:nvSpPr>
          <p:cNvPr id="9" name="Rectangle: Rounded Corners 8">
            <a:extLst>
              <a:ext uri="{FF2B5EF4-FFF2-40B4-BE49-F238E27FC236}">
                <a16:creationId xmlns:a16="http://schemas.microsoft.com/office/drawing/2014/main" id="{70442D11-6039-4EDF-C1FC-8EFC457C7251}"/>
              </a:ext>
            </a:extLst>
          </p:cNvPr>
          <p:cNvSpPr/>
          <p:nvPr/>
        </p:nvSpPr>
        <p:spPr>
          <a:xfrm>
            <a:off x="2612584" y="233042"/>
            <a:ext cx="39188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Major Contributors</a:t>
            </a:r>
            <a:endParaRPr lang="en-US" sz="2800" b="1">
              <a:solidFill>
                <a:srgbClr val="000099"/>
              </a:solidFill>
              <a:latin typeface="Cambria" panose="02040503050406030204" pitchFamily="18" charset="0"/>
              <a:ea typeface="Cambria"/>
            </a:endParaRPr>
          </a:p>
        </p:txBody>
      </p:sp>
    </p:spTree>
    <p:extLst>
      <p:ext uri="{BB962C8B-B14F-4D97-AF65-F5344CB8AC3E}">
        <p14:creationId xmlns:p14="http://schemas.microsoft.com/office/powerpoint/2010/main" val="917512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dirty="0" smtClean="0"/>
              <a:pPr>
                <a:defRPr/>
              </a:pPr>
              <a:t>15</a:t>
            </a:fld>
            <a:endParaRPr lang="en-US"/>
          </a:p>
        </p:txBody>
      </p:sp>
      <p:sp>
        <p:nvSpPr>
          <p:cNvPr id="9" name="Rectangle: Rounded Corners 8">
            <a:extLst>
              <a:ext uri="{FF2B5EF4-FFF2-40B4-BE49-F238E27FC236}">
                <a16:creationId xmlns:a16="http://schemas.microsoft.com/office/drawing/2014/main" id="{70442D11-6039-4EDF-C1FC-8EFC457C7251}"/>
              </a:ext>
            </a:extLst>
          </p:cNvPr>
          <p:cNvSpPr/>
          <p:nvPr/>
        </p:nvSpPr>
        <p:spPr>
          <a:xfrm>
            <a:off x="2612584" y="233042"/>
            <a:ext cx="39188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panose="02040503050406030204" pitchFamily="18" charset="0"/>
                <a:ea typeface="Cambria"/>
              </a:rPr>
              <a:t>Questions / Answers</a:t>
            </a:r>
          </a:p>
        </p:txBody>
      </p:sp>
      <p:pic>
        <p:nvPicPr>
          <p:cNvPr id="7" name="Picture 7">
            <a:extLst>
              <a:ext uri="{FF2B5EF4-FFF2-40B4-BE49-F238E27FC236}">
                <a16:creationId xmlns:a16="http://schemas.microsoft.com/office/drawing/2014/main" id="{6DE881C8-EDA5-0397-FACD-B8249861C973}"/>
              </a:ext>
            </a:extLst>
          </p:cNvPr>
          <p:cNvPicPr>
            <a:picLocks noChangeAspect="1"/>
          </p:cNvPicPr>
          <p:nvPr/>
        </p:nvPicPr>
        <p:blipFill>
          <a:blip r:embed="rId2"/>
          <a:stretch>
            <a:fillRect/>
          </a:stretch>
        </p:blipFill>
        <p:spPr>
          <a:xfrm>
            <a:off x="943095" y="2220345"/>
            <a:ext cx="2743200" cy="3316406"/>
          </a:xfrm>
          <a:prstGeom prst="rect">
            <a:avLst/>
          </a:prstGeom>
        </p:spPr>
      </p:pic>
      <p:pic>
        <p:nvPicPr>
          <p:cNvPr id="10" name="Picture 10">
            <a:extLst>
              <a:ext uri="{FF2B5EF4-FFF2-40B4-BE49-F238E27FC236}">
                <a16:creationId xmlns:a16="http://schemas.microsoft.com/office/drawing/2014/main" id="{C03BADBE-4CD8-76FA-A0CA-529DFDE68231}"/>
              </a:ext>
            </a:extLst>
          </p:cNvPr>
          <p:cNvPicPr>
            <a:picLocks noChangeAspect="1"/>
          </p:cNvPicPr>
          <p:nvPr/>
        </p:nvPicPr>
        <p:blipFill>
          <a:blip r:embed="rId3"/>
          <a:stretch>
            <a:fillRect/>
          </a:stretch>
        </p:blipFill>
        <p:spPr>
          <a:xfrm>
            <a:off x="3573429" y="2176509"/>
            <a:ext cx="4598781" cy="2562370"/>
          </a:xfrm>
          <a:prstGeom prst="rect">
            <a:avLst/>
          </a:prstGeom>
        </p:spPr>
      </p:pic>
    </p:spTree>
    <p:extLst>
      <p:ext uri="{BB962C8B-B14F-4D97-AF65-F5344CB8AC3E}">
        <p14:creationId xmlns:p14="http://schemas.microsoft.com/office/powerpoint/2010/main" val="499798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dirty="0" smtClean="0"/>
              <a:pPr>
                <a:defRPr/>
              </a:pPr>
              <a:t>16</a:t>
            </a:fld>
            <a:endParaRPr lang="en-US"/>
          </a:p>
        </p:txBody>
      </p:sp>
      <p:sp>
        <p:nvSpPr>
          <p:cNvPr id="9" name="Rectangle: Rounded Corners 8">
            <a:extLst>
              <a:ext uri="{FF2B5EF4-FFF2-40B4-BE49-F238E27FC236}">
                <a16:creationId xmlns:a16="http://schemas.microsoft.com/office/drawing/2014/main" id="{70442D11-6039-4EDF-C1FC-8EFC457C7251}"/>
              </a:ext>
            </a:extLst>
          </p:cNvPr>
          <p:cNvSpPr/>
          <p:nvPr/>
        </p:nvSpPr>
        <p:spPr>
          <a:xfrm>
            <a:off x="2612584" y="233042"/>
            <a:ext cx="39188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Backup</a:t>
            </a:r>
            <a:endParaRPr lang="en-US"/>
          </a:p>
        </p:txBody>
      </p:sp>
      <p:pic>
        <p:nvPicPr>
          <p:cNvPr id="2" name="Picture 1">
            <a:extLst>
              <a:ext uri="{FF2B5EF4-FFF2-40B4-BE49-F238E27FC236}">
                <a16:creationId xmlns:a16="http://schemas.microsoft.com/office/drawing/2014/main" id="{272D4DDA-E50D-C071-DDEA-41E955EB03CE}"/>
              </a:ext>
            </a:extLst>
          </p:cNvPr>
          <p:cNvPicPr>
            <a:picLocks noChangeAspect="1"/>
          </p:cNvPicPr>
          <p:nvPr/>
        </p:nvPicPr>
        <p:blipFill>
          <a:blip r:embed="rId2"/>
          <a:stretch>
            <a:fillRect/>
          </a:stretch>
        </p:blipFill>
        <p:spPr>
          <a:xfrm>
            <a:off x="-403" y="1461284"/>
            <a:ext cx="5126288" cy="2434992"/>
          </a:xfrm>
          <a:prstGeom prst="rect">
            <a:avLst/>
          </a:prstGeom>
        </p:spPr>
      </p:pic>
      <p:pic>
        <p:nvPicPr>
          <p:cNvPr id="3" name="Picture 2">
            <a:extLst>
              <a:ext uri="{FF2B5EF4-FFF2-40B4-BE49-F238E27FC236}">
                <a16:creationId xmlns:a16="http://schemas.microsoft.com/office/drawing/2014/main" id="{41F7A411-D45B-0911-74FA-20C123E4DD28}"/>
              </a:ext>
            </a:extLst>
          </p:cNvPr>
          <p:cNvPicPr>
            <a:picLocks noChangeAspect="1"/>
          </p:cNvPicPr>
          <p:nvPr/>
        </p:nvPicPr>
        <p:blipFill>
          <a:blip r:embed="rId3"/>
          <a:stretch>
            <a:fillRect/>
          </a:stretch>
        </p:blipFill>
        <p:spPr>
          <a:xfrm>
            <a:off x="-47465" y="1188811"/>
            <a:ext cx="2743200" cy="442913"/>
          </a:xfrm>
          <a:prstGeom prst="rect">
            <a:avLst/>
          </a:prstGeom>
        </p:spPr>
      </p:pic>
      <p:pic>
        <p:nvPicPr>
          <p:cNvPr id="4" name="Picture 3">
            <a:extLst>
              <a:ext uri="{FF2B5EF4-FFF2-40B4-BE49-F238E27FC236}">
                <a16:creationId xmlns:a16="http://schemas.microsoft.com/office/drawing/2014/main" id="{86D188A2-8372-56EC-12B1-510E8CD86D46}"/>
              </a:ext>
            </a:extLst>
          </p:cNvPr>
          <p:cNvPicPr>
            <a:picLocks noChangeAspect="1"/>
          </p:cNvPicPr>
          <p:nvPr/>
        </p:nvPicPr>
        <p:blipFill>
          <a:blip r:embed="rId4"/>
          <a:stretch>
            <a:fillRect/>
          </a:stretch>
        </p:blipFill>
        <p:spPr>
          <a:xfrm>
            <a:off x="5428001" y="1503231"/>
            <a:ext cx="3671954" cy="3284694"/>
          </a:xfrm>
          <a:prstGeom prst="rect">
            <a:avLst/>
          </a:prstGeom>
        </p:spPr>
      </p:pic>
      <p:pic>
        <p:nvPicPr>
          <p:cNvPr id="7" name="Picture 6">
            <a:extLst>
              <a:ext uri="{FF2B5EF4-FFF2-40B4-BE49-F238E27FC236}">
                <a16:creationId xmlns:a16="http://schemas.microsoft.com/office/drawing/2014/main" id="{23A7EB01-8F66-2871-0DD8-E9F28829C6C3}"/>
              </a:ext>
            </a:extLst>
          </p:cNvPr>
          <p:cNvPicPr>
            <a:picLocks noChangeAspect="1"/>
          </p:cNvPicPr>
          <p:nvPr/>
        </p:nvPicPr>
        <p:blipFill>
          <a:blip r:embed="rId5"/>
          <a:stretch>
            <a:fillRect/>
          </a:stretch>
        </p:blipFill>
        <p:spPr>
          <a:xfrm>
            <a:off x="4385655" y="3756662"/>
            <a:ext cx="4624521" cy="2455992"/>
          </a:xfrm>
          <a:prstGeom prst="rect">
            <a:avLst/>
          </a:prstGeom>
        </p:spPr>
      </p:pic>
      <p:sp>
        <p:nvSpPr>
          <p:cNvPr id="8" name="TextBox 7">
            <a:extLst>
              <a:ext uri="{FF2B5EF4-FFF2-40B4-BE49-F238E27FC236}">
                <a16:creationId xmlns:a16="http://schemas.microsoft.com/office/drawing/2014/main" id="{6579793F-E815-4D0C-3A6A-DE28618F88BA}"/>
              </a:ext>
            </a:extLst>
          </p:cNvPr>
          <p:cNvSpPr txBox="1"/>
          <p:nvPr/>
        </p:nvSpPr>
        <p:spPr>
          <a:xfrm>
            <a:off x="6844929" y="1262834"/>
            <a:ext cx="929669"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400"/>
              <a:t>Web GUI</a:t>
            </a:r>
          </a:p>
        </p:txBody>
      </p:sp>
    </p:spTree>
    <p:extLst>
      <p:ext uri="{BB962C8B-B14F-4D97-AF65-F5344CB8AC3E}">
        <p14:creationId xmlns:p14="http://schemas.microsoft.com/office/powerpoint/2010/main" val="203262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smtClean="0"/>
              <a:pPr>
                <a:defRPr/>
              </a:pPr>
              <a:t>2</a:t>
            </a:fld>
            <a:endParaRPr lang="en-US"/>
          </a:p>
        </p:txBody>
      </p:sp>
      <p:sp>
        <p:nvSpPr>
          <p:cNvPr id="14" name="TextBox 13">
            <a:extLst>
              <a:ext uri="{FF2B5EF4-FFF2-40B4-BE49-F238E27FC236}">
                <a16:creationId xmlns:a16="http://schemas.microsoft.com/office/drawing/2014/main" id="{9392173E-B6A3-51E9-CFA2-D4868DEDA58C}"/>
              </a:ext>
            </a:extLst>
          </p:cNvPr>
          <p:cNvSpPr txBox="1"/>
          <p:nvPr/>
        </p:nvSpPr>
        <p:spPr>
          <a:xfrm>
            <a:off x="284677" y="1371189"/>
            <a:ext cx="8569553" cy="433965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000">
                <a:latin typeface="Arial"/>
                <a:cs typeface="Arial"/>
              </a:rPr>
              <a:t>JPL has developed the Advanced Multi-Mission Operations System (AMMOS)</a:t>
            </a:r>
            <a:endParaRPr lang="en-US" sz="2000">
              <a:cs typeface="Arial"/>
            </a:endParaRPr>
          </a:p>
          <a:p>
            <a:pPr marL="742950" lvl="1" indent="-285750">
              <a:buFont typeface="Arial" panose="020B0604020202020204" pitchFamily="34" charset="0"/>
              <a:buChar char="•"/>
            </a:pPr>
            <a:r>
              <a:rPr lang="en-US" sz="2000">
                <a:latin typeface="Arial"/>
                <a:cs typeface="Arial"/>
              </a:rPr>
              <a:t>Enterprise ground system</a:t>
            </a:r>
          </a:p>
          <a:p>
            <a:pPr marL="742950" lvl="1" indent="-285750">
              <a:buFont typeface="Arial" panose="020B0604020202020204" pitchFamily="34" charset="0"/>
              <a:buChar char="•"/>
            </a:pPr>
            <a:r>
              <a:rPr lang="en-US" sz="2000">
                <a:latin typeface="Arial"/>
                <a:cs typeface="Arial"/>
              </a:rPr>
              <a:t>Entire suite of applications</a:t>
            </a:r>
          </a:p>
          <a:p>
            <a:pPr marL="742950" lvl="1" indent="-285750">
              <a:buFont typeface="Arial" panose="020B0604020202020204" pitchFamily="34" charset="0"/>
              <a:buChar char="•"/>
            </a:pPr>
            <a:r>
              <a:rPr lang="en-US" sz="2000">
                <a:latin typeface="Arial"/>
                <a:cs typeface="Arial"/>
              </a:rPr>
              <a:t>Free license from Caltech/JPL for NASA robotic missions</a:t>
            </a:r>
            <a:endParaRPr lang="en-US" sz="2000">
              <a:cs typeface="Arial"/>
            </a:endParaRPr>
          </a:p>
          <a:p>
            <a:pPr marL="742950" lvl="1" indent="-285750">
              <a:buFont typeface="Arial" panose="020B0604020202020204" pitchFamily="34" charset="0"/>
              <a:buChar char="•"/>
            </a:pPr>
            <a:r>
              <a:rPr lang="en-US" sz="2000">
                <a:latin typeface="Arial"/>
                <a:cs typeface="Arial"/>
              </a:rPr>
              <a:t>No third-party software costs</a:t>
            </a:r>
            <a:endParaRPr lang="en-US" sz="2000">
              <a:cs typeface="Arial"/>
            </a:endParaRPr>
          </a:p>
          <a:p>
            <a:pPr marL="742950" lvl="1" indent="-285750">
              <a:buFont typeface="Arial" panose="020B0604020202020204" pitchFamily="34" charset="0"/>
              <a:buChar char="•"/>
            </a:pPr>
            <a:r>
              <a:rPr lang="en-US" sz="2000">
                <a:latin typeface="Arial"/>
                <a:cs typeface="Arial"/>
              </a:rPr>
              <a:t>Runs on Linux (tested on RHEL)</a:t>
            </a:r>
          </a:p>
          <a:p>
            <a:pPr marL="285750" indent="-285750">
              <a:buFont typeface="Arial" panose="020B0604020202020204" pitchFamily="34" charset="0"/>
              <a:buChar char="•"/>
            </a:pPr>
            <a:r>
              <a:rPr lang="en-US" sz="2000">
                <a:latin typeface="Arial"/>
                <a:cs typeface="Arial"/>
              </a:rPr>
              <a:t>AMMOS KMC is the module that provides interfaces to:</a:t>
            </a:r>
            <a:endParaRPr lang="en-US" sz="2000">
              <a:cs typeface="Arial"/>
            </a:endParaRPr>
          </a:p>
          <a:p>
            <a:pPr marL="742950" lvl="1" indent="-285750">
              <a:buFont typeface="Arial" panose="020B0604020202020204" pitchFamily="34" charset="0"/>
              <a:buChar char="•"/>
            </a:pPr>
            <a:r>
              <a:rPr lang="en-US" sz="2000">
                <a:latin typeface="Arial"/>
                <a:cs typeface="Arial"/>
              </a:rPr>
              <a:t>Key management for cryptographic keys</a:t>
            </a:r>
            <a:endParaRPr lang="en-US" sz="2000">
              <a:cs typeface="Arial"/>
            </a:endParaRPr>
          </a:p>
          <a:p>
            <a:pPr marL="742950" lvl="1" indent="-285750">
              <a:buFont typeface="Arial" panose="020B0604020202020204" pitchFamily="34" charset="0"/>
              <a:buChar char="•"/>
            </a:pPr>
            <a:r>
              <a:rPr lang="en-US" sz="2000">
                <a:latin typeface="Arial"/>
                <a:cs typeface="Arial"/>
              </a:rPr>
              <a:t>Security Associations: mapping of keys to uplink/downlink channels</a:t>
            </a:r>
            <a:endParaRPr lang="en-US" sz="2000">
              <a:cs typeface="Arial"/>
            </a:endParaRPr>
          </a:p>
          <a:p>
            <a:pPr marL="285750" indent="-285750">
              <a:buFont typeface="Arial" panose="020B0604020202020204" pitchFamily="34" charset="0"/>
              <a:buChar char="•"/>
            </a:pPr>
            <a:r>
              <a:rPr lang="en-US" sz="2000">
                <a:latin typeface="Arial"/>
                <a:cs typeface="Arial"/>
              </a:rPr>
              <a:t>KMC encryption and decryption functions are powered by CryptoLib</a:t>
            </a:r>
            <a:endParaRPr lang="en-US" sz="2000">
              <a:cs typeface="Arial"/>
            </a:endParaRPr>
          </a:p>
          <a:p>
            <a:pPr marL="742950" lvl="1" indent="-285750">
              <a:buFont typeface="Arial" panose="020B0604020202020204" pitchFamily="34" charset="0"/>
              <a:buChar char="•"/>
            </a:pPr>
            <a:r>
              <a:rPr lang="en-US" sz="2000">
                <a:latin typeface="Arial"/>
                <a:cs typeface="Arial"/>
              </a:rPr>
              <a:t>Discussed later in this presentation</a:t>
            </a:r>
            <a:endParaRPr lang="en-US" sz="2000">
              <a:cs typeface="Arial"/>
            </a:endParaRPr>
          </a:p>
          <a:p>
            <a:pPr marL="742950" lvl="1" indent="-285750">
              <a:buFont typeface="Arial" panose="020B0604020202020204" pitchFamily="34" charset="0"/>
              <a:buChar char="•"/>
            </a:pPr>
            <a:endParaRPr lang="en-US">
              <a:cs typeface="Arial"/>
            </a:endParaRPr>
          </a:p>
          <a:p>
            <a:pPr marL="742950" lvl="1" indent="-285750">
              <a:buFont typeface="Arial" panose="020B0604020202020204" pitchFamily="34" charset="0"/>
              <a:buChar char="•"/>
            </a:pPr>
            <a:endParaRPr lang="en-US">
              <a:cs typeface="Arial"/>
            </a:endParaRPr>
          </a:p>
        </p:txBody>
      </p:sp>
      <p:pic>
        <p:nvPicPr>
          <p:cNvPr id="2" name="Picture 2">
            <a:extLst>
              <a:ext uri="{FF2B5EF4-FFF2-40B4-BE49-F238E27FC236}">
                <a16:creationId xmlns:a16="http://schemas.microsoft.com/office/drawing/2014/main" id="{8967FFFA-274C-024C-1060-6FAB8DC66048}"/>
              </a:ext>
            </a:extLst>
          </p:cNvPr>
          <p:cNvPicPr>
            <a:picLocks noChangeAspect="1"/>
          </p:cNvPicPr>
          <p:nvPr/>
        </p:nvPicPr>
        <p:blipFill>
          <a:blip r:embed="rId2"/>
          <a:stretch>
            <a:fillRect/>
          </a:stretch>
        </p:blipFill>
        <p:spPr>
          <a:xfrm>
            <a:off x="3206643" y="5486811"/>
            <a:ext cx="2725620" cy="788534"/>
          </a:xfrm>
          <a:prstGeom prst="rect">
            <a:avLst/>
          </a:prstGeom>
        </p:spPr>
      </p:pic>
      <p:sp>
        <p:nvSpPr>
          <p:cNvPr id="4" name="Rectangle: Rounded Corners 3">
            <a:extLst>
              <a:ext uri="{FF2B5EF4-FFF2-40B4-BE49-F238E27FC236}">
                <a16:creationId xmlns:a16="http://schemas.microsoft.com/office/drawing/2014/main" id="{0152A147-EDEB-BD89-EF91-38C9FDFB223A}"/>
              </a:ext>
            </a:extLst>
          </p:cNvPr>
          <p:cNvSpPr/>
          <p:nvPr/>
        </p:nvSpPr>
        <p:spPr>
          <a:xfrm>
            <a:off x="2468810" y="161155"/>
            <a:ext cx="4134491" cy="84792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Key Management &amp; Cryptography</a:t>
            </a:r>
          </a:p>
        </p:txBody>
      </p:sp>
    </p:spTree>
    <p:extLst>
      <p:ext uri="{BB962C8B-B14F-4D97-AF65-F5344CB8AC3E}">
        <p14:creationId xmlns:p14="http://schemas.microsoft.com/office/powerpoint/2010/main" val="334264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smtClean="0"/>
              <a:pPr>
                <a:defRPr/>
              </a:pPr>
              <a:t>3</a:t>
            </a:fld>
            <a:endParaRPr lang="en-US"/>
          </a:p>
        </p:txBody>
      </p:sp>
      <p:sp>
        <p:nvSpPr>
          <p:cNvPr id="4" name="Rectangle: Rounded Corners 3">
            <a:extLst>
              <a:ext uri="{FF2B5EF4-FFF2-40B4-BE49-F238E27FC236}">
                <a16:creationId xmlns:a16="http://schemas.microsoft.com/office/drawing/2014/main" id="{0152A147-EDEB-BD89-EF91-38C9FDFB223A}"/>
              </a:ext>
            </a:extLst>
          </p:cNvPr>
          <p:cNvSpPr/>
          <p:nvPr/>
        </p:nvSpPr>
        <p:spPr>
          <a:xfrm>
            <a:off x="2468810" y="161155"/>
            <a:ext cx="4134491" cy="84792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Key Management &amp; Cryptography</a:t>
            </a:r>
          </a:p>
        </p:txBody>
      </p:sp>
      <p:sp>
        <p:nvSpPr>
          <p:cNvPr id="6" name="Rectangle 5">
            <a:extLst>
              <a:ext uri="{FF2B5EF4-FFF2-40B4-BE49-F238E27FC236}">
                <a16:creationId xmlns:a16="http://schemas.microsoft.com/office/drawing/2014/main" id="{E30307A4-8A47-C2F5-1C19-3220377A63F1}"/>
              </a:ext>
            </a:extLst>
          </p:cNvPr>
          <p:cNvSpPr/>
          <p:nvPr/>
        </p:nvSpPr>
        <p:spPr>
          <a:xfrm>
            <a:off x="1128348" y="1680461"/>
            <a:ext cx="1578428" cy="14804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Cryptography</a:t>
            </a:r>
            <a:br>
              <a:rPr lang="en-US">
                <a:solidFill>
                  <a:schemeClr val="tx1"/>
                </a:solidFill>
                <a:cs typeface="Calibri"/>
              </a:rPr>
            </a:br>
            <a:r>
              <a:rPr lang="en-US">
                <a:solidFill>
                  <a:schemeClr val="tx1"/>
                </a:solidFill>
                <a:cs typeface="Calibri"/>
              </a:rPr>
              <a:t>Keys</a:t>
            </a:r>
            <a:endParaRPr lang="en-US">
              <a:solidFill>
                <a:schemeClr val="tx1"/>
              </a:solidFill>
            </a:endParaRPr>
          </a:p>
        </p:txBody>
      </p:sp>
      <p:sp>
        <p:nvSpPr>
          <p:cNvPr id="7" name="Rectangle 6">
            <a:extLst>
              <a:ext uri="{FF2B5EF4-FFF2-40B4-BE49-F238E27FC236}">
                <a16:creationId xmlns:a16="http://schemas.microsoft.com/office/drawing/2014/main" id="{46B3DCA3-2014-B876-8A5A-FECAB91AD004}"/>
              </a:ext>
            </a:extLst>
          </p:cNvPr>
          <p:cNvSpPr/>
          <p:nvPr/>
        </p:nvSpPr>
        <p:spPr>
          <a:xfrm>
            <a:off x="3285838" y="1434796"/>
            <a:ext cx="2623457" cy="243840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solidFill>
                  <a:schemeClr val="tx1"/>
                </a:solidFill>
                <a:cs typeface="Calibri"/>
              </a:rPr>
              <a:t>AMMOS KMC</a:t>
            </a:r>
          </a:p>
        </p:txBody>
      </p:sp>
      <p:sp>
        <p:nvSpPr>
          <p:cNvPr id="8" name="Rectangle 7">
            <a:extLst>
              <a:ext uri="{FF2B5EF4-FFF2-40B4-BE49-F238E27FC236}">
                <a16:creationId xmlns:a16="http://schemas.microsoft.com/office/drawing/2014/main" id="{50F37E7E-DB4F-7578-581B-D9B6E43783D5}"/>
              </a:ext>
            </a:extLst>
          </p:cNvPr>
          <p:cNvSpPr/>
          <p:nvPr/>
        </p:nvSpPr>
        <p:spPr>
          <a:xfrm>
            <a:off x="3647008" y="2014740"/>
            <a:ext cx="1906471" cy="63549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CryptoLib</a:t>
            </a:r>
            <a:endParaRPr lang="en-US">
              <a:solidFill>
                <a:schemeClr val="tx1"/>
              </a:solidFill>
            </a:endParaRPr>
          </a:p>
        </p:txBody>
      </p:sp>
      <p:sp>
        <p:nvSpPr>
          <p:cNvPr id="10" name="Rectangle 9">
            <a:extLst>
              <a:ext uri="{FF2B5EF4-FFF2-40B4-BE49-F238E27FC236}">
                <a16:creationId xmlns:a16="http://schemas.microsoft.com/office/drawing/2014/main" id="{B7DBC6E3-03FA-F3E4-0C09-E4AE7B3EB6D0}"/>
              </a:ext>
            </a:extLst>
          </p:cNvPr>
          <p:cNvSpPr/>
          <p:nvPr/>
        </p:nvSpPr>
        <p:spPr>
          <a:xfrm>
            <a:off x="3647008" y="2929140"/>
            <a:ext cx="1906471" cy="77700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Command Encryption</a:t>
            </a:r>
            <a:br>
              <a:rPr lang="en-US">
                <a:solidFill>
                  <a:schemeClr val="tx1"/>
                </a:solidFill>
                <a:cs typeface="Calibri"/>
              </a:rPr>
            </a:br>
            <a:r>
              <a:rPr lang="en-US">
                <a:solidFill>
                  <a:schemeClr val="tx1"/>
                </a:solidFill>
                <a:cs typeface="Calibri"/>
              </a:rPr>
              <a:t>Processing</a:t>
            </a:r>
          </a:p>
        </p:txBody>
      </p:sp>
      <p:pic>
        <p:nvPicPr>
          <p:cNvPr id="11" name="Graphic 11" descr="Satellite dish with solid fill">
            <a:extLst>
              <a:ext uri="{FF2B5EF4-FFF2-40B4-BE49-F238E27FC236}">
                <a16:creationId xmlns:a16="http://schemas.microsoft.com/office/drawing/2014/main" id="{8C1E9C63-FC12-FF40-34C8-EA70640ACC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68499" y="4957708"/>
            <a:ext cx="914400" cy="914400"/>
          </a:xfrm>
          <a:prstGeom prst="rect">
            <a:avLst/>
          </a:prstGeom>
        </p:spPr>
      </p:pic>
      <p:sp>
        <p:nvSpPr>
          <p:cNvPr id="12" name="Rectangle 11">
            <a:extLst>
              <a:ext uri="{FF2B5EF4-FFF2-40B4-BE49-F238E27FC236}">
                <a16:creationId xmlns:a16="http://schemas.microsoft.com/office/drawing/2014/main" id="{75E5D55A-BDF4-BC11-F9DE-9E61645DFAFE}"/>
              </a:ext>
            </a:extLst>
          </p:cNvPr>
          <p:cNvSpPr/>
          <p:nvPr/>
        </p:nvSpPr>
        <p:spPr>
          <a:xfrm>
            <a:off x="3274540" y="4988599"/>
            <a:ext cx="2656702" cy="962061"/>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Ground System Software</a:t>
            </a:r>
          </a:p>
        </p:txBody>
      </p:sp>
      <p:cxnSp>
        <p:nvCxnSpPr>
          <p:cNvPr id="13" name="Straight Arrow Connector 12">
            <a:extLst>
              <a:ext uri="{FF2B5EF4-FFF2-40B4-BE49-F238E27FC236}">
                <a16:creationId xmlns:a16="http://schemas.microsoft.com/office/drawing/2014/main" id="{AA733FEB-0C57-77C7-D3FD-D8F850A00015}"/>
              </a:ext>
            </a:extLst>
          </p:cNvPr>
          <p:cNvCxnSpPr/>
          <p:nvPr/>
        </p:nvCxnSpPr>
        <p:spPr>
          <a:xfrm>
            <a:off x="2702600" y="2371615"/>
            <a:ext cx="940878" cy="52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Graphic 15" descr="User with solid fill">
            <a:extLst>
              <a:ext uri="{FF2B5EF4-FFF2-40B4-BE49-F238E27FC236}">
                <a16:creationId xmlns:a16="http://schemas.microsoft.com/office/drawing/2014/main" id="{9E9967CC-A97D-6ECE-46B0-9C09346DA5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0491" y="5010665"/>
            <a:ext cx="914400" cy="914400"/>
          </a:xfrm>
          <a:prstGeom prst="rect">
            <a:avLst/>
          </a:prstGeom>
        </p:spPr>
      </p:pic>
      <p:cxnSp>
        <p:nvCxnSpPr>
          <p:cNvPr id="16" name="Straight Arrow Connector 15">
            <a:extLst>
              <a:ext uri="{FF2B5EF4-FFF2-40B4-BE49-F238E27FC236}">
                <a16:creationId xmlns:a16="http://schemas.microsoft.com/office/drawing/2014/main" id="{65735349-8268-121C-7997-B97BDAB2A979}"/>
              </a:ext>
            </a:extLst>
          </p:cNvPr>
          <p:cNvCxnSpPr>
            <a:cxnSpLocks/>
          </p:cNvCxnSpPr>
          <p:nvPr/>
        </p:nvCxnSpPr>
        <p:spPr>
          <a:xfrm>
            <a:off x="2331897" y="5513762"/>
            <a:ext cx="940878" cy="52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C5954C1-DB13-6D94-C9AC-F3CAB081C661}"/>
              </a:ext>
            </a:extLst>
          </p:cNvPr>
          <p:cNvCxnSpPr>
            <a:cxnSpLocks/>
          </p:cNvCxnSpPr>
          <p:nvPr/>
        </p:nvCxnSpPr>
        <p:spPr>
          <a:xfrm flipH="1" flipV="1">
            <a:off x="3749393" y="3762634"/>
            <a:ext cx="3531" cy="12215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E4B7229-DACE-0667-C603-9300E38E35AB}"/>
              </a:ext>
            </a:extLst>
          </p:cNvPr>
          <p:cNvCxnSpPr>
            <a:cxnSpLocks/>
          </p:cNvCxnSpPr>
          <p:nvPr/>
        </p:nvCxnSpPr>
        <p:spPr>
          <a:xfrm flipH="1" flipV="1">
            <a:off x="3996528" y="2677003"/>
            <a:ext cx="3531" cy="2153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420AD6E-2AA0-1EFF-0B27-6C51CE6282B3}"/>
              </a:ext>
            </a:extLst>
          </p:cNvPr>
          <p:cNvCxnSpPr>
            <a:cxnSpLocks/>
          </p:cNvCxnSpPr>
          <p:nvPr/>
        </p:nvCxnSpPr>
        <p:spPr>
          <a:xfrm flipH="1">
            <a:off x="5205725" y="2680533"/>
            <a:ext cx="3531" cy="2524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8863BFC-DBC3-8F06-DBCF-00CC7CE8723A}"/>
              </a:ext>
            </a:extLst>
          </p:cNvPr>
          <p:cNvCxnSpPr>
            <a:cxnSpLocks/>
          </p:cNvCxnSpPr>
          <p:nvPr/>
        </p:nvCxnSpPr>
        <p:spPr>
          <a:xfrm>
            <a:off x="5394606" y="3704380"/>
            <a:ext cx="5295" cy="12939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1E02056-CB69-9617-8154-17E9444C2ADE}"/>
              </a:ext>
            </a:extLst>
          </p:cNvPr>
          <p:cNvCxnSpPr>
            <a:cxnSpLocks/>
          </p:cNvCxnSpPr>
          <p:nvPr/>
        </p:nvCxnSpPr>
        <p:spPr>
          <a:xfrm>
            <a:off x="5933009" y="5469630"/>
            <a:ext cx="834963" cy="52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Graphic 22" descr="Satellite with solid fill">
            <a:extLst>
              <a:ext uri="{FF2B5EF4-FFF2-40B4-BE49-F238E27FC236}">
                <a16:creationId xmlns:a16="http://schemas.microsoft.com/office/drawing/2014/main" id="{CBD0EEEB-6767-BCBC-C324-ADD057D220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27835" y="3130673"/>
            <a:ext cx="914400" cy="914400"/>
          </a:xfrm>
          <a:prstGeom prst="rect">
            <a:avLst/>
          </a:prstGeom>
        </p:spPr>
      </p:pic>
      <p:cxnSp>
        <p:nvCxnSpPr>
          <p:cNvPr id="23" name="Straight Arrow Connector 22">
            <a:extLst>
              <a:ext uri="{FF2B5EF4-FFF2-40B4-BE49-F238E27FC236}">
                <a16:creationId xmlns:a16="http://schemas.microsoft.com/office/drawing/2014/main" id="{5215E6DC-48B1-4F33-6DE9-E820CEADB775}"/>
              </a:ext>
            </a:extLst>
          </p:cNvPr>
          <p:cNvCxnSpPr>
            <a:cxnSpLocks/>
          </p:cNvCxnSpPr>
          <p:nvPr/>
        </p:nvCxnSpPr>
        <p:spPr>
          <a:xfrm flipV="1">
            <a:off x="7283426" y="3983289"/>
            <a:ext cx="993835" cy="1071507"/>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17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C729E2-1FDB-10D5-3105-7CAF7DE43477}"/>
              </a:ext>
            </a:extLst>
          </p:cNvPr>
          <p:cNvSpPr/>
          <p:nvPr/>
        </p:nvSpPr>
        <p:spPr>
          <a:xfrm>
            <a:off x="7276364" y="6100707"/>
            <a:ext cx="1650509" cy="361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smtClean="0"/>
              <a:pPr>
                <a:defRPr/>
              </a:pPr>
              <a:t>4</a:t>
            </a:fld>
            <a:endParaRPr lang="en-US"/>
          </a:p>
        </p:txBody>
      </p:sp>
      <p:sp>
        <p:nvSpPr>
          <p:cNvPr id="17" name="TextBox 16">
            <a:extLst>
              <a:ext uri="{FF2B5EF4-FFF2-40B4-BE49-F238E27FC236}">
                <a16:creationId xmlns:a16="http://schemas.microsoft.com/office/drawing/2014/main" id="{535FB80C-B5DB-1395-B5E2-E0D4AF7A0875}"/>
              </a:ext>
            </a:extLst>
          </p:cNvPr>
          <p:cNvSpPr txBox="1"/>
          <p:nvPr/>
        </p:nvSpPr>
        <p:spPr>
          <a:xfrm>
            <a:off x="-3196" y="1538820"/>
            <a:ext cx="915929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a:latin typeface="Arial"/>
                <a:cs typeface="Arial"/>
              </a:rPr>
              <a:t>NASA Katherine Johnson Independent Verification and Validation Program</a:t>
            </a:r>
          </a:p>
          <a:p>
            <a:pPr marL="742950" lvl="1" indent="-285750">
              <a:buFont typeface="Arial" panose="020B0604020202020204" pitchFamily="34" charset="0"/>
              <a:buChar char="•"/>
            </a:pPr>
            <a:r>
              <a:rPr lang="en-US" sz="2000">
                <a:latin typeface="Arial"/>
                <a:cs typeface="Arial"/>
              </a:rPr>
              <a:t>Ensuring Class A Mission success since 1993</a:t>
            </a:r>
          </a:p>
          <a:p>
            <a:pPr marL="742950" lvl="1" indent="-285750">
              <a:buFont typeface="Arial" panose="020B0604020202020204" pitchFamily="34" charset="0"/>
              <a:buChar char="•"/>
            </a:pPr>
            <a:r>
              <a:rPr lang="en-US" sz="2000">
                <a:latin typeface="Arial"/>
                <a:cs typeface="Arial"/>
              </a:rPr>
              <a:t>Full Development Lifecycle</a:t>
            </a:r>
          </a:p>
          <a:p>
            <a:pPr marL="1200150" lvl="2" indent="-285750">
              <a:buFont typeface="Arial" panose="020B0604020202020204" pitchFamily="34" charset="0"/>
              <a:buChar char="•"/>
            </a:pPr>
            <a:r>
              <a:rPr lang="en-US" sz="2000">
                <a:latin typeface="Arial"/>
                <a:cs typeface="Arial"/>
              </a:rPr>
              <a:t>Software Requirements, Design, Code, Test, I&amp;T</a:t>
            </a:r>
          </a:p>
          <a:p>
            <a:pPr marL="742950" lvl="1" indent="-285750">
              <a:buFont typeface="Arial" panose="020B0604020202020204" pitchFamily="34" charset="0"/>
              <a:buChar char="•"/>
            </a:pPr>
            <a:r>
              <a:rPr lang="en-US" sz="2000">
                <a:latin typeface="Arial"/>
                <a:cs typeface="Arial"/>
              </a:rPr>
              <a:t>Located in West Virginia</a:t>
            </a:r>
            <a:endParaRPr lang="en-US" sz="2000">
              <a:cs typeface="Arial" charset="0"/>
            </a:endParaRPr>
          </a:p>
          <a:p>
            <a:pPr marL="1200150" lvl="2" indent="-285750">
              <a:buFont typeface="Arial" panose="020B0604020202020204" pitchFamily="34" charset="0"/>
              <a:buChar char="•"/>
            </a:pPr>
            <a:endParaRPr lang="en-US" sz="2000">
              <a:cs typeface="Arial" charset="0"/>
            </a:endParaRPr>
          </a:p>
          <a:p>
            <a:pPr lvl="2"/>
            <a:endParaRPr lang="en-US" sz="2000">
              <a:latin typeface="Arial"/>
              <a:cs typeface="Arial"/>
            </a:endParaRPr>
          </a:p>
          <a:p>
            <a:pPr marL="285750" indent="-285750">
              <a:buFont typeface="Arial"/>
              <a:buChar char="•"/>
            </a:pPr>
            <a:r>
              <a:rPr lang="en-US" sz="2000">
                <a:latin typeface="Arial"/>
                <a:cs typeface="Arial"/>
              </a:rPr>
              <a:t>Independent Test Capability / JSTAR Team</a:t>
            </a:r>
            <a:endParaRPr lang="en-US" sz="2000">
              <a:cs typeface="Arial" charset="0"/>
            </a:endParaRPr>
          </a:p>
          <a:p>
            <a:pPr marL="742950" lvl="1" indent="-285750">
              <a:buFont typeface="Arial"/>
              <a:buChar char="•"/>
            </a:pPr>
            <a:r>
              <a:rPr lang="en-US" sz="2000">
                <a:latin typeface="Arial"/>
                <a:cs typeface="Arial"/>
              </a:rPr>
              <a:t>Specialize in modeling, simulation, and digital twins of NASA missions</a:t>
            </a:r>
          </a:p>
          <a:p>
            <a:pPr marL="742950" lvl="1" indent="-285750">
              <a:buFont typeface="Arial"/>
              <a:buChar char="•"/>
            </a:pPr>
            <a:r>
              <a:rPr lang="en-US" sz="2000">
                <a:latin typeface="Arial"/>
                <a:cs typeface="Arial"/>
              </a:rPr>
              <a:t>Subset of IV&amp;V Facility</a:t>
            </a:r>
            <a:endParaRPr lang="en-US"/>
          </a:p>
          <a:p>
            <a:pPr marL="742950" lvl="1" indent="-285750">
              <a:buFont typeface="Arial"/>
              <a:buChar char="•"/>
            </a:pPr>
            <a:r>
              <a:rPr lang="en-US" sz="2000">
                <a:latin typeface="Arial"/>
                <a:cs typeface="Arial"/>
              </a:rPr>
              <a:t>Part of the Jon McBride Software Testing &amp; Research Laboratory</a:t>
            </a:r>
          </a:p>
          <a:p>
            <a:pPr marL="742950" lvl="1" indent="-285750">
              <a:buFont typeface="Arial"/>
              <a:buChar char="•"/>
            </a:pPr>
            <a:r>
              <a:rPr lang="en-US" sz="2000">
                <a:latin typeface="Arial"/>
                <a:cs typeface="Arial"/>
              </a:rPr>
              <a:t>ITC / JSTAR often used interchangeably</a:t>
            </a:r>
            <a:endParaRPr lang="en-US" sz="2000">
              <a:cs typeface="Arial" charset="0"/>
            </a:endParaRPr>
          </a:p>
        </p:txBody>
      </p:sp>
      <p:sp>
        <p:nvSpPr>
          <p:cNvPr id="8" name="Rectangle: Rounded Corners 7">
            <a:extLst>
              <a:ext uri="{FF2B5EF4-FFF2-40B4-BE49-F238E27FC236}">
                <a16:creationId xmlns:a16="http://schemas.microsoft.com/office/drawing/2014/main" id="{9290D370-1AC3-7725-AA2E-AA36EB41D4D5}"/>
              </a:ext>
            </a:extLst>
          </p:cNvPr>
          <p:cNvSpPr/>
          <p:nvPr/>
        </p:nvSpPr>
        <p:spPr>
          <a:xfrm>
            <a:off x="3303248" y="254217"/>
            <a:ext cx="2547232"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Who Are We?</a:t>
            </a:r>
            <a:endParaRPr lang="en-US" sz="2800" b="1">
              <a:solidFill>
                <a:srgbClr val="000099"/>
              </a:solidFill>
              <a:latin typeface="Cambria" panose="02040503050406030204" pitchFamily="18" charset="0"/>
              <a:ea typeface="Cambria"/>
            </a:endParaRPr>
          </a:p>
        </p:txBody>
      </p:sp>
      <p:pic>
        <p:nvPicPr>
          <p:cNvPr id="2" name="Picture 2" descr="Arristotle_w_FullText.jpg">
            <a:extLst>
              <a:ext uri="{FF2B5EF4-FFF2-40B4-BE49-F238E27FC236}">
                <a16:creationId xmlns:a16="http://schemas.microsoft.com/office/drawing/2014/main" id="{89BDBCFA-2FD2-C278-5F78-FD67AC27C083}"/>
              </a:ext>
            </a:extLst>
          </p:cNvPr>
          <p:cNvPicPr>
            <a:picLocks noChangeAspect="1"/>
          </p:cNvPicPr>
          <p:nvPr/>
        </p:nvPicPr>
        <p:blipFill>
          <a:blip r:embed="rId2"/>
          <a:stretch>
            <a:fillRect/>
          </a:stretch>
        </p:blipFill>
        <p:spPr>
          <a:xfrm>
            <a:off x="3023875" y="5327709"/>
            <a:ext cx="3113902" cy="1286506"/>
          </a:xfrm>
          <a:prstGeom prst="rect">
            <a:avLst/>
          </a:prstGeom>
        </p:spPr>
      </p:pic>
      <p:pic>
        <p:nvPicPr>
          <p:cNvPr id="3" name="Picture 3" descr="jist_logo_black_small.jpg">
            <a:extLst>
              <a:ext uri="{FF2B5EF4-FFF2-40B4-BE49-F238E27FC236}">
                <a16:creationId xmlns:a16="http://schemas.microsoft.com/office/drawing/2014/main" id="{EF8A9952-5345-29A7-C532-291D31B499E5}"/>
              </a:ext>
            </a:extLst>
          </p:cNvPr>
          <p:cNvPicPr>
            <a:picLocks noChangeAspect="1"/>
          </p:cNvPicPr>
          <p:nvPr/>
        </p:nvPicPr>
        <p:blipFill>
          <a:blip r:embed="rId3"/>
          <a:stretch>
            <a:fillRect/>
          </a:stretch>
        </p:blipFill>
        <p:spPr>
          <a:xfrm>
            <a:off x="270084" y="5261440"/>
            <a:ext cx="1613440" cy="1277824"/>
          </a:xfrm>
          <a:prstGeom prst="rect">
            <a:avLst/>
          </a:prstGeom>
        </p:spPr>
      </p:pic>
      <p:pic>
        <p:nvPicPr>
          <p:cNvPr id="4" name="Picture 5" descr="WISP.png">
            <a:extLst>
              <a:ext uri="{FF2B5EF4-FFF2-40B4-BE49-F238E27FC236}">
                <a16:creationId xmlns:a16="http://schemas.microsoft.com/office/drawing/2014/main" id="{35F60E23-CFCD-19C9-8DE7-23DC562171D3}"/>
              </a:ext>
            </a:extLst>
          </p:cNvPr>
          <p:cNvPicPr>
            <a:picLocks noChangeAspect="1"/>
          </p:cNvPicPr>
          <p:nvPr/>
        </p:nvPicPr>
        <p:blipFill>
          <a:blip r:embed="rId4"/>
          <a:stretch>
            <a:fillRect/>
          </a:stretch>
        </p:blipFill>
        <p:spPr>
          <a:xfrm>
            <a:off x="7278129" y="5114816"/>
            <a:ext cx="1604612" cy="1491636"/>
          </a:xfrm>
          <a:prstGeom prst="rect">
            <a:avLst/>
          </a:prstGeom>
        </p:spPr>
      </p:pic>
    </p:spTree>
    <p:extLst>
      <p:ext uri="{BB962C8B-B14F-4D97-AF65-F5344CB8AC3E}">
        <p14:creationId xmlns:p14="http://schemas.microsoft.com/office/powerpoint/2010/main" val="43243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odbye XACT, hello XAMN Elements: How to export binary data - MSAB">
            <a:extLst>
              <a:ext uri="{FF2B5EF4-FFF2-40B4-BE49-F238E27FC236}">
                <a16:creationId xmlns:a16="http://schemas.microsoft.com/office/drawing/2014/main" id="{2D1275AA-7D80-408F-8EC2-03B616F439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650"/>
          <a:stretch/>
        </p:blipFill>
        <p:spPr bwMode="auto">
          <a:xfrm>
            <a:off x="0" y="-23454"/>
            <a:ext cx="9144000" cy="11951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smtClean="0"/>
              <a:pPr>
                <a:defRPr/>
              </a:pPr>
              <a:t>5</a:t>
            </a:fld>
            <a:endParaRPr lang="en-US"/>
          </a:p>
        </p:txBody>
      </p:sp>
      <p:pic>
        <p:nvPicPr>
          <p:cNvPr id="31" name="Picture 30" descr="C:\Users\steve.yokum\Desktop\imageedit_1_8025269720.gif">
            <a:extLst>
              <a:ext uri="{FF2B5EF4-FFF2-40B4-BE49-F238E27FC236}">
                <a16:creationId xmlns:a16="http://schemas.microsoft.com/office/drawing/2014/main" id="{30636D82-B4C8-43A2-83E6-C1E7659FF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379" y="4908818"/>
            <a:ext cx="1650706" cy="1246418"/>
          </a:xfrm>
          <a:prstGeom prst="rect">
            <a:avLst/>
          </a:prstGeom>
          <a:noFill/>
          <a:extLst>
            <a:ext uri="{909E8E84-426E-40DD-AFC4-6F175D3DCCD1}">
              <a14:hiddenFill xmlns:a14="http://schemas.microsoft.com/office/drawing/2010/main">
                <a:solidFill>
                  <a:srgbClr val="FFFFFF"/>
                </a:solidFill>
              </a14:hiddenFill>
            </a:ext>
          </a:extLst>
        </p:spPr>
      </p:pic>
      <p:sp>
        <p:nvSpPr>
          <p:cNvPr id="33" name="Right Arrow 10">
            <a:extLst>
              <a:ext uri="{FF2B5EF4-FFF2-40B4-BE49-F238E27FC236}">
                <a16:creationId xmlns:a16="http://schemas.microsoft.com/office/drawing/2014/main" id="{5A79BB17-EAB4-4B65-925E-E36384DFD188}"/>
              </a:ext>
            </a:extLst>
          </p:cNvPr>
          <p:cNvSpPr/>
          <p:nvPr/>
        </p:nvSpPr>
        <p:spPr>
          <a:xfrm>
            <a:off x="3968168" y="5475254"/>
            <a:ext cx="921480" cy="357987"/>
          </a:xfrm>
          <a:prstGeom prst="rightArrow">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4" name="Picture 4" descr="The James Webb Space Telescope (JWST or Webb), 3d illustration, elements of this image are furnished by NASA">
            <a:extLst>
              <a:ext uri="{FF2B5EF4-FFF2-40B4-BE49-F238E27FC236}">
                <a16:creationId xmlns:a16="http://schemas.microsoft.com/office/drawing/2014/main" id="{C563E5C0-2145-4434-9917-87DFFE023E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2962" y="4912810"/>
            <a:ext cx="1185111" cy="7510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484052E-5B96-191A-560B-99C2ED3B16F2}"/>
              </a:ext>
            </a:extLst>
          </p:cNvPr>
          <p:cNvSpPr txBox="1"/>
          <p:nvPr/>
        </p:nvSpPr>
        <p:spPr>
          <a:xfrm>
            <a:off x="3332939" y="4859019"/>
            <a:ext cx="2183665" cy="646331"/>
          </a:xfrm>
          <a:prstGeom prst="rect">
            <a:avLst/>
          </a:prstGeom>
          <a:noFill/>
        </p:spPr>
        <p:txBody>
          <a:bodyPr wrap="square" lIns="91440" tIns="45720" rIns="91440" bIns="45720" rtlCol="0" anchor="t">
            <a:spAutoFit/>
          </a:bodyPr>
          <a:lstStyle/>
          <a:p>
            <a:pPr algn="ctr"/>
            <a:r>
              <a:rPr lang="en-US" i="1">
                <a:latin typeface="Arial"/>
                <a:cs typeface="Arial"/>
              </a:rPr>
              <a:t>FSW, Physics, Avionics</a:t>
            </a:r>
            <a:endParaRPr lang="en-US">
              <a:cs typeface="Arial" charset="0"/>
            </a:endParaRPr>
          </a:p>
        </p:txBody>
      </p:sp>
      <p:sp>
        <p:nvSpPr>
          <p:cNvPr id="7" name="TextBox 6">
            <a:extLst>
              <a:ext uri="{FF2B5EF4-FFF2-40B4-BE49-F238E27FC236}">
                <a16:creationId xmlns:a16="http://schemas.microsoft.com/office/drawing/2014/main" id="{4EBB719C-F0A2-D5B7-1029-A367CC5716BE}"/>
              </a:ext>
            </a:extLst>
          </p:cNvPr>
          <p:cNvSpPr txBox="1"/>
          <p:nvPr/>
        </p:nvSpPr>
        <p:spPr>
          <a:xfrm>
            <a:off x="350590" y="1291568"/>
            <a:ext cx="815661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latin typeface="Arial"/>
                <a:cs typeface="Arial"/>
              </a:rPr>
              <a:t>Experts in software only simulation of hardware</a:t>
            </a:r>
          </a:p>
          <a:p>
            <a:pPr marL="285750" indent="-285750">
              <a:buFont typeface="Arial"/>
              <a:buChar char="•"/>
            </a:pPr>
            <a:r>
              <a:rPr lang="en-US" sz="2000">
                <a:latin typeface="Arial"/>
                <a:cs typeface="Arial"/>
              </a:rPr>
              <a:t>Experts in hardware emulation</a:t>
            </a:r>
            <a:endParaRPr lang="en-US" sz="2000">
              <a:cs typeface="Arial"/>
            </a:endParaRPr>
          </a:p>
          <a:p>
            <a:pPr marL="285750" indent="-285750">
              <a:buFont typeface="Arial"/>
              <a:buChar char="•"/>
            </a:pPr>
            <a:r>
              <a:rPr lang="en-US" sz="2000">
                <a:latin typeface="Arial"/>
                <a:cs typeface="Arial"/>
              </a:rPr>
              <a:t>We provide simulated hardware so flight binaries can be executed, </a:t>
            </a:r>
            <a:r>
              <a:rPr lang="en-US" sz="2000" b="1">
                <a:latin typeface="Arial"/>
                <a:cs typeface="Arial"/>
              </a:rPr>
              <a:t>unmodified</a:t>
            </a:r>
            <a:r>
              <a:rPr lang="en-US" sz="2000">
                <a:latin typeface="Arial"/>
                <a:cs typeface="Arial"/>
              </a:rPr>
              <a:t>, on commodity hardware</a:t>
            </a:r>
            <a:endParaRPr lang="en-US" sz="2000">
              <a:cs typeface="Arial"/>
            </a:endParaRPr>
          </a:p>
          <a:p>
            <a:pPr marL="742950" lvl="1" indent="-285750">
              <a:buFont typeface="Arial"/>
              <a:buChar char="•"/>
            </a:pPr>
            <a:r>
              <a:rPr lang="en-US" sz="2000">
                <a:latin typeface="Arial"/>
                <a:cs typeface="Arial"/>
              </a:rPr>
              <a:t>This enables unique, challenging, and otherwise difficult to create test cases</a:t>
            </a:r>
            <a:endParaRPr lang="en-US" sz="2000">
              <a:cs typeface="Arial"/>
            </a:endParaRPr>
          </a:p>
          <a:p>
            <a:pPr marL="742950" lvl="1" indent="-285750">
              <a:buFont typeface="Arial"/>
              <a:buChar char="•"/>
            </a:pPr>
            <a:r>
              <a:rPr lang="en-US" sz="2000">
                <a:latin typeface="Arial"/>
                <a:cs typeface="Arial"/>
              </a:rPr>
              <a:t>Virtual testbeds allow development to proceed without immediate access to a </a:t>
            </a:r>
            <a:r>
              <a:rPr lang="en-US" sz="2000" err="1">
                <a:latin typeface="Arial"/>
                <a:cs typeface="Arial"/>
              </a:rPr>
              <a:t>flatsat</a:t>
            </a:r>
            <a:endParaRPr lang="en-US" sz="2000" err="1">
              <a:cs typeface="Arial"/>
            </a:endParaRPr>
          </a:p>
          <a:p>
            <a:pPr marL="742950" lvl="1" indent="-285750">
              <a:buFont typeface="Arial"/>
              <a:buChar char="•"/>
            </a:pPr>
            <a:r>
              <a:rPr lang="en-US" sz="2000">
                <a:latin typeface="Arial"/>
                <a:cs typeface="Arial"/>
              </a:rPr>
              <a:t>In some cases, code can essentially be finalized prior to hardware integration</a:t>
            </a:r>
            <a:endParaRPr lang="en-US" sz="2000">
              <a:cs typeface="Arial"/>
            </a:endParaRPr>
          </a:p>
          <a:p>
            <a:pPr marL="742950" lvl="1" indent="-285750">
              <a:buFont typeface="Arial"/>
              <a:buChar char="•"/>
            </a:pPr>
            <a:r>
              <a:rPr lang="en-US" sz="2000">
                <a:latin typeface="Arial"/>
                <a:cs typeface="Arial"/>
              </a:rPr>
              <a:t>Shortens development timelines</a:t>
            </a:r>
            <a:endParaRPr lang="en-US" sz="2000">
              <a:cs typeface="Arial"/>
            </a:endParaRPr>
          </a:p>
          <a:p>
            <a:pPr marL="742950" lvl="1" indent="-285750">
              <a:buFont typeface="Arial"/>
              <a:buChar char="•"/>
            </a:pPr>
            <a:endParaRPr lang="en-US">
              <a:cs typeface="Arial"/>
            </a:endParaRPr>
          </a:p>
          <a:p>
            <a:endParaRPr lang="en-US">
              <a:cs typeface="Arial"/>
            </a:endParaRPr>
          </a:p>
        </p:txBody>
      </p:sp>
      <p:pic>
        <p:nvPicPr>
          <p:cNvPr id="10" name="Picture 6">
            <a:extLst>
              <a:ext uri="{FF2B5EF4-FFF2-40B4-BE49-F238E27FC236}">
                <a16:creationId xmlns:a16="http://schemas.microsoft.com/office/drawing/2014/main" id="{E1133737-840C-91D3-2C91-0373238B535D}"/>
              </a:ext>
            </a:extLst>
          </p:cNvPr>
          <p:cNvPicPr>
            <a:picLocks noChangeAspect="1"/>
          </p:cNvPicPr>
          <p:nvPr/>
        </p:nvPicPr>
        <p:blipFill>
          <a:blip r:embed="rId5"/>
          <a:stretch>
            <a:fillRect/>
          </a:stretch>
        </p:blipFill>
        <p:spPr>
          <a:xfrm>
            <a:off x="6809362" y="42862"/>
            <a:ext cx="2256818" cy="1042684"/>
          </a:xfrm>
          <a:prstGeom prst="rect">
            <a:avLst/>
          </a:prstGeom>
        </p:spPr>
      </p:pic>
      <p:pic>
        <p:nvPicPr>
          <p:cNvPr id="11" name="Picture 7">
            <a:extLst>
              <a:ext uri="{FF2B5EF4-FFF2-40B4-BE49-F238E27FC236}">
                <a16:creationId xmlns:a16="http://schemas.microsoft.com/office/drawing/2014/main" id="{51DC5D57-FC1C-E0DB-2F96-A770F16ECF0B}"/>
              </a:ext>
            </a:extLst>
          </p:cNvPr>
          <p:cNvPicPr>
            <a:picLocks noChangeAspect="1"/>
          </p:cNvPicPr>
          <p:nvPr/>
        </p:nvPicPr>
        <p:blipFill>
          <a:blip r:embed="rId6"/>
          <a:stretch>
            <a:fillRect/>
          </a:stretch>
        </p:blipFill>
        <p:spPr>
          <a:xfrm>
            <a:off x="214008" y="97972"/>
            <a:ext cx="1984444" cy="942194"/>
          </a:xfrm>
          <a:prstGeom prst="rect">
            <a:avLst/>
          </a:prstGeom>
        </p:spPr>
      </p:pic>
      <p:sp>
        <p:nvSpPr>
          <p:cNvPr id="16" name="Rectangle: Rounded Corners 15">
            <a:extLst>
              <a:ext uri="{FF2B5EF4-FFF2-40B4-BE49-F238E27FC236}">
                <a16:creationId xmlns:a16="http://schemas.microsoft.com/office/drawing/2014/main" id="{25A03FFC-BA08-BE8E-6C49-1F4FB2F69B85}"/>
              </a:ext>
            </a:extLst>
          </p:cNvPr>
          <p:cNvSpPr/>
          <p:nvPr/>
        </p:nvSpPr>
        <p:spPr>
          <a:xfrm>
            <a:off x="3053934" y="258002"/>
            <a:ext cx="30361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What Do We Do?</a:t>
            </a:r>
            <a:endParaRPr lang="en-US" sz="2800" b="1">
              <a:solidFill>
                <a:srgbClr val="000099"/>
              </a:solidFill>
              <a:latin typeface="Cambria" panose="02040503050406030204" pitchFamily="18" charset="0"/>
              <a:ea typeface="Cambria"/>
            </a:endParaRPr>
          </a:p>
        </p:txBody>
      </p:sp>
      <p:pic>
        <p:nvPicPr>
          <p:cNvPr id="8" name="Picture 8">
            <a:extLst>
              <a:ext uri="{FF2B5EF4-FFF2-40B4-BE49-F238E27FC236}">
                <a16:creationId xmlns:a16="http://schemas.microsoft.com/office/drawing/2014/main" id="{A4A9DD96-D846-33C6-57AB-E2D415D812A9}"/>
              </a:ext>
            </a:extLst>
          </p:cNvPr>
          <p:cNvPicPr>
            <a:picLocks noChangeAspect="1"/>
          </p:cNvPicPr>
          <p:nvPr/>
        </p:nvPicPr>
        <p:blipFill>
          <a:blip r:embed="rId7"/>
          <a:stretch>
            <a:fillRect/>
          </a:stretch>
        </p:blipFill>
        <p:spPr>
          <a:xfrm>
            <a:off x="601244" y="4548487"/>
            <a:ext cx="2664955" cy="1708821"/>
          </a:xfrm>
          <a:prstGeom prst="rect">
            <a:avLst/>
          </a:prstGeom>
        </p:spPr>
      </p:pic>
    </p:spTree>
    <p:extLst>
      <p:ext uri="{BB962C8B-B14F-4D97-AF65-F5344CB8AC3E}">
        <p14:creationId xmlns:p14="http://schemas.microsoft.com/office/powerpoint/2010/main" val="301497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odbye XACT, hello XAMN Elements: How to export binary data - MSAB">
            <a:extLst>
              <a:ext uri="{FF2B5EF4-FFF2-40B4-BE49-F238E27FC236}">
                <a16:creationId xmlns:a16="http://schemas.microsoft.com/office/drawing/2014/main" id="{2D1275AA-7D80-408F-8EC2-03B616F439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650"/>
          <a:stretch/>
        </p:blipFill>
        <p:spPr bwMode="auto">
          <a:xfrm>
            <a:off x="0" y="-23454"/>
            <a:ext cx="9144000" cy="11951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a:xfrm>
            <a:off x="8283890" y="6334444"/>
            <a:ext cx="402910" cy="387035"/>
          </a:xfrm>
        </p:spPr>
        <p:txBody>
          <a:bodyPr/>
          <a:lstStyle/>
          <a:p>
            <a:pPr>
              <a:defRPr/>
            </a:pPr>
            <a:fld id="{705E8F9F-8A88-461C-A517-841C7E05755E}" type="slidenum">
              <a:rPr lang="en-US" dirty="0" smtClean="0"/>
              <a:pPr>
                <a:defRPr/>
              </a:pPr>
              <a:t>6</a:t>
            </a:fld>
            <a:endParaRPr lang="en-US"/>
          </a:p>
        </p:txBody>
      </p:sp>
      <p:sp>
        <p:nvSpPr>
          <p:cNvPr id="7" name="TextBox 6">
            <a:extLst>
              <a:ext uri="{FF2B5EF4-FFF2-40B4-BE49-F238E27FC236}">
                <a16:creationId xmlns:a16="http://schemas.microsoft.com/office/drawing/2014/main" id="{4EBB719C-F0A2-D5B7-1029-A367CC5716BE}"/>
              </a:ext>
            </a:extLst>
          </p:cNvPr>
          <p:cNvSpPr txBox="1"/>
          <p:nvPr/>
        </p:nvSpPr>
        <p:spPr>
          <a:xfrm>
            <a:off x="279569" y="2205968"/>
            <a:ext cx="828076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a:latin typeface="Arial"/>
                <a:cs typeface="Arial"/>
              </a:rPr>
              <a:t>JSTAR integrates the operational ground system with our sims</a:t>
            </a:r>
            <a:endParaRPr lang="en-US" sz="2000">
              <a:cs typeface="Arial"/>
            </a:endParaRPr>
          </a:p>
          <a:p>
            <a:pPr marL="800100" lvl="1" indent="-342900">
              <a:buFont typeface="Arial"/>
              <a:buChar char="•"/>
            </a:pPr>
            <a:r>
              <a:rPr lang="en-US" sz="2000">
                <a:latin typeface="Arial"/>
                <a:cs typeface="Arial"/>
              </a:rPr>
              <a:t>Allows for user familiarity with the software</a:t>
            </a:r>
            <a:endParaRPr lang="en-US" sz="2000">
              <a:cs typeface="Arial"/>
            </a:endParaRPr>
          </a:p>
          <a:p>
            <a:pPr marL="800100" lvl="1" indent="-342900">
              <a:buFont typeface="Arial"/>
              <a:buChar char="•"/>
            </a:pPr>
            <a:r>
              <a:rPr lang="en-US" sz="2000">
                <a:latin typeface="Arial"/>
                <a:cs typeface="Arial"/>
              </a:rPr>
              <a:t>Supports better PROC testing</a:t>
            </a:r>
            <a:endParaRPr lang="en-US" sz="2000">
              <a:cs typeface="Arial"/>
            </a:endParaRPr>
          </a:p>
          <a:p>
            <a:pPr marL="800100" lvl="1" indent="-342900">
              <a:buFont typeface="Arial"/>
              <a:buChar char="•"/>
            </a:pPr>
            <a:r>
              <a:rPr lang="en-US" sz="2000">
                <a:latin typeface="Arial"/>
                <a:cs typeface="Arial"/>
              </a:rPr>
              <a:t>Supports better day-in-the-life scenarios</a:t>
            </a:r>
            <a:endParaRPr lang="en-US" sz="2000">
              <a:cs typeface="Arial"/>
            </a:endParaRPr>
          </a:p>
          <a:p>
            <a:pPr lvl="1"/>
            <a:endParaRPr lang="en-US" sz="2000">
              <a:latin typeface="Arial"/>
              <a:cs typeface="Arial"/>
            </a:endParaRPr>
          </a:p>
          <a:p>
            <a:pPr marL="342900" indent="-342900">
              <a:buFont typeface="Arial"/>
              <a:buChar char="•"/>
            </a:pPr>
            <a:r>
              <a:rPr lang="en-US" sz="2000">
                <a:latin typeface="Arial"/>
                <a:cs typeface="Arial"/>
              </a:rPr>
              <a:t>Through work such as this began collaboration with JPL</a:t>
            </a:r>
            <a:endParaRPr lang="en-US" sz="2000">
              <a:cs typeface="Arial"/>
            </a:endParaRPr>
          </a:p>
          <a:p>
            <a:pPr marL="800100" lvl="1" indent="-342900">
              <a:buFont typeface="Arial"/>
              <a:buChar char="•"/>
            </a:pPr>
            <a:r>
              <a:rPr lang="en-US" sz="2000">
                <a:latin typeface="Arial"/>
                <a:cs typeface="Arial"/>
              </a:rPr>
              <a:t>First collaboration was connecting JPL's AMMOS Mission Data Processing and Control System (AMPCS) with NASA's cFS</a:t>
            </a:r>
            <a:endParaRPr lang="en-US" sz="2000">
              <a:cs typeface="Arial"/>
            </a:endParaRPr>
          </a:p>
          <a:p>
            <a:pPr marL="800100" lvl="1" indent="-342900">
              <a:buFont typeface="Arial"/>
              <a:buChar char="•"/>
            </a:pPr>
            <a:r>
              <a:rPr lang="en-US" sz="2000">
                <a:latin typeface="Arial"/>
                <a:cs typeface="Arial"/>
              </a:rPr>
              <a:t>Led to the CryptoLib collaboration</a:t>
            </a:r>
            <a:endParaRPr lang="en-US" sz="2000">
              <a:cs typeface="Arial"/>
            </a:endParaRPr>
          </a:p>
          <a:p>
            <a:pPr marL="742950" lvl="1" indent="-285750">
              <a:buFont typeface="Arial"/>
              <a:buChar char="•"/>
            </a:pPr>
            <a:endParaRPr lang="en-US">
              <a:cs typeface="Arial"/>
            </a:endParaRPr>
          </a:p>
          <a:p>
            <a:endParaRPr lang="en-US">
              <a:cs typeface="Arial"/>
            </a:endParaRPr>
          </a:p>
        </p:txBody>
      </p:sp>
      <p:pic>
        <p:nvPicPr>
          <p:cNvPr id="10" name="Picture 6">
            <a:extLst>
              <a:ext uri="{FF2B5EF4-FFF2-40B4-BE49-F238E27FC236}">
                <a16:creationId xmlns:a16="http://schemas.microsoft.com/office/drawing/2014/main" id="{E1133737-840C-91D3-2C91-0373238B535D}"/>
              </a:ext>
            </a:extLst>
          </p:cNvPr>
          <p:cNvPicPr>
            <a:picLocks noChangeAspect="1"/>
          </p:cNvPicPr>
          <p:nvPr/>
        </p:nvPicPr>
        <p:blipFill>
          <a:blip r:embed="rId3"/>
          <a:stretch>
            <a:fillRect/>
          </a:stretch>
        </p:blipFill>
        <p:spPr>
          <a:xfrm>
            <a:off x="6809362" y="42862"/>
            <a:ext cx="2256818" cy="1042684"/>
          </a:xfrm>
          <a:prstGeom prst="rect">
            <a:avLst/>
          </a:prstGeom>
        </p:spPr>
      </p:pic>
      <p:pic>
        <p:nvPicPr>
          <p:cNvPr id="11" name="Picture 7">
            <a:extLst>
              <a:ext uri="{FF2B5EF4-FFF2-40B4-BE49-F238E27FC236}">
                <a16:creationId xmlns:a16="http://schemas.microsoft.com/office/drawing/2014/main" id="{51DC5D57-FC1C-E0DB-2F96-A770F16ECF0B}"/>
              </a:ext>
            </a:extLst>
          </p:cNvPr>
          <p:cNvPicPr>
            <a:picLocks noChangeAspect="1"/>
          </p:cNvPicPr>
          <p:nvPr/>
        </p:nvPicPr>
        <p:blipFill>
          <a:blip r:embed="rId4"/>
          <a:stretch>
            <a:fillRect/>
          </a:stretch>
        </p:blipFill>
        <p:spPr>
          <a:xfrm>
            <a:off x="214008" y="97972"/>
            <a:ext cx="1984444" cy="942194"/>
          </a:xfrm>
          <a:prstGeom prst="rect">
            <a:avLst/>
          </a:prstGeom>
        </p:spPr>
      </p:pic>
      <p:sp>
        <p:nvSpPr>
          <p:cNvPr id="16" name="Rectangle: Rounded Corners 15">
            <a:extLst>
              <a:ext uri="{FF2B5EF4-FFF2-40B4-BE49-F238E27FC236}">
                <a16:creationId xmlns:a16="http://schemas.microsoft.com/office/drawing/2014/main" id="{25A03FFC-BA08-BE8E-6C49-1F4FB2F69B85}"/>
              </a:ext>
            </a:extLst>
          </p:cNvPr>
          <p:cNvSpPr/>
          <p:nvPr/>
        </p:nvSpPr>
        <p:spPr>
          <a:xfrm>
            <a:off x="3053934" y="258002"/>
            <a:ext cx="30361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What Do We Do?</a:t>
            </a:r>
            <a:endParaRPr lang="en-US" sz="2800" b="1">
              <a:solidFill>
                <a:srgbClr val="000099"/>
              </a:solidFill>
              <a:latin typeface="Cambria" panose="02040503050406030204" pitchFamily="18" charset="0"/>
              <a:ea typeface="Cambria"/>
            </a:endParaRPr>
          </a:p>
        </p:txBody>
      </p:sp>
    </p:spTree>
    <p:extLst>
      <p:ext uri="{BB962C8B-B14F-4D97-AF65-F5344CB8AC3E}">
        <p14:creationId xmlns:p14="http://schemas.microsoft.com/office/powerpoint/2010/main" val="1742554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smtClean="0"/>
              <a:pPr>
                <a:defRPr/>
              </a:pPr>
              <a:t>7</a:t>
            </a:fld>
            <a:endParaRPr lang="en-US"/>
          </a:p>
        </p:txBody>
      </p:sp>
      <p:sp>
        <p:nvSpPr>
          <p:cNvPr id="3" name="TextBox 2">
            <a:extLst>
              <a:ext uri="{FF2B5EF4-FFF2-40B4-BE49-F238E27FC236}">
                <a16:creationId xmlns:a16="http://schemas.microsoft.com/office/drawing/2014/main" id="{E1EE6DBE-9055-A092-A726-3FB535AE3F69}"/>
              </a:ext>
            </a:extLst>
          </p:cNvPr>
          <p:cNvSpPr txBox="1"/>
          <p:nvPr/>
        </p:nvSpPr>
        <p:spPr>
          <a:xfrm>
            <a:off x="421129" y="1459464"/>
            <a:ext cx="821754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latin typeface="Arial"/>
                <a:cs typeface="Arial"/>
              </a:rPr>
              <a:t>CryptoLib</a:t>
            </a:r>
            <a:r>
              <a:rPr lang="en-US" sz="2000">
                <a:latin typeface="Arial"/>
                <a:cs typeface="Arial"/>
              </a:rPr>
              <a:t> is an open-source implementation of the CCSDS Space Data Link Systems (SDLS) and SDLS-Extended Procedures (SDLS-EP) Standards</a:t>
            </a:r>
            <a:endParaRPr lang="en-US" sz="2000">
              <a:cs typeface="Arial"/>
            </a:endParaRPr>
          </a:p>
          <a:p>
            <a:pPr marL="285750" indent="-285750">
              <a:buFont typeface="Arial"/>
              <a:buChar char="•"/>
            </a:pPr>
            <a:endParaRPr lang="en-US" sz="2000">
              <a:latin typeface="Arial"/>
              <a:cs typeface="Arial"/>
            </a:endParaRPr>
          </a:p>
          <a:p>
            <a:pPr marL="285750" indent="-285750">
              <a:buFont typeface="Arial"/>
              <a:buChar char="•"/>
            </a:pPr>
            <a:r>
              <a:rPr lang="en-US" sz="2000">
                <a:latin typeface="Arial"/>
                <a:cs typeface="Arial"/>
              </a:rPr>
              <a:t>Encrypts/decrypts Telecommand Transfer Frames</a:t>
            </a:r>
          </a:p>
          <a:p>
            <a:pPr marL="285750" indent="-285750">
              <a:buFont typeface="Arial"/>
              <a:buChar char="•"/>
            </a:pPr>
            <a:r>
              <a:rPr lang="en-US" sz="2000">
                <a:latin typeface="Arial"/>
                <a:cs typeface="Arial"/>
              </a:rPr>
              <a:t>Original implementation by John Lucas at IV&amp;V</a:t>
            </a:r>
            <a:endParaRPr lang="en-US"/>
          </a:p>
          <a:p>
            <a:pPr marL="285750" indent="-285750">
              <a:buFont typeface="Arial"/>
              <a:buChar char="•"/>
            </a:pPr>
            <a:r>
              <a:rPr lang="en-US" sz="2000">
                <a:latin typeface="Arial"/>
                <a:cs typeface="Arial"/>
              </a:rPr>
              <a:t>Open-sourced library</a:t>
            </a:r>
            <a:endParaRPr lang="en-US" sz="2000">
              <a:cs typeface="Arial"/>
            </a:endParaRPr>
          </a:p>
          <a:p>
            <a:pPr marL="285750" indent="-285750">
              <a:buFont typeface="Arial,Sans-Serif"/>
              <a:buChar char="•"/>
            </a:pPr>
            <a:r>
              <a:rPr lang="en-US" sz="2000">
                <a:latin typeface="Arial"/>
                <a:cs typeface="Arial"/>
              </a:rPr>
              <a:t>Utilizes </a:t>
            </a:r>
            <a:r>
              <a:rPr lang="en-US" sz="2000" err="1">
                <a:latin typeface="Arial"/>
                <a:cs typeface="Arial"/>
              </a:rPr>
              <a:t>LibgCrypt</a:t>
            </a:r>
            <a:endParaRPr lang="en-US" sz="2000">
              <a:latin typeface="Arial"/>
              <a:cs typeface="Arial"/>
            </a:endParaRPr>
          </a:p>
          <a:p>
            <a:pPr marL="285750" indent="-285750">
              <a:buFont typeface="Arial,Sans-Serif"/>
              <a:buChar char="•"/>
            </a:pPr>
            <a:r>
              <a:rPr lang="en-US" sz="2000">
                <a:latin typeface="Arial"/>
                <a:cs typeface="Arial"/>
              </a:rPr>
              <a:t>C Based</a:t>
            </a:r>
          </a:p>
          <a:p>
            <a:pPr marL="285750" indent="-285750">
              <a:buFont typeface="Arial,Sans-Serif"/>
              <a:buChar char="•"/>
            </a:pPr>
            <a:endParaRPr lang="en-US" sz="2000">
              <a:latin typeface="Arial"/>
              <a:cs typeface="Arial"/>
            </a:endParaRPr>
          </a:p>
        </p:txBody>
      </p:sp>
      <p:sp>
        <p:nvSpPr>
          <p:cNvPr id="12" name="Rectangle: Rounded Corners 11">
            <a:extLst>
              <a:ext uri="{FF2B5EF4-FFF2-40B4-BE49-F238E27FC236}">
                <a16:creationId xmlns:a16="http://schemas.microsoft.com/office/drawing/2014/main" id="{64EE9445-40A9-B9B1-FE9B-B2F36DF85024}"/>
              </a:ext>
            </a:extLst>
          </p:cNvPr>
          <p:cNvSpPr/>
          <p:nvPr/>
        </p:nvSpPr>
        <p:spPr>
          <a:xfrm>
            <a:off x="2612585" y="254217"/>
            <a:ext cx="3918831"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a:solidFill>
                  <a:srgbClr val="000099"/>
                </a:solidFill>
                <a:latin typeface="Cambria"/>
                <a:ea typeface="Cambria"/>
              </a:rPr>
              <a:t>What is </a:t>
            </a:r>
            <a:r>
              <a:rPr lang="en-US" sz="2800" b="1" err="1">
                <a:solidFill>
                  <a:srgbClr val="000099"/>
                </a:solidFill>
                <a:latin typeface="Cambria"/>
                <a:ea typeface="Cambria"/>
              </a:rPr>
              <a:t>CryptoLib</a:t>
            </a:r>
            <a:r>
              <a:rPr lang="en-US" sz="2800" b="1">
                <a:solidFill>
                  <a:srgbClr val="000099"/>
                </a:solidFill>
                <a:latin typeface="Cambria"/>
                <a:ea typeface="Cambria"/>
              </a:rPr>
              <a:t>?</a:t>
            </a:r>
            <a:endParaRPr lang="en-US" sz="2800" b="1">
              <a:solidFill>
                <a:srgbClr val="000099"/>
              </a:solidFill>
              <a:latin typeface="Cambria" panose="02040503050406030204" pitchFamily="18" charset="0"/>
              <a:ea typeface="Cambria"/>
            </a:endParaRPr>
          </a:p>
        </p:txBody>
      </p:sp>
      <p:pic>
        <p:nvPicPr>
          <p:cNvPr id="2" name="Picture 3">
            <a:extLst>
              <a:ext uri="{FF2B5EF4-FFF2-40B4-BE49-F238E27FC236}">
                <a16:creationId xmlns:a16="http://schemas.microsoft.com/office/drawing/2014/main" id="{31894D16-C12B-95CB-5502-A6CAABFFFA25}"/>
              </a:ext>
            </a:extLst>
          </p:cNvPr>
          <p:cNvPicPr>
            <a:picLocks noChangeAspect="1"/>
          </p:cNvPicPr>
          <p:nvPr/>
        </p:nvPicPr>
        <p:blipFill>
          <a:blip r:embed="rId2"/>
          <a:stretch>
            <a:fillRect/>
          </a:stretch>
        </p:blipFill>
        <p:spPr>
          <a:xfrm>
            <a:off x="6581665" y="2586906"/>
            <a:ext cx="2141206" cy="2811630"/>
          </a:xfrm>
          <a:prstGeom prst="rect">
            <a:avLst/>
          </a:prstGeom>
        </p:spPr>
      </p:pic>
      <p:sp>
        <p:nvSpPr>
          <p:cNvPr id="4" name="TextBox 3">
            <a:extLst>
              <a:ext uri="{FF2B5EF4-FFF2-40B4-BE49-F238E27FC236}">
                <a16:creationId xmlns:a16="http://schemas.microsoft.com/office/drawing/2014/main" id="{2A3DE892-4727-E20E-35DD-1936824A7724}"/>
              </a:ext>
            </a:extLst>
          </p:cNvPr>
          <p:cNvSpPr txBox="1"/>
          <p:nvPr/>
        </p:nvSpPr>
        <p:spPr>
          <a:xfrm>
            <a:off x="867912" y="5099951"/>
            <a:ext cx="47926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rgbClr val="0000CC"/>
                </a:solidFill>
                <a:latin typeface="Arial"/>
                <a:cs typeface="Arial"/>
              </a:rPr>
              <a:t>https://github.com/nasa/CryptoLib</a:t>
            </a:r>
            <a:endParaRPr lang="en-US" sz="2400">
              <a:solidFill>
                <a:srgbClr val="0000CC"/>
              </a:solidFill>
              <a:cs typeface="Arial"/>
            </a:endParaRPr>
          </a:p>
        </p:txBody>
      </p:sp>
      <p:sp>
        <p:nvSpPr>
          <p:cNvPr id="6" name="TextBox 5">
            <a:extLst>
              <a:ext uri="{FF2B5EF4-FFF2-40B4-BE49-F238E27FC236}">
                <a16:creationId xmlns:a16="http://schemas.microsoft.com/office/drawing/2014/main" id="{0F3D7D58-D9AB-40CB-793C-AE286644CBA8}"/>
              </a:ext>
            </a:extLst>
          </p:cNvPr>
          <p:cNvSpPr txBox="1"/>
          <p:nvPr/>
        </p:nvSpPr>
        <p:spPr>
          <a:xfrm>
            <a:off x="6687706" y="5398536"/>
            <a:ext cx="2956263" cy="276999"/>
          </a:xfrm>
          <a:prstGeom prst="rect">
            <a:avLst/>
          </a:prstGeom>
          <a:noFill/>
        </p:spPr>
        <p:txBody>
          <a:bodyPr wrap="square" rtlCol="0">
            <a:spAutoFit/>
          </a:bodyPr>
          <a:lstStyle/>
          <a:p>
            <a:pPr algn="ctr"/>
            <a:r>
              <a:rPr lang="en-US" sz="1200" dirty="0"/>
              <a:t>*From ccsds.org</a:t>
            </a:r>
          </a:p>
        </p:txBody>
      </p:sp>
    </p:spTree>
    <p:extLst>
      <p:ext uri="{BB962C8B-B14F-4D97-AF65-F5344CB8AC3E}">
        <p14:creationId xmlns:p14="http://schemas.microsoft.com/office/powerpoint/2010/main" val="181485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dirty="0" smtClean="0"/>
              <a:pPr>
                <a:defRPr/>
              </a:pPr>
              <a:t>8</a:t>
            </a:fld>
            <a:endParaRPr lang="en-US"/>
          </a:p>
        </p:txBody>
      </p:sp>
      <p:grpSp>
        <p:nvGrpSpPr>
          <p:cNvPr id="2" name="Group 1">
            <a:extLst>
              <a:ext uri="{FF2B5EF4-FFF2-40B4-BE49-F238E27FC236}">
                <a16:creationId xmlns:a16="http://schemas.microsoft.com/office/drawing/2014/main" id="{3A2EEC27-AA64-FE92-11D7-564FC3EAC19F}"/>
              </a:ext>
            </a:extLst>
          </p:cNvPr>
          <p:cNvGrpSpPr/>
          <p:nvPr/>
        </p:nvGrpSpPr>
        <p:grpSpPr>
          <a:xfrm>
            <a:off x="612244" y="1892562"/>
            <a:ext cx="8074556" cy="3072876"/>
            <a:chOff x="2210883" y="3210348"/>
            <a:chExt cx="8074556" cy="3072876"/>
          </a:xfrm>
        </p:grpSpPr>
        <p:sp>
          <p:nvSpPr>
            <p:cNvPr id="8" name="Rounded Rectangle 40">
              <a:extLst>
                <a:ext uri="{FF2B5EF4-FFF2-40B4-BE49-F238E27FC236}">
                  <a16:creationId xmlns:a16="http://schemas.microsoft.com/office/drawing/2014/main" id="{4EDFAAE4-C2B1-A682-86A5-80CABA796F16}"/>
                </a:ext>
              </a:extLst>
            </p:cNvPr>
            <p:cNvSpPr/>
            <p:nvPr/>
          </p:nvSpPr>
          <p:spPr>
            <a:xfrm>
              <a:off x="5968631" y="3210348"/>
              <a:ext cx="4316808" cy="3072876"/>
            </a:xfrm>
            <a:prstGeom prst="roundRect">
              <a:avLst/>
            </a:prstGeom>
            <a:noFill/>
            <a:ln w="9525" cap="flat" cmpd="sng" algn="ctr">
              <a:solidFill>
                <a:srgbClr val="ED7D31"/>
              </a:solidFill>
              <a:prstDash val="solid"/>
              <a:round/>
              <a:headEnd type="none" w="med" len="med"/>
              <a:tailEnd type="none" w="med" len="med"/>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ED7D31"/>
                  </a:solidFill>
                  <a:effectLst/>
                  <a:uLnTx/>
                  <a:uFillTx/>
                  <a:latin typeface="Calibri" panose="020F0502020204030204"/>
                  <a:ea typeface="+mn-ea"/>
                  <a:cs typeface="+mn-cs"/>
                </a:rPr>
                <a:t>Spacecraft</a:t>
              </a:r>
            </a:p>
          </p:txBody>
        </p:sp>
        <p:sp>
          <p:nvSpPr>
            <p:cNvPr id="9" name="Rounded Rectangle 47">
              <a:extLst>
                <a:ext uri="{FF2B5EF4-FFF2-40B4-BE49-F238E27FC236}">
                  <a16:creationId xmlns:a16="http://schemas.microsoft.com/office/drawing/2014/main" id="{5B7889FB-0EFB-C292-2711-8D0A8BC038A2}"/>
                </a:ext>
              </a:extLst>
            </p:cNvPr>
            <p:cNvSpPr/>
            <p:nvPr/>
          </p:nvSpPr>
          <p:spPr>
            <a:xfrm>
              <a:off x="7098092" y="3732563"/>
              <a:ext cx="1932366" cy="1823500"/>
            </a:xfrm>
            <a:prstGeom prst="roundRect">
              <a:avLst/>
            </a:prstGeom>
            <a:noFill/>
            <a:ln w="9525" cap="flat" cmpd="sng" algn="ctr">
              <a:solidFill>
                <a:srgbClr val="70AD47"/>
              </a:solidFill>
              <a:prstDash val="solid"/>
              <a:round/>
              <a:headEnd type="none" w="med" len="med"/>
              <a:tailEnd type="none" w="med" len="med"/>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70AD47"/>
                  </a:solidFill>
                  <a:effectLst/>
                  <a:uLnTx/>
                  <a:uFillTx/>
                  <a:latin typeface="Calibri" panose="020F0502020204030204"/>
                  <a:ea typeface="+mn-ea"/>
                  <a:cs typeface="+mn-cs"/>
                </a:rPr>
                <a:t>CryptoLib</a:t>
              </a:r>
            </a:p>
          </p:txBody>
        </p:sp>
        <p:sp>
          <p:nvSpPr>
            <p:cNvPr id="10" name="Rounded Rectangle 48">
              <a:extLst>
                <a:ext uri="{FF2B5EF4-FFF2-40B4-BE49-F238E27FC236}">
                  <a16:creationId xmlns:a16="http://schemas.microsoft.com/office/drawing/2014/main" id="{F33F601E-EF1E-0438-4F0D-749EC254A05B}"/>
                </a:ext>
              </a:extLst>
            </p:cNvPr>
            <p:cNvSpPr/>
            <p:nvPr/>
          </p:nvSpPr>
          <p:spPr>
            <a:xfrm>
              <a:off x="7186459" y="4259205"/>
              <a:ext cx="1782355" cy="497839"/>
            </a:xfrm>
            <a:prstGeom prst="roundRect">
              <a:avLst/>
            </a:prstGeom>
            <a:solidFill>
              <a:srgbClr val="70AD47">
                <a:alpha val="50000"/>
              </a:srgbClr>
            </a:solidFill>
            <a:ln>
              <a:noFill/>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Process Security</a:t>
              </a:r>
            </a:p>
          </p:txBody>
        </p:sp>
        <p:sp>
          <p:nvSpPr>
            <p:cNvPr id="11" name="Rounded Rectangle 49">
              <a:extLst>
                <a:ext uri="{FF2B5EF4-FFF2-40B4-BE49-F238E27FC236}">
                  <a16:creationId xmlns:a16="http://schemas.microsoft.com/office/drawing/2014/main" id="{A788A5CA-8254-4B3F-1602-1B1BFE4ACC1D}"/>
                </a:ext>
              </a:extLst>
            </p:cNvPr>
            <p:cNvSpPr/>
            <p:nvPr/>
          </p:nvSpPr>
          <p:spPr>
            <a:xfrm>
              <a:off x="7173096" y="4870987"/>
              <a:ext cx="1782355" cy="497838"/>
            </a:xfrm>
            <a:prstGeom prst="roundRect">
              <a:avLst/>
            </a:prstGeom>
            <a:solidFill>
              <a:srgbClr val="70AD47">
                <a:alpha val="50000"/>
              </a:srgbClr>
            </a:solidFill>
            <a:ln>
              <a:noFill/>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Apply Security</a:t>
              </a:r>
            </a:p>
          </p:txBody>
        </p:sp>
        <p:sp>
          <p:nvSpPr>
            <p:cNvPr id="12" name="Flowchart: Predefined Process 11">
              <a:extLst>
                <a:ext uri="{FF2B5EF4-FFF2-40B4-BE49-F238E27FC236}">
                  <a16:creationId xmlns:a16="http://schemas.microsoft.com/office/drawing/2014/main" id="{A0FD24B5-F297-406D-38D2-6094F6A99E6C}"/>
                </a:ext>
              </a:extLst>
            </p:cNvPr>
            <p:cNvSpPr/>
            <p:nvPr/>
          </p:nvSpPr>
          <p:spPr>
            <a:xfrm>
              <a:off x="9086377" y="3654184"/>
              <a:ext cx="227107" cy="2321339"/>
            </a:xfrm>
            <a:prstGeom prst="flowChartPredefinedProcess">
              <a:avLst/>
            </a:prstGeom>
            <a:solidFill>
              <a:srgbClr val="4472C4"/>
            </a:solidFill>
            <a:ln w="12700" cap="flat" cmpd="sng" algn="ctr">
              <a:solidFill>
                <a:srgbClr val="4472C4">
                  <a:shade val="50000"/>
                </a:srgbClr>
              </a:solidFill>
              <a:prstDash val="solid"/>
              <a:miter lim="800000"/>
            </a:ln>
            <a:effectLst/>
          </p:spPr>
          <p:txBody>
            <a:bodyPr vert="vert270"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Software Bus</a:t>
              </a:r>
            </a:p>
          </p:txBody>
        </p:sp>
        <p:sp>
          <p:nvSpPr>
            <p:cNvPr id="13" name="Rounded Rectangle 53">
              <a:extLst>
                <a:ext uri="{FF2B5EF4-FFF2-40B4-BE49-F238E27FC236}">
                  <a16:creationId xmlns:a16="http://schemas.microsoft.com/office/drawing/2014/main" id="{765AA5D2-BBEB-C7AB-94BC-ECF35EEB5954}"/>
                </a:ext>
              </a:extLst>
            </p:cNvPr>
            <p:cNvSpPr/>
            <p:nvPr/>
          </p:nvSpPr>
          <p:spPr>
            <a:xfrm>
              <a:off x="9373500" y="3654184"/>
              <a:ext cx="818784" cy="49783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App 1</a:t>
              </a:r>
            </a:p>
          </p:txBody>
        </p:sp>
        <p:sp>
          <p:nvSpPr>
            <p:cNvPr id="14" name="Rounded Rectangle 54">
              <a:extLst>
                <a:ext uri="{FF2B5EF4-FFF2-40B4-BE49-F238E27FC236}">
                  <a16:creationId xmlns:a16="http://schemas.microsoft.com/office/drawing/2014/main" id="{B01A7FF0-FE4C-9DB5-8996-BEA55BC89B13}"/>
                </a:ext>
              </a:extLst>
            </p:cNvPr>
            <p:cNvSpPr/>
            <p:nvPr/>
          </p:nvSpPr>
          <p:spPr>
            <a:xfrm>
              <a:off x="9373500" y="4259206"/>
              <a:ext cx="818784" cy="49783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App 2</a:t>
              </a:r>
            </a:p>
          </p:txBody>
        </p:sp>
        <p:sp>
          <p:nvSpPr>
            <p:cNvPr id="15" name="Rounded Rectangle 55">
              <a:extLst>
                <a:ext uri="{FF2B5EF4-FFF2-40B4-BE49-F238E27FC236}">
                  <a16:creationId xmlns:a16="http://schemas.microsoft.com/office/drawing/2014/main" id="{CFD1045D-64F4-421C-A153-0EEAA1D86692}"/>
                </a:ext>
              </a:extLst>
            </p:cNvPr>
            <p:cNvSpPr/>
            <p:nvPr/>
          </p:nvSpPr>
          <p:spPr>
            <a:xfrm>
              <a:off x="9373500" y="4870987"/>
              <a:ext cx="818784" cy="49783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a:t>
              </a:r>
            </a:p>
          </p:txBody>
        </p:sp>
        <p:sp>
          <p:nvSpPr>
            <p:cNvPr id="16" name="Rounded Rectangle 56">
              <a:extLst>
                <a:ext uri="{FF2B5EF4-FFF2-40B4-BE49-F238E27FC236}">
                  <a16:creationId xmlns:a16="http://schemas.microsoft.com/office/drawing/2014/main" id="{2015D4E5-DE1F-357E-6E2B-2FF7DEA6F7F7}"/>
                </a:ext>
              </a:extLst>
            </p:cNvPr>
            <p:cNvSpPr/>
            <p:nvPr/>
          </p:nvSpPr>
          <p:spPr>
            <a:xfrm>
              <a:off x="9373500" y="5477684"/>
              <a:ext cx="818784" cy="49783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App N</a:t>
              </a:r>
            </a:p>
          </p:txBody>
        </p:sp>
        <p:sp>
          <p:nvSpPr>
            <p:cNvPr id="17" name="Rounded Rectangle 57">
              <a:extLst>
                <a:ext uri="{FF2B5EF4-FFF2-40B4-BE49-F238E27FC236}">
                  <a16:creationId xmlns:a16="http://schemas.microsoft.com/office/drawing/2014/main" id="{71127007-F454-D48F-517A-99B9E0927D1D}"/>
                </a:ext>
              </a:extLst>
            </p:cNvPr>
            <p:cNvSpPr/>
            <p:nvPr/>
          </p:nvSpPr>
          <p:spPr>
            <a:xfrm>
              <a:off x="6088662" y="4259206"/>
              <a:ext cx="818784" cy="49783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CI</a:t>
              </a:r>
            </a:p>
          </p:txBody>
        </p:sp>
        <p:sp>
          <p:nvSpPr>
            <p:cNvPr id="18" name="Rounded Rectangle 59">
              <a:extLst>
                <a:ext uri="{FF2B5EF4-FFF2-40B4-BE49-F238E27FC236}">
                  <a16:creationId xmlns:a16="http://schemas.microsoft.com/office/drawing/2014/main" id="{256F3076-2CC4-5192-0038-B2828400CED8}"/>
                </a:ext>
              </a:extLst>
            </p:cNvPr>
            <p:cNvSpPr/>
            <p:nvPr/>
          </p:nvSpPr>
          <p:spPr>
            <a:xfrm>
              <a:off x="2210883" y="3210348"/>
              <a:ext cx="3553096" cy="3072876"/>
            </a:xfrm>
            <a:prstGeom prst="roundRect">
              <a:avLst/>
            </a:prstGeom>
            <a:noFill/>
            <a:ln w="9525" cap="flat" cmpd="sng" algn="ctr">
              <a:solidFill>
                <a:sysClr val="windowText" lastClr="000000"/>
              </a:solidFill>
              <a:prstDash val="solid"/>
              <a:round/>
              <a:headEnd type="none" w="med" len="med"/>
              <a:tailEnd type="none" w="med" len="med"/>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Calibri" panose="020F0502020204030204"/>
                  <a:ea typeface="+mn-ea"/>
                  <a:cs typeface="+mn-cs"/>
                </a:rPr>
                <a:t>Ground Station</a:t>
              </a:r>
            </a:p>
          </p:txBody>
        </p:sp>
        <p:sp>
          <p:nvSpPr>
            <p:cNvPr id="19" name="Rounded Rectangle 60">
              <a:extLst>
                <a:ext uri="{FF2B5EF4-FFF2-40B4-BE49-F238E27FC236}">
                  <a16:creationId xmlns:a16="http://schemas.microsoft.com/office/drawing/2014/main" id="{399DEF06-00E2-DA9B-755A-7DA52B892E37}"/>
                </a:ext>
              </a:extLst>
            </p:cNvPr>
            <p:cNvSpPr/>
            <p:nvPr/>
          </p:nvSpPr>
          <p:spPr>
            <a:xfrm>
              <a:off x="6088662" y="4860783"/>
              <a:ext cx="818784" cy="49783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TO</a:t>
              </a:r>
            </a:p>
          </p:txBody>
        </p:sp>
        <p:sp>
          <p:nvSpPr>
            <p:cNvPr id="20" name="Can 223">
              <a:extLst>
                <a:ext uri="{FF2B5EF4-FFF2-40B4-BE49-F238E27FC236}">
                  <a16:creationId xmlns:a16="http://schemas.microsoft.com/office/drawing/2014/main" id="{8D2C58A7-06B7-85B3-E5EE-618B6427AB82}"/>
                </a:ext>
              </a:extLst>
            </p:cNvPr>
            <p:cNvSpPr/>
            <p:nvPr/>
          </p:nvSpPr>
          <p:spPr>
            <a:xfrm>
              <a:off x="7559176" y="5659209"/>
              <a:ext cx="1010194" cy="508496"/>
            </a:xfrm>
            <a:prstGeom prst="can">
              <a:avLst/>
            </a:prstGeom>
            <a:solidFill>
              <a:srgbClr val="4472C4"/>
            </a:solidFill>
            <a:ln w="12700" cap="flat" cmpd="sng" algn="ctr">
              <a:solidFill>
                <a:srgbClr val="4472C4">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Tables</a:t>
              </a:r>
            </a:p>
          </p:txBody>
        </p:sp>
        <p:sp>
          <p:nvSpPr>
            <p:cNvPr id="21" name="Rounded Rectangle 68">
              <a:extLst>
                <a:ext uri="{FF2B5EF4-FFF2-40B4-BE49-F238E27FC236}">
                  <a16:creationId xmlns:a16="http://schemas.microsoft.com/office/drawing/2014/main" id="{87106E82-3011-BEEF-77F7-21685D6D165D}"/>
                </a:ext>
              </a:extLst>
            </p:cNvPr>
            <p:cNvSpPr/>
            <p:nvPr/>
          </p:nvSpPr>
          <p:spPr>
            <a:xfrm>
              <a:off x="3717080" y="3732562"/>
              <a:ext cx="1932366" cy="1823500"/>
            </a:xfrm>
            <a:prstGeom prst="roundRect">
              <a:avLst/>
            </a:prstGeom>
            <a:noFill/>
            <a:ln w="9525" cap="flat" cmpd="sng" algn="ctr">
              <a:solidFill>
                <a:srgbClr val="70AD47"/>
              </a:solidFill>
              <a:prstDash val="solid"/>
              <a:round/>
              <a:headEnd type="none" w="med" len="med"/>
              <a:tailEnd type="none" w="med" len="med"/>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70AD47"/>
                  </a:solidFill>
                  <a:effectLst/>
                  <a:uLnTx/>
                  <a:uFillTx/>
                  <a:latin typeface="Calibri" panose="020F0502020204030204"/>
                  <a:ea typeface="+mn-ea"/>
                  <a:cs typeface="+mn-cs"/>
                </a:rPr>
                <a:t>KMC-CryptoLib</a:t>
              </a:r>
            </a:p>
          </p:txBody>
        </p:sp>
        <p:sp>
          <p:nvSpPr>
            <p:cNvPr id="22" name="Rounded Rectangle 69">
              <a:extLst>
                <a:ext uri="{FF2B5EF4-FFF2-40B4-BE49-F238E27FC236}">
                  <a16:creationId xmlns:a16="http://schemas.microsoft.com/office/drawing/2014/main" id="{97B99E3F-E6A1-F130-FF65-5E9657E59A6B}"/>
                </a:ext>
              </a:extLst>
            </p:cNvPr>
            <p:cNvSpPr/>
            <p:nvPr/>
          </p:nvSpPr>
          <p:spPr>
            <a:xfrm>
              <a:off x="3805447" y="4259205"/>
              <a:ext cx="1782355" cy="497839"/>
            </a:xfrm>
            <a:prstGeom prst="roundRect">
              <a:avLst/>
            </a:prstGeom>
            <a:solidFill>
              <a:srgbClr val="70AD47">
                <a:alpha val="50000"/>
              </a:srgbClr>
            </a:solidFill>
            <a:ln>
              <a:noFill/>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Apply Security</a:t>
              </a:r>
            </a:p>
          </p:txBody>
        </p:sp>
        <p:sp>
          <p:nvSpPr>
            <p:cNvPr id="23" name="Rounded Rectangle 70">
              <a:extLst>
                <a:ext uri="{FF2B5EF4-FFF2-40B4-BE49-F238E27FC236}">
                  <a16:creationId xmlns:a16="http://schemas.microsoft.com/office/drawing/2014/main" id="{B543659D-91F3-70A9-977C-529C9F486888}"/>
                </a:ext>
              </a:extLst>
            </p:cNvPr>
            <p:cNvSpPr/>
            <p:nvPr/>
          </p:nvSpPr>
          <p:spPr>
            <a:xfrm>
              <a:off x="3792084" y="4870987"/>
              <a:ext cx="1782355" cy="497838"/>
            </a:xfrm>
            <a:prstGeom prst="roundRect">
              <a:avLst/>
            </a:prstGeom>
            <a:solidFill>
              <a:srgbClr val="70AD47">
                <a:alpha val="50000"/>
              </a:srgbClr>
            </a:solidFill>
            <a:ln>
              <a:noFill/>
            </a:ln>
            <a:effectLst/>
          </p:spPr>
          <p:txBody>
            <a:bodyPr rtlCol="0" anchor="t" anchorCtr="0"/>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Process Security</a:t>
              </a:r>
            </a:p>
          </p:txBody>
        </p:sp>
        <p:sp>
          <p:nvSpPr>
            <p:cNvPr id="24" name="Can 71">
              <a:extLst>
                <a:ext uri="{FF2B5EF4-FFF2-40B4-BE49-F238E27FC236}">
                  <a16:creationId xmlns:a16="http://schemas.microsoft.com/office/drawing/2014/main" id="{53C0CC9D-7CF8-D449-8F8A-4D504A6D6DD7}"/>
                </a:ext>
              </a:extLst>
            </p:cNvPr>
            <p:cNvSpPr/>
            <p:nvPr/>
          </p:nvSpPr>
          <p:spPr>
            <a:xfrm>
              <a:off x="4178164" y="5675113"/>
              <a:ext cx="1010194" cy="508496"/>
            </a:xfrm>
            <a:prstGeom prst="can">
              <a:avLst/>
            </a:prstGeom>
            <a:solidFill>
              <a:srgbClr val="4472C4"/>
            </a:solidFill>
            <a:ln w="12700" cap="flat" cmpd="sng" algn="ctr">
              <a:solidFill>
                <a:srgbClr val="4472C4">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Tables</a:t>
              </a:r>
            </a:p>
          </p:txBody>
        </p:sp>
        <p:sp>
          <p:nvSpPr>
            <p:cNvPr id="25" name="Rounded Rectangle 72">
              <a:extLst>
                <a:ext uri="{FF2B5EF4-FFF2-40B4-BE49-F238E27FC236}">
                  <a16:creationId xmlns:a16="http://schemas.microsoft.com/office/drawing/2014/main" id="{D854B5DD-8A99-B701-7DFD-39A23D4A3A25}"/>
                </a:ext>
              </a:extLst>
            </p:cNvPr>
            <p:cNvSpPr/>
            <p:nvPr/>
          </p:nvSpPr>
          <p:spPr>
            <a:xfrm>
              <a:off x="2333566" y="3732563"/>
              <a:ext cx="1178862" cy="1823500"/>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Ground Station Software</a:t>
              </a:r>
            </a:p>
          </p:txBody>
        </p:sp>
        <p:cxnSp>
          <p:nvCxnSpPr>
            <p:cNvPr id="26" name="Straight Arrow Connector 25">
              <a:extLst>
                <a:ext uri="{FF2B5EF4-FFF2-40B4-BE49-F238E27FC236}">
                  <a16:creationId xmlns:a16="http://schemas.microsoft.com/office/drawing/2014/main" id="{D3603732-B76C-B138-2026-7028BF58E225}"/>
                </a:ext>
              </a:extLst>
            </p:cNvPr>
            <p:cNvCxnSpPr>
              <a:stCxn id="46" idx="3"/>
              <a:endCxn id="41" idx="1"/>
            </p:cNvCxnSpPr>
            <p:nvPr/>
          </p:nvCxnSpPr>
          <p:spPr>
            <a:xfrm>
              <a:off x="5587802" y="4508125"/>
              <a:ext cx="500860" cy="1"/>
            </a:xfrm>
            <a:prstGeom prst="straightConnector1">
              <a:avLst/>
            </a:prstGeom>
            <a:noFill/>
            <a:ln w="9525" cap="flat" cmpd="sng" algn="ctr">
              <a:solidFill>
                <a:sysClr val="windowText" lastClr="000000"/>
              </a:solidFill>
              <a:prstDash val="solid"/>
              <a:miter lim="800000"/>
              <a:headEnd type="none"/>
              <a:tailEnd type="triangle"/>
            </a:ln>
            <a:effectLst/>
          </p:spPr>
        </p:cxnSp>
        <p:cxnSp>
          <p:nvCxnSpPr>
            <p:cNvPr id="27" name="Straight Arrow Connector 26">
              <a:extLst>
                <a:ext uri="{FF2B5EF4-FFF2-40B4-BE49-F238E27FC236}">
                  <a16:creationId xmlns:a16="http://schemas.microsoft.com/office/drawing/2014/main" id="{5CEC95C5-B758-A6E4-8007-71C16A648729}"/>
                </a:ext>
              </a:extLst>
            </p:cNvPr>
            <p:cNvCxnSpPr>
              <a:stCxn id="43" idx="1"/>
              <a:endCxn id="47" idx="3"/>
            </p:cNvCxnSpPr>
            <p:nvPr/>
          </p:nvCxnSpPr>
          <p:spPr>
            <a:xfrm flipH="1">
              <a:off x="5574439" y="5109703"/>
              <a:ext cx="514223" cy="10203"/>
            </a:xfrm>
            <a:prstGeom prst="straightConnector1">
              <a:avLst/>
            </a:prstGeom>
            <a:noFill/>
            <a:ln w="9525" cap="flat" cmpd="sng" algn="ctr">
              <a:solidFill>
                <a:sysClr val="windowText" lastClr="000000"/>
              </a:solidFill>
              <a:prstDash val="solid"/>
              <a:miter lim="800000"/>
              <a:headEnd type="none"/>
              <a:tailEnd type="triangle"/>
            </a:ln>
            <a:effectLst/>
          </p:spPr>
        </p:cxnSp>
        <p:cxnSp>
          <p:nvCxnSpPr>
            <p:cNvPr id="28" name="Straight Arrow Connector 27">
              <a:extLst>
                <a:ext uri="{FF2B5EF4-FFF2-40B4-BE49-F238E27FC236}">
                  <a16:creationId xmlns:a16="http://schemas.microsoft.com/office/drawing/2014/main" id="{034119CB-04AB-9436-CFF0-C29CCD20F299}"/>
                </a:ext>
              </a:extLst>
            </p:cNvPr>
            <p:cNvCxnSpPr>
              <a:endCxn id="46" idx="1"/>
            </p:cNvCxnSpPr>
            <p:nvPr/>
          </p:nvCxnSpPr>
          <p:spPr>
            <a:xfrm flipV="1">
              <a:off x="3512428" y="4508125"/>
              <a:ext cx="293019" cy="1"/>
            </a:xfrm>
            <a:prstGeom prst="straightConnector1">
              <a:avLst/>
            </a:prstGeom>
            <a:noFill/>
            <a:ln w="9525" cap="flat" cmpd="sng" algn="ctr">
              <a:solidFill>
                <a:sysClr val="windowText" lastClr="000000"/>
              </a:solidFill>
              <a:prstDash val="solid"/>
              <a:miter lim="800000"/>
              <a:headEnd type="none"/>
              <a:tailEnd type="triangle"/>
            </a:ln>
            <a:effectLst/>
          </p:spPr>
        </p:cxnSp>
        <p:cxnSp>
          <p:nvCxnSpPr>
            <p:cNvPr id="30" name="Straight Arrow Connector 29">
              <a:extLst>
                <a:ext uri="{FF2B5EF4-FFF2-40B4-BE49-F238E27FC236}">
                  <a16:creationId xmlns:a16="http://schemas.microsoft.com/office/drawing/2014/main" id="{1F368BA2-F878-E5DF-E712-CD532D654D22}"/>
                </a:ext>
              </a:extLst>
            </p:cNvPr>
            <p:cNvCxnSpPr>
              <a:stCxn id="47" idx="1"/>
            </p:cNvCxnSpPr>
            <p:nvPr/>
          </p:nvCxnSpPr>
          <p:spPr>
            <a:xfrm flipH="1">
              <a:off x="3512428" y="5119906"/>
              <a:ext cx="279656" cy="0"/>
            </a:xfrm>
            <a:prstGeom prst="straightConnector1">
              <a:avLst/>
            </a:prstGeom>
            <a:noFill/>
            <a:ln w="9525" cap="flat" cmpd="sng" algn="ctr">
              <a:solidFill>
                <a:sysClr val="windowText" lastClr="000000"/>
              </a:solidFill>
              <a:prstDash val="solid"/>
              <a:miter lim="800000"/>
              <a:headEnd type="none"/>
              <a:tailEnd type="triangle"/>
            </a:ln>
            <a:effectLst/>
          </p:spPr>
        </p:cxnSp>
        <p:cxnSp>
          <p:nvCxnSpPr>
            <p:cNvPr id="31" name="Straight Arrow Connector 30">
              <a:extLst>
                <a:ext uri="{FF2B5EF4-FFF2-40B4-BE49-F238E27FC236}">
                  <a16:creationId xmlns:a16="http://schemas.microsoft.com/office/drawing/2014/main" id="{9CF81A45-1ECF-CCD7-F628-7E8C29A75E7F}"/>
                </a:ext>
              </a:extLst>
            </p:cNvPr>
            <p:cNvCxnSpPr>
              <a:stCxn id="41" idx="3"/>
              <a:endCxn id="34" idx="1"/>
            </p:cNvCxnSpPr>
            <p:nvPr/>
          </p:nvCxnSpPr>
          <p:spPr>
            <a:xfrm flipV="1">
              <a:off x="6907446" y="4508125"/>
              <a:ext cx="279013" cy="1"/>
            </a:xfrm>
            <a:prstGeom prst="straightConnector1">
              <a:avLst/>
            </a:prstGeom>
            <a:noFill/>
            <a:ln w="9525" cap="flat" cmpd="sng" algn="ctr">
              <a:solidFill>
                <a:sysClr val="windowText" lastClr="000000"/>
              </a:solidFill>
              <a:prstDash val="solid"/>
              <a:miter lim="800000"/>
              <a:headEnd type="none"/>
              <a:tailEnd type="triangle"/>
            </a:ln>
            <a:effectLst/>
          </p:spPr>
        </p:cxnSp>
        <p:cxnSp>
          <p:nvCxnSpPr>
            <p:cNvPr id="32" name="Straight Arrow Connector 31">
              <a:extLst>
                <a:ext uri="{FF2B5EF4-FFF2-40B4-BE49-F238E27FC236}">
                  <a16:creationId xmlns:a16="http://schemas.microsoft.com/office/drawing/2014/main" id="{6C935876-21C5-84EA-F4B1-5FC29ED99FF7}"/>
                </a:ext>
              </a:extLst>
            </p:cNvPr>
            <p:cNvCxnSpPr>
              <a:endCxn id="43" idx="3"/>
            </p:cNvCxnSpPr>
            <p:nvPr/>
          </p:nvCxnSpPr>
          <p:spPr>
            <a:xfrm flipH="1">
              <a:off x="6907446" y="5106618"/>
              <a:ext cx="269033" cy="3085"/>
            </a:xfrm>
            <a:prstGeom prst="straightConnector1">
              <a:avLst/>
            </a:prstGeom>
            <a:noFill/>
            <a:ln w="9525" cap="flat" cmpd="sng" algn="ctr">
              <a:solidFill>
                <a:sysClr val="windowText" lastClr="000000"/>
              </a:solidFill>
              <a:prstDash val="solid"/>
              <a:miter lim="800000"/>
              <a:headEnd type="none"/>
              <a:tailEnd type="triangle"/>
            </a:ln>
            <a:effectLst/>
          </p:spPr>
        </p:cxnSp>
        <p:cxnSp>
          <p:nvCxnSpPr>
            <p:cNvPr id="33" name="Straight Connector 32">
              <a:extLst>
                <a:ext uri="{FF2B5EF4-FFF2-40B4-BE49-F238E27FC236}">
                  <a16:creationId xmlns:a16="http://schemas.microsoft.com/office/drawing/2014/main" id="{61AA7AB2-9466-3EAF-FEA6-685DECDE83F7}"/>
                </a:ext>
              </a:extLst>
            </p:cNvPr>
            <p:cNvCxnSpPr>
              <a:cxnSpLocks/>
              <a:stCxn id="48" idx="1"/>
              <a:endCxn id="45" idx="2"/>
            </p:cNvCxnSpPr>
            <p:nvPr/>
          </p:nvCxnSpPr>
          <p:spPr>
            <a:xfrm flipV="1">
              <a:off x="4683261" y="5556062"/>
              <a:ext cx="2" cy="119051"/>
            </a:xfrm>
            <a:prstGeom prst="line">
              <a:avLst/>
            </a:prstGeom>
            <a:noFill/>
            <a:ln w="9525" cap="flat" cmpd="sng" algn="ctr">
              <a:solidFill>
                <a:sysClr val="windowText" lastClr="000000"/>
              </a:solidFill>
              <a:prstDash val="solid"/>
              <a:miter lim="800000"/>
              <a:headEnd type="none"/>
              <a:tailEnd type="none"/>
            </a:ln>
            <a:effectLst/>
          </p:spPr>
        </p:cxnSp>
        <p:cxnSp>
          <p:nvCxnSpPr>
            <p:cNvPr id="34" name="Straight Connector 33">
              <a:extLst>
                <a:ext uri="{FF2B5EF4-FFF2-40B4-BE49-F238E27FC236}">
                  <a16:creationId xmlns:a16="http://schemas.microsoft.com/office/drawing/2014/main" id="{E51CC17D-37B6-7BCF-054B-D5D85B930A4B}"/>
                </a:ext>
              </a:extLst>
            </p:cNvPr>
            <p:cNvCxnSpPr>
              <a:stCxn id="44" idx="1"/>
              <a:endCxn id="33" idx="2"/>
            </p:cNvCxnSpPr>
            <p:nvPr/>
          </p:nvCxnSpPr>
          <p:spPr>
            <a:xfrm flipV="1">
              <a:off x="8064273" y="5556063"/>
              <a:ext cx="2" cy="103146"/>
            </a:xfrm>
            <a:prstGeom prst="line">
              <a:avLst/>
            </a:prstGeom>
            <a:noFill/>
            <a:ln w="9525" cap="flat" cmpd="sng" algn="ctr">
              <a:solidFill>
                <a:sysClr val="windowText" lastClr="000000"/>
              </a:solidFill>
              <a:prstDash val="solid"/>
              <a:miter lim="800000"/>
              <a:headEnd type="none"/>
              <a:tailEnd type="none"/>
            </a:ln>
            <a:effectLst/>
          </p:spPr>
        </p:cxnSp>
      </p:grpSp>
      <p:sp>
        <p:nvSpPr>
          <p:cNvPr id="40" name="Rectangle: Rounded Corners 39">
            <a:extLst>
              <a:ext uri="{FF2B5EF4-FFF2-40B4-BE49-F238E27FC236}">
                <a16:creationId xmlns:a16="http://schemas.microsoft.com/office/drawing/2014/main" id="{93BC4366-316D-1BC7-9E2B-60EF918443C7}"/>
              </a:ext>
            </a:extLst>
          </p:cNvPr>
          <p:cNvSpPr/>
          <p:nvPr/>
        </p:nvSpPr>
        <p:spPr>
          <a:xfrm>
            <a:off x="2097020" y="254217"/>
            <a:ext cx="4765136"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000" b="1" err="1">
                <a:solidFill>
                  <a:srgbClr val="000099"/>
                </a:solidFill>
                <a:latin typeface="Cambria"/>
                <a:ea typeface="Cambria"/>
              </a:rPr>
              <a:t>CryptoLib</a:t>
            </a:r>
            <a:r>
              <a:rPr lang="en-US" sz="2000" b="1">
                <a:solidFill>
                  <a:srgbClr val="000099"/>
                </a:solidFill>
                <a:latin typeface="Cambria"/>
                <a:ea typeface="Cambria"/>
              </a:rPr>
              <a:t>: Enabling Flight and Ground</a:t>
            </a:r>
            <a:endParaRPr lang="en-US" sz="2000" b="1">
              <a:solidFill>
                <a:srgbClr val="000099"/>
              </a:solidFill>
              <a:latin typeface="Cambria" panose="02040503050406030204" pitchFamily="18" charset="0"/>
              <a:ea typeface="Cambria"/>
            </a:endParaRPr>
          </a:p>
        </p:txBody>
      </p:sp>
    </p:spTree>
    <p:extLst>
      <p:ext uri="{BB962C8B-B14F-4D97-AF65-F5344CB8AC3E}">
        <p14:creationId xmlns:p14="http://schemas.microsoft.com/office/powerpoint/2010/main" val="227000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42588A-8263-460A-9563-FA07942DB83D}"/>
              </a:ext>
            </a:extLst>
          </p:cNvPr>
          <p:cNvSpPr>
            <a:spLocks noGrp="1"/>
          </p:cNvSpPr>
          <p:nvPr>
            <p:ph type="sldNum" sz="quarter" idx="11"/>
          </p:nvPr>
        </p:nvSpPr>
        <p:spPr/>
        <p:txBody>
          <a:bodyPr/>
          <a:lstStyle/>
          <a:p>
            <a:pPr>
              <a:defRPr/>
            </a:pPr>
            <a:fld id="{705E8F9F-8A88-461C-A517-841C7E05755E}" type="slidenum">
              <a:rPr lang="en-US" smtClean="0"/>
              <a:pPr>
                <a:defRPr/>
              </a:pPr>
              <a:t>9</a:t>
            </a:fld>
            <a:endParaRPr lang="en-US"/>
          </a:p>
        </p:txBody>
      </p:sp>
      <p:sp>
        <p:nvSpPr>
          <p:cNvPr id="40" name="Rectangle: Rounded Corners 39">
            <a:extLst>
              <a:ext uri="{FF2B5EF4-FFF2-40B4-BE49-F238E27FC236}">
                <a16:creationId xmlns:a16="http://schemas.microsoft.com/office/drawing/2014/main" id="{93BC4366-316D-1BC7-9E2B-60EF918443C7}"/>
              </a:ext>
            </a:extLst>
          </p:cNvPr>
          <p:cNvSpPr/>
          <p:nvPr/>
        </p:nvSpPr>
        <p:spPr>
          <a:xfrm>
            <a:off x="2097020" y="254217"/>
            <a:ext cx="4765136" cy="632268"/>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000" b="1">
                <a:solidFill>
                  <a:srgbClr val="000099"/>
                </a:solidFill>
                <a:latin typeface="Cambria"/>
                <a:ea typeface="Cambria"/>
              </a:rPr>
              <a:t>Telecommand Transfer Frames</a:t>
            </a:r>
            <a:endParaRPr lang="en-US"/>
          </a:p>
        </p:txBody>
      </p:sp>
      <p:pic>
        <p:nvPicPr>
          <p:cNvPr id="3" name="Picture 3">
            <a:extLst>
              <a:ext uri="{FF2B5EF4-FFF2-40B4-BE49-F238E27FC236}">
                <a16:creationId xmlns:a16="http://schemas.microsoft.com/office/drawing/2014/main" id="{B08F1A88-F1C8-6ADA-FD54-D8EEE6BEFB4F}"/>
              </a:ext>
            </a:extLst>
          </p:cNvPr>
          <p:cNvPicPr>
            <a:picLocks noChangeAspect="1"/>
          </p:cNvPicPr>
          <p:nvPr/>
        </p:nvPicPr>
        <p:blipFill>
          <a:blip r:embed="rId2"/>
          <a:stretch>
            <a:fillRect/>
          </a:stretch>
        </p:blipFill>
        <p:spPr>
          <a:xfrm>
            <a:off x="2497016" y="1502595"/>
            <a:ext cx="4141594" cy="1859888"/>
          </a:xfrm>
          <a:prstGeom prst="rect">
            <a:avLst/>
          </a:prstGeom>
        </p:spPr>
      </p:pic>
      <p:pic>
        <p:nvPicPr>
          <p:cNvPr id="4" name="Picture 5">
            <a:extLst>
              <a:ext uri="{FF2B5EF4-FFF2-40B4-BE49-F238E27FC236}">
                <a16:creationId xmlns:a16="http://schemas.microsoft.com/office/drawing/2014/main" id="{B7454521-3718-ADF7-966C-0B54157242C8}"/>
              </a:ext>
            </a:extLst>
          </p:cNvPr>
          <p:cNvPicPr>
            <a:picLocks noChangeAspect="1"/>
          </p:cNvPicPr>
          <p:nvPr/>
        </p:nvPicPr>
        <p:blipFill>
          <a:blip r:embed="rId3"/>
          <a:stretch>
            <a:fillRect/>
          </a:stretch>
        </p:blipFill>
        <p:spPr>
          <a:xfrm>
            <a:off x="2270928" y="4153677"/>
            <a:ext cx="4602144" cy="1699133"/>
          </a:xfrm>
          <a:prstGeom prst="rect">
            <a:avLst/>
          </a:prstGeom>
        </p:spPr>
      </p:pic>
      <p:sp>
        <p:nvSpPr>
          <p:cNvPr id="6" name="Arrow: Curved Left 5">
            <a:extLst>
              <a:ext uri="{FF2B5EF4-FFF2-40B4-BE49-F238E27FC236}">
                <a16:creationId xmlns:a16="http://schemas.microsoft.com/office/drawing/2014/main" id="{60E69CDD-2E6E-7185-526F-C097874F9759}"/>
              </a:ext>
            </a:extLst>
          </p:cNvPr>
          <p:cNvSpPr/>
          <p:nvPr/>
        </p:nvSpPr>
        <p:spPr>
          <a:xfrm>
            <a:off x="6724020" y="2411605"/>
            <a:ext cx="544286" cy="275492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Left 6">
            <a:extLst>
              <a:ext uri="{FF2B5EF4-FFF2-40B4-BE49-F238E27FC236}">
                <a16:creationId xmlns:a16="http://schemas.microsoft.com/office/drawing/2014/main" id="{09AB6491-F588-250B-E8C0-B5AFEA73446A}"/>
              </a:ext>
            </a:extLst>
          </p:cNvPr>
          <p:cNvSpPr/>
          <p:nvPr/>
        </p:nvSpPr>
        <p:spPr>
          <a:xfrm flipH="1" flipV="1">
            <a:off x="1892438" y="2369734"/>
            <a:ext cx="527539" cy="275492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69E90D10-F869-9ACE-009F-6F6A8772AC4C}"/>
              </a:ext>
            </a:extLst>
          </p:cNvPr>
          <p:cNvSpPr txBox="1"/>
          <p:nvPr/>
        </p:nvSpPr>
        <p:spPr>
          <a:xfrm>
            <a:off x="7360417" y="3676022"/>
            <a:ext cx="15960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latin typeface="Arial"/>
                <a:cs typeface="Arial"/>
              </a:rPr>
              <a:t>ApplySecurity</a:t>
            </a:r>
            <a:endParaRPr lang="en-US" err="1"/>
          </a:p>
        </p:txBody>
      </p:sp>
      <p:sp>
        <p:nvSpPr>
          <p:cNvPr id="37" name="TextBox 36">
            <a:extLst>
              <a:ext uri="{FF2B5EF4-FFF2-40B4-BE49-F238E27FC236}">
                <a16:creationId xmlns:a16="http://schemas.microsoft.com/office/drawing/2014/main" id="{4B86C862-9F68-A5E0-2A5C-ECABF384CC33}"/>
              </a:ext>
            </a:extLst>
          </p:cNvPr>
          <p:cNvSpPr txBox="1"/>
          <p:nvPr/>
        </p:nvSpPr>
        <p:spPr>
          <a:xfrm>
            <a:off x="117230" y="3676021"/>
            <a:ext cx="18555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Arial"/>
              </a:rPr>
              <a:t>ProcessSecurity</a:t>
            </a:r>
            <a:endParaRPr lang="en-US"/>
          </a:p>
        </p:txBody>
      </p:sp>
      <p:sp>
        <p:nvSpPr>
          <p:cNvPr id="2" name="TextBox 1">
            <a:extLst>
              <a:ext uri="{FF2B5EF4-FFF2-40B4-BE49-F238E27FC236}">
                <a16:creationId xmlns:a16="http://schemas.microsoft.com/office/drawing/2014/main" id="{3F74F289-F9B4-6A6A-CCE8-FFA2FCA53326}"/>
              </a:ext>
            </a:extLst>
          </p:cNvPr>
          <p:cNvSpPr txBox="1"/>
          <p:nvPr/>
        </p:nvSpPr>
        <p:spPr>
          <a:xfrm>
            <a:off x="4891596" y="6398313"/>
            <a:ext cx="2956263" cy="276999"/>
          </a:xfrm>
          <a:prstGeom prst="rect">
            <a:avLst/>
          </a:prstGeom>
          <a:noFill/>
        </p:spPr>
        <p:txBody>
          <a:bodyPr wrap="square" rtlCol="0">
            <a:spAutoFit/>
          </a:bodyPr>
          <a:lstStyle/>
          <a:p>
            <a:pPr algn="ctr"/>
            <a:r>
              <a:rPr lang="en-US" sz="1200" dirty="0"/>
              <a:t>*From CCSDS 232.0-B-4</a:t>
            </a:r>
          </a:p>
        </p:txBody>
      </p:sp>
    </p:spTree>
    <p:extLst>
      <p:ext uri="{BB962C8B-B14F-4D97-AF65-F5344CB8AC3E}">
        <p14:creationId xmlns:p14="http://schemas.microsoft.com/office/powerpoint/2010/main" val="1540576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Agenda&amp;quot;&quot;/&gt;&lt;property id=&quot;20307&quot; value=&quot;491&quot;/&gt;&lt;/object&gt;&lt;object type=&quot;3&quot; unique_id=&quot;10011&quot;&gt;&lt;property id=&quot;20148&quot; value=&quot;5&quot;/&gt;&lt;property id=&quot;20300&quot; value=&quot;Slide 7 - &amp;quot;Current Use&amp;quot;&quot;/&gt;&lt;property id=&quot;20307&quot; value=&quot;603&quot;/&gt;&lt;/object&gt;&lt;object type=&quot;3&quot; unique_id=&quot;10020&quot;&gt;&lt;property id=&quot;20148&quot; value=&quot;5&quot;/&gt;&lt;property id=&quot;20300&quot; value=&quot;Slide 11 - &amp;quot;Conclusion&amp;quot;&quot;/&gt;&lt;property id=&quot;20307&quot; value=&quot;599&quot;/&gt;&lt;/object&gt;&lt;object type=&quot;3&quot; unique_id=&quot;10078&quot;&gt;&lt;property id=&quot;20148&quot; value=&quot;5&quot;/&gt;&lt;property id=&quot;20300&quot; value=&quot;Slide 3 - &amp;quot;ITCSB Description&amp;quot;&quot;/&gt;&lt;property id=&quot;20307&quot; value=&quot;626&quot;/&gt;&lt;/object&gt;&lt;object type=&quot;3&quot; unique_id=&quot;10079&quot;&gt;&lt;property id=&quot;20148&quot; value=&quot;5&quot;/&gt;&lt;property id=&quot;20300&quot; value=&quot;Slide 4 - &amp;quot;ITCSB Features&amp;quot;&quot;/&gt;&lt;property id=&quot;20307&quot; value=&quot;622&quot;/&gt;&lt;/object&gt;&lt;object type=&quot;3&quot; unique_id=&quot;10080&quot;&gt;&lt;property id=&quot;20148&quot; value=&quot;5&quot;/&gt;&lt;property id=&quot;20300&quot; value=&quot;Slide 5 - &amp;quot;ITCSB Interception&amp;quot;&quot;/&gt;&lt;property id=&quot;20307&quot; value=&quot;627&quot;/&gt;&lt;/object&gt;&lt;object type=&quot;3&quot; unique_id=&quot;10081&quot;&gt;&lt;property id=&quot;20148&quot; value=&quot;5&quot;/&gt;&lt;property id=&quot;20300&quot; value=&quot;Slide 6 - &amp;quot;ITCSB Interception&amp;quot;&quot;/&gt;&lt;property id=&quot;20307&quot; value=&quot;624&quot;/&gt;&lt;/object&gt;&lt;object type=&quot;3&quot; unique_id=&quot;10183&quot;&gt;&lt;property id=&quot;20148&quot; value=&quot;5&quot;/&gt;&lt;property id=&quot;20300&quot; value=&quot;Slide 8&quot;/&gt;&lt;property id=&quot;20307&quot; value=&quot;628&quot;/&gt;&lt;/object&gt;&lt;object type=&quot;3&quot; unique_id=&quot;10184&quot;&gt;&lt;property id=&quot;20148&quot; value=&quot;5&quot;/&gt;&lt;property id=&quot;20300&quot; value=&quot;Slide 9&quot;/&gt;&lt;property id=&quot;20307&quot; value=&quot;629&quot;/&gt;&lt;/object&gt;&lt;object type=&quot;3&quot; unique_id=&quot;10185&quot;&gt;&lt;property id=&quot;20148&quot; value=&quot;5&quot;/&gt;&lt;property id=&quot;20300&quot; value=&quot;Slide 10&quot;/&gt;&lt;property id=&quot;20307&quot; value=&quot;630&quot;/&gt;&lt;/object&gt;&lt;/object&gt;&lt;/object&gt;&lt;/database&gt;"/>
  <p:tag name="SECTOMILLISECCONVERTED" val="1"/>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A82A82E76B3841A9DDF37928528FAC" ma:contentTypeVersion="15" ma:contentTypeDescription="Create a new document." ma:contentTypeScope="" ma:versionID="3d0d6e70f9c525b7231aa4a8d3ab888e">
  <xsd:schema xmlns:xsd="http://www.w3.org/2001/XMLSchema" xmlns:xs="http://www.w3.org/2001/XMLSchema" xmlns:p="http://schemas.microsoft.com/office/2006/metadata/properties" xmlns:ns2="410a2472-efc4-4fa9-806c-5000036cce56" xmlns:ns3="d683b4b1-f43f-4114-9370-8d0bd2b1ca1b" targetNamespace="http://schemas.microsoft.com/office/2006/metadata/properties" ma:root="true" ma:fieldsID="15fd0a65ac549bc2a68e2109b76d68ba" ns2:_="" ns3:_="">
    <xsd:import namespace="410a2472-efc4-4fa9-806c-5000036cce56"/>
    <xsd:import namespace="d683b4b1-f43f-4114-9370-8d0bd2b1ca1b"/>
    <xsd:element name="properties">
      <xsd:complexType>
        <xsd:sequence>
          <xsd:element name="documentManagement">
            <xsd:complexType>
              <xsd:all>
                <xsd:element ref="ns2:Date_x002f_Time"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0a2472-efc4-4fa9-806c-5000036cce56" elementFormDefault="qualified">
    <xsd:import namespace="http://schemas.microsoft.com/office/2006/documentManagement/types"/>
    <xsd:import namespace="http://schemas.microsoft.com/office/infopath/2007/PartnerControls"/>
    <xsd:element name="Date_x002f_Time" ma:index="8" nillable="true" ma:displayName="Date/Time" ma:format="DateOnly" ma:internalName="Date_x002f_Tim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notes" ma:index="22"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83b4b1-f43f-4114-9370-8d0bd2b1ca1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e406ff8-ec76-4ebd-b936-afc87dad63af}" ma:internalName="TaxCatchAll" ma:showField="CatchAllData" ma:web="d683b4b1-f43f-4114-9370-8d0bd2b1ca1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683b4b1-f43f-4114-9370-8d0bd2b1ca1b" xsi:nil="true"/>
    <lcf76f155ced4ddcb4097134ff3c332f xmlns="410a2472-efc4-4fa9-806c-5000036cce56">
      <Terms xmlns="http://schemas.microsoft.com/office/infopath/2007/PartnerControls"/>
    </lcf76f155ced4ddcb4097134ff3c332f>
    <notes xmlns="410a2472-efc4-4fa9-806c-5000036cce56" xsi:nil="true"/>
    <Date_x002f_Time xmlns="410a2472-efc4-4fa9-806c-5000036cce56" xsi:nil="true"/>
    <SharedWithUsers xmlns="d683b4b1-f43f-4114-9370-8d0bd2b1ca1b">
      <UserInfo>
        <DisplayName>Brown, Robert J. (IVV-1800)[TMC Technologies]</DisplayName>
        <AccountId>30</AccountId>
        <AccountType/>
      </UserInfo>
    </SharedWithUsers>
  </documentManagement>
</p:properties>
</file>

<file path=customXml/itemProps1.xml><?xml version="1.0" encoding="utf-8"?>
<ds:datastoreItem xmlns:ds="http://schemas.openxmlformats.org/officeDocument/2006/customXml" ds:itemID="{54548450-DB3A-46E6-98C9-AA9C00383F42}">
  <ds:schemaRefs>
    <ds:schemaRef ds:uri="410a2472-efc4-4fa9-806c-5000036cce56"/>
    <ds:schemaRef ds:uri="d683b4b1-f43f-4114-9370-8d0bd2b1ca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097956-A9D4-4D2A-8306-A1285995748B}">
  <ds:schemaRefs>
    <ds:schemaRef ds:uri="http://schemas.microsoft.com/sharepoint/v3/contenttype/forms"/>
  </ds:schemaRefs>
</ds:datastoreItem>
</file>

<file path=customXml/itemProps3.xml><?xml version="1.0" encoding="utf-8"?>
<ds:datastoreItem xmlns:ds="http://schemas.openxmlformats.org/officeDocument/2006/customXml" ds:itemID="{ED9F2AEA-688A-45AD-BD38-90E8F5E65BCF}">
  <ds:schemaRefs>
    <ds:schemaRef ds:uri="410a2472-efc4-4fa9-806c-5000036cce56"/>
    <ds:schemaRef ds:uri="d683b4b1-f43f-4114-9370-8d0bd2b1ca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TotalTime>
  <Words>885</Words>
  <Application>Microsoft Office PowerPoint</Application>
  <PresentationFormat>On-screen Show (4:3)</PresentationFormat>
  <Paragraphs>163</Paragraphs>
  <Slides>16</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Arial,Sans-Serif</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Frank Huy</Manager>
  <Company>NASA IV&amp;V Facility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JSTAR vCloud</dc:title>
  <dc:subject>SMAP</dc:subject>
  <dc:creator>David.C.Cutright@nasa.gov</dc:creator>
  <cp:lastModifiedBy>Cutright, David C. (IVV-1800)[TMC Technologies]</cp:lastModifiedBy>
  <cp:revision>5</cp:revision>
  <dcterms:created xsi:type="dcterms:W3CDTF">2006-08-16T00:00:00Z</dcterms:created>
  <dcterms:modified xsi:type="dcterms:W3CDTF">2023-02-02T20:58:21Z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0x01010011A82A82E76B3841A9DDF37928528FAC</vt:lpwstr>
  </property>
  <property fmtid="{D5CDD505-2E9C-101B-9397-08002B2CF9AE}" pid="3" name="MediaServiceImageTags">
    <vt:lpwstr/>
  </property>
</Properties>
</file>