
<file path=[Content_Types].xml><?xml version="1.0" encoding="utf-8"?>
<Types xmlns="http://schemas.openxmlformats.org/package/2006/content-types">
  <Default Extension="emf" ContentType="image/x-emf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1694" r:id="rId2"/>
    <p:sldId id="1720" r:id="rId3"/>
    <p:sldId id="1719" r:id="rId4"/>
    <p:sldId id="1715" r:id="rId5"/>
    <p:sldId id="1721" r:id="rId6"/>
    <p:sldId id="1727" r:id="rId7"/>
    <p:sldId id="1716" r:id="rId8"/>
    <p:sldId id="1724" r:id="rId9"/>
    <p:sldId id="1723" r:id="rId10"/>
    <p:sldId id="1714" r:id="rId11"/>
    <p:sldId id="1726" r:id="rId12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4F35AC58-3C3A-FA4B-9A0A-0F51BC410CF4}">
          <p14:sldIdLst>
            <p14:sldId id="1694"/>
            <p14:sldId id="1720"/>
            <p14:sldId id="1719"/>
            <p14:sldId id="1715"/>
            <p14:sldId id="1721"/>
            <p14:sldId id="1727"/>
            <p14:sldId id="1716"/>
            <p14:sldId id="1724"/>
            <p14:sldId id="1723"/>
            <p14:sldId id="1714"/>
            <p14:sldId id="1726"/>
          </p14:sldIdLst>
        </p14:section>
      </p14:sectionLst>
    </p:ex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35FF"/>
    <a:srgbClr val="00B050"/>
    <a:srgbClr val="0432FF"/>
    <a:srgbClr val="FF22EE"/>
    <a:srgbClr val="005AE1"/>
    <a:srgbClr val="444CCB"/>
    <a:srgbClr val="D3090A"/>
    <a:srgbClr val="800000"/>
    <a:srgbClr val="00B033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13" autoAdjust="0"/>
    <p:restoredTop sz="94150" autoAdjust="0"/>
  </p:normalViewPr>
  <p:slideViewPr>
    <p:cSldViewPr snapToGrid="0">
      <p:cViewPr varScale="1">
        <p:scale>
          <a:sx n="116" d="100"/>
          <a:sy n="116" d="100"/>
        </p:scale>
        <p:origin x="832" y="184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5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29" d="100"/>
          <a:sy n="129" d="100"/>
        </p:scale>
        <p:origin x="5936" y="2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 Black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DE90B83-E345-4856-AEA2-35E0B41B8E7C}" type="datetime1">
              <a:rPr lang="en-US"/>
              <a:pPr/>
              <a:t>2/2/23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 Black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C40C096-BC5A-4292-8C70-B1EE8A6566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702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fld id="{252DC2EB-6F82-418A-83B5-FF53ED322D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10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039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Transferred to gulfstream originally in ____ (Dick to look up)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713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you’re going to build a knowledge-based code, you need to understand these 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people have gone to adjoint (very few use finite difference).</a:t>
            </a:r>
          </a:p>
          <a:p>
            <a:r>
              <a:rPr lang="en-US" dirty="0"/>
              <a:t>Key point is that prescribed cuts down the design time significantly.</a:t>
            </a:r>
          </a:p>
          <a:p>
            <a:r>
              <a:rPr lang="en-US" dirty="0"/>
              <a:t>Part of the time savings is coming from not having to converge the flow solution all the way (can converge as you progress in the design)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90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verbally mention we are not using shape functions, we’re moving each point. One of the results of that is we have more control/freedom over geometry (may pay off for laminar flow stuff where we need a lot of control at the leading edge than may be possible with splines/shape functions). Downside is it can introduce more high-frequency geometry stuff (not smooth).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74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Might want to explain the targets versus baseline (like weaker shock stuff) before you hit play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1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may require minor modifications for the converters, but capability is there. Do we want to add Kestrel?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200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 on applied aerodynamic design application, either mention or add text about how in the past we’ve added features in CDISC to accomplish a unique design goal (even if it’s not listed in the design applications slide) (modifying or adding constraints or capabilities)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42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4" y="1016000"/>
            <a:ext cx="11453284" cy="5453062"/>
          </a:xfrm>
        </p:spPr>
        <p:txBody>
          <a:bodyPr/>
          <a:lstStyle>
            <a:lvl1pPr>
              <a:defRPr sz="2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E64E96B5-6276-A74E-A3A7-1D5F525DCE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23333" y="304800"/>
            <a:ext cx="11453284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ctr"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AC7DDB88-051E-C049-8940-D9018F847CF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89004" y="6469063"/>
            <a:ext cx="1189567" cy="388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B2D4379-E161-47CD-B0C9-1B70C6F881DE}" type="slidenum">
              <a:rPr lang="en-US" smtClean="0"/>
              <a:pPr/>
              <a:t>‹#›</a:t>
            </a:fld>
            <a:endParaRPr lang="en-US" b="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2448DC-6DEC-1F41-A3E2-2E3107AEBE5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42384" y="966788"/>
            <a:ext cx="10293349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0070C0"/>
                </a:gs>
                <a:gs pos="9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15">
            <a:extLst>
              <a:ext uri="{FF2B5EF4-FFF2-40B4-BE49-F238E27FC236}">
                <a16:creationId xmlns:a16="http://schemas.microsoft.com/office/drawing/2014/main" id="{EE334056-B3C1-FE49-B8D9-2C92FF0AE1B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7376" y="6469061"/>
            <a:ext cx="2637595" cy="388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FF0000"/>
                </a:solidFill>
                <a:latin typeface="Arial" panose="020B0604020202020204" pitchFamily="34" charset="0"/>
                <a:ea typeface="ＭＳ Ｐゴシック" pitchFamily="-111" charset="-128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9pPr>
          </a:lstStyle>
          <a:p>
            <a:r>
              <a:rPr lang="en-US" b="0" dirty="0"/>
              <a:t>NASA/Gulfstream TIM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5A68B-4E91-4A2E-B045-F9D69D1228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4114800"/>
            <a:ext cx="5683251" cy="2147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4114800"/>
            <a:ext cx="5685367" cy="2147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999507-6FD4-43BA-966F-CA1DDF24C4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E9EE35-1C23-4666-BE6C-0E31FCA6D8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F10F1-C2AF-4EC0-8EC9-6A7162A9E5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3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CFA592-E07B-40EE-9E8C-0F42AECB37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44474D-81E4-4E7B-805D-81388FC7BA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E735CA-354B-44C3-8BE6-82841C18F4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D16886-AC18-46F4-A8D8-44D5BF8EB4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66700"/>
            <a:ext cx="2895600" cy="59959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66700"/>
            <a:ext cx="8483600" cy="5995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DED230-0D99-450A-A45D-2754FDC201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1" y="4114800"/>
            <a:ext cx="11571817" cy="2147888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84B7AB-FDBA-42EB-B1F7-D8FBE2A26E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4114800"/>
            <a:ext cx="5683251" cy="2147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4114800"/>
            <a:ext cx="5685367" cy="2147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059122-49D2-4F71-B9BB-3083C777DE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tif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1">
            <a:extLst>
              <a:ext uri="{FF2B5EF4-FFF2-40B4-BE49-F238E27FC236}">
                <a16:creationId xmlns:a16="http://schemas.microsoft.com/office/drawing/2014/main" id="{EDE63687-AC27-2C4F-A4C0-57CD11F32B1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74651" y="100019"/>
            <a:ext cx="11432116" cy="6389695"/>
            <a:chOff x="217" y="39"/>
            <a:chExt cx="5401" cy="4025"/>
          </a:xfrm>
        </p:grpSpPr>
        <p:sp>
          <p:nvSpPr>
            <p:cNvPr id="9" name="AutoShape 22">
              <a:extLst>
                <a:ext uri="{FF2B5EF4-FFF2-40B4-BE49-F238E27FC236}">
                  <a16:creationId xmlns:a16="http://schemas.microsoft.com/office/drawing/2014/main" id="{B273B97F-3C6E-4349-AB5D-0BFD89311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" y="148"/>
              <a:ext cx="5401" cy="3916"/>
            </a:xfrm>
            <a:prstGeom prst="roundRect">
              <a:avLst>
                <a:gd name="adj" fmla="val 23"/>
              </a:avLst>
            </a:prstGeom>
            <a:solidFill>
              <a:schemeClr val="bg1"/>
            </a:solidFill>
            <a:ln w="38100">
              <a:solidFill>
                <a:srgbClr val="0070C0"/>
              </a:solidFill>
              <a:round/>
              <a:headEnd/>
              <a:tailEnd/>
            </a:ln>
            <a:effectLst>
              <a:outerShdw dist="35921" dir="2700000" algn="ctr" rotWithShape="0">
                <a:srgbClr val="727272">
                  <a:alpha val="74997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sz="1000" b="1">
                <a:latin typeface="Helvetica" pitchFamily="-108" charset="0"/>
                <a:ea typeface="+mn-ea"/>
              </a:endParaRPr>
            </a:p>
          </p:txBody>
        </p:sp>
        <p:sp>
          <p:nvSpPr>
            <p:cNvPr id="10" name="Text Box 24">
              <a:extLst>
                <a:ext uri="{FF2B5EF4-FFF2-40B4-BE49-F238E27FC236}">
                  <a16:creationId xmlns:a16="http://schemas.microsoft.com/office/drawing/2014/main" id="{3FE52318-F253-F84C-ABB3-F8C720081C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0" y="39"/>
              <a:ext cx="1038" cy="9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37931725" indent="-37474525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algn="ctr" eaLnBrk="1" hangingPunct="1">
                <a:lnSpc>
                  <a:spcPct val="94000"/>
                </a:lnSpc>
                <a:spcBef>
                  <a:spcPts val="613"/>
                </a:spcBef>
                <a:buClr>
                  <a:srgbClr val="7A0061"/>
                </a:buClr>
                <a:buSzPct val="50000"/>
                <a:buFont typeface="Times" charset="0"/>
                <a:buNone/>
                <a:defRPr/>
              </a:pPr>
              <a:r>
                <a:rPr lang="en-GB" sz="1000" b="1" dirty="0">
                  <a:solidFill>
                    <a:srgbClr val="0070C0"/>
                  </a:solidFill>
                  <a:latin typeface="Times" charset="0"/>
                </a:rPr>
                <a:t>LANGLEY RESEARCH CENTER</a:t>
              </a:r>
            </a:p>
          </p:txBody>
        </p:sp>
      </p:grpSp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557867" y="266700"/>
            <a:ext cx="1032933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1" y="1016000"/>
            <a:ext cx="11571817" cy="524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86400" y="6378576"/>
            <a:ext cx="5700184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677085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277600" y="6392864"/>
            <a:ext cx="550333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800000"/>
                </a:solidFill>
                <a:latin typeface="75 Helvetica Bold" pitchFamily="1" charset="0"/>
              </a:defRPr>
            </a:lvl1pPr>
          </a:lstStyle>
          <a:p>
            <a:fld id="{DB2D4379-E161-47CD-B0C9-1B70C6F881DE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B41588-2519-594F-B122-8C6E30E2203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02157" y="45467"/>
            <a:ext cx="928205" cy="7889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>
            <a:extLst>
              <a:ext uri="{FF2B5EF4-FFF2-40B4-BE49-F238E27FC236}">
                <a16:creationId xmlns:a16="http://schemas.microsoft.com/office/drawing/2014/main" id="{DA5A8426-1F3D-3944-8507-12A5E84CD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060" y="4423760"/>
            <a:ext cx="11381873" cy="1929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058" tIns="41029" rIns="82058" bIns="41029">
            <a:spAutoFit/>
          </a:bodyPr>
          <a:lstStyle/>
          <a:p>
            <a:pPr algn="ctr" defTabSz="820738" eaLnBrk="0" hangingPunct="0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Brett Hiller, Richard Campbell, Michelle Banchy</a:t>
            </a:r>
          </a:p>
          <a:p>
            <a:pPr algn="ctr" defTabSz="820738" eaLnBrk="0" hangingPunct="0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Configuration Aerodynamics Branch</a:t>
            </a:r>
          </a:p>
          <a:p>
            <a:pPr algn="ctr" defTabSz="820738" eaLnBrk="0" hangingPunct="0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NASA Langley Research Center</a:t>
            </a:r>
          </a:p>
          <a:p>
            <a:pPr algn="ctr" defTabSz="820738" eaLnBrk="0" hangingPunct="0"/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820738" eaLnBrk="0" hangingPunct="0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NASA/Gulfstream Technical Interchange Meeting</a:t>
            </a:r>
          </a:p>
          <a:p>
            <a:pPr algn="ctr" defTabSz="820738" eaLnBrk="0" hangingPunct="0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Feb. 7, 2023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91D4A4B-38BE-FB41-A84B-CDD353572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059" y="2104084"/>
            <a:ext cx="11381874" cy="1410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algn="ctr" eaLnBrk="1" hangingPunct="1"/>
            <a:r>
              <a:rPr lang="en-US" sz="40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Recent Advances for the </a:t>
            </a:r>
            <a:br>
              <a:rPr lang="en-US" sz="40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CDISC Aerodynamic Design Method</a:t>
            </a:r>
          </a:p>
        </p:txBody>
      </p:sp>
    </p:spTree>
    <p:extLst>
      <p:ext uri="{BB962C8B-B14F-4D97-AF65-F5344CB8AC3E}">
        <p14:creationId xmlns:p14="http://schemas.microsoft.com/office/powerpoint/2010/main" val="26738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62"/>
    </mc:Choice>
    <mc:Fallback xmlns="">
      <p:transition spd="slow" advTm="1356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5DF9E0-127F-9F12-2831-42A8D7889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34" y="1027610"/>
            <a:ext cx="11453284" cy="544145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CDISC is similar to other design methods</a:t>
            </a:r>
          </a:p>
          <a:p>
            <a:pPr lvl="1" indent="-342900">
              <a:buFont typeface="Arial Bold"/>
              <a:buChar char="–"/>
            </a:pPr>
            <a:r>
              <a:rPr lang="en-US" dirty="0"/>
              <a:t>Like inverse methods, CDISC determines geometry that produce specified pressure distributions</a:t>
            </a:r>
          </a:p>
          <a:p>
            <a:pPr lvl="1" indent="-342900">
              <a:buFont typeface="Arial Bold"/>
              <a:buChar char="–"/>
            </a:pPr>
            <a:r>
              <a:rPr lang="en-US" dirty="0"/>
              <a:t>Like gradient-based numerical optimization methods, CDISC uses a direct-iterative approach to minimize a flow quantity based on sensitivity derivatives</a:t>
            </a:r>
          </a:p>
          <a:p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Constrained Direct-Iterative Surface Curvature (CDISC) is a </a:t>
            </a:r>
            <a:r>
              <a:rPr lang="en-US" i="1" dirty="0">
                <a:solidFill>
                  <a:srgbClr val="FF0000"/>
                </a:solidFill>
              </a:rPr>
              <a:t>knowledge-based design method</a:t>
            </a:r>
          </a:p>
          <a:p>
            <a:pPr lvl="1"/>
            <a:r>
              <a:rPr lang="en-US" dirty="0"/>
              <a:t>Prescribed sensitivity derivatives</a:t>
            </a:r>
          </a:p>
          <a:p>
            <a:pPr lvl="1"/>
            <a:r>
              <a:rPr lang="en-US" dirty="0"/>
              <a:t>Target pressures automatically generated from flow constraints</a:t>
            </a:r>
          </a:p>
          <a:p>
            <a:pPr lvl="1"/>
            <a:r>
              <a:rPr lang="en-US" dirty="0"/>
              <a:t>Geometry constraints for robustness and multidisciplinary requirements</a:t>
            </a:r>
          </a:p>
          <a:p>
            <a:pPr lvl="1"/>
            <a:endParaRPr lang="en-US" sz="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Originally created in the 1980s, CDISC was rewritten in 2021</a:t>
            </a:r>
          </a:p>
          <a:p>
            <a:pPr lvl="1">
              <a:buFont typeface="Arial Bold"/>
              <a:buChar char="–"/>
            </a:pPr>
            <a:r>
              <a:rPr lang="en-US" dirty="0"/>
              <a:t>Improved compatibility with updates in flow solvers</a:t>
            </a:r>
          </a:p>
          <a:p>
            <a:pPr lvl="1">
              <a:buFont typeface="Arial Bold"/>
              <a:buChar char="–"/>
            </a:pPr>
            <a:r>
              <a:rPr lang="en-US" dirty="0"/>
              <a:t>More user-friendly code</a:t>
            </a:r>
          </a:p>
          <a:p>
            <a:pPr lvl="1">
              <a:buFont typeface="Arial Bold"/>
              <a:buChar char="–"/>
            </a:pPr>
            <a:r>
              <a:rPr lang="en-US" dirty="0"/>
              <a:t>Added extensions to design capabilities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sz="7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653DB9-FDF5-F48F-78D7-420DB36B5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CDISC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5DE49-F4FA-0001-CA3F-FBE213BBC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2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636478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5DF9E0-127F-9F12-2831-42A8D7889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 physics related to drag?</a:t>
            </a:r>
          </a:p>
          <a:p>
            <a:pPr lvl="1"/>
            <a:r>
              <a:rPr lang="en-US" dirty="0"/>
              <a:t>Induced drag  </a:t>
            </a:r>
            <a:r>
              <a:rPr lang="en-US" dirty="0">
                <a:sym typeface="Wingdings" pitchFamily="2" charset="2"/>
              </a:rPr>
              <a:t> </a:t>
            </a:r>
            <a:r>
              <a:rPr lang="en-US" dirty="0"/>
              <a:t> shed vorticity</a:t>
            </a:r>
          </a:p>
          <a:p>
            <a:pPr lvl="1"/>
            <a:r>
              <a:rPr lang="en-US" dirty="0"/>
              <a:t>Wave drag  </a:t>
            </a:r>
            <a:r>
              <a:rPr lang="en-US" dirty="0">
                <a:sym typeface="Wingdings" pitchFamily="2" charset="2"/>
              </a:rPr>
              <a:t></a:t>
            </a:r>
            <a:r>
              <a:rPr lang="en-US" dirty="0"/>
              <a:t>  shock strength</a:t>
            </a:r>
          </a:p>
          <a:p>
            <a:pPr lvl="1"/>
            <a:r>
              <a:rPr lang="en-US" dirty="0"/>
              <a:t>Form drag  </a:t>
            </a:r>
            <a:r>
              <a:rPr lang="en-US" dirty="0">
                <a:sym typeface="Wingdings" pitchFamily="2" charset="2"/>
              </a:rPr>
              <a:t>  boundary layer (BL) state</a:t>
            </a:r>
            <a:r>
              <a:rPr lang="en-US" dirty="0"/>
              <a:t> </a:t>
            </a:r>
          </a:p>
          <a:p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are the flow characteristics specified to get the desired flow physics?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Elliptical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spanload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  minimum induced drag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/>
              <a:t>Adverse rooftop C</a:t>
            </a:r>
            <a:r>
              <a:rPr lang="en-US" baseline="-25000" dirty="0"/>
              <a:t>P</a:t>
            </a:r>
            <a:r>
              <a:rPr lang="en-US" dirty="0"/>
              <a:t> gradient  </a:t>
            </a:r>
            <a:r>
              <a:rPr lang="en-US" dirty="0">
                <a:sym typeface="Wingdings" pitchFamily="2" charset="2"/>
              </a:rPr>
              <a:t>  weaken shock</a:t>
            </a:r>
            <a:endParaRPr lang="en-US" dirty="0"/>
          </a:p>
          <a:p>
            <a:pPr lvl="1"/>
            <a:r>
              <a:rPr lang="en-US" dirty="0"/>
              <a:t>Favorable rooftop C</a:t>
            </a:r>
            <a:r>
              <a:rPr lang="en-US" baseline="-25000" dirty="0"/>
              <a:t>P</a:t>
            </a:r>
            <a:r>
              <a:rPr lang="en-US" dirty="0"/>
              <a:t> gradient  </a:t>
            </a:r>
            <a:r>
              <a:rPr lang="en-US" dirty="0">
                <a:sym typeface="Wingdings" pitchFamily="2" charset="2"/>
              </a:rPr>
              <a:t>  delay BL transition</a:t>
            </a:r>
            <a:endParaRPr lang="en-US" dirty="0"/>
          </a:p>
          <a:p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is the geometry modified to get the desired flow characteristics?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Iterative approach coupled with flow solver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Geometry changed according to prescribed sensitivity derivatives  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653DB9-FDF5-F48F-78D7-420DB36B5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Needed for Knowledge-Based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5DE49-F4FA-0001-CA3F-FBE213BBC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3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156227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653DB9-FDF5-F48F-78D7-420DB36B5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CDISC Design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5DE49-F4FA-0001-CA3F-FBE213BBC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4</a:t>
            </a:fld>
            <a:endParaRPr lang="en-US" b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52291FE-A1A9-6F27-CD9B-B9498A49F672}"/>
              </a:ext>
            </a:extLst>
          </p:cNvPr>
          <p:cNvGrpSpPr/>
          <p:nvPr/>
        </p:nvGrpSpPr>
        <p:grpSpPr>
          <a:xfrm>
            <a:off x="1794469" y="1537002"/>
            <a:ext cx="8229600" cy="4125562"/>
            <a:chOff x="4409449" y="978401"/>
            <a:chExt cx="8229600" cy="4125562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795E73EE-98AA-9CE2-BB1A-BA1EDA8B152B}"/>
                </a:ext>
              </a:extLst>
            </p:cNvPr>
            <p:cNvSpPr/>
            <p:nvPr/>
          </p:nvSpPr>
          <p:spPr>
            <a:xfrm>
              <a:off x="7152649" y="978401"/>
              <a:ext cx="2743200" cy="91440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Flow Solver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USM3D, FUN3D, etc.</a:t>
              </a:r>
              <a:endPara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3F058E9F-678A-64EA-38BB-6F131612EA8F}"/>
                </a:ext>
              </a:extLst>
            </p:cNvPr>
            <p:cNvSpPr/>
            <p:nvPr/>
          </p:nvSpPr>
          <p:spPr>
            <a:xfrm>
              <a:off x="7152649" y="4189563"/>
              <a:ext cx="2743200" cy="914400"/>
            </a:xfrm>
            <a:prstGeom prst="roundRect">
              <a:avLst/>
            </a:prstGeom>
            <a:solidFill>
              <a:srgbClr val="C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Design Module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CDISC</a:t>
              </a: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2DC493A0-DBF4-E261-6E43-9B993DD6A134}"/>
                </a:ext>
              </a:extLst>
            </p:cNvPr>
            <p:cNvSpPr/>
            <p:nvPr/>
          </p:nvSpPr>
          <p:spPr>
            <a:xfrm>
              <a:off x="9895849" y="2566031"/>
              <a:ext cx="2743200" cy="914400"/>
            </a:xfrm>
            <a:prstGeom prst="round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Flow/Geometry</a:t>
              </a:r>
              <a:b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Extraction</a:t>
              </a:r>
            </a:p>
          </p:txBody>
        </p:sp>
        <p:cxnSp>
          <p:nvCxnSpPr>
            <p:cNvPr id="35" name="Elbow Connector 34">
              <a:extLst>
                <a:ext uri="{FF2B5EF4-FFF2-40B4-BE49-F238E27FC236}">
                  <a16:creationId xmlns:a16="http://schemas.microsoft.com/office/drawing/2014/main" id="{2978EBD6-1F1C-2581-328E-244E72DFC828}"/>
                </a:ext>
              </a:extLst>
            </p:cNvPr>
            <p:cNvCxnSpPr>
              <a:cxnSpLocks/>
              <a:stCxn id="26" idx="0"/>
              <a:endCxn id="24" idx="3"/>
            </p:cNvCxnSpPr>
            <p:nvPr/>
          </p:nvCxnSpPr>
          <p:spPr>
            <a:xfrm rot="16200000" flipV="1">
              <a:off x="10016434" y="1315016"/>
              <a:ext cx="1130430" cy="1371600"/>
            </a:xfrm>
            <a:prstGeom prst="bentConnector2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none"/>
            </a:ln>
            <a:effectLst/>
          </p:spPr>
        </p:cxn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CF1DEAD3-C18D-DDA0-D8EC-AB27E51778DE}"/>
                </a:ext>
              </a:extLst>
            </p:cNvPr>
            <p:cNvSpPr/>
            <p:nvPr/>
          </p:nvSpPr>
          <p:spPr>
            <a:xfrm>
              <a:off x="4409449" y="2566031"/>
              <a:ext cx="2743200" cy="914400"/>
            </a:xfrm>
            <a:prstGeom prst="round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New Grid</a:t>
              </a:r>
            </a:p>
          </p:txBody>
        </p:sp>
      </p:grp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AC0FAA6B-27D0-A60E-774A-7B3E685A8EF1}"/>
              </a:ext>
            </a:extLst>
          </p:cNvPr>
          <p:cNvCxnSpPr>
            <a:cxnSpLocks/>
            <a:stCxn id="25" idx="3"/>
            <a:endCxn id="26" idx="2"/>
          </p:cNvCxnSpPr>
          <p:nvPr/>
        </p:nvCxnSpPr>
        <p:spPr>
          <a:xfrm flipV="1">
            <a:off x="7280869" y="4039032"/>
            <a:ext cx="1371600" cy="1166332"/>
          </a:xfrm>
          <a:prstGeom prst="bentConnector2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none"/>
          </a:ln>
          <a:effectLst/>
        </p:spPr>
      </p:cxn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AA86EE60-22BA-9E68-EAE0-D472F581581E}"/>
              </a:ext>
            </a:extLst>
          </p:cNvPr>
          <p:cNvCxnSpPr>
            <a:cxnSpLocks/>
            <a:stCxn id="38" idx="0"/>
            <a:endCxn id="24" idx="1"/>
          </p:cNvCxnSpPr>
          <p:nvPr/>
        </p:nvCxnSpPr>
        <p:spPr>
          <a:xfrm rot="5400000" flipH="1" flipV="1">
            <a:off x="3286654" y="1873617"/>
            <a:ext cx="1130430" cy="1371600"/>
          </a:xfrm>
          <a:prstGeom prst="bentConnector2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BDE4CE31-1E44-2577-A3B5-993EE95EE14A}"/>
              </a:ext>
            </a:extLst>
          </p:cNvPr>
          <p:cNvCxnSpPr>
            <a:cxnSpLocks/>
            <a:stCxn id="25" idx="1"/>
            <a:endCxn id="38" idx="2"/>
          </p:cNvCxnSpPr>
          <p:nvPr/>
        </p:nvCxnSpPr>
        <p:spPr>
          <a:xfrm rot="10800000">
            <a:off x="3166069" y="4039032"/>
            <a:ext cx="1371600" cy="1166332"/>
          </a:xfrm>
          <a:prstGeom prst="bentConnector2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612666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653DB9-FDF5-F48F-78D7-420DB36B5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CDISC Sensitivity Derivatives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5DE49-F4FA-0001-CA3F-FBE213BBC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5</a:t>
            </a:fld>
            <a:endParaRPr lang="en-US" b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8CFA825-325A-DEF3-7E30-5A1E860065F4}"/>
              </a:ext>
            </a:extLst>
          </p:cNvPr>
          <p:cNvGrpSpPr/>
          <p:nvPr/>
        </p:nvGrpSpPr>
        <p:grpSpPr>
          <a:xfrm>
            <a:off x="2563905" y="3861291"/>
            <a:ext cx="7064189" cy="1898931"/>
            <a:chOff x="2652951" y="3503620"/>
            <a:chExt cx="7064189" cy="1898931"/>
          </a:xfrm>
        </p:grpSpPr>
        <p:sp>
          <p:nvSpPr>
            <p:cNvPr id="11" name="Right Arrow 10">
              <a:extLst>
                <a:ext uri="{FF2B5EF4-FFF2-40B4-BE49-F238E27FC236}">
                  <a16:creationId xmlns:a16="http://schemas.microsoft.com/office/drawing/2014/main" id="{AE00EFD4-BF9C-AB8B-E0A9-B5066C7E43C8}"/>
                </a:ext>
              </a:extLst>
            </p:cNvPr>
            <p:cNvSpPr/>
            <p:nvPr/>
          </p:nvSpPr>
          <p:spPr bwMode="auto">
            <a:xfrm>
              <a:off x="2652951" y="4057005"/>
              <a:ext cx="7064189" cy="923365"/>
            </a:xfrm>
            <a:prstGeom prst="rightArrow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B5ED9CB-27F5-A50B-75D2-025363B57FE3}"/>
                </a:ext>
              </a:extLst>
            </p:cNvPr>
            <p:cNvSpPr/>
            <p:nvPr/>
          </p:nvSpPr>
          <p:spPr bwMode="auto">
            <a:xfrm>
              <a:off x="2652951" y="4288337"/>
              <a:ext cx="3357080" cy="461665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2BD442-928C-CD22-3811-8DCB4672BF27}"/>
                </a:ext>
              </a:extLst>
            </p:cNvPr>
            <p:cNvSpPr txBox="1"/>
            <p:nvPr/>
          </p:nvSpPr>
          <p:spPr>
            <a:xfrm>
              <a:off x="3023087" y="3503620"/>
              <a:ext cx="26356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∆C</a:t>
              </a:r>
              <a:r>
                <a:rPr lang="en-US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∝ ∆Curvature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08B4C13-32F0-D768-E8BE-FA2C5B5DFEE4}"/>
                </a:ext>
              </a:extLst>
            </p:cNvPr>
            <p:cNvSpPr txBox="1"/>
            <p:nvPr/>
          </p:nvSpPr>
          <p:spPr>
            <a:xfrm>
              <a:off x="6613883" y="3503620"/>
              <a:ext cx="20714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∆C</a:t>
              </a:r>
              <a:r>
                <a:rPr lang="en-US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∝ ∆Slope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8EBA73B-D268-59C5-6AB0-EDAC7C86DBC5}"/>
                </a:ext>
              </a:extLst>
            </p:cNvPr>
            <p:cNvSpPr txBox="1"/>
            <p:nvPr/>
          </p:nvSpPr>
          <p:spPr>
            <a:xfrm>
              <a:off x="3348689" y="4301503"/>
              <a:ext cx="1537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Subsonic </a:t>
              </a:r>
              <a:endParaRPr lang="en-US" sz="24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BF66706-D127-34CA-489B-5CBEAFE16598}"/>
                </a:ext>
              </a:extLst>
            </p:cNvPr>
            <p:cNvSpPr txBox="1"/>
            <p:nvPr/>
          </p:nvSpPr>
          <p:spPr>
            <a:xfrm>
              <a:off x="6743727" y="4286026"/>
              <a:ext cx="18117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Supersonic </a:t>
              </a:r>
              <a:endParaRPr lang="en-US" sz="24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5A863CE-BB11-D8A5-7262-8B1D314C4424}"/>
                </a:ext>
              </a:extLst>
            </p:cNvPr>
            <p:cNvSpPr txBox="1"/>
            <p:nvPr/>
          </p:nvSpPr>
          <p:spPr>
            <a:xfrm>
              <a:off x="4904600" y="4940886"/>
              <a:ext cx="28905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Local Mach number</a:t>
              </a:r>
            </a:p>
          </p:txBody>
        </p:sp>
      </p:grp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68C05B75-83B3-E3F5-BFE9-7D3648425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34" y="1016000"/>
            <a:ext cx="11453284" cy="545306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 aerodynamic sensitivity derivative is the change in a flow parameter relative to a change in geometry</a:t>
            </a: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Methods for computing sensitivity derivatives</a:t>
            </a:r>
          </a:p>
          <a:p>
            <a:pPr lvl="1">
              <a:buFont typeface="Arial Bold"/>
              <a:buChar char="–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Finite difference  </a:t>
            </a:r>
            <a:r>
              <a:rPr lang="en-US" dirty="0">
                <a:sym typeface="Wingdings" pitchFamily="2" charset="2"/>
              </a:rPr>
              <a:t>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design takes hundreds of flow analyses</a:t>
            </a:r>
          </a:p>
          <a:p>
            <a:pPr lvl="1">
              <a:buFont typeface="Arial Bold"/>
              <a:buChar char="–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Adjoint  </a:t>
            </a:r>
            <a:r>
              <a:rPr lang="en-US" dirty="0">
                <a:sym typeface="Wingdings" pitchFamily="2" charset="2"/>
              </a:rPr>
              <a:t>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design takes tens of flow analyses</a:t>
            </a:r>
          </a:p>
          <a:p>
            <a:pPr lvl="1">
              <a:buFont typeface="Arial Bold"/>
              <a:buChar char="–"/>
            </a:pP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Prescribed 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 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takes 1-2 flow analyses</a:t>
            </a:r>
          </a:p>
        </p:txBody>
      </p:sp>
    </p:spTree>
    <p:extLst>
      <p:ext uri="{BB962C8B-B14F-4D97-AF65-F5344CB8AC3E}">
        <p14:creationId xmlns:p14="http://schemas.microsoft.com/office/powerpoint/2010/main" val="965947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95133BCB-B000-C008-4ADF-BB8429464059}"/>
              </a:ext>
            </a:extLst>
          </p:cNvPr>
          <p:cNvSpPr/>
          <p:nvPr/>
        </p:nvSpPr>
        <p:spPr>
          <a:xfrm>
            <a:off x="6320017" y="3868473"/>
            <a:ext cx="5221224" cy="2403454"/>
          </a:xfrm>
          <a:prstGeom prst="roundRect">
            <a:avLst/>
          </a:prstGeom>
          <a:noFill/>
          <a:ln w="508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3FDEFC1C-E2C4-C6EB-5CB7-EA449BFC997C}"/>
              </a:ext>
            </a:extLst>
          </p:cNvPr>
          <p:cNvSpPr/>
          <p:nvPr/>
        </p:nvSpPr>
        <p:spPr>
          <a:xfrm>
            <a:off x="6320017" y="1125312"/>
            <a:ext cx="5221224" cy="2403454"/>
          </a:xfrm>
          <a:prstGeom prst="roundRect">
            <a:avLst/>
          </a:prstGeom>
          <a:noFill/>
          <a:ln w="508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C89F75B1-CF80-DBCF-30D8-BF5E24E7A7C1}"/>
              </a:ext>
            </a:extLst>
          </p:cNvPr>
          <p:cNvSpPr/>
          <p:nvPr/>
        </p:nvSpPr>
        <p:spPr>
          <a:xfrm>
            <a:off x="650759" y="3864879"/>
            <a:ext cx="5224507" cy="2404872"/>
          </a:xfrm>
          <a:prstGeom prst="roundRect">
            <a:avLst/>
          </a:prstGeom>
          <a:noFill/>
          <a:ln w="508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3AD9C13B-ECC6-D085-CE3A-94B126D269B2}"/>
              </a:ext>
            </a:extLst>
          </p:cNvPr>
          <p:cNvSpPr/>
          <p:nvPr/>
        </p:nvSpPr>
        <p:spPr>
          <a:xfrm>
            <a:off x="650759" y="1117024"/>
            <a:ext cx="5224507" cy="2403454"/>
          </a:xfrm>
          <a:prstGeom prst="roundRect">
            <a:avLst/>
          </a:prstGeom>
          <a:noFill/>
          <a:ln w="508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5B89B7-3D31-6708-0E10-5AAC0D803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CDISC Geometry Change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1EAC7-9735-B667-F3AD-0ED82AC61F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6</a:t>
            </a:fld>
            <a:endParaRPr lang="en-US" b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CD8482D-6B5B-EE4F-9683-9193F06A77AF}"/>
              </a:ext>
            </a:extLst>
          </p:cNvPr>
          <p:cNvGrpSpPr>
            <a:grpSpLocks noChangeAspect="1"/>
          </p:cNvGrpSpPr>
          <p:nvPr/>
        </p:nvGrpSpPr>
        <p:grpSpPr>
          <a:xfrm>
            <a:off x="1204809" y="2427422"/>
            <a:ext cx="4114800" cy="726924"/>
            <a:chOff x="2394232" y="2353062"/>
            <a:chExt cx="4829734" cy="853225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308CB53-459D-2E1B-BECA-FD2C02A247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93077" y="2398784"/>
              <a:ext cx="1240487" cy="212911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9D9E0A7-73CF-6C6D-B387-B6C69432A92E}"/>
                </a:ext>
              </a:extLst>
            </p:cNvPr>
            <p:cNvCxnSpPr>
              <a:cxnSpLocks/>
              <a:endCxn id="18" idx="5"/>
            </p:cNvCxnSpPr>
            <p:nvPr/>
          </p:nvCxnSpPr>
          <p:spPr bwMode="auto">
            <a:xfrm>
              <a:off x="6061134" y="2611695"/>
              <a:ext cx="1081804" cy="486675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8981B11-CBD3-4DCA-31CC-D228EA5187E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783326" y="2398783"/>
              <a:ext cx="1264023" cy="1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3535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2EC35EC-E299-07B0-CFE5-49684FB92B1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434573" y="2730478"/>
              <a:ext cx="1120588" cy="43927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3535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CB0481B-B080-09F0-E4DA-8149AC6EDB2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555161" y="2398783"/>
              <a:ext cx="1228165" cy="331695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3535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0352C36-B822-6B1A-5C2C-80D432217F20}"/>
                </a:ext>
              </a:extLst>
            </p:cNvPr>
            <p:cNvCxnSpPr>
              <a:cxnSpLocks noChangeAspect="1"/>
            </p:cNvCxnSpPr>
            <p:nvPr/>
          </p:nvCxnSpPr>
          <p:spPr bwMode="auto">
            <a:xfrm>
              <a:off x="6043315" y="2385429"/>
              <a:ext cx="1162832" cy="293255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3535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629221E-26EA-1E52-F8E3-1BA272E00A7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94232" y="3114847"/>
              <a:ext cx="91440" cy="9144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9648C59-8652-0ABC-E125-C12C574A5F6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07008" y="2353062"/>
              <a:ext cx="91440" cy="9144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67385AD-D64A-A2D4-FBF5-00F7FC066FC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42985" y="2353062"/>
              <a:ext cx="91440" cy="9144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F77BDCD-217E-5243-8A66-2CA8DD6B7F3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41713" y="2675571"/>
              <a:ext cx="91440" cy="9144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414056F-F1E0-2E1C-9076-3101D38F613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29837" y="2629625"/>
              <a:ext cx="94129" cy="94129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36395B8-1FF7-7EB0-BCD0-1594BBD8410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77701" y="2559810"/>
              <a:ext cx="94129" cy="94129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85DB085-7D02-BE91-55D0-89EB63BF405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62594" y="3018026"/>
              <a:ext cx="94129" cy="94129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FDAE3C6-6AB1-50C5-D9B4-A42C64DE802F}"/>
              </a:ext>
            </a:extLst>
          </p:cNvPr>
          <p:cNvSpPr txBox="1"/>
          <p:nvPr/>
        </p:nvSpPr>
        <p:spPr>
          <a:xfrm>
            <a:off x="705359" y="1145502"/>
            <a:ext cx="522450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1: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Change curvature by rotating downstream points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EC5FEF4-7EBD-4FEF-C220-A14B88645FE4}"/>
              </a:ext>
            </a:extLst>
          </p:cNvPr>
          <p:cNvCxnSpPr>
            <a:cxnSpLocks/>
          </p:cNvCxnSpPr>
          <p:nvPr/>
        </p:nvCxnSpPr>
        <p:spPr bwMode="auto">
          <a:xfrm>
            <a:off x="2842874" y="2049174"/>
            <a:ext cx="406536" cy="3782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2" name="Picture 21" descr="Chart&#10;&#10;Description automatically generated">
            <a:extLst>
              <a:ext uri="{FF2B5EF4-FFF2-40B4-BE49-F238E27FC236}">
                <a16:creationId xmlns:a16="http://schemas.microsoft.com/office/drawing/2014/main" id="{FC97F441-E5F4-FDF1-D138-92A0D0087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163" y="1830688"/>
            <a:ext cx="3525580" cy="1633200"/>
          </a:xfrm>
          <a:prstGeom prst="rect">
            <a:avLst/>
          </a:prstGeom>
        </p:spPr>
      </p:pic>
      <p:pic>
        <p:nvPicPr>
          <p:cNvPr id="24" name="Picture 23" descr="Chart, line chart&#10;&#10;Description automatically generated">
            <a:extLst>
              <a:ext uri="{FF2B5EF4-FFF2-40B4-BE49-F238E27FC236}">
                <a16:creationId xmlns:a16="http://schemas.microsoft.com/office/drawing/2014/main" id="{5E0CDD34-56B6-C8A7-2329-64E00656E4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20" y="4519139"/>
            <a:ext cx="3541223" cy="164592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957F1894-920A-BA51-3031-47B2215A2C58}"/>
              </a:ext>
            </a:extLst>
          </p:cNvPr>
          <p:cNvSpPr txBox="1"/>
          <p:nvPr/>
        </p:nvSpPr>
        <p:spPr>
          <a:xfrm>
            <a:off x="7150853" y="1129252"/>
            <a:ext cx="335220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2: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Accumulate curvature changes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FE854D0-10BA-3149-D60E-CEC812CE7465}"/>
              </a:ext>
            </a:extLst>
          </p:cNvPr>
          <p:cNvSpPr txBox="1"/>
          <p:nvPr/>
        </p:nvSpPr>
        <p:spPr>
          <a:xfrm>
            <a:off x="972897" y="3860185"/>
            <a:ext cx="462177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3: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Rotate surface back to original trailing edge</a:t>
            </a:r>
          </a:p>
        </p:txBody>
      </p:sp>
      <p:pic>
        <p:nvPicPr>
          <p:cNvPr id="67" name="Picture 66" descr="A picture containing chart&#10;&#10;Description automatically generated">
            <a:extLst>
              <a:ext uri="{FF2B5EF4-FFF2-40B4-BE49-F238E27FC236}">
                <a16:creationId xmlns:a16="http://schemas.microsoft.com/office/drawing/2014/main" id="{5AC24294-4421-4613-42A2-9C7ADA16B8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0853" y="4527427"/>
            <a:ext cx="3623208" cy="1645920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69D47739-2051-DF0C-25CF-818C6E9CB5A9}"/>
              </a:ext>
            </a:extLst>
          </p:cNvPr>
          <p:cNvSpPr txBox="1"/>
          <p:nvPr/>
        </p:nvSpPr>
        <p:spPr>
          <a:xfrm>
            <a:off x="6342032" y="3892801"/>
            <a:ext cx="515172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4: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Twist airfoil based on ΔC</a:t>
            </a:r>
            <a:r>
              <a:rPr lang="en-US" sz="1800" baseline="-25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at leading edge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AA24B9B-1969-0272-B377-4D9C8C2B0BE9}"/>
              </a:ext>
            </a:extLst>
          </p:cNvPr>
          <p:cNvGrpSpPr/>
          <p:nvPr/>
        </p:nvGrpSpPr>
        <p:grpSpPr>
          <a:xfrm>
            <a:off x="815248" y="1985069"/>
            <a:ext cx="1122660" cy="415498"/>
            <a:chOff x="815248" y="1985069"/>
            <a:chExt cx="1122660" cy="41549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DC6B914-0462-9C15-E9B7-5A71A0E5967D}"/>
                </a:ext>
              </a:extLst>
            </p:cNvPr>
            <p:cNvSpPr txBox="1"/>
            <p:nvPr/>
          </p:nvSpPr>
          <p:spPr>
            <a:xfrm>
              <a:off x="1198603" y="1985069"/>
              <a:ext cx="739305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Baseline</a:t>
              </a:r>
            </a:p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Design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D59F70A-5B6D-DB6F-27B7-369F363ACEAB}"/>
                </a:ext>
              </a:extLst>
            </p:cNvPr>
            <p:cNvCxnSpPr/>
            <p:nvPr/>
          </p:nvCxnSpPr>
          <p:spPr bwMode="auto">
            <a:xfrm>
              <a:off x="928829" y="2104259"/>
              <a:ext cx="309816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3535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5D50058-57C1-94CD-1DFD-643A29EACAD0}"/>
                </a:ext>
              </a:extLst>
            </p:cNvPr>
            <p:cNvCxnSpPr/>
            <p:nvPr/>
          </p:nvCxnSpPr>
          <p:spPr bwMode="auto">
            <a:xfrm>
              <a:off x="926991" y="2267676"/>
              <a:ext cx="309816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2264A16-0069-AFDE-BD2A-D71E1C9A0F71}"/>
                </a:ext>
              </a:extLst>
            </p:cNvPr>
            <p:cNvSpPr/>
            <p:nvPr/>
          </p:nvSpPr>
          <p:spPr bwMode="auto">
            <a:xfrm>
              <a:off x="815248" y="1985069"/>
              <a:ext cx="1122660" cy="415498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1353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653DB9-FDF5-F48F-78D7-420DB36B5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CDISC Design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5DE49-F4FA-0001-CA3F-FBE213BBC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7</a:t>
            </a:fld>
            <a:endParaRPr lang="en-US" b="0" dirty="0"/>
          </a:p>
        </p:txBody>
      </p:sp>
      <p:pic>
        <p:nvPicPr>
          <p:cNvPr id="7" name="Final_CDISCmovie_STARCABLsta5.mp4">
            <a:hlinkClick r:id="" action="ppaction://media"/>
            <a:extLst>
              <a:ext uri="{FF2B5EF4-FFF2-40B4-BE49-F238E27FC236}">
                <a16:creationId xmlns:a16="http://schemas.microsoft.com/office/drawing/2014/main" id="{42CBD1AC-E684-46C4-F32D-50FE1ADAC2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6" r="1211" b="1398"/>
          <a:stretch/>
        </p:blipFill>
        <p:spPr>
          <a:xfrm>
            <a:off x="731520" y="1672609"/>
            <a:ext cx="9772153" cy="4572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E0EFE6A-BBBD-F082-B9D6-80D64108659A}"/>
              </a:ext>
            </a:extLst>
          </p:cNvPr>
          <p:cNvGrpSpPr>
            <a:grpSpLocks noChangeAspect="1"/>
          </p:cNvGrpSpPr>
          <p:nvPr/>
        </p:nvGrpSpPr>
        <p:grpSpPr>
          <a:xfrm>
            <a:off x="1568504" y="1033742"/>
            <a:ext cx="2152878" cy="980099"/>
            <a:chOff x="0" y="961612"/>
            <a:chExt cx="3355489" cy="152758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095FE4D-9CF9-A321-33FB-E24D5E11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961612"/>
              <a:ext cx="3355489" cy="1527588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057E1F7-B504-24B7-A483-8A8B735CE778}"/>
                </a:ext>
              </a:extLst>
            </p:cNvPr>
            <p:cNvCxnSpPr/>
            <p:nvPr/>
          </p:nvCxnSpPr>
          <p:spPr bwMode="auto">
            <a:xfrm rot="16200000">
              <a:off x="1579120" y="1666660"/>
              <a:ext cx="0" cy="21810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E06EBB9-CF48-6406-D887-78940B45EDD8}"/>
              </a:ext>
            </a:extLst>
          </p:cNvPr>
          <p:cNvSpPr txBox="1"/>
          <p:nvPr/>
        </p:nvSpPr>
        <p:spPr>
          <a:xfrm>
            <a:off x="1041826" y="1384481"/>
            <a:ext cx="1058663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C00000"/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Wing Station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E38412C-7275-4C2A-C5AE-5F8CEA2B0A4C}"/>
              </a:ext>
            </a:extLst>
          </p:cNvPr>
          <p:cNvCxnSpPr/>
          <p:nvPr/>
        </p:nvCxnSpPr>
        <p:spPr bwMode="auto">
          <a:xfrm>
            <a:off x="2100489" y="1538370"/>
            <a:ext cx="35687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C431AC5-072F-7960-7795-E54FBED8B1F8}"/>
              </a:ext>
            </a:extLst>
          </p:cNvPr>
          <p:cNvCxnSpPr/>
          <p:nvPr/>
        </p:nvCxnSpPr>
        <p:spPr bwMode="auto">
          <a:xfrm rot="16200000">
            <a:off x="2580092" y="1480837"/>
            <a:ext cx="0" cy="13716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19748E6-9506-81AD-C8E6-57D0A5C7CAC7}"/>
              </a:ext>
            </a:extLst>
          </p:cNvPr>
          <p:cNvSpPr txBox="1"/>
          <p:nvPr/>
        </p:nvSpPr>
        <p:spPr>
          <a:xfrm>
            <a:off x="1147119" y="1921928"/>
            <a:ext cx="29890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NASA STARC-ABL Configuration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6C28A3-EBD4-5CD5-5CB7-6BA2CB0ECD20}"/>
              </a:ext>
            </a:extLst>
          </p:cNvPr>
          <p:cNvSpPr/>
          <p:nvPr/>
        </p:nvSpPr>
        <p:spPr bwMode="auto">
          <a:xfrm rot="16200000">
            <a:off x="6055218" y="1448820"/>
            <a:ext cx="46851" cy="1073147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56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6E97C3-1309-F76A-09D6-D8307D3CB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Aircraft components</a:t>
            </a:r>
          </a:p>
          <a:p>
            <a:pPr lvl="1"/>
            <a:r>
              <a:rPr lang="en-US" dirty="0"/>
              <a:t>Lifting surfaces (wing, winglet, canard, tail, pylon, multielement, strut)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Bodies (fuselage, nacelle)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Fillets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Flight conditions</a:t>
            </a:r>
          </a:p>
          <a:p>
            <a:pPr lvl="1"/>
            <a:r>
              <a:rPr lang="en-US" dirty="0"/>
              <a:t>Subsonic, transonic, supersonic</a:t>
            </a:r>
          </a:p>
          <a:p>
            <a:pPr lvl="1"/>
            <a:r>
              <a:rPr lang="en-US" dirty="0"/>
              <a:t>High-lift, cruise, buffet</a:t>
            </a:r>
          </a:p>
          <a:p>
            <a:pPr lvl="1"/>
            <a:r>
              <a:rPr lang="en-US" dirty="0"/>
              <a:t>Turbulent, laminar flow</a:t>
            </a:r>
          </a:p>
          <a:p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Remote design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Sonic boom reduction</a:t>
            </a:r>
          </a:p>
          <a:p>
            <a:pPr lvl="1"/>
            <a:r>
              <a:rPr lang="en-US" dirty="0"/>
              <a:t>Replicating interference effects</a:t>
            </a:r>
          </a:p>
          <a:p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Internal flows </a:t>
            </a:r>
          </a:p>
          <a:p>
            <a:pPr lvl="1"/>
            <a:r>
              <a:rPr lang="en-US" dirty="0"/>
              <a:t>Wind tunnel walls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Inlets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A11C98-68B3-FA00-F3A8-ABC972A79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CDISC Design Applications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3DA3D-894A-65B1-EA5E-DF3778B95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8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83739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6ABA3B-6F75-3AD9-F23E-628418C0D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Current auxiliary codes use b8.ugrid and </a:t>
            </a:r>
            <a:r>
              <a:rPr lang="en-US" sz="2000" dirty="0" err="1"/>
              <a:t>surface_patch.dat</a:t>
            </a:r>
            <a:r>
              <a:rPr lang="en-US" sz="2000" dirty="0"/>
              <a:t> files</a:t>
            </a:r>
          </a:p>
          <a:p>
            <a:pPr lvl="1"/>
            <a:r>
              <a:rPr lang="en-US" dirty="0"/>
              <a:t>USM3D-ME</a:t>
            </a:r>
          </a:p>
          <a:p>
            <a:pPr lvl="1"/>
            <a:r>
              <a:rPr lang="en-US" dirty="0"/>
              <a:t>FUN3D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Converters available for other solvers</a:t>
            </a:r>
          </a:p>
          <a:p>
            <a:pPr lvl="1"/>
            <a:r>
              <a:rPr lang="en-US" dirty="0"/>
              <a:t>Legacy USM3D (.</a:t>
            </a:r>
            <a:r>
              <a:rPr lang="en-US" dirty="0" err="1"/>
              <a:t>cogsg</a:t>
            </a:r>
            <a:r>
              <a:rPr lang="en-US" dirty="0"/>
              <a:t>,.</a:t>
            </a:r>
            <a:r>
              <a:rPr lang="en-US" dirty="0" err="1"/>
              <a:t>flo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Cart3D (.</a:t>
            </a:r>
            <a:r>
              <a:rPr lang="en-US" dirty="0" err="1"/>
              <a:t>triq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Structured grid solvers (PLOT3D .grid and .q files)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MSES (blade and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cpwall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files)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084F12-724D-A61C-C5BE-9D5401999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Compatibility with Different Flow Solvers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759AC7-ED61-0C6C-678E-C756F860A6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9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429217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9BD704-5C53-6A22-697A-738319589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CDISC is a knowledge-based design module that couples with a flow solver to alter the geometry to change the aerodynamic characteristics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dirty="0"/>
              <a:t>Software release process has been initiated for new version of CDISC to be available to US citizens (targeting Summer 2023 for release)</a:t>
            </a:r>
          </a:p>
          <a:p>
            <a:endParaRPr lang="en-US" sz="800" dirty="0"/>
          </a:p>
          <a:p>
            <a:r>
              <a:rPr lang="en-US" dirty="0"/>
              <a:t>CDISC team offers trainings and/or collaborative work to help new users apply CDISC to their specific geometry or design cases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1385FA-467C-F847-7BE1-E654FF4A0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CDISC Status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F6BD6D-1143-E84A-FB81-1EB3FCFB9D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10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37811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icture containing chart&#10;&#10;Description automatically generated">
            <a:extLst>
              <a:ext uri="{FF2B5EF4-FFF2-40B4-BE49-F238E27FC236}">
                <a16:creationId xmlns:a16="http://schemas.microsoft.com/office/drawing/2014/main" id="{1C0CCE75-7DD2-795C-9D7A-5CE44A0EE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659" y="1059884"/>
            <a:ext cx="3203541" cy="176337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10D488B-B6C9-8C7C-6A18-56219F5AD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7D6D50-C23F-5BE2-5711-BEA3B77F7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11</a:t>
            </a:fld>
            <a:endParaRPr lang="en-US" b="0" dirty="0"/>
          </a:p>
        </p:txBody>
      </p:sp>
      <p:pic>
        <p:nvPicPr>
          <p:cNvPr id="5" name="Picture 4" descr="A blue drone with a long tail&#10;&#10;Description automatically generated with low confidence">
            <a:extLst>
              <a:ext uri="{FF2B5EF4-FFF2-40B4-BE49-F238E27FC236}">
                <a16:creationId xmlns:a16="http://schemas.microsoft.com/office/drawing/2014/main" id="{BC7F99E5-59DF-A541-1CF4-7498E0FB2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73" y="1144350"/>
            <a:ext cx="3303936" cy="1427282"/>
          </a:xfrm>
          <a:prstGeom prst="rect">
            <a:avLst/>
          </a:prstGeom>
        </p:spPr>
      </p:pic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F9744213-08BE-9884-C0C0-BF7A1D16FB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668" b="13994"/>
          <a:stretch/>
        </p:blipFill>
        <p:spPr>
          <a:xfrm>
            <a:off x="814518" y="3796216"/>
            <a:ext cx="3149443" cy="173200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1D1B935F-B769-B7E4-5AE2-244B9A088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" t="9987" r="9481" b="1533"/>
          <a:stretch/>
        </p:blipFill>
        <p:spPr>
          <a:xfrm>
            <a:off x="4932246" y="3622985"/>
            <a:ext cx="2327507" cy="2030175"/>
          </a:xfrm>
          <a:prstGeom prst="rect">
            <a:avLst/>
          </a:prstGeom>
        </p:spPr>
      </p:pic>
      <p:pic>
        <p:nvPicPr>
          <p:cNvPr id="12" name="Picture 11" descr="A picture containing tableware&#10;&#10;Description automatically generated">
            <a:extLst>
              <a:ext uri="{FF2B5EF4-FFF2-40B4-BE49-F238E27FC236}">
                <a16:creationId xmlns:a16="http://schemas.microsoft.com/office/drawing/2014/main" id="{3ACECB66-854A-BAC6-6DF9-65E73D348A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5891" y="1204840"/>
            <a:ext cx="3535883" cy="13063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4316AEA-A58F-8482-DDC4-30D8A4AA1B89}"/>
              </a:ext>
            </a:extLst>
          </p:cNvPr>
          <p:cNvSpPr txBox="1"/>
          <p:nvPr/>
        </p:nvSpPr>
        <p:spPr>
          <a:xfrm>
            <a:off x="715800" y="2748977"/>
            <a:ext cx="3346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Transonic Truss Braced Wing &amp; Strut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229F00-C9DE-4106-9369-81ACCEC2B10D}"/>
              </a:ext>
            </a:extLst>
          </p:cNvPr>
          <p:cNvSpPr txBox="1"/>
          <p:nvPr/>
        </p:nvSpPr>
        <p:spPr>
          <a:xfrm>
            <a:off x="4932246" y="2748979"/>
            <a:ext cx="2421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Laminar Flight Test Article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9501E1-2374-8B1A-0D88-FD7250D1FC31}"/>
              </a:ext>
            </a:extLst>
          </p:cNvPr>
          <p:cNvSpPr txBox="1"/>
          <p:nvPr/>
        </p:nvSpPr>
        <p:spPr>
          <a:xfrm>
            <a:off x="8799834" y="2755849"/>
            <a:ext cx="2392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Supersonic Laminar Wing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C24B14-7B79-D219-AD8B-8D11B198BF6F}"/>
              </a:ext>
            </a:extLst>
          </p:cNvPr>
          <p:cNvSpPr txBox="1"/>
          <p:nvPr/>
        </p:nvSpPr>
        <p:spPr>
          <a:xfrm>
            <a:off x="1062461" y="5653972"/>
            <a:ext cx="2901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Multielement Low-Speed Airfoil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FFB699-A0F8-3107-0025-8010907506B0}"/>
              </a:ext>
            </a:extLst>
          </p:cNvPr>
          <p:cNvSpPr txBox="1"/>
          <p:nvPr/>
        </p:nvSpPr>
        <p:spPr>
          <a:xfrm>
            <a:off x="4938657" y="5653161"/>
            <a:ext cx="2408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Wind Tunnel Wall Shaping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98F1788-DDD8-C9EC-4ECB-06E28A87AC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5771" y="3528675"/>
            <a:ext cx="2693128" cy="22741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2261E27-F2FA-55DD-4755-216082A7BCB0}"/>
              </a:ext>
            </a:extLst>
          </p:cNvPr>
          <p:cNvSpPr txBox="1"/>
          <p:nvPr/>
        </p:nvSpPr>
        <p:spPr>
          <a:xfrm>
            <a:off x="8889965" y="5653160"/>
            <a:ext cx="18838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Cruise Slotted Wing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4789627-C33D-077A-BE6E-14220C7ECE6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362872" y="2212154"/>
            <a:ext cx="377562" cy="1654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63723437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Helvetic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127036</TotalTime>
  <Words>822</Words>
  <Application>Microsoft Macintosh PowerPoint</Application>
  <PresentationFormat>Widescreen</PresentationFormat>
  <Paragraphs>136</Paragraphs>
  <Slides>11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75 Helvetica Bold</vt:lpstr>
      <vt:lpstr>Arial</vt:lpstr>
      <vt:lpstr>Arial Black</vt:lpstr>
      <vt:lpstr>Arial Bold</vt:lpstr>
      <vt:lpstr>Helvetica</vt:lpstr>
      <vt:lpstr>Times</vt:lpstr>
      <vt:lpstr>Blank Presentation</vt:lpstr>
      <vt:lpstr>PowerPoint Presentation</vt:lpstr>
      <vt:lpstr>CDISC Overview</vt:lpstr>
      <vt:lpstr>Knowledge Needed for Knowledge-Based Design</vt:lpstr>
      <vt:lpstr>CDISC Design System</vt:lpstr>
      <vt:lpstr>CDISC Sensitivity Derivatives</vt:lpstr>
      <vt:lpstr>CDISC Geometry Change Process</vt:lpstr>
      <vt:lpstr>CDISC Design Example</vt:lpstr>
      <vt:lpstr>CDISC Design Applications</vt:lpstr>
      <vt:lpstr>Compatibility with Different Flow Solvers</vt:lpstr>
      <vt:lpstr>CDISC Status</vt:lpstr>
      <vt:lpstr>Questions?</vt:lpstr>
    </vt:vector>
  </TitlesOfParts>
  <Company>Maria Werries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Werries</dc:creator>
  <cp:lastModifiedBy>Banchy, Michelle N (LARC-D301)</cp:lastModifiedBy>
  <cp:revision>2946</cp:revision>
  <cp:lastPrinted>2020-02-03T18:33:00Z</cp:lastPrinted>
  <dcterms:created xsi:type="dcterms:W3CDTF">2014-06-04T14:23:11Z</dcterms:created>
  <dcterms:modified xsi:type="dcterms:W3CDTF">2023-02-02T20:40:24Z</dcterms:modified>
</cp:coreProperties>
</file>