
<file path=[Content_Types].xml><?xml version="1.0" encoding="utf-8"?>
<Types xmlns="http://schemas.openxmlformats.org/package/2006/content-types">
  <Default Extension="jpeg" ContentType="image/jpeg"/>
  <Default Extension="mp3" ContentType="audio/m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customXml/itemProps4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5"/>
  </p:sldMasterIdLst>
  <p:notesMasterIdLst>
    <p:notesMasterId r:id="rId37"/>
  </p:notesMasterIdLst>
  <p:sldIdLst>
    <p:sldId id="257" r:id="rId6"/>
    <p:sldId id="258" r:id="rId7"/>
    <p:sldId id="264" r:id="rId8"/>
    <p:sldId id="265" r:id="rId9"/>
    <p:sldId id="266" r:id="rId10"/>
    <p:sldId id="263" r:id="rId11"/>
    <p:sldId id="267" r:id="rId12"/>
    <p:sldId id="268" r:id="rId13"/>
    <p:sldId id="272" r:id="rId14"/>
    <p:sldId id="269" r:id="rId15"/>
    <p:sldId id="270" r:id="rId16"/>
    <p:sldId id="271" r:id="rId17"/>
    <p:sldId id="273" r:id="rId18"/>
    <p:sldId id="274" r:id="rId19"/>
    <p:sldId id="275" r:id="rId20"/>
    <p:sldId id="276" r:id="rId21"/>
    <p:sldId id="277" r:id="rId22"/>
    <p:sldId id="278" r:id="rId23"/>
    <p:sldId id="279" r:id="rId24"/>
    <p:sldId id="282" r:id="rId25"/>
    <p:sldId id="280" r:id="rId26"/>
    <p:sldId id="281" r:id="rId27"/>
    <p:sldId id="283" r:id="rId28"/>
    <p:sldId id="284" r:id="rId29"/>
    <p:sldId id="285" r:id="rId30"/>
    <p:sldId id="286" r:id="rId31"/>
    <p:sldId id="287" r:id="rId32"/>
    <p:sldId id="288" r:id="rId33"/>
    <p:sldId id="290" r:id="rId34"/>
    <p:sldId id="291" r:id="rId35"/>
    <p:sldId id="292" r:id="rId3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27D3F3DF-CC27-873E-DFE9-EBD6B763C2ED}" name="Collins, Cynthia" initials="CsC" userId="Collins, Cynthia" providerId="None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AE234C"/>
    <a:srgbClr val="B26024"/>
    <a:srgbClr val="2464B1"/>
    <a:srgbClr val="AD8F23"/>
    <a:srgbClr val="13283C"/>
    <a:srgbClr val="070F16"/>
    <a:srgbClr val="AD234C"/>
    <a:srgbClr val="2E2B4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70" d="100"/>
          <a:sy n="70" d="100"/>
        </p:scale>
        <p:origin x="581" y="48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8.xml"/><Relationship Id="rId18" Type="http://schemas.openxmlformats.org/officeDocument/2006/relationships/slide" Target="slides/slide13.xml"/><Relationship Id="rId26" Type="http://schemas.openxmlformats.org/officeDocument/2006/relationships/slide" Target="slides/slide21.xml"/><Relationship Id="rId39" Type="http://schemas.openxmlformats.org/officeDocument/2006/relationships/viewProps" Target="viewProps.xml"/><Relationship Id="rId21" Type="http://schemas.openxmlformats.org/officeDocument/2006/relationships/slide" Target="slides/slide16.xml"/><Relationship Id="rId34" Type="http://schemas.openxmlformats.org/officeDocument/2006/relationships/slide" Target="slides/slide29.xml"/><Relationship Id="rId42" Type="http://schemas.microsoft.com/office/2018/10/relationships/authors" Target="authors.xml"/><Relationship Id="rId7" Type="http://schemas.openxmlformats.org/officeDocument/2006/relationships/slide" Target="slides/slide2.xml"/><Relationship Id="rId2" Type="http://schemas.openxmlformats.org/officeDocument/2006/relationships/customXml" Target="../customXml/item2.xml"/><Relationship Id="rId16" Type="http://schemas.openxmlformats.org/officeDocument/2006/relationships/slide" Target="slides/slide11.xml"/><Relationship Id="rId20" Type="http://schemas.openxmlformats.org/officeDocument/2006/relationships/slide" Target="slides/slide15.xml"/><Relationship Id="rId29" Type="http://schemas.openxmlformats.org/officeDocument/2006/relationships/slide" Target="slides/slide24.xml"/><Relationship Id="rId41" Type="http://schemas.openxmlformats.org/officeDocument/2006/relationships/tableStyles" Target="tableStyles.xml"/><Relationship Id="rId1" Type="http://schemas.openxmlformats.org/officeDocument/2006/relationships/customXml" Target="../customXml/item1.xml"/><Relationship Id="rId6" Type="http://schemas.openxmlformats.org/officeDocument/2006/relationships/slide" Target="slides/slide1.xml"/><Relationship Id="rId11" Type="http://schemas.openxmlformats.org/officeDocument/2006/relationships/slide" Target="slides/slide6.xml"/><Relationship Id="rId24" Type="http://schemas.openxmlformats.org/officeDocument/2006/relationships/slide" Target="slides/slide19.xml"/><Relationship Id="rId32" Type="http://schemas.openxmlformats.org/officeDocument/2006/relationships/slide" Target="slides/slide27.xml"/><Relationship Id="rId37" Type="http://schemas.openxmlformats.org/officeDocument/2006/relationships/notesMaster" Target="notesMasters/notesMaster1.xml"/><Relationship Id="rId40" Type="http://schemas.openxmlformats.org/officeDocument/2006/relationships/theme" Target="theme/theme1.xml"/><Relationship Id="rId5" Type="http://schemas.openxmlformats.org/officeDocument/2006/relationships/slideMaster" Target="slideMasters/slideMaster1.xml"/><Relationship Id="rId15" Type="http://schemas.openxmlformats.org/officeDocument/2006/relationships/slide" Target="slides/slide10.xml"/><Relationship Id="rId23" Type="http://schemas.openxmlformats.org/officeDocument/2006/relationships/slide" Target="slides/slide18.xml"/><Relationship Id="rId28" Type="http://schemas.openxmlformats.org/officeDocument/2006/relationships/slide" Target="slides/slide23.xml"/><Relationship Id="rId36" Type="http://schemas.openxmlformats.org/officeDocument/2006/relationships/slide" Target="slides/slide31.xml"/><Relationship Id="rId10" Type="http://schemas.openxmlformats.org/officeDocument/2006/relationships/slide" Target="slides/slide5.xml"/><Relationship Id="rId19" Type="http://schemas.openxmlformats.org/officeDocument/2006/relationships/slide" Target="slides/slide14.xml"/><Relationship Id="rId31" Type="http://schemas.openxmlformats.org/officeDocument/2006/relationships/slide" Target="slides/slide26.xml"/><Relationship Id="rId4" Type="http://schemas.openxmlformats.org/officeDocument/2006/relationships/customXml" Target="../customXml/item4.xml"/><Relationship Id="rId9" Type="http://schemas.openxmlformats.org/officeDocument/2006/relationships/slide" Target="slides/slide4.xml"/><Relationship Id="rId14" Type="http://schemas.openxmlformats.org/officeDocument/2006/relationships/slide" Target="slides/slide9.xml"/><Relationship Id="rId22" Type="http://schemas.openxmlformats.org/officeDocument/2006/relationships/slide" Target="slides/slide17.xml"/><Relationship Id="rId27" Type="http://schemas.openxmlformats.org/officeDocument/2006/relationships/slide" Target="slides/slide22.xml"/><Relationship Id="rId30" Type="http://schemas.openxmlformats.org/officeDocument/2006/relationships/slide" Target="slides/slide25.xml"/><Relationship Id="rId35" Type="http://schemas.openxmlformats.org/officeDocument/2006/relationships/slide" Target="slides/slide30.xml"/><Relationship Id="rId8" Type="http://schemas.openxmlformats.org/officeDocument/2006/relationships/slide" Target="slides/slide3.xml"/><Relationship Id="rId3" Type="http://schemas.openxmlformats.org/officeDocument/2006/relationships/customXml" Target="../customXml/item3.xml"/><Relationship Id="rId12" Type="http://schemas.openxmlformats.org/officeDocument/2006/relationships/slide" Target="slides/slide7.xml"/><Relationship Id="rId17" Type="http://schemas.openxmlformats.org/officeDocument/2006/relationships/slide" Target="slides/slide12.xml"/><Relationship Id="rId25" Type="http://schemas.openxmlformats.org/officeDocument/2006/relationships/slide" Target="slides/slide20.xml"/><Relationship Id="rId33" Type="http://schemas.openxmlformats.org/officeDocument/2006/relationships/slide" Target="slides/slide28.xml"/><Relationship Id="rId38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C44EB9F-B19C-49D9-942F-49D77976D49B}" type="datetimeFigureOut">
              <a:rPr lang="en-US" smtClean="0"/>
              <a:t>2/2/2023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FD767FF-1C76-453F-B401-BC7E882D90A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5393441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FD767FF-1C76-453F-B401-BC7E882D90A8}" type="slidenum">
              <a:rPr lang="en-US" smtClean="0"/>
              <a:t>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0223182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FD767FF-1C76-453F-B401-BC7E882D90A8}" type="slidenum">
              <a:rPr lang="en-US" smtClean="0"/>
              <a:t>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0311809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FD767FF-1C76-453F-B401-BC7E882D90A8}" type="slidenum">
              <a:rPr lang="en-US" smtClean="0"/>
              <a:t>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7718118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FD767FF-1C76-453F-B401-BC7E882D90A8}" type="slidenum">
              <a:rPr lang="en-US" smtClean="0"/>
              <a:t>12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0816261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7" Type="http://schemas.openxmlformats.org/officeDocument/2006/relationships/image" Target="../media/image6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8.png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Session Speaker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F883E93-D82B-4DD3-9275-D14A27A9619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2F492F34-25C1-4623-9323-1E6603F02DC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dirty="0"/>
              <a:t>Jane Doe | jane.doe@nasa.gov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B7847D31-7DF3-4FEE-9780-9F637A90F18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2023 Human Research Program </a:t>
            </a:r>
          </a:p>
          <a:p>
            <a:r>
              <a:rPr lang="en-US" dirty="0"/>
              <a:t>Investigators Workshop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1964CCE8-BAD8-4372-BCD6-4F4E1A67DF62}"/>
              </a:ext>
            </a:extLst>
          </p:cNvPr>
          <p:cNvSpPr/>
          <p:nvPr userDrawn="1"/>
        </p:nvSpPr>
        <p:spPr>
          <a:xfrm>
            <a:off x="0" y="-1"/>
            <a:ext cx="12192000" cy="6858000"/>
          </a:xfrm>
          <a:prstGeom prst="rect">
            <a:avLst/>
          </a:prstGeom>
          <a:gradFill>
            <a:gsLst>
              <a:gs pos="34000">
                <a:schemeClr val="tx1"/>
              </a:gs>
              <a:gs pos="84000">
                <a:srgbClr val="13283C"/>
              </a:gs>
            </a:gsLst>
            <a:lin ang="5400000" scaled="1"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7" name="Picture 6" descr="A picture containing star, outdoor object, night, dark&#10;&#10;Description automatically generated">
            <a:extLst>
              <a:ext uri="{FF2B5EF4-FFF2-40B4-BE49-F238E27FC236}">
                <a16:creationId xmlns:a16="http://schemas.microsoft.com/office/drawing/2014/main" id="{799C7A4C-A0E0-4532-91C7-42036CB126AD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925" t="1991"/>
          <a:stretch/>
        </p:blipFill>
        <p:spPr>
          <a:xfrm rot="1199597" flipH="1">
            <a:off x="169666" y="183274"/>
            <a:ext cx="5656408" cy="7247458"/>
          </a:xfrm>
          <a:prstGeom prst="rect">
            <a:avLst/>
          </a:prstGeom>
        </p:spPr>
      </p:pic>
      <p:sp>
        <p:nvSpPr>
          <p:cNvPr id="10" name="Footer Placeholder 5">
            <a:extLst>
              <a:ext uri="{FF2B5EF4-FFF2-40B4-BE49-F238E27FC236}">
                <a16:creationId xmlns:a16="http://schemas.microsoft.com/office/drawing/2014/main" id="{BABA0D89-1E56-43CE-B246-A360DEAFB617}"/>
              </a:ext>
            </a:extLst>
          </p:cNvPr>
          <p:cNvSpPr txBox="1">
            <a:spLocks/>
          </p:cNvSpPr>
          <p:nvPr userDrawn="1"/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bg2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/>
              <a:t>2023 Human Research Program</a:t>
            </a:r>
          </a:p>
          <a:p>
            <a:r>
              <a:rPr lang="en-US" dirty="0"/>
              <a:t>Investigators Workshop</a:t>
            </a:r>
          </a:p>
        </p:txBody>
      </p:sp>
      <p:pic>
        <p:nvPicPr>
          <p:cNvPr id="11" name="Picture 10" descr="Icon&#10;&#10;Description automatically generated">
            <a:extLst>
              <a:ext uri="{FF2B5EF4-FFF2-40B4-BE49-F238E27FC236}">
                <a16:creationId xmlns:a16="http://schemas.microsoft.com/office/drawing/2014/main" id="{407478B7-9AB4-4B8A-B5D3-7730989829C3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042"/>
          <a:stretch/>
        </p:blipFill>
        <p:spPr>
          <a:xfrm>
            <a:off x="347378" y="105279"/>
            <a:ext cx="1078122" cy="1012985"/>
          </a:xfrm>
          <a:prstGeom prst="rect">
            <a:avLst/>
          </a:prstGeom>
        </p:spPr>
      </p:pic>
      <p:pic>
        <p:nvPicPr>
          <p:cNvPr id="12" name="Picture 11" descr="A picture containing star, outdoor object, night, dark&#10;&#10;Description automatically generated">
            <a:extLst>
              <a:ext uri="{FF2B5EF4-FFF2-40B4-BE49-F238E27FC236}">
                <a16:creationId xmlns:a16="http://schemas.microsoft.com/office/drawing/2014/main" id="{198E9A99-4772-48C9-9ED8-B8AB62573197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925" t="1991"/>
          <a:stretch/>
        </p:blipFill>
        <p:spPr>
          <a:xfrm>
            <a:off x="6829221" y="68261"/>
            <a:ext cx="5219794" cy="6721475"/>
          </a:xfrm>
          <a:prstGeom prst="rect">
            <a:avLst/>
          </a:prstGeom>
        </p:spPr>
      </p:pic>
      <p:pic>
        <p:nvPicPr>
          <p:cNvPr id="13" name="Picture 12" descr="Icon&#10;&#10;Description automatically generated">
            <a:extLst>
              <a:ext uri="{FF2B5EF4-FFF2-40B4-BE49-F238E27FC236}">
                <a16:creationId xmlns:a16="http://schemas.microsoft.com/office/drawing/2014/main" id="{CC6DE9C7-AF7B-4389-8AC2-27C0C9A31616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4280" b="2463"/>
          <a:stretch/>
        </p:blipFill>
        <p:spPr>
          <a:xfrm>
            <a:off x="10072879" y="280416"/>
            <a:ext cx="547715" cy="437626"/>
          </a:xfrm>
          <a:prstGeom prst="rect">
            <a:avLst/>
          </a:prstGeom>
        </p:spPr>
      </p:pic>
      <p:pic>
        <p:nvPicPr>
          <p:cNvPr id="15" name="Picture 14" descr="A screenshot of a computer&#10;&#10;Description automatically generated with low confidence">
            <a:extLst>
              <a:ext uri="{FF2B5EF4-FFF2-40B4-BE49-F238E27FC236}">
                <a16:creationId xmlns:a16="http://schemas.microsoft.com/office/drawing/2014/main" id="{F9D9D474-B2FB-4D92-859F-316472BEABB9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9854" r="88001"/>
          <a:stretch/>
        </p:blipFill>
        <p:spPr>
          <a:xfrm>
            <a:off x="1531836" y="180716"/>
            <a:ext cx="895046" cy="1087602"/>
          </a:xfrm>
          <a:prstGeom prst="rect">
            <a:avLst/>
          </a:prstGeom>
        </p:spPr>
      </p:pic>
      <p:pic>
        <p:nvPicPr>
          <p:cNvPr id="16" name="Picture 15" descr="A screenshot of a computer&#10;&#10;Description automatically generated with low confidence">
            <a:extLst>
              <a:ext uri="{FF2B5EF4-FFF2-40B4-BE49-F238E27FC236}">
                <a16:creationId xmlns:a16="http://schemas.microsoft.com/office/drawing/2014/main" id="{5960BE5F-8506-4748-8D6B-0C6D94DA0694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6045" t="29957" r="49305" b="54218"/>
          <a:stretch/>
        </p:blipFill>
        <p:spPr>
          <a:xfrm>
            <a:off x="7912864" y="351910"/>
            <a:ext cx="471964" cy="776828"/>
          </a:xfrm>
          <a:prstGeom prst="rect">
            <a:avLst/>
          </a:prstGeom>
        </p:spPr>
      </p:pic>
      <p:pic>
        <p:nvPicPr>
          <p:cNvPr id="17" name="Picture 16" descr="A screenshot of a computer&#10;&#10;Description automatically generated with low confidence">
            <a:extLst>
              <a:ext uri="{FF2B5EF4-FFF2-40B4-BE49-F238E27FC236}">
                <a16:creationId xmlns:a16="http://schemas.microsoft.com/office/drawing/2014/main" id="{5A6C9C42-3D47-476A-B366-D283F7D18AA3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1654" t="720" r="10195" b="86774"/>
          <a:stretch/>
        </p:blipFill>
        <p:spPr>
          <a:xfrm>
            <a:off x="4649188" y="-5575"/>
            <a:ext cx="827314" cy="613907"/>
          </a:xfrm>
          <a:prstGeom prst="rect">
            <a:avLst/>
          </a:prstGeom>
        </p:spPr>
      </p:pic>
      <p:pic>
        <p:nvPicPr>
          <p:cNvPr id="18" name="Picture 17" descr="A screenshot of a computer&#10;&#10;Description automatically generated with low confidence">
            <a:extLst>
              <a:ext uri="{FF2B5EF4-FFF2-40B4-BE49-F238E27FC236}">
                <a16:creationId xmlns:a16="http://schemas.microsoft.com/office/drawing/2014/main" id="{425AAD57-320B-4570-AEA6-406C44B6D2E9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3508" t="55419" r="1381" b="30389"/>
          <a:stretch/>
        </p:blipFill>
        <p:spPr>
          <a:xfrm>
            <a:off x="11296954" y="14753"/>
            <a:ext cx="518761" cy="6966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56361256"/>
      </p:ext>
    </p:extLst>
  </p:cSld>
  <p:clrMapOvr>
    <a:masterClrMapping/>
  </p:clrMapOvr>
  <p:hf sldNum="0" hdr="0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Main 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id="{AAD4A756-BFD2-4CE0-B7B7-6D96169CD359}"/>
              </a:ext>
            </a:extLst>
          </p:cNvPr>
          <p:cNvSpPr/>
          <p:nvPr userDrawn="1"/>
        </p:nvSpPr>
        <p:spPr>
          <a:xfrm>
            <a:off x="0" y="-1"/>
            <a:ext cx="12192000" cy="6858000"/>
          </a:xfrm>
          <a:prstGeom prst="rect">
            <a:avLst/>
          </a:prstGeom>
          <a:gradFill>
            <a:gsLst>
              <a:gs pos="34000">
                <a:schemeClr val="tx1"/>
              </a:gs>
              <a:gs pos="84000">
                <a:srgbClr val="13283C"/>
              </a:gs>
            </a:gsLst>
            <a:lin ang="5400000" scaled="1"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7" name="Picture 6" descr="A picture containing star, outdoor object, night, dark&#10;&#10;Description automatically generated">
            <a:extLst>
              <a:ext uri="{FF2B5EF4-FFF2-40B4-BE49-F238E27FC236}">
                <a16:creationId xmlns:a16="http://schemas.microsoft.com/office/drawing/2014/main" id="{7D4B7BE4-C3C4-4E51-8409-1879EC8B900D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925" t="1991"/>
          <a:stretch/>
        </p:blipFill>
        <p:spPr>
          <a:xfrm rot="1199597" flipH="1">
            <a:off x="169666" y="183274"/>
            <a:ext cx="5656408" cy="7247458"/>
          </a:xfrm>
          <a:prstGeom prst="rect">
            <a:avLst/>
          </a:prstGeom>
        </p:spPr>
      </p:pic>
      <p:pic>
        <p:nvPicPr>
          <p:cNvPr id="8" name="Picture 7" descr="A picture containing icon&#10;&#10;Description automatically generated">
            <a:extLst>
              <a:ext uri="{FF2B5EF4-FFF2-40B4-BE49-F238E27FC236}">
                <a16:creationId xmlns:a16="http://schemas.microsoft.com/office/drawing/2014/main" id="{E622179E-01F1-493C-9543-866A25A99172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556" t="2384" b="16802"/>
          <a:stretch/>
        </p:blipFill>
        <p:spPr>
          <a:xfrm>
            <a:off x="0" y="1301039"/>
            <a:ext cx="8994618" cy="5542205"/>
          </a:xfrm>
          <a:prstGeom prst="rect">
            <a:avLst/>
          </a:prstGeom>
        </p:spPr>
      </p:pic>
      <p:sp>
        <p:nvSpPr>
          <p:cNvPr id="11" name="Footer Placeholder 5">
            <a:extLst>
              <a:ext uri="{FF2B5EF4-FFF2-40B4-BE49-F238E27FC236}">
                <a16:creationId xmlns:a16="http://schemas.microsoft.com/office/drawing/2014/main" id="{674E0840-0531-43EC-BB7C-92DE5DEDDFA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r>
              <a:rPr lang="en-US" dirty="0"/>
              <a:t>2023 Human Research Program</a:t>
            </a:r>
          </a:p>
          <a:p>
            <a:r>
              <a:rPr lang="en-US" dirty="0"/>
              <a:t>Investigators Workshop</a:t>
            </a:r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39F43A19-9112-49DA-AACB-16C41432A3AF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020" b="3942"/>
          <a:stretch/>
        </p:blipFill>
        <p:spPr>
          <a:xfrm>
            <a:off x="-6098" y="163278"/>
            <a:ext cx="6972206" cy="6721475"/>
          </a:xfrm>
          <a:prstGeom prst="rect">
            <a:avLst/>
          </a:prstGeom>
        </p:spPr>
      </p:pic>
      <p:pic>
        <p:nvPicPr>
          <p:cNvPr id="13" name="Picture 12" descr="Icon&#10;&#10;Description automatically generated">
            <a:extLst>
              <a:ext uri="{FF2B5EF4-FFF2-40B4-BE49-F238E27FC236}">
                <a16:creationId xmlns:a16="http://schemas.microsoft.com/office/drawing/2014/main" id="{D2064975-64E6-4403-A467-E717598F57CC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042"/>
          <a:stretch/>
        </p:blipFill>
        <p:spPr>
          <a:xfrm>
            <a:off x="927100" y="1284043"/>
            <a:ext cx="2470150" cy="2320911"/>
          </a:xfrm>
          <a:prstGeom prst="rect">
            <a:avLst/>
          </a:prstGeom>
        </p:spPr>
      </p:pic>
      <p:pic>
        <p:nvPicPr>
          <p:cNvPr id="14" name="Picture 13" descr="A picture containing star, outdoor object, night, dark&#10;&#10;Description automatically generated">
            <a:extLst>
              <a:ext uri="{FF2B5EF4-FFF2-40B4-BE49-F238E27FC236}">
                <a16:creationId xmlns:a16="http://schemas.microsoft.com/office/drawing/2014/main" id="{233ADE12-B415-4AEF-B4CF-C479FA9633DF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925" t="1991"/>
          <a:stretch/>
        </p:blipFill>
        <p:spPr>
          <a:xfrm>
            <a:off x="6829221" y="68261"/>
            <a:ext cx="5219794" cy="6721475"/>
          </a:xfrm>
          <a:prstGeom prst="rect">
            <a:avLst/>
          </a:prstGeom>
        </p:spPr>
      </p:pic>
      <p:pic>
        <p:nvPicPr>
          <p:cNvPr id="15" name="Picture 14" descr="Icon&#10;&#10;Description automatically generated">
            <a:extLst>
              <a:ext uri="{FF2B5EF4-FFF2-40B4-BE49-F238E27FC236}">
                <a16:creationId xmlns:a16="http://schemas.microsoft.com/office/drawing/2014/main" id="{7B3F1E76-F5D2-4FC2-B0C8-9E5E71708773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4280" b="2463"/>
          <a:stretch/>
        </p:blipFill>
        <p:spPr>
          <a:xfrm>
            <a:off x="9507780" y="515808"/>
            <a:ext cx="948839" cy="758125"/>
          </a:xfrm>
          <a:prstGeom prst="rect">
            <a:avLst/>
          </a:prstGeom>
        </p:spPr>
      </p:pic>
      <p:cxnSp>
        <p:nvCxnSpPr>
          <p:cNvPr id="17" name="Straight Connector 16">
            <a:extLst>
              <a:ext uri="{FF2B5EF4-FFF2-40B4-BE49-F238E27FC236}">
                <a16:creationId xmlns:a16="http://schemas.microsoft.com/office/drawing/2014/main" id="{C8E7BFD9-B59E-4A52-AEEA-E9AE25A79448}"/>
              </a:ext>
            </a:extLst>
          </p:cNvPr>
          <p:cNvCxnSpPr>
            <a:cxnSpLocks/>
          </p:cNvCxnSpPr>
          <p:nvPr userDrawn="1"/>
        </p:nvCxnSpPr>
        <p:spPr>
          <a:xfrm flipH="1">
            <a:off x="7344229" y="3604954"/>
            <a:ext cx="4847771" cy="0"/>
          </a:xfrm>
          <a:prstGeom prst="line">
            <a:avLst/>
          </a:prstGeom>
          <a:ln w="44450">
            <a:solidFill>
              <a:srgbClr val="AD8F2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8" name="Picture 17" descr="A screenshot of a computer&#10;&#10;Description automatically generated with low confidence">
            <a:extLst>
              <a:ext uri="{FF2B5EF4-FFF2-40B4-BE49-F238E27FC236}">
                <a16:creationId xmlns:a16="http://schemas.microsoft.com/office/drawing/2014/main" id="{68E4CCEE-6626-4FE4-B7B6-33BE0236702F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9854" r="88001"/>
          <a:stretch/>
        </p:blipFill>
        <p:spPr>
          <a:xfrm>
            <a:off x="259099" y="3429000"/>
            <a:ext cx="1217834" cy="1479833"/>
          </a:xfrm>
          <a:prstGeom prst="rect">
            <a:avLst/>
          </a:prstGeom>
        </p:spPr>
      </p:pic>
      <p:pic>
        <p:nvPicPr>
          <p:cNvPr id="20" name="Picture 19" descr="A screenshot of a computer&#10;&#10;Description automatically generated with low confidence">
            <a:extLst>
              <a:ext uri="{FF2B5EF4-FFF2-40B4-BE49-F238E27FC236}">
                <a16:creationId xmlns:a16="http://schemas.microsoft.com/office/drawing/2014/main" id="{1FEEA18C-8AD0-43A3-A74A-2A42206F5F4F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6045" t="29957" r="49305" b="54218"/>
          <a:stretch/>
        </p:blipFill>
        <p:spPr>
          <a:xfrm>
            <a:off x="5715907" y="1661232"/>
            <a:ext cx="471964" cy="776828"/>
          </a:xfrm>
          <a:prstGeom prst="rect">
            <a:avLst/>
          </a:prstGeom>
        </p:spPr>
      </p:pic>
      <p:pic>
        <p:nvPicPr>
          <p:cNvPr id="21" name="Picture 20" descr="A screenshot of a computer&#10;&#10;Description automatically generated with low confidence">
            <a:extLst>
              <a:ext uri="{FF2B5EF4-FFF2-40B4-BE49-F238E27FC236}">
                <a16:creationId xmlns:a16="http://schemas.microsoft.com/office/drawing/2014/main" id="{E9CE8859-A536-43AD-90E0-B94D7D19A6D1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1654" t="720" r="10195" b="86774"/>
          <a:stretch/>
        </p:blipFill>
        <p:spPr>
          <a:xfrm>
            <a:off x="3387081" y="332670"/>
            <a:ext cx="827314" cy="613907"/>
          </a:xfrm>
          <a:prstGeom prst="rect">
            <a:avLst/>
          </a:prstGeom>
        </p:spPr>
      </p:pic>
      <p:pic>
        <p:nvPicPr>
          <p:cNvPr id="22" name="Picture 21" descr="A screenshot of a computer&#10;&#10;Description automatically generated with low confidence">
            <a:extLst>
              <a:ext uri="{FF2B5EF4-FFF2-40B4-BE49-F238E27FC236}">
                <a16:creationId xmlns:a16="http://schemas.microsoft.com/office/drawing/2014/main" id="{54A2C8DA-B42B-40A7-B846-03198ADFFCB6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3508" t="55419" r="1381" b="30389"/>
          <a:stretch/>
        </p:blipFill>
        <p:spPr>
          <a:xfrm>
            <a:off x="11296954" y="14753"/>
            <a:ext cx="518761" cy="696678"/>
          </a:xfrm>
          <a:prstGeom prst="rect">
            <a:avLst/>
          </a:prstGeom>
        </p:spPr>
      </p:pic>
      <p:sp>
        <p:nvSpPr>
          <p:cNvPr id="25" name="Title 1">
            <a:extLst>
              <a:ext uri="{FF2B5EF4-FFF2-40B4-BE49-F238E27FC236}">
                <a16:creationId xmlns:a16="http://schemas.microsoft.com/office/drawing/2014/main" id="{216A4F81-267A-4CB4-9A86-F1D28CA0991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855676" y="690921"/>
            <a:ext cx="6065019" cy="2627794"/>
          </a:xfrm>
        </p:spPr>
        <p:txBody>
          <a:bodyPr anchor="b"/>
          <a:lstStyle>
            <a:lvl1pPr algn="r">
              <a:defRPr sz="60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26" name="Text Placeholder 2">
            <a:extLst>
              <a:ext uri="{FF2B5EF4-FFF2-40B4-BE49-F238E27FC236}">
                <a16:creationId xmlns:a16="http://schemas.microsoft.com/office/drawing/2014/main" id="{E62C20E0-88B8-4033-A997-6BBE240A658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966108" y="3972776"/>
            <a:ext cx="4954587" cy="1500187"/>
          </a:xfrm>
        </p:spPr>
        <p:txBody>
          <a:bodyPr/>
          <a:lstStyle>
            <a:lvl1pPr marL="0" indent="0" algn="r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58191160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Pr>
        <a:solidFill>
          <a:srgbClr val="070F1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FE9F8A7-EB95-4C53-A5FE-3C8A66ED6DF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2167776"/>
            <a:ext cx="9144000" cy="1765697"/>
          </a:xfrm>
        </p:spPr>
        <p:txBody>
          <a:bodyPr anchor="ctr">
            <a:normAutofit/>
          </a:bodyPr>
          <a:lstStyle>
            <a:lvl1pPr algn="ctr">
              <a:defRPr sz="54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4C688540-FC90-47F5-A9A0-2CFDCEAD71E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4321742"/>
            <a:ext cx="9144000" cy="936057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49CA9DB-045B-4CE0-ABD3-E5A77F56F5B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dirty="0"/>
              <a:t>Jane Doe | jane.doe@nasa.gov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F30CFD9-44CC-42F2-A6F7-E0AC2C9EB5C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2023 Human Research Program </a:t>
            </a:r>
          </a:p>
          <a:p>
            <a:r>
              <a:rPr lang="en-US" dirty="0"/>
              <a:t>Investigators Workshop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9FD7B21-6CAC-4E17-9B96-DA8F2A6CCDD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0E1C1D-23A6-4D8C-8BAD-0A4D3EB843D9}" type="slidenum">
              <a:rPr lang="en-US" smtClean="0"/>
              <a:t>‹#›</a:t>
            </a:fld>
            <a:endParaRPr lang="en-US" dirty="0"/>
          </a:p>
        </p:txBody>
      </p:sp>
      <p:pic>
        <p:nvPicPr>
          <p:cNvPr id="8" name="Picture 7" descr="A picture containing night sky&#10;&#10;Description automatically generated">
            <a:extLst>
              <a:ext uri="{FF2B5EF4-FFF2-40B4-BE49-F238E27FC236}">
                <a16:creationId xmlns:a16="http://schemas.microsoft.com/office/drawing/2014/main" id="{0F85BA63-A971-4A18-90DB-21220512204A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1744266"/>
          </a:xfrm>
          <a:prstGeom prst="rect">
            <a:avLst/>
          </a:prstGeom>
          <a:ln>
            <a:noFill/>
          </a:ln>
        </p:spPr>
      </p:pic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B1276506-7C96-4D93-A067-E00E35B7BCCB}"/>
              </a:ext>
            </a:extLst>
          </p:cNvPr>
          <p:cNvCxnSpPr>
            <a:cxnSpLocks/>
          </p:cNvCxnSpPr>
          <p:nvPr userDrawn="1"/>
        </p:nvCxnSpPr>
        <p:spPr>
          <a:xfrm flipV="1">
            <a:off x="0" y="1744266"/>
            <a:ext cx="12192000" cy="0"/>
          </a:xfrm>
          <a:prstGeom prst="line">
            <a:avLst/>
          </a:prstGeom>
          <a:ln w="53975">
            <a:solidFill>
              <a:srgbClr val="AD8F2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83948531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49CA989-1970-40CA-94F6-508601C83FE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934681"/>
            <a:ext cx="10515600" cy="2627794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31057EF-313E-474B-8D53-E9985D41FA5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C64D904-AA14-4C99-8396-0DEB94465DE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dirty="0"/>
              <a:t>kritina.l.holden@nasa.gov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C42160C-F08E-4361-97F1-64B1BE597C5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2023 Human Research Program </a:t>
            </a:r>
          </a:p>
          <a:p>
            <a:r>
              <a:rPr lang="en-US" dirty="0"/>
              <a:t>Investigators Workshop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E6C0CDF-6237-4922-B3B8-C069601090A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0E1C1D-23A6-4D8C-8BAD-0A4D3EB843D9}" type="slidenum">
              <a:rPr lang="en-US" smtClean="0"/>
              <a:t>‹#›</a:t>
            </a:fld>
            <a:endParaRPr lang="en-US" dirty="0"/>
          </a:p>
        </p:txBody>
      </p:sp>
      <p:pic>
        <p:nvPicPr>
          <p:cNvPr id="7" name="Picture 6" descr="A picture containing night sky&#10;&#10;Description automatically generated">
            <a:extLst>
              <a:ext uri="{FF2B5EF4-FFF2-40B4-BE49-F238E27FC236}">
                <a16:creationId xmlns:a16="http://schemas.microsoft.com/office/drawing/2014/main" id="{37B7B615-9408-49C1-B026-9D1799A4C4E2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1744266"/>
          </a:xfrm>
          <a:prstGeom prst="rect">
            <a:avLst/>
          </a:prstGeom>
          <a:ln>
            <a:noFill/>
          </a:ln>
        </p:spPr>
      </p:pic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6556F3B9-C991-4F18-A90F-AEB58698FAEE}"/>
              </a:ext>
            </a:extLst>
          </p:cNvPr>
          <p:cNvCxnSpPr>
            <a:cxnSpLocks/>
          </p:cNvCxnSpPr>
          <p:nvPr userDrawn="1"/>
        </p:nvCxnSpPr>
        <p:spPr>
          <a:xfrm flipV="1">
            <a:off x="0" y="1744266"/>
            <a:ext cx="12192000" cy="0"/>
          </a:xfrm>
          <a:prstGeom prst="line">
            <a:avLst/>
          </a:prstGeom>
          <a:ln w="53975">
            <a:solidFill>
              <a:srgbClr val="AD8F2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44841344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AD265E5-A1EB-4926-96F5-A5820950B70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C8928C1-7195-4C8E-86A9-D4E2D96006F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781175"/>
            <a:ext cx="10515600" cy="4212901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59EF0B9-557C-4100-B7B2-6D1640BDA16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dirty="0"/>
              <a:t>Kritina.l.holden@nasa.gov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086E803-A7FD-4CC9-AD76-71870474023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2023 Human Research Program </a:t>
            </a:r>
          </a:p>
          <a:p>
            <a:r>
              <a:rPr lang="en-US" dirty="0"/>
              <a:t>Investigators Workshop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9791206-761F-4744-8C89-87D86077CBF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0E1C1D-23A6-4D8C-8BAD-0A4D3EB843D9}" type="slidenum">
              <a:rPr lang="en-US" smtClean="0"/>
              <a:t>‹#›</a:t>
            </a:fld>
            <a:endParaRPr lang="en-US" dirty="0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0EEC60F2-22A8-4B13-BCBE-295A7E3B0FB6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63853" y="27134"/>
            <a:ext cx="755175" cy="5892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6882039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DD07D2B-E619-40AB-9770-111BBB43DC8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0C1E032-7830-4FF1-838D-9F8BD814A19A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787525"/>
            <a:ext cx="5181600" cy="4212866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128799CA-872E-46D4-BC31-E115EB60E16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787525"/>
            <a:ext cx="5181600" cy="4212866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48E912E-83DD-4D84-AC0A-3A80F4A2838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dirty="0"/>
              <a:t>Jane Doe | jane.doe@nasa.gov</a:t>
            </a: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C2A85DA-331A-4E8D-A7C2-7BA55C88777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2023 Human Research Program </a:t>
            </a:r>
          </a:p>
          <a:p>
            <a:r>
              <a:rPr lang="en-US" dirty="0"/>
              <a:t>Investigators Workshop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0C8934F-CE72-489D-8F4E-77F156FF485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0E1C1D-23A6-4D8C-8BAD-0A4D3EB843D9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4361622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294724F-39E4-4EB9-ACC2-BC58E0D70F0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668337"/>
            <a:ext cx="10515600" cy="1022351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B701EC6-6CC6-44A4-AB7D-76AD1996A3A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800225"/>
            <a:ext cx="5157787" cy="704850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9663AB1-BCE2-4B9A-9AAB-488ECF53852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533416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DD5D5C63-1707-4555-8A30-68AD3E91AED8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800225"/>
            <a:ext cx="5183188" cy="704850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43F4283F-EB2F-41EB-83D3-F48E24343E8A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533416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E74721F1-F7A0-4B13-9766-7763E207B5E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dirty="0"/>
              <a:t>Jane Doe | jane.doe@nasa.gov</a:t>
            </a:r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A0ADFFD2-090D-4FDB-8B2D-3DBF9B56F20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2023 Human Research Program </a:t>
            </a:r>
          </a:p>
          <a:p>
            <a:r>
              <a:rPr lang="en-US" dirty="0"/>
              <a:t>Investigators Workshop</a:t>
            </a:r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F9D5A9D3-0ADA-4E80-B83F-3F225749352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0E1C1D-23A6-4D8C-8BAD-0A4D3EB843D9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8972554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CCA594D-95DD-4A01-9B24-D29C9861E67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6417660" cy="836762"/>
          </a:xfrm>
        </p:spPr>
        <p:txBody>
          <a:bodyPr anchor="b">
            <a:noAutofit/>
          </a:bodyPr>
          <a:lstStyle>
            <a:lvl1pPr>
              <a:defRPr sz="44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4A2FA90B-AD8A-43C0-B30E-94DF24C0DFBB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1462238" cy="365125"/>
          </a:xfrm>
        </p:spPr>
        <p:txBody>
          <a:bodyPr/>
          <a:lstStyle/>
          <a:p>
            <a:r>
              <a:rPr lang="en-US" dirty="0"/>
              <a:t>Jane Doe | jane.doe@nasa.gov</a:t>
            </a:r>
          </a:p>
        </p:txBody>
      </p:sp>
      <p:pic>
        <p:nvPicPr>
          <p:cNvPr id="8" name="Picture 7" descr="A picture containing text&#10;&#10;Description automatically generated">
            <a:extLst>
              <a:ext uri="{FF2B5EF4-FFF2-40B4-BE49-F238E27FC236}">
                <a16:creationId xmlns:a16="http://schemas.microsoft.com/office/drawing/2014/main" id="{9539F8B8-4729-4C2F-9E31-5159257C350A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20000" y="0"/>
            <a:ext cx="4572000" cy="6858000"/>
          </a:xfrm>
          <a:prstGeom prst="rect">
            <a:avLst/>
          </a:prstGeom>
        </p:spPr>
      </p:pic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5B1DC40-9A53-43FD-B402-7032650B170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5775957" y="6356348"/>
            <a:ext cx="1481487" cy="365125"/>
          </a:xfrm>
        </p:spPr>
        <p:txBody>
          <a:bodyPr/>
          <a:lstStyle/>
          <a:p>
            <a:fld id="{3A0E1C1D-23A6-4D8C-8BAD-0A4D3EB843D9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B7FF694-CFB5-4484-B81D-556A47E8A1B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2396965" y="6356350"/>
            <a:ext cx="3287484" cy="365123"/>
          </a:xfrm>
        </p:spPr>
        <p:txBody>
          <a:bodyPr/>
          <a:lstStyle/>
          <a:p>
            <a:r>
              <a:rPr lang="en-US" dirty="0"/>
              <a:t>2023 Human Research Program </a:t>
            </a:r>
          </a:p>
          <a:p>
            <a:r>
              <a:rPr lang="en-US" dirty="0"/>
              <a:t>Investigators Workshop</a:t>
            </a:r>
          </a:p>
        </p:txBody>
      </p: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E7142A28-931C-4CB3-A6C8-EDB72BBB6F23}"/>
              </a:ext>
            </a:extLst>
          </p:cNvPr>
          <p:cNvCxnSpPr>
            <a:cxnSpLocks/>
          </p:cNvCxnSpPr>
          <p:nvPr userDrawn="1"/>
        </p:nvCxnSpPr>
        <p:spPr>
          <a:xfrm>
            <a:off x="7600750" y="0"/>
            <a:ext cx="0" cy="6858000"/>
          </a:xfrm>
          <a:prstGeom prst="line">
            <a:avLst/>
          </a:prstGeom>
          <a:ln w="53975">
            <a:solidFill>
              <a:srgbClr val="AD8F2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Content Placeholder 2">
            <a:extLst>
              <a:ext uri="{FF2B5EF4-FFF2-40B4-BE49-F238E27FC236}">
                <a16:creationId xmlns:a16="http://schemas.microsoft.com/office/drawing/2014/main" id="{F98D0C23-AE32-4F84-80B6-4B1D5536CC5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23971" y="1388343"/>
            <a:ext cx="6433473" cy="4873625"/>
          </a:xfrm>
        </p:spPr>
        <p:txBody>
          <a:bodyPr>
            <a:normAutofit/>
          </a:bodyPr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89748789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D3C43A4-7D07-491D-9148-2292BA3B466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F40C70C0-025D-402E-A6F5-F6C868914EF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dirty="0"/>
              <a:t>Jane Doe | jane.doe@nasa.gov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25EF6137-4315-4A3F-B3BE-F1A5CEC89E5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2023 Human Research Program </a:t>
            </a:r>
          </a:p>
          <a:p>
            <a:r>
              <a:rPr lang="en-US" dirty="0"/>
              <a:t>Investigators Workshop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2524B498-97AB-4104-9E46-ECA220F14B2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0E1C1D-23A6-4D8C-8BAD-0A4D3EB843D9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8108250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E42C025B-2F23-48F2-9BEF-5EFA7D1D7BB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dirty="0"/>
              <a:t>Jane Doe | jane.doe@nasa.gov</a:t>
            </a: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E8A5371F-DF82-45C9-97F6-3AD69C7D8C8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2023 Human Research Program </a:t>
            </a:r>
          </a:p>
          <a:p>
            <a:r>
              <a:rPr lang="en-US" dirty="0"/>
              <a:t>Investigators Workshop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984E449-4F06-4F30-B550-F0F3E01C8C0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0E1C1D-23A6-4D8C-8BAD-0A4D3EB843D9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5512933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E368EF7-F77A-4656-8482-1AE9223B8E5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987424"/>
            <a:ext cx="3932237" cy="1069975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8092F89-A385-494A-9933-1037338AE03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87398B2-13E2-4D7B-BF71-BA5F931624E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09FB5FD-3BFF-4C1C-9C81-314E36B512C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dirty="0"/>
              <a:t>Jane Doe | jane.doe@nasa.gov</a:t>
            </a: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C6131AD-FA1D-4AAE-89CA-8A53716DDFE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2023 Human Research Program </a:t>
            </a:r>
          </a:p>
          <a:p>
            <a:r>
              <a:rPr lang="en-US" dirty="0"/>
              <a:t>Investigators Workshop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32AE65F-4405-4018-9B57-ECEBBAA2DD1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0E1C1D-23A6-4D8C-8BAD-0A4D3EB843D9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2358477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F2C06CB-B0D4-465D-8F51-8C273026E8B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410D1FDD-DBDD-4902-B895-3F3EE31794D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758B04E-89EA-4B15-8491-D85A3E819AF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dirty="0"/>
              <a:t>Jane Doe | jane.doe@nasa.gov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6F636EA-E4C6-4EAC-8CE4-7673FCC8581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2023 Human Research Program </a:t>
            </a:r>
          </a:p>
          <a:p>
            <a:r>
              <a:rPr lang="en-US" dirty="0"/>
              <a:t>Investigators Workshop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FA7D7B5-59BF-4756-ACEA-FB1226ED51C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0E1C1D-23A6-4D8C-8BAD-0A4D3EB843D9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60542307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636AC8CF-903A-4324-AF63-BA669515CB43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828135"/>
            <a:ext cx="2628900" cy="517261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37CCE262-8A5D-46D5-8CEF-F243A135742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828135"/>
            <a:ext cx="7734300" cy="517261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1DC6FCA-D9C2-420E-84CE-AC3A4616019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dirty="0"/>
              <a:t>Jane Doe | jane.doe@nasa.gov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BF579F1-029F-4FED-8BFF-80DB8549657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2023 Human Research Program </a:t>
            </a:r>
          </a:p>
          <a:p>
            <a:r>
              <a:rPr lang="en-US" dirty="0"/>
              <a:t>Investigators Workshop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A45CD50-0D14-40EC-AF0A-1B68D3DEBC3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0E1C1D-23A6-4D8C-8BAD-0A4D3EB843D9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5008720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1.pn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70F1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" name="Picture 27">
            <a:extLst>
              <a:ext uri="{FF2B5EF4-FFF2-40B4-BE49-F238E27FC236}">
                <a16:creationId xmlns:a16="http://schemas.microsoft.com/office/drawing/2014/main" id="{B78917AC-71D7-4228-9A7A-095A3A44599A}"/>
              </a:ext>
            </a:extLst>
          </p:cNvPr>
          <p:cNvPicPr>
            <a:picLocks noChangeAspect="1"/>
          </p:cNvPicPr>
          <p:nvPr userDrawn="1"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084707"/>
            <a:ext cx="12192000" cy="773293"/>
          </a:xfrm>
          <a:prstGeom prst="rect">
            <a:avLst/>
          </a:prstGeom>
        </p:spPr>
      </p:pic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2EE6F16B-61C8-4C1E-A43A-4FDE86D4CDD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681037"/>
            <a:ext cx="10515600" cy="1009651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E1E10C1-C543-4D71-B2EF-4B9225767D2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16845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454B00A-C5AC-4886-AE08-543243FEB469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bg2"/>
                </a:solidFill>
              </a:defRPr>
            </a:lvl1pPr>
          </a:lstStyle>
          <a:p>
            <a:r>
              <a:rPr lang="en-US" dirty="0"/>
              <a:t>Jane Doe | jane.doe@nasa.gov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43D2A32-E1F6-4BD7-BA98-B8A4CA44262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bg2"/>
                </a:solidFill>
              </a:defRPr>
            </a:lvl1pPr>
          </a:lstStyle>
          <a:p>
            <a:r>
              <a:rPr lang="en-US" dirty="0"/>
              <a:t>2023 Human Research Program Investigators Workshop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754DFD6-A379-430E-A29A-90281500947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bg2"/>
                </a:solidFill>
              </a:defRPr>
            </a:lvl1pPr>
          </a:lstStyle>
          <a:p>
            <a:fld id="{3A0E1C1D-23A6-4D8C-8BAD-0A4D3EB843D9}" type="slidenum">
              <a:rPr lang="en-US" smtClean="0"/>
              <a:pPr/>
              <a:t>‹#›</a:t>
            </a:fld>
            <a:endParaRPr lang="en-US" dirty="0"/>
          </a:p>
        </p:txBody>
      </p:sp>
      <p:pic>
        <p:nvPicPr>
          <p:cNvPr id="19" name="Picture 18" descr="A screenshot of a computer&#10;&#10;Description automatically generated with low confidence">
            <a:extLst>
              <a:ext uri="{FF2B5EF4-FFF2-40B4-BE49-F238E27FC236}">
                <a16:creationId xmlns:a16="http://schemas.microsoft.com/office/drawing/2014/main" id="{924D25FA-438A-46A2-98FA-7AF758EE162B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77656"/>
          <a:stretch/>
        </p:blipFill>
        <p:spPr>
          <a:xfrm>
            <a:off x="0" y="0"/>
            <a:ext cx="12192000" cy="681037"/>
          </a:xfrm>
          <a:prstGeom prst="rect">
            <a:avLst/>
          </a:prstGeom>
        </p:spPr>
      </p:pic>
      <p:cxnSp>
        <p:nvCxnSpPr>
          <p:cNvPr id="20" name="Straight Connector 19">
            <a:extLst>
              <a:ext uri="{FF2B5EF4-FFF2-40B4-BE49-F238E27FC236}">
                <a16:creationId xmlns:a16="http://schemas.microsoft.com/office/drawing/2014/main" id="{EF0EF429-7008-4905-8E3D-7CE632FB31EF}"/>
              </a:ext>
            </a:extLst>
          </p:cNvPr>
          <p:cNvCxnSpPr>
            <a:cxnSpLocks/>
          </p:cNvCxnSpPr>
          <p:nvPr userDrawn="1"/>
        </p:nvCxnSpPr>
        <p:spPr>
          <a:xfrm flipV="1">
            <a:off x="0" y="663880"/>
            <a:ext cx="12192000" cy="0"/>
          </a:xfrm>
          <a:prstGeom prst="line">
            <a:avLst/>
          </a:prstGeom>
          <a:ln w="53975">
            <a:solidFill>
              <a:srgbClr val="AD8F2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Straight Connector 22">
            <a:extLst>
              <a:ext uri="{FF2B5EF4-FFF2-40B4-BE49-F238E27FC236}">
                <a16:creationId xmlns:a16="http://schemas.microsoft.com/office/drawing/2014/main" id="{4E866A91-E38A-4AD0-B954-473E10EC4F2E}"/>
              </a:ext>
            </a:extLst>
          </p:cNvPr>
          <p:cNvCxnSpPr>
            <a:cxnSpLocks/>
          </p:cNvCxnSpPr>
          <p:nvPr userDrawn="1"/>
        </p:nvCxnSpPr>
        <p:spPr>
          <a:xfrm flipV="1">
            <a:off x="0" y="6084707"/>
            <a:ext cx="12192000" cy="0"/>
          </a:xfrm>
          <a:prstGeom prst="line">
            <a:avLst/>
          </a:prstGeom>
          <a:ln w="53975">
            <a:solidFill>
              <a:srgbClr val="AD8F2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67186798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49" r:id="rId3"/>
    <p:sldLayoutId id="2147483651" r:id="rId4"/>
    <p:sldLayoutId id="2147483650" r:id="rId5"/>
    <p:sldLayoutId id="2147483652" r:id="rId6"/>
    <p:sldLayoutId id="2147483653" r:id="rId7"/>
    <p:sldLayoutId id="2147483657" r:id="rId8"/>
    <p:sldLayoutId id="2147483654" r:id="rId9"/>
    <p:sldLayoutId id="2147483655" r:id="rId10"/>
    <p:sldLayoutId id="2147483656" r:id="rId11"/>
    <p:sldLayoutId id="2147483658" r:id="rId12"/>
    <p:sldLayoutId id="2147483659" r:id="rId13"/>
  </p:sldLayoutIdLst>
  <p:hf hd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bg2"/>
          </a:solidFill>
          <a:latin typeface="Bahnschrift" panose="020B0502040204020203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bg2"/>
          </a:solidFill>
          <a:latin typeface="Source Sans Pro" panose="020B0503030403020204" pitchFamily="34" charset="0"/>
          <a:ea typeface="Source Sans Pro" panose="020B0503030403020204" pitchFamily="34" charset="0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bg2"/>
          </a:solidFill>
          <a:latin typeface="Source Sans Pro" panose="020B0503030403020204" pitchFamily="34" charset="0"/>
          <a:ea typeface="Source Sans Pro" panose="020B0503030403020204" pitchFamily="34" charset="0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bg2"/>
          </a:solidFill>
          <a:latin typeface="Source Sans Pro" panose="020B0503030403020204" pitchFamily="34" charset="0"/>
          <a:ea typeface="Source Sans Pro" panose="020B0503030403020204" pitchFamily="34" charset="0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2"/>
          </a:solidFill>
          <a:latin typeface="Source Sans Pro" panose="020B0503030403020204" pitchFamily="34" charset="0"/>
          <a:ea typeface="Source Sans Pro" panose="020B0503030403020204" pitchFamily="34" charset="0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2"/>
          </a:solidFill>
          <a:latin typeface="Source Sans Pro" panose="020B0503030403020204" pitchFamily="34" charset="0"/>
          <a:ea typeface="Source Sans Pro" panose="020B0503030403020204" pitchFamily="34" charset="0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5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5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5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5.xml"/><Relationship Id="rId2" Type="http://schemas.microsoft.com/office/2007/relationships/media" Target="../media/media1.mp3"/><Relationship Id="rId1" Type="http://schemas.openxmlformats.org/officeDocument/2006/relationships/audio" Target="NULL" TargetMode="External"/><Relationship Id="rId4" Type="http://schemas.openxmlformats.org/officeDocument/2006/relationships/image" Target="../media/image13.png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16.png"/><Relationship Id="rId4" Type="http://schemas.openxmlformats.org/officeDocument/2006/relationships/image" Target="../media/image15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5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5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5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5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5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5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5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B37F5DF-5513-4AC0-A25D-42F5C902AE1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6000" b="1" dirty="0">
                <a:solidFill>
                  <a:schemeClr val="bg1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Multimodal Alert Design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B2CBD01-4307-4324-855F-2A189D780F1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966108" y="4936337"/>
            <a:ext cx="4954587" cy="1500187"/>
          </a:xfrm>
        </p:spPr>
        <p:txBody>
          <a:bodyPr>
            <a:normAutofit fontScale="25000" lnSpcReduction="20000"/>
          </a:bodyPr>
          <a:lstStyle/>
          <a:p>
            <a:r>
              <a:rPr lang="en-US" sz="5600" dirty="0">
                <a:solidFill>
                  <a:schemeClr val="bg1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Kritina Holden, Leidos</a:t>
            </a:r>
          </a:p>
          <a:p>
            <a:r>
              <a:rPr lang="en-US" sz="5600" dirty="0">
                <a:solidFill>
                  <a:schemeClr val="bg1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Ian Robertson, KBR</a:t>
            </a:r>
          </a:p>
          <a:p>
            <a:r>
              <a:rPr lang="en-US" sz="5600" dirty="0">
                <a:solidFill>
                  <a:schemeClr val="bg1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Ryan Lange, Geologics</a:t>
            </a:r>
          </a:p>
          <a:p>
            <a:r>
              <a:rPr lang="en-US" sz="5600" dirty="0">
                <a:solidFill>
                  <a:schemeClr val="bg1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Durand Begault, NASA </a:t>
            </a:r>
          </a:p>
          <a:p>
            <a:r>
              <a:rPr lang="en-US" sz="5600" dirty="0">
                <a:solidFill>
                  <a:schemeClr val="bg1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Tyler Duke, Leidos</a:t>
            </a:r>
          </a:p>
          <a:p>
            <a:r>
              <a:rPr lang="en-US" sz="5600" dirty="0">
                <a:solidFill>
                  <a:schemeClr val="bg1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Ryan Z. Amick, KBR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1945447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34BCFE8-BE10-4CD5-A6D9-FDE492954B4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400" b="1" dirty="0">
                <a:solidFill>
                  <a:schemeClr val="bg1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Safety-Critical Alerts at NASA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82769D7-1C4C-410B-B4B9-92738F9D191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57614"/>
            <a:ext cx="10515600" cy="4212901"/>
          </a:xfrm>
        </p:spPr>
        <p:txBody>
          <a:bodyPr>
            <a:normAutofit/>
          </a:bodyPr>
          <a:lstStyle/>
          <a:p>
            <a:pPr lvl="1">
              <a:spcAft>
                <a:spcPts val="600"/>
              </a:spcAft>
            </a:pPr>
            <a:r>
              <a:rPr lang="en-US" sz="2000" dirty="0">
                <a:latin typeface="Helvetica" panose="020B0604020202020204" pitchFamily="34" charset="0"/>
                <a:cs typeface="Helvetica" panose="020B0604020202020204" pitchFamily="34" charset="0"/>
              </a:rPr>
              <a:t>Alert Types</a:t>
            </a:r>
          </a:p>
          <a:p>
            <a:pPr lvl="2">
              <a:spcAft>
                <a:spcPts val="600"/>
              </a:spcAft>
              <a:buFont typeface="Calibri" panose="020F0502020204030204" pitchFamily="34" charset="0"/>
              <a:buChar char="−"/>
            </a:pPr>
            <a:r>
              <a:rPr lang="en-US" sz="1800" b="1" dirty="0">
                <a:latin typeface="Helvetica" panose="020B0604020202020204" pitchFamily="34" charset="0"/>
                <a:cs typeface="Helvetica" panose="020B0604020202020204" pitchFamily="34" charset="0"/>
              </a:rPr>
              <a:t>Emergency</a:t>
            </a:r>
            <a:r>
              <a:rPr lang="en-US" sz="1800" dirty="0">
                <a:latin typeface="Helvetica" panose="020B0604020202020204" pitchFamily="34" charset="0"/>
                <a:cs typeface="Helvetica" panose="020B0604020202020204" pitchFamily="34" charset="0"/>
              </a:rPr>
              <a:t> - time-critical event that requires immediate action and crew survival procedures (Fire, Pressure Loss, Rapid Depress, Toxic Atmosphere)</a:t>
            </a:r>
          </a:p>
          <a:p>
            <a:pPr lvl="2">
              <a:spcAft>
                <a:spcPts val="600"/>
              </a:spcAft>
              <a:buFont typeface="Calibri" panose="020F0502020204030204" pitchFamily="34" charset="0"/>
              <a:buChar char="−"/>
            </a:pPr>
            <a:r>
              <a:rPr lang="en-US" sz="1800" b="1" dirty="0">
                <a:latin typeface="Helvetica" panose="020B0604020202020204" pitchFamily="34" charset="0"/>
                <a:cs typeface="Helvetica" panose="020B0604020202020204" pitchFamily="34" charset="0"/>
              </a:rPr>
              <a:t>Warning</a:t>
            </a:r>
            <a:r>
              <a:rPr lang="en-US" sz="1800" dirty="0">
                <a:latin typeface="Helvetica" panose="020B0604020202020204" pitchFamily="34" charset="0"/>
                <a:cs typeface="Helvetica" panose="020B0604020202020204" pitchFamily="34" charset="0"/>
              </a:rPr>
              <a:t> - an event that requires immediate action</a:t>
            </a:r>
          </a:p>
          <a:p>
            <a:pPr lvl="2">
              <a:spcAft>
                <a:spcPts val="600"/>
              </a:spcAft>
              <a:buFont typeface="Calibri" panose="020F0502020204030204" pitchFamily="34" charset="0"/>
              <a:buChar char="−"/>
            </a:pPr>
            <a:r>
              <a:rPr lang="en-US" sz="1800" b="1" dirty="0">
                <a:latin typeface="Helvetica" panose="020B0604020202020204" pitchFamily="34" charset="0"/>
                <a:cs typeface="Helvetica" panose="020B0604020202020204" pitchFamily="34" charset="0"/>
              </a:rPr>
              <a:t>Caution</a:t>
            </a:r>
            <a:r>
              <a:rPr lang="en-US" sz="1800" dirty="0">
                <a:latin typeface="Helvetica" panose="020B0604020202020204" pitchFamily="34" charset="0"/>
                <a:cs typeface="Helvetica" panose="020B0604020202020204" pitchFamily="34" charset="0"/>
              </a:rPr>
              <a:t> - an event that needs attention, but not immediate action</a:t>
            </a:r>
          </a:p>
          <a:p>
            <a:pPr lvl="2">
              <a:spcAft>
                <a:spcPts val="1800"/>
              </a:spcAft>
              <a:buFont typeface="Calibri" panose="020F0502020204030204" pitchFamily="34" charset="0"/>
              <a:buChar char="−"/>
            </a:pPr>
            <a:r>
              <a:rPr lang="en-US" sz="1800" b="1" dirty="0">
                <a:latin typeface="Helvetica" panose="020B0604020202020204" pitchFamily="34" charset="0"/>
                <a:cs typeface="Helvetica" panose="020B0604020202020204" pitchFamily="34" charset="0"/>
              </a:rPr>
              <a:t>Advisory -</a:t>
            </a:r>
            <a:r>
              <a:rPr lang="en-US" sz="1800" dirty="0">
                <a:latin typeface="Helvetica" panose="020B0604020202020204" pitchFamily="34" charset="0"/>
                <a:cs typeface="Helvetica" panose="020B0604020202020204" pitchFamily="34" charset="0"/>
              </a:rPr>
              <a:t> A message that imparts information for routine action purposes</a:t>
            </a:r>
          </a:p>
          <a:p>
            <a:pPr lvl="1">
              <a:spcBef>
                <a:spcPts val="1200"/>
              </a:spcBef>
              <a:spcAft>
                <a:spcPts val="600"/>
              </a:spcAft>
            </a:pPr>
            <a:r>
              <a:rPr lang="en-US" sz="2000" dirty="0">
                <a:latin typeface="Helvetica" panose="020B0604020202020204" pitchFamily="34" charset="0"/>
                <a:cs typeface="Helvetica" panose="020B0604020202020204" pitchFamily="34" charset="0"/>
              </a:rPr>
              <a:t>Auditory and Visual Annunciation</a:t>
            </a:r>
          </a:p>
          <a:p>
            <a:pPr lvl="2">
              <a:spcAft>
                <a:spcPts val="600"/>
              </a:spcAft>
              <a:buFont typeface="Calibri" panose="020F0502020204030204" pitchFamily="34" charset="0"/>
              <a:buChar char="−"/>
            </a:pPr>
            <a:r>
              <a:rPr lang="en-US" sz="1800" dirty="0">
                <a:latin typeface="Helvetica" panose="020B0604020202020204" pitchFamily="34" charset="0"/>
                <a:cs typeface="Helvetica" panose="020B0604020202020204" pitchFamily="34" charset="0"/>
              </a:rPr>
              <a:t>When an alert tone is annunciated, a message with more detail is displayed on a hardware panel or a computer display</a:t>
            </a:r>
          </a:p>
          <a:p>
            <a:pPr lvl="2"/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E610F4A-1046-40E1-8444-9A43804A730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dirty="0"/>
              <a:t>kritina.l.holden@nasa.gov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3703E286-CB45-4E8F-A2A7-671E6E05DCE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0E1C1D-23A6-4D8C-8BAD-0A4D3EB843D9}" type="slidenum">
              <a:rPr lang="en-US" smtClean="0"/>
              <a:t>2</a:t>
            </a:fld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DD695A7-6AF6-496F-BD90-7483245EF5C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2023 Human Research Program</a:t>
            </a:r>
          </a:p>
          <a:p>
            <a:r>
              <a:rPr lang="en-US" dirty="0"/>
              <a:t>Investigators Workshop</a:t>
            </a:r>
          </a:p>
        </p:txBody>
      </p:sp>
    </p:spTree>
    <p:extLst>
      <p:ext uri="{BB962C8B-B14F-4D97-AF65-F5344CB8AC3E}">
        <p14:creationId xmlns:p14="http://schemas.microsoft.com/office/powerpoint/2010/main" val="230606808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3160B36-4D4C-4B77-BB08-2561C0D0841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400" b="1" dirty="0">
                <a:solidFill>
                  <a:schemeClr val="bg1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Alert Requirements across Artemis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9437FC5-8D7D-4275-ADE5-6ABC3376C21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30336"/>
            <a:ext cx="10515600" cy="4212901"/>
          </a:xfrm>
        </p:spPr>
        <p:txBody>
          <a:bodyPr>
            <a:normAutofit/>
          </a:bodyPr>
          <a:lstStyle/>
          <a:p>
            <a:r>
              <a:rPr lang="en-US" sz="2000" dirty="0">
                <a:latin typeface="Helvetica" panose="020B0604020202020204" pitchFamily="34" charset="0"/>
                <a:cs typeface="Helvetica" panose="020B0604020202020204" pitchFamily="34" charset="0"/>
              </a:rPr>
              <a:t>Artemis Vehicles</a:t>
            </a:r>
          </a:p>
          <a:p>
            <a:pPr lvl="1">
              <a:buFont typeface="Calibri" panose="020F0502020204030204" pitchFamily="34" charset="0"/>
              <a:buChar char="−"/>
            </a:pPr>
            <a:r>
              <a:rPr lang="en-US" sz="1800" b="1" dirty="0">
                <a:latin typeface="Helvetica" panose="020B0604020202020204" pitchFamily="34" charset="0"/>
                <a:cs typeface="Helvetica" panose="020B0604020202020204" pitchFamily="34" charset="0"/>
              </a:rPr>
              <a:t>Orion</a:t>
            </a:r>
            <a:r>
              <a:rPr lang="en-US" sz="1800" dirty="0">
                <a:latin typeface="Helvetica" panose="020B0604020202020204" pitchFamily="34" charset="0"/>
                <a:cs typeface="Helvetica" panose="020B0604020202020204" pitchFamily="34" charset="0"/>
              </a:rPr>
              <a:t> – exploration vehicle that will carry the crew into space</a:t>
            </a:r>
          </a:p>
          <a:p>
            <a:pPr lvl="1">
              <a:buFont typeface="Calibri" panose="020F0502020204030204" pitchFamily="34" charset="0"/>
              <a:buChar char="−"/>
            </a:pPr>
            <a:r>
              <a:rPr lang="en-US" sz="1800" b="1" dirty="0">
                <a:latin typeface="Helvetica" panose="020B0604020202020204" pitchFamily="34" charset="0"/>
                <a:cs typeface="Helvetica" panose="020B0604020202020204" pitchFamily="34" charset="0"/>
              </a:rPr>
              <a:t>Gateway</a:t>
            </a:r>
            <a:r>
              <a:rPr lang="en-US" sz="1800" dirty="0">
                <a:latin typeface="Helvetica" panose="020B0604020202020204" pitchFamily="34" charset="0"/>
                <a:cs typeface="Helvetica" panose="020B0604020202020204" pitchFamily="34" charset="0"/>
              </a:rPr>
              <a:t> – outpost or space station that will orbit the moon and serve as a staging point for future deep space exploration</a:t>
            </a:r>
          </a:p>
          <a:p>
            <a:pPr lvl="1">
              <a:spcAft>
                <a:spcPts val="1200"/>
              </a:spcAft>
              <a:buFont typeface="Calibri" panose="020F0502020204030204" pitchFamily="34" charset="0"/>
              <a:buChar char="−"/>
            </a:pPr>
            <a:r>
              <a:rPr lang="en-US" sz="1800" b="1" dirty="0">
                <a:latin typeface="Helvetica" panose="020B0604020202020204" pitchFamily="34" charset="0"/>
                <a:cs typeface="Helvetica" panose="020B0604020202020204" pitchFamily="34" charset="0"/>
              </a:rPr>
              <a:t>Human Landing System (HLS) </a:t>
            </a:r>
            <a:r>
              <a:rPr lang="en-US" sz="1800" dirty="0">
                <a:latin typeface="Helvetica" panose="020B0604020202020204" pitchFamily="34" charset="0"/>
                <a:cs typeface="Helvetica" panose="020B0604020202020204" pitchFamily="34" charset="0"/>
              </a:rPr>
              <a:t>– vehicle to land humans on the moon</a:t>
            </a:r>
          </a:p>
          <a:p>
            <a:r>
              <a:rPr lang="en-US" sz="2000" dirty="0">
                <a:latin typeface="Helvetica" panose="020B0604020202020204" pitchFamily="34" charset="0"/>
                <a:cs typeface="Helvetica" panose="020B0604020202020204" pitchFamily="34" charset="0"/>
              </a:rPr>
              <a:t>Alert Tones for Orion, Gateway and HLS</a:t>
            </a:r>
          </a:p>
          <a:p>
            <a:pPr lvl="1">
              <a:buFont typeface="Calibri" panose="020F0502020204030204" pitchFamily="34" charset="0"/>
              <a:buChar char="−"/>
            </a:pPr>
            <a:r>
              <a:rPr lang="en-US" sz="1800" dirty="0">
                <a:latin typeface="Helvetica" panose="020B0604020202020204" pitchFamily="34" charset="0"/>
                <a:cs typeface="Helvetica" panose="020B0604020202020204" pitchFamily="34" charset="0"/>
              </a:rPr>
              <a:t>Emergency (Fire: siren, Pressure Loss/Toxic Atmosphere: klaxon)</a:t>
            </a:r>
          </a:p>
          <a:p>
            <a:pPr lvl="1">
              <a:buFont typeface="Calibri" panose="020F0502020204030204" pitchFamily="34" charset="0"/>
              <a:buChar char="−"/>
            </a:pPr>
            <a:r>
              <a:rPr lang="en-US" sz="1800" dirty="0">
                <a:latin typeface="Helvetica" panose="020B0604020202020204" pitchFamily="34" charset="0"/>
                <a:cs typeface="Helvetica" panose="020B0604020202020204" pitchFamily="34" charset="0"/>
              </a:rPr>
              <a:t>Warning – alternating tone</a:t>
            </a:r>
          </a:p>
          <a:p>
            <a:pPr lvl="1">
              <a:buFont typeface="Calibri" panose="020F0502020204030204" pitchFamily="34" charset="0"/>
              <a:buChar char="−"/>
            </a:pPr>
            <a:r>
              <a:rPr lang="en-US" sz="1800" dirty="0">
                <a:latin typeface="Helvetica" panose="020B0604020202020204" pitchFamily="34" charset="0"/>
                <a:cs typeface="Helvetica" panose="020B0604020202020204" pitchFamily="34" charset="0"/>
              </a:rPr>
              <a:t>Caution – continuous tone</a:t>
            </a:r>
          </a:p>
          <a:p>
            <a:pPr lvl="1">
              <a:spcAft>
                <a:spcPts val="1200"/>
              </a:spcAft>
              <a:buFont typeface="Calibri" panose="020F0502020204030204" pitchFamily="34" charset="0"/>
              <a:buChar char="−"/>
            </a:pPr>
            <a:r>
              <a:rPr lang="en-US" sz="1800" dirty="0">
                <a:latin typeface="Helvetica" panose="020B0604020202020204" pitchFamily="34" charset="0"/>
                <a:cs typeface="Helvetica" panose="020B0604020202020204" pitchFamily="34" charset="0"/>
              </a:rPr>
              <a:t>Advisory – 2 beeps, self-terminating (optional tone for select use)</a:t>
            </a:r>
            <a:endParaRPr lang="en-US" sz="1600" dirty="0">
              <a:latin typeface="Helvetica" panose="020B0604020202020204" pitchFamily="34" charset="0"/>
              <a:cs typeface="Helvetica" panose="020B0604020202020204" pitchFamily="34" charset="0"/>
            </a:endParaRPr>
          </a:p>
          <a:p>
            <a:r>
              <a:rPr lang="en-US" sz="2000" dirty="0">
                <a:latin typeface="Helvetica" panose="020B0604020202020204" pitchFamily="34" charset="0"/>
                <a:cs typeface="Helvetica" panose="020B0604020202020204" pitchFamily="34" charset="0"/>
              </a:rPr>
              <a:t>Gateway and HLS requirement to allow for tone and speech alerts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B0F56BE-4B1B-45A3-97A2-23CB8594AA4D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739877" y="6356350"/>
            <a:ext cx="2743200" cy="365125"/>
          </a:xfrm>
        </p:spPr>
        <p:txBody>
          <a:bodyPr/>
          <a:lstStyle/>
          <a:p>
            <a:r>
              <a:rPr lang="en-US" dirty="0"/>
              <a:t>kritina.l.holden@nasa.gov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70C5942-47ED-45F6-A843-2878A7CFA71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2023 Human Research Program </a:t>
            </a:r>
          </a:p>
          <a:p>
            <a:r>
              <a:rPr lang="en-US" dirty="0"/>
              <a:t>Investigators Workshop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9AF00D1-8BD4-4EC7-B931-B8BF673B230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0E1C1D-23A6-4D8C-8BAD-0A4D3EB843D9}" type="slidenum">
              <a:rPr lang="en-US" smtClean="0"/>
              <a:t>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5393457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CD5CD65-338B-4C19-9187-CFD3318DB86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400" b="1" dirty="0">
                <a:solidFill>
                  <a:schemeClr val="bg1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Speech Alerts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FFC0A45-A75C-4CAF-9AA4-ED50C8E579D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2034595"/>
            <a:ext cx="10515600" cy="4212901"/>
          </a:xfrm>
        </p:spPr>
        <p:txBody>
          <a:bodyPr>
            <a:norm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000" dirty="0">
                <a:latin typeface="Helvetica" panose="020B0604020202020204" pitchFamily="34" charset="0"/>
                <a:cs typeface="Helvetica" panose="020B0604020202020204" pitchFamily="34" charset="0"/>
              </a:rPr>
              <a:t>Past NASA HRP research (2009/2010) on speech alerts found: </a:t>
            </a:r>
          </a:p>
          <a:p>
            <a:pPr marL="742950" lvl="1" indent="-285750">
              <a:buFont typeface="Calibri" panose="020F0502020204030204" pitchFamily="34" charset="0"/>
              <a:buChar char="−"/>
            </a:pPr>
            <a:r>
              <a:rPr lang="en-US" sz="1800" dirty="0">
                <a:latin typeface="Helvetica" panose="020B0604020202020204" pitchFamily="34" charset="0"/>
                <a:cs typeface="Helvetica" panose="020B0604020202020204" pitchFamily="34" charset="0"/>
              </a:rPr>
              <a:t>Speech alerts were recognized more quickly and were preferred</a:t>
            </a:r>
          </a:p>
          <a:p>
            <a:pPr marL="742950" lvl="1" indent="-285750">
              <a:buFont typeface="Calibri" panose="020F0502020204030204" pitchFamily="34" charset="0"/>
              <a:buChar char="−"/>
            </a:pPr>
            <a:r>
              <a:rPr lang="en-US" sz="1800" dirty="0">
                <a:latin typeface="Helvetica" panose="020B0604020202020204" pitchFamily="34" charset="0"/>
                <a:cs typeface="Helvetica" panose="020B0604020202020204" pitchFamily="34" charset="0"/>
              </a:rPr>
              <a:t>Crew advocacy for speech alerts</a:t>
            </a:r>
          </a:p>
          <a:p>
            <a:pPr marL="742950" lvl="1" indent="-285750">
              <a:spcAft>
                <a:spcPts val="1200"/>
              </a:spcAft>
              <a:buFont typeface="Calibri" panose="020F0502020204030204" pitchFamily="34" charset="0"/>
              <a:buChar char="−"/>
            </a:pPr>
            <a:r>
              <a:rPr lang="en-US" sz="1800" dirty="0">
                <a:latin typeface="Helvetica" panose="020B0604020202020204" pitchFamily="34" charset="0"/>
                <a:cs typeface="Helvetica" panose="020B0604020202020204" pitchFamily="34" charset="0"/>
              </a:rPr>
              <a:t>Too late in the Orion development cycle for inclusion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000" dirty="0">
                <a:latin typeface="Helvetica" panose="020B0604020202020204" pitchFamily="34" charset="0"/>
                <a:cs typeface="Helvetica" panose="020B0604020202020204" pitchFamily="34" charset="0"/>
              </a:rPr>
              <a:t>In recent years, ISS crew have asked for enhanced alerting, including voice</a:t>
            </a:r>
          </a:p>
          <a:p>
            <a:pPr marL="742950" lvl="1" indent="-285750">
              <a:buFont typeface="Calibri" panose="020F0502020204030204" pitchFamily="34" charset="0"/>
              <a:buChar char="−"/>
            </a:pPr>
            <a:r>
              <a:rPr lang="en-US" sz="1800" dirty="0">
                <a:latin typeface="Helvetica" panose="020B0604020202020204" pitchFamily="34" charset="0"/>
                <a:cs typeface="Helvetica" panose="020B0604020202020204" pitchFamily="34" charset="0"/>
              </a:rPr>
              <a:t>Tones are hard to distinguish in first seconds, especially when waking up</a:t>
            </a:r>
          </a:p>
          <a:p>
            <a:pPr marL="742950" lvl="1" indent="-285750">
              <a:buFont typeface="Calibri" panose="020F0502020204030204" pitchFamily="34" charset="0"/>
              <a:buChar char="−"/>
            </a:pPr>
            <a:r>
              <a:rPr lang="en-US" sz="1800" dirty="0">
                <a:latin typeface="Helvetica" panose="020B0604020202020204" pitchFamily="34" charset="0"/>
                <a:cs typeface="Helvetica" panose="020B0604020202020204" pitchFamily="34" charset="0"/>
              </a:rPr>
              <a:t>To gain situation awareness, they must float to a panel or computer for more information, potentially losing critical response time</a:t>
            </a:r>
          </a:p>
          <a:p>
            <a:pPr marL="742950" lvl="1" indent="-285750">
              <a:buFont typeface="Calibri" panose="020F0502020204030204" pitchFamily="34" charset="0"/>
              <a:buChar char="−"/>
            </a:pPr>
            <a:r>
              <a:rPr lang="en-US" sz="1800" dirty="0">
                <a:latin typeface="Helvetica" panose="020B0604020202020204" pitchFamily="34" charset="0"/>
                <a:cs typeface="Helvetica" panose="020B0604020202020204" pitchFamily="34" charset="0"/>
              </a:rPr>
              <a:t>Crew running on treadmill or in visiting vehicle could miss the signal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42A3569-6D73-4549-B4D9-5E715937A90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dirty="0"/>
              <a:t>kritina.l.holden@nasa.gov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2523F91-F12F-4F38-9CFC-6C948221DC3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2023 Human Research Program </a:t>
            </a:r>
          </a:p>
          <a:p>
            <a:r>
              <a:rPr lang="en-US" dirty="0"/>
              <a:t>Investigators Workshop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872D67C-4A9A-44ED-95BE-3CC4821006C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0E1C1D-23A6-4D8C-8BAD-0A4D3EB843D9}" type="slidenum">
              <a:rPr lang="en-US" smtClean="0"/>
              <a:t>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5820127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BF2534A-CE0D-40A0-BB15-32D2A7829F2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400" dirty="0">
                <a:solidFill>
                  <a:schemeClr val="bg1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HRP Alert Design Research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7E83626-797A-455D-AFB8-CC252FF7124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917068"/>
            <a:ext cx="10515600" cy="4212901"/>
          </a:xfrm>
        </p:spPr>
        <p:txBody>
          <a:bodyPr>
            <a:normAutofit/>
          </a:bodyPr>
          <a:lstStyle/>
          <a:p>
            <a:r>
              <a:rPr lang="en-US" sz="2000" dirty="0">
                <a:latin typeface="Helvetica" panose="020B0604020202020204" pitchFamily="34" charset="0"/>
                <a:cs typeface="Helvetica" panose="020B0604020202020204" pitchFamily="34" charset="0"/>
              </a:rPr>
              <a:t>Project Team</a:t>
            </a:r>
          </a:p>
          <a:p>
            <a:pPr lvl="1">
              <a:buFont typeface="Calibri" panose="020F0502020204030204" pitchFamily="34" charset="0"/>
              <a:buChar char="−"/>
            </a:pPr>
            <a:r>
              <a:rPr lang="en-US" sz="1800" dirty="0">
                <a:latin typeface="Helvetica" panose="020B0604020202020204" pitchFamily="34" charset="0"/>
                <a:cs typeface="Helvetica" panose="020B0604020202020204" pitchFamily="34" charset="0"/>
              </a:rPr>
              <a:t>HRP team plus Artemis stakeholders</a:t>
            </a:r>
          </a:p>
          <a:p>
            <a:pPr lvl="1">
              <a:spcAft>
                <a:spcPts val="600"/>
              </a:spcAft>
              <a:buFont typeface="Calibri" panose="020F0502020204030204" pitchFamily="34" charset="0"/>
              <a:buChar char="−"/>
            </a:pPr>
            <a:r>
              <a:rPr lang="en-US" sz="1800" dirty="0">
                <a:latin typeface="Helvetica" panose="020B0604020202020204" pitchFamily="34" charset="0"/>
                <a:cs typeface="Helvetica" panose="020B0604020202020204" pitchFamily="34" charset="0"/>
              </a:rPr>
              <a:t>Informal partnership with Embry-Riddle</a:t>
            </a:r>
          </a:p>
          <a:p>
            <a:pPr>
              <a:spcAft>
                <a:spcPts val="600"/>
              </a:spcAft>
            </a:pPr>
            <a:r>
              <a:rPr lang="en-US" sz="2000" dirty="0">
                <a:latin typeface="Helvetica" panose="020B0604020202020204" pitchFamily="34" charset="0"/>
                <a:cs typeface="Helvetica" panose="020B0604020202020204" pitchFamily="34" charset="0"/>
              </a:rPr>
              <a:t>Research Questions</a:t>
            </a:r>
          </a:p>
          <a:p>
            <a:pPr lvl="1">
              <a:buFont typeface="Calibri" panose="020F0502020204030204" pitchFamily="34" charset="0"/>
              <a:buChar char="−"/>
            </a:pPr>
            <a:r>
              <a:rPr lang="en-US" sz="1800" dirty="0">
                <a:latin typeface="Helvetica" panose="020B0604020202020204" pitchFamily="34" charset="0"/>
                <a:cs typeface="Helvetica" panose="020B0604020202020204" pitchFamily="34" charset="0"/>
              </a:rPr>
              <a:t>How does performance with a multimodal alert (tone + speech) compare to performance with a tone alert?</a:t>
            </a:r>
          </a:p>
          <a:p>
            <a:pPr lvl="2">
              <a:spcAft>
                <a:spcPts val="600"/>
              </a:spcAft>
              <a:buFont typeface="Wingdings" panose="05000000000000000000" pitchFamily="2" charset="2"/>
              <a:buChar char="§"/>
            </a:pPr>
            <a:r>
              <a:rPr lang="en-US" sz="1800" dirty="0">
                <a:latin typeface="Helvetica" panose="020B0604020202020204" pitchFamily="34" charset="0"/>
                <a:cs typeface="Helvetica" panose="020B0604020202020204" pitchFamily="34" charset="0"/>
              </a:rPr>
              <a:t>How is addition of a speech component impacted by type of task? (computer-based, speech-based)</a:t>
            </a:r>
            <a:endParaRPr lang="en-US" sz="1800" b="1" dirty="0">
              <a:latin typeface="Helvetica" panose="020B0604020202020204" pitchFamily="34" charset="0"/>
              <a:cs typeface="Helvetica" panose="020B0604020202020204" pitchFamily="34" charset="0"/>
            </a:endParaRPr>
          </a:p>
          <a:p>
            <a:pPr lvl="1">
              <a:spcAft>
                <a:spcPts val="600"/>
              </a:spcAft>
              <a:buFont typeface="Calibri" panose="020F0502020204030204" pitchFamily="34" charset="0"/>
              <a:buChar char="−"/>
            </a:pPr>
            <a:r>
              <a:rPr lang="en-US" sz="1800" dirty="0">
                <a:latin typeface="Helvetica" panose="020B0604020202020204" pitchFamily="34" charset="0"/>
                <a:cs typeface="Helvetica" panose="020B0604020202020204" pitchFamily="34" charset="0"/>
              </a:rPr>
              <a:t>Do context-specific tones (different set for each location) or a common set of tones (across all locations) yield faster and more accurate responses?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39BDFFD-8B7E-4B27-99B4-36254F054F7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dirty="0"/>
              <a:t>kritina.l.holden@nasa.gov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D9315B7-7D43-46DB-A1C8-5CDF73E020C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2023 Human Research Program </a:t>
            </a:r>
          </a:p>
          <a:p>
            <a:r>
              <a:rPr lang="en-US" dirty="0"/>
              <a:t>Investigators Workshop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A25E85D-24C1-4149-B8E9-57426CE6990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0E1C1D-23A6-4D8C-8BAD-0A4D3EB843D9}" type="slidenum">
              <a:rPr lang="en-US" smtClean="0"/>
              <a:t>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4561000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F0FFE1A-F732-4DCD-946A-519BE71E5AD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6000" b="1" dirty="0">
                <a:latin typeface="Helvetica" panose="020B0604020202020204" pitchFamily="34" charset="0"/>
                <a:cs typeface="Helvetica" panose="020B0604020202020204" pitchFamily="34" charset="0"/>
              </a:rPr>
              <a:t>Experiment 1</a:t>
            </a:r>
            <a:r>
              <a:rPr lang="en-US" sz="6000" dirty="0">
                <a:latin typeface="Helvetica" panose="020B0604020202020204" pitchFamily="34" charset="0"/>
                <a:cs typeface="Helvetica" panose="020B0604020202020204" pitchFamily="34" charset="0"/>
              </a:rPr>
              <a:t> – </a:t>
            </a:r>
            <a:r>
              <a:rPr lang="en-US" sz="6000" b="1" dirty="0">
                <a:latin typeface="Helvetica" panose="020B0604020202020204" pitchFamily="34" charset="0"/>
                <a:cs typeface="Helvetica" panose="020B0604020202020204" pitchFamily="34" charset="0"/>
              </a:rPr>
              <a:t>Speech Alerts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E7BB998-8055-41B6-B123-E44049E25FF2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2400" dirty="0">
                <a:latin typeface="Helvetica" panose="020B0604020202020204" pitchFamily="34" charset="0"/>
                <a:cs typeface="Helvetica" panose="020B0604020202020204" pitchFamily="34" charset="0"/>
              </a:rPr>
              <a:t>How does performance differ when using Tone-only alerts vs. Tone+Speech alerts?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2810D20-B554-457A-8890-809FAFDA6A6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dirty="0"/>
              <a:t>kritina.l.holden@nasa.gov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5736D32-3F89-4C17-B569-B75AF8D40E2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2023 Human Research Program</a:t>
            </a:r>
          </a:p>
          <a:p>
            <a:r>
              <a:rPr lang="en-US" dirty="0"/>
              <a:t>Investigators Workshop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F5C02A4-352D-4FBC-AD39-2884E93A8E7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0E1C1D-23A6-4D8C-8BAD-0A4D3EB843D9}" type="slidenum">
              <a:rPr lang="en-US" smtClean="0"/>
              <a:t>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1108223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E11010C-92C5-43A3-82C7-1199CC4B406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400" b="1" dirty="0">
                <a:solidFill>
                  <a:schemeClr val="bg1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Voice Type and Exemplar Messages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9762D3D-FDD2-454D-8FBE-DD4C321B9B2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000" dirty="0">
                <a:latin typeface="Helvetica" panose="020B0604020202020204" pitchFamily="34" charset="0"/>
                <a:cs typeface="Helvetica" panose="020B0604020202020204" pitchFamily="34" charset="0"/>
              </a:rPr>
              <a:t>Exemplar Messages</a:t>
            </a:r>
          </a:p>
          <a:p>
            <a:pPr lvl="1">
              <a:buFont typeface="Calibri" panose="020F0502020204030204" pitchFamily="34" charset="0"/>
              <a:buChar char="−"/>
            </a:pPr>
            <a:r>
              <a:rPr lang="en-US" sz="1800" dirty="0">
                <a:latin typeface="Helvetica" panose="020B0604020202020204" pitchFamily="34" charset="0"/>
                <a:cs typeface="Helvetica" panose="020B0604020202020204" pitchFamily="34" charset="0"/>
              </a:rPr>
              <a:t>Collaborated with Stakeholders to develop representative alert messages </a:t>
            </a:r>
          </a:p>
          <a:p>
            <a:r>
              <a:rPr lang="en-US" sz="2000" dirty="0">
                <a:latin typeface="Helvetica" panose="020B0604020202020204" pitchFamily="34" charset="0"/>
                <a:cs typeface="Helvetica" panose="020B0604020202020204" pitchFamily="34" charset="0"/>
              </a:rPr>
              <a:t>Voice Type</a:t>
            </a:r>
          </a:p>
          <a:p>
            <a:pPr lvl="1">
              <a:buFont typeface="Calibri" panose="020F0502020204030204" pitchFamily="34" charset="0"/>
              <a:buChar char="−"/>
            </a:pPr>
            <a:r>
              <a:rPr lang="en-US" sz="1800" dirty="0">
                <a:latin typeface="Helvetica" panose="020B0604020202020204" pitchFamily="34" charset="0"/>
                <a:cs typeface="Helvetica" panose="020B0604020202020204" pitchFamily="34" charset="0"/>
              </a:rPr>
              <a:t>Synthetic speech – because easiest to modify</a:t>
            </a:r>
          </a:p>
          <a:p>
            <a:pPr lvl="1">
              <a:buFont typeface="Calibri" panose="020F0502020204030204" pitchFamily="34" charset="0"/>
              <a:buChar char="−"/>
            </a:pPr>
            <a:r>
              <a:rPr lang="en-US" sz="1800" dirty="0">
                <a:latin typeface="Helvetica" panose="020B0604020202020204" pitchFamily="34" charset="0"/>
                <a:cs typeface="Helvetica" panose="020B0604020202020204" pitchFamily="34" charset="0"/>
              </a:rPr>
              <a:t>Speech messages with realistic (e.g., fan) background noise</a:t>
            </a:r>
          </a:p>
          <a:p>
            <a:pPr lvl="1">
              <a:buFont typeface="Calibri" panose="020F0502020204030204" pitchFamily="34" charset="0"/>
              <a:buChar char="−"/>
            </a:pPr>
            <a:r>
              <a:rPr lang="en-US" sz="1800" dirty="0">
                <a:latin typeface="Helvetica" panose="020B0604020202020204" pitchFamily="34" charset="0"/>
                <a:cs typeface="Helvetica" panose="020B0604020202020204" pitchFamily="34" charset="0"/>
              </a:rPr>
              <a:t>Used accessibility features – macOS “VoiceOver” utility, edited with Adobe Audition</a:t>
            </a:r>
          </a:p>
          <a:p>
            <a:pPr lvl="2">
              <a:buFont typeface="Wingdings" panose="05000000000000000000" pitchFamily="2" charset="2"/>
              <a:buChar char="§"/>
            </a:pPr>
            <a:r>
              <a:rPr lang="en-US" sz="1600" dirty="0">
                <a:latin typeface="Helvetica" panose="020B0604020202020204" pitchFamily="34" charset="0"/>
                <a:cs typeface="Helvetica" panose="020B0604020202020204" pitchFamily="34" charset="0"/>
              </a:rPr>
              <a:t>Team selected 2 male and 2 female voices for use in exemplar messages (</a:t>
            </a:r>
            <a:r>
              <a:rPr lang="en-US" sz="1600" i="1" dirty="0">
                <a:latin typeface="Helvetica" panose="020B0604020202020204" pitchFamily="34" charset="0"/>
                <a:cs typeface="Helvetica" panose="020B0604020202020204" pitchFamily="34" charset="0"/>
              </a:rPr>
              <a:t>Matt, Tom, Sam, Ava</a:t>
            </a:r>
            <a:r>
              <a:rPr lang="en-US" sz="1600" dirty="0">
                <a:latin typeface="Helvetica" panose="020B0604020202020204" pitchFamily="34" charset="0"/>
                <a:cs typeface="Helvetica" panose="020B0604020202020204" pitchFamily="34" charset="0"/>
              </a:rPr>
              <a:t>)</a:t>
            </a:r>
          </a:p>
          <a:p>
            <a:r>
              <a:rPr lang="en-US" sz="2000" dirty="0">
                <a:latin typeface="Helvetica" panose="020B0604020202020204" pitchFamily="34" charset="0"/>
                <a:cs typeface="Helvetica" panose="020B0604020202020204" pitchFamily="34" charset="0"/>
              </a:rPr>
              <a:t>Preference test with 21 stakeholders</a:t>
            </a:r>
          </a:p>
          <a:p>
            <a:pPr lvl="1">
              <a:buFont typeface="Calibri" panose="020F0502020204030204" pitchFamily="34" charset="0"/>
              <a:buChar char="−"/>
            </a:pPr>
            <a:r>
              <a:rPr lang="en-US" sz="1800" dirty="0">
                <a:latin typeface="Helvetica" panose="020B0604020202020204" pitchFamily="34" charset="0"/>
                <a:cs typeface="Helvetica" panose="020B0604020202020204" pitchFamily="34" charset="0"/>
              </a:rPr>
              <a:t>Listen to each speech alert message as many times as you want</a:t>
            </a:r>
          </a:p>
          <a:p>
            <a:pPr lvl="1">
              <a:buFont typeface="Calibri" panose="020F0502020204030204" pitchFamily="34" charset="0"/>
              <a:buChar char="−"/>
            </a:pPr>
            <a:r>
              <a:rPr lang="en-US" sz="1800" dirty="0">
                <a:latin typeface="Helvetica" panose="020B0604020202020204" pitchFamily="34" charset="0"/>
                <a:cs typeface="Helvetica" panose="020B0604020202020204" pitchFamily="34" charset="0"/>
              </a:rPr>
              <a:t>Focus on the sound, not the content (although you can comment on that)</a:t>
            </a:r>
          </a:p>
          <a:p>
            <a:pPr lvl="1">
              <a:buFont typeface="Calibri" panose="020F0502020204030204" pitchFamily="34" charset="0"/>
              <a:buChar char="−"/>
            </a:pPr>
            <a:r>
              <a:rPr lang="en-US" sz="1800" dirty="0">
                <a:latin typeface="Helvetica" panose="020B0604020202020204" pitchFamily="34" charset="0"/>
                <a:cs typeface="Helvetica" panose="020B0604020202020204" pitchFamily="34" charset="0"/>
              </a:rPr>
              <a:t>Provide ratings about suitability and intelligibility, and provide free-form comments</a:t>
            </a:r>
          </a:p>
          <a:p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4E080F4-A080-4511-8AAB-2A150DD5E3E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dirty="0"/>
              <a:t>kritina.l.holden@nasa.gov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3F9986D-3E2F-409F-AF84-54013E46210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2023 Human Research Program </a:t>
            </a:r>
          </a:p>
          <a:p>
            <a:r>
              <a:rPr lang="en-US" dirty="0"/>
              <a:t>Investigators Workshop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5DDA585-ECDF-4D50-9789-76B4EEF64AB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0E1C1D-23A6-4D8C-8BAD-0A4D3EB843D9}" type="slidenum">
              <a:rPr lang="en-US" smtClean="0"/>
              <a:t>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0329542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F8155A6-2E49-40B1-8CED-B7EE96DF1B9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400" b="1" dirty="0">
                <a:solidFill>
                  <a:schemeClr val="bg1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Preference Test Results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1C679A1-4E3B-45E6-96EF-06879A24A95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dirty="0"/>
              <a:t>kritina.l.holden@nasa.gov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75D12CC-CB7E-4644-A1C6-FA988506C78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2023 Human Research Program </a:t>
            </a:r>
          </a:p>
          <a:p>
            <a:r>
              <a:rPr lang="en-US" dirty="0"/>
              <a:t>Investigators Workshop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75B4CFF-D806-4A38-B586-B2D155BC26F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0E1C1D-23A6-4D8C-8BAD-0A4D3EB843D9}" type="slidenum">
              <a:rPr lang="en-US" smtClean="0"/>
              <a:t>8</a:t>
            </a:fld>
            <a:endParaRPr lang="en-US" dirty="0"/>
          </a:p>
        </p:txBody>
      </p:sp>
      <p:sp>
        <p:nvSpPr>
          <p:cNvPr id="7" name="Content Placeholder 2">
            <a:extLst>
              <a:ext uri="{FF2B5EF4-FFF2-40B4-BE49-F238E27FC236}">
                <a16:creationId xmlns:a16="http://schemas.microsoft.com/office/drawing/2014/main" id="{7A7240CD-FB4B-48DC-8C8F-68F912F2FE96}"/>
              </a:ext>
            </a:extLst>
          </p:cNvPr>
          <p:cNvSpPr txBox="1">
            <a:spLocks/>
          </p:cNvSpPr>
          <p:nvPr/>
        </p:nvSpPr>
        <p:spPr>
          <a:xfrm>
            <a:off x="8217929" y="1847850"/>
            <a:ext cx="3830958" cy="4351338"/>
          </a:xfrm>
          <a:prstGeom prst="rect">
            <a:avLst/>
          </a:prstGeom>
        </p:spPr>
        <p:txBody>
          <a:bodyPr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000" dirty="0">
                <a:solidFill>
                  <a:schemeClr val="bg1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Participants preferred female voices to male voices</a:t>
            </a:r>
          </a:p>
          <a:p>
            <a:pPr lvl="1">
              <a:buFont typeface="Calibri" panose="020F0502020204030204" pitchFamily="34" charset="0"/>
              <a:buChar char="−"/>
            </a:pPr>
            <a:r>
              <a:rPr lang="en-US" sz="1800" dirty="0">
                <a:solidFill>
                  <a:schemeClr val="bg1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Easier to hear in noisy environments due to higher pitch (Ji et al. 2019)</a:t>
            </a:r>
          </a:p>
          <a:p>
            <a:pPr lvl="1">
              <a:buFont typeface="Calibri" panose="020F0502020204030204" pitchFamily="34" charset="0"/>
              <a:buChar char="−"/>
            </a:pPr>
            <a:r>
              <a:rPr lang="en-US" sz="1800" dirty="0">
                <a:solidFill>
                  <a:schemeClr val="bg1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May have advantage in portraying varying levels of urgency (Edworthy et al., 2003)</a:t>
            </a:r>
          </a:p>
          <a:p>
            <a:r>
              <a:rPr lang="en-US" sz="2000" dirty="0">
                <a:solidFill>
                  <a:schemeClr val="bg1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Overall preference for the </a:t>
            </a:r>
            <a:r>
              <a:rPr lang="en-US" sz="2000" i="1" dirty="0">
                <a:solidFill>
                  <a:schemeClr val="bg1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Ava</a:t>
            </a:r>
            <a:r>
              <a:rPr lang="en-US" sz="2000" dirty="0">
                <a:solidFill>
                  <a:schemeClr val="bg1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 voice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22804ECB-DEF6-43F6-B003-86A5E1CBC8A5}"/>
              </a:ext>
            </a:extLst>
          </p:cNvPr>
          <p:cNvSpPr txBox="1"/>
          <p:nvPr/>
        </p:nvSpPr>
        <p:spPr>
          <a:xfrm>
            <a:off x="5077927" y="5503087"/>
            <a:ext cx="6622460" cy="400110"/>
          </a:xfrm>
          <a:prstGeom prst="rect">
            <a:avLst/>
          </a:prstGeom>
          <a:noFill/>
          <a:ln w="19050"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r>
              <a:rPr lang="en-US" sz="2000" dirty="0">
                <a:solidFill>
                  <a:schemeClr val="bg1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Decision: Proceed with use of Ava voice for alert studies.</a:t>
            </a:r>
          </a:p>
        </p:txBody>
      </p:sp>
      <p:pic>
        <p:nvPicPr>
          <p:cNvPr id="9" name="Picture 3">
            <a:extLst>
              <a:ext uri="{FF2B5EF4-FFF2-40B4-BE49-F238E27FC236}">
                <a16:creationId xmlns:a16="http://schemas.microsoft.com/office/drawing/2014/main" id="{3438F978-C40D-4719-A5B4-CBC83CACDD0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20016" y="1847850"/>
            <a:ext cx="6805951" cy="339872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54651330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F0FFE1A-F732-4DCD-946A-519BE71E5AD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6000" b="1" dirty="0">
                <a:latin typeface="Helvetica" panose="020B0604020202020204" pitchFamily="34" charset="0"/>
                <a:cs typeface="Helvetica" panose="020B0604020202020204" pitchFamily="34" charset="0"/>
              </a:rPr>
              <a:t>Opportunity!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E7BB998-8055-41B6-B123-E44049E25FF2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2400" i="1" dirty="0">
                <a:solidFill>
                  <a:schemeClr val="bg1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Gateway and HLS Requirements Documents Opened for Revision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2810D20-B554-457A-8890-809FAFDA6A6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dirty="0"/>
              <a:t>kritina.l.holden@nasa.gov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5736D32-3F89-4C17-B569-B75AF8D40E2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2023 Human Research Program</a:t>
            </a:r>
          </a:p>
          <a:p>
            <a:r>
              <a:rPr lang="en-US" dirty="0"/>
              <a:t>Investigators Workshop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F5C02A4-352D-4FBC-AD39-2884E93A8E7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0E1C1D-23A6-4D8C-8BAD-0A4D3EB843D9}" type="slidenum">
              <a:rPr lang="en-US" smtClean="0"/>
              <a:t>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2695608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280007E-A5EB-45B4-AC2C-849FBEB3BAD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400" b="1" dirty="0">
                <a:solidFill>
                  <a:schemeClr val="bg1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Detailed Speech Alert Requirements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0AB1B09-1B52-4026-A965-D4788A2B582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914440"/>
            <a:ext cx="10515600" cy="4212901"/>
          </a:xfrm>
        </p:spPr>
        <p:txBody>
          <a:bodyPr/>
          <a:lstStyle/>
          <a:p>
            <a:pPr>
              <a:spcAft>
                <a:spcPts val="600"/>
              </a:spcAft>
            </a:pPr>
            <a:r>
              <a:rPr lang="en-US" sz="2000" dirty="0">
                <a:latin typeface="Helvetica" panose="020B0604020202020204" pitchFamily="34" charset="0"/>
                <a:cs typeface="Helvetica" panose="020B0604020202020204" pitchFamily="34" charset="0"/>
              </a:rPr>
              <a:t>Opportunity: provide more specific speech alert requirements to Gateway and HLS</a:t>
            </a:r>
          </a:p>
          <a:p>
            <a:pPr>
              <a:spcAft>
                <a:spcPts val="600"/>
              </a:spcAft>
            </a:pPr>
            <a:r>
              <a:rPr lang="en-US" sz="2000" dirty="0">
                <a:latin typeface="Helvetica" panose="020B0604020202020204" pitchFamily="34" charset="0"/>
                <a:cs typeface="Helvetica" panose="020B0604020202020204" pitchFamily="34" charset="0"/>
              </a:rPr>
              <a:t>Content based on literature, talking with stakeholders and experts, and preference test</a:t>
            </a:r>
          </a:p>
          <a:p>
            <a:r>
              <a:rPr lang="en-US" sz="2000" dirty="0">
                <a:latin typeface="Helvetica" panose="020B0604020202020204" pitchFamily="34" charset="0"/>
                <a:cs typeface="Helvetica" panose="020B0604020202020204" pitchFamily="34" charset="0"/>
              </a:rPr>
              <a:t>Alert message structure recommended:</a:t>
            </a:r>
          </a:p>
          <a:p>
            <a:pPr lvl="1">
              <a:buFont typeface="Calibri" panose="020F0502020204030204" pitchFamily="34" charset="0"/>
              <a:buChar char="−"/>
            </a:pPr>
            <a:r>
              <a:rPr lang="en-US" sz="1800" dirty="0">
                <a:latin typeface="Helvetica" panose="020B0604020202020204" pitchFamily="34" charset="0"/>
                <a:cs typeface="Helvetica" panose="020B0604020202020204" pitchFamily="34" charset="0"/>
              </a:rPr>
              <a:t>Tone + signal word + type of emergency and location + repetition of key information + repetition of entire alert string until terminated by crew</a:t>
            </a:r>
          </a:p>
          <a:p>
            <a:pPr marL="457200" lvl="1" indent="0">
              <a:buNone/>
            </a:pPr>
            <a:endParaRPr lang="en-US" sz="1800" dirty="0">
              <a:latin typeface="Helvetica" panose="020B0604020202020204" pitchFamily="34" charset="0"/>
              <a:cs typeface="Helvetica" panose="020B0604020202020204" pitchFamily="34" charset="0"/>
            </a:endParaRPr>
          </a:p>
          <a:p>
            <a:pPr marL="457200" lvl="1" indent="0">
              <a:buNone/>
            </a:pPr>
            <a:r>
              <a:rPr lang="en-US" sz="1800" dirty="0">
                <a:latin typeface="Helvetica" panose="020B0604020202020204" pitchFamily="34" charset="0"/>
                <a:cs typeface="Helvetica" panose="020B0604020202020204" pitchFamily="34" charset="0"/>
              </a:rPr>
              <a:t>Example: </a:t>
            </a:r>
          </a:p>
          <a:p>
            <a:pPr lvl="1"/>
            <a:r>
              <a:rPr lang="en-US" sz="1800" i="1" dirty="0">
                <a:latin typeface="Helvetica" panose="020B0604020202020204" pitchFamily="34" charset="0"/>
                <a:cs typeface="Helvetica" panose="020B0604020202020204" pitchFamily="34" charset="0"/>
              </a:rPr>
              <a:t>tone</a:t>
            </a:r>
            <a:r>
              <a:rPr lang="en-US" sz="1800" dirty="0">
                <a:latin typeface="Helvetica" panose="020B0604020202020204" pitchFamily="34" charset="0"/>
                <a:cs typeface="Helvetica" panose="020B0604020202020204" pitchFamily="34" charset="0"/>
              </a:rPr>
              <a:t> – Warning – Radiation HALO – Radiation HALO /  Warning – Radiation HALO – Radiation HALO</a:t>
            </a:r>
          </a:p>
          <a:p>
            <a:pPr marL="0" indent="0">
              <a:buNone/>
            </a:pP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FEB04D7-1DDC-4009-8F0A-BF1155CFABF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dirty="0"/>
              <a:t>kritina.l.holden@nasa.gov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1A00DB6-5EDC-4021-BD81-4751F724170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2023 Human Research Program </a:t>
            </a:r>
          </a:p>
          <a:p>
            <a:r>
              <a:rPr lang="en-US" dirty="0"/>
              <a:t>Investigators Workshop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DA24F3D-253E-42A7-AEF6-D1D571AC58E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0E1C1D-23A6-4D8C-8BAD-0A4D3EB843D9}" type="slidenum">
              <a:rPr lang="en-US" smtClean="0"/>
              <a:t>10</a:t>
            </a:fld>
            <a:endParaRPr lang="en-US" dirty="0"/>
          </a:p>
        </p:txBody>
      </p:sp>
      <p:pic>
        <p:nvPicPr>
          <p:cNvPr id="7" name="9B20E13C">
            <a:hlinkClick r:id="" action="ppaction://media"/>
            <a:extLst>
              <a:ext uri="{FF2B5EF4-FFF2-40B4-BE49-F238E27FC236}">
                <a16:creationId xmlns:a16="http://schemas.microsoft.com/office/drawing/2014/main" id="{A3B510D4-1F59-41C3-8A5D-37B1D786996B}"/>
              </a:ext>
            </a:extLst>
          </p:cNvPr>
          <p:cNvPicPr>
            <a:picLocks noChangeAspect="1"/>
          </p:cNvPicPr>
          <p:nvPr>
            <a:audioFile r:link="rId1"/>
            <p:extLst>
              <p:ext uri="{DAA4B4D4-6D71-4841-9C94-3DE7FCFB9230}">
                <p14:media xmlns:p14="http://schemas.microsoft.com/office/powerpoint/2010/main" r:embed="rId2">
                  <p14:trim end="28034.75"/>
                </p14:media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5792015" y="5177153"/>
            <a:ext cx="607969" cy="6079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7395392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1200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7914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9F05CD8-1C3B-4061-A814-CFAB6BA27B4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400" b="1" dirty="0">
                <a:solidFill>
                  <a:schemeClr val="bg1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Alerts Study 1 – Speech Alerts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68ED549-A0E5-47BB-9363-AEA28803DD8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789249"/>
            <a:ext cx="10515600" cy="4212901"/>
          </a:xfrm>
        </p:spPr>
        <p:txBody>
          <a:bodyPr>
            <a:normAutofit/>
          </a:bodyPr>
          <a:lstStyle/>
          <a:p>
            <a:r>
              <a:rPr lang="en-US" sz="2000" dirty="0">
                <a:latin typeface="Helvetica" panose="020B0604020202020204" pitchFamily="34" charset="0"/>
                <a:cs typeface="Helvetica" panose="020B0604020202020204" pitchFamily="34" charset="0"/>
              </a:rPr>
              <a:t>25 Crew-like participants</a:t>
            </a:r>
          </a:p>
          <a:p>
            <a:r>
              <a:rPr lang="en-US" sz="2000" dirty="0">
                <a:latin typeface="Helvetica" panose="020B0604020202020204" pitchFamily="34" charset="0"/>
                <a:cs typeface="Helvetica" panose="020B0604020202020204" pitchFamily="34" charset="0"/>
              </a:rPr>
              <a:t>Semi-realistic, procedure-driven task – configuring a backup Electrical Power System</a:t>
            </a:r>
          </a:p>
          <a:p>
            <a:pPr lvl="1">
              <a:buFont typeface="Calibri" panose="020F0502020204030204" pitchFamily="34" charset="0"/>
              <a:buChar char="−"/>
            </a:pPr>
            <a:r>
              <a:rPr lang="en-US" sz="1800" dirty="0">
                <a:latin typeface="Helvetica" panose="020B0604020202020204" pitchFamily="34" charset="0"/>
                <a:cs typeface="Helvetica" panose="020B0604020202020204" pitchFamily="34" charset="0"/>
              </a:rPr>
              <a:t>Time pressure </a:t>
            </a:r>
          </a:p>
          <a:p>
            <a:pPr lvl="1">
              <a:buFont typeface="Calibri" panose="020F0502020204030204" pitchFamily="34" charset="0"/>
              <a:buChar char="−"/>
            </a:pPr>
            <a:r>
              <a:rPr lang="en-US" sz="1800" dirty="0">
                <a:latin typeface="Helvetica" panose="020B0604020202020204" pitchFamily="34" charset="0"/>
                <a:cs typeface="Helvetica" panose="020B0604020202020204" pitchFamily="34" charset="0"/>
              </a:rPr>
              <a:t>Alerts were triggered at certain points in the procedure, with delays (unknown to the participant)</a:t>
            </a:r>
          </a:p>
          <a:p>
            <a:r>
              <a:rPr lang="en-US" sz="2000" dirty="0">
                <a:latin typeface="Helvetica" panose="020B0604020202020204" pitchFamily="34" charset="0"/>
                <a:cs typeface="Helvetica" panose="020B0604020202020204" pitchFamily="34" charset="0"/>
              </a:rPr>
              <a:t>2X2 within subject design – participants used two types of alerts and two types of procedures</a:t>
            </a:r>
          </a:p>
          <a:p>
            <a:r>
              <a:rPr lang="en-US" sz="2000" dirty="0">
                <a:latin typeface="Helvetica" panose="020B0604020202020204" pitchFamily="34" charset="0"/>
                <a:cs typeface="Helvetica" panose="020B0604020202020204" pitchFamily="34" charset="0"/>
              </a:rPr>
              <a:t>Alert conditions</a:t>
            </a:r>
          </a:p>
          <a:p>
            <a:pPr lvl="1">
              <a:buFont typeface="Calibri" panose="020F0502020204030204" pitchFamily="34" charset="0"/>
              <a:buChar char="−"/>
            </a:pPr>
            <a:r>
              <a:rPr lang="en-US" sz="1800" dirty="0">
                <a:latin typeface="Helvetica" panose="020B0604020202020204" pitchFamily="34" charset="0"/>
                <a:cs typeface="Helvetica" panose="020B0604020202020204" pitchFamily="34" charset="0"/>
              </a:rPr>
              <a:t>Tone-only condition – alert message details shown on the computer </a:t>
            </a:r>
          </a:p>
          <a:p>
            <a:pPr lvl="1">
              <a:buFont typeface="Calibri" panose="020F0502020204030204" pitchFamily="34" charset="0"/>
              <a:buChar char="−"/>
            </a:pPr>
            <a:r>
              <a:rPr lang="en-US" sz="1800" dirty="0">
                <a:latin typeface="Helvetica" panose="020B0604020202020204" pitchFamily="34" charset="0"/>
                <a:cs typeface="Helvetica" panose="020B0604020202020204" pitchFamily="34" charset="0"/>
              </a:rPr>
              <a:t>Tone+Speech condition – alert message details only heard in speech alert message</a:t>
            </a:r>
          </a:p>
          <a:p>
            <a:r>
              <a:rPr lang="en-US" sz="2000" dirty="0">
                <a:latin typeface="Helvetica" panose="020B0604020202020204" pitchFamily="34" charset="0"/>
                <a:cs typeface="Helvetica" panose="020B0604020202020204" pitchFamily="34" charset="0"/>
              </a:rPr>
              <a:t>Procedures conditions</a:t>
            </a:r>
          </a:p>
          <a:p>
            <a:pPr lvl="1">
              <a:buFont typeface="Calibri" panose="020F0502020204030204" pitchFamily="34" charset="0"/>
              <a:buChar char="−"/>
            </a:pPr>
            <a:r>
              <a:rPr lang="en-US" sz="1800" dirty="0">
                <a:latin typeface="Helvetica" panose="020B0604020202020204" pitchFamily="34" charset="0"/>
                <a:cs typeface="Helvetica" panose="020B0604020202020204" pitchFamily="34" charset="0"/>
              </a:rPr>
              <a:t>Electronic procedures shown on the display</a:t>
            </a:r>
          </a:p>
          <a:p>
            <a:pPr lvl="1">
              <a:buFont typeface="Calibri" panose="020F0502020204030204" pitchFamily="34" charset="0"/>
              <a:buChar char="−"/>
            </a:pPr>
            <a:r>
              <a:rPr lang="en-US" sz="1800" dirty="0">
                <a:latin typeface="Helvetica" panose="020B0604020202020204" pitchFamily="34" charset="0"/>
                <a:cs typeface="Helvetica" panose="020B0604020202020204" pitchFamily="34" charset="0"/>
              </a:rPr>
              <a:t>Procedures read by MCC (confederate) – (potential interference with speech alerts)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786E6DF-FEB2-4B00-8163-E37565AFEB0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dirty="0"/>
              <a:t>kritina.l.holden@nasa.gov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F82E75F-38D2-4336-A078-B0CCD880D77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2023 Human Research Program </a:t>
            </a:r>
          </a:p>
          <a:p>
            <a:r>
              <a:rPr lang="en-US" dirty="0"/>
              <a:t>Investigators Workshop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92EADBC-8C46-4E4B-8B2F-34CDDE17C7B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0E1C1D-23A6-4D8C-8BAD-0A4D3EB843D9}" type="slidenum">
              <a:rPr lang="en-US" smtClean="0"/>
              <a:t>11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501425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9CEE9D7-8F1E-4423-9A1D-19B85D3073D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400" dirty="0">
                <a:solidFill>
                  <a:schemeClr val="bg1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Experimental Session Agenda (2 days)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99207FA-7B6B-4059-B672-14705DC8D97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1" y="2046648"/>
            <a:ext cx="6650166" cy="4212901"/>
          </a:xfrm>
        </p:spPr>
        <p:txBody>
          <a:bodyPr>
            <a:normAutofit/>
          </a:bodyPr>
          <a:lstStyle/>
          <a:p>
            <a:r>
              <a:rPr lang="en-US" sz="2000" dirty="0">
                <a:latin typeface="Helvetica" panose="020B0604020202020204" pitchFamily="34" charset="0"/>
                <a:cs typeface="Helvetica" panose="020B0604020202020204" pitchFamily="34" charset="0"/>
              </a:rPr>
              <a:t>Familiarization – Learn the alert tones and messages, and how to respond by clicking on the relevant icons.</a:t>
            </a:r>
          </a:p>
          <a:p>
            <a:pPr marL="0" indent="0">
              <a:buNone/>
            </a:pPr>
            <a:endParaRPr lang="en-US" sz="2400" dirty="0">
              <a:latin typeface="Helvetica" panose="020B0604020202020204" pitchFamily="34" charset="0"/>
              <a:cs typeface="Helvetica" panose="020B0604020202020204" pitchFamily="34" charset="0"/>
            </a:endParaRPr>
          </a:p>
          <a:p>
            <a:r>
              <a:rPr lang="en-US" sz="2000" dirty="0">
                <a:latin typeface="Helvetica" panose="020B0604020202020204" pitchFamily="34" charset="0"/>
                <a:cs typeface="Helvetica" panose="020B0604020202020204" pitchFamily="34" charset="0"/>
              </a:rPr>
              <a:t>Training – Learn how to respond to alert messages using the Alerts display.</a:t>
            </a:r>
          </a:p>
          <a:p>
            <a:pPr marL="0" indent="0">
              <a:buNone/>
            </a:pPr>
            <a:endParaRPr lang="en-US" sz="4400" dirty="0">
              <a:latin typeface="Helvetica" panose="020B0604020202020204" pitchFamily="34" charset="0"/>
              <a:cs typeface="Helvetica" panose="020B0604020202020204" pitchFamily="34" charset="0"/>
            </a:endParaRPr>
          </a:p>
          <a:p>
            <a:pPr>
              <a:spcBef>
                <a:spcPts val="1800"/>
              </a:spcBef>
            </a:pPr>
            <a:r>
              <a:rPr lang="en-US" sz="2000" dirty="0">
                <a:latin typeface="Helvetica" panose="020B0604020202020204" pitchFamily="34" charset="0"/>
                <a:cs typeface="Helvetica" panose="020B0604020202020204" pitchFamily="34" charset="0"/>
              </a:rPr>
              <a:t>Experiment Trials – Perform procedure-based Electrical Power System configuration task and respond to alerts as they arise.</a:t>
            </a:r>
          </a:p>
          <a:p>
            <a:pPr marL="0" indent="0">
              <a:buNone/>
            </a:pPr>
            <a:endParaRPr lang="en-US" sz="2400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C984120-16C0-4236-ABCE-AE55B283481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dirty="0"/>
              <a:t>kritina.l.holden@nasa.gov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5BB8626-2432-4B4C-8438-8DED0A7B382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2023 Human Research Program </a:t>
            </a:r>
          </a:p>
          <a:p>
            <a:r>
              <a:rPr lang="en-US" dirty="0"/>
              <a:t>Investigators Workshop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4270204-5EE3-40CB-807B-2A68A22BF94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0E1C1D-23A6-4D8C-8BAD-0A4D3EB843D9}" type="slidenum">
              <a:rPr lang="en-US" smtClean="0"/>
              <a:t>12</a:t>
            </a:fld>
            <a:endParaRPr lang="en-US" dirty="0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BA0CCD74-78A3-4563-81D7-1586362DE30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841212" y="1695762"/>
            <a:ext cx="4214030" cy="1111820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59F7B3BD-D872-45FE-A394-22F6ED1A622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841212" y="3006250"/>
            <a:ext cx="1273167" cy="1216645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8F8D67D3-FD3E-4B8C-A218-738F8580532F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841212" y="4518574"/>
            <a:ext cx="1885936" cy="1409271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7DC387D0-C5C6-4BDE-828D-CF2308BE619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378766" y="4833548"/>
            <a:ext cx="1206868" cy="11532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7480346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A1F1946-3DCD-41C6-9DB1-2BDC6F47642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400" b="1" dirty="0">
                <a:solidFill>
                  <a:schemeClr val="bg1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Experimental Task Displays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BBE4FAA-F8DA-4056-9D0C-31AE6822C98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dirty="0"/>
              <a:t>kritina.l.holden@nasa.gov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73D7BA4-5E8F-44AE-BA37-1FBE2BF5DC6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2023 Human Research Program </a:t>
            </a:r>
          </a:p>
          <a:p>
            <a:r>
              <a:rPr lang="en-US" dirty="0"/>
              <a:t>Investigators Workshop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F3735A0-2868-4EAC-AEAC-61B39A1D5E8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0E1C1D-23A6-4D8C-8BAD-0A4D3EB843D9}" type="slidenum">
              <a:rPr lang="en-US" smtClean="0"/>
              <a:t>13</a:t>
            </a:fld>
            <a:endParaRPr lang="en-US" dirty="0"/>
          </a:p>
        </p:txBody>
      </p:sp>
      <p:pic>
        <p:nvPicPr>
          <p:cNvPr id="7" name="Content Placeholder 4">
            <a:extLst>
              <a:ext uri="{FF2B5EF4-FFF2-40B4-BE49-F238E27FC236}">
                <a16:creationId xmlns:a16="http://schemas.microsoft.com/office/drawing/2014/main" id="{0DEB9C6A-84DB-4B03-89B0-628902C47B4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03580" y="2061158"/>
            <a:ext cx="5217160" cy="3876001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33C7E1F5-6BD5-4089-A3F5-C8A42EB24FD0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/>
          <a:stretch/>
        </p:blipFill>
        <p:spPr>
          <a:xfrm>
            <a:off x="6492318" y="1998761"/>
            <a:ext cx="5217161" cy="3938398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E71C1EBE-5FFD-404D-8F6B-8B14F40A7C99}"/>
              </a:ext>
            </a:extLst>
          </p:cNvPr>
          <p:cNvSpPr txBox="1"/>
          <p:nvPr/>
        </p:nvSpPr>
        <p:spPr>
          <a:xfrm>
            <a:off x="7829232" y="1625660"/>
            <a:ext cx="36975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>
                <a:solidFill>
                  <a:schemeClr val="bg1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MCC-read Procedures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2A6E7C8A-CEEA-4009-9B15-00D243200F29}"/>
              </a:ext>
            </a:extLst>
          </p:cNvPr>
          <p:cNvSpPr txBox="1"/>
          <p:nvPr/>
        </p:nvSpPr>
        <p:spPr>
          <a:xfrm>
            <a:off x="1377791" y="1684639"/>
            <a:ext cx="350608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>
                <a:solidFill>
                  <a:schemeClr val="bg1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Electronic Procedures (Eproc)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9080A7D8-4F16-4594-9E39-9340124577B6}"/>
              </a:ext>
            </a:extLst>
          </p:cNvPr>
          <p:cNvSpPr/>
          <p:nvPr/>
        </p:nvSpPr>
        <p:spPr>
          <a:xfrm>
            <a:off x="703580" y="2053971"/>
            <a:ext cx="5217160" cy="3883188"/>
          </a:xfrm>
          <a:prstGeom prst="rect">
            <a:avLst/>
          </a:prstGeom>
          <a:noFill/>
          <a:ln w="28575">
            <a:solidFill>
              <a:schemeClr val="bg1">
                <a:lumMod val="9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C7216362-6282-441D-8BC7-E5B6F675BE7D}"/>
              </a:ext>
            </a:extLst>
          </p:cNvPr>
          <p:cNvSpPr/>
          <p:nvPr/>
        </p:nvSpPr>
        <p:spPr>
          <a:xfrm>
            <a:off x="6460331" y="2026366"/>
            <a:ext cx="5217160" cy="3883188"/>
          </a:xfrm>
          <a:prstGeom prst="rect">
            <a:avLst/>
          </a:prstGeom>
          <a:noFill/>
          <a:ln w="28575">
            <a:solidFill>
              <a:schemeClr val="bg1">
                <a:lumMod val="9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3761621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C2CCAAA-E649-4FBB-BB7B-906FD764B1E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400" dirty="0">
                <a:solidFill>
                  <a:schemeClr val="bg1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Alert Response Differences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DD4F0EB-2D1E-4D70-9154-76E2CCE28F7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dirty="0"/>
              <a:t>kritina.l.holden@nasa.gov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5ADD252-E4C2-463D-B2A2-80F971AB45C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2023 Human Research Program </a:t>
            </a:r>
          </a:p>
          <a:p>
            <a:r>
              <a:rPr lang="en-US" dirty="0"/>
              <a:t>Investigators Workshop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D33A721-8589-458C-95A4-036B04EC4A6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0E1C1D-23A6-4D8C-8BAD-0A4D3EB843D9}" type="slidenum">
              <a:rPr lang="en-US" smtClean="0"/>
              <a:t>14</a:t>
            </a:fld>
            <a:endParaRPr lang="en-US" dirty="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DDB4DFA6-124E-4B65-B47A-8DB53106C47E}"/>
              </a:ext>
            </a:extLst>
          </p:cNvPr>
          <p:cNvSpPr txBox="1"/>
          <p:nvPr/>
        </p:nvSpPr>
        <p:spPr>
          <a:xfrm>
            <a:off x="2779897" y="1675764"/>
            <a:ext cx="130888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>
                <a:solidFill>
                  <a:schemeClr val="bg1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Tone-Only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33E9F8E6-63BF-4B05-9DD7-7036E7F71BEF}"/>
              </a:ext>
            </a:extLst>
          </p:cNvPr>
          <p:cNvSpPr txBox="1"/>
          <p:nvPr/>
        </p:nvSpPr>
        <p:spPr>
          <a:xfrm>
            <a:off x="7137952" y="1656451"/>
            <a:ext cx="167436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>
                <a:solidFill>
                  <a:schemeClr val="bg1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Tone+Speech</a:t>
            </a: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5B95C95B-F43C-461D-8686-27C605714A0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390963" y="2083879"/>
            <a:ext cx="3486405" cy="2608813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41311C84-C025-4F77-A399-347C863EE7EA}"/>
              </a:ext>
            </a:extLst>
          </p:cNvPr>
          <p:cNvSpPr txBox="1"/>
          <p:nvPr/>
        </p:nvSpPr>
        <p:spPr>
          <a:xfrm>
            <a:off x="838200" y="4820856"/>
            <a:ext cx="10515600" cy="1231106"/>
          </a:xfrm>
          <a:prstGeom prst="rect">
            <a:avLst/>
          </a:prstGeom>
          <a:noFill/>
          <a:ln w="12700">
            <a:solidFill>
              <a:schemeClr val="bg1"/>
            </a:solidFill>
          </a:ln>
        </p:spPr>
        <p:txBody>
          <a:bodyPr wrap="square" rtlCol="0">
            <a:spAutoFit/>
          </a:bodyPr>
          <a:lstStyle/>
          <a:p>
            <a:r>
              <a:rPr lang="en-US" b="1" dirty="0">
                <a:solidFill>
                  <a:schemeClr val="bg1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Response rules: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bg1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Press Ack button to indicate class of alert. If Caution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E7E6E6"/>
                </a:solidFill>
                <a:effectLst/>
                <a:uLnTx/>
                <a:uFillTx/>
                <a:latin typeface="Helvetica" panose="020B0604020202020204" pitchFamily="34" charset="0"/>
                <a:ea typeface="Source Sans Pro" panose="020B0503030403020204" pitchFamily="34" charset="0"/>
                <a:cs typeface="Helvetica" panose="020B0604020202020204" pitchFamily="34" charset="0"/>
              </a:rPr>
              <a:t> – </a:t>
            </a:r>
            <a:r>
              <a:rPr lang="en-US" dirty="0">
                <a:solidFill>
                  <a:schemeClr val="bg1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no report/action is required.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bg1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Press button/icon associated with type of alert, then location of alert.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bg1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Press Send to send the report generated by the button presses.</a:t>
            </a: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DBAA3BE4-4D88-403A-AAB6-D9E2F41507A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935700" y="2083880"/>
            <a:ext cx="3448888" cy="26088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47683449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B6539CE-E033-48E3-A235-4B368658C0A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400" b="1" dirty="0">
                <a:solidFill>
                  <a:schemeClr val="bg1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Study 1 – Results Summary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F87A2CA-4F4E-48A8-8DFF-F886A1A3C4B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dirty="0"/>
              <a:t>kritina.l.holden@nasa.gov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7DE2E1E-22F8-49B3-9068-6B9A93B6321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2023 Human Research Program </a:t>
            </a:r>
          </a:p>
          <a:p>
            <a:r>
              <a:rPr lang="en-US" dirty="0"/>
              <a:t>Investigators Workshop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32D9369-2817-482C-9B5B-FB0C02AF109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0E1C1D-23A6-4D8C-8BAD-0A4D3EB843D9}" type="slidenum">
              <a:rPr lang="en-US" smtClean="0"/>
              <a:t>15</a:t>
            </a:fld>
            <a:endParaRPr lang="en-US" dirty="0"/>
          </a:p>
        </p:txBody>
      </p:sp>
      <p:graphicFrame>
        <p:nvGraphicFramePr>
          <p:cNvPr id="7" name="Table 5">
            <a:extLst>
              <a:ext uri="{FF2B5EF4-FFF2-40B4-BE49-F238E27FC236}">
                <a16:creationId xmlns:a16="http://schemas.microsoft.com/office/drawing/2014/main" id="{4FF8ABD6-0321-4300-B522-05F52DBC6CB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037218838"/>
              </p:ext>
            </p:extLst>
          </p:nvPr>
        </p:nvGraphicFramePr>
        <p:xfrm>
          <a:off x="1012723" y="2002805"/>
          <a:ext cx="6360790" cy="278258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69186">
                  <a:extLst>
                    <a:ext uri="{9D8B030D-6E8A-4147-A177-3AD203B41FA5}">
                      <a16:colId xmlns:a16="http://schemas.microsoft.com/office/drawing/2014/main" val="871489210"/>
                    </a:ext>
                  </a:extLst>
                </a:gridCol>
                <a:gridCol w="1740224">
                  <a:extLst>
                    <a:ext uri="{9D8B030D-6E8A-4147-A177-3AD203B41FA5}">
                      <a16:colId xmlns:a16="http://schemas.microsoft.com/office/drawing/2014/main" val="2312361507"/>
                    </a:ext>
                  </a:extLst>
                </a:gridCol>
                <a:gridCol w="1711011">
                  <a:extLst>
                    <a:ext uri="{9D8B030D-6E8A-4147-A177-3AD203B41FA5}">
                      <a16:colId xmlns:a16="http://schemas.microsoft.com/office/drawing/2014/main" val="3776076739"/>
                    </a:ext>
                  </a:extLst>
                </a:gridCol>
                <a:gridCol w="1240369">
                  <a:extLst>
                    <a:ext uri="{9D8B030D-6E8A-4147-A177-3AD203B41FA5}">
                      <a16:colId xmlns:a16="http://schemas.microsoft.com/office/drawing/2014/main" val="2112409872"/>
                    </a:ext>
                  </a:extLst>
                </a:gridCol>
              </a:tblGrid>
              <a:tr h="953704"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>
                    <a:solidFill>
                      <a:schemeClr val="accent3">
                        <a:lumMod val="50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/>
                      <a:endParaRPr lang="en-US" sz="2000" dirty="0">
                        <a:latin typeface="Helvetica" panose="020B0604020202020204" pitchFamily="34" charset="0"/>
                        <a:cs typeface="Helvetica" panose="020B0604020202020204" pitchFamily="34" charset="0"/>
                      </a:endParaRPr>
                    </a:p>
                    <a:p>
                      <a:pPr algn="ctr"/>
                      <a:r>
                        <a:rPr lang="en-US" sz="1800" dirty="0">
                          <a:latin typeface="Helvetica" panose="020B0604020202020204" pitchFamily="34" charset="0"/>
                          <a:cs typeface="Helvetica" panose="020B0604020202020204" pitchFamily="34" charset="0"/>
                        </a:rPr>
                        <a:t>Overall Task Time</a:t>
                      </a:r>
                    </a:p>
                    <a:p>
                      <a:pPr algn="ctr"/>
                      <a:r>
                        <a:rPr lang="en-US" sz="1800" dirty="0">
                          <a:latin typeface="Helvetica" panose="020B0604020202020204" pitchFamily="34" charset="0"/>
                          <a:cs typeface="Helvetica" panose="020B0604020202020204" pitchFamily="34" charset="0"/>
                        </a:rPr>
                        <a:t>(In minutes)</a:t>
                      </a:r>
                    </a:p>
                  </a:txBody>
                  <a:tcPr>
                    <a:solidFill>
                      <a:schemeClr val="accent3">
                        <a:lumMod val="5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2000" dirty="0">
                        <a:latin typeface="Helvetica" panose="020B0604020202020204" pitchFamily="34" charset="0"/>
                        <a:cs typeface="Helvetica" panose="020B0604020202020204" pitchFamily="34" charset="0"/>
                      </a:endParaRPr>
                    </a:p>
                    <a:p>
                      <a:pPr algn="ctr"/>
                      <a:r>
                        <a:rPr lang="en-US" sz="1800" dirty="0">
                          <a:latin typeface="Helvetica" panose="020B0604020202020204" pitchFamily="34" charset="0"/>
                          <a:cs typeface="Helvetica" panose="020B0604020202020204" pitchFamily="34" charset="0"/>
                        </a:rPr>
                        <a:t>Overall Accuracy</a:t>
                      </a:r>
                    </a:p>
                  </a:txBody>
                  <a:tcPr>
                    <a:solidFill>
                      <a:schemeClr val="accent3">
                        <a:lumMod val="5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69081786"/>
                  </a:ext>
                </a:extLst>
              </a:tr>
              <a:tr h="538243">
                <a:tc>
                  <a:txBody>
                    <a:bodyPr/>
                    <a:lstStyle/>
                    <a:p>
                      <a:endParaRPr lang="en-US" b="1" dirty="0">
                        <a:latin typeface="Helvetica" panose="020B0604020202020204" pitchFamily="34" charset="0"/>
                        <a:cs typeface="Helvetica" panose="020B0604020202020204" pitchFamily="34" charset="0"/>
                      </a:endParaRPr>
                    </a:p>
                  </a:txBody>
                  <a:tcPr>
                    <a:solidFill>
                      <a:schemeClr val="accent3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>
                          <a:solidFill>
                            <a:schemeClr val="bg1"/>
                          </a:solidFill>
                          <a:latin typeface="Helvetica" panose="020B0604020202020204" pitchFamily="34" charset="0"/>
                          <a:cs typeface="Helvetica" panose="020B0604020202020204" pitchFamily="34" charset="0"/>
                        </a:rPr>
                        <a:t>Eproc</a:t>
                      </a:r>
                    </a:p>
                  </a:txBody>
                  <a:tcPr>
                    <a:solidFill>
                      <a:schemeClr val="accent3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>
                          <a:solidFill>
                            <a:schemeClr val="bg1"/>
                          </a:solidFill>
                          <a:latin typeface="Helvetica" panose="020B0604020202020204" pitchFamily="34" charset="0"/>
                          <a:cs typeface="Helvetica" panose="020B0604020202020204" pitchFamily="34" charset="0"/>
                        </a:rPr>
                        <a:t>MCC-read</a:t>
                      </a:r>
                    </a:p>
                  </a:txBody>
                  <a:tcPr>
                    <a:solidFill>
                      <a:schemeClr val="accent3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b="1" dirty="0">
                        <a:solidFill>
                          <a:schemeClr val="bg1"/>
                        </a:solidFill>
                        <a:latin typeface="Helvetica" panose="020B0604020202020204" pitchFamily="34" charset="0"/>
                        <a:cs typeface="Helvetica" panose="020B0604020202020204" pitchFamily="34" charset="0"/>
                      </a:endParaRPr>
                    </a:p>
                  </a:txBody>
                  <a:tcPr>
                    <a:solidFill>
                      <a:schemeClr val="accent3">
                        <a:lumMod val="5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52133833"/>
                  </a:ext>
                </a:extLst>
              </a:tr>
              <a:tr h="664703">
                <a:tc>
                  <a:txBody>
                    <a:bodyPr/>
                    <a:lstStyle/>
                    <a:p>
                      <a:r>
                        <a:rPr lang="en-US" sz="1800" b="1" dirty="0">
                          <a:latin typeface="Helvetica" panose="020B0604020202020204" pitchFamily="34" charset="0"/>
                          <a:cs typeface="Helvetica" panose="020B0604020202020204" pitchFamily="34" charset="0"/>
                        </a:rPr>
                        <a:t>Tone+Speech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>
                          <a:latin typeface="Helvetica" panose="020B0604020202020204" pitchFamily="34" charset="0"/>
                          <a:cs typeface="Helvetica" panose="020B0604020202020204" pitchFamily="34" charset="0"/>
                        </a:rPr>
                        <a:t>5.18 (1.18)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>
                          <a:latin typeface="Helvetica" panose="020B0604020202020204" pitchFamily="34" charset="0"/>
                          <a:cs typeface="Helvetica" panose="020B0604020202020204" pitchFamily="34" charset="0"/>
                        </a:rPr>
                        <a:t>5.54 (0.81)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>
                          <a:latin typeface="Helvetica" panose="020B0604020202020204" pitchFamily="34" charset="0"/>
                          <a:cs typeface="Helvetica" panose="020B0604020202020204" pitchFamily="34" charset="0"/>
                        </a:rPr>
                        <a:t>95%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59241667"/>
                  </a:ext>
                </a:extLst>
              </a:tr>
              <a:tr h="625939">
                <a:tc>
                  <a:txBody>
                    <a:bodyPr/>
                    <a:lstStyle/>
                    <a:p>
                      <a:r>
                        <a:rPr lang="en-US" sz="1800" b="1" dirty="0">
                          <a:latin typeface="Helvetica" panose="020B0604020202020204" pitchFamily="34" charset="0"/>
                          <a:cs typeface="Helvetica" panose="020B0604020202020204" pitchFamily="34" charset="0"/>
                        </a:rPr>
                        <a:t>Tone-Only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>
                          <a:latin typeface="Helvetica" panose="020B0604020202020204" pitchFamily="34" charset="0"/>
                          <a:cs typeface="Helvetica" panose="020B0604020202020204" pitchFamily="34" charset="0"/>
                        </a:rPr>
                        <a:t>4.88 (1.42)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>
                          <a:latin typeface="Helvetica" panose="020B0604020202020204" pitchFamily="34" charset="0"/>
                          <a:cs typeface="Helvetica" panose="020B0604020202020204" pitchFamily="34" charset="0"/>
                        </a:rPr>
                        <a:t>5.48 (1.18)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>
                          <a:latin typeface="Helvetica" panose="020B0604020202020204" pitchFamily="34" charset="0"/>
                          <a:cs typeface="Helvetica" panose="020B0604020202020204" pitchFamily="34" charset="0"/>
                        </a:rPr>
                        <a:t>92%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04097230"/>
                  </a:ext>
                </a:extLst>
              </a:tr>
            </a:tbl>
          </a:graphicData>
        </a:graphic>
      </p:graphicFrame>
      <p:sp>
        <p:nvSpPr>
          <p:cNvPr id="8" name="TextBox 7">
            <a:extLst>
              <a:ext uri="{FF2B5EF4-FFF2-40B4-BE49-F238E27FC236}">
                <a16:creationId xmlns:a16="http://schemas.microsoft.com/office/drawing/2014/main" id="{2522F862-F9DC-4FA4-8036-66905BAB5268}"/>
              </a:ext>
            </a:extLst>
          </p:cNvPr>
          <p:cNvSpPr txBox="1"/>
          <p:nvPr/>
        </p:nvSpPr>
        <p:spPr>
          <a:xfrm>
            <a:off x="8095635" y="1765125"/>
            <a:ext cx="3773129" cy="4031873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endParaRPr lang="en-US" dirty="0">
              <a:solidFill>
                <a:schemeClr val="bg1"/>
              </a:solidFill>
              <a:latin typeface="Helvetica" panose="020B0604020202020204" pitchFamily="34" charset="0"/>
              <a:cs typeface="Helvetica" panose="020B060402020202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dirty="0">
                <a:solidFill>
                  <a:schemeClr val="bg1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20 of 25 preferred Tone+Speech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2000" dirty="0">
              <a:solidFill>
                <a:schemeClr val="bg1"/>
              </a:solidFill>
              <a:latin typeface="Helvetica" panose="020B0604020202020204" pitchFamily="34" charset="0"/>
              <a:cs typeface="Helvetica" panose="020B060402020202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dirty="0">
                <a:solidFill>
                  <a:schemeClr val="bg1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Tone+Speech – slightly slower task time, but slightly more accurate.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2000" dirty="0">
              <a:solidFill>
                <a:schemeClr val="bg1"/>
              </a:solidFill>
              <a:latin typeface="Helvetica" panose="020B0604020202020204" pitchFamily="34" charset="0"/>
              <a:cs typeface="Helvetica" panose="020B060402020202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dirty="0">
                <a:solidFill>
                  <a:schemeClr val="bg1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Reminder: Tone+Speech requires listening to the entire message at least once before responding.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dirty="0">
              <a:solidFill>
                <a:schemeClr val="bg1"/>
              </a:solidFill>
              <a:latin typeface="Helvetica" panose="020B0604020202020204" pitchFamily="34" charset="0"/>
              <a:cs typeface="Helvetica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06552512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9164A83-4283-45EB-9487-DAA01C50822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400" b="1" dirty="0">
                <a:solidFill>
                  <a:schemeClr val="bg1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Time to Acknowledge Alert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FC32C22-C31A-4A07-9373-1FEF106FB28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dirty="0"/>
              <a:t>kritina.l.holden@nasa.gov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B87F6C9-1AF9-4172-807C-4DF9F6779F8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2023 Human Research Program </a:t>
            </a:r>
          </a:p>
          <a:p>
            <a:r>
              <a:rPr lang="en-US" dirty="0"/>
              <a:t>Investigators Workshop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C5F6650-6C80-45F6-A657-5E4629572ED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0E1C1D-23A6-4D8C-8BAD-0A4D3EB843D9}" type="slidenum">
              <a:rPr lang="en-US" smtClean="0"/>
              <a:t>16</a:t>
            </a:fld>
            <a:endParaRPr lang="en-US" dirty="0"/>
          </a:p>
        </p:txBody>
      </p:sp>
      <p:pic>
        <p:nvPicPr>
          <p:cNvPr id="15" name="Picture 14">
            <a:extLst>
              <a:ext uri="{FF2B5EF4-FFF2-40B4-BE49-F238E27FC236}">
                <a16:creationId xmlns:a16="http://schemas.microsoft.com/office/drawing/2014/main" id="{E94A9471-278B-434F-A92D-6D5A3A641DD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59337" y="1995491"/>
            <a:ext cx="7451263" cy="3957939"/>
          </a:xfrm>
          <a:prstGeom prst="rect">
            <a:avLst/>
          </a:prstGeom>
        </p:spPr>
      </p:pic>
      <p:sp>
        <p:nvSpPr>
          <p:cNvPr id="16" name="Left Brace 15">
            <a:extLst>
              <a:ext uri="{FF2B5EF4-FFF2-40B4-BE49-F238E27FC236}">
                <a16:creationId xmlns:a16="http://schemas.microsoft.com/office/drawing/2014/main" id="{0A6416FE-5247-41BE-8D1A-1F0DA5538099}"/>
              </a:ext>
            </a:extLst>
          </p:cNvPr>
          <p:cNvSpPr/>
          <p:nvPr/>
        </p:nvSpPr>
        <p:spPr>
          <a:xfrm rot="5400000">
            <a:off x="4232146" y="-1086264"/>
            <a:ext cx="429704" cy="5475248"/>
          </a:xfrm>
          <a:prstGeom prst="leftBrac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D06D1424-1660-4850-BD55-BBA2A28FEC1A}"/>
              </a:ext>
            </a:extLst>
          </p:cNvPr>
          <p:cNvSpPr txBox="1"/>
          <p:nvPr/>
        </p:nvSpPr>
        <p:spPr>
          <a:xfrm>
            <a:off x="2209800" y="1609173"/>
            <a:ext cx="2315823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>
                <a:solidFill>
                  <a:schemeClr val="bg1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Alert Set Comparison</a:t>
            </a:r>
          </a:p>
        </p:txBody>
      </p:sp>
      <p:sp>
        <p:nvSpPr>
          <p:cNvPr id="18" name="Left Brace 17">
            <a:extLst>
              <a:ext uri="{FF2B5EF4-FFF2-40B4-BE49-F238E27FC236}">
                <a16:creationId xmlns:a16="http://schemas.microsoft.com/office/drawing/2014/main" id="{5A967A6D-3B77-46D2-8829-16CBE9253095}"/>
              </a:ext>
            </a:extLst>
          </p:cNvPr>
          <p:cNvSpPr/>
          <p:nvPr/>
        </p:nvSpPr>
        <p:spPr>
          <a:xfrm rot="5400000">
            <a:off x="4173153" y="-1102536"/>
            <a:ext cx="429704" cy="5475248"/>
          </a:xfrm>
          <a:prstGeom prst="leftBrace">
            <a:avLst/>
          </a:prstGeom>
          <a:noFill/>
          <a:ln>
            <a:solidFill>
              <a:schemeClr val="bg1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8A6827DD-B3FB-49F9-B310-531206A0B101}"/>
              </a:ext>
            </a:extLst>
          </p:cNvPr>
          <p:cNvSpPr txBox="1"/>
          <p:nvPr/>
        </p:nvSpPr>
        <p:spPr>
          <a:xfrm>
            <a:off x="4525623" y="1585648"/>
            <a:ext cx="200640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chemeClr val="bg1"/>
                </a:solidFill>
              </a:rPr>
              <a:t>*</a:t>
            </a:r>
            <a:r>
              <a:rPr lang="en-US" i="1" dirty="0">
                <a:solidFill>
                  <a:schemeClr val="bg1"/>
                </a:solidFill>
              </a:rPr>
              <a:t>p</a:t>
            </a:r>
            <a:r>
              <a:rPr lang="en-US" dirty="0">
                <a:solidFill>
                  <a:schemeClr val="bg1"/>
                </a:solidFill>
              </a:rPr>
              <a:t>&lt;.001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09775732-FEA0-498B-B997-89CF697E7646}"/>
              </a:ext>
            </a:extLst>
          </p:cNvPr>
          <p:cNvSpPr txBox="1"/>
          <p:nvPr/>
        </p:nvSpPr>
        <p:spPr>
          <a:xfrm>
            <a:off x="7772925" y="3284855"/>
            <a:ext cx="741810" cy="338554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Eproc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C22F809A-00F5-46F4-B2BF-413CB431D9FF}"/>
              </a:ext>
            </a:extLst>
          </p:cNvPr>
          <p:cNvSpPr txBox="1"/>
          <p:nvPr/>
        </p:nvSpPr>
        <p:spPr>
          <a:xfrm>
            <a:off x="7772924" y="3654187"/>
            <a:ext cx="837676" cy="584775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MCC-read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89B9D0DB-1508-4185-B041-2686A57D9CD1}"/>
              </a:ext>
            </a:extLst>
          </p:cNvPr>
          <p:cNvSpPr txBox="1"/>
          <p:nvPr/>
        </p:nvSpPr>
        <p:spPr>
          <a:xfrm>
            <a:off x="2312326" y="5378772"/>
            <a:ext cx="1652530" cy="3693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latin typeface="Helvetica" panose="020B0604020202020204" pitchFamily="34" charset="0"/>
                <a:cs typeface="Helvetica" panose="020B0604020202020204" pitchFamily="34" charset="0"/>
              </a:rPr>
              <a:t>Tone+Speech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8D9C8F0A-2BAB-442C-BAA7-30116976F523}"/>
              </a:ext>
            </a:extLst>
          </p:cNvPr>
          <p:cNvSpPr txBox="1"/>
          <p:nvPr/>
        </p:nvSpPr>
        <p:spPr>
          <a:xfrm>
            <a:off x="5269735" y="5378772"/>
            <a:ext cx="1652530" cy="3693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latin typeface="Helvetica" panose="020B0604020202020204" pitchFamily="34" charset="0"/>
                <a:cs typeface="Helvetica" panose="020B0604020202020204" pitchFamily="34" charset="0"/>
              </a:rPr>
              <a:t>Tone-Only</a:t>
            </a: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06E9142C-0FB9-401F-9372-9131EC774464}"/>
              </a:ext>
            </a:extLst>
          </p:cNvPr>
          <p:cNvSpPr txBox="1"/>
          <p:nvPr/>
        </p:nvSpPr>
        <p:spPr>
          <a:xfrm>
            <a:off x="8770375" y="3193559"/>
            <a:ext cx="3251835" cy="2554545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dirty="0">
                <a:solidFill>
                  <a:schemeClr val="bg1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Tone+Speech slower to acknowledge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2000" dirty="0">
              <a:solidFill>
                <a:schemeClr val="bg1"/>
              </a:solidFill>
              <a:latin typeface="Helvetica" panose="020B0604020202020204" pitchFamily="34" charset="0"/>
              <a:cs typeface="Helvetica" panose="020B060402020202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dirty="0">
                <a:solidFill>
                  <a:schemeClr val="bg1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Reminder: Tone+Speech requires listening to the entire message at least once before responding.</a:t>
            </a: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238A27E1-5C62-4213-85F8-8A712A6E08DF}"/>
              </a:ext>
            </a:extLst>
          </p:cNvPr>
          <p:cNvSpPr txBox="1"/>
          <p:nvPr/>
        </p:nvSpPr>
        <p:spPr>
          <a:xfrm>
            <a:off x="4840166" y="2131468"/>
            <a:ext cx="312695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Interaction,</a:t>
            </a:r>
            <a:r>
              <a:rPr lang="en-US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*p 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= .03</a:t>
            </a:r>
          </a:p>
        </p:txBody>
      </p:sp>
      <p:sp>
        <p:nvSpPr>
          <p:cNvPr id="28" name="Left Brace 27">
            <a:extLst>
              <a:ext uri="{FF2B5EF4-FFF2-40B4-BE49-F238E27FC236}">
                <a16:creationId xmlns:a16="http://schemas.microsoft.com/office/drawing/2014/main" id="{231168F7-E610-4683-9564-39EEDE3D0B52}"/>
              </a:ext>
            </a:extLst>
          </p:cNvPr>
          <p:cNvSpPr/>
          <p:nvPr/>
        </p:nvSpPr>
        <p:spPr>
          <a:xfrm rot="5400000">
            <a:off x="5731600" y="1817769"/>
            <a:ext cx="286468" cy="1652530"/>
          </a:xfrm>
          <a:prstGeom prst="leftBrac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09355334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CCBA9C8-1190-4ECF-ACFF-A4B726BF5EB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sz="4400" b="1" dirty="0">
                <a:solidFill>
                  <a:schemeClr val="bg1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Time to Categorize Alert and Send Report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DBB44A9-3A55-411D-8459-E1F011D511A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dirty="0"/>
              <a:t>kritina.l.holden@nasa.gov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DD1C9DA-E9B9-47A7-8270-FF38A0BE327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2023 Human Research Program </a:t>
            </a:r>
          </a:p>
          <a:p>
            <a:r>
              <a:rPr lang="en-US" dirty="0"/>
              <a:t>Investigators Workshop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596D4DC-267F-4ECC-8950-A5720A007AB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0E1C1D-23A6-4D8C-8BAD-0A4D3EB843D9}" type="slidenum">
              <a:rPr lang="en-US" smtClean="0"/>
              <a:t>17</a:t>
            </a:fld>
            <a:endParaRPr lang="en-US" dirty="0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C30564A3-91C5-4E83-B425-B8445A6EB3D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24468" y="1538036"/>
            <a:ext cx="8092042" cy="4441015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BD533051-4FC0-4F29-8523-064CC4AAB0AF}"/>
              </a:ext>
            </a:extLst>
          </p:cNvPr>
          <p:cNvSpPr txBox="1"/>
          <p:nvPr/>
        </p:nvSpPr>
        <p:spPr>
          <a:xfrm>
            <a:off x="2235619" y="5343590"/>
            <a:ext cx="1890493" cy="584775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1600" dirty="0">
                <a:latin typeface="Helvetica" panose="020B0604020202020204" pitchFamily="34" charset="0"/>
                <a:cs typeface="Helvetica" panose="020B0604020202020204" pitchFamily="34" charset="0"/>
              </a:rPr>
              <a:t>Tone+Speech</a:t>
            </a:r>
          </a:p>
          <a:p>
            <a:pPr algn="ctr"/>
            <a:r>
              <a:rPr lang="en-US" sz="1600" dirty="0">
                <a:latin typeface="Helvetica" panose="020B0604020202020204" pitchFamily="34" charset="0"/>
                <a:cs typeface="Helvetica" panose="020B0604020202020204" pitchFamily="34" charset="0"/>
              </a:rPr>
              <a:t>(both auditory)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C99775DA-C732-44E4-9A8E-6714AE4B7A88}"/>
              </a:ext>
            </a:extLst>
          </p:cNvPr>
          <p:cNvSpPr txBox="1"/>
          <p:nvPr/>
        </p:nvSpPr>
        <p:spPr>
          <a:xfrm>
            <a:off x="5138039" y="5332721"/>
            <a:ext cx="1652530" cy="584775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1600" dirty="0">
                <a:latin typeface="Helvetica" panose="020B0604020202020204" pitchFamily="34" charset="0"/>
                <a:cs typeface="Helvetica" panose="020B0604020202020204" pitchFamily="34" charset="0"/>
              </a:rPr>
              <a:t>Tone-Only</a:t>
            </a:r>
          </a:p>
          <a:p>
            <a:pPr algn="ctr"/>
            <a:r>
              <a:rPr lang="en-US" sz="1600" dirty="0">
                <a:latin typeface="Helvetica" panose="020B0604020202020204" pitchFamily="34" charset="0"/>
                <a:cs typeface="Helvetica" panose="020B0604020202020204" pitchFamily="34" charset="0"/>
              </a:rPr>
              <a:t>(tone+text)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940C27FA-93E5-41E0-9119-E6C850286B12}"/>
              </a:ext>
            </a:extLst>
          </p:cNvPr>
          <p:cNvSpPr txBox="1"/>
          <p:nvPr/>
        </p:nvSpPr>
        <p:spPr>
          <a:xfrm>
            <a:off x="3663613" y="1734388"/>
            <a:ext cx="312695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Alert Set Comparison </a:t>
            </a:r>
            <a:r>
              <a:rPr lang="en-US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*p 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&lt; .001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9B54FB51-86A4-40C1-8C3C-201125A190B2}"/>
              </a:ext>
            </a:extLst>
          </p:cNvPr>
          <p:cNvSpPr/>
          <p:nvPr/>
        </p:nvSpPr>
        <p:spPr>
          <a:xfrm rot="16200000">
            <a:off x="-1104279" y="3496093"/>
            <a:ext cx="4441016" cy="524903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dirty="0">
                <a:solidFill>
                  <a:schemeClr val="tx1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Time to ID Type and Location and Send (s)</a:t>
            </a:r>
            <a:endParaRPr lang="en-US" dirty="0">
              <a:solidFill>
                <a:schemeClr val="tx1"/>
              </a:solidFill>
              <a:latin typeface="Helvetica" panose="020B0604020202020204" pitchFamily="34" charset="0"/>
              <a:cs typeface="Helvetica" panose="020B0604020202020204" pitchFamily="34" charset="0"/>
            </a:endParaRPr>
          </a:p>
        </p:txBody>
      </p:sp>
      <p:sp>
        <p:nvSpPr>
          <p:cNvPr id="14" name="Left Brace 13">
            <a:extLst>
              <a:ext uri="{FF2B5EF4-FFF2-40B4-BE49-F238E27FC236}">
                <a16:creationId xmlns:a16="http://schemas.microsoft.com/office/drawing/2014/main" id="{C59C3673-0D87-4E79-9633-F93A0E97E971}"/>
              </a:ext>
            </a:extLst>
          </p:cNvPr>
          <p:cNvSpPr/>
          <p:nvPr/>
        </p:nvSpPr>
        <p:spPr>
          <a:xfrm rot="5400000">
            <a:off x="4240193" y="451191"/>
            <a:ext cx="616945" cy="3922004"/>
          </a:xfrm>
          <a:prstGeom prst="leftBrac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99A7DA41-A531-4DA0-A467-B7F6DBB6681E}"/>
              </a:ext>
            </a:extLst>
          </p:cNvPr>
          <p:cNvSpPr txBox="1"/>
          <p:nvPr/>
        </p:nvSpPr>
        <p:spPr>
          <a:xfrm>
            <a:off x="8208719" y="3138253"/>
            <a:ext cx="807792" cy="3693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Eproc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750113BD-91D2-42FB-82D2-9F3A45C273B6}"/>
              </a:ext>
            </a:extLst>
          </p:cNvPr>
          <p:cNvSpPr txBox="1"/>
          <p:nvPr/>
        </p:nvSpPr>
        <p:spPr>
          <a:xfrm>
            <a:off x="8179221" y="3468257"/>
            <a:ext cx="819492" cy="646331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MCC-read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E896F362-EF65-42B3-8C4A-2912A92635B9}"/>
              </a:ext>
            </a:extLst>
          </p:cNvPr>
          <p:cNvSpPr txBox="1"/>
          <p:nvPr/>
        </p:nvSpPr>
        <p:spPr>
          <a:xfrm>
            <a:off x="9271106" y="4539453"/>
            <a:ext cx="2743200" cy="1323439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r>
              <a:rPr lang="en-US" sz="2000" dirty="0">
                <a:solidFill>
                  <a:schemeClr val="bg1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Tone+Speech condition faster to correctly identify event and location.</a:t>
            </a:r>
          </a:p>
        </p:txBody>
      </p:sp>
    </p:spTree>
    <p:extLst>
      <p:ext uri="{BB962C8B-B14F-4D97-AF65-F5344CB8AC3E}">
        <p14:creationId xmlns:p14="http://schemas.microsoft.com/office/powerpoint/2010/main" val="1098414756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A2F8B7F-A32E-49DB-904F-742D3C53BD0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400" b="1" dirty="0">
                <a:solidFill>
                  <a:schemeClr val="bg1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Select Participant Comments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3750274-5793-4CAF-A94A-EC18BF6D240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pPr marL="342900" lvl="2" indent="-34290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200" dirty="0">
                <a:latin typeface="Helvetica" panose="020B0604020202020204" pitchFamily="34" charset="0"/>
                <a:cs typeface="Helvetica" panose="020B0604020202020204" pitchFamily="34" charset="0"/>
              </a:rPr>
              <a:t>Tone+Speech vs. Tone-only Alerts</a:t>
            </a:r>
          </a:p>
          <a:p>
            <a:pPr marL="800100" lvl="3" indent="-342900">
              <a:spcAft>
                <a:spcPts val="600"/>
              </a:spcAft>
              <a:buFont typeface="Calibri" panose="020F0502020204030204" pitchFamily="34" charset="0"/>
              <a:buChar char="−"/>
            </a:pPr>
            <a:r>
              <a:rPr lang="en-US" sz="1900" dirty="0">
                <a:latin typeface="Helvetica" panose="020B0604020202020204" pitchFamily="34" charset="0"/>
                <a:cs typeface="Helvetica" panose="020B0604020202020204" pitchFamily="34" charset="0"/>
              </a:rPr>
              <a:t>“Workload is greatly increased when there is not a voice notification with the alerts”</a:t>
            </a:r>
          </a:p>
          <a:p>
            <a:pPr marL="800100" lvl="3" indent="-342900">
              <a:spcAft>
                <a:spcPts val="600"/>
              </a:spcAft>
              <a:buFont typeface="Calibri" panose="020F0502020204030204" pitchFamily="34" charset="0"/>
              <a:buChar char="−"/>
            </a:pPr>
            <a:r>
              <a:rPr lang="en-US" sz="1900" dirty="0">
                <a:latin typeface="Helvetica" panose="020B0604020202020204" pitchFamily="34" charset="0"/>
                <a:cs typeface="Helvetica" panose="020B0604020202020204" pitchFamily="34" charset="0"/>
              </a:rPr>
              <a:t>“Too focused on trying to remember what each tone meant”</a:t>
            </a:r>
          </a:p>
          <a:p>
            <a:pPr marL="800100" lvl="3" indent="-342900">
              <a:lnSpc>
                <a:spcPct val="120000"/>
              </a:lnSpc>
              <a:spcAft>
                <a:spcPts val="600"/>
              </a:spcAft>
              <a:buFont typeface="Calibri" panose="020F0502020204030204" pitchFamily="34" charset="0"/>
              <a:buChar char="−"/>
            </a:pPr>
            <a:r>
              <a:rPr lang="en-US" sz="1900" dirty="0">
                <a:latin typeface="Helvetica" panose="020B0604020202020204" pitchFamily="34" charset="0"/>
                <a:cs typeface="Helvetica" panose="020B0604020202020204" pitchFamily="34" charset="0"/>
              </a:rPr>
              <a:t>“The amount of time taken to mentally switch back to recall meaning behind the alert took an undesirable amount of time and effort”</a:t>
            </a:r>
          </a:p>
          <a:p>
            <a:pPr marL="800100" lvl="3" indent="-342900">
              <a:lnSpc>
                <a:spcPct val="120000"/>
              </a:lnSpc>
              <a:spcAft>
                <a:spcPts val="1800"/>
              </a:spcAft>
              <a:buFont typeface="Calibri" panose="020F0502020204030204" pitchFamily="34" charset="0"/>
              <a:buChar char="−"/>
            </a:pPr>
            <a:r>
              <a:rPr lang="en-US" sz="1900" dirty="0">
                <a:latin typeface="Helvetica" panose="020B0604020202020204" pitchFamily="34" charset="0"/>
                <a:cs typeface="Helvetica" panose="020B0604020202020204" pitchFamily="34" charset="0"/>
              </a:rPr>
              <a:t>“The additional auditory information allowed me to reduce workload while I was shifting between tasks”</a:t>
            </a:r>
            <a:endParaRPr lang="en-US" sz="1900" i="1" dirty="0">
              <a:latin typeface="Helvetica" panose="020B0604020202020204" pitchFamily="34" charset="0"/>
              <a:cs typeface="Helvetica" panose="020B0604020202020204" pitchFamily="34" charset="0"/>
            </a:endParaRPr>
          </a:p>
          <a:p>
            <a:pPr marL="342900" lvl="2" indent="-34290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200" dirty="0">
                <a:latin typeface="Helvetica" panose="020B0604020202020204" pitchFamily="34" charset="0"/>
                <a:cs typeface="Helvetica" panose="020B0604020202020204" pitchFamily="34" charset="0"/>
              </a:rPr>
              <a:t>Electronic procedures vs. MCC-read procedures </a:t>
            </a:r>
          </a:p>
          <a:p>
            <a:pPr marL="854075" lvl="3" indent="-342900">
              <a:spcAft>
                <a:spcPts val="600"/>
              </a:spcAft>
              <a:buFont typeface="Calibri" panose="020F0502020204030204" pitchFamily="34" charset="0"/>
              <a:buChar char="−"/>
            </a:pPr>
            <a:r>
              <a:rPr lang="en-US" sz="1900" dirty="0">
                <a:latin typeface="Helvetica" panose="020B0604020202020204" pitchFamily="34" charset="0"/>
                <a:cs typeface="Helvetica" panose="020B0604020202020204" pitchFamily="34" charset="0"/>
              </a:rPr>
              <a:t>“Easier when reading the procedure vs. waiting for MCC to read it to me”</a:t>
            </a:r>
          </a:p>
          <a:p>
            <a:pPr marL="854075" lvl="3" indent="-342900">
              <a:spcAft>
                <a:spcPts val="600"/>
              </a:spcAft>
              <a:buFont typeface="Calibri" panose="020F0502020204030204" pitchFamily="34" charset="0"/>
              <a:buChar char="−"/>
            </a:pPr>
            <a:r>
              <a:rPr lang="en-US" sz="1900" dirty="0">
                <a:latin typeface="Helvetica" panose="020B0604020202020204" pitchFamily="34" charset="0"/>
                <a:cs typeface="Helvetica" panose="020B0604020202020204" pitchFamily="34" charset="0"/>
              </a:rPr>
              <a:t>“Quicker to perform reading from a list, I think mostly because verification steps were quicker”</a:t>
            </a:r>
          </a:p>
          <a:p>
            <a:pPr marL="854075" lvl="3" indent="-342900">
              <a:lnSpc>
                <a:spcPct val="120000"/>
              </a:lnSpc>
              <a:spcAft>
                <a:spcPts val="600"/>
              </a:spcAft>
              <a:buFont typeface="Calibri" panose="020F0502020204030204" pitchFamily="34" charset="0"/>
              <a:buChar char="−"/>
            </a:pPr>
            <a:r>
              <a:rPr lang="en-US" sz="1900" dirty="0">
                <a:latin typeface="Helvetica" panose="020B0604020202020204" pitchFamily="34" charset="0"/>
                <a:cs typeface="Helvetica" panose="020B0604020202020204" pitchFamily="34" charset="0"/>
              </a:rPr>
              <a:t>“Having the list of instructions makes it easier for me to jump back into the task after leaving the page”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1BD933E-DC15-498B-831E-BBC964A5C1E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dirty="0"/>
              <a:t>kritina.l.holden@nasa.gov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68664C5-DC74-4C7A-A22F-CD17EE383C8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2023 Human Research Program </a:t>
            </a:r>
          </a:p>
          <a:p>
            <a:r>
              <a:rPr lang="en-US" dirty="0"/>
              <a:t>Investigators Workshop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C4454DD-FF6F-4329-8869-51113757A9C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0E1C1D-23A6-4D8C-8BAD-0A4D3EB843D9}" type="slidenum">
              <a:rPr lang="en-US" smtClean="0"/>
              <a:t>18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3753080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6372BB9-E04C-4054-9850-52C1DCF2958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400" b="1" dirty="0">
                <a:solidFill>
                  <a:schemeClr val="bg1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Conclusions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9DFCDE1-B07B-4B5D-B5E1-DA5F32A80FD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marL="285750" indent="-28575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200" dirty="0">
                <a:latin typeface="Helvetica" panose="020B0604020202020204" pitchFamily="34" charset="0"/>
                <a:cs typeface="Helvetica" panose="020B0604020202020204" pitchFamily="34" charset="0"/>
              </a:rPr>
              <a:t>Tone+Speech Alert Messages</a:t>
            </a:r>
          </a:p>
          <a:p>
            <a:pPr marL="800100" lvl="1" indent="-342900">
              <a:buFont typeface="Calibri" panose="020F0502020204030204" pitchFamily="34" charset="0"/>
              <a:buChar char="−"/>
            </a:pPr>
            <a:r>
              <a:rPr lang="en-US" sz="1800" dirty="0">
                <a:latin typeface="Helvetica" panose="020B0604020202020204" pitchFamily="34" charset="0"/>
                <a:cs typeface="Helvetica" panose="020B0604020202020204" pitchFamily="34" charset="0"/>
              </a:rPr>
              <a:t>Slightly longer task time, but slightly higher accuracy </a:t>
            </a:r>
          </a:p>
          <a:p>
            <a:pPr marL="800100" lvl="1" indent="-342900">
              <a:buFont typeface="Calibri" panose="020F0502020204030204" pitchFamily="34" charset="0"/>
              <a:buChar char="−"/>
            </a:pPr>
            <a:r>
              <a:rPr lang="en-US" sz="1800" dirty="0">
                <a:latin typeface="Helvetica" panose="020B0604020202020204" pitchFamily="34" charset="0"/>
                <a:cs typeface="Helvetica" panose="020B0604020202020204" pitchFamily="34" charset="0"/>
              </a:rPr>
              <a:t>Faster interpretation/understanding of the alert situation, once acknowledged</a:t>
            </a:r>
          </a:p>
          <a:p>
            <a:pPr marL="800100" lvl="1" indent="-342900">
              <a:spcAft>
                <a:spcPts val="1200"/>
              </a:spcAft>
              <a:buFont typeface="Calibri" panose="020F0502020204030204" pitchFamily="34" charset="0"/>
              <a:buChar char="−"/>
            </a:pPr>
            <a:r>
              <a:rPr lang="en-US" sz="1800" dirty="0">
                <a:latin typeface="Helvetica" panose="020B0604020202020204" pitchFamily="34" charset="0"/>
                <a:cs typeface="Helvetica" panose="020B0604020202020204" pitchFamily="34" charset="0"/>
              </a:rPr>
              <a:t>Overwhelmingly preferred by participants (20 of 25)</a:t>
            </a:r>
          </a:p>
          <a:p>
            <a:pPr marL="342900" indent="-34290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200" dirty="0">
                <a:latin typeface="Helvetica" panose="020B0604020202020204" pitchFamily="34" charset="0"/>
                <a:cs typeface="Helvetica" panose="020B0604020202020204" pitchFamily="34" charset="0"/>
              </a:rPr>
              <a:t>Realizations and Surprises</a:t>
            </a:r>
          </a:p>
          <a:p>
            <a:pPr marL="800100" lvl="1" indent="-342900">
              <a:buFont typeface="Calibri" panose="020F0502020204030204" pitchFamily="34" charset="0"/>
              <a:buChar char="−"/>
            </a:pPr>
            <a:r>
              <a:rPr lang="en-US" sz="1800" dirty="0">
                <a:latin typeface="Helvetica" panose="020B0604020202020204" pitchFamily="34" charset="0"/>
                <a:cs typeface="Helvetica" panose="020B0604020202020204" pitchFamily="34" charset="0"/>
              </a:rPr>
              <a:t>It takes longer to listen to a message than to hear a tone </a:t>
            </a:r>
          </a:p>
          <a:p>
            <a:pPr marL="800100" lvl="1" indent="-342900">
              <a:lnSpc>
                <a:spcPct val="120000"/>
              </a:lnSpc>
              <a:buFont typeface="Calibri" panose="020F0502020204030204" pitchFamily="34" charset="0"/>
              <a:buChar char="−"/>
            </a:pPr>
            <a:r>
              <a:rPr lang="en-US" sz="1800" dirty="0">
                <a:latin typeface="Helvetica" panose="020B0604020202020204" pitchFamily="34" charset="0"/>
                <a:cs typeface="Helvetica" panose="020B0604020202020204" pitchFamily="34" charset="0"/>
              </a:rPr>
              <a:t>Mixing alerts that have messages with those that don’t (e.g., Caution) may cause delays/annoyance as it is difficult to break the response pattern.</a:t>
            </a:r>
          </a:p>
          <a:p>
            <a:pPr marL="342900" indent="-342900">
              <a:spcBef>
                <a:spcPts val="180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200" dirty="0">
                <a:latin typeface="Helvetica" panose="020B0604020202020204" pitchFamily="34" charset="0"/>
                <a:cs typeface="Helvetica" panose="020B0604020202020204" pitchFamily="34" charset="0"/>
              </a:rPr>
              <a:t>Operational advantages of speech</a:t>
            </a:r>
          </a:p>
          <a:p>
            <a:pPr marL="800100" lvl="1" indent="-342900">
              <a:buFont typeface="Calibri" panose="020F0502020204030204" pitchFamily="34" charset="0"/>
              <a:buChar char="−"/>
            </a:pPr>
            <a:r>
              <a:rPr lang="en-US" sz="1800" dirty="0">
                <a:latin typeface="Helvetica" panose="020B0604020202020204" pitchFamily="34" charset="0"/>
                <a:cs typeface="Helvetica" panose="020B0604020202020204" pitchFamily="34" charset="0"/>
              </a:rPr>
              <a:t>When not in front of computer – allows crew to mentally prepare or take action prior to getting to a computer to see details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B17D411-6C2C-49BB-9E0F-BF4AE9F08B1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dirty="0"/>
              <a:t>kritina.l.holden@nasa.gov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CBD7C52-9AAC-4A87-8CCD-88E4C0CFE04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2023 Human Research Program </a:t>
            </a:r>
          </a:p>
          <a:p>
            <a:r>
              <a:rPr lang="en-US" dirty="0"/>
              <a:t>Investigators Workshop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70D5545-9726-4DD6-BC63-7A181DF0E1E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0E1C1D-23A6-4D8C-8BAD-0A4D3EB843D9}" type="slidenum">
              <a:rPr lang="en-US" smtClean="0"/>
              <a:t>19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09827927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F0FFE1A-F732-4DCD-946A-519BE71E5AD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6000" b="1" dirty="0">
                <a:latin typeface="Helvetica" panose="020B0604020202020204" pitchFamily="34" charset="0"/>
                <a:cs typeface="Helvetica" panose="020B0604020202020204" pitchFamily="34" charset="0"/>
              </a:rPr>
              <a:t>Experiment 2 – Alert Commonality and Context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E7BB998-8055-41B6-B123-E44049E25FF2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2400" dirty="0">
                <a:latin typeface="Helvetica" panose="020B0604020202020204" pitchFamily="34" charset="0"/>
                <a:cs typeface="Helvetica" panose="020B0604020202020204" pitchFamily="34" charset="0"/>
              </a:rPr>
              <a:t>How does performance differ when using a common alert set across vehicles vs. multiple alert sets?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2810D20-B554-457A-8890-809FAFDA6A6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dirty="0"/>
              <a:t>kritina.l.holden@nasa.gov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5736D32-3F89-4C17-B569-B75AF8D40E2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2023 Human Research Program</a:t>
            </a:r>
          </a:p>
          <a:p>
            <a:r>
              <a:rPr lang="en-US" dirty="0"/>
              <a:t>Investigators Workshop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F5C02A4-352D-4FBC-AD39-2884E93A8E7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0E1C1D-23A6-4D8C-8BAD-0A4D3EB843D9}" type="slidenum">
              <a:rPr lang="en-US" smtClean="0"/>
              <a:t>20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53502617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A4ECBB0-8F2F-4AA9-8C93-B341BA4643D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sz="4400" b="1" dirty="0">
                <a:solidFill>
                  <a:schemeClr val="bg1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Alerts Study 2 – Commonality and Context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3537F49-4557-4E68-964A-4D0567545D4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331788" indent="-331788"/>
            <a:r>
              <a:rPr lang="en-US" sz="2000" dirty="0">
                <a:latin typeface="Helvetica" panose="020B0604020202020204" pitchFamily="34" charset="0"/>
                <a:cs typeface="Helvetica" panose="020B0604020202020204" pitchFamily="34" charset="0"/>
              </a:rPr>
              <a:t>Participants (19) drawn from first alert study to decrease training time</a:t>
            </a:r>
          </a:p>
          <a:p>
            <a:pPr marL="331788" indent="-331788"/>
            <a:r>
              <a:rPr lang="en-US" sz="2000" dirty="0">
                <a:latin typeface="Helvetica" panose="020B0604020202020204" pitchFamily="34" charset="0"/>
                <a:cs typeface="Helvetica" panose="020B0604020202020204" pitchFamily="34" charset="0"/>
              </a:rPr>
              <a:t>Between subject design</a:t>
            </a:r>
          </a:p>
          <a:p>
            <a:pPr marL="342900" indent="-342900"/>
            <a:r>
              <a:rPr lang="en-US" sz="2000" dirty="0">
                <a:latin typeface="Helvetica" panose="020B0604020202020204" pitchFamily="34" charset="0"/>
                <a:cs typeface="Helvetica" panose="020B0604020202020204" pitchFamily="34" charset="0"/>
              </a:rPr>
              <a:t>Groups/Conditions</a:t>
            </a:r>
          </a:p>
          <a:p>
            <a:pPr lvl="1">
              <a:buFont typeface="Calibri" panose="020F0502020204030204" pitchFamily="34" charset="0"/>
              <a:buChar char="−"/>
            </a:pPr>
            <a:r>
              <a:rPr lang="en-US" sz="1800" dirty="0">
                <a:latin typeface="Helvetica" panose="020B0604020202020204" pitchFamily="34" charset="0"/>
                <a:cs typeface="Helvetica" panose="020B0604020202020204" pitchFamily="34" charset="0"/>
              </a:rPr>
              <a:t>Common set of alert tones across two “vehicles” (Vehicle A and Vehicle B)</a:t>
            </a:r>
          </a:p>
          <a:p>
            <a:pPr lvl="1">
              <a:buFont typeface="Calibri" panose="020F0502020204030204" pitchFamily="34" charset="0"/>
              <a:buChar char="−"/>
            </a:pPr>
            <a:r>
              <a:rPr lang="en-US" sz="1800" dirty="0">
                <a:latin typeface="Helvetica" panose="020B0604020202020204" pitchFamily="34" charset="0"/>
                <a:cs typeface="Helvetica" panose="020B0604020202020204" pitchFamily="34" charset="0"/>
              </a:rPr>
              <a:t>Multiple tone sets – one for A and a different set for B </a:t>
            </a:r>
          </a:p>
          <a:p>
            <a:pPr marL="320675" indent="-320675"/>
            <a:r>
              <a:rPr lang="en-US" sz="2000" dirty="0">
                <a:latin typeface="Helvetica" panose="020B0604020202020204" pitchFamily="34" charset="0"/>
                <a:cs typeface="Helvetica" panose="020B0604020202020204" pitchFamily="34" charset="0"/>
              </a:rPr>
              <a:t>Data collected</a:t>
            </a:r>
          </a:p>
          <a:p>
            <a:pPr lvl="1">
              <a:spcBef>
                <a:spcPts val="0"/>
              </a:spcBef>
              <a:buFont typeface="Calibri" panose="020F0502020204030204" pitchFamily="34" charset="0"/>
              <a:buChar char="−"/>
            </a:pPr>
            <a:r>
              <a:rPr lang="en-US" sz="1800" dirty="0">
                <a:latin typeface="Helvetica" panose="020B0604020202020204" pitchFamily="34" charset="0"/>
                <a:cs typeface="Helvetica" panose="020B0604020202020204" pitchFamily="34" charset="0"/>
              </a:rPr>
              <a:t>Response time</a:t>
            </a:r>
          </a:p>
          <a:p>
            <a:pPr lvl="1">
              <a:spcBef>
                <a:spcPts val="0"/>
              </a:spcBef>
              <a:buFont typeface="Calibri" panose="020F0502020204030204" pitchFamily="34" charset="0"/>
              <a:buChar char="−"/>
            </a:pPr>
            <a:r>
              <a:rPr lang="en-US" sz="1800" dirty="0">
                <a:latin typeface="Helvetica" panose="020B0604020202020204" pitchFamily="34" charset="0"/>
                <a:cs typeface="Helvetica" panose="020B0604020202020204" pitchFamily="34" charset="0"/>
              </a:rPr>
              <a:t>Errors</a:t>
            </a:r>
          </a:p>
          <a:p>
            <a:pPr lvl="1">
              <a:spcBef>
                <a:spcPts val="0"/>
              </a:spcBef>
              <a:buFont typeface="Calibri" panose="020F0502020204030204" pitchFamily="34" charset="0"/>
              <a:buChar char="−"/>
            </a:pPr>
            <a:r>
              <a:rPr lang="en-US" sz="1800" dirty="0">
                <a:latin typeface="Helvetica" panose="020B0604020202020204" pitchFamily="34" charset="0"/>
                <a:cs typeface="Helvetica" panose="020B0604020202020204" pitchFamily="34" charset="0"/>
              </a:rPr>
              <a:t>Bedford Workload Scale</a:t>
            </a:r>
          </a:p>
          <a:p>
            <a:pPr lvl="1">
              <a:spcBef>
                <a:spcPts val="0"/>
              </a:spcBef>
              <a:buFont typeface="Calibri" panose="020F0502020204030204" pitchFamily="34" charset="0"/>
              <a:buChar char="−"/>
            </a:pPr>
            <a:r>
              <a:rPr lang="en-US" sz="1800" dirty="0">
                <a:latin typeface="Helvetica" panose="020B0604020202020204" pitchFamily="34" charset="0"/>
                <a:cs typeface="Helvetica" panose="020B0604020202020204" pitchFamily="34" charset="0"/>
              </a:rPr>
              <a:t>Comments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846905A-4374-4B8D-8BFE-69726C415FA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dirty="0"/>
              <a:t>kritina.l.holden@nasa.gov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0EE9BCD-8403-41E1-B23E-A086D566EA8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2023 Human Research Program </a:t>
            </a:r>
          </a:p>
          <a:p>
            <a:r>
              <a:rPr lang="en-US" dirty="0"/>
              <a:t>Investigators Workshop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BD30126-99DA-43DE-AC53-DF646207872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0E1C1D-23A6-4D8C-8BAD-0A4D3EB843D9}" type="slidenum">
              <a:rPr lang="en-US" smtClean="0"/>
              <a:t>21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3881705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5062E72-1006-4F38-A486-AA4FCD0148E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400" b="1" dirty="0">
                <a:solidFill>
                  <a:schemeClr val="bg1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Experimental Task Details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0D325F3-319E-40C4-AFD5-38E96C3EB72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spcAft>
                <a:spcPts val="600"/>
              </a:spcAft>
            </a:pPr>
            <a:r>
              <a:rPr lang="en-US" sz="2000" dirty="0">
                <a:latin typeface="Helvetica" panose="020B0604020202020204" pitchFamily="34" charset="0"/>
                <a:cs typeface="Helvetica" panose="020B0604020202020204" pitchFamily="34" charset="0"/>
              </a:rPr>
              <a:t>Task</a:t>
            </a:r>
          </a:p>
          <a:p>
            <a:pPr lvl="1">
              <a:spcAft>
                <a:spcPts val="600"/>
              </a:spcAft>
              <a:buFont typeface="Calibri" panose="020F0502020204030204" pitchFamily="34" charset="0"/>
              <a:buChar char="−"/>
            </a:pPr>
            <a:r>
              <a:rPr lang="en-US" sz="1800" dirty="0">
                <a:latin typeface="Helvetica" panose="020B0604020202020204" pitchFamily="34" charset="0"/>
                <a:cs typeface="Helvetica" panose="020B0604020202020204" pitchFamily="34" charset="0"/>
              </a:rPr>
              <a:t>Electrical Power System configuration task and alert reporting – highly similar to Study 1</a:t>
            </a:r>
          </a:p>
          <a:p>
            <a:pPr>
              <a:spcAft>
                <a:spcPts val="600"/>
              </a:spcAft>
            </a:pPr>
            <a:r>
              <a:rPr lang="en-US" sz="2000" dirty="0">
                <a:latin typeface="Helvetica" panose="020B0604020202020204" pitchFamily="34" charset="0"/>
                <a:cs typeface="Helvetica" panose="020B0604020202020204" pitchFamily="34" charset="0"/>
              </a:rPr>
              <a:t>Task locations</a:t>
            </a:r>
          </a:p>
          <a:p>
            <a:pPr lvl="1">
              <a:buFont typeface="Calibri" panose="020F0502020204030204" pitchFamily="34" charset="0"/>
              <a:buChar char="−"/>
            </a:pPr>
            <a:r>
              <a:rPr lang="en-US" sz="1800" dirty="0">
                <a:latin typeface="Helvetica" panose="020B0604020202020204" pitchFamily="34" charset="0"/>
                <a:cs typeface="Helvetica" panose="020B0604020202020204" pitchFamily="34" charset="0"/>
              </a:rPr>
              <a:t>One room had signage that said “Vehicle A” – and interfaces had a black/green theme</a:t>
            </a:r>
          </a:p>
          <a:p>
            <a:pPr lvl="1">
              <a:spcAft>
                <a:spcPts val="1200"/>
              </a:spcAft>
              <a:buFont typeface="Calibri" panose="020F0502020204030204" pitchFamily="34" charset="0"/>
              <a:buChar char="−"/>
            </a:pPr>
            <a:r>
              <a:rPr lang="en-US" sz="1800" dirty="0">
                <a:latin typeface="Helvetica" panose="020B0604020202020204" pitchFamily="34" charset="0"/>
                <a:cs typeface="Helvetica" panose="020B0604020202020204" pitchFamily="34" charset="0"/>
              </a:rPr>
              <a:t>One room had signage that said “Vehicle B” – and interfaces had a blue theme</a:t>
            </a:r>
          </a:p>
          <a:p>
            <a:pPr>
              <a:spcAft>
                <a:spcPts val="600"/>
              </a:spcAft>
            </a:pPr>
            <a:r>
              <a:rPr lang="en-US" sz="2000" dirty="0">
                <a:latin typeface="Helvetica" panose="020B0604020202020204" pitchFamily="34" charset="0"/>
                <a:cs typeface="Helvetica" panose="020B0604020202020204" pitchFamily="34" charset="0"/>
              </a:rPr>
              <a:t>Primary difference from Study 1: the decision making and responding instructions -  based on location (A vs. B)</a:t>
            </a:r>
          </a:p>
          <a:p>
            <a:pPr lvl="1">
              <a:buFont typeface="Calibri" panose="020F0502020204030204" pitchFamily="34" charset="0"/>
              <a:buChar char="−"/>
            </a:pPr>
            <a:r>
              <a:rPr lang="en-US" sz="1800" dirty="0">
                <a:latin typeface="Helvetica" panose="020B0604020202020204" pitchFamily="34" charset="0"/>
                <a:cs typeface="Helvetica" panose="020B0604020202020204" pitchFamily="34" charset="0"/>
              </a:rPr>
              <a:t>If an alert occurs in a vehicle </a:t>
            </a:r>
            <a:r>
              <a:rPr lang="en-US" sz="1800" u="sng" dirty="0">
                <a:latin typeface="Helvetica" panose="020B0604020202020204" pitchFamily="34" charset="0"/>
                <a:cs typeface="Helvetica" panose="020B0604020202020204" pitchFamily="34" charset="0"/>
              </a:rPr>
              <a:t>where you are located</a:t>
            </a:r>
            <a:r>
              <a:rPr lang="en-US" sz="1800" dirty="0">
                <a:latin typeface="Helvetica" panose="020B0604020202020204" pitchFamily="34" charset="0"/>
                <a:cs typeface="Helvetica" panose="020B0604020202020204" pitchFamily="34" charset="0"/>
              </a:rPr>
              <a:t>:</a:t>
            </a:r>
          </a:p>
          <a:p>
            <a:pPr lvl="2">
              <a:spcAft>
                <a:spcPts val="600"/>
              </a:spcAft>
              <a:buFont typeface="Wingdings" panose="05000000000000000000" pitchFamily="2" charset="2"/>
              <a:buChar char="§"/>
            </a:pPr>
            <a:r>
              <a:rPr lang="en-US" sz="1800" dirty="0">
                <a:latin typeface="Helvetica" panose="020B0604020202020204" pitchFamily="34" charset="0"/>
                <a:cs typeface="Helvetica" panose="020B0604020202020204" pitchFamily="34" charset="0"/>
              </a:rPr>
              <a:t>Acknowledge alert, log alert type, and send to MCC (as in Study 1) </a:t>
            </a:r>
          </a:p>
          <a:p>
            <a:pPr lvl="1">
              <a:buFont typeface="Calibri" panose="020F0502020204030204" pitchFamily="34" charset="0"/>
              <a:buChar char="−"/>
            </a:pPr>
            <a:r>
              <a:rPr lang="en-US" sz="1800" dirty="0">
                <a:latin typeface="Helvetica" panose="020B0604020202020204" pitchFamily="34" charset="0"/>
                <a:cs typeface="Helvetica" panose="020B0604020202020204" pitchFamily="34" charset="0"/>
              </a:rPr>
              <a:t>If an alert occurs in the </a:t>
            </a:r>
            <a:r>
              <a:rPr lang="en-US" sz="1800" u="sng" dirty="0">
                <a:latin typeface="Helvetica" panose="020B0604020202020204" pitchFamily="34" charset="0"/>
                <a:cs typeface="Helvetica" panose="020B0604020202020204" pitchFamily="34" charset="0"/>
              </a:rPr>
              <a:t>other vehicle or is a Caution</a:t>
            </a:r>
            <a:r>
              <a:rPr lang="en-US" sz="1800" dirty="0">
                <a:latin typeface="Helvetica" panose="020B0604020202020204" pitchFamily="34" charset="0"/>
                <a:cs typeface="Helvetica" panose="020B0604020202020204" pitchFamily="34" charset="0"/>
              </a:rPr>
              <a:t>:</a:t>
            </a:r>
          </a:p>
          <a:p>
            <a:pPr lvl="2">
              <a:buFont typeface="Wingdings" panose="05000000000000000000" pitchFamily="2" charset="2"/>
              <a:buChar char="§"/>
            </a:pPr>
            <a:r>
              <a:rPr lang="en-US" sz="1800" dirty="0">
                <a:latin typeface="Helvetica" panose="020B0604020202020204" pitchFamily="34" charset="0"/>
                <a:cs typeface="Helvetica" panose="020B0604020202020204" pitchFamily="34" charset="0"/>
              </a:rPr>
              <a:t>Acknowledge the alert, and then send to MCC (no logging of details)</a:t>
            </a:r>
          </a:p>
          <a:p>
            <a:pPr marL="0" indent="0">
              <a:buNone/>
            </a:pP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1B93BDD-CDD7-4F62-BEC1-7944FE9CCA5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dirty="0"/>
              <a:t>kritina.l.holden@nasa.gov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BA52FDF-DCBD-4EE9-B5DD-0DDA11A6795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2023 Human Research Program </a:t>
            </a:r>
          </a:p>
          <a:p>
            <a:r>
              <a:rPr lang="en-US" dirty="0"/>
              <a:t>Investigators Workshop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87F9F5B-4ADC-4A5D-BAFE-6FB14DC3AD3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0E1C1D-23A6-4D8C-8BAD-0A4D3EB843D9}" type="slidenum">
              <a:rPr lang="en-US" smtClean="0"/>
              <a:t>22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43368847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CBD7BC7-7B29-42C1-85A9-693A1420558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400" b="1" dirty="0">
                <a:solidFill>
                  <a:schemeClr val="bg1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Study 2 - Alert Sets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997CABC-BD93-4B83-8C22-C429D27DD14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dirty="0"/>
              <a:t>kritina.l.holden@nasa.gov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9F27BB3-A033-4992-95C9-814D013F6F7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2023 Human Research Program </a:t>
            </a:r>
          </a:p>
          <a:p>
            <a:r>
              <a:rPr lang="en-US" dirty="0"/>
              <a:t>Investigators Workshop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6E71C1A-CDAF-4476-9F2B-4770EB3240D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0E1C1D-23A6-4D8C-8BAD-0A4D3EB843D9}" type="slidenum">
              <a:rPr lang="en-US" smtClean="0"/>
              <a:t>23</a:t>
            </a:fld>
            <a:endParaRPr lang="en-US" dirty="0"/>
          </a:p>
        </p:txBody>
      </p:sp>
      <p:sp>
        <p:nvSpPr>
          <p:cNvPr id="7" name="Text Placeholder 2">
            <a:extLst>
              <a:ext uri="{FF2B5EF4-FFF2-40B4-BE49-F238E27FC236}">
                <a16:creationId xmlns:a16="http://schemas.microsoft.com/office/drawing/2014/main" id="{F417A3F6-FF56-40D8-ABB5-C17AC69AF33E}"/>
              </a:ext>
            </a:extLst>
          </p:cNvPr>
          <p:cNvSpPr txBox="1">
            <a:spLocks/>
          </p:cNvSpPr>
          <p:nvPr/>
        </p:nvSpPr>
        <p:spPr>
          <a:xfrm>
            <a:off x="770964" y="1681163"/>
            <a:ext cx="5157787" cy="486928"/>
          </a:xfrm>
          <a:prstGeom prst="rect">
            <a:avLst/>
          </a:prstGeom>
          <a:ln>
            <a:solidFill>
              <a:schemeClr val="bg1"/>
            </a:solidFill>
          </a:ln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n-US" b="1" dirty="0">
                <a:solidFill>
                  <a:schemeClr val="bg1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Common Alert Set	</a:t>
            </a:r>
          </a:p>
        </p:txBody>
      </p:sp>
      <p:sp>
        <p:nvSpPr>
          <p:cNvPr id="8" name="Content Placeholder 3">
            <a:extLst>
              <a:ext uri="{FF2B5EF4-FFF2-40B4-BE49-F238E27FC236}">
                <a16:creationId xmlns:a16="http://schemas.microsoft.com/office/drawing/2014/main" id="{79FEE30A-8AD3-4A7A-BD3A-74477D02209D}"/>
              </a:ext>
            </a:extLst>
          </p:cNvPr>
          <p:cNvSpPr txBox="1">
            <a:spLocks/>
          </p:cNvSpPr>
          <p:nvPr/>
        </p:nvSpPr>
        <p:spPr>
          <a:xfrm>
            <a:off x="770964" y="2170780"/>
            <a:ext cx="5157787" cy="3600755"/>
          </a:xfrm>
          <a:prstGeom prst="rect">
            <a:avLst/>
          </a:prstGeom>
          <a:ln>
            <a:solidFill>
              <a:schemeClr val="bg1"/>
            </a:solidFill>
          </a:ln>
        </p:spPr>
        <p:txBody>
          <a:bodyPr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85750" indent="-285750"/>
            <a:endParaRPr lang="en-US" sz="2000" dirty="0">
              <a:solidFill>
                <a:schemeClr val="bg1"/>
              </a:solidFill>
              <a:latin typeface="Helvetica" panose="020B0604020202020204" pitchFamily="34" charset="0"/>
              <a:cs typeface="Helvetica" panose="020B0604020202020204" pitchFamily="34" charset="0"/>
            </a:endParaRPr>
          </a:p>
          <a:p>
            <a:pPr marL="285750" indent="-285750"/>
            <a:r>
              <a:rPr lang="en-US" sz="2000" dirty="0">
                <a:solidFill>
                  <a:schemeClr val="bg1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Same as in Study 1, whether in Vehicle A or Vehicle B</a:t>
            </a:r>
            <a:endParaRPr lang="en-US" dirty="0">
              <a:solidFill>
                <a:schemeClr val="bg1"/>
              </a:solidFill>
            </a:endParaRPr>
          </a:p>
          <a:p>
            <a:pPr lvl="1">
              <a:buFont typeface="Calibri" panose="020F0502020204030204" pitchFamily="34" charset="0"/>
              <a:buChar char="−"/>
            </a:pPr>
            <a:r>
              <a:rPr lang="en-US" sz="1800" dirty="0">
                <a:solidFill>
                  <a:schemeClr val="bg1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Emergency</a:t>
            </a:r>
          </a:p>
          <a:p>
            <a:pPr lvl="2">
              <a:buFont typeface="Wingdings" panose="05000000000000000000" pitchFamily="2" charset="2"/>
              <a:buChar char="§"/>
            </a:pPr>
            <a:r>
              <a:rPr lang="en-US" sz="1800" dirty="0">
                <a:solidFill>
                  <a:schemeClr val="bg1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Fire – siren</a:t>
            </a:r>
          </a:p>
          <a:p>
            <a:pPr lvl="2">
              <a:buFont typeface="Wingdings" panose="05000000000000000000" pitchFamily="2" charset="2"/>
              <a:buChar char="§"/>
            </a:pPr>
            <a:r>
              <a:rPr lang="en-US" sz="1800" dirty="0">
                <a:solidFill>
                  <a:schemeClr val="bg1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Pressure Loss/Toxic Atmosphere –  klaxon</a:t>
            </a:r>
          </a:p>
          <a:p>
            <a:pPr lvl="1">
              <a:buFont typeface="Calibri" panose="020F0502020204030204" pitchFamily="34" charset="0"/>
              <a:buChar char="−"/>
            </a:pPr>
            <a:r>
              <a:rPr lang="en-US" sz="1800" dirty="0">
                <a:solidFill>
                  <a:schemeClr val="bg1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Warning – alternating tone</a:t>
            </a:r>
          </a:p>
          <a:p>
            <a:pPr lvl="1">
              <a:buFont typeface="Calibri" panose="020F0502020204030204" pitchFamily="34" charset="0"/>
              <a:buChar char="−"/>
            </a:pPr>
            <a:r>
              <a:rPr lang="en-US" sz="1800" dirty="0">
                <a:solidFill>
                  <a:schemeClr val="bg1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Caution – continuous tone</a:t>
            </a:r>
          </a:p>
          <a:p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9" name="Content Placeholder 5">
            <a:extLst>
              <a:ext uri="{FF2B5EF4-FFF2-40B4-BE49-F238E27FC236}">
                <a16:creationId xmlns:a16="http://schemas.microsoft.com/office/drawing/2014/main" id="{9A161CC0-0A1C-4D71-B73E-767740A3A2A5}"/>
              </a:ext>
            </a:extLst>
          </p:cNvPr>
          <p:cNvSpPr txBox="1">
            <a:spLocks/>
          </p:cNvSpPr>
          <p:nvPr/>
        </p:nvSpPr>
        <p:spPr>
          <a:xfrm>
            <a:off x="6142703" y="2160948"/>
            <a:ext cx="5429865" cy="3610587"/>
          </a:xfrm>
          <a:prstGeom prst="rect">
            <a:avLst/>
          </a:prstGeom>
          <a:ln>
            <a:solidFill>
              <a:schemeClr val="bg1"/>
            </a:solidFill>
          </a:ln>
        </p:spPr>
        <p:txBody>
          <a:bodyPr>
            <a:normAutofit fontScale="92500" lnSpcReduction="2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42900" indent="-342900"/>
            <a:endParaRPr lang="en-US" sz="2000" dirty="0">
              <a:solidFill>
                <a:schemeClr val="bg1"/>
              </a:solidFill>
              <a:latin typeface="Helvetica" panose="020B0604020202020204" pitchFamily="34" charset="0"/>
              <a:cs typeface="Helvetica" panose="020B0604020202020204" pitchFamily="34" charset="0"/>
            </a:endParaRPr>
          </a:p>
          <a:p>
            <a:pPr marL="342900" indent="-342900"/>
            <a:r>
              <a:rPr lang="en-US" sz="2000" dirty="0">
                <a:solidFill>
                  <a:schemeClr val="bg1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In Vehicle A  – Alert Set A (same as Experiment 1)</a:t>
            </a:r>
          </a:p>
          <a:p>
            <a:pPr lvl="1">
              <a:buFont typeface="Calibri" panose="020F0502020204030204" pitchFamily="34" charset="0"/>
              <a:buChar char="−"/>
            </a:pPr>
            <a:r>
              <a:rPr lang="en-US" sz="1800" dirty="0">
                <a:solidFill>
                  <a:schemeClr val="bg1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Emergency</a:t>
            </a:r>
          </a:p>
          <a:p>
            <a:pPr lvl="2">
              <a:buFont typeface="Wingdings" panose="05000000000000000000" pitchFamily="2" charset="2"/>
              <a:buChar char="§"/>
            </a:pPr>
            <a:r>
              <a:rPr lang="en-US" sz="1800" dirty="0">
                <a:solidFill>
                  <a:schemeClr val="bg1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Fire – siren</a:t>
            </a:r>
          </a:p>
          <a:p>
            <a:pPr lvl="2">
              <a:lnSpc>
                <a:spcPct val="120000"/>
              </a:lnSpc>
              <a:spcBef>
                <a:spcPts val="0"/>
              </a:spcBef>
              <a:buFont typeface="Wingdings" panose="05000000000000000000" pitchFamily="2" charset="2"/>
              <a:buChar char="§"/>
            </a:pPr>
            <a:r>
              <a:rPr lang="en-US" sz="1800" dirty="0">
                <a:solidFill>
                  <a:schemeClr val="bg1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Pressure Loss/Toxic Atmosphere – klaxon</a:t>
            </a:r>
          </a:p>
          <a:p>
            <a:pPr lvl="1">
              <a:buFont typeface="Calibri" panose="020F0502020204030204" pitchFamily="34" charset="0"/>
              <a:buChar char="−"/>
            </a:pPr>
            <a:r>
              <a:rPr lang="en-US" sz="1800" dirty="0">
                <a:solidFill>
                  <a:schemeClr val="bg1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Warning – alternating tone</a:t>
            </a:r>
          </a:p>
          <a:p>
            <a:pPr lvl="1">
              <a:buFont typeface="Calibri" panose="020F0502020204030204" pitchFamily="34" charset="0"/>
              <a:buChar char="−"/>
            </a:pPr>
            <a:r>
              <a:rPr lang="en-US" sz="1800" dirty="0">
                <a:solidFill>
                  <a:schemeClr val="bg1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Caution – continuous tone</a:t>
            </a:r>
          </a:p>
          <a:p>
            <a:pPr marL="342900" indent="-342900"/>
            <a:endParaRPr lang="en-US" sz="2000" dirty="0">
              <a:solidFill>
                <a:schemeClr val="bg1"/>
              </a:solidFill>
              <a:latin typeface="Helvetica" panose="020B0604020202020204" pitchFamily="34" charset="0"/>
              <a:cs typeface="Helvetica" panose="020B0604020202020204" pitchFamily="34" charset="0"/>
            </a:endParaRPr>
          </a:p>
          <a:p>
            <a:pPr marL="342900" indent="-342900"/>
            <a:r>
              <a:rPr lang="en-US" sz="2000" dirty="0">
                <a:solidFill>
                  <a:schemeClr val="bg1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In Vehicle B - Set B (new alert set)</a:t>
            </a:r>
          </a:p>
          <a:p>
            <a:pPr lvl="1">
              <a:lnSpc>
                <a:spcPct val="120000"/>
              </a:lnSpc>
              <a:spcBef>
                <a:spcPts val="0"/>
              </a:spcBef>
              <a:buFont typeface="Calibri" panose="020F0502020204030204" pitchFamily="34" charset="0"/>
              <a:buChar char="−"/>
            </a:pPr>
            <a:r>
              <a:rPr lang="en-US" sz="1900" dirty="0">
                <a:solidFill>
                  <a:schemeClr val="bg1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Emergency – low-pitched beeps</a:t>
            </a:r>
          </a:p>
          <a:p>
            <a:pPr lvl="1">
              <a:lnSpc>
                <a:spcPct val="120000"/>
              </a:lnSpc>
              <a:spcBef>
                <a:spcPts val="0"/>
              </a:spcBef>
              <a:buFont typeface="Calibri" panose="020F0502020204030204" pitchFamily="34" charset="0"/>
              <a:buChar char="−"/>
            </a:pPr>
            <a:r>
              <a:rPr lang="en-US" sz="1900" dirty="0">
                <a:solidFill>
                  <a:schemeClr val="bg1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Warning – higher pitched beeps</a:t>
            </a:r>
          </a:p>
          <a:p>
            <a:pPr lvl="1">
              <a:lnSpc>
                <a:spcPct val="120000"/>
              </a:lnSpc>
              <a:spcBef>
                <a:spcPts val="0"/>
              </a:spcBef>
              <a:buFont typeface="Calibri" panose="020F0502020204030204" pitchFamily="34" charset="0"/>
              <a:buChar char="−"/>
            </a:pPr>
            <a:r>
              <a:rPr lang="en-US" sz="1900" dirty="0">
                <a:solidFill>
                  <a:schemeClr val="bg1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Caution – continuous tone </a:t>
            </a:r>
            <a:endParaRPr lang="en-US" sz="1900" dirty="0">
              <a:solidFill>
                <a:schemeClr val="bg1"/>
              </a:solidFill>
            </a:endParaRPr>
          </a:p>
        </p:txBody>
      </p:sp>
      <p:sp>
        <p:nvSpPr>
          <p:cNvPr id="10" name="Text Placeholder 4">
            <a:extLst>
              <a:ext uri="{FF2B5EF4-FFF2-40B4-BE49-F238E27FC236}">
                <a16:creationId xmlns:a16="http://schemas.microsoft.com/office/drawing/2014/main" id="{96E01590-CB9D-4DFF-AD64-666823F590CB}"/>
              </a:ext>
            </a:extLst>
          </p:cNvPr>
          <p:cNvSpPr txBox="1">
            <a:spLocks/>
          </p:cNvSpPr>
          <p:nvPr/>
        </p:nvSpPr>
        <p:spPr>
          <a:xfrm>
            <a:off x="6142704" y="1671331"/>
            <a:ext cx="5429864" cy="486928"/>
          </a:xfrm>
          <a:prstGeom prst="rect">
            <a:avLst/>
          </a:prstGeom>
          <a:ln>
            <a:solidFill>
              <a:schemeClr val="bg1"/>
            </a:solidFill>
          </a:ln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n-US" b="1" dirty="0">
                <a:solidFill>
                  <a:schemeClr val="bg1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Multiple Alert Sets</a:t>
            </a:r>
          </a:p>
        </p:txBody>
      </p:sp>
    </p:spTree>
    <p:extLst>
      <p:ext uri="{BB962C8B-B14F-4D97-AF65-F5344CB8AC3E}">
        <p14:creationId xmlns:p14="http://schemas.microsoft.com/office/powerpoint/2010/main" val="3952990805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1EC23C3-20F2-4A4E-9120-FCE2DA7C900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400" b="1" dirty="0">
                <a:solidFill>
                  <a:schemeClr val="bg1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Study 2 – Results Summary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FAE6693-F87E-4C66-9BF1-3A27CE9645F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dirty="0"/>
              <a:t>kritina.l.holden@nasa.gov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AE82EC5-F623-4C70-B8A8-4F17E373AC1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2023 Human Research Program </a:t>
            </a:r>
          </a:p>
          <a:p>
            <a:r>
              <a:rPr lang="en-US" dirty="0"/>
              <a:t>Investigators Workshop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5F3CC47-3BE6-4DD8-8AA7-B7C61227702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0E1C1D-23A6-4D8C-8BAD-0A4D3EB843D9}" type="slidenum">
              <a:rPr lang="en-US" smtClean="0"/>
              <a:t>24</a:t>
            </a:fld>
            <a:endParaRPr lang="en-US" dirty="0"/>
          </a:p>
        </p:txBody>
      </p:sp>
      <p:graphicFrame>
        <p:nvGraphicFramePr>
          <p:cNvPr id="7" name="Table 5">
            <a:extLst>
              <a:ext uri="{FF2B5EF4-FFF2-40B4-BE49-F238E27FC236}">
                <a16:creationId xmlns:a16="http://schemas.microsoft.com/office/drawing/2014/main" id="{E14478A7-F70B-437C-9273-BE4BD7AA72B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29053325"/>
              </p:ext>
            </p:extLst>
          </p:nvPr>
        </p:nvGraphicFramePr>
        <p:xfrm>
          <a:off x="2431026" y="2079418"/>
          <a:ext cx="7158043" cy="22047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381362">
                  <a:extLst>
                    <a:ext uri="{9D8B030D-6E8A-4147-A177-3AD203B41FA5}">
                      <a16:colId xmlns:a16="http://schemas.microsoft.com/office/drawing/2014/main" val="871489210"/>
                    </a:ext>
                  </a:extLst>
                </a:gridCol>
                <a:gridCol w="1992694">
                  <a:extLst>
                    <a:ext uri="{9D8B030D-6E8A-4147-A177-3AD203B41FA5}">
                      <a16:colId xmlns:a16="http://schemas.microsoft.com/office/drawing/2014/main" val="2312361507"/>
                    </a:ext>
                  </a:extLst>
                </a:gridCol>
                <a:gridCol w="1783987">
                  <a:extLst>
                    <a:ext uri="{9D8B030D-6E8A-4147-A177-3AD203B41FA5}">
                      <a16:colId xmlns:a16="http://schemas.microsoft.com/office/drawing/2014/main" val="211240987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>
                    <a:solidFill>
                      <a:schemeClr val="accent3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  <a:p>
                      <a:pPr algn="ctr"/>
                      <a:r>
                        <a:rPr lang="en-US" dirty="0"/>
                        <a:t>Overall Task Time</a:t>
                      </a:r>
                    </a:p>
                    <a:p>
                      <a:pPr algn="ctr"/>
                      <a:endParaRPr lang="en-US" dirty="0"/>
                    </a:p>
                    <a:p>
                      <a:pPr algn="ctr"/>
                      <a:r>
                        <a:rPr lang="en-US" dirty="0"/>
                        <a:t>(In minutes)</a:t>
                      </a:r>
                    </a:p>
                    <a:p>
                      <a:pPr algn="ctr"/>
                      <a:endParaRPr lang="en-US" dirty="0"/>
                    </a:p>
                  </a:txBody>
                  <a:tcPr>
                    <a:solidFill>
                      <a:schemeClr val="accent3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  <a:p>
                      <a:pPr algn="ctr"/>
                      <a:r>
                        <a:rPr lang="en-US" dirty="0"/>
                        <a:t>Accuracy to</a:t>
                      </a:r>
                    </a:p>
                    <a:p>
                      <a:pPr algn="ctr"/>
                      <a:r>
                        <a:rPr lang="en-US" dirty="0"/>
                        <a:t> ID Alert</a:t>
                      </a:r>
                    </a:p>
                  </a:txBody>
                  <a:tcPr>
                    <a:solidFill>
                      <a:schemeClr val="accent3">
                        <a:lumMod val="5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6908178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b="1" dirty="0"/>
                        <a:t>Common Alert Set Group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4.6   (1.63)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93%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5213383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b="1" dirty="0"/>
                        <a:t>Multiple Alert Sets Group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4.16 (1.07)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90%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59241667"/>
                  </a:ext>
                </a:extLst>
              </a:tr>
            </a:tbl>
          </a:graphicData>
        </a:graphic>
      </p:graphicFrame>
      <p:sp>
        <p:nvSpPr>
          <p:cNvPr id="8" name="TextBox 7">
            <a:extLst>
              <a:ext uri="{FF2B5EF4-FFF2-40B4-BE49-F238E27FC236}">
                <a16:creationId xmlns:a16="http://schemas.microsoft.com/office/drawing/2014/main" id="{13AA8EBB-49EA-45C2-8B14-921F172DC90D}"/>
              </a:ext>
            </a:extLst>
          </p:cNvPr>
          <p:cNvSpPr txBox="1"/>
          <p:nvPr/>
        </p:nvSpPr>
        <p:spPr>
          <a:xfrm>
            <a:off x="7688827" y="5442556"/>
            <a:ext cx="3873908" cy="400110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r>
              <a:rPr lang="en-US" sz="2000" dirty="0">
                <a:solidFill>
                  <a:schemeClr val="bg1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High accuracy for both tone sets</a:t>
            </a:r>
          </a:p>
        </p:txBody>
      </p:sp>
    </p:spTree>
    <p:extLst>
      <p:ext uri="{BB962C8B-B14F-4D97-AF65-F5344CB8AC3E}">
        <p14:creationId xmlns:p14="http://schemas.microsoft.com/office/powerpoint/2010/main" val="3930009472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10091C4-2E1C-4B86-BE25-4967896BD54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400" b="1" dirty="0">
                <a:solidFill>
                  <a:schemeClr val="bg1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Time to Acknowledge Alert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DE27D58-8A6F-4B34-A9B9-EC2DD3D024F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dirty="0"/>
              <a:t>kritina.l.holden@nasa.gov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96B6980-B59F-4A6E-8B07-69613300C6C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2023 Human Research Program </a:t>
            </a:r>
          </a:p>
          <a:p>
            <a:r>
              <a:rPr lang="en-US" dirty="0"/>
              <a:t>Investigators Workshop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8EFD5F3-9604-444A-B6AC-FB68559040B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0E1C1D-23A6-4D8C-8BAD-0A4D3EB843D9}" type="slidenum">
              <a:rPr lang="en-US" smtClean="0"/>
              <a:t>25</a:t>
            </a:fld>
            <a:endParaRPr lang="en-US" dirty="0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F4E86C5D-4800-4DB0-A159-72BEFA5719A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34063" y="1838762"/>
            <a:ext cx="7423155" cy="4073922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61A7E6EC-13C5-4FD7-A811-E27C4F2EB94A}"/>
              </a:ext>
            </a:extLst>
          </p:cNvPr>
          <p:cNvSpPr txBox="1"/>
          <p:nvPr/>
        </p:nvSpPr>
        <p:spPr>
          <a:xfrm>
            <a:off x="8858865" y="3429000"/>
            <a:ext cx="3067664" cy="707886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r>
              <a:rPr lang="en-US" sz="2000" dirty="0">
                <a:solidFill>
                  <a:schemeClr val="bg1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Common set was slightly faster to Acknowledge</a:t>
            </a:r>
          </a:p>
        </p:txBody>
      </p:sp>
      <p:sp>
        <p:nvSpPr>
          <p:cNvPr id="9" name="Left Brace 8">
            <a:extLst>
              <a:ext uri="{FF2B5EF4-FFF2-40B4-BE49-F238E27FC236}">
                <a16:creationId xmlns:a16="http://schemas.microsoft.com/office/drawing/2014/main" id="{7844A48D-FA1E-4A9C-92AB-2C114267774B}"/>
              </a:ext>
            </a:extLst>
          </p:cNvPr>
          <p:cNvSpPr/>
          <p:nvPr/>
        </p:nvSpPr>
        <p:spPr>
          <a:xfrm rot="5400000">
            <a:off x="4847420" y="150441"/>
            <a:ext cx="616945" cy="3922004"/>
          </a:xfrm>
          <a:prstGeom prst="leftBrac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2D7C7AA1-79A2-4E37-ABD5-BEB1C40053A6}"/>
              </a:ext>
            </a:extLst>
          </p:cNvPr>
          <p:cNvSpPr txBox="1"/>
          <p:nvPr/>
        </p:nvSpPr>
        <p:spPr>
          <a:xfrm>
            <a:off x="4645640" y="2050584"/>
            <a:ext cx="136976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i="1" dirty="0"/>
              <a:t>ns</a:t>
            </a:r>
            <a:r>
              <a:rPr lang="en-US" dirty="0"/>
              <a:t>, </a:t>
            </a:r>
            <a:r>
              <a:rPr lang="en-US" i="1" dirty="0"/>
              <a:t>p </a:t>
            </a:r>
            <a:r>
              <a:rPr lang="en-US" dirty="0"/>
              <a:t>= .70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6F8A0E36-4BA1-4199-8068-C8D00428ABA1}"/>
              </a:ext>
            </a:extLst>
          </p:cNvPr>
          <p:cNvSpPr/>
          <p:nvPr/>
        </p:nvSpPr>
        <p:spPr>
          <a:xfrm rot="16200000">
            <a:off x="-897305" y="3669822"/>
            <a:ext cx="4073922" cy="41118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Time to Press Ack (Seconds) </a:t>
            </a:r>
          </a:p>
        </p:txBody>
      </p:sp>
    </p:spTree>
    <p:extLst>
      <p:ext uri="{BB962C8B-B14F-4D97-AF65-F5344CB8AC3E}">
        <p14:creationId xmlns:p14="http://schemas.microsoft.com/office/powerpoint/2010/main" val="337066594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5950B49-FD50-4BC4-BEE1-E8263A78E00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sz="4400" b="1" dirty="0">
                <a:solidFill>
                  <a:schemeClr val="bg1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Time to Identify Alert Type - </a:t>
            </a:r>
            <a:r>
              <a:rPr lang="en-US" sz="4400" b="1" u="sng" dirty="0">
                <a:solidFill>
                  <a:schemeClr val="bg1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Their</a:t>
            </a:r>
            <a:r>
              <a:rPr lang="en-US" sz="4400" b="1" dirty="0">
                <a:solidFill>
                  <a:schemeClr val="bg1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 </a:t>
            </a:r>
            <a:r>
              <a:rPr lang="en-US" sz="4400" b="1" u="sng" dirty="0">
                <a:solidFill>
                  <a:schemeClr val="bg1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Location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3D31204-1B0C-4192-818F-2FF38EDF176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dirty="0"/>
              <a:t>kritina.l.holden@nasa.gov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DF919B6-3BE2-41D2-B80E-83940C6844E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2023 Human Research Program </a:t>
            </a:r>
          </a:p>
          <a:p>
            <a:r>
              <a:rPr lang="en-US" dirty="0"/>
              <a:t>Investigators Workshop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2B0FA7B-EC6F-4799-9365-AE396AD281B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0E1C1D-23A6-4D8C-8BAD-0A4D3EB843D9}" type="slidenum">
              <a:rPr lang="en-US" smtClean="0"/>
              <a:t>26</a:t>
            </a:fld>
            <a:endParaRPr lang="en-US" dirty="0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2A85E11F-5FA5-49B3-9545-F56AA43ADA6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1187" y="1685107"/>
            <a:ext cx="7836310" cy="4300666"/>
          </a:xfrm>
          <a:prstGeom prst="rect">
            <a:avLst/>
          </a:prstGeom>
        </p:spPr>
      </p:pic>
      <p:sp>
        <p:nvSpPr>
          <p:cNvPr id="8" name="Left Brace 7">
            <a:extLst>
              <a:ext uri="{FF2B5EF4-FFF2-40B4-BE49-F238E27FC236}">
                <a16:creationId xmlns:a16="http://schemas.microsoft.com/office/drawing/2014/main" id="{6150394C-B90D-4D3C-8297-85F3BDBA6981}"/>
              </a:ext>
            </a:extLst>
          </p:cNvPr>
          <p:cNvSpPr/>
          <p:nvPr/>
        </p:nvSpPr>
        <p:spPr>
          <a:xfrm rot="5400000">
            <a:off x="4642128" y="1042117"/>
            <a:ext cx="616945" cy="3922004"/>
          </a:xfrm>
          <a:prstGeom prst="leftBrac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14D92385-BEEA-4BDF-9A2A-1F5D57CE700F}"/>
              </a:ext>
            </a:extLst>
          </p:cNvPr>
          <p:cNvSpPr txBox="1"/>
          <p:nvPr/>
        </p:nvSpPr>
        <p:spPr>
          <a:xfrm>
            <a:off x="4441100" y="2325314"/>
            <a:ext cx="136976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*</a:t>
            </a:r>
            <a:r>
              <a:rPr lang="en-US" i="1" dirty="0"/>
              <a:t>p </a:t>
            </a:r>
            <a:r>
              <a:rPr lang="en-US" dirty="0"/>
              <a:t>= .02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57C1BF70-AFAE-4D67-BD43-2783922451B8}"/>
              </a:ext>
            </a:extLst>
          </p:cNvPr>
          <p:cNvSpPr/>
          <p:nvPr/>
        </p:nvSpPr>
        <p:spPr>
          <a:xfrm rot="16200000">
            <a:off x="-1494064" y="3595939"/>
            <a:ext cx="4221688" cy="41118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Time to ID Alert Type (Seconds) 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4EBB963D-1FEE-4314-AC1E-6075BDE249A3}"/>
              </a:ext>
            </a:extLst>
          </p:cNvPr>
          <p:cNvSpPr txBox="1"/>
          <p:nvPr/>
        </p:nvSpPr>
        <p:spPr>
          <a:xfrm>
            <a:off x="8523878" y="3237810"/>
            <a:ext cx="3422316" cy="1015663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r>
              <a:rPr lang="en-US" sz="2000" dirty="0">
                <a:solidFill>
                  <a:schemeClr val="bg1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Common alert set slower to ID Alert Type (alert in their location)</a:t>
            </a:r>
          </a:p>
        </p:txBody>
      </p:sp>
    </p:spTree>
    <p:extLst>
      <p:ext uri="{BB962C8B-B14F-4D97-AF65-F5344CB8AC3E}">
        <p14:creationId xmlns:p14="http://schemas.microsoft.com/office/powerpoint/2010/main" val="221781278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D81D243-3DC4-49EF-8B2B-46C7808517E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3600" b="1" dirty="0">
                <a:solidFill>
                  <a:schemeClr val="bg1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Time to Recognize Alert from </a:t>
            </a:r>
            <a:r>
              <a:rPr lang="en-US" sz="3600" b="1" u="sng" dirty="0">
                <a:solidFill>
                  <a:schemeClr val="bg1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Other Location</a:t>
            </a:r>
            <a:endParaRPr lang="en-US" sz="3600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C66E2DC-231B-4D69-AE49-F1C86ED1532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dirty="0"/>
              <a:t>kritina.l.holden@nasa.gov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4DD6713-2976-475B-BB02-539EF52503C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2023 Human Research Program </a:t>
            </a:r>
          </a:p>
          <a:p>
            <a:r>
              <a:rPr lang="en-US" dirty="0"/>
              <a:t>Investigators Workshop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141F6CF-6337-40B3-999D-3452CCEC416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0E1C1D-23A6-4D8C-8BAD-0A4D3EB843D9}" type="slidenum">
              <a:rPr lang="en-US" smtClean="0"/>
              <a:t>27</a:t>
            </a:fld>
            <a:endParaRPr lang="en-US" dirty="0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060D51A3-F23D-4B4A-87DF-01478E8CDC7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38200" y="2009641"/>
            <a:ext cx="7103860" cy="3898688"/>
          </a:xfrm>
          <a:prstGeom prst="rect">
            <a:avLst/>
          </a:prstGeom>
        </p:spPr>
      </p:pic>
      <p:sp>
        <p:nvSpPr>
          <p:cNvPr id="8" name="Left Brace 7">
            <a:extLst>
              <a:ext uri="{FF2B5EF4-FFF2-40B4-BE49-F238E27FC236}">
                <a16:creationId xmlns:a16="http://schemas.microsoft.com/office/drawing/2014/main" id="{CBA5658C-A2C3-4F9D-B854-38D76FE46BB1}"/>
              </a:ext>
            </a:extLst>
          </p:cNvPr>
          <p:cNvSpPr/>
          <p:nvPr/>
        </p:nvSpPr>
        <p:spPr>
          <a:xfrm rot="5400000">
            <a:off x="4526445" y="1195213"/>
            <a:ext cx="389400" cy="3209041"/>
          </a:xfrm>
          <a:prstGeom prst="leftBrac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555A9B5A-C679-42B3-B0A7-B25DA3C5C98A}"/>
              </a:ext>
            </a:extLst>
          </p:cNvPr>
          <p:cNvSpPr txBox="1"/>
          <p:nvPr/>
        </p:nvSpPr>
        <p:spPr>
          <a:xfrm>
            <a:off x="4243662" y="2225340"/>
            <a:ext cx="112076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*</a:t>
            </a:r>
            <a:r>
              <a:rPr lang="en-US" i="1" dirty="0"/>
              <a:t>p </a:t>
            </a:r>
            <a:r>
              <a:rPr lang="en-US" dirty="0"/>
              <a:t>= .01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06635E5F-BAB1-4BB5-937A-12C613778A86}"/>
              </a:ext>
            </a:extLst>
          </p:cNvPr>
          <p:cNvSpPr/>
          <p:nvPr/>
        </p:nvSpPr>
        <p:spPr>
          <a:xfrm rot="16200000">
            <a:off x="-824064" y="3682285"/>
            <a:ext cx="3696928" cy="35163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Time to Press Send (Seconds)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5CE074BA-B155-442D-8D9C-3CE939B35A33}"/>
              </a:ext>
            </a:extLst>
          </p:cNvPr>
          <p:cNvSpPr txBox="1"/>
          <p:nvPr/>
        </p:nvSpPr>
        <p:spPr>
          <a:xfrm>
            <a:off x="8485239" y="3755845"/>
            <a:ext cx="3402248" cy="1015663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r>
              <a:rPr lang="en-US" sz="2000" dirty="0">
                <a:solidFill>
                  <a:schemeClr val="bg1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Common alert set slower to determine location and press Send</a:t>
            </a:r>
          </a:p>
        </p:txBody>
      </p:sp>
    </p:spTree>
    <p:extLst>
      <p:ext uri="{BB962C8B-B14F-4D97-AF65-F5344CB8AC3E}">
        <p14:creationId xmlns:p14="http://schemas.microsoft.com/office/powerpoint/2010/main" val="2086627366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09E62BA-B63E-470E-A43F-8DF59BD2219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400" b="1" dirty="0">
                <a:solidFill>
                  <a:schemeClr val="bg1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Select Comments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AA6D0DC-9970-4D78-89D5-6A915248A10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pPr marL="342900" lvl="2" indent="-34290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200" dirty="0">
                <a:latin typeface="Helvetica" panose="020B0604020202020204" pitchFamily="34" charset="0"/>
                <a:cs typeface="Helvetica" panose="020B0604020202020204" pitchFamily="34" charset="0"/>
              </a:rPr>
              <a:t>Workload and lack of speech alerts</a:t>
            </a:r>
          </a:p>
          <a:p>
            <a:pPr marL="800100" lvl="3" indent="-342900">
              <a:lnSpc>
                <a:spcPct val="110000"/>
              </a:lnSpc>
              <a:buFont typeface="Calibri" panose="020F0502020204030204" pitchFamily="34" charset="0"/>
              <a:buChar char="−"/>
            </a:pPr>
            <a:r>
              <a:rPr lang="en-US" sz="1900" dirty="0">
                <a:effectLst/>
                <a:latin typeface="Helvetica" panose="020B0604020202020204" pitchFamily="34" charset="0"/>
                <a:ea typeface="Calibri" panose="020F0502020204030204" pitchFamily="34" charset="0"/>
                <a:cs typeface="Helvetica" panose="020B0604020202020204" pitchFamily="34" charset="0"/>
              </a:rPr>
              <a:t>“There was a lot of cognitive workload having to recall information about how to respond to two different tone sets</a:t>
            </a:r>
          </a:p>
          <a:p>
            <a:pPr marL="800100" lvl="3" indent="-342900">
              <a:lnSpc>
                <a:spcPct val="110000"/>
              </a:lnSpc>
              <a:buFont typeface="Calibri" panose="020F0502020204030204" pitchFamily="34" charset="0"/>
              <a:buChar char="−"/>
            </a:pPr>
            <a:r>
              <a:rPr lang="en-US" sz="1900" dirty="0">
                <a:effectLst/>
                <a:latin typeface="Helvetica" panose="020B0604020202020204" pitchFamily="34" charset="0"/>
                <a:ea typeface="Calibri" panose="020F0502020204030204" pitchFamily="34" charset="0"/>
                <a:cs typeface="Helvetica" panose="020B0604020202020204" pitchFamily="34" charset="0"/>
              </a:rPr>
              <a:t>“Mental capacity was mostly differentiating between the two sets. I miss the speech alerts from last time. Those would be helpful in determining the module you are currently in.”</a:t>
            </a:r>
          </a:p>
          <a:p>
            <a:pPr marL="800100" lvl="3" indent="-342900">
              <a:lnSpc>
                <a:spcPct val="110000"/>
              </a:lnSpc>
              <a:spcAft>
                <a:spcPts val="1200"/>
              </a:spcAft>
              <a:buFont typeface="Calibri" panose="020F0502020204030204" pitchFamily="34" charset="0"/>
              <a:buChar char="−"/>
            </a:pPr>
            <a:r>
              <a:rPr lang="en-US" sz="1900" dirty="0">
                <a:effectLst/>
                <a:latin typeface="Helvetica" panose="020B0604020202020204" pitchFamily="34" charset="0"/>
                <a:ea typeface="Calibri" panose="020F0502020204030204" pitchFamily="34" charset="0"/>
                <a:cs typeface="Helvetica" panose="020B0604020202020204" pitchFamily="34" charset="0"/>
              </a:rPr>
              <a:t>“I think having the same alerts for each vehicle would be helpful with the added spoken alert of which vehicle it was in”</a:t>
            </a:r>
            <a:endParaRPr lang="en-US" i="1" dirty="0">
              <a:effectLst/>
              <a:latin typeface="Helvetica" panose="020B0604020202020204" pitchFamily="34" charset="0"/>
              <a:ea typeface="Calibri" panose="020F0502020204030204" pitchFamily="34" charset="0"/>
              <a:cs typeface="Helvetica" panose="020B0604020202020204" pitchFamily="34" charset="0"/>
            </a:endParaRPr>
          </a:p>
          <a:p>
            <a:pPr marL="342900" lvl="2" indent="-34290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200" dirty="0">
                <a:latin typeface="Helvetica" panose="020B0604020202020204" pitchFamily="34" charset="0"/>
                <a:ea typeface="Calibri" panose="020F0502020204030204" pitchFamily="34" charset="0"/>
                <a:cs typeface="Helvetica" panose="020B0604020202020204" pitchFamily="34" charset="0"/>
              </a:rPr>
              <a:t>Multiple sets of alerts</a:t>
            </a:r>
            <a:endParaRPr lang="en-US" sz="2200" dirty="0">
              <a:effectLst/>
              <a:latin typeface="Helvetica" panose="020B0604020202020204" pitchFamily="34" charset="0"/>
              <a:ea typeface="Calibri" panose="020F0502020204030204" pitchFamily="34" charset="0"/>
              <a:cs typeface="Helvetica" panose="020B0604020202020204" pitchFamily="34" charset="0"/>
            </a:endParaRPr>
          </a:p>
          <a:p>
            <a:pPr marL="800100" lvl="3" indent="-342900">
              <a:buFont typeface="Calibri" panose="020F0502020204030204" pitchFamily="34" charset="0"/>
              <a:buChar char="−"/>
            </a:pPr>
            <a:r>
              <a:rPr lang="en-US" sz="1900" dirty="0">
                <a:effectLst/>
                <a:latin typeface="Helvetica" panose="020B0604020202020204" pitchFamily="34" charset="0"/>
                <a:ea typeface="Calibri" panose="020F0502020204030204" pitchFamily="34" charset="0"/>
                <a:cs typeface="Helvetica" panose="020B0604020202020204" pitchFamily="34" charset="0"/>
              </a:rPr>
              <a:t>“I like that the alerts were distinguishable”; they had good differentiation</a:t>
            </a:r>
            <a:endParaRPr lang="en-US" sz="1900" dirty="0">
              <a:latin typeface="Helvetica" panose="020B0604020202020204" pitchFamily="34" charset="0"/>
              <a:ea typeface="Calibri" panose="020F0502020204030204" pitchFamily="34" charset="0"/>
              <a:cs typeface="Helvetica" panose="020B0604020202020204" pitchFamily="34" charset="0"/>
            </a:endParaRPr>
          </a:p>
          <a:p>
            <a:pPr marL="800100" lvl="3" indent="-342900">
              <a:buFont typeface="Calibri" panose="020F0502020204030204" pitchFamily="34" charset="0"/>
              <a:buChar char="−"/>
            </a:pPr>
            <a:r>
              <a:rPr lang="en-US" sz="1900" dirty="0">
                <a:effectLst/>
                <a:latin typeface="Helvetica" panose="020B0604020202020204" pitchFamily="34" charset="0"/>
                <a:ea typeface="Calibri" panose="020F0502020204030204" pitchFamily="34" charset="0"/>
                <a:cs typeface="Helvetica" panose="020B0604020202020204" pitchFamily="34" charset="0"/>
              </a:rPr>
              <a:t>“Just the two alert sets was manageable, but more than that may get difficult.”</a:t>
            </a:r>
          </a:p>
          <a:p>
            <a:pPr marL="800100" lvl="3" indent="-342900">
              <a:spcAft>
                <a:spcPts val="1200"/>
              </a:spcAft>
              <a:buFont typeface="Calibri" panose="020F0502020204030204" pitchFamily="34" charset="0"/>
              <a:buChar char="−"/>
            </a:pPr>
            <a:r>
              <a:rPr lang="en-US" sz="1900" dirty="0">
                <a:effectLst/>
                <a:latin typeface="Helvetica" panose="020B0604020202020204" pitchFamily="34" charset="0"/>
                <a:ea typeface="Calibri" panose="020F0502020204030204" pitchFamily="34" charset="0"/>
                <a:cs typeface="Helvetica" panose="020B0604020202020204" pitchFamily="34" charset="0"/>
              </a:rPr>
              <a:t>“The more information you are asking crew to assimilate into a pattern of behavior, the higher the probability of them making a mistake”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8A69CFE-6891-4431-AE0D-9CD1C3F99A3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dirty="0"/>
              <a:t>kritina.l.holden@nasa.gov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249A7A3-25E7-4C30-93D1-2EB44033707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2023 Human Research Program </a:t>
            </a:r>
          </a:p>
          <a:p>
            <a:r>
              <a:rPr lang="en-US" dirty="0"/>
              <a:t>Investigators Workshop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DEAA273-81C9-4A1E-AFAE-1CC204B0E63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0E1C1D-23A6-4D8C-8BAD-0A4D3EB843D9}" type="slidenum">
              <a:rPr lang="en-US" smtClean="0"/>
              <a:t>28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24659908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8C00CC5-3BED-4959-9869-3F40AE36346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400" b="1" dirty="0">
                <a:solidFill>
                  <a:schemeClr val="bg1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Conclusions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4D22EFD-4D8E-4FB1-8754-63D7A9A7706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10000"/>
          </a:bodyPr>
          <a:lstStyle/>
          <a:p>
            <a:pPr marL="285750" indent="-28575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400" dirty="0">
                <a:latin typeface="Helvetica" panose="020B0604020202020204" pitchFamily="34" charset="0"/>
                <a:cs typeface="Helvetica" panose="020B0604020202020204" pitchFamily="34" charset="0"/>
              </a:rPr>
              <a:t>Common and Multiple tone sets provided for accurate performance and equal workload </a:t>
            </a:r>
          </a:p>
          <a:p>
            <a:pPr marL="285750" indent="-28575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400" dirty="0">
                <a:latin typeface="Helvetica" panose="020B0604020202020204" pitchFamily="34" charset="0"/>
                <a:cs typeface="Helvetica" panose="020B0604020202020204" pitchFamily="34" charset="0"/>
              </a:rPr>
              <a:t>Common Alert Set – slightly faster to acknowledge and slightly more accurate</a:t>
            </a:r>
          </a:p>
          <a:p>
            <a:pPr marL="295275" indent="-295275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400" dirty="0">
                <a:latin typeface="Helvetica" panose="020B0604020202020204" pitchFamily="34" charset="0"/>
                <a:cs typeface="Helvetica" panose="020B0604020202020204" pitchFamily="34" charset="0"/>
              </a:rPr>
              <a:t>Multiple Tone Set condition – faster to identify alert type and recognize location</a:t>
            </a:r>
          </a:p>
          <a:p>
            <a:pPr marL="342900" indent="-342900">
              <a:spcAft>
                <a:spcPts val="600"/>
              </a:spcAft>
              <a:buFont typeface="Arial" panose="020B0604020202020204" pitchFamily="34" charset="0"/>
              <a:buChar char="•"/>
              <a:tabLst>
                <a:tab pos="304800" algn="l"/>
              </a:tabLst>
            </a:pPr>
            <a:r>
              <a:rPr lang="en-US" sz="2400" dirty="0">
                <a:latin typeface="Helvetica" panose="020B0604020202020204" pitchFamily="34" charset="0"/>
                <a:cs typeface="Helvetica" panose="020B0604020202020204" pitchFamily="34" charset="0"/>
              </a:rPr>
              <a:t>Realizations and Surprises</a:t>
            </a:r>
          </a:p>
          <a:p>
            <a:pPr marL="742950" lvl="1" indent="-285750">
              <a:spcAft>
                <a:spcPts val="600"/>
              </a:spcAft>
              <a:buFont typeface="Calibri" panose="020F0502020204030204" pitchFamily="34" charset="0"/>
              <a:buChar char="−"/>
            </a:pPr>
            <a:r>
              <a:rPr lang="en-US" sz="2100" dirty="0">
                <a:latin typeface="Helvetica" panose="020B0604020202020204" pitchFamily="34" charset="0"/>
                <a:cs typeface="Helvetica" panose="020B0604020202020204" pitchFamily="34" charset="0"/>
              </a:rPr>
              <a:t>Working with two tone sets did not significantly increase workload or negatively impact performance</a:t>
            </a:r>
          </a:p>
          <a:p>
            <a:pPr marL="1200150" lvl="2" indent="-285750">
              <a:spcAft>
                <a:spcPts val="600"/>
              </a:spcAft>
              <a:buFont typeface="Wingdings" panose="05000000000000000000" pitchFamily="2" charset="2"/>
              <a:buChar char="§"/>
            </a:pPr>
            <a:r>
              <a:rPr lang="en-US" sz="1900" dirty="0">
                <a:latin typeface="Helvetica" panose="020B0604020202020204" pitchFamily="34" charset="0"/>
                <a:cs typeface="Helvetica" panose="020B0604020202020204" pitchFamily="34" charset="0"/>
              </a:rPr>
              <a:t>Two distinct alert sets provided an additional bit of information “for free” – location</a:t>
            </a:r>
          </a:p>
          <a:p>
            <a:pPr marL="1200150" lvl="2" indent="-285750">
              <a:spcAft>
                <a:spcPts val="600"/>
              </a:spcAft>
              <a:buFont typeface="Wingdings" panose="05000000000000000000" pitchFamily="2" charset="2"/>
              <a:buChar char="§"/>
            </a:pPr>
            <a:r>
              <a:rPr lang="en-US" sz="1900" dirty="0">
                <a:latin typeface="Helvetica" panose="020B0604020202020204" pitchFamily="34" charset="0"/>
                <a:cs typeface="Helvetica" panose="020B0604020202020204" pitchFamily="34" charset="0"/>
              </a:rPr>
              <a:t>Those using the common set had to read location information from the alert message</a:t>
            </a:r>
            <a:endParaRPr lang="en-US" dirty="0">
              <a:latin typeface="Helvetica" panose="020B0604020202020204" pitchFamily="34" charset="0"/>
              <a:cs typeface="Helvetica" panose="020B0604020202020204" pitchFamily="34" charset="0"/>
            </a:endParaRPr>
          </a:p>
          <a:p>
            <a:pPr marL="342900" indent="-34290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000" dirty="0">
                <a:latin typeface="Helvetica" panose="020B0604020202020204" pitchFamily="34" charset="0"/>
                <a:cs typeface="Helvetica" panose="020B0604020202020204" pitchFamily="34" charset="0"/>
              </a:rPr>
              <a:t>Overall, results indicate that the effect of using multiple alert sets is dependent on multiple factors</a:t>
            </a:r>
          </a:p>
          <a:p>
            <a:pPr marL="742950" lvl="1" indent="-285750">
              <a:spcAft>
                <a:spcPts val="600"/>
              </a:spcAft>
              <a:buFont typeface="Calibri" panose="020F0502020204030204" pitchFamily="34" charset="0"/>
              <a:buChar char="−"/>
            </a:pPr>
            <a:r>
              <a:rPr lang="en-US" sz="2100" dirty="0">
                <a:latin typeface="Helvetica" panose="020B0604020202020204" pitchFamily="34" charset="0"/>
                <a:cs typeface="Helvetica" panose="020B0604020202020204" pitchFamily="34" charset="0"/>
              </a:rPr>
              <a:t>Number of different sets of tones (only 2 tested in this study)</a:t>
            </a:r>
          </a:p>
          <a:p>
            <a:pPr marL="742950" lvl="1" indent="-285750">
              <a:spcAft>
                <a:spcPts val="600"/>
              </a:spcAft>
              <a:buFont typeface="Calibri" panose="020F0502020204030204" pitchFamily="34" charset="0"/>
              <a:buChar char="−"/>
            </a:pPr>
            <a:r>
              <a:rPr lang="en-US" sz="2100" dirty="0">
                <a:latin typeface="Helvetica" panose="020B0604020202020204" pitchFamily="34" charset="0"/>
                <a:cs typeface="Helvetica" panose="020B0604020202020204" pitchFamily="34" charset="0"/>
              </a:rPr>
              <a:t>Distinctiveness of the different sets (not manipulated in this study, but the sets were distinct)</a:t>
            </a:r>
          </a:p>
          <a:p>
            <a:pPr lvl="1"/>
            <a:endParaRPr lang="en-US" sz="1800" dirty="0">
              <a:latin typeface="Helvetica" panose="020B0604020202020204" pitchFamily="34" charset="0"/>
              <a:cs typeface="Helvetica" panose="020B0604020202020204" pitchFamily="34" charset="0"/>
            </a:endParaRPr>
          </a:p>
          <a:p>
            <a:endParaRPr lang="en-US" dirty="0">
              <a:latin typeface="Helvetica" panose="020B0604020202020204" pitchFamily="34" charset="0"/>
              <a:cs typeface="Helvetica" panose="020B0604020202020204" pitchFamily="34" charset="0"/>
            </a:endParaRP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887488C-AD6C-4FD8-BC1E-14C68CF4938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dirty="0"/>
              <a:t>kritina.l.holden@nasa.gov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81E5AE2-B6C6-466C-8CFE-799FFEEA2D7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2023 Human Research Program </a:t>
            </a:r>
          </a:p>
          <a:p>
            <a:r>
              <a:rPr lang="en-US" dirty="0"/>
              <a:t>Investigators Workshop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4D7BC3F-DEFD-41DD-A88D-511B93F5B77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0E1C1D-23A6-4D8C-8BAD-0A4D3EB843D9}" type="slidenum">
              <a:rPr lang="en-US" smtClean="0"/>
              <a:t>29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73710075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61CE873-895C-49B5-945A-89B5B326790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400" b="1" dirty="0">
                <a:solidFill>
                  <a:schemeClr val="bg1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Remaining Questions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0302DC4-E2E8-434F-9BDD-48C44F252A0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2010697"/>
            <a:ext cx="10515600" cy="2820322"/>
          </a:xfrm>
        </p:spPr>
        <p:txBody>
          <a:bodyPr>
            <a:normAutofit/>
          </a:bodyPr>
          <a:lstStyle/>
          <a:p>
            <a:pPr marL="285750" indent="-285750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US" sz="2400" dirty="0">
                <a:latin typeface="Helvetica" panose="020B0604020202020204" pitchFamily="34" charset="0"/>
                <a:cs typeface="Helvetica" panose="020B0604020202020204" pitchFamily="34" charset="0"/>
              </a:rPr>
              <a:t>Alert Tone Sets</a:t>
            </a:r>
          </a:p>
          <a:p>
            <a:pPr marL="800100" lvl="1" indent="-342900">
              <a:spcAft>
                <a:spcPts val="1200"/>
              </a:spcAft>
              <a:buFont typeface="Calibri" panose="020F0502020204030204" pitchFamily="34" charset="0"/>
              <a:buChar char="−"/>
            </a:pPr>
            <a:r>
              <a:rPr lang="en-US" sz="2000" dirty="0">
                <a:latin typeface="Helvetica" panose="020B0604020202020204" pitchFamily="34" charset="0"/>
                <a:cs typeface="Helvetica" panose="020B0604020202020204" pitchFamily="34" charset="0"/>
              </a:rPr>
              <a:t>What is the limit of number of different alert sets that can be successfully used in a spaceflight environment?</a:t>
            </a:r>
          </a:p>
          <a:p>
            <a:pPr marL="800100" lvl="1" indent="-342900">
              <a:spcAft>
                <a:spcPts val="1200"/>
              </a:spcAft>
              <a:buFont typeface="Calibri" panose="020F0502020204030204" pitchFamily="34" charset="0"/>
              <a:buChar char="−"/>
            </a:pPr>
            <a:r>
              <a:rPr lang="en-US" sz="2000" dirty="0">
                <a:latin typeface="Helvetica" panose="020B0604020202020204" pitchFamily="34" charset="0"/>
                <a:cs typeface="Helvetica" panose="020B0604020202020204" pitchFamily="34" charset="0"/>
              </a:rPr>
              <a:t>How can distinctiveness or other techniques be used to mitigate multiple alert sets and indicate source of the alert?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3A2395B-8A82-49D9-8536-93FFC827EF5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dirty="0"/>
              <a:t>kritina.l.holden@nasa.gov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C41385B-7487-4CCD-A398-7661D5D191D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2023 Human Research Program </a:t>
            </a:r>
          </a:p>
          <a:p>
            <a:r>
              <a:rPr lang="en-US" dirty="0"/>
              <a:t>Investigators Workshop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7DABA8A-2FAA-4C82-8A8E-E303979C268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0E1C1D-23A6-4D8C-8BAD-0A4D3EB843D9}" type="slidenum">
              <a:rPr lang="en-US" smtClean="0"/>
              <a:t>30</a:t>
            </a:fld>
            <a:endParaRPr lang="en-US" dirty="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5AC4DD93-0A13-40D7-89BB-6E74BFC34609}"/>
              </a:ext>
            </a:extLst>
          </p:cNvPr>
          <p:cNvSpPr txBox="1"/>
          <p:nvPr/>
        </p:nvSpPr>
        <p:spPr>
          <a:xfrm>
            <a:off x="6430296" y="4847303"/>
            <a:ext cx="5229207" cy="1015663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r>
              <a:rPr lang="en-US" sz="2000" dirty="0">
                <a:solidFill>
                  <a:schemeClr val="bg1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As the number of unique spacecraft grows, further research is needed to address these important questions.</a:t>
            </a:r>
          </a:p>
        </p:txBody>
      </p:sp>
    </p:spTree>
    <p:extLst>
      <p:ext uri="{BB962C8B-B14F-4D97-AF65-F5344CB8AC3E}">
        <p14:creationId xmlns:p14="http://schemas.microsoft.com/office/powerpoint/2010/main" val="2179258692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17C76E4-C13F-4F5B-924E-934DFBA1142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729644" y="2579647"/>
            <a:ext cx="3423756" cy="1009651"/>
          </a:xfrm>
        </p:spPr>
        <p:txBody>
          <a:bodyPr>
            <a:normAutofit/>
          </a:bodyPr>
          <a:lstStyle/>
          <a:p>
            <a:r>
              <a:rPr lang="en-US" sz="4400" dirty="0">
                <a:solidFill>
                  <a:schemeClr val="bg1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Questions?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F356771-66DD-4A8B-B7CC-E793E4E94AC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dirty="0"/>
              <a:t>Kritina.l.holden@nasa.gov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7F138EE-7627-4765-AB34-68B9093F300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2023 Human Research Program </a:t>
            </a:r>
          </a:p>
          <a:p>
            <a:r>
              <a:rPr lang="en-US" dirty="0"/>
              <a:t>Investigators Workshop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18644A5-00CD-4355-B307-1729F3622B2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0E1C1D-23A6-4D8C-8BAD-0A4D3EB843D9}" type="slidenum">
              <a:rPr lang="en-US" smtClean="0"/>
              <a:t>31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122949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_rels/item4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4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PubPress Document" ma:contentTypeID="0x0101007A1EED61ED555541BBE9EFB66D0CA894" ma:contentTypeVersion="111" ma:contentTypeDescription="Create a new document." ma:contentTypeScope="" ma:versionID="c220af7ae23733d124c67a8ad02a789b">
  <xsd:schema xmlns:xsd="http://www.w3.org/2001/XMLSchema" xmlns:xs="http://www.w3.org/2001/XMLSchema" xmlns:p="http://schemas.microsoft.com/office/2006/metadata/properties" xmlns:ns1="http://schemas.microsoft.com/sharepoint/v3" xmlns:ns2="329331cb-5daf-4852-9d8b-5e74950c0d54" xmlns:ns3="29c68d2c-46c4-4be8-b3d0-d0b3b93f3a23" xmlns:ns4="9e14bc9f-d43a-4562-9a47-6bccc43a8b23" targetNamespace="http://schemas.microsoft.com/office/2006/metadata/properties" ma:root="true" ma:fieldsID="8d26b2d196a0812fbefc6e92d24b1997" ns1:_="" ns2:_="" ns3:_="" ns4:_="">
    <xsd:import namespace="http://schemas.microsoft.com/sharepoint/v3"/>
    <xsd:import namespace="329331cb-5daf-4852-9d8b-5e74950c0d54"/>
    <xsd:import namespace="29c68d2c-46c4-4be8-b3d0-d0b3b93f3a23"/>
    <xsd:import namespace="9e14bc9f-d43a-4562-9a47-6bccc43a8b23"/>
    <xsd:element name="properties">
      <xsd:complexType>
        <xsd:sequence>
          <xsd:element name="documentManagement">
            <xsd:complexType>
              <xsd:all>
                <xsd:element ref="ns1:PublishingStartDate" minOccurs="0"/>
                <xsd:element ref="ns1:PublishingExpirationDate" minOccurs="0"/>
                <xsd:element ref="ns2:SharedWithUsers" minOccurs="0"/>
                <xsd:element ref="ns3:Stage" minOccurs="0"/>
                <xsd:element ref="ns3:Technical_x0020_Editor" minOccurs="0"/>
                <xsd:element ref="ns3:TRA_x0020_Status" minOccurs="0"/>
                <xsd:element ref="ns3:TERA_x0020_Status" minOccurs="0"/>
                <xsd:element ref="ns3:EC_x0020_Status" minOccurs="0"/>
                <xsd:element ref="ns3:TOM_x002f_Manage_x0020_Choice" minOccurs="0"/>
                <xsd:element ref="ns3:StartDate" minOccurs="0"/>
                <xsd:element ref="ns3:Start_x0020_Pubpress" minOccurs="0"/>
                <xsd:element ref="ns3:Restart_x0020_PubPress" minOccurs="0"/>
                <xsd:element ref="ns3:Author0" minOccurs="0"/>
                <xsd:element ref="ns3:PubManager" minOccurs="0"/>
                <xsd:element ref="ns1:DocumentSetDescription" minOccurs="0"/>
                <xsd:element ref="ns3:All_x0020_Other_x0020_Authors_x0020_and_x0020_Agency_x002f_Company" minOccurs="0"/>
                <xsd:element ref="ns3:Charge_x0020_Number" minOccurs="0"/>
                <xsd:element ref="ns3:Contain_x0020_detail_x0020_design_x002c__x0020_development_x002c__x0020_manufacturing_x0020_or_x0020_production_x0020_data" minOccurs="0"/>
                <xsd:element ref="ns3:Contract_x0020_Number" minOccurs="0"/>
                <xsd:element ref="ns3:Distributed_x0020_Limitations" minOccurs="0"/>
                <xsd:element ref="ns3:DocSetID" minOccurs="0"/>
                <xsd:element ref="ns3:Responsible_x0020_Organization" minOccurs="0"/>
                <xsd:element ref="ns3:Publication_x0020_or_x0020_Organization" minOccurs="0"/>
                <xsd:element ref="ns3:Website" minOccurs="0"/>
                <xsd:element ref="ns3:Support_x0020_the_x0020_following_x0020_NASA_x0020_Program" minOccurs="0"/>
                <xsd:element ref="ns3:Support_x0020_the_x0020_following_x0020_NASA_x0020_Program_x0020_Other" minOccurs="0"/>
                <xsd:element ref="ns3:Related_x0020_to_x0020_military_x0020_application" minOccurs="0"/>
                <xsd:element ref="ns3:Explain_x0020_information_x0020_contain_x0020_detail_x0020_design_x002c__x0020_development_x002c__x0020_manufacturing_x0020_or_x0020_production_x0020_data" minOccurs="0"/>
                <xsd:element ref="ns3:Limited_x0020_until_x0020_Date" minOccurs="0"/>
                <xsd:element ref="ns3:Requested_x0020_review_x0020_by_x0020_date" minOccurs="0"/>
                <xsd:element ref="ns3:TRA" minOccurs="0"/>
                <xsd:element ref="ns3:EC" minOccurs="0"/>
                <xsd:element ref="ns3:TOM_x002f_Manager" minOccurs="0"/>
                <xsd:element ref="ns3:Primary_x0020_Admin" minOccurs="0"/>
                <xsd:element ref="ns3:Author_x0020_Status" minOccurs="0"/>
                <xsd:element ref="ns3:TERA" minOccurs="0"/>
                <xsd:element ref="ns2:TaxKeywordTaxHTField" minOccurs="0"/>
                <xsd:element ref="ns2:TaxCatchAll" minOccurs="0"/>
                <xsd:element ref="ns3:Are_x0020_you_x0020_ready_x0020_to_x0020_Start_x0020_PubPress" minOccurs="0"/>
                <xsd:element ref="ns3:Send_x0020_Emails" minOccurs="0"/>
                <xsd:element ref="ns3:Restart_x0020_Workflows" minOccurs="0"/>
                <xsd:element ref="ns1:LargeFileSize" minOccurs="0"/>
                <xsd:element ref="ns4:D38D7918E8D62_DiskName" minOccurs="0"/>
                <xsd:element ref="ns1:FileShareFlag" minOccurs="0"/>
                <xsd:element ref="ns3:TERA0" minOccurs="0"/>
                <xsd:element ref="ns1:_dlc_Exempt" minOccurs="0"/>
                <xsd:element ref="ns1:_dlc_ExpireDateSaved" minOccurs="0"/>
                <xsd:element ref="ns1:_dlc_ExpireDate" minOccurs="0"/>
                <xsd:element ref="ns3:PubID" minOccurs="0"/>
                <xsd:element ref="ns3:PubPress_x0020_ID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http://schemas.microsoft.com/sharepoint/v3" elementFormDefault="qualified">
    <xsd:import namespace="http://schemas.microsoft.com/office/2006/documentManagement/types"/>
    <xsd:import namespace="http://schemas.microsoft.com/office/infopath/2007/PartnerControls"/>
    <xsd:element name="PublishingStartDate" ma:index="8" nillable="true" ma:displayName="Scheduling Start Date" ma:description="Scheduling Start Date is a site column created by the Publishing feature. It is used to specify the date and time on which this page will first appear to site visitors." ma:hidden="true" ma:internalName="PublishingStartDate" ma:readOnly="false">
      <xsd:simpleType>
        <xsd:restriction base="dms:Unknown"/>
      </xsd:simpleType>
    </xsd:element>
    <xsd:element name="PublishingExpirationDate" ma:index="9" nillable="true" ma:displayName="Scheduling End Date" ma:description="Scheduling End Date is a site column created by the Publishing feature. It is used to specify the date and time on which this page will no longer appear to site visitors." ma:hidden="true" ma:internalName="PublishingExpirationDate" ma:readOnly="false">
      <xsd:simpleType>
        <xsd:restriction base="dms:Unknown"/>
      </xsd:simpleType>
    </xsd:element>
    <xsd:element name="DocumentSetDescription" ma:index="24" nillable="true" ma:displayName="Description" ma:description="A description of the Document Set" ma:internalName="DocumentSetDescription">
      <xsd:simpleType>
        <xsd:restriction base="dms:Note"/>
      </xsd:simpleType>
    </xsd:element>
    <xsd:element name="LargeFileSize" ma:index="54" nillable="true" ma:displayName="Linked File Size" ma:hidden="true" ma:internalName="LargeFileSize">
      <xsd:simpleType>
        <xsd:restriction base="dms:Note">
          <xsd:maxLength value="255"/>
        </xsd:restriction>
      </xsd:simpleType>
    </xsd:element>
    <xsd:element name="FileShareFlag" ma:index="56" nillable="true" ma:displayName="File Share Flag" ma:default="0.0" ma:hidden="true" ma:internalName="_x0024_Resources_x003a_FSDLResources_x002c_VDL_FileShareFlag_x003b_" ma:readOnly="true">
      <xsd:simpleType>
        <xsd:restriction base="dms:Number"/>
      </xsd:simpleType>
    </xsd:element>
    <xsd:element name="_dlc_Exempt" ma:index="58" nillable="true" ma:displayName="Exempt from Policy" ma:hidden="true" ma:internalName="_dlc_Exempt" ma:readOnly="true">
      <xsd:simpleType>
        <xsd:restriction base="dms:Unknown"/>
      </xsd:simpleType>
    </xsd:element>
    <xsd:element name="_dlc_ExpireDateSaved" ma:index="59" nillable="true" ma:displayName="Original Expiration Date" ma:hidden="true" ma:internalName="_dlc_ExpireDateSaved" ma:readOnly="true">
      <xsd:simpleType>
        <xsd:restriction base="dms:DateTime"/>
      </xsd:simpleType>
    </xsd:element>
    <xsd:element name="_dlc_ExpireDate" ma:index="60" nillable="true" ma:displayName="Expiration Date" ma:description="" ma:hidden="true" ma:indexed="true" ma:internalName="_dlc_ExpireDate" ma:readOnly="true">
      <xsd:simpleType>
        <xsd:restriction base="dms:DateTim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329331cb-5daf-4852-9d8b-5e74950c0d54" elementFormDefault="qualified">
    <xsd:import namespace="http://schemas.microsoft.com/office/2006/documentManagement/types"/>
    <xsd:import namespace="http://schemas.microsoft.com/office/infopath/2007/PartnerControls"/>
    <xsd:element name="SharedWithUsers" ma:index="10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TaxKeywordTaxHTField" ma:index="48" nillable="true" ma:taxonomy="true" ma:internalName="TaxKeywordTaxHTField" ma:taxonomyFieldName="TaxKeyword" ma:displayName="Enterprise Keywords" ma:fieldId="{23f27201-bee3-471e-b2e7-b64fd8b7ca38}" ma:taxonomyMulti="true" ma:sspId="6cc82dbc-69a5-4e8a-bdbd-5a288e1e957c" ma:termSetId="00000000-0000-0000-0000-000000000000" ma:anchorId="00000000-0000-0000-0000-000000000000" ma:open="true" ma:isKeyword="true">
      <xsd:complexType>
        <xsd:sequence>
          <xsd:element ref="pc:Terms" minOccurs="0" maxOccurs="1"/>
        </xsd:sequence>
      </xsd:complexType>
    </xsd:element>
    <xsd:element name="TaxCatchAll" ma:index="49" nillable="true" ma:displayName="Taxonomy Catch All Column" ma:hidden="true" ma:list="{b26f93dc-6902-4512-91f8-166d4558bc6f}" ma:internalName="TaxCatchAll" ma:showField="CatchAllData" ma:web="329331cb-5daf-4852-9d8b-5e74950c0d54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9c68d2c-46c4-4be8-b3d0-d0b3b93f3a23" elementFormDefault="qualified">
    <xsd:import namespace="http://schemas.microsoft.com/office/2006/documentManagement/types"/>
    <xsd:import namespace="http://schemas.microsoft.com/office/infopath/2007/PartnerControls"/>
    <xsd:element name="Stage" ma:index="11" nillable="true" ma:displayName="Stage" ma:default="TRA" ma:format="Dropdown" ma:indexed="true" ma:internalName="Stage">
      <xsd:simpleType>
        <xsd:restriction base="dms:Choice">
          <xsd:enumeration value="TRA"/>
          <xsd:enumeration value="Author TRA"/>
          <xsd:enumeration value="TERA"/>
          <xsd:enumeration value="Author TERA"/>
          <xsd:enumeration value="EC"/>
          <xsd:enumeration value="Rejected"/>
          <xsd:enumeration value="Author EC"/>
          <xsd:enumeration value="TOM"/>
          <xsd:enumeration value="Approved"/>
        </xsd:restriction>
      </xsd:simpleType>
    </xsd:element>
    <xsd:element name="Technical_x0020_Editor" ma:index="14" nillable="true" ma:displayName="TR Personnel" ma:default="jeannie.l.nillen@nasa.gov" ma:description="" ma:format="Dropdown" ma:hidden="true" ma:internalName="Technical_x0020_Editor" ma:readOnly="false">
      <xsd:simpleType>
        <xsd:restriction base="dms:Choice">
          <xsd:enumeration value="jeannie.l.nillen@nasa.gov"/>
          <xsd:enumeration value="kamel.a.takla@nasa.gov"/>
        </xsd:restriction>
      </xsd:simpleType>
    </xsd:element>
    <xsd:element name="TRA_x0020_Status" ma:index="15" nillable="true" ma:displayName="TRA Status" ma:description="" ma:format="Dropdown" ma:internalName="TRA_x0020_Status">
      <xsd:simpleType>
        <xsd:restriction base="dms:Choice">
          <xsd:enumeration value="Approved"/>
          <xsd:enumeration value="Approved with Redline"/>
        </xsd:restriction>
      </xsd:simpleType>
    </xsd:element>
    <xsd:element name="TERA_x0020_Status" ma:index="16" nillable="true" ma:displayName="TERA Status" ma:description="" ma:format="Dropdown" ma:internalName="TERA_x0020_Status">
      <xsd:simpleType>
        <xsd:restriction base="dms:Choice">
          <xsd:enumeration value="Approved"/>
          <xsd:enumeration value="Approved with Redline"/>
        </xsd:restriction>
      </xsd:simpleType>
    </xsd:element>
    <xsd:element name="EC_x0020_Status" ma:index="17" nillable="true" ma:displayName="EC Status" ma:description="" ma:format="Dropdown" ma:internalName="EC_x0020_Status">
      <xsd:simpleType>
        <xsd:restriction base="dms:Choice">
          <xsd:enumeration value="Approved"/>
          <xsd:enumeration value="Approved with Redline"/>
        </xsd:restriction>
      </xsd:simpleType>
    </xsd:element>
    <xsd:element name="TOM_x002f_Manage_x0020_Choice" ma:index="18" nillable="true" ma:displayName="TOM/Manage Status" ma:description="Only Stakeholder that can reject" ma:format="Dropdown" ma:internalName="TOM_x002f_Manage_x0020_Choice">
      <xsd:simpleType>
        <xsd:restriction base="dms:Choice">
          <xsd:enumeration value="Approved"/>
          <xsd:enumeration value="Reject"/>
        </xsd:restriction>
      </xsd:simpleType>
    </xsd:element>
    <xsd:element name="StartDate" ma:index="19" nillable="true" ma:displayName="StartDate" ma:description="Day Workflow Started" ma:format="DateOnly" ma:indexed="true" ma:internalName="StartDate">
      <xsd:simpleType>
        <xsd:restriction base="dms:DateTime"/>
      </xsd:simpleType>
    </xsd:element>
    <xsd:element name="Start_x0020_Pubpress" ma:index="20" nillable="true" ma:displayName="Pubpress Start" ma:internalName="Start_x0020_Pubpress">
      <xsd:complexType>
        <xsd:complexContent>
          <xsd:extension base="dms:URL">
            <xsd:sequence>
              <xsd:element name="Url" type="dms:ValidUrl" minOccurs="0" nillable="true"/>
              <xsd:element name="Description" type="xsd:string" nillable="true"/>
            </xsd:sequence>
          </xsd:extension>
        </xsd:complexContent>
      </xsd:complexType>
    </xsd:element>
    <xsd:element name="Restart_x0020_PubPress" ma:index="21" nillable="true" ma:displayName="Reset PubPress Fields" ma:internalName="Restart_x0020_PubPress">
      <xsd:complexType>
        <xsd:complexContent>
          <xsd:extension base="dms:URL">
            <xsd:sequence>
              <xsd:element name="Url" type="dms:ValidUrl" minOccurs="0" nillable="true"/>
              <xsd:element name="Description" type="xsd:string" nillable="true"/>
            </xsd:sequence>
          </xsd:extension>
        </xsd:complexContent>
      </xsd:complexType>
    </xsd:element>
    <xsd:element name="Author0" ma:index="22" nillable="true" ma:displayName="Author" ma:description="" ma:hidden="true" ma:list="UserInfo" ma:SharePointGroup="0" ma:internalName="Author0" ma:readOnly="false" ma:showField="UserName">
      <xsd:complexType>
        <xsd:complexContent>
          <xsd:extension base="dms:User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PubManager" ma:index="23" nillable="true" ma:displayName="PubManager" ma:internalName="PubManager">
      <xsd:complexType>
        <xsd:complexContent>
          <xsd:extension base="dms:URL">
            <xsd:sequence>
              <xsd:element name="Url" type="dms:ValidUrl" minOccurs="0" nillable="true"/>
              <xsd:element name="Description" type="xsd:string" nillable="true"/>
            </xsd:sequence>
          </xsd:extension>
        </xsd:complexContent>
      </xsd:complexType>
    </xsd:element>
    <xsd:element name="All_x0020_Other_x0020_Authors_x0020_and_x0020_Agency_x002f_Company" ma:index="25" nillable="true" ma:displayName="All Other Authors and Agency/Company" ma:internalName="All_x0020_Other_x0020_Authors_x0020_and_x0020_Agency_x002f_Company">
      <xsd:simpleType>
        <xsd:restriction base="dms:Note">
          <xsd:maxLength value="255"/>
        </xsd:restriction>
      </xsd:simpleType>
    </xsd:element>
    <xsd:element name="Charge_x0020_Number" ma:index="26" nillable="true" ma:displayName="Charge Number" ma:hidden="true" ma:internalName="Charge_x0020_Number" ma:readOnly="false">
      <xsd:simpleType>
        <xsd:restriction base="dms:Text">
          <xsd:maxLength value="255"/>
        </xsd:restriction>
      </xsd:simpleType>
    </xsd:element>
    <xsd:element name="Contain_x0020_detail_x0020_design_x002c__x0020_development_x002c__x0020_manufacturing_x0020_or_x0020_production_x0020_data" ma:index="27" nillable="true" ma:displayName="Contain detail design, development, manufacturing or production data" ma:description="Pertains to Export Control" ma:format="Dropdown" ma:internalName="Contain_x0020_detail_x0020_design_x002c__x0020_development_x002c__x0020_manufacturing_x0020_or_x0020_production_x0020_data">
      <xsd:simpleType>
        <xsd:restriction base="dms:Choice">
          <xsd:enumeration value="Yes"/>
          <xsd:enumeration value="No"/>
        </xsd:restriction>
      </xsd:simpleType>
    </xsd:element>
    <xsd:element name="Contract_x0020_Number" ma:index="28" nillable="true" ma:displayName="Contract or Grant Number" ma:internalName="Contract_x0020_Number">
      <xsd:simpleType>
        <xsd:restriction base="dms:Text">
          <xsd:maxLength value="255"/>
        </xsd:restriction>
      </xsd:simpleType>
    </xsd:element>
    <xsd:element name="Distributed_x0020_Limitations" ma:index="29" nillable="true" ma:displayName="Distributed Limitations" ma:format="Dropdown" ma:internalName="Distributed_x0020_Limitations">
      <xsd:simpleType>
        <xsd:restriction base="dms:Choice">
          <xsd:enumeration value="U.S. Government agencies/agency contractors only"/>
          <xsd:enumeration value="U.S. Government agencies only"/>
          <xsd:enumeration value="NASA personnel and NASA contractors only"/>
          <xsd:enumeration value="NASA contractors and U.S. Government only"/>
          <xsd:enumeration value="NASA personnel only"/>
          <xsd:enumeration value="U.S. persons with a need to know and signed NDA"/>
          <xsd:enumeration value="Available only with the approval of issuing office"/>
          <xsd:enumeration value="Limited until date (mm/dd/yy)"/>
          <xsd:enumeration value="Publicly Available – No Limitations/Restrictions"/>
          <xsd:enumeration value="Only the Publisher"/>
          <xsd:enumeration value="Available only with the approval of the author"/>
        </xsd:restriction>
      </xsd:simpleType>
    </xsd:element>
    <xsd:element name="DocSetID" ma:index="30" nillable="true" ma:displayName="DocSetID" ma:internalName="DocSetID">
      <xsd:simpleType>
        <xsd:restriction base="dms:Text">
          <xsd:maxLength value="255"/>
        </xsd:restriction>
      </xsd:simpleType>
    </xsd:element>
    <xsd:element name="Responsible_x0020_Organization" ma:index="31" nillable="true" ma:displayName="Responsible Organization" ma:default="SA (Human Health Performance Contract)" ma:format="Dropdown" ma:internalName="Responsible_x0020_Organization">
      <xsd:simpleType>
        <xsd:restriction base="dms:Choice">
          <xsd:enumeration value="SA (Human Health Performance Contract)"/>
          <xsd:enumeration value="SD (Flight and Medical Operations)"/>
          <xsd:enumeration value="SF (Human Systems and Engineering)"/>
          <xsd:enumeration value="SK (Biomedical and Environmental Research)"/>
          <xsd:enumeration value="EC3 (Crew and Thermal Systems Division)"/>
          <xsd:enumeration value="EC5  (Space Suit and Crew Survival Systems)"/>
          <xsd:enumeration value="EC7 (Tools, Equip &amp; Habit Systems)"/>
        </xsd:restriction>
      </xsd:simpleType>
    </xsd:element>
    <xsd:element name="Publication_x0020_or_x0020_Organization" ma:index="32" nillable="true" ma:displayName="Publication or Organization" ma:description="Enter journal or conference name or N/A when not applicable." ma:internalName="Publication_x0020_or_x0020_Organization">
      <xsd:simpleType>
        <xsd:restriction base="dms:Text">
          <xsd:maxLength value="255"/>
        </xsd:restriction>
      </xsd:simpleType>
    </xsd:element>
    <xsd:element name="Website" ma:index="33" nillable="true" ma:displayName="Website" ma:description="Conference or Journal Website" ma:internalName="Website">
      <xsd:simpleType>
        <xsd:restriction base="dms:Text">
          <xsd:maxLength value="255"/>
        </xsd:restriction>
      </xsd:simpleType>
    </xsd:element>
    <xsd:element name="Support_x0020_the_x0020_following_x0020_NASA_x0020_Program" ma:index="34" nillable="true" ma:displayName="Support the following NASA Program" ma:format="Dropdown" ma:internalName="Support_x0020_the_x0020_following_x0020_NASA_x0020_Program">
      <xsd:simpleType>
        <xsd:restriction base="dms:Choice">
          <xsd:enumeration value="CHS"/>
          <xsd:enumeration value="DSG"/>
          <xsd:enumeration value="HRP"/>
          <xsd:enumeration value="MPCV"/>
          <xsd:enumeration value="Other(Please Specify)"/>
        </xsd:restriction>
      </xsd:simpleType>
    </xsd:element>
    <xsd:element name="Support_x0020_the_x0020_following_x0020_NASA_x0020_Program_x0020_Other" ma:index="35" nillable="true" ma:displayName="Support the following NASA Program Other" ma:internalName="Support_x0020_the_x0020_following_x0020_NASA_x0020_Program_x0020_Other">
      <xsd:simpleType>
        <xsd:restriction base="dms:Text">
          <xsd:maxLength value="255"/>
        </xsd:restriction>
      </xsd:simpleType>
    </xsd:element>
    <xsd:element name="Related_x0020_to_x0020_military_x0020_application" ma:index="36" nillable="true" ma:displayName="Related to military application" ma:description="Pertains to ITAR" ma:format="Dropdown" ma:internalName="Related_x0020_to_x0020_military_x0020_application">
      <xsd:simpleType>
        <xsd:restriction base="dms:Choice">
          <xsd:enumeration value="Yes"/>
          <xsd:enumeration value="No"/>
        </xsd:restriction>
      </xsd:simpleType>
    </xsd:element>
    <xsd:element name="Explain_x0020_information_x0020_contain_x0020_detail_x0020_design_x002c__x0020_development_x002c__x0020_manufacturing_x0020_or_x0020_production_x0020_data" ma:index="37" nillable="true" ma:displayName="Explain" ma:description="Explain Export Control information contain detail design, development, manufacturing or production data" ma:internalName="Explain_x0020_information_x0020_contain_x0020_detail_x0020_design_x002c__x0020_development_x002c__x0020_manufacturing_x0020_or_x0020_production_x0020_data">
      <xsd:simpleType>
        <xsd:restriction base="dms:Note">
          <xsd:maxLength value="255"/>
        </xsd:restriction>
      </xsd:simpleType>
    </xsd:element>
    <xsd:element name="Limited_x0020_until_x0020_Date" ma:index="38" nillable="true" ma:displayName="Limited until Date" ma:format="DateOnly" ma:internalName="Limited_x0020_until_x0020_Date">
      <xsd:simpleType>
        <xsd:restriction base="dms:DateTime"/>
      </xsd:simpleType>
    </xsd:element>
    <xsd:element name="Requested_x0020_review_x0020_by_x0020_date" ma:index="39" nillable="true" ma:displayName="Author Need By" ma:description="The Date the author needs the PubPress completed by." ma:format="DateOnly" ma:internalName="Requested_x0020_review_x0020_by_x0020_date">
      <xsd:simpleType>
        <xsd:restriction base="dms:DateTime"/>
      </xsd:simpleType>
    </xsd:element>
    <xsd:element name="TRA" ma:index="40" nillable="true" ma:displayName="Technical Reviewer (TRA )" ma:description="" ma:hidden="true" ma:list="UserInfo" ma:SharePointGroup="0" ma:internalName="TRA" ma:readOnly="false" ma:showField="Title">
      <xsd:complexType>
        <xsd:complexContent>
          <xsd:extension base="dms:User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EC" ma:index="41" nillable="true" ma:displayName="EC" ma:description="" ma:hidden="true" ma:list="UserInfo" ma:SharePointGroup="0" ma:internalName="EC" ma:readOnly="false" ma:showField="Titl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TOM_x002f_Manager" ma:index="42" nillable="true" ma:displayName="TOM/Manager" ma:description="" ma:hidden="true" ma:list="UserInfo" ma:SharePointGroup="0" ma:internalName="TOM_x002f_Manager" ma:readOnly="false" ma:showField="Title">
      <xsd:complexType>
        <xsd:complexContent>
          <xsd:extension base="dms:User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Primary_x0020_Admin" ma:index="43" nillable="true" ma:displayName="Primary Admin" ma:hidden="true" ma:list="UserInfo" ma:SharePointGroup="0" ma:internalName="Primary_x0020_Admin" ma:readOnly="false" ma:showField="ImnName">
      <xsd:complexType>
        <xsd:complexContent>
          <xsd:extension base="dms:User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Author_x0020_Status" ma:index="44" nillable="true" ma:displayName="Author Status" ma:description="" ma:format="Dropdown" ma:internalName="Author_x0020_Status">
      <xsd:simpleType>
        <xsd:restriction base="dms:Choice">
          <xsd:enumeration value="Approved"/>
          <xsd:enumeration value="Withdraw"/>
        </xsd:restriction>
      </xsd:simpleType>
    </xsd:element>
    <xsd:element name="TERA" ma:index="45" nillable="true" ma:displayName="Technical Editor (TERA)" ma:description="" ma:hidden="true" ma:list="UserInfo" ma:SearchPeopleOnly="false" ma:SharePointGroup="0" ma:internalName="TERA" ma:readOnly="false" ma:showField="Title">
      <xsd:complexType>
        <xsd:complexContent>
          <xsd:extension base="dms:User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Are_x0020_you_x0020_ready_x0020_to_x0020_Start_x0020_PubPress" ma:index="50" nillable="true" ma:displayName="Are you ready to Start PubPress" ma:default="0" ma:description="After you upload word document, select Yes." ma:internalName="Are_x0020_you_x0020_ready_x0020_to_x0020_Start_x0020_PubPress">
      <xsd:simpleType>
        <xsd:restriction base="dms:Boolean"/>
      </xsd:simpleType>
    </xsd:element>
    <xsd:element name="Send_x0020_Emails" ma:index="52" nillable="true" ma:displayName="Send Emails" ma:default="1" ma:internalName="Send_x0020_Emails">
      <xsd:simpleType>
        <xsd:restriction base="dms:Boolean"/>
      </xsd:simpleType>
    </xsd:element>
    <xsd:element name="Restart_x0020_Workflows" ma:index="53" nillable="true" ma:displayName="Restart Workflows" ma:default="Yes" ma:format="Dropdown" ma:internalName="Restart_x0020_Workflows">
      <xsd:simpleType>
        <xsd:restriction base="dms:Choice">
          <xsd:enumeration value="Yes"/>
          <xsd:enumeration value="No"/>
        </xsd:restriction>
      </xsd:simpleType>
    </xsd:element>
    <xsd:element name="TERA0" ma:index="57" nillable="true" ma:displayName="TERA for holding" ma:list="UserInfo" ma:SharePointGroup="0" ma:internalName="TERA0" ma:showField="ImnName">
      <xsd:complexType>
        <xsd:complexContent>
          <xsd:extension base="dms:User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PubID" ma:index="61" nillable="true" ma:displayName="PubID" ma:internalName="PubID">
      <xsd:simpleType>
        <xsd:restriction base="dms:Text"/>
      </xsd:simpleType>
    </xsd:element>
    <xsd:element name="PubPress_x0020_ID" ma:index="62" nillable="true" ma:displayName="PubPress ID" ma:internalName="PubPress_x0020_ID">
      <xsd:complexType>
        <xsd:complexContent>
          <xsd:extension base="dms:URL">
            <xsd:sequence>
              <xsd:element name="Url" type="dms:ValidUrl" minOccurs="0" nillable="true"/>
              <xsd:element name="Description" type="xsd:string" nillable="true"/>
            </xsd:sequence>
          </xsd:extension>
        </xsd:complexContent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9e14bc9f-d43a-4562-9a47-6bccc43a8b23" elementFormDefault="qualified">
    <xsd:import namespace="http://schemas.microsoft.com/office/2006/documentManagement/types"/>
    <xsd:import namespace="http://schemas.microsoft.com/office/infopath/2007/PartnerControls"/>
    <xsd:element name="D38D7918E8D62_DiskName" ma:index="55" nillable="true" ma:displayName="DiskName" ma:description="" ma:hidden="true" ma:internalName="DiskName" ma:readOnly="true">
      <xsd:simpleType>
        <xsd:restriction base="dms:Note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 ma:index="46" ma:displayName="Comments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329331cb-5daf-4852-9d8b-5e74950c0d54"/>
    <Restart_x0020_PubPress xmlns="29c68d2c-46c4-4be8-b3d0-d0b3b93f3a23">
      <Url xsi:nil="true"/>
      <Description xsi:nil="true"/>
    </Restart_x0020_PubPress>
    <Primary_x0020_Admin xmlns="29c68d2c-46c4-4be8-b3d0-d0b3b93f3a23">
      <UserInfo>
        <DisplayName/>
        <AccountId xsi:nil="true"/>
        <AccountType/>
      </UserInfo>
    </Primary_x0020_Admin>
    <Are_x0020_you_x0020_ready_x0020_to_x0020_Start_x0020_PubPress xmlns="29c68d2c-46c4-4be8-b3d0-d0b3b93f3a23">false</Are_x0020_you_x0020_ready_x0020_to_x0020_Start_x0020_PubPress>
    <TERA0 xmlns="29c68d2c-46c4-4be8-b3d0-d0b3b93f3a23">
      <UserInfo>
        <DisplayName/>
        <AccountId xsi:nil="true"/>
        <AccountType/>
      </UserInfo>
    </TERA0>
    <TOM_x002f_Manage_x0020_Choice xmlns="29c68d2c-46c4-4be8-b3d0-d0b3b93f3a23" xsi:nil="true"/>
    <Requested_x0020_review_x0020_by_x0020_date xmlns="29c68d2c-46c4-4be8-b3d0-d0b3b93f3a23" xsi:nil="true"/>
    <Send_x0020_Emails xmlns="29c68d2c-46c4-4be8-b3d0-d0b3b93f3a23">true</Send_x0020_Emails>
    <Stage xmlns="29c68d2c-46c4-4be8-b3d0-d0b3b93f3a23">TRA</Stage>
    <PubManager xmlns="29c68d2c-46c4-4be8-b3d0-d0b3b93f3a23">
      <Url xsi:nil="true"/>
      <Description xsi:nil="true"/>
    </PubManager>
    <TRA_x0020_Status xmlns="29c68d2c-46c4-4be8-b3d0-d0b3b93f3a23" xsi:nil="true"/>
    <DocumentSetDescription xmlns="http://schemas.microsoft.com/sharepoint/v3" xsi:nil="true"/>
    <Related_x0020_to_x0020_military_x0020_application xmlns="29c68d2c-46c4-4be8-b3d0-d0b3b93f3a23" xsi:nil="true"/>
    <LargeFileSize xmlns="http://schemas.microsoft.com/sharepoint/v3" xsi:nil="true"/>
    <Technical_x0020_Editor xmlns="29c68d2c-46c4-4be8-b3d0-d0b3b93f3a23">jeannie.l.nillen@nasa.gov</Technical_x0020_Editor>
    <Support_x0020_the_x0020_following_x0020_NASA_x0020_Program xmlns="29c68d2c-46c4-4be8-b3d0-d0b3b93f3a23" xsi:nil="true"/>
    <EC xmlns="29c68d2c-46c4-4be8-b3d0-d0b3b93f3a23">
      <UserInfo>
        <DisplayName/>
        <AccountId xsi:nil="true"/>
        <AccountType/>
      </UserInfo>
    </EC>
    <EC_x0020_Status xmlns="29c68d2c-46c4-4be8-b3d0-d0b3b93f3a23" xsi:nil="true"/>
    <All_x0020_Other_x0020_Authors_x0020_and_x0020_Agency_x002f_Company xmlns="29c68d2c-46c4-4be8-b3d0-d0b3b93f3a23" xsi:nil="true"/>
    <Restart_x0020_Workflows xmlns="29c68d2c-46c4-4be8-b3d0-d0b3b93f3a23">Yes</Restart_x0020_Workflows>
    <Author0 xmlns="29c68d2c-46c4-4be8-b3d0-d0b3b93f3a23">
      <UserInfo>
        <DisplayName/>
        <AccountId xsi:nil="true"/>
        <AccountType/>
      </UserInfo>
    </Author0>
    <Contain_x0020_detail_x0020_design_x002c__x0020_development_x002c__x0020_manufacturing_x0020_or_x0020_production_x0020_data xmlns="29c68d2c-46c4-4be8-b3d0-d0b3b93f3a23" xsi:nil="true"/>
    <Start_x0020_Pubpress xmlns="29c68d2c-46c4-4be8-b3d0-d0b3b93f3a23">
      <Url xsi:nil="true"/>
      <Description xsi:nil="true"/>
    </Start_x0020_Pubpress>
    <Website xmlns="29c68d2c-46c4-4be8-b3d0-d0b3b93f3a23" xsi:nil="true"/>
    <TRA xmlns="29c68d2c-46c4-4be8-b3d0-d0b3b93f3a23">
      <UserInfo>
        <DisplayName/>
        <AccountId xsi:nil="true"/>
        <AccountType/>
      </UserInfo>
    </TRA>
    <PublishingExpirationDate xmlns="http://schemas.microsoft.com/sharepoint/v3" xsi:nil="true"/>
    <Publication_x0020_or_x0020_Organization xmlns="29c68d2c-46c4-4be8-b3d0-d0b3b93f3a23" xsi:nil="true"/>
    <Limited_x0020_until_x0020_Date xmlns="29c68d2c-46c4-4be8-b3d0-d0b3b93f3a23" xsi:nil="true"/>
    <TERA_x0020_Status xmlns="29c68d2c-46c4-4be8-b3d0-d0b3b93f3a23" xsi:nil="true"/>
    <Explain_x0020_information_x0020_contain_x0020_detail_x0020_design_x002c__x0020_development_x002c__x0020_manufacturing_x0020_or_x0020_production_x0020_data xmlns="29c68d2c-46c4-4be8-b3d0-d0b3b93f3a23" xsi:nil="true"/>
    <PublishingStartDate xmlns="http://schemas.microsoft.com/sharepoint/v3" xsi:nil="true"/>
    <StartDate xmlns="29c68d2c-46c4-4be8-b3d0-d0b3b93f3a23" xsi:nil="true"/>
    <Charge_x0020_Number xmlns="29c68d2c-46c4-4be8-b3d0-d0b3b93f3a23" xsi:nil="true"/>
    <Distributed_x0020_Limitations xmlns="29c68d2c-46c4-4be8-b3d0-d0b3b93f3a23" xsi:nil="true"/>
    <Support_x0020_the_x0020_following_x0020_NASA_x0020_Program_x0020_Other xmlns="29c68d2c-46c4-4be8-b3d0-d0b3b93f3a23" xsi:nil="true"/>
    <TERA xmlns="29c68d2c-46c4-4be8-b3d0-d0b3b93f3a23">
      <UserInfo>
        <DisplayName>Collins, Cynthia (JSC-SA)[KBR Wyle Services, LLC]</DisplayName>
        <AccountId>3128</AccountId>
        <AccountType/>
      </UserInfo>
    </TERA>
    <TaxKeywordTaxHTField xmlns="329331cb-5daf-4852-9d8b-5e74950c0d54">
      <Terms xmlns="http://schemas.microsoft.com/office/infopath/2007/PartnerControls"/>
    </TaxKeywordTaxHTField>
    <Responsible_x0020_Organization xmlns="29c68d2c-46c4-4be8-b3d0-d0b3b93f3a23">SA (Human Health Performance Contract)</Responsible_x0020_Organization>
    <TOM_x002f_Manager xmlns="29c68d2c-46c4-4be8-b3d0-d0b3b93f3a23">
      <UserInfo>
        <DisplayName/>
        <AccountId xsi:nil="true"/>
        <AccountType/>
      </UserInfo>
    </TOM_x002f_Manager>
    <PubPress_x0020_ID xmlns="29c68d2c-46c4-4be8-b3d0-d0b3b93f3a23">
      <Url xsi:nil="true"/>
      <Description xsi:nil="true"/>
    </PubPress_x0020_ID>
    <Contract_x0020_Number xmlns="29c68d2c-46c4-4be8-b3d0-d0b3b93f3a23" xsi:nil="true"/>
    <DocSetID xmlns="29c68d2c-46c4-4be8-b3d0-d0b3b93f3a23" xsi:nil="true"/>
    <Author_x0020_Status xmlns="29c68d2c-46c4-4be8-b3d0-d0b3b93f3a23" xsi:nil="true"/>
    <PubID xmlns="29c68d2c-46c4-4be8-b3d0-d0b3b93f3a23" xsi:nil="true"/>
    <_dlc_ExpireDateSaved xmlns="http://schemas.microsoft.com/sharepoint/v3" xsi:nil="true"/>
    <_dlc_ExpireDate xmlns="http://schemas.microsoft.com/sharepoint/v3">2023-08-02T19:51:31+00:00</_dlc_ExpireDate>
  </documentManagement>
</p:properties>
</file>

<file path=customXml/item4.xml><?xml version="1.0" encoding="utf-8"?>
<?mso-contentType ?>
<p:Policy xmlns:p="office.server.policy" id="" local="true">
  <p:Name>PubPress Document</p:Name>
  <p:Description/>
  <p:Statement/>
  <p:PolicyItems>
    <p:PolicyItem featureId="Microsoft.Office.RecordsManagement.PolicyFeatures.Expiration" staticId="0x0101007A1EED61ED555541BBE9EFB66D0CA894|-1397252559" UniqueId="9717d5a8-56bf-43a4-9c27-1954962fc99a">
      <p:Name>Retention</p:Name>
      <p:Description>Automatic scheduling of content for processing, and performing a retention action on content that has reached its due date.</p:Description>
      <p:CustomData>
        <Schedules nextStageId="2">
          <Schedule type="Default">
            <stages>
              <data stageId="1" recur="true" offset="1" unit="months">
                <formula id="Microsoft.Office.RecordsManagement.PolicyFeatures.Expiration.Formula.BuiltIn">
                  <number>6</number>
                  <property>Modified</property>
                  <propertyId>28cf69c5-fa48-462a-b5cd-27b6f9d2bd5f</propertyId>
                  <period>months</period>
                </formula>
                <action type="action" id="Microsoft.Office.RecordsManagement.PolicyFeatures.Expiration.Action.DeletePreviousVersions"/>
              </data>
            </stages>
          </Schedule>
        </Schedules>
      </p:CustomData>
    </p:PolicyItem>
  </p:PolicyItems>
</p:Policy>
</file>

<file path=customXml/itemProps1.xml><?xml version="1.0" encoding="utf-8"?>
<ds:datastoreItem xmlns:ds="http://schemas.openxmlformats.org/officeDocument/2006/customXml" ds:itemID="{9FE437FC-EF2B-4C1F-AC71-C22D59EA6A4C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http://schemas.microsoft.com/sharepoint/v3"/>
    <ds:schemaRef ds:uri="329331cb-5daf-4852-9d8b-5e74950c0d54"/>
    <ds:schemaRef ds:uri="29c68d2c-46c4-4be8-b3d0-d0b3b93f3a23"/>
    <ds:schemaRef ds:uri="9e14bc9f-d43a-4562-9a47-6bccc43a8b23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E7AE5320-CE04-44B9-A2D1-E0837F0426D8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3E01E2F8-19D3-444E-8D9D-2E1EA7CD6394}">
  <ds:schemaRefs>
    <ds:schemaRef ds:uri="http://schemas.microsoft.com/office/infopath/2007/PartnerControls"/>
    <ds:schemaRef ds:uri="http://schemas.microsoft.com/office/2006/documentManagement/types"/>
    <ds:schemaRef ds:uri="329331cb-5daf-4852-9d8b-5e74950c0d54"/>
    <ds:schemaRef ds:uri="http://schemas.microsoft.com/office/2006/metadata/properties"/>
    <ds:schemaRef ds:uri="http://purl.org/dc/terms/"/>
    <ds:schemaRef ds:uri="http://www.w3.org/XML/1998/namespace"/>
    <ds:schemaRef ds:uri="http://purl.org/dc/dcmitype/"/>
    <ds:schemaRef ds:uri="http://schemas.openxmlformats.org/package/2006/metadata/core-properties"/>
    <ds:schemaRef ds:uri="9e14bc9f-d43a-4562-9a47-6bccc43a8b23"/>
    <ds:schemaRef ds:uri="29c68d2c-46c4-4be8-b3d0-d0b3b93f3a23"/>
    <ds:schemaRef ds:uri="http://schemas.microsoft.com/sharepoint/v3"/>
    <ds:schemaRef ds:uri="http://purl.org/dc/elements/1.1/"/>
  </ds:schemaRefs>
</ds:datastoreItem>
</file>

<file path=customXml/itemProps4.xml><?xml version="1.0" encoding="utf-8"?>
<ds:datastoreItem xmlns:ds="http://schemas.openxmlformats.org/officeDocument/2006/customXml" ds:itemID="{A32701C2-3131-485F-9E03-E301C47B2E0F}">
  <ds:schemaRefs>
    <ds:schemaRef ds:uri="office.server.policy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2992</TotalTime>
  <Words>2637</Words>
  <Application>Microsoft Office PowerPoint</Application>
  <PresentationFormat>Widescreen</PresentationFormat>
  <Paragraphs>387</Paragraphs>
  <Slides>31</Slides>
  <Notes>4</Notes>
  <HiddenSlides>0</HiddenSlides>
  <MMClips>1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31</vt:i4>
      </vt:variant>
    </vt:vector>
  </HeadingPairs>
  <TitlesOfParts>
    <vt:vector size="39" baseType="lpstr">
      <vt:lpstr>Arial</vt:lpstr>
      <vt:lpstr>Bahnschrift</vt:lpstr>
      <vt:lpstr>Calibri</vt:lpstr>
      <vt:lpstr>Helvetica</vt:lpstr>
      <vt:lpstr>Source Sans Pro</vt:lpstr>
      <vt:lpstr>Times New Roman</vt:lpstr>
      <vt:lpstr>Wingdings</vt:lpstr>
      <vt:lpstr>Office Theme</vt:lpstr>
      <vt:lpstr>Multimodal Alert Design</vt:lpstr>
      <vt:lpstr>Safety-Critical Alerts at NASA</vt:lpstr>
      <vt:lpstr>Alert Requirements across Artemis</vt:lpstr>
      <vt:lpstr>Speech Alerts</vt:lpstr>
      <vt:lpstr>HRP Alert Design Research</vt:lpstr>
      <vt:lpstr>Experiment 1 – Speech Alerts</vt:lpstr>
      <vt:lpstr>Voice Type and Exemplar Messages</vt:lpstr>
      <vt:lpstr>Preference Test Results</vt:lpstr>
      <vt:lpstr>Opportunity!</vt:lpstr>
      <vt:lpstr>Detailed Speech Alert Requirements</vt:lpstr>
      <vt:lpstr>Alerts Study 1 – Speech Alerts</vt:lpstr>
      <vt:lpstr>Experimental Session Agenda (2 days)</vt:lpstr>
      <vt:lpstr>Experimental Task Displays</vt:lpstr>
      <vt:lpstr>Alert Response Differences</vt:lpstr>
      <vt:lpstr>Study 1 – Results Summary</vt:lpstr>
      <vt:lpstr>Time to Acknowledge Alert</vt:lpstr>
      <vt:lpstr>Time to Categorize Alert and Send Report</vt:lpstr>
      <vt:lpstr>Select Participant Comments</vt:lpstr>
      <vt:lpstr>Conclusions</vt:lpstr>
      <vt:lpstr>Experiment 2 – Alert Commonality and Context</vt:lpstr>
      <vt:lpstr>Alerts Study 2 – Commonality and Context</vt:lpstr>
      <vt:lpstr>Experimental Task Details</vt:lpstr>
      <vt:lpstr>Study 2 - Alert Sets</vt:lpstr>
      <vt:lpstr>Study 2 – Results Summary</vt:lpstr>
      <vt:lpstr>Time to Acknowledge Alert</vt:lpstr>
      <vt:lpstr>Time to Identify Alert Type - Their Location</vt:lpstr>
      <vt:lpstr>Time to Recognize Alert from Other Location</vt:lpstr>
      <vt:lpstr>Select Comments</vt:lpstr>
      <vt:lpstr>Conclusions</vt:lpstr>
      <vt:lpstr>Remaining Questions</vt:lpstr>
      <vt:lpstr>Questions?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Elgart, S Robin (JSC-SK4)[IPA]</dc:creator>
  <cp:lastModifiedBy>Holden, Kritina L. (JSC-SF3)[KBR Wyle Services, LLC]</cp:lastModifiedBy>
  <cp:revision>36</cp:revision>
  <dcterms:created xsi:type="dcterms:W3CDTF">2022-12-17T00:09:25Z</dcterms:created>
  <dcterms:modified xsi:type="dcterms:W3CDTF">2023-02-02T21:25:37Z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0x0101007A1EED61ED555541BBE9EFB66D0CA894</vt:lpwstr>
  </property>
  <property fmtid="{D5CDD505-2E9C-101B-9397-08002B2CF9AE}" pid="3" name="MediaServiceImageTags">
    <vt:lpwstr/>
  </property>
  <property fmtid="{D5CDD505-2E9C-101B-9397-08002B2CF9AE}" pid="4" name="_dlc_policyId">
    <vt:lpwstr>0x0101007A1EED61ED555541BBE9EFB66D0CA894|-1397252559</vt:lpwstr>
  </property>
  <property fmtid="{D5CDD505-2E9C-101B-9397-08002B2CF9AE}" pid="5" name="ItemRetentionFormula">
    <vt:lpwstr>&lt;formula id="Microsoft.Office.RecordsManagement.PolicyFeatures.Expiration.Formula.BuiltIn"&gt;&lt;number&gt;6&lt;/number&gt;&lt;property&gt;Modified&lt;/property&gt;&lt;propertyId&gt;28cf69c5-fa48-462a-b5cd-27b6f9d2bd5f&lt;/propertyId&gt;&lt;period&gt;months&lt;/period&gt;&lt;/formula&gt;</vt:lpwstr>
  </property>
  <property fmtid="{D5CDD505-2E9C-101B-9397-08002B2CF9AE}" pid="6" name="TaxKeyword">
    <vt:lpwstr/>
  </property>
  <property fmtid="{D5CDD505-2E9C-101B-9397-08002B2CF9AE}" pid="7" name="_docset_NoMedatataSyncRequired">
    <vt:lpwstr>False</vt:lpwstr>
  </property>
</Properties>
</file>