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260" r:id="rId3"/>
    <p:sldId id="257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E5FF"/>
    <a:srgbClr val="F2F7FA"/>
    <a:srgbClr val="DBE8EE"/>
    <a:srgbClr val="91B4C8"/>
    <a:srgbClr val="6AC0E1"/>
    <a:srgbClr val="52B3D9"/>
    <a:srgbClr val="68BAE1"/>
    <a:srgbClr val="6DB8E3"/>
    <a:srgbClr val="AAE3F7"/>
    <a:srgbClr val="ABD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26"/>
    <p:restoredTop sz="94555"/>
  </p:normalViewPr>
  <p:slideViewPr>
    <p:cSldViewPr snapToGrid="0" snapToObjects="1">
      <p:cViewPr varScale="1">
        <p:scale>
          <a:sx n="137" d="100"/>
          <a:sy n="137" d="100"/>
        </p:scale>
        <p:origin x="12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3" d="100"/>
          <a:sy n="113" d="100"/>
        </p:scale>
        <p:origin x="473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2/7/23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36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663029-D307-3749-AB26-9F9152234B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1048510-E575-EC4D-AC24-1F31E8291FA3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3848100" y="4152900"/>
            <a:ext cx="3428126" cy="1025922"/>
          </a:xfrm>
        </p:spPr>
        <p:txBody>
          <a:bodyPr wrap="square">
            <a:sp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1FF2FE-F541-714A-961B-93F0AD084E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2390" y="304799"/>
            <a:ext cx="2769575" cy="8404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B3B1C91-BB5E-7549-BF43-9056C639C58D}"/>
              </a:ext>
            </a:extLst>
          </p:cNvPr>
          <p:cNvGrpSpPr/>
          <p:nvPr userDrawn="1"/>
        </p:nvGrpSpPr>
        <p:grpSpPr>
          <a:xfrm>
            <a:off x="516442" y="-8842"/>
            <a:ext cx="4621246" cy="6873373"/>
            <a:chOff x="516442" y="-8842"/>
            <a:chExt cx="4621246" cy="6873373"/>
          </a:xfrm>
        </p:grpSpPr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466EF3C0-A624-FF4C-B066-35DA043246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4060" y="-8842"/>
              <a:ext cx="2653628" cy="6147482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E4464884-B9BC-9244-A3A6-12B093B11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255" y="4814485"/>
              <a:ext cx="909359" cy="2047388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4EF31946-1FF7-F04F-9C80-5220859231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442" y="1794"/>
              <a:ext cx="3799633" cy="68627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189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424" userDrawn="1">
          <p15:clr>
            <a:srgbClr val="FBAE40"/>
          </p15:clr>
        </p15:guide>
        <p15:guide id="2" pos="2424" userDrawn="1">
          <p15:clr>
            <a:srgbClr val="FBAE40"/>
          </p15:clr>
        </p15:guide>
        <p15:guide id="3" pos="336" userDrawn="1">
          <p15:clr>
            <a:srgbClr val="FBAE40"/>
          </p15:clr>
        </p15:guide>
        <p15:guide id="4" orient="horz" pos="2040" userDrawn="1">
          <p15:clr>
            <a:srgbClr val="FBAE40"/>
          </p15:clr>
        </p15:guide>
        <p15:guide id="5" orient="horz" pos="261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104144"/>
            <a:ext cx="6678105" cy="646331"/>
          </a:xfrm>
        </p:spPr>
        <p:txBody>
          <a:bodyPr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1" y="2214710"/>
            <a:ext cx="6678104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59B84-1F8D-9F43-BBFC-BE9D2B4AD1AD}" type="datetime1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30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AAE731-51C2-1E42-91C4-7FEAB4036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952507F-5269-DD44-B0B4-BE319763C9BE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50E3B-566A-3944-93A1-7996F3231232}" type="datetime1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146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DF19279-B047-7D48-85E8-DF95A6D7EC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1599FD2-9125-B541-B401-B04172892861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0B26E70B-8A33-914A-9518-534A92C071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1A53DB7C-3BE5-1248-9EF9-A29A0871F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91678DD0-9F0F-8E4D-9DA3-7734E7E423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131E2E2-6830-6146-83B1-1D95E1D5EEAE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71860"/>
            <a:ext cx="10619923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641EF-59A9-EB44-B6A5-EA972A304A2A}" type="datetime1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71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  <p15:guide id="2" pos="60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E32FC62-3497-1C47-A6D4-744E2DE27B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5E98BFD-7261-2A4A-88D8-8BE7FA0E7958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ACFB6D1D-0217-1249-B4A7-02FA05433B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31D602F-D1EF-824A-8399-D28A1138A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ADA3B2E1-B449-C24A-94E5-849A79FE6A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68660-7217-F145-A81C-CD6DEA0F7BAF}"/>
              </a:ext>
            </a:extLst>
          </p:cNvPr>
          <p:cNvSpPr/>
          <p:nvPr userDrawn="1"/>
        </p:nvSpPr>
        <p:spPr>
          <a:xfrm>
            <a:off x="0" y="203200"/>
            <a:ext cx="12192000" cy="618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838200"/>
            <a:ext cx="6169058" cy="1200329"/>
          </a:xfrm>
        </p:spPr>
        <p:txBody>
          <a:bodyPr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0" y="221471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62F0-D083-B845-B6E9-16FEFBF1BB1D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 userDrawn="1">
          <p15:clr>
            <a:srgbClr val="FBAE40"/>
          </p15:clr>
        </p15:guide>
        <p15:guide id="2" pos="340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6"/>
            <a:ext cx="12192000" cy="1713654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016567"/>
            <a:ext cx="10515600" cy="646331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C5F35-408D-3A4C-9A67-8EC08E9E6686}" type="datetime1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90583E90-EA64-D543-87D6-FE6E377F3872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ED06222A-5CBA-0B49-871F-EEAD15CA6A46}"/>
              </a:ext>
            </a:extLst>
          </p:cNvPr>
          <p:cNvSpPr txBox="1">
            <a:spLocks/>
          </p:cNvSpPr>
          <p:nvPr userDrawn="1"/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65CBF9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12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936">
          <p15:clr>
            <a:srgbClr val="FBAE40"/>
          </p15:clr>
        </p15:guide>
        <p15:guide id="2" pos="48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90A7-7E54-2D41-9F43-B8FD4977C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9B96F-523A-0443-8C6F-8DFAF54D9E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88B55B-102D-3B40-B32B-5145CE1DA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79206C-49AC-4040-9C5C-017EE76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6505EF1-2689-1D4F-9A49-252FB9CB9F46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B520F-4F16-3E49-A800-72C14F0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87BC7-6FAC-2245-9DB7-6747FA2B2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74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2A710D8C-AA93-0340-8C1F-B1357FC4E338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5C3778A4-7E51-F843-B442-9AB8F9B1B316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AA1E046B-ED24-6E46-B6B7-E0B87B6DBC93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6BF74303-5CC8-A742-91C1-5C845EA8F6D6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33CDFF"/>
                </a:solidFill>
              </a:defRPr>
            </a:lvl1pPr>
          </a:lstStyle>
          <a:p>
            <a:fld id="{C599AF67-EA06-934F-8B5B-BDD6DB237689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0BA44-6269-1648-A641-A3055C375614}" type="datetime1">
              <a:rPr lang="en-US" smtClean="0"/>
              <a:t>2/7/23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3970607F-EC1F-2145-9FD3-42E83D41B61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alphaModFix amt="60000"/>
          </a:blip>
          <a:stretch>
            <a:fillRect/>
          </a:stretch>
        </p:blipFill>
        <p:spPr>
          <a:xfrm>
            <a:off x="0" y="0"/>
            <a:ext cx="5181600" cy="685800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933AE0C-1EDE-D449-A351-7100D4F7E282}"/>
              </a:ext>
            </a:extLst>
          </p:cNvPr>
          <p:cNvSpPr>
            <a:spLocks/>
          </p:cNvSpPr>
          <p:nvPr/>
        </p:nvSpPr>
        <p:spPr bwMode="auto">
          <a:xfrm>
            <a:off x="-400554" y="-1287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91B4C8"/>
              </a:gs>
              <a:gs pos="0">
                <a:schemeClr val="bg1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211CE53-6617-F84F-8461-D49BCC6327EC}"/>
              </a:ext>
            </a:extLst>
          </p:cNvPr>
          <p:cNvSpPr>
            <a:spLocks/>
          </p:cNvSpPr>
          <p:nvPr/>
        </p:nvSpPr>
        <p:spPr bwMode="auto">
          <a:xfrm>
            <a:off x="1513028" y="541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5000">
                <a:srgbClr val="DBE8EE"/>
              </a:gs>
              <a:gs pos="80000">
                <a:srgbClr val="F2F7FA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901939" y="2214710"/>
            <a:ext cx="6678104" cy="46166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348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3F3FBE9-9076-9443-A2FD-B1185C139A92}" type="datetime1">
              <a:rPr lang="en-US" smtClean="0"/>
              <a:t>2/7/23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CD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78DD7-70A2-024C-B16F-25B6FC555592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EE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0" r:id="rId2"/>
    <p:sldLayoutId id="2147483660" r:id="rId3"/>
    <p:sldLayoutId id="2147483662" r:id="rId4"/>
    <p:sldLayoutId id="2147483663" r:id="rId5"/>
    <p:sldLayoutId id="2147483651" r:id="rId6"/>
    <p:sldLayoutId id="2147483666" r:id="rId7"/>
    <p:sldLayoutId id="2147483652" r:id="rId8"/>
    <p:sldLayoutId id="2147483653" r:id="rId9"/>
    <p:sldLayoutId id="2147483654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B254E-A277-A14D-A5A7-826D96BB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BE82BC-024F-394F-81FE-E6FAEB82C0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4686" y="4156859"/>
            <a:ext cx="3382734" cy="1431161"/>
          </a:xfr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en-US" sz="1800" b="1" dirty="0"/>
              <a:t>Nathan </a:t>
            </a:r>
            <a:r>
              <a:rPr lang="en-US" sz="1800" b="1" dirty="0" err="1"/>
              <a:t>Dostart</a:t>
            </a:r>
            <a:endParaRPr lang="en-US" sz="1800" b="1" dirty="0"/>
          </a:p>
          <a:p>
            <a:pPr>
              <a:spcBef>
                <a:spcPts val="400"/>
              </a:spcBef>
            </a:pPr>
            <a:r>
              <a:rPr lang="en-US" sz="1800" dirty="0" err="1"/>
              <a:t>PolCube</a:t>
            </a:r>
            <a:r>
              <a:rPr lang="en-US" sz="1800" dirty="0"/>
              <a:t> Calibration</a:t>
            </a:r>
          </a:p>
          <a:p>
            <a:pPr>
              <a:spcBef>
                <a:spcPts val="400"/>
              </a:spcBef>
            </a:pPr>
            <a:r>
              <a:rPr lang="en-US" sz="1800" dirty="0"/>
              <a:t>202</a:t>
            </a:r>
            <a:r>
              <a:rPr lang="en-US" dirty="0"/>
              <a:t>3/02/14</a:t>
            </a:r>
            <a:endParaRPr lang="en-US" sz="1800" dirty="0"/>
          </a:p>
          <a:p>
            <a:endParaRPr lang="en-US" sz="18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B6BAC4-5F87-6542-BEEE-CE4FF0892341}"/>
              </a:ext>
            </a:extLst>
          </p:cNvPr>
          <p:cNvGrpSpPr/>
          <p:nvPr/>
        </p:nvGrpSpPr>
        <p:grpSpPr>
          <a:xfrm>
            <a:off x="516442" y="-15373"/>
            <a:ext cx="4621246" cy="6873373"/>
            <a:chOff x="8077201" y="2376488"/>
            <a:chExt cx="2759074" cy="4103687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8F53E66E-30C4-7644-8F60-C9C6E832A2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1950" y="2376488"/>
              <a:ext cx="1584325" cy="3670300"/>
            </a:xfrm>
            <a:custGeom>
              <a:avLst/>
              <a:gdLst>
                <a:gd name="T0" fmla="*/ 101 w 834"/>
                <a:gd name="T1" fmla="*/ 1317 h 1936"/>
                <a:gd name="T2" fmla="*/ 393 w 834"/>
                <a:gd name="T3" fmla="*/ 1936 h 1936"/>
                <a:gd name="T4" fmla="*/ 238 w 834"/>
                <a:gd name="T5" fmla="*/ 1317 h 1936"/>
                <a:gd name="T6" fmla="*/ 101 w 834"/>
                <a:gd name="T7" fmla="*/ 1317 h 1936"/>
                <a:gd name="T8" fmla="*/ 271 w 834"/>
                <a:gd name="T9" fmla="*/ 919 h 1936"/>
                <a:gd name="T10" fmla="*/ 834 w 834"/>
                <a:gd name="T11" fmla="*/ 3 h 1936"/>
                <a:gd name="T12" fmla="*/ 201 w 834"/>
                <a:gd name="T13" fmla="*/ 0 h 1936"/>
                <a:gd name="T14" fmla="*/ 27 w 834"/>
                <a:gd name="T15" fmla="*/ 919 h 1936"/>
                <a:gd name="T16" fmla="*/ 271 w 834"/>
                <a:gd name="T17" fmla="*/ 919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936">
                  <a:moveTo>
                    <a:pt x="101" y="1317"/>
                  </a:moveTo>
                  <a:cubicBezTo>
                    <a:pt x="159" y="1513"/>
                    <a:pt x="253" y="1720"/>
                    <a:pt x="393" y="1936"/>
                  </a:cubicBezTo>
                  <a:cubicBezTo>
                    <a:pt x="393" y="1936"/>
                    <a:pt x="254" y="1683"/>
                    <a:pt x="238" y="1317"/>
                  </a:cubicBezTo>
                  <a:lnTo>
                    <a:pt x="101" y="1317"/>
                  </a:lnTo>
                  <a:close/>
                  <a:moveTo>
                    <a:pt x="271" y="919"/>
                  </a:moveTo>
                  <a:cubicBezTo>
                    <a:pt x="335" y="629"/>
                    <a:pt x="495" y="309"/>
                    <a:pt x="834" y="3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84" y="249"/>
                    <a:pt x="0" y="561"/>
                    <a:pt x="27" y="919"/>
                  </a:cubicBezTo>
                  <a:lnTo>
                    <a:pt x="271" y="919"/>
                  </a:lnTo>
                  <a:close/>
                </a:path>
              </a:pathLst>
            </a:custGeom>
            <a:gradFill>
              <a:gsLst>
                <a:gs pos="0">
                  <a:srgbClr val="8ACCEC"/>
                </a:gs>
                <a:gs pos="98000">
                  <a:srgbClr val="6DB8E3"/>
                </a:gs>
              </a:gsLst>
              <a:lin ang="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BDA67E5B-1895-B644-AC9A-EA1677FA2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256213"/>
              <a:ext cx="542925" cy="1222375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DA4CD01E-55FA-7E4C-A3E5-99EBE4487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77201" y="2382838"/>
              <a:ext cx="2268537" cy="4097337"/>
            </a:xfrm>
            <a:custGeom>
              <a:avLst/>
              <a:gdLst>
                <a:gd name="T0" fmla="*/ 17 w 1195"/>
                <a:gd name="T1" fmla="*/ 1314 h 2162"/>
                <a:gd name="T2" fmla="*/ 363 w 1195"/>
                <a:gd name="T3" fmla="*/ 2161 h 2162"/>
                <a:gd name="T4" fmla="*/ 1195 w 1195"/>
                <a:gd name="T5" fmla="*/ 2161 h 2162"/>
                <a:gd name="T6" fmla="*/ 957 w 1195"/>
                <a:gd name="T7" fmla="*/ 1903 h 2162"/>
                <a:gd name="T8" fmla="*/ 673 w 1195"/>
                <a:gd name="T9" fmla="*/ 1314 h 2162"/>
                <a:gd name="T10" fmla="*/ 17 w 1195"/>
                <a:gd name="T11" fmla="*/ 1314 h 2162"/>
                <a:gd name="T12" fmla="*/ 595 w 1195"/>
                <a:gd name="T13" fmla="*/ 916 h 2162"/>
                <a:gd name="T14" fmla="*/ 727 w 1195"/>
                <a:gd name="T15" fmla="*/ 0 h 2162"/>
                <a:gd name="T16" fmla="*/ 277 w 1195"/>
                <a:gd name="T17" fmla="*/ 0 h 2162"/>
                <a:gd name="T18" fmla="*/ 128 w 1195"/>
                <a:gd name="T19" fmla="*/ 299 h 2162"/>
                <a:gd name="T20" fmla="*/ 0 w 1195"/>
                <a:gd name="T21" fmla="*/ 916 h 2162"/>
                <a:gd name="T22" fmla="*/ 595 w 1195"/>
                <a:gd name="T23" fmla="*/ 916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5" h="2162">
                  <a:moveTo>
                    <a:pt x="17" y="1314"/>
                  </a:moveTo>
                  <a:cubicBezTo>
                    <a:pt x="55" y="1581"/>
                    <a:pt x="154" y="1875"/>
                    <a:pt x="363" y="2161"/>
                  </a:cubicBezTo>
                  <a:cubicBezTo>
                    <a:pt x="364" y="2162"/>
                    <a:pt x="1195" y="2161"/>
                    <a:pt x="1195" y="2161"/>
                  </a:cubicBezTo>
                  <a:cubicBezTo>
                    <a:pt x="1115" y="2085"/>
                    <a:pt x="1036" y="2000"/>
                    <a:pt x="957" y="1903"/>
                  </a:cubicBezTo>
                  <a:cubicBezTo>
                    <a:pt x="957" y="1903"/>
                    <a:pt x="783" y="1678"/>
                    <a:pt x="673" y="1314"/>
                  </a:cubicBezTo>
                  <a:lnTo>
                    <a:pt x="17" y="1314"/>
                  </a:lnTo>
                  <a:close/>
                  <a:moveTo>
                    <a:pt x="595" y="916"/>
                  </a:moveTo>
                  <a:cubicBezTo>
                    <a:pt x="569" y="645"/>
                    <a:pt x="595" y="334"/>
                    <a:pt x="727" y="0"/>
                  </a:cubicBezTo>
                  <a:cubicBezTo>
                    <a:pt x="277" y="0"/>
                    <a:pt x="277" y="0"/>
                    <a:pt x="277" y="0"/>
                  </a:cubicBezTo>
                  <a:cubicBezTo>
                    <a:pt x="222" y="94"/>
                    <a:pt x="175" y="190"/>
                    <a:pt x="128" y="299"/>
                  </a:cubicBezTo>
                  <a:cubicBezTo>
                    <a:pt x="128" y="299"/>
                    <a:pt x="20" y="551"/>
                    <a:pt x="0" y="916"/>
                  </a:cubicBezTo>
                  <a:lnTo>
                    <a:pt x="595" y="916"/>
                  </a:lnTo>
                  <a:close/>
                </a:path>
              </a:pathLst>
            </a:custGeom>
            <a:gradFill>
              <a:gsLst>
                <a:gs pos="0">
                  <a:srgbClr val="AAE3F7"/>
                </a:gs>
                <a:gs pos="81000">
                  <a:srgbClr val="52B3D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C118577-8B85-3F4F-9790-2C71FDDC11D4}"/>
              </a:ext>
            </a:extLst>
          </p:cNvPr>
          <p:cNvGrpSpPr/>
          <p:nvPr/>
        </p:nvGrpSpPr>
        <p:grpSpPr>
          <a:xfrm>
            <a:off x="537288" y="3187693"/>
            <a:ext cx="5746781" cy="702502"/>
            <a:chOff x="537288" y="3187693"/>
            <a:chExt cx="5746781" cy="70250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244B96F-49FA-CD44-BEE0-1499E040FDB0}"/>
                </a:ext>
              </a:extLst>
            </p:cNvPr>
            <p:cNvGrpSpPr/>
            <p:nvPr userDrawn="1"/>
          </p:nvGrpSpPr>
          <p:grpSpPr>
            <a:xfrm>
              <a:off x="537288" y="3187693"/>
              <a:ext cx="3254927" cy="702502"/>
              <a:chOff x="339725" y="371475"/>
              <a:chExt cx="2647951" cy="571500"/>
            </a:xfrm>
            <a:solidFill>
              <a:srgbClr val="33CDFF"/>
            </a:solidFill>
          </p:grpSpPr>
          <p:sp>
            <p:nvSpPr>
              <p:cNvPr id="37" name="Freeform 55">
                <a:extLst>
                  <a:ext uri="{FF2B5EF4-FFF2-40B4-BE49-F238E27FC236}">
                    <a16:creationId xmlns:a16="http://schemas.microsoft.com/office/drawing/2014/main" id="{16A3A0A8-720F-1B46-B3EA-96E6D9CFB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56">
                <a:extLst>
                  <a:ext uri="{FF2B5EF4-FFF2-40B4-BE49-F238E27FC236}">
                    <a16:creationId xmlns:a16="http://schemas.microsoft.com/office/drawing/2014/main" id="{5C54C28F-34FE-3E41-8A4D-F839F1047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57">
                <a:extLst>
                  <a:ext uri="{FF2B5EF4-FFF2-40B4-BE49-F238E27FC236}">
                    <a16:creationId xmlns:a16="http://schemas.microsoft.com/office/drawing/2014/main" id="{4AF1F7D9-2AC0-BD4E-BFFC-85C9A3AD7B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58">
                <a:extLst>
                  <a:ext uri="{FF2B5EF4-FFF2-40B4-BE49-F238E27FC236}">
                    <a16:creationId xmlns:a16="http://schemas.microsoft.com/office/drawing/2014/main" id="{F09E0884-9AE8-4745-8D65-C93120C72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59">
                <a:extLst>
                  <a:ext uri="{FF2B5EF4-FFF2-40B4-BE49-F238E27FC236}">
                    <a16:creationId xmlns:a16="http://schemas.microsoft.com/office/drawing/2014/main" id="{5433AF6A-2277-1842-9086-DF7BB63AC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60">
                <a:extLst>
                  <a:ext uri="{FF2B5EF4-FFF2-40B4-BE49-F238E27FC236}">
                    <a16:creationId xmlns:a16="http://schemas.microsoft.com/office/drawing/2014/main" id="{66E611AD-144C-FD42-96F9-F3F396C96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61">
                <a:extLst>
                  <a:ext uri="{FF2B5EF4-FFF2-40B4-BE49-F238E27FC236}">
                    <a16:creationId xmlns:a16="http://schemas.microsoft.com/office/drawing/2014/main" id="{5F5D40F7-D7AB-314B-A318-0894DE1FE2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E152E86-8DD8-A34F-8D39-CB56DFC8C590}"/>
                </a:ext>
              </a:extLst>
            </p:cNvPr>
            <p:cNvGrpSpPr/>
            <p:nvPr userDrawn="1"/>
          </p:nvGrpSpPr>
          <p:grpSpPr>
            <a:xfrm>
              <a:off x="3974660" y="3232202"/>
              <a:ext cx="2309409" cy="613029"/>
              <a:chOff x="3138488" y="420688"/>
              <a:chExt cx="1824038" cy="484188"/>
            </a:xfrm>
            <a:solidFill>
              <a:schemeClr val="bg1"/>
            </a:solidFill>
          </p:grpSpPr>
          <p:sp>
            <p:nvSpPr>
              <p:cNvPr id="32" name="Freeform 50">
                <a:extLst>
                  <a:ext uri="{FF2B5EF4-FFF2-40B4-BE49-F238E27FC236}">
                    <a16:creationId xmlns:a16="http://schemas.microsoft.com/office/drawing/2014/main" id="{C3B57C69-0B75-3747-A5AA-13C9B56B7D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488" y="420688"/>
                <a:ext cx="265113" cy="484188"/>
              </a:xfrm>
              <a:custGeom>
                <a:avLst/>
                <a:gdLst>
                  <a:gd name="T0" fmla="*/ 0 w 167"/>
                  <a:gd name="T1" fmla="*/ 0 h 305"/>
                  <a:gd name="T2" fmla="*/ 167 w 167"/>
                  <a:gd name="T3" fmla="*/ 0 h 305"/>
                  <a:gd name="T4" fmla="*/ 167 w 167"/>
                  <a:gd name="T5" fmla="*/ 29 h 305"/>
                  <a:gd name="T6" fmla="*/ 33 w 167"/>
                  <a:gd name="T7" fmla="*/ 29 h 305"/>
                  <a:gd name="T8" fmla="*/ 33 w 167"/>
                  <a:gd name="T9" fmla="*/ 137 h 305"/>
                  <a:gd name="T10" fmla="*/ 165 w 167"/>
                  <a:gd name="T11" fmla="*/ 137 h 305"/>
                  <a:gd name="T12" fmla="*/ 165 w 167"/>
                  <a:gd name="T13" fmla="*/ 166 h 305"/>
                  <a:gd name="T14" fmla="*/ 33 w 167"/>
                  <a:gd name="T15" fmla="*/ 166 h 305"/>
                  <a:gd name="T16" fmla="*/ 33 w 167"/>
                  <a:gd name="T17" fmla="*/ 276 h 305"/>
                  <a:gd name="T18" fmla="*/ 167 w 167"/>
                  <a:gd name="T19" fmla="*/ 276 h 305"/>
                  <a:gd name="T20" fmla="*/ 167 w 167"/>
                  <a:gd name="T21" fmla="*/ 305 h 305"/>
                  <a:gd name="T22" fmla="*/ 0 w 167"/>
                  <a:gd name="T23" fmla="*/ 305 h 305"/>
                  <a:gd name="T24" fmla="*/ 0 w 167"/>
                  <a:gd name="T25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5">
                    <a:moveTo>
                      <a:pt x="0" y="0"/>
                    </a:moveTo>
                    <a:lnTo>
                      <a:pt x="167" y="0"/>
                    </a:lnTo>
                    <a:lnTo>
                      <a:pt x="167" y="29"/>
                    </a:lnTo>
                    <a:lnTo>
                      <a:pt x="33" y="29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6"/>
                    </a:lnTo>
                    <a:lnTo>
                      <a:pt x="33" y="166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51">
                <a:extLst>
                  <a:ext uri="{FF2B5EF4-FFF2-40B4-BE49-F238E27FC236}">
                    <a16:creationId xmlns:a16="http://schemas.microsoft.com/office/drawing/2014/main" id="{D8F3F598-DB9E-EA42-90E2-78619B7841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4875" y="420688"/>
                <a:ext cx="449263" cy="484188"/>
              </a:xfrm>
              <a:custGeom>
                <a:avLst/>
                <a:gdLst>
                  <a:gd name="T0" fmla="*/ 35 w 283"/>
                  <a:gd name="T1" fmla="*/ 305 h 305"/>
                  <a:gd name="T2" fmla="*/ 0 w 283"/>
                  <a:gd name="T3" fmla="*/ 305 h 305"/>
                  <a:gd name="T4" fmla="*/ 125 w 283"/>
                  <a:gd name="T5" fmla="*/ 0 h 305"/>
                  <a:gd name="T6" fmla="*/ 158 w 283"/>
                  <a:gd name="T7" fmla="*/ 0 h 305"/>
                  <a:gd name="T8" fmla="*/ 283 w 283"/>
                  <a:gd name="T9" fmla="*/ 305 h 305"/>
                  <a:gd name="T10" fmla="*/ 246 w 283"/>
                  <a:gd name="T11" fmla="*/ 305 h 305"/>
                  <a:gd name="T12" fmla="*/ 210 w 283"/>
                  <a:gd name="T13" fmla="*/ 219 h 305"/>
                  <a:gd name="T14" fmla="*/ 71 w 283"/>
                  <a:gd name="T15" fmla="*/ 219 h 305"/>
                  <a:gd name="T16" fmla="*/ 35 w 283"/>
                  <a:gd name="T17" fmla="*/ 305 h 305"/>
                  <a:gd name="T18" fmla="*/ 142 w 283"/>
                  <a:gd name="T19" fmla="*/ 39 h 305"/>
                  <a:gd name="T20" fmla="*/ 80 w 283"/>
                  <a:gd name="T21" fmla="*/ 192 h 305"/>
                  <a:gd name="T22" fmla="*/ 201 w 283"/>
                  <a:gd name="T23" fmla="*/ 192 h 305"/>
                  <a:gd name="T24" fmla="*/ 142 w 283"/>
                  <a:gd name="T25" fmla="*/ 3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3" h="305">
                    <a:moveTo>
                      <a:pt x="35" y="305"/>
                    </a:moveTo>
                    <a:lnTo>
                      <a:pt x="0" y="305"/>
                    </a:lnTo>
                    <a:lnTo>
                      <a:pt x="125" y="0"/>
                    </a:lnTo>
                    <a:lnTo>
                      <a:pt x="158" y="0"/>
                    </a:lnTo>
                    <a:lnTo>
                      <a:pt x="283" y="305"/>
                    </a:lnTo>
                    <a:lnTo>
                      <a:pt x="246" y="305"/>
                    </a:lnTo>
                    <a:lnTo>
                      <a:pt x="210" y="219"/>
                    </a:lnTo>
                    <a:lnTo>
                      <a:pt x="71" y="219"/>
                    </a:lnTo>
                    <a:lnTo>
                      <a:pt x="35" y="305"/>
                    </a:lnTo>
                    <a:close/>
                    <a:moveTo>
                      <a:pt x="142" y="39"/>
                    </a:moveTo>
                    <a:lnTo>
                      <a:pt x="80" y="192"/>
                    </a:lnTo>
                    <a:lnTo>
                      <a:pt x="201" y="192"/>
                    </a:lnTo>
                    <a:lnTo>
                      <a:pt x="1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52">
                <a:extLst>
                  <a:ext uri="{FF2B5EF4-FFF2-40B4-BE49-F238E27FC236}">
                    <a16:creationId xmlns:a16="http://schemas.microsoft.com/office/drawing/2014/main" id="{1F8BD926-655F-D14B-92F0-F04370A0F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420688"/>
                <a:ext cx="322263" cy="484188"/>
              </a:xfrm>
              <a:custGeom>
                <a:avLst/>
                <a:gdLst>
                  <a:gd name="T0" fmla="*/ 0 w 86"/>
                  <a:gd name="T1" fmla="*/ 0 h 127"/>
                  <a:gd name="T2" fmla="*/ 33 w 86"/>
                  <a:gd name="T3" fmla="*/ 0 h 127"/>
                  <a:gd name="T4" fmla="*/ 69 w 86"/>
                  <a:gd name="T5" fmla="*/ 6 h 127"/>
                  <a:gd name="T6" fmla="*/ 86 w 86"/>
                  <a:gd name="T7" fmla="*/ 40 h 127"/>
                  <a:gd name="T8" fmla="*/ 79 w 86"/>
                  <a:gd name="T9" fmla="*/ 65 h 127"/>
                  <a:gd name="T10" fmla="*/ 50 w 86"/>
                  <a:gd name="T11" fmla="*/ 79 h 127"/>
                  <a:gd name="T12" fmla="*/ 82 w 86"/>
                  <a:gd name="T13" fmla="*/ 127 h 127"/>
                  <a:gd name="T14" fmla="*/ 66 w 86"/>
                  <a:gd name="T15" fmla="*/ 127 h 127"/>
                  <a:gd name="T16" fmla="*/ 30 w 86"/>
                  <a:gd name="T17" fmla="*/ 72 h 127"/>
                  <a:gd name="T18" fmla="*/ 35 w 86"/>
                  <a:gd name="T19" fmla="*/ 72 h 127"/>
                  <a:gd name="T20" fmla="*/ 63 w 86"/>
                  <a:gd name="T21" fmla="*/ 65 h 127"/>
                  <a:gd name="T22" fmla="*/ 72 w 86"/>
                  <a:gd name="T23" fmla="*/ 42 h 127"/>
                  <a:gd name="T24" fmla="*/ 60 w 86"/>
                  <a:gd name="T25" fmla="*/ 17 h 127"/>
                  <a:gd name="T26" fmla="*/ 34 w 86"/>
                  <a:gd name="T27" fmla="*/ 12 h 127"/>
                  <a:gd name="T28" fmla="*/ 14 w 86"/>
                  <a:gd name="T29" fmla="*/ 12 h 127"/>
                  <a:gd name="T30" fmla="*/ 14 w 86"/>
                  <a:gd name="T31" fmla="*/ 127 h 127"/>
                  <a:gd name="T32" fmla="*/ 0 w 86"/>
                  <a:gd name="T33" fmla="*/ 127 h 127"/>
                  <a:gd name="T34" fmla="*/ 0 w 86"/>
                  <a:gd name="T3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" h="127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53" y="0"/>
                      <a:pt x="62" y="2"/>
                      <a:pt x="69" y="6"/>
                    </a:cubicBezTo>
                    <a:cubicBezTo>
                      <a:pt x="79" y="12"/>
                      <a:pt x="86" y="26"/>
                      <a:pt x="86" y="40"/>
                    </a:cubicBezTo>
                    <a:cubicBezTo>
                      <a:pt x="86" y="49"/>
                      <a:pt x="84" y="58"/>
                      <a:pt x="79" y="65"/>
                    </a:cubicBezTo>
                    <a:cubicBezTo>
                      <a:pt x="71" y="76"/>
                      <a:pt x="62" y="78"/>
                      <a:pt x="50" y="79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3" y="72"/>
                      <a:pt x="56" y="71"/>
                      <a:pt x="63" y="65"/>
                    </a:cubicBezTo>
                    <a:cubicBezTo>
                      <a:pt x="70" y="58"/>
                      <a:pt x="72" y="51"/>
                      <a:pt x="72" y="42"/>
                    </a:cubicBezTo>
                    <a:cubicBezTo>
                      <a:pt x="72" y="32"/>
                      <a:pt x="68" y="22"/>
                      <a:pt x="60" y="17"/>
                    </a:cubicBezTo>
                    <a:cubicBezTo>
                      <a:pt x="53" y="13"/>
                      <a:pt x="46" y="12"/>
                      <a:pt x="3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Freeform 53">
                <a:extLst>
                  <a:ext uri="{FF2B5EF4-FFF2-40B4-BE49-F238E27FC236}">
                    <a16:creationId xmlns:a16="http://schemas.microsoft.com/office/drawing/2014/main" id="{CC86B5C8-0453-9146-AF16-96DCA5937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663" y="420688"/>
                <a:ext cx="287338" cy="484188"/>
              </a:xfrm>
              <a:custGeom>
                <a:avLst/>
                <a:gdLst>
                  <a:gd name="T0" fmla="*/ 73 w 181"/>
                  <a:gd name="T1" fmla="*/ 29 h 305"/>
                  <a:gd name="T2" fmla="*/ 0 w 181"/>
                  <a:gd name="T3" fmla="*/ 29 h 305"/>
                  <a:gd name="T4" fmla="*/ 0 w 181"/>
                  <a:gd name="T5" fmla="*/ 0 h 305"/>
                  <a:gd name="T6" fmla="*/ 181 w 181"/>
                  <a:gd name="T7" fmla="*/ 0 h 305"/>
                  <a:gd name="T8" fmla="*/ 181 w 181"/>
                  <a:gd name="T9" fmla="*/ 29 h 305"/>
                  <a:gd name="T10" fmla="*/ 106 w 181"/>
                  <a:gd name="T11" fmla="*/ 29 h 305"/>
                  <a:gd name="T12" fmla="*/ 106 w 181"/>
                  <a:gd name="T13" fmla="*/ 305 h 305"/>
                  <a:gd name="T14" fmla="*/ 73 w 181"/>
                  <a:gd name="T15" fmla="*/ 305 h 305"/>
                  <a:gd name="T16" fmla="*/ 73 w 181"/>
                  <a:gd name="T17" fmla="*/ 2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305">
                    <a:moveTo>
                      <a:pt x="73" y="29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29"/>
                    </a:lnTo>
                    <a:lnTo>
                      <a:pt x="106" y="29"/>
                    </a:lnTo>
                    <a:lnTo>
                      <a:pt x="106" y="305"/>
                    </a:lnTo>
                    <a:lnTo>
                      <a:pt x="73" y="305"/>
                    </a:lnTo>
                    <a:lnTo>
                      <a:pt x="7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54">
                <a:extLst>
                  <a:ext uri="{FF2B5EF4-FFF2-40B4-BE49-F238E27FC236}">
                    <a16:creationId xmlns:a16="http://schemas.microsoft.com/office/drawing/2014/main" id="{8BAD797F-D4CD-434D-8198-9DEC1DA4E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388" y="420688"/>
                <a:ext cx="338138" cy="484188"/>
              </a:xfrm>
              <a:custGeom>
                <a:avLst/>
                <a:gdLst>
                  <a:gd name="T0" fmla="*/ 0 w 213"/>
                  <a:gd name="T1" fmla="*/ 305 h 305"/>
                  <a:gd name="T2" fmla="*/ 0 w 213"/>
                  <a:gd name="T3" fmla="*/ 0 h 305"/>
                  <a:gd name="T4" fmla="*/ 34 w 213"/>
                  <a:gd name="T5" fmla="*/ 0 h 305"/>
                  <a:gd name="T6" fmla="*/ 34 w 213"/>
                  <a:gd name="T7" fmla="*/ 135 h 305"/>
                  <a:gd name="T8" fmla="*/ 178 w 213"/>
                  <a:gd name="T9" fmla="*/ 135 h 305"/>
                  <a:gd name="T10" fmla="*/ 178 w 213"/>
                  <a:gd name="T11" fmla="*/ 0 h 305"/>
                  <a:gd name="T12" fmla="*/ 213 w 213"/>
                  <a:gd name="T13" fmla="*/ 0 h 305"/>
                  <a:gd name="T14" fmla="*/ 213 w 213"/>
                  <a:gd name="T15" fmla="*/ 305 h 305"/>
                  <a:gd name="T16" fmla="*/ 178 w 213"/>
                  <a:gd name="T17" fmla="*/ 305 h 305"/>
                  <a:gd name="T18" fmla="*/ 178 w 213"/>
                  <a:gd name="T19" fmla="*/ 166 h 305"/>
                  <a:gd name="T20" fmla="*/ 34 w 213"/>
                  <a:gd name="T21" fmla="*/ 166 h 305"/>
                  <a:gd name="T22" fmla="*/ 34 w 213"/>
                  <a:gd name="T23" fmla="*/ 305 h 305"/>
                  <a:gd name="T24" fmla="*/ 0 w 213"/>
                  <a:gd name="T2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3" h="305">
                    <a:moveTo>
                      <a:pt x="0" y="305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34" y="135"/>
                    </a:lnTo>
                    <a:lnTo>
                      <a:pt x="178" y="135"/>
                    </a:lnTo>
                    <a:lnTo>
                      <a:pt x="178" y="0"/>
                    </a:lnTo>
                    <a:lnTo>
                      <a:pt x="213" y="0"/>
                    </a:lnTo>
                    <a:lnTo>
                      <a:pt x="213" y="305"/>
                    </a:lnTo>
                    <a:lnTo>
                      <a:pt x="178" y="305"/>
                    </a:lnTo>
                    <a:lnTo>
                      <a:pt x="178" y="166"/>
                    </a:lnTo>
                    <a:lnTo>
                      <a:pt x="34" y="166"/>
                    </a:lnTo>
                    <a:lnTo>
                      <a:pt x="34" y="305"/>
                    </a:lnTo>
                    <a:lnTo>
                      <a:pt x="0" y="3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1598E-8275-DA40-8A13-8505501B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78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2553007"/>
          </a:xfr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Calibration on pixel-by-pixel basis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Each pixel assigned a wavelength band and polarization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Measure spectral response and polarizer extinction to characterize in-band and out-of-band transmission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Measure absolute radiance, dark level (over temperature), and PSF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PSF will be deconvolved from raw images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All calibration will be performed on the 4x1 binned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95648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8F6A885-F751-E243-A460-9227F9637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0343" y="1608598"/>
            <a:ext cx="6678104" cy="2734082"/>
          </a:xfrm>
        </p:spPr>
        <p:txBody>
          <a:bodyPr>
            <a:spAutoFit/>
          </a:bodyPr>
          <a:lstStyle/>
          <a:p>
            <a:r>
              <a:rPr lang="en-US" sz="4000" dirty="0"/>
              <a:t>Calibration Plan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Spectral &amp; Radiometry calibration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Linearity calibration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Stray light calibration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Dark level calibration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Polarization calibration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646F6F1-E682-0C49-AAE7-7D5D3251A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FBC62C-7133-BE46-BC56-80CA7202B697}"/>
              </a:ext>
            </a:extLst>
          </p:cNvPr>
          <p:cNvGrpSpPr/>
          <p:nvPr/>
        </p:nvGrpSpPr>
        <p:grpSpPr>
          <a:xfrm>
            <a:off x="4117696" y="5743311"/>
            <a:ext cx="4136257" cy="507225"/>
            <a:chOff x="5013706" y="1147865"/>
            <a:chExt cx="4136257" cy="507225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039DCB97-1132-E44F-9FA5-1BDCD9331E05}"/>
                </a:ext>
              </a:extLst>
            </p:cNvPr>
            <p:cNvGrpSpPr/>
            <p:nvPr userDrawn="1"/>
          </p:nvGrpSpPr>
          <p:grpSpPr>
            <a:xfrm>
              <a:off x="5013706" y="1147865"/>
              <a:ext cx="2350141" cy="507225"/>
              <a:chOff x="339725" y="371475"/>
              <a:chExt cx="2647951" cy="571500"/>
            </a:xfrm>
            <a:solidFill>
              <a:srgbClr val="00C1EF"/>
            </a:solidFill>
          </p:grpSpPr>
          <p:sp>
            <p:nvSpPr>
              <p:cNvPr id="47" name="Freeform 55">
                <a:extLst>
                  <a:ext uri="{FF2B5EF4-FFF2-40B4-BE49-F238E27FC236}">
                    <a16:creationId xmlns:a16="http://schemas.microsoft.com/office/drawing/2014/main" id="{66CF6968-ACFA-774D-8A43-4C9799037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56">
                <a:extLst>
                  <a:ext uri="{FF2B5EF4-FFF2-40B4-BE49-F238E27FC236}">
                    <a16:creationId xmlns:a16="http://schemas.microsoft.com/office/drawing/2014/main" id="{0A7E8A10-A0BE-A64B-B840-4CEA0A349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57">
                <a:extLst>
                  <a:ext uri="{FF2B5EF4-FFF2-40B4-BE49-F238E27FC236}">
                    <a16:creationId xmlns:a16="http://schemas.microsoft.com/office/drawing/2014/main" id="{670AA4CB-ADD5-E943-9ECE-C1975A5100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58">
                <a:extLst>
                  <a:ext uri="{FF2B5EF4-FFF2-40B4-BE49-F238E27FC236}">
                    <a16:creationId xmlns:a16="http://schemas.microsoft.com/office/drawing/2014/main" id="{894F3233-68BD-8D4B-95CE-6534587A88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59">
                <a:extLst>
                  <a:ext uri="{FF2B5EF4-FFF2-40B4-BE49-F238E27FC236}">
                    <a16:creationId xmlns:a16="http://schemas.microsoft.com/office/drawing/2014/main" id="{6D9CC056-51E0-EF47-A0B7-9E7A4D5CB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60">
                <a:extLst>
                  <a:ext uri="{FF2B5EF4-FFF2-40B4-BE49-F238E27FC236}">
                    <a16:creationId xmlns:a16="http://schemas.microsoft.com/office/drawing/2014/main" id="{E23EF334-3DAB-0C49-B6EF-6C561FFEC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3" name="Freeform 61">
                <a:extLst>
                  <a:ext uri="{FF2B5EF4-FFF2-40B4-BE49-F238E27FC236}">
                    <a16:creationId xmlns:a16="http://schemas.microsoft.com/office/drawing/2014/main" id="{D9D3F4A4-6708-4443-BAE8-7AB5DF314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F0E59DE-C43D-2E4B-870B-94A8D23B5412}"/>
                </a:ext>
              </a:extLst>
            </p:cNvPr>
            <p:cNvGrpSpPr/>
            <p:nvPr/>
          </p:nvGrpSpPr>
          <p:grpSpPr>
            <a:xfrm>
              <a:off x="7502987" y="1184089"/>
              <a:ext cx="1646976" cy="437187"/>
              <a:chOff x="3138488" y="420688"/>
              <a:chExt cx="1824038" cy="484188"/>
            </a:xfrm>
            <a:solidFill>
              <a:schemeClr val="tx1"/>
            </a:solidFill>
          </p:grpSpPr>
          <p:sp>
            <p:nvSpPr>
              <p:cNvPr id="85" name="Freeform 50">
                <a:extLst>
                  <a:ext uri="{FF2B5EF4-FFF2-40B4-BE49-F238E27FC236}">
                    <a16:creationId xmlns:a16="http://schemas.microsoft.com/office/drawing/2014/main" id="{DBF558C6-5823-CA43-8B92-1C55135C5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488" y="420688"/>
                <a:ext cx="265113" cy="484188"/>
              </a:xfrm>
              <a:custGeom>
                <a:avLst/>
                <a:gdLst>
                  <a:gd name="T0" fmla="*/ 0 w 167"/>
                  <a:gd name="T1" fmla="*/ 0 h 305"/>
                  <a:gd name="T2" fmla="*/ 167 w 167"/>
                  <a:gd name="T3" fmla="*/ 0 h 305"/>
                  <a:gd name="T4" fmla="*/ 167 w 167"/>
                  <a:gd name="T5" fmla="*/ 29 h 305"/>
                  <a:gd name="T6" fmla="*/ 33 w 167"/>
                  <a:gd name="T7" fmla="*/ 29 h 305"/>
                  <a:gd name="T8" fmla="*/ 33 w 167"/>
                  <a:gd name="T9" fmla="*/ 137 h 305"/>
                  <a:gd name="T10" fmla="*/ 165 w 167"/>
                  <a:gd name="T11" fmla="*/ 137 h 305"/>
                  <a:gd name="T12" fmla="*/ 165 w 167"/>
                  <a:gd name="T13" fmla="*/ 166 h 305"/>
                  <a:gd name="T14" fmla="*/ 33 w 167"/>
                  <a:gd name="T15" fmla="*/ 166 h 305"/>
                  <a:gd name="T16" fmla="*/ 33 w 167"/>
                  <a:gd name="T17" fmla="*/ 276 h 305"/>
                  <a:gd name="T18" fmla="*/ 167 w 167"/>
                  <a:gd name="T19" fmla="*/ 276 h 305"/>
                  <a:gd name="T20" fmla="*/ 167 w 167"/>
                  <a:gd name="T21" fmla="*/ 305 h 305"/>
                  <a:gd name="T22" fmla="*/ 0 w 167"/>
                  <a:gd name="T23" fmla="*/ 305 h 305"/>
                  <a:gd name="T24" fmla="*/ 0 w 167"/>
                  <a:gd name="T25" fmla="*/ 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5">
                    <a:moveTo>
                      <a:pt x="0" y="0"/>
                    </a:moveTo>
                    <a:lnTo>
                      <a:pt x="167" y="0"/>
                    </a:lnTo>
                    <a:lnTo>
                      <a:pt x="167" y="29"/>
                    </a:lnTo>
                    <a:lnTo>
                      <a:pt x="33" y="29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6"/>
                    </a:lnTo>
                    <a:lnTo>
                      <a:pt x="33" y="166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5"/>
                    </a:lnTo>
                    <a:lnTo>
                      <a:pt x="0" y="3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1">
                <a:extLst>
                  <a:ext uri="{FF2B5EF4-FFF2-40B4-BE49-F238E27FC236}">
                    <a16:creationId xmlns:a16="http://schemas.microsoft.com/office/drawing/2014/main" id="{EDD6BBB4-04AB-8242-BA7C-565732D08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4875" y="420688"/>
                <a:ext cx="449263" cy="484188"/>
              </a:xfrm>
              <a:custGeom>
                <a:avLst/>
                <a:gdLst>
                  <a:gd name="T0" fmla="*/ 35 w 283"/>
                  <a:gd name="T1" fmla="*/ 305 h 305"/>
                  <a:gd name="T2" fmla="*/ 0 w 283"/>
                  <a:gd name="T3" fmla="*/ 305 h 305"/>
                  <a:gd name="T4" fmla="*/ 125 w 283"/>
                  <a:gd name="T5" fmla="*/ 0 h 305"/>
                  <a:gd name="T6" fmla="*/ 158 w 283"/>
                  <a:gd name="T7" fmla="*/ 0 h 305"/>
                  <a:gd name="T8" fmla="*/ 283 w 283"/>
                  <a:gd name="T9" fmla="*/ 305 h 305"/>
                  <a:gd name="T10" fmla="*/ 246 w 283"/>
                  <a:gd name="T11" fmla="*/ 305 h 305"/>
                  <a:gd name="T12" fmla="*/ 210 w 283"/>
                  <a:gd name="T13" fmla="*/ 219 h 305"/>
                  <a:gd name="T14" fmla="*/ 71 w 283"/>
                  <a:gd name="T15" fmla="*/ 219 h 305"/>
                  <a:gd name="T16" fmla="*/ 35 w 283"/>
                  <a:gd name="T17" fmla="*/ 305 h 305"/>
                  <a:gd name="T18" fmla="*/ 142 w 283"/>
                  <a:gd name="T19" fmla="*/ 39 h 305"/>
                  <a:gd name="T20" fmla="*/ 80 w 283"/>
                  <a:gd name="T21" fmla="*/ 192 h 305"/>
                  <a:gd name="T22" fmla="*/ 201 w 283"/>
                  <a:gd name="T23" fmla="*/ 192 h 305"/>
                  <a:gd name="T24" fmla="*/ 142 w 283"/>
                  <a:gd name="T25" fmla="*/ 3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3" h="305">
                    <a:moveTo>
                      <a:pt x="35" y="305"/>
                    </a:moveTo>
                    <a:lnTo>
                      <a:pt x="0" y="305"/>
                    </a:lnTo>
                    <a:lnTo>
                      <a:pt x="125" y="0"/>
                    </a:lnTo>
                    <a:lnTo>
                      <a:pt x="158" y="0"/>
                    </a:lnTo>
                    <a:lnTo>
                      <a:pt x="283" y="305"/>
                    </a:lnTo>
                    <a:lnTo>
                      <a:pt x="246" y="305"/>
                    </a:lnTo>
                    <a:lnTo>
                      <a:pt x="210" y="219"/>
                    </a:lnTo>
                    <a:lnTo>
                      <a:pt x="71" y="219"/>
                    </a:lnTo>
                    <a:lnTo>
                      <a:pt x="35" y="305"/>
                    </a:lnTo>
                    <a:close/>
                    <a:moveTo>
                      <a:pt x="142" y="39"/>
                    </a:moveTo>
                    <a:lnTo>
                      <a:pt x="80" y="192"/>
                    </a:lnTo>
                    <a:lnTo>
                      <a:pt x="201" y="192"/>
                    </a:lnTo>
                    <a:lnTo>
                      <a:pt x="1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2">
                <a:extLst>
                  <a:ext uri="{FF2B5EF4-FFF2-40B4-BE49-F238E27FC236}">
                    <a16:creationId xmlns:a16="http://schemas.microsoft.com/office/drawing/2014/main" id="{9F89288E-324A-7340-8FD3-87F20EB5A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420688"/>
                <a:ext cx="322263" cy="484188"/>
              </a:xfrm>
              <a:custGeom>
                <a:avLst/>
                <a:gdLst>
                  <a:gd name="T0" fmla="*/ 0 w 86"/>
                  <a:gd name="T1" fmla="*/ 0 h 127"/>
                  <a:gd name="T2" fmla="*/ 33 w 86"/>
                  <a:gd name="T3" fmla="*/ 0 h 127"/>
                  <a:gd name="T4" fmla="*/ 69 w 86"/>
                  <a:gd name="T5" fmla="*/ 6 h 127"/>
                  <a:gd name="T6" fmla="*/ 86 w 86"/>
                  <a:gd name="T7" fmla="*/ 40 h 127"/>
                  <a:gd name="T8" fmla="*/ 79 w 86"/>
                  <a:gd name="T9" fmla="*/ 65 h 127"/>
                  <a:gd name="T10" fmla="*/ 50 w 86"/>
                  <a:gd name="T11" fmla="*/ 79 h 127"/>
                  <a:gd name="T12" fmla="*/ 82 w 86"/>
                  <a:gd name="T13" fmla="*/ 127 h 127"/>
                  <a:gd name="T14" fmla="*/ 66 w 86"/>
                  <a:gd name="T15" fmla="*/ 127 h 127"/>
                  <a:gd name="T16" fmla="*/ 30 w 86"/>
                  <a:gd name="T17" fmla="*/ 72 h 127"/>
                  <a:gd name="T18" fmla="*/ 35 w 86"/>
                  <a:gd name="T19" fmla="*/ 72 h 127"/>
                  <a:gd name="T20" fmla="*/ 63 w 86"/>
                  <a:gd name="T21" fmla="*/ 65 h 127"/>
                  <a:gd name="T22" fmla="*/ 72 w 86"/>
                  <a:gd name="T23" fmla="*/ 42 h 127"/>
                  <a:gd name="T24" fmla="*/ 60 w 86"/>
                  <a:gd name="T25" fmla="*/ 17 h 127"/>
                  <a:gd name="T26" fmla="*/ 34 w 86"/>
                  <a:gd name="T27" fmla="*/ 12 h 127"/>
                  <a:gd name="T28" fmla="*/ 14 w 86"/>
                  <a:gd name="T29" fmla="*/ 12 h 127"/>
                  <a:gd name="T30" fmla="*/ 14 w 86"/>
                  <a:gd name="T31" fmla="*/ 127 h 127"/>
                  <a:gd name="T32" fmla="*/ 0 w 86"/>
                  <a:gd name="T33" fmla="*/ 127 h 127"/>
                  <a:gd name="T34" fmla="*/ 0 w 86"/>
                  <a:gd name="T35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6" h="127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53" y="0"/>
                      <a:pt x="62" y="2"/>
                      <a:pt x="69" y="6"/>
                    </a:cubicBezTo>
                    <a:cubicBezTo>
                      <a:pt x="79" y="12"/>
                      <a:pt x="86" y="26"/>
                      <a:pt x="86" y="40"/>
                    </a:cubicBezTo>
                    <a:cubicBezTo>
                      <a:pt x="86" y="49"/>
                      <a:pt x="84" y="58"/>
                      <a:pt x="79" y="65"/>
                    </a:cubicBezTo>
                    <a:cubicBezTo>
                      <a:pt x="71" y="76"/>
                      <a:pt x="62" y="78"/>
                      <a:pt x="50" y="79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3" y="72"/>
                      <a:pt x="56" y="71"/>
                      <a:pt x="63" y="65"/>
                    </a:cubicBezTo>
                    <a:cubicBezTo>
                      <a:pt x="70" y="58"/>
                      <a:pt x="72" y="51"/>
                      <a:pt x="72" y="42"/>
                    </a:cubicBezTo>
                    <a:cubicBezTo>
                      <a:pt x="72" y="32"/>
                      <a:pt x="68" y="22"/>
                      <a:pt x="60" y="17"/>
                    </a:cubicBezTo>
                    <a:cubicBezTo>
                      <a:pt x="53" y="13"/>
                      <a:pt x="46" y="12"/>
                      <a:pt x="3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88" name="Freeform 53">
                <a:extLst>
                  <a:ext uri="{FF2B5EF4-FFF2-40B4-BE49-F238E27FC236}">
                    <a16:creationId xmlns:a16="http://schemas.microsoft.com/office/drawing/2014/main" id="{4BFB5592-C893-4C41-955A-AB102FC69B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663" y="420688"/>
                <a:ext cx="287338" cy="484188"/>
              </a:xfrm>
              <a:custGeom>
                <a:avLst/>
                <a:gdLst>
                  <a:gd name="T0" fmla="*/ 73 w 181"/>
                  <a:gd name="T1" fmla="*/ 29 h 305"/>
                  <a:gd name="T2" fmla="*/ 0 w 181"/>
                  <a:gd name="T3" fmla="*/ 29 h 305"/>
                  <a:gd name="T4" fmla="*/ 0 w 181"/>
                  <a:gd name="T5" fmla="*/ 0 h 305"/>
                  <a:gd name="T6" fmla="*/ 181 w 181"/>
                  <a:gd name="T7" fmla="*/ 0 h 305"/>
                  <a:gd name="T8" fmla="*/ 181 w 181"/>
                  <a:gd name="T9" fmla="*/ 29 h 305"/>
                  <a:gd name="T10" fmla="*/ 106 w 181"/>
                  <a:gd name="T11" fmla="*/ 29 h 305"/>
                  <a:gd name="T12" fmla="*/ 106 w 181"/>
                  <a:gd name="T13" fmla="*/ 305 h 305"/>
                  <a:gd name="T14" fmla="*/ 73 w 181"/>
                  <a:gd name="T15" fmla="*/ 305 h 305"/>
                  <a:gd name="T16" fmla="*/ 73 w 181"/>
                  <a:gd name="T17" fmla="*/ 29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305">
                    <a:moveTo>
                      <a:pt x="73" y="29"/>
                    </a:moveTo>
                    <a:lnTo>
                      <a:pt x="0" y="29"/>
                    </a:lnTo>
                    <a:lnTo>
                      <a:pt x="0" y="0"/>
                    </a:lnTo>
                    <a:lnTo>
                      <a:pt x="181" y="0"/>
                    </a:lnTo>
                    <a:lnTo>
                      <a:pt x="181" y="29"/>
                    </a:lnTo>
                    <a:lnTo>
                      <a:pt x="106" y="29"/>
                    </a:lnTo>
                    <a:lnTo>
                      <a:pt x="106" y="305"/>
                    </a:lnTo>
                    <a:lnTo>
                      <a:pt x="73" y="305"/>
                    </a:lnTo>
                    <a:lnTo>
                      <a:pt x="7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4">
                <a:extLst>
                  <a:ext uri="{FF2B5EF4-FFF2-40B4-BE49-F238E27FC236}">
                    <a16:creationId xmlns:a16="http://schemas.microsoft.com/office/drawing/2014/main" id="{24F8787C-65C3-CC4B-826A-C5724ECBB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388" y="420688"/>
                <a:ext cx="338138" cy="484188"/>
              </a:xfrm>
              <a:custGeom>
                <a:avLst/>
                <a:gdLst>
                  <a:gd name="T0" fmla="*/ 0 w 213"/>
                  <a:gd name="T1" fmla="*/ 305 h 305"/>
                  <a:gd name="T2" fmla="*/ 0 w 213"/>
                  <a:gd name="T3" fmla="*/ 0 h 305"/>
                  <a:gd name="T4" fmla="*/ 34 w 213"/>
                  <a:gd name="T5" fmla="*/ 0 h 305"/>
                  <a:gd name="T6" fmla="*/ 34 w 213"/>
                  <a:gd name="T7" fmla="*/ 135 h 305"/>
                  <a:gd name="T8" fmla="*/ 178 w 213"/>
                  <a:gd name="T9" fmla="*/ 135 h 305"/>
                  <a:gd name="T10" fmla="*/ 178 w 213"/>
                  <a:gd name="T11" fmla="*/ 0 h 305"/>
                  <a:gd name="T12" fmla="*/ 213 w 213"/>
                  <a:gd name="T13" fmla="*/ 0 h 305"/>
                  <a:gd name="T14" fmla="*/ 213 w 213"/>
                  <a:gd name="T15" fmla="*/ 305 h 305"/>
                  <a:gd name="T16" fmla="*/ 178 w 213"/>
                  <a:gd name="T17" fmla="*/ 305 h 305"/>
                  <a:gd name="T18" fmla="*/ 178 w 213"/>
                  <a:gd name="T19" fmla="*/ 166 h 305"/>
                  <a:gd name="T20" fmla="*/ 34 w 213"/>
                  <a:gd name="T21" fmla="*/ 166 h 305"/>
                  <a:gd name="T22" fmla="*/ 34 w 213"/>
                  <a:gd name="T23" fmla="*/ 305 h 305"/>
                  <a:gd name="T24" fmla="*/ 0 w 213"/>
                  <a:gd name="T25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3" h="305">
                    <a:moveTo>
                      <a:pt x="0" y="305"/>
                    </a:moveTo>
                    <a:lnTo>
                      <a:pt x="0" y="0"/>
                    </a:lnTo>
                    <a:lnTo>
                      <a:pt x="34" y="0"/>
                    </a:lnTo>
                    <a:lnTo>
                      <a:pt x="34" y="135"/>
                    </a:lnTo>
                    <a:lnTo>
                      <a:pt x="178" y="135"/>
                    </a:lnTo>
                    <a:lnTo>
                      <a:pt x="178" y="0"/>
                    </a:lnTo>
                    <a:lnTo>
                      <a:pt x="213" y="0"/>
                    </a:lnTo>
                    <a:lnTo>
                      <a:pt x="213" y="305"/>
                    </a:lnTo>
                    <a:lnTo>
                      <a:pt x="178" y="305"/>
                    </a:lnTo>
                    <a:lnTo>
                      <a:pt x="178" y="166"/>
                    </a:lnTo>
                    <a:lnTo>
                      <a:pt x="34" y="166"/>
                    </a:lnTo>
                    <a:lnTo>
                      <a:pt x="34" y="305"/>
                    </a:lnTo>
                    <a:lnTo>
                      <a:pt x="0" y="3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E3533-C0BD-2D4C-8B2E-7ADB118C4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15052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Calibration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2553007"/>
          </a:xfr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Calibration on pixel-by-pixel basis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Each pixel assigned a wavelength band and polarization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Measure spectral response and polarizer extinction to characterize in-band and out-of-band transmission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Measure absolute radiance, dark level (over temperature), and PSF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PSF will be deconvolved from raw images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All calibration will be performed on the 4x1 binned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23926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and Radiometric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774571"/>
          </a:xfr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Tunable laser source and integrating 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Yields absolute radiance measurement and spectral response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47731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Linearity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179810"/>
          </a:xfr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White light source and integrating sphere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Varying light levels (dark to saturation) for each gain and integration time 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Yields map of radiance to detector counts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8823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Stray Light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990288"/>
          </a:xfr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White light source and collimated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“In-field” stray light yields PSF measurement and relative angular location of each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Out-of-field stray light yields additional noise 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Absolute angular location to be determined on 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Co-registration with known coastlines/islands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6366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Level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774571"/>
          </a:xfr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Covered telescope, measure dark images during TVAC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Yields temperature-dependent dark levels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11249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Polarization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774571"/>
          </a:xfr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White light source + integrating sphere + rotating linear polarizer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Yields exact polarizer alignment and extinction ratio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37816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8C51A5-D615-1C46-93E5-172C68964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Desired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D68E4-3C79-344A-809F-A5151D638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585049"/>
          </a:xfr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Raw data from KASI calibration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PolCube</a:t>
            </a:r>
            <a:r>
              <a:rPr lang="en-US" dirty="0"/>
              <a:t> models and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Instrument operation details after integration onto </a:t>
            </a:r>
            <a:r>
              <a:rPr lang="en-US" dirty="0" err="1"/>
              <a:t>BusanSat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Any known issues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2E6C8-1BAE-B94B-AC5D-40185132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E1C276-47CF-BE4F-AD24-3AF95942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407803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DCC4-9CAE-D447-AB54-5F4293705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15823C-A085-BA4B-AACC-E38B0A325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t>11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DEC50-2B7D-C04A-A6F7-27CFE141A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Science Directorate at NASA's Langley Research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4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_STILL_OPTION_1" id="{A7EB731F-9F26-FA45-B219-A9FC2724B824}" vid="{BB2B4FA0-A277-B74D-BFBF-46A8FBBB8B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LIGHT_EXPLORE (002)</Template>
  <TotalTime>21</TotalTime>
  <Words>384</Words>
  <Application>Microsoft Macintosh PowerPoint</Application>
  <PresentationFormat>Widescreen</PresentationFormat>
  <Paragraphs>72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Calibration Goals</vt:lpstr>
      <vt:lpstr>PowerPoint Presentation</vt:lpstr>
      <vt:lpstr>Calibration Goals</vt:lpstr>
      <vt:lpstr>Spectral and Radiometric Calibration</vt:lpstr>
      <vt:lpstr>Linearity Calibration</vt:lpstr>
      <vt:lpstr>Stray Light Calibration</vt:lpstr>
      <vt:lpstr>Dark Level Calibration</vt:lpstr>
      <vt:lpstr>Polarization Calibration</vt:lpstr>
      <vt:lpstr>Desired Information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May, Tracy L. (LARC-A010A)[LAMPS 2]</dc:creator>
  <cp:keywords/>
  <dc:description/>
  <cp:lastModifiedBy>Schlosser, Joseph S. (LARC-E304)[NPP POST-DOC CONTRACT]</cp:lastModifiedBy>
  <cp:revision>3</cp:revision>
  <dcterms:created xsi:type="dcterms:W3CDTF">2022-02-23T14:26:18Z</dcterms:created>
  <dcterms:modified xsi:type="dcterms:W3CDTF">2023-02-07T17:41:44Z</dcterms:modified>
  <cp:category/>
</cp:coreProperties>
</file>