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66" r:id="rId2"/>
    <p:sldId id="257" r:id="rId3"/>
    <p:sldId id="260" r:id="rId4"/>
    <p:sldId id="301" r:id="rId5"/>
    <p:sldId id="303" r:id="rId6"/>
    <p:sldId id="305" r:id="rId7"/>
    <p:sldId id="309" r:id="rId8"/>
    <p:sldId id="304" r:id="rId9"/>
    <p:sldId id="306" r:id="rId10"/>
    <p:sldId id="307" r:id="rId11"/>
    <p:sldId id="308" r:id="rId12"/>
    <p:sldId id="311" r:id="rId13"/>
    <p:sldId id="312" r:id="rId14"/>
    <p:sldId id="300" r:id="rId15"/>
    <p:sldId id="313"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8"/>
    <p:restoredTop sz="94545"/>
  </p:normalViewPr>
  <p:slideViewPr>
    <p:cSldViewPr snapToGrid="0" snapToObjects="1">
      <p:cViewPr varScale="1">
        <p:scale>
          <a:sx n="142" d="100"/>
          <a:sy n="142" d="100"/>
        </p:scale>
        <p:origin x="1224" y="17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2/7/23</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2/7/23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2/7/23</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2/7/23</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2/7/23</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2/7/23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2/7/23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2/7/23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2/7/23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2/7/23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2/7/23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2/7/23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2/7/23</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2/7/23</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2/7/23</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554767" y="3898672"/>
            <a:ext cx="4745807" cy="1959511"/>
          </a:xfrm>
        </p:spPr>
        <p:txBody>
          <a:bodyPr wrap="square">
            <a:spAutoFit/>
          </a:bodyPr>
          <a:lstStyle/>
          <a:p>
            <a:pPr>
              <a:spcBef>
                <a:spcPts val="400"/>
              </a:spcBef>
            </a:pPr>
            <a:r>
              <a:rPr lang="en-US" sz="1800" b="1" dirty="0"/>
              <a:t>Snorre Stamnes, Vianni Ricano Cadenas</a:t>
            </a:r>
          </a:p>
          <a:p>
            <a:pPr>
              <a:spcBef>
                <a:spcPts val="400"/>
              </a:spcBef>
            </a:pPr>
            <a:r>
              <a:rPr lang="en-US" sz="1800" b="1" dirty="0"/>
              <a:t>Marilee Roell, Yongxiang Hu, Adam Bell</a:t>
            </a:r>
          </a:p>
          <a:p>
            <a:pPr>
              <a:spcBef>
                <a:spcPts val="400"/>
              </a:spcBef>
            </a:pPr>
            <a:r>
              <a:rPr lang="en-US" dirty="0"/>
              <a:t>PolCube Mission Goals and Science Overview</a:t>
            </a:r>
          </a:p>
          <a:p>
            <a:pPr>
              <a:spcBef>
                <a:spcPts val="400"/>
              </a:spcBef>
            </a:pPr>
            <a:r>
              <a:rPr lang="en-US" dirty="0"/>
              <a:t>Tuesday, February 14, 2023</a:t>
            </a:r>
          </a:p>
          <a:p>
            <a:pPr>
              <a:spcBef>
                <a:spcPts val="400"/>
              </a:spcBef>
            </a:pPr>
            <a:r>
              <a:rPr lang="en-US" sz="1800" dirty="0"/>
              <a:t>10:15am – 12:00pm</a:t>
            </a:r>
          </a:p>
        </p:txBody>
      </p:sp>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24">
            <a:extLst>
              <a:ext uri="{FF2B5EF4-FFF2-40B4-BE49-F238E27FC236}">
                <a16:creationId xmlns:a16="http://schemas.microsoft.com/office/drawing/2014/main" id="{DC118577-8B85-3F4F-9790-2C71FDDC11D4}"/>
              </a:ext>
            </a:extLst>
          </p:cNvPr>
          <p:cNvGrpSpPr/>
          <p:nvPr/>
        </p:nvGrpSpPr>
        <p:grpSpPr>
          <a:xfrm>
            <a:off x="537288" y="3187693"/>
            <a:ext cx="5746781" cy="702502"/>
            <a:chOff x="537288" y="3187693"/>
            <a:chExt cx="5746781"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8" y="3187693"/>
              <a:ext cx="3254927"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0" y="3232202"/>
              <a:ext cx="2309409"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 name="Picture 4">
            <a:extLst>
              <a:ext uri="{FF2B5EF4-FFF2-40B4-BE49-F238E27FC236}">
                <a16:creationId xmlns:a16="http://schemas.microsoft.com/office/drawing/2014/main" id="{6AFA72BD-7B8B-F166-8784-17C9CDECB76F}"/>
              </a:ext>
            </a:extLst>
          </p:cNvPr>
          <p:cNvPicPr>
            <a:picLocks noChangeAspect="1"/>
          </p:cNvPicPr>
          <p:nvPr/>
        </p:nvPicPr>
        <p:blipFill>
          <a:blip r:embed="rId4"/>
          <a:stretch>
            <a:fillRect/>
          </a:stretch>
        </p:blipFill>
        <p:spPr>
          <a:xfrm>
            <a:off x="60354" y="102029"/>
            <a:ext cx="1418689" cy="1547661"/>
          </a:xfrm>
          <a:prstGeom prst="rect">
            <a:avLst/>
          </a:prstGeom>
        </p:spPr>
      </p:pic>
    </p:spTree>
    <p:extLst>
      <p:ext uri="{BB962C8B-B14F-4D97-AF65-F5344CB8AC3E}">
        <p14:creationId xmlns:p14="http://schemas.microsoft.com/office/powerpoint/2010/main" val="3154782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10</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3" name="TextBox 2">
            <a:extLst>
              <a:ext uri="{FF2B5EF4-FFF2-40B4-BE49-F238E27FC236}">
                <a16:creationId xmlns:a16="http://schemas.microsoft.com/office/drawing/2014/main" id="{A6B85731-76EA-0D4C-F43B-AAED6E494A95}"/>
              </a:ext>
            </a:extLst>
          </p:cNvPr>
          <p:cNvSpPr txBox="1"/>
          <p:nvPr/>
        </p:nvSpPr>
        <p:spPr>
          <a:xfrm>
            <a:off x="1536322" y="303294"/>
            <a:ext cx="10562197" cy="923330"/>
          </a:xfrm>
          <a:prstGeom prst="rect">
            <a:avLst/>
          </a:prstGeom>
          <a:noFill/>
        </p:spPr>
        <p:txBody>
          <a:bodyPr wrap="square" rtlCol="0">
            <a:spAutoFit/>
          </a:bodyPr>
          <a:lstStyle/>
          <a:p>
            <a:r>
              <a:rPr lang="en-US" sz="1800" dirty="0"/>
              <a:t>Objective 2. Quantify capability of 4d cloud property retrievals using an advanced AI remote sensing algorithm.</a:t>
            </a:r>
          </a:p>
          <a:p>
            <a:r>
              <a:rPr lang="en-US" sz="1800" i="1" dirty="0"/>
              <a:t>Question: Can we verify the Na-Nd-CCN model relationships established by ACTIVATE?</a:t>
            </a:r>
          </a:p>
          <a:p>
            <a:r>
              <a:rPr lang="en-US" sz="1800" dirty="0"/>
              <a:t>Deliverable: 4-dimensional cloud properties of the entire Earth</a:t>
            </a:r>
          </a:p>
        </p:txBody>
      </p:sp>
      <p:sp>
        <p:nvSpPr>
          <p:cNvPr id="5" name="TextBox 4">
            <a:extLst>
              <a:ext uri="{FF2B5EF4-FFF2-40B4-BE49-F238E27FC236}">
                <a16:creationId xmlns:a16="http://schemas.microsoft.com/office/drawing/2014/main" id="{533E4529-18C1-77CA-702F-B920243F5564}"/>
              </a:ext>
            </a:extLst>
          </p:cNvPr>
          <p:cNvSpPr txBox="1"/>
          <p:nvPr/>
        </p:nvSpPr>
        <p:spPr>
          <a:xfrm>
            <a:off x="1200409" y="1443974"/>
            <a:ext cx="7109873" cy="1631216"/>
          </a:xfrm>
          <a:prstGeom prst="rect">
            <a:avLst/>
          </a:prstGeom>
          <a:noFill/>
        </p:spPr>
        <p:txBody>
          <a:bodyPr wrap="square" rtlCol="0">
            <a:spAutoFit/>
          </a:bodyPr>
          <a:lstStyle/>
          <a:p>
            <a:pPr algn="ctr"/>
            <a:r>
              <a:rPr lang="en-US" sz="2400" b="1" dirty="0"/>
              <a:t>Polarimeters like PolCube provide accurate cloud top height and pressure measurements: neural network approach is far better than conventional retrievals</a:t>
            </a:r>
          </a:p>
          <a:p>
            <a:endParaRPr lang="en-US" sz="2800" b="1" dirty="0"/>
          </a:p>
        </p:txBody>
      </p:sp>
      <p:pic>
        <p:nvPicPr>
          <p:cNvPr id="6" name="Picture 5">
            <a:extLst>
              <a:ext uri="{FF2B5EF4-FFF2-40B4-BE49-F238E27FC236}">
                <a16:creationId xmlns:a16="http://schemas.microsoft.com/office/drawing/2014/main" id="{FCE34889-1C9A-410A-CB3C-04FDE64E1A07}"/>
              </a:ext>
            </a:extLst>
          </p:cNvPr>
          <p:cNvPicPr>
            <a:picLocks noChangeAspect="1"/>
          </p:cNvPicPr>
          <p:nvPr/>
        </p:nvPicPr>
        <p:blipFill>
          <a:blip r:embed="rId2"/>
          <a:stretch>
            <a:fillRect/>
          </a:stretch>
        </p:blipFill>
        <p:spPr>
          <a:xfrm>
            <a:off x="60354" y="102029"/>
            <a:ext cx="1418689" cy="1547661"/>
          </a:xfrm>
          <a:prstGeom prst="rect">
            <a:avLst/>
          </a:prstGeom>
        </p:spPr>
      </p:pic>
      <p:pic>
        <p:nvPicPr>
          <p:cNvPr id="9" name="Picture 8">
            <a:extLst>
              <a:ext uri="{FF2B5EF4-FFF2-40B4-BE49-F238E27FC236}">
                <a16:creationId xmlns:a16="http://schemas.microsoft.com/office/drawing/2014/main" id="{0CA180A4-472B-FA8A-CA9C-AE33030D403C}"/>
              </a:ext>
            </a:extLst>
          </p:cNvPr>
          <p:cNvPicPr>
            <a:picLocks noChangeAspect="1"/>
          </p:cNvPicPr>
          <p:nvPr/>
        </p:nvPicPr>
        <p:blipFill rotWithShape="1">
          <a:blip r:embed="rId3"/>
          <a:srcRect t="5271" r="6421"/>
          <a:stretch/>
        </p:blipFill>
        <p:spPr>
          <a:xfrm>
            <a:off x="163143" y="2774447"/>
            <a:ext cx="5152862" cy="3268323"/>
          </a:xfrm>
          <a:prstGeom prst="rect">
            <a:avLst/>
          </a:prstGeom>
        </p:spPr>
      </p:pic>
      <p:pic>
        <p:nvPicPr>
          <p:cNvPr id="11" name="Picture 10">
            <a:extLst>
              <a:ext uri="{FF2B5EF4-FFF2-40B4-BE49-F238E27FC236}">
                <a16:creationId xmlns:a16="http://schemas.microsoft.com/office/drawing/2014/main" id="{9868AE31-BD35-83C1-4403-C9B57EEA665A}"/>
              </a:ext>
            </a:extLst>
          </p:cNvPr>
          <p:cNvPicPr>
            <a:picLocks noChangeAspect="1"/>
          </p:cNvPicPr>
          <p:nvPr/>
        </p:nvPicPr>
        <p:blipFill rotWithShape="1">
          <a:blip r:embed="rId4"/>
          <a:srcRect t="6358" r="8233"/>
          <a:stretch/>
        </p:blipFill>
        <p:spPr>
          <a:xfrm>
            <a:off x="5316005" y="2803157"/>
            <a:ext cx="5012780" cy="3205012"/>
          </a:xfrm>
          <a:prstGeom prst="rect">
            <a:avLst/>
          </a:prstGeom>
        </p:spPr>
      </p:pic>
      <p:sp>
        <p:nvSpPr>
          <p:cNvPr id="12" name="TextBox 11">
            <a:extLst>
              <a:ext uri="{FF2B5EF4-FFF2-40B4-BE49-F238E27FC236}">
                <a16:creationId xmlns:a16="http://schemas.microsoft.com/office/drawing/2014/main" id="{E74CC469-D2B5-55AB-0E31-42A710170722}"/>
              </a:ext>
            </a:extLst>
          </p:cNvPr>
          <p:cNvSpPr txBox="1"/>
          <p:nvPr/>
        </p:nvSpPr>
        <p:spPr>
          <a:xfrm>
            <a:off x="9516352" y="1546934"/>
            <a:ext cx="2192304" cy="646331"/>
          </a:xfrm>
          <a:prstGeom prst="rect">
            <a:avLst/>
          </a:prstGeom>
          <a:noFill/>
          <a:ln>
            <a:solidFill>
              <a:schemeClr val="tx1"/>
            </a:solidFill>
          </a:ln>
        </p:spPr>
        <p:txBody>
          <a:bodyPr wrap="square">
            <a:spAutoFit/>
          </a:bodyPr>
          <a:lstStyle/>
          <a:p>
            <a:r>
              <a:rPr lang="en-US" sz="1800" dirty="0">
                <a:effectLst/>
                <a:latin typeface="Times New Roman" panose="02020603050405020304" pitchFamily="18" charset="0"/>
                <a:cs typeface="Times New Roman" panose="02020603050405020304" pitchFamily="18" charset="0"/>
              </a:rPr>
              <a:t>Ali Omar, presented at AMS 2023</a:t>
            </a:r>
          </a:p>
        </p:txBody>
      </p:sp>
    </p:spTree>
    <p:extLst>
      <p:ext uri="{BB962C8B-B14F-4D97-AF65-F5344CB8AC3E}">
        <p14:creationId xmlns:p14="http://schemas.microsoft.com/office/powerpoint/2010/main" val="30449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11</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3" name="TextBox 2">
            <a:extLst>
              <a:ext uri="{FF2B5EF4-FFF2-40B4-BE49-F238E27FC236}">
                <a16:creationId xmlns:a16="http://schemas.microsoft.com/office/drawing/2014/main" id="{A6B85731-76EA-0D4C-F43B-AAED6E494A95}"/>
              </a:ext>
            </a:extLst>
          </p:cNvPr>
          <p:cNvSpPr txBox="1"/>
          <p:nvPr/>
        </p:nvSpPr>
        <p:spPr>
          <a:xfrm>
            <a:off x="1370376" y="308345"/>
            <a:ext cx="10873648" cy="646331"/>
          </a:xfrm>
          <a:prstGeom prst="rect">
            <a:avLst/>
          </a:prstGeom>
          <a:noFill/>
        </p:spPr>
        <p:txBody>
          <a:bodyPr wrap="square" rtlCol="0">
            <a:spAutoFit/>
          </a:bodyPr>
          <a:lstStyle/>
          <a:p>
            <a:r>
              <a:rPr lang="en-US" sz="1800" dirty="0"/>
              <a:t>Objective 3. Assess advanced AI remote sensing capability to retrieve lidar-like 3d aerosol and cloud properties for aerosol transport and atmospheric dynamics studies.</a:t>
            </a:r>
          </a:p>
        </p:txBody>
      </p:sp>
      <p:sp>
        <p:nvSpPr>
          <p:cNvPr id="21" name="TextBox 20">
            <a:extLst>
              <a:ext uri="{FF2B5EF4-FFF2-40B4-BE49-F238E27FC236}">
                <a16:creationId xmlns:a16="http://schemas.microsoft.com/office/drawing/2014/main" id="{C09D16B9-1B4C-4705-E155-B29AEB45EB8A}"/>
              </a:ext>
            </a:extLst>
          </p:cNvPr>
          <p:cNvSpPr txBox="1"/>
          <p:nvPr/>
        </p:nvSpPr>
        <p:spPr>
          <a:xfrm>
            <a:off x="8861929" y="2170755"/>
            <a:ext cx="2192304" cy="1477328"/>
          </a:xfrm>
          <a:prstGeom prst="rect">
            <a:avLst/>
          </a:prstGeom>
          <a:noFill/>
          <a:ln>
            <a:solidFill>
              <a:schemeClr val="tx1"/>
            </a:solidFill>
          </a:ln>
        </p:spPr>
        <p:txBody>
          <a:bodyPr wrap="square">
            <a:spAutoFit/>
          </a:bodyPr>
          <a:lstStyle/>
          <a:p>
            <a:r>
              <a:rPr lang="en-US" sz="1800" dirty="0">
                <a:effectLst/>
                <a:latin typeface="Times New Roman" panose="02020603050405020304" pitchFamily="18" charset="0"/>
                <a:cs typeface="Times New Roman" panose="02020603050405020304" pitchFamily="18" charset="0"/>
              </a:rPr>
              <a:t>Ali Omar, dust transport </a:t>
            </a:r>
            <a:r>
              <a:rPr lang="en-US" dirty="0">
                <a:latin typeface="Times New Roman" panose="02020603050405020304" pitchFamily="18" charset="0"/>
                <a:cs typeface="Times New Roman" panose="02020603050405020304" pitchFamily="18" charset="0"/>
              </a:rPr>
              <a:t>as measured by CALIOP, </a:t>
            </a:r>
            <a:r>
              <a:rPr lang="en-US" sz="1800" dirty="0">
                <a:effectLst/>
                <a:latin typeface="Times New Roman" panose="02020603050405020304" pitchFamily="18" charset="0"/>
                <a:cs typeface="Times New Roman" panose="02020603050405020304" pitchFamily="18" charset="0"/>
              </a:rPr>
              <a:t>presented at AMS 2023</a:t>
            </a:r>
          </a:p>
        </p:txBody>
      </p:sp>
      <p:grpSp>
        <p:nvGrpSpPr>
          <p:cNvPr id="25" name="Group 24">
            <a:extLst>
              <a:ext uri="{FF2B5EF4-FFF2-40B4-BE49-F238E27FC236}">
                <a16:creationId xmlns:a16="http://schemas.microsoft.com/office/drawing/2014/main" id="{9A01E531-713C-7BFC-A95C-0D1F59BF6AE6}"/>
              </a:ext>
            </a:extLst>
          </p:cNvPr>
          <p:cNvGrpSpPr/>
          <p:nvPr/>
        </p:nvGrpSpPr>
        <p:grpSpPr>
          <a:xfrm>
            <a:off x="104617" y="987853"/>
            <a:ext cx="8316555" cy="5323859"/>
            <a:chOff x="-54484" y="914400"/>
            <a:chExt cx="9284671" cy="5943600"/>
          </a:xfrm>
        </p:grpSpPr>
        <p:pic>
          <p:nvPicPr>
            <p:cNvPr id="5" name="Picture 2">
              <a:extLst>
                <a:ext uri="{FF2B5EF4-FFF2-40B4-BE49-F238E27FC236}">
                  <a16:creationId xmlns:a16="http://schemas.microsoft.com/office/drawing/2014/main" id="{2AF8D2B8-2D31-8A82-AF94-694EE0023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E41EC027-A2C7-A9EA-7768-3D1670152CBE}"/>
                </a:ext>
              </a:extLst>
            </p:cNvPr>
            <p:cNvSpPr txBox="1">
              <a:spLocks noChangeArrowheads="1"/>
            </p:cNvSpPr>
            <p:nvPr/>
          </p:nvSpPr>
          <p:spPr bwMode="auto">
            <a:xfrm rot="2031130">
              <a:off x="8207965" y="2155603"/>
              <a:ext cx="1022222"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17</a:t>
              </a:r>
            </a:p>
          </p:txBody>
        </p:sp>
        <p:sp>
          <p:nvSpPr>
            <p:cNvPr id="7" name="Text Box 4">
              <a:extLst>
                <a:ext uri="{FF2B5EF4-FFF2-40B4-BE49-F238E27FC236}">
                  <a16:creationId xmlns:a16="http://schemas.microsoft.com/office/drawing/2014/main" id="{12596EE0-68A2-623F-C459-9E3A27F09085}"/>
                </a:ext>
              </a:extLst>
            </p:cNvPr>
            <p:cNvSpPr txBox="1">
              <a:spLocks noChangeArrowheads="1"/>
            </p:cNvSpPr>
            <p:nvPr/>
          </p:nvSpPr>
          <p:spPr bwMode="auto">
            <a:xfrm rot="2031130">
              <a:off x="7759835" y="2877104"/>
              <a:ext cx="1022223"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18</a:t>
              </a:r>
            </a:p>
          </p:txBody>
        </p:sp>
        <p:sp>
          <p:nvSpPr>
            <p:cNvPr id="8" name="Text Box 5">
              <a:extLst>
                <a:ext uri="{FF2B5EF4-FFF2-40B4-BE49-F238E27FC236}">
                  <a16:creationId xmlns:a16="http://schemas.microsoft.com/office/drawing/2014/main" id="{471629F1-D3EC-0DAD-B25F-5AD02F3C184F}"/>
                </a:ext>
              </a:extLst>
            </p:cNvPr>
            <p:cNvSpPr txBox="1">
              <a:spLocks noChangeArrowheads="1"/>
            </p:cNvSpPr>
            <p:nvPr/>
          </p:nvSpPr>
          <p:spPr bwMode="auto">
            <a:xfrm rot="2031130">
              <a:off x="7130738" y="3453039"/>
              <a:ext cx="1022223"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19</a:t>
              </a:r>
            </a:p>
          </p:txBody>
        </p:sp>
        <p:sp>
          <p:nvSpPr>
            <p:cNvPr id="9" name="Text Box 6">
              <a:extLst>
                <a:ext uri="{FF2B5EF4-FFF2-40B4-BE49-F238E27FC236}">
                  <a16:creationId xmlns:a16="http://schemas.microsoft.com/office/drawing/2014/main" id="{85388CC2-0DF6-A21D-41A6-F229A6F40944}"/>
                </a:ext>
              </a:extLst>
            </p:cNvPr>
            <p:cNvSpPr txBox="1">
              <a:spLocks noChangeArrowheads="1"/>
            </p:cNvSpPr>
            <p:nvPr/>
          </p:nvSpPr>
          <p:spPr bwMode="auto">
            <a:xfrm rot="2031130">
              <a:off x="6566201" y="4097927"/>
              <a:ext cx="1022223"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20</a:t>
              </a:r>
            </a:p>
          </p:txBody>
        </p:sp>
        <p:sp>
          <p:nvSpPr>
            <p:cNvPr id="10" name="Text Box 7">
              <a:extLst>
                <a:ext uri="{FF2B5EF4-FFF2-40B4-BE49-F238E27FC236}">
                  <a16:creationId xmlns:a16="http://schemas.microsoft.com/office/drawing/2014/main" id="{AC9D54D5-F28F-B224-068F-85FA71826AB6}"/>
                </a:ext>
              </a:extLst>
            </p:cNvPr>
            <p:cNvSpPr txBox="1">
              <a:spLocks noChangeArrowheads="1"/>
            </p:cNvSpPr>
            <p:nvPr/>
          </p:nvSpPr>
          <p:spPr bwMode="auto">
            <a:xfrm rot="2031130">
              <a:off x="5844959" y="4637538"/>
              <a:ext cx="1022222"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21</a:t>
              </a:r>
            </a:p>
          </p:txBody>
        </p:sp>
        <p:sp>
          <p:nvSpPr>
            <p:cNvPr id="11" name="Text Box 8">
              <a:extLst>
                <a:ext uri="{FF2B5EF4-FFF2-40B4-BE49-F238E27FC236}">
                  <a16:creationId xmlns:a16="http://schemas.microsoft.com/office/drawing/2014/main" id="{69ED813F-F843-DF7F-FAF1-25418A9572CA}"/>
                </a:ext>
              </a:extLst>
            </p:cNvPr>
            <p:cNvSpPr txBox="1">
              <a:spLocks noChangeArrowheads="1"/>
            </p:cNvSpPr>
            <p:nvPr/>
          </p:nvSpPr>
          <p:spPr bwMode="auto">
            <a:xfrm rot="2031130">
              <a:off x="5077048" y="5134960"/>
              <a:ext cx="1022222"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22</a:t>
              </a:r>
            </a:p>
          </p:txBody>
        </p:sp>
        <p:sp>
          <p:nvSpPr>
            <p:cNvPr id="12" name="Text Box 9">
              <a:extLst>
                <a:ext uri="{FF2B5EF4-FFF2-40B4-BE49-F238E27FC236}">
                  <a16:creationId xmlns:a16="http://schemas.microsoft.com/office/drawing/2014/main" id="{82B65E32-9F58-6558-0D0A-63F8828E7185}"/>
                </a:ext>
              </a:extLst>
            </p:cNvPr>
            <p:cNvSpPr txBox="1">
              <a:spLocks noChangeArrowheads="1"/>
            </p:cNvSpPr>
            <p:nvPr/>
          </p:nvSpPr>
          <p:spPr bwMode="auto">
            <a:xfrm rot="2031130">
              <a:off x="4463831" y="5739980"/>
              <a:ext cx="1022222"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23</a:t>
              </a:r>
            </a:p>
          </p:txBody>
        </p:sp>
        <p:sp>
          <p:nvSpPr>
            <p:cNvPr id="13" name="Text Box 10">
              <a:extLst>
                <a:ext uri="{FF2B5EF4-FFF2-40B4-BE49-F238E27FC236}">
                  <a16:creationId xmlns:a16="http://schemas.microsoft.com/office/drawing/2014/main" id="{B1FF133B-4666-220A-04EE-0ACA4FE91372}"/>
                </a:ext>
              </a:extLst>
            </p:cNvPr>
            <p:cNvSpPr txBox="1">
              <a:spLocks noChangeArrowheads="1"/>
            </p:cNvSpPr>
            <p:nvPr/>
          </p:nvSpPr>
          <p:spPr bwMode="auto">
            <a:xfrm rot="722759">
              <a:off x="220352" y="4794302"/>
              <a:ext cx="1022222"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25</a:t>
              </a:r>
            </a:p>
          </p:txBody>
        </p:sp>
        <p:sp>
          <p:nvSpPr>
            <p:cNvPr id="14" name="Text Box 11">
              <a:extLst>
                <a:ext uri="{FF2B5EF4-FFF2-40B4-BE49-F238E27FC236}">
                  <a16:creationId xmlns:a16="http://schemas.microsoft.com/office/drawing/2014/main" id="{54538EE3-7EA7-6470-6416-5B6DEADD7031}"/>
                </a:ext>
              </a:extLst>
            </p:cNvPr>
            <p:cNvSpPr txBox="1">
              <a:spLocks noChangeArrowheads="1"/>
            </p:cNvSpPr>
            <p:nvPr/>
          </p:nvSpPr>
          <p:spPr bwMode="auto">
            <a:xfrm rot="722759">
              <a:off x="-54484" y="5260635"/>
              <a:ext cx="1022222" cy="4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Aug 28</a:t>
              </a:r>
            </a:p>
          </p:txBody>
        </p:sp>
      </p:grpSp>
      <p:sp>
        <p:nvSpPr>
          <p:cNvPr id="15" name="Freeform 12">
            <a:extLst>
              <a:ext uri="{FF2B5EF4-FFF2-40B4-BE49-F238E27FC236}">
                <a16:creationId xmlns:a16="http://schemas.microsoft.com/office/drawing/2014/main" id="{471BB9D7-7AF2-4538-E8F7-E8B53F192D84}"/>
              </a:ext>
            </a:extLst>
          </p:cNvPr>
          <p:cNvSpPr>
            <a:spLocks/>
          </p:cNvSpPr>
          <p:nvPr/>
        </p:nvSpPr>
        <p:spPr bwMode="auto">
          <a:xfrm>
            <a:off x="6819900" y="4953000"/>
            <a:ext cx="38100" cy="838200"/>
          </a:xfrm>
          <a:custGeom>
            <a:avLst/>
            <a:gdLst>
              <a:gd name="T0" fmla="*/ 0 w 24"/>
              <a:gd name="T1" fmla="*/ 0 h 528"/>
              <a:gd name="T2" fmla="*/ 2147483647 w 24"/>
              <a:gd name="T3" fmla="*/ 2147483647 h 528"/>
              <a:gd name="T4" fmla="*/ 0 60000 65536"/>
              <a:gd name="T5" fmla="*/ 0 60000 65536"/>
              <a:gd name="T6" fmla="*/ 0 w 24"/>
              <a:gd name="T7" fmla="*/ 0 h 528"/>
              <a:gd name="T8" fmla="*/ 24 w 24"/>
              <a:gd name="T9" fmla="*/ 528 h 528"/>
            </a:gdLst>
            <a:ahLst/>
            <a:cxnLst>
              <a:cxn ang="T4">
                <a:pos x="T0" y="T1"/>
              </a:cxn>
              <a:cxn ang="T5">
                <a:pos x="T2" y="T3"/>
              </a:cxn>
            </a:cxnLst>
            <a:rect l="T6" t="T7" r="T8" b="T9"/>
            <a:pathLst>
              <a:path w="24" h="528">
                <a:moveTo>
                  <a:pt x="0" y="0"/>
                </a:moveTo>
                <a:lnTo>
                  <a:pt x="24" y="528"/>
                </a:lnTo>
              </a:path>
            </a:pathLst>
          </a:custGeom>
          <a:noFill/>
          <a:ln w="19050">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Text Box 13">
            <a:extLst>
              <a:ext uri="{FF2B5EF4-FFF2-40B4-BE49-F238E27FC236}">
                <a16:creationId xmlns:a16="http://schemas.microsoft.com/office/drawing/2014/main" id="{6D730A90-B380-FB2C-33FD-C8C4A0755C5D}"/>
              </a:ext>
            </a:extLst>
          </p:cNvPr>
          <p:cNvSpPr txBox="1">
            <a:spLocks noChangeArrowheads="1"/>
          </p:cNvSpPr>
          <p:nvPr/>
        </p:nvSpPr>
        <p:spPr bwMode="auto">
          <a:xfrm>
            <a:off x="6807200" y="5232400"/>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1"/>
                </a:solidFill>
                <a:latin typeface="Arial" panose="020B0604020202020204" pitchFamily="34" charset="0"/>
              </a:rPr>
              <a:t>5 km</a:t>
            </a:r>
          </a:p>
        </p:txBody>
      </p:sp>
      <p:sp>
        <p:nvSpPr>
          <p:cNvPr id="17" name="Freeform 14">
            <a:extLst>
              <a:ext uri="{FF2B5EF4-FFF2-40B4-BE49-F238E27FC236}">
                <a16:creationId xmlns:a16="http://schemas.microsoft.com/office/drawing/2014/main" id="{B570C777-CC2D-C013-43E0-2B22E7A7E3B8}"/>
              </a:ext>
            </a:extLst>
          </p:cNvPr>
          <p:cNvSpPr>
            <a:spLocks/>
          </p:cNvSpPr>
          <p:nvPr/>
        </p:nvSpPr>
        <p:spPr bwMode="auto">
          <a:xfrm>
            <a:off x="2741613" y="5427663"/>
            <a:ext cx="26987" cy="506412"/>
          </a:xfrm>
          <a:custGeom>
            <a:avLst/>
            <a:gdLst>
              <a:gd name="T0" fmla="*/ 0 w 17"/>
              <a:gd name="T1" fmla="*/ 0 h 319"/>
              <a:gd name="T2" fmla="*/ 2147483647 w 17"/>
              <a:gd name="T3" fmla="*/ 2147483647 h 319"/>
              <a:gd name="T4" fmla="*/ 0 60000 65536"/>
              <a:gd name="T5" fmla="*/ 0 60000 65536"/>
              <a:gd name="T6" fmla="*/ 0 w 17"/>
              <a:gd name="T7" fmla="*/ 0 h 319"/>
              <a:gd name="T8" fmla="*/ 17 w 17"/>
              <a:gd name="T9" fmla="*/ 319 h 319"/>
            </a:gdLst>
            <a:ahLst/>
            <a:cxnLst>
              <a:cxn ang="T4">
                <a:pos x="T0" y="T1"/>
              </a:cxn>
              <a:cxn ang="T5">
                <a:pos x="T2" y="T3"/>
              </a:cxn>
            </a:cxnLst>
            <a:rect l="T6" t="T7" r="T8" b="T9"/>
            <a:pathLst>
              <a:path w="17" h="319">
                <a:moveTo>
                  <a:pt x="0" y="0"/>
                </a:moveTo>
                <a:lnTo>
                  <a:pt x="17" y="319"/>
                </a:lnTo>
              </a:path>
            </a:pathLst>
          </a:custGeom>
          <a:noFill/>
          <a:ln w="19050">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Text Box 15">
            <a:extLst>
              <a:ext uri="{FF2B5EF4-FFF2-40B4-BE49-F238E27FC236}">
                <a16:creationId xmlns:a16="http://schemas.microsoft.com/office/drawing/2014/main" id="{B4C41BBF-FA4F-DEC3-8B86-1D04837A01FE}"/>
              </a:ext>
            </a:extLst>
          </p:cNvPr>
          <p:cNvSpPr txBox="1">
            <a:spLocks noChangeArrowheads="1"/>
          </p:cNvSpPr>
          <p:nvPr/>
        </p:nvSpPr>
        <p:spPr bwMode="auto">
          <a:xfrm>
            <a:off x="2743200" y="558641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1"/>
                </a:solidFill>
                <a:latin typeface="Arial" panose="020B0604020202020204" pitchFamily="34" charset="0"/>
              </a:rPr>
              <a:t>3 km</a:t>
            </a:r>
          </a:p>
        </p:txBody>
      </p:sp>
      <p:pic>
        <p:nvPicPr>
          <p:cNvPr id="19" name="Picture 18">
            <a:extLst>
              <a:ext uri="{FF2B5EF4-FFF2-40B4-BE49-F238E27FC236}">
                <a16:creationId xmlns:a16="http://schemas.microsoft.com/office/drawing/2014/main" id="{2EE7870F-197A-8675-B64C-F55680D9C1AA}"/>
              </a:ext>
            </a:extLst>
          </p:cNvPr>
          <p:cNvPicPr>
            <a:picLocks noChangeAspect="1"/>
          </p:cNvPicPr>
          <p:nvPr/>
        </p:nvPicPr>
        <p:blipFill>
          <a:blip r:embed="rId3"/>
          <a:stretch>
            <a:fillRect/>
          </a:stretch>
        </p:blipFill>
        <p:spPr>
          <a:xfrm>
            <a:off x="60354" y="102029"/>
            <a:ext cx="1418689" cy="1547661"/>
          </a:xfrm>
          <a:prstGeom prst="rect">
            <a:avLst/>
          </a:prstGeom>
        </p:spPr>
      </p:pic>
    </p:spTree>
    <p:extLst>
      <p:ext uri="{BB962C8B-B14F-4D97-AF65-F5344CB8AC3E}">
        <p14:creationId xmlns:p14="http://schemas.microsoft.com/office/powerpoint/2010/main" val="23489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C49F-F383-1B9E-8285-E394DAD515E7}"/>
              </a:ext>
            </a:extLst>
          </p:cNvPr>
          <p:cNvSpPr>
            <a:spLocks noGrp="1"/>
          </p:cNvSpPr>
          <p:nvPr>
            <p:ph type="title"/>
          </p:nvPr>
        </p:nvSpPr>
        <p:spPr>
          <a:xfrm>
            <a:off x="2994025" y="136525"/>
            <a:ext cx="9025378" cy="646331"/>
          </a:xfrm>
        </p:spPr>
        <p:txBody>
          <a:bodyPr/>
          <a:lstStyle/>
          <a:p>
            <a:r>
              <a:rPr lang="en-US" dirty="0"/>
              <a:t>Deep learning / neural networks</a:t>
            </a:r>
          </a:p>
        </p:txBody>
      </p:sp>
      <p:sp>
        <p:nvSpPr>
          <p:cNvPr id="4" name="Footer Placeholder 3">
            <a:extLst>
              <a:ext uri="{FF2B5EF4-FFF2-40B4-BE49-F238E27FC236}">
                <a16:creationId xmlns:a16="http://schemas.microsoft.com/office/drawing/2014/main" id="{48465E8A-D6F2-7C66-FD6F-C397AEC8193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3B561DB-CFAF-CF8D-9596-F3E59EBFD113}"/>
              </a:ext>
            </a:extLst>
          </p:cNvPr>
          <p:cNvSpPr>
            <a:spLocks noGrp="1"/>
          </p:cNvSpPr>
          <p:nvPr>
            <p:ph type="sldNum" sz="quarter" idx="12"/>
          </p:nvPr>
        </p:nvSpPr>
        <p:spPr/>
        <p:txBody>
          <a:bodyPr/>
          <a:lstStyle/>
          <a:p>
            <a:fld id="{2E8C51FE-49D9-314D-9957-ABBF7DDE8782}" type="slidenum">
              <a:rPr lang="en-US" smtClean="0"/>
              <a:t>12</a:t>
            </a:fld>
            <a:endParaRPr lang="en-US"/>
          </a:p>
        </p:txBody>
      </p:sp>
      <p:sp>
        <p:nvSpPr>
          <p:cNvPr id="7" name="TextBox 6">
            <a:extLst>
              <a:ext uri="{FF2B5EF4-FFF2-40B4-BE49-F238E27FC236}">
                <a16:creationId xmlns:a16="http://schemas.microsoft.com/office/drawing/2014/main" id="{49BE5FC9-BFDA-48BF-BB5F-4E8852243923}"/>
              </a:ext>
            </a:extLst>
          </p:cNvPr>
          <p:cNvSpPr txBox="1"/>
          <p:nvPr/>
        </p:nvSpPr>
        <p:spPr>
          <a:xfrm>
            <a:off x="2068606" y="984165"/>
            <a:ext cx="9791699" cy="1200329"/>
          </a:xfrm>
          <a:prstGeom prst="rect">
            <a:avLst/>
          </a:prstGeom>
          <a:noFill/>
        </p:spPr>
        <p:txBody>
          <a:bodyPr wrap="square" rtlCol="0">
            <a:spAutoFit/>
          </a:bodyPr>
          <a:lstStyle/>
          <a:p>
            <a:r>
              <a:rPr lang="en-US" dirty="0"/>
              <a:t>Solutions are possible in 1 second compared to 1 hour (</a:t>
            </a:r>
            <a:r>
              <a:rPr lang="en-US" sz="1800" dirty="0"/>
              <a:t>Gao et al., 2021; Stamnes et al., 2023, in prep.)</a:t>
            </a:r>
            <a:endParaRPr lang="en-US" dirty="0"/>
          </a:p>
          <a:p>
            <a:r>
              <a:rPr lang="en-US" dirty="0"/>
              <a:t>Furthermore, lidar data can be used to train polarimeter data (Ali Omar, AMS 2023)</a:t>
            </a:r>
          </a:p>
          <a:p>
            <a:r>
              <a:rPr lang="en-US" dirty="0"/>
              <a:t>Significant potential improvements are possible across multi-pixel (2d) and vertical domains that can enable 3d retrievals of aerosol and cloud properties</a:t>
            </a:r>
          </a:p>
        </p:txBody>
      </p:sp>
      <p:pic>
        <p:nvPicPr>
          <p:cNvPr id="10" name="Picture 9" descr="Chart, polygon&#10;&#10;Description automatically generated with medium confidence">
            <a:extLst>
              <a:ext uri="{FF2B5EF4-FFF2-40B4-BE49-F238E27FC236}">
                <a16:creationId xmlns:a16="http://schemas.microsoft.com/office/drawing/2014/main" id="{DAEB7009-8EBC-187E-598D-A3BCAF41B1C6}"/>
              </a:ext>
            </a:extLst>
          </p:cNvPr>
          <p:cNvPicPr>
            <a:picLocks noChangeAspect="1"/>
          </p:cNvPicPr>
          <p:nvPr/>
        </p:nvPicPr>
        <p:blipFill rotWithShape="1">
          <a:blip r:embed="rId2"/>
          <a:srcRect l="1264" t="896" r="74369" b="83446"/>
          <a:stretch/>
        </p:blipFill>
        <p:spPr>
          <a:xfrm>
            <a:off x="1065486" y="2476969"/>
            <a:ext cx="3012892" cy="2898703"/>
          </a:xfrm>
          <a:prstGeom prst="rect">
            <a:avLst/>
          </a:prstGeom>
        </p:spPr>
      </p:pic>
      <p:pic>
        <p:nvPicPr>
          <p:cNvPr id="12" name="Picture 11" descr="Chart, polygon&#10;&#10;Description automatically generated with medium confidence">
            <a:extLst>
              <a:ext uri="{FF2B5EF4-FFF2-40B4-BE49-F238E27FC236}">
                <a16:creationId xmlns:a16="http://schemas.microsoft.com/office/drawing/2014/main" id="{3DCF48D5-66A9-FA0C-B44F-235F3DDC7081}"/>
              </a:ext>
            </a:extLst>
          </p:cNvPr>
          <p:cNvPicPr>
            <a:picLocks noChangeAspect="1"/>
          </p:cNvPicPr>
          <p:nvPr/>
        </p:nvPicPr>
        <p:blipFill rotWithShape="1">
          <a:blip r:embed="rId2"/>
          <a:srcRect l="889" t="50000" r="74247" b="33504"/>
          <a:stretch/>
        </p:blipFill>
        <p:spPr>
          <a:xfrm>
            <a:off x="6552908" y="2385803"/>
            <a:ext cx="3164562" cy="3143268"/>
          </a:xfrm>
          <a:prstGeom prst="rect">
            <a:avLst/>
          </a:prstGeom>
        </p:spPr>
      </p:pic>
      <p:pic>
        <p:nvPicPr>
          <p:cNvPr id="13" name="Picture 12" descr="Chart, polygon&#10;&#10;Description automatically generated with medium confidence">
            <a:extLst>
              <a:ext uri="{FF2B5EF4-FFF2-40B4-BE49-F238E27FC236}">
                <a16:creationId xmlns:a16="http://schemas.microsoft.com/office/drawing/2014/main" id="{0BA93DC2-7A12-7440-A595-989C1E95319A}"/>
              </a:ext>
            </a:extLst>
          </p:cNvPr>
          <p:cNvPicPr>
            <a:picLocks noChangeAspect="1"/>
          </p:cNvPicPr>
          <p:nvPr/>
        </p:nvPicPr>
        <p:blipFill rotWithShape="1">
          <a:blip r:embed="rId2"/>
          <a:srcRect l="74369" t="626" b="83185"/>
          <a:stretch/>
        </p:blipFill>
        <p:spPr>
          <a:xfrm>
            <a:off x="4038600" y="2779568"/>
            <a:ext cx="2536991" cy="2398969"/>
          </a:xfrm>
          <a:prstGeom prst="rect">
            <a:avLst/>
          </a:prstGeom>
        </p:spPr>
      </p:pic>
      <p:pic>
        <p:nvPicPr>
          <p:cNvPr id="14" name="Picture 13" descr="Chart, polygon&#10;&#10;Description automatically generated with medium confidence">
            <a:extLst>
              <a:ext uri="{FF2B5EF4-FFF2-40B4-BE49-F238E27FC236}">
                <a16:creationId xmlns:a16="http://schemas.microsoft.com/office/drawing/2014/main" id="{3125B7D1-1295-0732-CB8A-8DDED8F0F611}"/>
              </a:ext>
            </a:extLst>
          </p:cNvPr>
          <p:cNvPicPr>
            <a:picLocks noChangeAspect="1"/>
          </p:cNvPicPr>
          <p:nvPr/>
        </p:nvPicPr>
        <p:blipFill rotWithShape="1">
          <a:blip r:embed="rId2"/>
          <a:srcRect l="74247" t="50000" b="33504"/>
          <a:stretch/>
        </p:blipFill>
        <p:spPr>
          <a:xfrm>
            <a:off x="9655009" y="2740972"/>
            <a:ext cx="2536991" cy="2432930"/>
          </a:xfrm>
          <a:prstGeom prst="rect">
            <a:avLst/>
          </a:prstGeom>
        </p:spPr>
      </p:pic>
      <p:pic>
        <p:nvPicPr>
          <p:cNvPr id="3" name="Picture 2">
            <a:extLst>
              <a:ext uri="{FF2B5EF4-FFF2-40B4-BE49-F238E27FC236}">
                <a16:creationId xmlns:a16="http://schemas.microsoft.com/office/drawing/2014/main" id="{DB06A465-28E2-27CB-7E59-0D7C9E50EA97}"/>
              </a:ext>
            </a:extLst>
          </p:cNvPr>
          <p:cNvPicPr>
            <a:picLocks noChangeAspect="1"/>
          </p:cNvPicPr>
          <p:nvPr/>
        </p:nvPicPr>
        <p:blipFill>
          <a:blip r:embed="rId3"/>
          <a:stretch>
            <a:fillRect/>
          </a:stretch>
        </p:blipFill>
        <p:spPr>
          <a:xfrm>
            <a:off x="60354" y="102029"/>
            <a:ext cx="1418689" cy="1547661"/>
          </a:xfrm>
          <a:prstGeom prst="rect">
            <a:avLst/>
          </a:prstGeom>
        </p:spPr>
      </p:pic>
    </p:spTree>
    <p:extLst>
      <p:ext uri="{BB962C8B-B14F-4D97-AF65-F5344CB8AC3E}">
        <p14:creationId xmlns:p14="http://schemas.microsoft.com/office/powerpoint/2010/main" val="1077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3D4E-914E-2EAC-FBB7-BAB15E25282D}"/>
              </a:ext>
            </a:extLst>
          </p:cNvPr>
          <p:cNvSpPr>
            <a:spLocks noGrp="1"/>
          </p:cNvSpPr>
          <p:nvPr>
            <p:ph type="title"/>
          </p:nvPr>
        </p:nvSpPr>
        <p:spPr>
          <a:xfrm>
            <a:off x="2949745" y="112495"/>
            <a:ext cx="9025378" cy="646331"/>
          </a:xfrm>
        </p:spPr>
        <p:txBody>
          <a:bodyPr/>
          <a:lstStyle/>
          <a:p>
            <a:r>
              <a:rPr lang="en-US" dirty="0"/>
              <a:t>PolCube observing modes</a:t>
            </a:r>
          </a:p>
        </p:txBody>
      </p:sp>
      <p:sp>
        <p:nvSpPr>
          <p:cNvPr id="4" name="Footer Placeholder 3">
            <a:extLst>
              <a:ext uri="{FF2B5EF4-FFF2-40B4-BE49-F238E27FC236}">
                <a16:creationId xmlns:a16="http://schemas.microsoft.com/office/drawing/2014/main" id="{2C72CE39-2460-AB40-367C-21346B8474B2}"/>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0E300E1B-76EC-83D3-9598-6CC4B60AE7C8}"/>
              </a:ext>
            </a:extLst>
          </p:cNvPr>
          <p:cNvSpPr>
            <a:spLocks noGrp="1"/>
          </p:cNvSpPr>
          <p:nvPr>
            <p:ph type="sldNum" sz="quarter" idx="12"/>
          </p:nvPr>
        </p:nvSpPr>
        <p:spPr/>
        <p:txBody>
          <a:bodyPr/>
          <a:lstStyle/>
          <a:p>
            <a:fld id="{2E8C51FE-49D9-314D-9957-ABBF7DDE8782}" type="slidenum">
              <a:rPr lang="en-US" smtClean="0"/>
              <a:t>13</a:t>
            </a:fld>
            <a:endParaRPr lang="en-US"/>
          </a:p>
        </p:txBody>
      </p:sp>
      <p:pic>
        <p:nvPicPr>
          <p:cNvPr id="6" name="Picture 5">
            <a:extLst>
              <a:ext uri="{FF2B5EF4-FFF2-40B4-BE49-F238E27FC236}">
                <a16:creationId xmlns:a16="http://schemas.microsoft.com/office/drawing/2014/main" id="{66F9F345-8F0F-70E2-58FD-2B169981541C}"/>
              </a:ext>
            </a:extLst>
          </p:cNvPr>
          <p:cNvPicPr>
            <a:picLocks noChangeAspect="1"/>
          </p:cNvPicPr>
          <p:nvPr/>
        </p:nvPicPr>
        <p:blipFill>
          <a:blip r:embed="rId2"/>
          <a:stretch>
            <a:fillRect/>
          </a:stretch>
        </p:blipFill>
        <p:spPr>
          <a:xfrm>
            <a:off x="5986969" y="2948175"/>
            <a:ext cx="5800585" cy="2991688"/>
          </a:xfrm>
          <a:prstGeom prst="rect">
            <a:avLst/>
          </a:prstGeom>
        </p:spPr>
      </p:pic>
      <p:pic>
        <p:nvPicPr>
          <p:cNvPr id="8" name="Picture 7">
            <a:extLst>
              <a:ext uri="{FF2B5EF4-FFF2-40B4-BE49-F238E27FC236}">
                <a16:creationId xmlns:a16="http://schemas.microsoft.com/office/drawing/2014/main" id="{26729D45-A3DD-A927-F932-8F227A6FF4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9929" y="918137"/>
            <a:ext cx="5021724" cy="2510863"/>
          </a:xfrm>
          <a:prstGeom prst="rect">
            <a:avLst/>
          </a:prstGeom>
        </p:spPr>
      </p:pic>
      <p:sp>
        <p:nvSpPr>
          <p:cNvPr id="9" name="TextBox 8">
            <a:extLst>
              <a:ext uri="{FF2B5EF4-FFF2-40B4-BE49-F238E27FC236}">
                <a16:creationId xmlns:a16="http://schemas.microsoft.com/office/drawing/2014/main" id="{248E89A5-52B5-C534-137C-C76E3784D8B4}"/>
              </a:ext>
            </a:extLst>
          </p:cNvPr>
          <p:cNvSpPr txBox="1"/>
          <p:nvPr/>
        </p:nvSpPr>
        <p:spPr>
          <a:xfrm>
            <a:off x="1975452" y="3588311"/>
            <a:ext cx="3259015" cy="2585323"/>
          </a:xfrm>
          <a:prstGeom prst="rect">
            <a:avLst/>
          </a:prstGeom>
          <a:noFill/>
        </p:spPr>
        <p:txBody>
          <a:bodyPr wrap="square" rtlCol="0">
            <a:spAutoFit/>
          </a:bodyPr>
          <a:lstStyle/>
          <a:p>
            <a:r>
              <a:rPr lang="en-US" dirty="0"/>
              <a:t>Develop “Yellow Sea observing mode” into a capability to dynamically observe </a:t>
            </a:r>
            <a:r>
              <a:rPr lang="en-US" b="1" dirty="0"/>
              <a:t>cloud-free</a:t>
            </a:r>
            <a:r>
              <a:rPr lang="en-US" dirty="0"/>
              <a:t> areas in the ACTIVATE region and the world to develop global aerosol property statistics?</a:t>
            </a:r>
          </a:p>
          <a:p>
            <a:r>
              <a:rPr lang="en-US" dirty="0"/>
              <a:t>Subvisual cirrus will automatically be captured using this observing methodology.</a:t>
            </a:r>
          </a:p>
        </p:txBody>
      </p:sp>
      <p:pic>
        <p:nvPicPr>
          <p:cNvPr id="3" name="Picture 2">
            <a:extLst>
              <a:ext uri="{FF2B5EF4-FFF2-40B4-BE49-F238E27FC236}">
                <a16:creationId xmlns:a16="http://schemas.microsoft.com/office/drawing/2014/main" id="{1FFCA10C-2F5A-C7B4-C5B3-F6A04E7F9784}"/>
              </a:ext>
            </a:extLst>
          </p:cNvPr>
          <p:cNvPicPr>
            <a:picLocks noChangeAspect="1"/>
          </p:cNvPicPr>
          <p:nvPr/>
        </p:nvPicPr>
        <p:blipFill>
          <a:blip r:embed="rId4"/>
          <a:stretch>
            <a:fillRect/>
          </a:stretch>
        </p:blipFill>
        <p:spPr>
          <a:xfrm>
            <a:off x="60354" y="102029"/>
            <a:ext cx="1418689" cy="1547661"/>
          </a:xfrm>
          <a:prstGeom prst="rect">
            <a:avLst/>
          </a:prstGeom>
        </p:spPr>
      </p:pic>
    </p:spTree>
    <p:extLst>
      <p:ext uri="{BB962C8B-B14F-4D97-AF65-F5344CB8AC3E}">
        <p14:creationId xmlns:p14="http://schemas.microsoft.com/office/powerpoint/2010/main" val="16737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p:txBody>
          <a:bodyPr/>
          <a:lstStyle/>
          <a:p>
            <a:r>
              <a:rPr lang="en-US" dirty="0"/>
              <a:t>Funding strategy and timeline</a:t>
            </a:r>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14</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pic>
        <p:nvPicPr>
          <p:cNvPr id="5" name="Picture 4">
            <a:extLst>
              <a:ext uri="{FF2B5EF4-FFF2-40B4-BE49-F238E27FC236}">
                <a16:creationId xmlns:a16="http://schemas.microsoft.com/office/drawing/2014/main" id="{DBC94936-0976-1E3F-839D-EE60156AA2A5}"/>
              </a:ext>
            </a:extLst>
          </p:cNvPr>
          <p:cNvPicPr>
            <a:picLocks noChangeAspect="1"/>
          </p:cNvPicPr>
          <p:nvPr/>
        </p:nvPicPr>
        <p:blipFill>
          <a:blip r:embed="rId2"/>
          <a:stretch>
            <a:fillRect/>
          </a:stretch>
        </p:blipFill>
        <p:spPr>
          <a:xfrm>
            <a:off x="60354" y="102029"/>
            <a:ext cx="1418689" cy="1547661"/>
          </a:xfrm>
          <a:prstGeom prst="rect">
            <a:avLst/>
          </a:prstGeom>
        </p:spPr>
      </p:pic>
    </p:spTree>
    <p:extLst>
      <p:ext uri="{BB962C8B-B14F-4D97-AF65-F5344CB8AC3E}">
        <p14:creationId xmlns:p14="http://schemas.microsoft.com/office/powerpoint/2010/main" val="149882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C49F-F383-1B9E-8285-E394DAD515E7}"/>
              </a:ext>
            </a:extLst>
          </p:cNvPr>
          <p:cNvSpPr>
            <a:spLocks noGrp="1"/>
          </p:cNvSpPr>
          <p:nvPr>
            <p:ph type="title"/>
          </p:nvPr>
        </p:nvSpPr>
        <p:spPr>
          <a:xfrm>
            <a:off x="2994025" y="101737"/>
            <a:ext cx="9025378" cy="646331"/>
          </a:xfrm>
        </p:spPr>
        <p:txBody>
          <a:bodyPr/>
          <a:lstStyle/>
          <a:p>
            <a:r>
              <a:rPr lang="en-US" dirty="0"/>
              <a:t>Funding strategy and timeline</a:t>
            </a:r>
          </a:p>
        </p:txBody>
      </p:sp>
      <p:sp>
        <p:nvSpPr>
          <p:cNvPr id="4" name="Footer Placeholder 3">
            <a:extLst>
              <a:ext uri="{FF2B5EF4-FFF2-40B4-BE49-F238E27FC236}">
                <a16:creationId xmlns:a16="http://schemas.microsoft.com/office/drawing/2014/main" id="{48465E8A-D6F2-7C66-FD6F-C397AEC8193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3B561DB-CFAF-CF8D-9596-F3E59EBFD113}"/>
              </a:ext>
            </a:extLst>
          </p:cNvPr>
          <p:cNvSpPr>
            <a:spLocks noGrp="1"/>
          </p:cNvSpPr>
          <p:nvPr>
            <p:ph type="sldNum" sz="quarter" idx="12"/>
          </p:nvPr>
        </p:nvSpPr>
        <p:spPr/>
        <p:txBody>
          <a:bodyPr/>
          <a:lstStyle/>
          <a:p>
            <a:fld id="{2E8C51FE-49D9-314D-9957-ABBF7DDE8782}" type="slidenum">
              <a:rPr lang="en-US" smtClean="0"/>
              <a:t>15</a:t>
            </a:fld>
            <a:endParaRPr lang="en-US"/>
          </a:p>
        </p:txBody>
      </p:sp>
      <p:sp>
        <p:nvSpPr>
          <p:cNvPr id="6" name="TextBox 5">
            <a:extLst>
              <a:ext uri="{FF2B5EF4-FFF2-40B4-BE49-F238E27FC236}">
                <a16:creationId xmlns:a16="http://schemas.microsoft.com/office/drawing/2014/main" id="{8AF54BEE-22E5-ABB0-073F-FD147401AA9D}"/>
              </a:ext>
            </a:extLst>
          </p:cNvPr>
          <p:cNvSpPr txBox="1"/>
          <p:nvPr/>
        </p:nvSpPr>
        <p:spPr>
          <a:xfrm>
            <a:off x="3680444" y="790028"/>
            <a:ext cx="6097836" cy="5632311"/>
          </a:xfrm>
          <a:prstGeom prst="rect">
            <a:avLst/>
          </a:prstGeom>
          <a:noFill/>
        </p:spPr>
        <p:txBody>
          <a:bodyPr wrap="square">
            <a:spAutoFit/>
          </a:bodyPr>
          <a:lstStyle/>
          <a:p>
            <a:r>
              <a:rPr lang="en-US" dirty="0"/>
              <a:t>Initiate PolCube study task			09/22</a:t>
            </a:r>
          </a:p>
          <a:p>
            <a:r>
              <a:rPr lang="en-US" dirty="0"/>
              <a:t>PolCube team assembled			10/22</a:t>
            </a:r>
          </a:p>
          <a:p>
            <a:r>
              <a:rPr lang="en-US" dirty="0"/>
              <a:t>Meeting with KASI and stakeholders		11/22</a:t>
            </a:r>
          </a:p>
          <a:p>
            <a:r>
              <a:rPr lang="en-US" dirty="0"/>
              <a:t>International Framework Agreement Abstract	12/22</a:t>
            </a:r>
          </a:p>
          <a:p>
            <a:r>
              <a:rPr lang="en-US" dirty="0"/>
              <a:t>PolCube presentation at AMS 2023		01/23</a:t>
            </a:r>
          </a:p>
          <a:p>
            <a:r>
              <a:rPr lang="en-US" dirty="0"/>
              <a:t>Hold technical interchange meeting		02/23</a:t>
            </a:r>
          </a:p>
          <a:p>
            <a:r>
              <a:rPr lang="en-US" dirty="0" err="1"/>
              <a:t>PolCam</a:t>
            </a:r>
            <a:r>
              <a:rPr lang="en-US" dirty="0"/>
              <a:t> on KPLO first light			02/23</a:t>
            </a:r>
          </a:p>
          <a:p>
            <a:r>
              <a:rPr lang="en-US" dirty="0"/>
              <a:t>Complete instrument test and calibration plan	03/23</a:t>
            </a:r>
          </a:p>
          <a:p>
            <a:r>
              <a:rPr lang="en-US" dirty="0"/>
              <a:t>Complete project plan, CONOPS, costing	03/23</a:t>
            </a:r>
          </a:p>
          <a:p>
            <a:r>
              <a:rPr lang="en-US" dirty="0"/>
              <a:t>Complete risk matrix			03/23</a:t>
            </a:r>
          </a:p>
          <a:p>
            <a:r>
              <a:rPr lang="en-US" dirty="0"/>
              <a:t>Final presentation				04/23</a:t>
            </a:r>
          </a:p>
          <a:p>
            <a:r>
              <a:rPr lang="en-US" dirty="0"/>
              <a:t>Space Act Agreement with Hampton University	04/23</a:t>
            </a:r>
          </a:p>
          <a:p>
            <a:r>
              <a:rPr lang="en-US" dirty="0">
                <a:solidFill>
                  <a:schemeClr val="accent1"/>
                </a:solidFill>
              </a:rPr>
              <a:t>Begin 3-year PolCube mission (if funded)	05/23</a:t>
            </a:r>
          </a:p>
          <a:p>
            <a:r>
              <a:rPr lang="en-US" dirty="0"/>
              <a:t>Finalize PolCube MAPP retrieval algorithm	09/23</a:t>
            </a:r>
          </a:p>
          <a:p>
            <a:r>
              <a:rPr lang="en-US" dirty="0">
                <a:solidFill>
                  <a:schemeClr val="accent1"/>
                </a:solidFill>
              </a:rPr>
              <a:t>PolCube calibration				02/24</a:t>
            </a:r>
          </a:p>
          <a:p>
            <a:r>
              <a:rPr lang="en-US" dirty="0">
                <a:solidFill>
                  <a:schemeClr val="accent1"/>
                </a:solidFill>
              </a:rPr>
              <a:t>PolCube launch				09/24</a:t>
            </a:r>
          </a:p>
          <a:p>
            <a:r>
              <a:rPr lang="en-US" dirty="0">
                <a:solidFill>
                  <a:schemeClr val="accent1"/>
                </a:solidFill>
              </a:rPr>
              <a:t>PolCube commissioning			10/24</a:t>
            </a:r>
          </a:p>
          <a:p>
            <a:r>
              <a:rPr lang="en-US" dirty="0">
                <a:solidFill>
                  <a:schemeClr val="accent1"/>
                </a:solidFill>
              </a:rPr>
              <a:t>PolCube operations				11/24</a:t>
            </a:r>
          </a:p>
          <a:p>
            <a:r>
              <a:rPr lang="en-US" dirty="0">
                <a:solidFill>
                  <a:schemeClr val="accent1"/>
                </a:solidFill>
              </a:rPr>
              <a:t>PolCube 1-year operations complete		08/25</a:t>
            </a:r>
          </a:p>
          <a:p>
            <a:r>
              <a:rPr lang="en-US" dirty="0">
                <a:solidFill>
                  <a:schemeClr val="accent1"/>
                </a:solidFill>
              </a:rPr>
              <a:t>Completion of 3-year PolCube mission		05/26</a:t>
            </a:r>
          </a:p>
        </p:txBody>
      </p:sp>
      <p:sp>
        <p:nvSpPr>
          <p:cNvPr id="8" name="TextBox 7">
            <a:extLst>
              <a:ext uri="{FF2B5EF4-FFF2-40B4-BE49-F238E27FC236}">
                <a16:creationId xmlns:a16="http://schemas.microsoft.com/office/drawing/2014/main" id="{1FA00903-38A0-EB6B-76C6-7B2F96B12AF5}"/>
              </a:ext>
            </a:extLst>
          </p:cNvPr>
          <p:cNvSpPr txBox="1"/>
          <p:nvPr/>
        </p:nvSpPr>
        <p:spPr>
          <a:xfrm>
            <a:off x="9693061" y="2863933"/>
            <a:ext cx="1470211" cy="1477328"/>
          </a:xfrm>
          <a:prstGeom prst="rect">
            <a:avLst/>
          </a:prstGeom>
          <a:noFill/>
          <a:ln>
            <a:solidFill>
              <a:schemeClr val="tx1"/>
            </a:solidFill>
          </a:ln>
        </p:spPr>
        <p:txBody>
          <a:bodyPr wrap="square" rtlCol="0">
            <a:spAutoFit/>
          </a:bodyPr>
          <a:lstStyle/>
          <a:p>
            <a:r>
              <a:rPr lang="en-US" dirty="0">
                <a:solidFill>
                  <a:schemeClr val="accent1"/>
                </a:solidFill>
              </a:rPr>
              <a:t>Items in blue are notional pending funding from NASA SMD.</a:t>
            </a:r>
          </a:p>
        </p:txBody>
      </p:sp>
      <p:pic>
        <p:nvPicPr>
          <p:cNvPr id="3" name="Picture 2">
            <a:extLst>
              <a:ext uri="{FF2B5EF4-FFF2-40B4-BE49-F238E27FC236}">
                <a16:creationId xmlns:a16="http://schemas.microsoft.com/office/drawing/2014/main" id="{7CC86B01-8E02-961B-B56F-939EB069DBE4}"/>
              </a:ext>
            </a:extLst>
          </p:cNvPr>
          <p:cNvPicPr>
            <a:picLocks noChangeAspect="1"/>
          </p:cNvPicPr>
          <p:nvPr/>
        </p:nvPicPr>
        <p:blipFill>
          <a:blip r:embed="rId2"/>
          <a:stretch>
            <a:fillRect/>
          </a:stretch>
        </p:blipFill>
        <p:spPr>
          <a:xfrm>
            <a:off x="60354" y="102029"/>
            <a:ext cx="1418689" cy="1547661"/>
          </a:xfrm>
          <a:prstGeom prst="rect">
            <a:avLst/>
          </a:prstGeom>
        </p:spPr>
      </p:pic>
    </p:spTree>
    <p:extLst>
      <p:ext uri="{BB962C8B-B14F-4D97-AF65-F5344CB8AC3E}">
        <p14:creationId xmlns:p14="http://schemas.microsoft.com/office/powerpoint/2010/main" val="37234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7422-5821-4673-98F2-CC1D45195CD3}"/>
              </a:ext>
            </a:extLst>
          </p:cNvPr>
          <p:cNvSpPr>
            <a:spLocks noGrp="1"/>
          </p:cNvSpPr>
          <p:nvPr>
            <p:ph type="title"/>
          </p:nvPr>
        </p:nvSpPr>
        <p:spPr>
          <a:xfrm>
            <a:off x="2663213" y="78319"/>
            <a:ext cx="9025378" cy="646331"/>
          </a:xfrm>
        </p:spPr>
        <p:txBody>
          <a:bodyPr/>
          <a:lstStyle/>
          <a:p>
            <a:r>
              <a:rPr lang="en-US" dirty="0"/>
              <a:t>References</a:t>
            </a:r>
          </a:p>
        </p:txBody>
      </p:sp>
      <p:sp>
        <p:nvSpPr>
          <p:cNvPr id="3" name="Content Placeholder 2">
            <a:extLst>
              <a:ext uri="{FF2B5EF4-FFF2-40B4-BE49-F238E27FC236}">
                <a16:creationId xmlns:a16="http://schemas.microsoft.com/office/drawing/2014/main" id="{79995F24-7F50-0DCE-FD9C-3A5520E0E0F3}"/>
              </a:ext>
            </a:extLst>
          </p:cNvPr>
          <p:cNvSpPr>
            <a:spLocks noGrp="1"/>
          </p:cNvSpPr>
          <p:nvPr>
            <p:ph idx="1"/>
          </p:nvPr>
        </p:nvSpPr>
        <p:spPr>
          <a:xfrm>
            <a:off x="2027041" y="716867"/>
            <a:ext cx="9251621" cy="5591274"/>
          </a:xfrm>
        </p:spPr>
        <p:txBody>
          <a:bodyPr/>
          <a:lstStyle/>
          <a:p>
            <a:pPr>
              <a:spcBef>
                <a:spcPts val="800"/>
              </a:spcBef>
            </a:pPr>
            <a:r>
              <a:rPr lang="en-US" sz="1600" dirty="0">
                <a:latin typeface="Times New Roman" panose="02020603050405020304" pitchFamily="18" charset="0"/>
                <a:cs typeface="Times New Roman" panose="02020603050405020304" pitchFamily="18" charset="0"/>
              </a:rPr>
              <a:t>Stamnes et al., 2021, Simultaneous aerosol and ocean properties from the PolCube CubeSat polarimeter. Frontiers in Remote Sensing, 2, p.709040</a:t>
            </a:r>
          </a:p>
          <a:p>
            <a:pPr>
              <a:spcBef>
                <a:spcPts val="800"/>
              </a:spcBef>
            </a:pPr>
            <a:r>
              <a:rPr lang="en-US" sz="1600" dirty="0">
                <a:latin typeface="Times New Roman" panose="02020603050405020304" pitchFamily="18" charset="0"/>
                <a:cs typeface="Times New Roman" panose="02020603050405020304" pitchFamily="18" charset="0"/>
              </a:rPr>
              <a:t>Stamnes et al., 2018, Simultaneous polarimeter retrievals of microphysical aerosol and ocean color parameters from the “MAPP” algorithm with comparison to high-spectral-resolution lidar aerosol and ocean products. Applied optics, 57(10), pp.2394-2413</a:t>
            </a:r>
          </a:p>
          <a:p>
            <a:pPr>
              <a:spcBef>
                <a:spcPts val="800"/>
              </a:spcBef>
            </a:pPr>
            <a:r>
              <a:rPr lang="en-US" sz="1600" dirty="0">
                <a:latin typeface="Times New Roman" panose="02020603050405020304" pitchFamily="18" charset="0"/>
                <a:cs typeface="Times New Roman" panose="02020603050405020304" pitchFamily="18" charset="0"/>
              </a:rPr>
              <a:t>Sun et al., 2015, A method to retrieve super-thin cloud optical depth over ocean background with polarized sunlight. Atmospheric Chemistry and Physics, 15(20), pp.11909-11918.</a:t>
            </a:r>
          </a:p>
          <a:p>
            <a:pPr>
              <a:spcBef>
                <a:spcPts val="800"/>
              </a:spcBef>
            </a:pPr>
            <a:r>
              <a:rPr lang="en-US" sz="1600" dirty="0">
                <a:latin typeface="Times New Roman" panose="02020603050405020304" pitchFamily="18" charset="0"/>
                <a:cs typeface="Times New Roman" panose="02020603050405020304" pitchFamily="18" charset="0"/>
              </a:rPr>
              <a:t>Stamnes et al., 2018, Advantages of measuring the Q Stokes parameter in addition to the total radiance I in the detection of absorbing aerosols. Frontiers in Earth Science, 6, p.34</a:t>
            </a:r>
          </a:p>
          <a:p>
            <a:pPr>
              <a:spcBef>
                <a:spcPts val="800"/>
              </a:spcBef>
            </a:pPr>
            <a:r>
              <a:rPr lang="en-US" sz="1600" dirty="0">
                <a:latin typeface="Times New Roman" panose="02020603050405020304" pitchFamily="18" charset="0"/>
                <a:cs typeface="Times New Roman" panose="02020603050405020304" pitchFamily="18" charset="0"/>
              </a:rPr>
              <a:t>Gao et al., 2021, Efficient multi-angle polarimetric inversion of aerosols and ocean color powered by a deep neural network forward model. Atmospheric Measurement Techniques, 14(6), pp.4083-4110</a:t>
            </a:r>
          </a:p>
          <a:p>
            <a:pPr>
              <a:spcBef>
                <a:spcPts val="800"/>
              </a:spcBef>
            </a:pPr>
            <a:r>
              <a:rPr lang="en-US" sz="1600" dirty="0">
                <a:latin typeface="Times New Roman" panose="02020603050405020304" pitchFamily="18" charset="0"/>
                <a:cs typeface="Times New Roman" panose="02020603050405020304" pitchFamily="18" charset="0"/>
              </a:rPr>
              <a:t>Chemyakin et al., 2023, Efficient single-scattering look-up table for lidar and polarimeter water cloud studies. Optics Letters, 48(1), pp.13-16</a:t>
            </a:r>
          </a:p>
          <a:p>
            <a:pPr>
              <a:spcBef>
                <a:spcPts val="800"/>
              </a:spcBef>
            </a:pPr>
            <a:r>
              <a:rPr lang="en-US" sz="1600" dirty="0">
                <a:latin typeface="Times New Roman" panose="02020603050405020304" pitchFamily="18" charset="0"/>
                <a:cs typeface="Times New Roman" panose="02020603050405020304" pitchFamily="18" charset="0"/>
              </a:rPr>
              <a:t>Chemyakin et al., 2021, Improved Lorenz-Mie Look-Up Table for Lidar and Polarimeter Retrievals. Frontiers in Remote Sensing, 2, p.711106</a:t>
            </a:r>
          </a:p>
          <a:p>
            <a:pPr>
              <a:spcBef>
                <a:spcPts val="800"/>
              </a:spcBef>
            </a:pPr>
            <a:r>
              <a:rPr lang="en-US" sz="1600" dirty="0">
                <a:latin typeface="Times New Roman" panose="02020603050405020304" pitchFamily="18" charset="0"/>
                <a:cs typeface="Times New Roman" panose="02020603050405020304" pitchFamily="18" charset="0"/>
              </a:rPr>
              <a:t>Schlosser et al., 2022, Polarimeter + Lidar–Derived Aerosol Particle Number Concentration. Front. Remote Sens. 3:885332. </a:t>
            </a:r>
            <a:r>
              <a:rPr lang="en-US" sz="1600" dirty="0" err="1">
                <a:latin typeface="Times New Roman" panose="02020603050405020304" pitchFamily="18" charset="0"/>
                <a:cs typeface="Times New Roman" panose="02020603050405020304" pitchFamily="18" charset="0"/>
              </a:rPr>
              <a:t>doi</a:t>
            </a:r>
            <a:r>
              <a:rPr lang="en-US" sz="1600" dirty="0">
                <a:latin typeface="Times New Roman" panose="02020603050405020304" pitchFamily="18" charset="0"/>
                <a:cs typeface="Times New Roman" panose="02020603050405020304" pitchFamily="18" charset="0"/>
              </a:rPr>
              <a:t>: 10.3389/frsen.2022.885332</a:t>
            </a:r>
          </a:p>
          <a:p>
            <a:pPr>
              <a:spcBef>
                <a:spcPts val="800"/>
              </a:spcBef>
            </a:pPr>
            <a:r>
              <a:rPr lang="en-US" sz="1600" dirty="0">
                <a:latin typeface="Times New Roman" panose="02020603050405020304" pitchFamily="18" charset="0"/>
                <a:cs typeface="Times New Roman" panose="02020603050405020304" pitchFamily="18" charset="0"/>
              </a:rPr>
              <a:t>Ali Omar, NASA’s Space-based Lidar Observations of the 3D Structure of the Earth System, American Meteorological Society, 2023</a:t>
            </a:r>
          </a:p>
        </p:txBody>
      </p:sp>
      <p:sp>
        <p:nvSpPr>
          <p:cNvPr id="4" name="Footer Placeholder 3">
            <a:extLst>
              <a:ext uri="{FF2B5EF4-FFF2-40B4-BE49-F238E27FC236}">
                <a16:creationId xmlns:a16="http://schemas.microsoft.com/office/drawing/2014/main" id="{5A9C5E44-80C4-F164-DA23-F0FD424F70C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931BF4D6-86C8-C930-18D1-89EB32779A5D}"/>
              </a:ext>
            </a:extLst>
          </p:cNvPr>
          <p:cNvSpPr>
            <a:spLocks noGrp="1"/>
          </p:cNvSpPr>
          <p:nvPr>
            <p:ph type="sldNum" sz="quarter" idx="12"/>
          </p:nvPr>
        </p:nvSpPr>
        <p:spPr/>
        <p:txBody>
          <a:bodyPr/>
          <a:lstStyle/>
          <a:p>
            <a:fld id="{2E8C51FE-49D9-314D-9957-ABBF7DDE8782}" type="slidenum">
              <a:rPr lang="en-US" smtClean="0"/>
              <a:t>16</a:t>
            </a:fld>
            <a:endParaRPr lang="en-US"/>
          </a:p>
        </p:txBody>
      </p:sp>
    </p:spTree>
    <p:extLst>
      <p:ext uri="{BB962C8B-B14F-4D97-AF65-F5344CB8AC3E}">
        <p14:creationId xmlns:p14="http://schemas.microsoft.com/office/powerpoint/2010/main" val="318321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a:extLst>
              <a:ext uri="{FF2B5EF4-FFF2-40B4-BE49-F238E27FC236}">
                <a16:creationId xmlns:a16="http://schemas.microsoft.com/office/drawing/2014/main" id="{08F6A885-F751-E243-A460-9227F96375B8}"/>
              </a:ext>
            </a:extLst>
          </p:cNvPr>
          <p:cNvSpPr>
            <a:spLocks noGrp="1"/>
          </p:cNvSpPr>
          <p:nvPr>
            <p:ph idx="1"/>
          </p:nvPr>
        </p:nvSpPr>
        <p:spPr>
          <a:xfrm>
            <a:off x="4440581" y="2181659"/>
            <a:ext cx="6678104" cy="3375283"/>
          </a:xfrm>
        </p:spPr>
        <p:txBody>
          <a:bodyPr>
            <a:spAutoFit/>
          </a:bodyPr>
          <a:lstStyle/>
          <a:p>
            <a:r>
              <a:rPr lang="en-US" dirty="0"/>
              <a:t>We would like to welcome all of you to NASA Langley and Virginia.</a:t>
            </a:r>
          </a:p>
          <a:p>
            <a:endParaRPr lang="en-US" dirty="0"/>
          </a:p>
          <a:p>
            <a:r>
              <a:rPr lang="en-US" dirty="0"/>
              <a:t>Please let Vianni, Marilee or myself know if you have any questions during your visit.</a:t>
            </a:r>
          </a:p>
          <a:p>
            <a:endParaRPr lang="en-US" dirty="0"/>
          </a:p>
          <a:p>
            <a:r>
              <a:rPr lang="en-US" dirty="0"/>
              <a:t>I am extremely passionate about PolCube and look forward to working with all of you on polarimetric remote sensing – the next frontier in passive remote sensing of the Earth and the solar system.</a:t>
            </a:r>
          </a:p>
        </p:txBody>
      </p:sp>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7" cy="507225"/>
            <a:chOff x="5013706" y="1147865"/>
            <a:chExt cx="4136257"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41"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7" y="1184089"/>
              <a:ext cx="1646976"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pic>
        <p:nvPicPr>
          <p:cNvPr id="5" name="Picture 4">
            <a:extLst>
              <a:ext uri="{FF2B5EF4-FFF2-40B4-BE49-F238E27FC236}">
                <a16:creationId xmlns:a16="http://schemas.microsoft.com/office/drawing/2014/main" id="{568DFB54-5EF4-C2F8-A3BA-74E03B4F6D73}"/>
              </a:ext>
            </a:extLst>
          </p:cNvPr>
          <p:cNvPicPr>
            <a:picLocks noChangeAspect="1"/>
          </p:cNvPicPr>
          <p:nvPr/>
        </p:nvPicPr>
        <p:blipFill>
          <a:blip r:embed="rId2"/>
          <a:stretch>
            <a:fillRect/>
          </a:stretch>
        </p:blipFill>
        <p:spPr>
          <a:xfrm>
            <a:off x="60354" y="102029"/>
            <a:ext cx="1418689" cy="1547661"/>
          </a:xfrm>
          <a:prstGeom prst="rect">
            <a:avLst/>
          </a:prstGeom>
        </p:spPr>
      </p:pic>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2214710"/>
            <a:ext cx="9251621" cy="2287806"/>
          </a:xfrm>
        </p:spPr>
        <p:txBody>
          <a:bodyPr>
            <a:spAutoFit/>
          </a:bodyPr>
          <a:lstStyle/>
          <a:p>
            <a:r>
              <a:rPr lang="en-US" dirty="0"/>
              <a:t>The NASA Langley PolCube team has received seed funding from NASA Langley, the Earth Science and Technology Office (ESTO) and the Earth Science Division (ESD) within NASA’s Science Mission Directorate (SMD) to detail and cost the PolCube mission.</a:t>
            </a:r>
          </a:p>
          <a:p>
            <a:endParaRPr lang="en-US" dirty="0"/>
          </a:p>
          <a:p>
            <a:r>
              <a:rPr lang="en-US" dirty="0"/>
              <a:t>The goal of this Technical Interchange Meeting is to collect the information we need about the PolCube instrument and the </a:t>
            </a:r>
            <a:r>
              <a:rPr lang="en-US" dirty="0" err="1"/>
              <a:t>BusanSat</a:t>
            </a:r>
            <a:r>
              <a:rPr lang="en-US" dirty="0"/>
              <a:t> spacecraft so that we can secure funding for PolCube to become an official 3-year NASA mission.</a:t>
            </a: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a:t>The Science Directorate at NASA's Langley Research Center</a:t>
            </a:r>
          </a:p>
        </p:txBody>
      </p:sp>
      <p:pic>
        <p:nvPicPr>
          <p:cNvPr id="6" name="Picture 5">
            <a:extLst>
              <a:ext uri="{FF2B5EF4-FFF2-40B4-BE49-F238E27FC236}">
                <a16:creationId xmlns:a16="http://schemas.microsoft.com/office/drawing/2014/main" id="{CC27CB4E-A5EE-3E6B-8173-7A89D924EBE7}"/>
              </a:ext>
            </a:extLst>
          </p:cNvPr>
          <p:cNvPicPr>
            <a:picLocks noChangeAspect="1"/>
          </p:cNvPicPr>
          <p:nvPr/>
        </p:nvPicPr>
        <p:blipFill>
          <a:blip r:embed="rId2"/>
          <a:stretch>
            <a:fillRect/>
          </a:stretch>
        </p:blipFill>
        <p:spPr>
          <a:xfrm>
            <a:off x="60354" y="102029"/>
            <a:ext cx="1418689" cy="1547661"/>
          </a:xfrm>
          <a:prstGeom prst="rect">
            <a:avLst/>
          </a:prstGeom>
        </p:spPr>
      </p:pic>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a:xfrm>
            <a:off x="831850" y="2739568"/>
            <a:ext cx="10515600" cy="1200329"/>
          </a:xfrm>
        </p:spPr>
        <p:txBody>
          <a:bodyPr/>
          <a:lstStyle/>
          <a:p>
            <a:r>
              <a:rPr lang="en-US" dirty="0"/>
              <a:t>Mission goals and science objectives overview</a:t>
            </a:r>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4</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pic>
        <p:nvPicPr>
          <p:cNvPr id="6" name="Picture 5">
            <a:extLst>
              <a:ext uri="{FF2B5EF4-FFF2-40B4-BE49-F238E27FC236}">
                <a16:creationId xmlns:a16="http://schemas.microsoft.com/office/drawing/2014/main" id="{C6BA08C6-A1A0-7F22-DF13-07908ABAACFA}"/>
              </a:ext>
            </a:extLst>
          </p:cNvPr>
          <p:cNvPicPr>
            <a:picLocks noChangeAspect="1"/>
          </p:cNvPicPr>
          <p:nvPr/>
        </p:nvPicPr>
        <p:blipFill>
          <a:blip r:embed="rId2"/>
          <a:stretch>
            <a:fillRect/>
          </a:stretch>
        </p:blipFill>
        <p:spPr>
          <a:xfrm>
            <a:off x="60354" y="102029"/>
            <a:ext cx="1418689" cy="1547661"/>
          </a:xfrm>
          <a:prstGeom prst="rect">
            <a:avLst/>
          </a:prstGeom>
        </p:spPr>
      </p:pic>
    </p:spTree>
    <p:extLst>
      <p:ext uri="{BB962C8B-B14F-4D97-AF65-F5344CB8AC3E}">
        <p14:creationId xmlns:p14="http://schemas.microsoft.com/office/powerpoint/2010/main" val="215418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554665" y="255908"/>
            <a:ext cx="9025378" cy="646331"/>
          </a:xfrm>
        </p:spPr>
        <p:txBody>
          <a:bodyPr/>
          <a:lstStyle/>
          <a:p>
            <a:r>
              <a:rPr lang="en-US" dirty="0"/>
              <a:t>Overview</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1479043" y="1503370"/>
            <a:ext cx="10505365" cy="4276042"/>
          </a:xfrm>
        </p:spPr>
        <p:txBody>
          <a:bodyPr wrap="square">
            <a:spAutoFit/>
          </a:bodyPr>
          <a:lstStyle/>
          <a:p>
            <a:pPr marL="285750" indent="-285750">
              <a:buFont typeface="Arial" panose="020B0604020202020204" pitchFamily="34" charset="0"/>
              <a:buChar char="•"/>
            </a:pPr>
            <a:r>
              <a:rPr lang="en-US" dirty="0"/>
              <a:t>What is PolCube? Why polarimetry? RSP and PolCube</a:t>
            </a:r>
          </a:p>
          <a:p>
            <a:pPr marL="285750" indent="-285750">
              <a:buFont typeface="Arial" panose="020B0604020202020204" pitchFamily="34" charset="0"/>
              <a:buChar char="•"/>
            </a:pPr>
            <a:r>
              <a:rPr lang="en-US" dirty="0"/>
              <a:t>PolCube Science Traceability Matrix (provisional)</a:t>
            </a:r>
          </a:p>
          <a:p>
            <a:pPr marL="285750" indent="-285750">
              <a:buFont typeface="Arial" panose="020B0604020202020204" pitchFamily="34" charset="0"/>
              <a:buChar char="•"/>
            </a:pPr>
            <a:r>
              <a:rPr lang="en-US" dirty="0"/>
              <a:t>PolCube mission goals</a:t>
            </a:r>
          </a:p>
          <a:p>
            <a:pPr marL="742950" lvl="1" indent="-285750">
              <a:buFont typeface="Arial" panose="020B0604020202020204" pitchFamily="34" charset="0"/>
              <a:buChar char="•"/>
            </a:pPr>
            <a:r>
              <a:rPr lang="en-US" dirty="0"/>
              <a:t>Aerosol optical and microphysical properties (PolCube paper)</a:t>
            </a:r>
          </a:p>
          <a:p>
            <a:pPr marL="742950" lvl="1" indent="-285750">
              <a:buFont typeface="Arial" panose="020B0604020202020204" pitchFamily="34" charset="0"/>
              <a:buChar char="•"/>
            </a:pPr>
            <a:r>
              <a:rPr lang="en-US" dirty="0"/>
              <a:t>Ocean wind speed / surface roughness and </a:t>
            </a:r>
            <a:r>
              <a:rPr lang="en-US" dirty="0" err="1"/>
              <a:t>Chla</a:t>
            </a:r>
            <a:r>
              <a:rPr lang="en-US" dirty="0"/>
              <a:t> (PolCube paper)</a:t>
            </a:r>
          </a:p>
          <a:p>
            <a:pPr marL="742950" lvl="1" indent="-285750">
              <a:buFont typeface="Arial" panose="020B0604020202020204" pitchFamily="34" charset="0"/>
              <a:buChar char="•"/>
            </a:pPr>
            <a:r>
              <a:rPr lang="en-US" dirty="0"/>
              <a:t>Thin cirrus properties (Wenbo Sun et al., 2015)</a:t>
            </a:r>
          </a:p>
          <a:p>
            <a:pPr marL="742950" lvl="1" indent="-285750">
              <a:buFont typeface="Arial" panose="020B0604020202020204" pitchFamily="34" charset="0"/>
              <a:buChar char="•"/>
            </a:pPr>
            <a:r>
              <a:rPr lang="en-US" dirty="0"/>
              <a:t>Air quality products with Hampton University (PM2.5, UVA paper)</a:t>
            </a:r>
          </a:p>
          <a:p>
            <a:pPr marL="742950" lvl="1" indent="-285750">
              <a:buFont typeface="Arial" panose="020B0604020202020204" pitchFamily="34" charset="0"/>
              <a:buChar char="•"/>
            </a:pPr>
            <a:r>
              <a:rPr lang="en-US" dirty="0"/>
              <a:t>3d and 4d neural network lidar-polarimeter aerosol/cloud capabilities (Yongxiang Hu, Ali Omar)</a:t>
            </a:r>
          </a:p>
          <a:p>
            <a:pPr marL="742950" lvl="1" indent="-285750">
              <a:buFont typeface="Arial" panose="020B0604020202020204" pitchFamily="34" charset="0"/>
              <a:buChar char="•"/>
            </a:pPr>
            <a:r>
              <a:rPr lang="en-US" dirty="0"/>
              <a:t>Deep learning / neural networks (PACE-MAPP paper, in prep.)</a:t>
            </a:r>
          </a:p>
          <a:p>
            <a:pPr marL="285750" indent="-285750">
              <a:buFont typeface="Arial" panose="020B0604020202020204" pitchFamily="34" charset="0"/>
              <a:buChar char="•"/>
            </a:pPr>
            <a:r>
              <a:rPr lang="en-US" dirty="0"/>
              <a:t>Observing modes</a:t>
            </a:r>
          </a:p>
          <a:p>
            <a:pPr marL="285750" indent="-285750">
              <a:buFont typeface="Arial" panose="020B0604020202020204" pitchFamily="34" charset="0"/>
              <a:buChar char="•"/>
            </a:pPr>
            <a:r>
              <a:rPr lang="en-US" dirty="0"/>
              <a:t>Funding timeline and schedule</a:t>
            </a:r>
          </a:p>
          <a:p>
            <a:pPr marL="285750" indent="-285750">
              <a:buFont typeface="Arial" panose="020B0604020202020204" pitchFamily="34" charset="0"/>
              <a:buChar char="•"/>
            </a:pPr>
            <a:r>
              <a:rPr lang="en-US" dirty="0"/>
              <a:t>References</a:t>
            </a: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5</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a:t>The Science Directorate at NASA's Langley Research Center</a:t>
            </a:r>
          </a:p>
        </p:txBody>
      </p:sp>
      <p:pic>
        <p:nvPicPr>
          <p:cNvPr id="6" name="Picture 5">
            <a:extLst>
              <a:ext uri="{FF2B5EF4-FFF2-40B4-BE49-F238E27FC236}">
                <a16:creationId xmlns:a16="http://schemas.microsoft.com/office/drawing/2014/main" id="{B149FFC2-21C6-0775-E829-E1A422B1567C}"/>
              </a:ext>
            </a:extLst>
          </p:cNvPr>
          <p:cNvPicPr>
            <a:picLocks noChangeAspect="1"/>
          </p:cNvPicPr>
          <p:nvPr/>
        </p:nvPicPr>
        <p:blipFill>
          <a:blip r:embed="rId2"/>
          <a:stretch>
            <a:fillRect/>
          </a:stretch>
        </p:blipFill>
        <p:spPr>
          <a:xfrm>
            <a:off x="60354" y="102029"/>
            <a:ext cx="1418689" cy="1547661"/>
          </a:xfrm>
          <a:prstGeom prst="rect">
            <a:avLst/>
          </a:prstGeom>
        </p:spPr>
      </p:pic>
    </p:spTree>
    <p:extLst>
      <p:ext uri="{BB962C8B-B14F-4D97-AF65-F5344CB8AC3E}">
        <p14:creationId xmlns:p14="http://schemas.microsoft.com/office/powerpoint/2010/main" val="27857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C49F-F383-1B9E-8285-E394DAD515E7}"/>
              </a:ext>
            </a:extLst>
          </p:cNvPr>
          <p:cNvSpPr>
            <a:spLocks noGrp="1"/>
          </p:cNvSpPr>
          <p:nvPr>
            <p:ph type="title"/>
          </p:nvPr>
        </p:nvSpPr>
        <p:spPr>
          <a:xfrm>
            <a:off x="2697540" y="160859"/>
            <a:ext cx="4671447" cy="646331"/>
          </a:xfrm>
        </p:spPr>
        <p:txBody>
          <a:bodyPr/>
          <a:lstStyle/>
          <a:p>
            <a:r>
              <a:rPr lang="en-US" dirty="0"/>
              <a:t>What is PolCube?</a:t>
            </a:r>
          </a:p>
        </p:txBody>
      </p:sp>
      <p:sp>
        <p:nvSpPr>
          <p:cNvPr id="4" name="Footer Placeholder 3">
            <a:extLst>
              <a:ext uri="{FF2B5EF4-FFF2-40B4-BE49-F238E27FC236}">
                <a16:creationId xmlns:a16="http://schemas.microsoft.com/office/drawing/2014/main" id="{48465E8A-D6F2-7C66-FD6F-C397AEC8193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3B561DB-CFAF-CF8D-9596-F3E59EBFD113}"/>
              </a:ext>
            </a:extLst>
          </p:cNvPr>
          <p:cNvSpPr>
            <a:spLocks noGrp="1"/>
          </p:cNvSpPr>
          <p:nvPr>
            <p:ph type="sldNum" sz="quarter" idx="12"/>
          </p:nvPr>
        </p:nvSpPr>
        <p:spPr/>
        <p:txBody>
          <a:bodyPr/>
          <a:lstStyle/>
          <a:p>
            <a:fld id="{2E8C51FE-49D9-314D-9957-ABBF7DDE8782}" type="slidenum">
              <a:rPr lang="en-US" smtClean="0"/>
              <a:t>6</a:t>
            </a:fld>
            <a:endParaRPr lang="en-US"/>
          </a:p>
        </p:txBody>
      </p:sp>
      <p:pic>
        <p:nvPicPr>
          <p:cNvPr id="15" name="image4.png">
            <a:extLst>
              <a:ext uri="{FF2B5EF4-FFF2-40B4-BE49-F238E27FC236}">
                <a16:creationId xmlns:a16="http://schemas.microsoft.com/office/drawing/2014/main" id="{80CB6364-86FD-414A-6270-9CA9ECF36EB9}"/>
              </a:ext>
            </a:extLst>
          </p:cNvPr>
          <p:cNvPicPr/>
          <p:nvPr/>
        </p:nvPicPr>
        <p:blipFill>
          <a:blip r:embed="rId2" cstate="print">
            <a:extLst>
              <a:ext uri="{28A0092B-C50C-407E-A947-70E740481C1C}">
                <a14:useLocalDpi xmlns:a14="http://schemas.microsoft.com/office/drawing/2010/main" val="0"/>
              </a:ext>
            </a:extLst>
          </a:blip>
          <a:srcRect l="2029" t="2816" r="1693" b="10563"/>
          <a:stretch>
            <a:fillRect/>
          </a:stretch>
        </p:blipFill>
        <p:spPr>
          <a:xfrm>
            <a:off x="4923729" y="1032810"/>
            <a:ext cx="7037727" cy="4053620"/>
          </a:xfrm>
          <a:prstGeom prst="rect">
            <a:avLst/>
          </a:prstGeom>
          <a:ln/>
        </p:spPr>
      </p:pic>
      <p:sp>
        <p:nvSpPr>
          <p:cNvPr id="18" name="TextBox 17">
            <a:extLst>
              <a:ext uri="{FF2B5EF4-FFF2-40B4-BE49-F238E27FC236}">
                <a16:creationId xmlns:a16="http://schemas.microsoft.com/office/drawing/2014/main" id="{13EABBD7-4225-24F9-926A-66B818157F19}"/>
              </a:ext>
            </a:extLst>
          </p:cNvPr>
          <p:cNvSpPr txBox="1"/>
          <p:nvPr/>
        </p:nvSpPr>
        <p:spPr>
          <a:xfrm>
            <a:off x="5592896" y="5203938"/>
            <a:ext cx="6096000" cy="830997"/>
          </a:xfrm>
          <a:prstGeom prst="rect">
            <a:avLst/>
          </a:prstGeom>
          <a:noFill/>
        </p:spPr>
        <p:txBody>
          <a:bodyPr wrap="square">
            <a:spAutoFit/>
          </a:bodyPr>
          <a:lstStyle/>
          <a:p>
            <a:pPr algn="ctr">
              <a:spcAft>
                <a:spcPts val="2000"/>
              </a:spcAft>
            </a:pPr>
            <a:r>
              <a:rPr lang="en-US" altLang="en-US" sz="1600" dirty="0">
                <a:latin typeface="Arial" panose="020B0604020202020204" pitchFamily="34" charset="0"/>
                <a:cs typeface="Arial" panose="020B0604020202020204" pitchFamily="34" charset="0"/>
              </a:rPr>
              <a:t>Polarimeters like PolCube measure light not only at multiple wavelengths, but also measure both the intensity and polarization </a:t>
            </a:r>
            <a:r>
              <a:rPr lang="en-US" altLang="en-US" sz="1600" u="sng" dirty="0">
                <a:latin typeface="Arial" panose="020B0604020202020204" pitchFamily="34" charset="0"/>
                <a:cs typeface="Arial" panose="020B0604020202020204" pitchFamily="34" charset="0"/>
              </a:rPr>
              <a:t>at multiple angles</a:t>
            </a:r>
            <a:endParaRPr lang="en-US" altLang="en-US" sz="1600" baseline="-25000" dirty="0">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208EF816-28AC-5F17-1127-4DDD42B775CE}"/>
              </a:ext>
            </a:extLst>
          </p:cNvPr>
          <p:cNvSpPr>
            <a:spLocks noGrp="1"/>
          </p:cNvSpPr>
          <p:nvPr>
            <p:ph idx="1"/>
          </p:nvPr>
        </p:nvSpPr>
        <p:spPr>
          <a:xfrm>
            <a:off x="1613591" y="1447787"/>
            <a:ext cx="2914342" cy="4791055"/>
          </a:xfrm>
        </p:spPr>
        <p:txBody>
          <a:bodyPr wrap="square">
            <a:spAutoFit/>
          </a:bodyPr>
          <a:lstStyle/>
          <a:p>
            <a:pPr marL="285750" indent="-285750">
              <a:buFont typeface="Arial" panose="020B0604020202020204" pitchFamily="34" charset="0"/>
              <a:buChar char="•"/>
            </a:pPr>
            <a:r>
              <a:rPr lang="en-US" sz="1600" dirty="0"/>
              <a:t>PolCube is a contributed, flight-ready instrument &amp; spacecraft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PolCube polarimeter instrument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12U CubeSat bus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Collaboration between NASA Langley with the Korea Astronomy and Space Science Institute (KASI) for Earth Science </a:t>
            </a:r>
            <a:r>
              <a:rPr lang="en-US" sz="1600" dirty="0"/>
              <a:t>and its partner Busan City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PolCube is based on the </a:t>
            </a:r>
            <a:r>
              <a:rPr lang="en-US" sz="1600" dirty="0" err="1">
                <a:latin typeface="Arial" panose="020B0604020202020204" pitchFamily="34" charset="0"/>
                <a:cs typeface="Arial" panose="020B0604020202020204" pitchFamily="34" charset="0"/>
              </a:rPr>
              <a:t>PolCam</a:t>
            </a:r>
            <a:r>
              <a:rPr lang="en-US" sz="1600" dirty="0">
                <a:latin typeface="Arial" panose="020B0604020202020204" pitchFamily="34" charset="0"/>
                <a:cs typeface="Arial" panose="020B0604020202020204" pitchFamily="34" charset="0"/>
              </a:rPr>
              <a:t> polarimeter onboard the Korean Pathfinder Lunar Orbiter (KPLO)</a:t>
            </a:r>
          </a:p>
        </p:txBody>
      </p:sp>
      <p:pic>
        <p:nvPicPr>
          <p:cNvPr id="6" name="Picture 5">
            <a:extLst>
              <a:ext uri="{FF2B5EF4-FFF2-40B4-BE49-F238E27FC236}">
                <a16:creationId xmlns:a16="http://schemas.microsoft.com/office/drawing/2014/main" id="{596A41AC-497F-FBB6-136D-8876FB4A98DE}"/>
              </a:ext>
            </a:extLst>
          </p:cNvPr>
          <p:cNvPicPr>
            <a:picLocks noChangeAspect="1"/>
          </p:cNvPicPr>
          <p:nvPr/>
        </p:nvPicPr>
        <p:blipFill>
          <a:blip r:embed="rId3"/>
          <a:stretch>
            <a:fillRect/>
          </a:stretch>
        </p:blipFill>
        <p:spPr>
          <a:xfrm>
            <a:off x="60354" y="102029"/>
            <a:ext cx="1418689" cy="1547661"/>
          </a:xfrm>
          <a:prstGeom prst="rect">
            <a:avLst/>
          </a:prstGeom>
        </p:spPr>
      </p:pic>
    </p:spTree>
    <p:extLst>
      <p:ext uri="{BB962C8B-B14F-4D97-AF65-F5344CB8AC3E}">
        <p14:creationId xmlns:p14="http://schemas.microsoft.com/office/powerpoint/2010/main" val="245725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758081" y="129943"/>
            <a:ext cx="9025378" cy="646331"/>
          </a:xfrm>
        </p:spPr>
        <p:txBody>
          <a:bodyPr/>
          <a:lstStyle/>
          <a:p>
            <a:r>
              <a:rPr lang="en-US" dirty="0"/>
              <a:t>Why polarimetry?</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1730188" y="4526672"/>
            <a:ext cx="10053271" cy="1733808"/>
          </a:xfrm>
        </p:spPr>
        <p:txBody>
          <a:bodyPr wrap="square">
            <a:spAutoFit/>
          </a:bodyPr>
          <a:lstStyle/>
          <a:p>
            <a:pPr marL="285750" indent="-285750">
              <a:buFont typeface="Arial" panose="020B0604020202020204" pitchFamily="34" charset="0"/>
              <a:buChar char="•"/>
            </a:pPr>
            <a:r>
              <a:rPr lang="en-US" sz="1800" dirty="0"/>
              <a:t>Aerosol absorption is a key climate geophysical variable (GV) that polarimeters can quantify</a:t>
            </a:r>
            <a:endParaRPr lang="en-US" dirty="0"/>
          </a:p>
          <a:p>
            <a:pPr marL="285750" indent="-285750">
              <a:buFont typeface="Arial" panose="020B0604020202020204" pitchFamily="34" charset="0"/>
              <a:buChar char="•"/>
            </a:pPr>
            <a:r>
              <a:rPr lang="en-US" sz="1800" dirty="0"/>
              <a:t>Polarimetry is vital to understanding the impacts of aerosols and clouds on climate and weather</a:t>
            </a:r>
          </a:p>
          <a:p>
            <a:pPr marL="285750" indent="-285750">
              <a:buFont typeface="Arial" panose="020B0604020202020204" pitchFamily="34" charset="0"/>
              <a:buChar char="•"/>
            </a:pPr>
            <a:r>
              <a:rPr lang="en-US" sz="1800" dirty="0"/>
              <a:t>Incredible advances in aerosol and cloud remote sensing using polarimetry are possible using machine learning (Stamnes et al., 2018; Gao et al., 2021; Stamnes et al., 2023, in prep.)</a:t>
            </a: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7</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a:t>The Science Directorate at NASA's Langley Research Center</a:t>
            </a:r>
          </a:p>
        </p:txBody>
      </p:sp>
      <p:pic>
        <p:nvPicPr>
          <p:cNvPr id="9" name="Picture 8">
            <a:extLst>
              <a:ext uri="{FF2B5EF4-FFF2-40B4-BE49-F238E27FC236}">
                <a16:creationId xmlns:a16="http://schemas.microsoft.com/office/drawing/2014/main" id="{D35E8235-1139-8BA6-956C-335113FCB2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67046" y="810116"/>
            <a:ext cx="7433110" cy="3716556"/>
          </a:xfrm>
          <a:prstGeom prst="rect">
            <a:avLst/>
          </a:prstGeom>
        </p:spPr>
      </p:pic>
      <p:pic>
        <p:nvPicPr>
          <p:cNvPr id="6" name="Picture 5">
            <a:extLst>
              <a:ext uri="{FF2B5EF4-FFF2-40B4-BE49-F238E27FC236}">
                <a16:creationId xmlns:a16="http://schemas.microsoft.com/office/drawing/2014/main" id="{7614E3EC-A5C8-CAD8-C36C-5C3FCDCBBD5D}"/>
              </a:ext>
            </a:extLst>
          </p:cNvPr>
          <p:cNvPicPr>
            <a:picLocks noChangeAspect="1"/>
          </p:cNvPicPr>
          <p:nvPr/>
        </p:nvPicPr>
        <p:blipFill>
          <a:blip r:embed="rId3"/>
          <a:stretch>
            <a:fillRect/>
          </a:stretch>
        </p:blipFill>
        <p:spPr>
          <a:xfrm>
            <a:off x="60354" y="102029"/>
            <a:ext cx="1418689" cy="1547661"/>
          </a:xfrm>
          <a:prstGeom prst="rect">
            <a:avLst/>
          </a:prstGeom>
        </p:spPr>
      </p:pic>
    </p:spTree>
    <p:extLst>
      <p:ext uri="{BB962C8B-B14F-4D97-AF65-F5344CB8AC3E}">
        <p14:creationId xmlns:p14="http://schemas.microsoft.com/office/powerpoint/2010/main" val="3695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8</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graphicFrame>
        <p:nvGraphicFramePr>
          <p:cNvPr id="8" name="Table 5">
            <a:extLst>
              <a:ext uri="{FF2B5EF4-FFF2-40B4-BE49-F238E27FC236}">
                <a16:creationId xmlns:a16="http://schemas.microsoft.com/office/drawing/2014/main" id="{1588ACE5-8611-4F18-BD0B-23841502387B}"/>
              </a:ext>
            </a:extLst>
          </p:cNvPr>
          <p:cNvGraphicFramePr>
            <a:graphicFrameLocks noGrp="1"/>
          </p:cNvGraphicFramePr>
          <p:nvPr>
            <p:extLst>
              <p:ext uri="{D42A27DB-BD31-4B8C-83A1-F6EECF244321}">
                <p14:modId xmlns:p14="http://schemas.microsoft.com/office/powerpoint/2010/main" val="840989358"/>
              </p:ext>
            </p:extLst>
          </p:nvPr>
        </p:nvGraphicFramePr>
        <p:xfrm>
          <a:off x="201855" y="118233"/>
          <a:ext cx="11567951" cy="6518619"/>
        </p:xfrm>
        <a:graphic>
          <a:graphicData uri="http://schemas.openxmlformats.org/drawingml/2006/table">
            <a:tbl>
              <a:tblPr firstRow="1" bandRow="1">
                <a:tableStyleId>{8EC20E35-A176-4012-BC5E-935CFFF8708E}</a:tableStyleId>
              </a:tblPr>
              <a:tblGrid>
                <a:gridCol w="3353593">
                  <a:extLst>
                    <a:ext uri="{9D8B030D-6E8A-4147-A177-3AD203B41FA5}">
                      <a16:colId xmlns:a16="http://schemas.microsoft.com/office/drawing/2014/main" val="2794855391"/>
                    </a:ext>
                  </a:extLst>
                </a:gridCol>
                <a:gridCol w="2757218">
                  <a:extLst>
                    <a:ext uri="{9D8B030D-6E8A-4147-A177-3AD203B41FA5}">
                      <a16:colId xmlns:a16="http://schemas.microsoft.com/office/drawing/2014/main" val="1957080405"/>
                    </a:ext>
                  </a:extLst>
                </a:gridCol>
                <a:gridCol w="2218113">
                  <a:extLst>
                    <a:ext uri="{9D8B030D-6E8A-4147-A177-3AD203B41FA5}">
                      <a16:colId xmlns:a16="http://schemas.microsoft.com/office/drawing/2014/main" val="2443358124"/>
                    </a:ext>
                  </a:extLst>
                </a:gridCol>
                <a:gridCol w="1717842">
                  <a:extLst>
                    <a:ext uri="{9D8B030D-6E8A-4147-A177-3AD203B41FA5}">
                      <a16:colId xmlns:a16="http://schemas.microsoft.com/office/drawing/2014/main" val="4273328608"/>
                    </a:ext>
                  </a:extLst>
                </a:gridCol>
                <a:gridCol w="1521185">
                  <a:extLst>
                    <a:ext uri="{9D8B030D-6E8A-4147-A177-3AD203B41FA5}">
                      <a16:colId xmlns:a16="http://schemas.microsoft.com/office/drawing/2014/main" val="1672739685"/>
                    </a:ext>
                  </a:extLst>
                </a:gridCol>
              </a:tblGrid>
              <a:tr h="721856">
                <a:tc>
                  <a:txBody>
                    <a:bodyPr/>
                    <a:lstStyle/>
                    <a:p>
                      <a:r>
                        <a:rPr lang="en-US" sz="1200" dirty="0"/>
                        <a:t>Science objectives and questions (provisional)</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Scientific Measurement Requirements (GVs)</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Instrument Functional Requirements (observables) [1-sigma uncertainty]</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Investigation Functional Baseline Requirements</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Modeling and Analysis Activities/Tools</a:t>
                      </a:r>
                      <a:endParaRPr lang="en-US" sz="1200" dirty="0">
                        <a:latin typeface="Arial" panose="020B0604020202020204" pitchFamily="34" charset="0"/>
                        <a:cs typeface="Arial" panose="020B0604020202020204" pitchFamily="34" charset="0"/>
                      </a:endParaRPr>
                    </a:p>
                  </a:txBody>
                  <a:tcPr marL="114539" marR="114539" marT="57270" marB="57270"/>
                </a:tc>
                <a:extLst>
                  <a:ext uri="{0D108BD9-81ED-4DB2-BD59-A6C34878D82A}">
                    <a16:rowId xmlns:a16="http://schemas.microsoft.com/office/drawing/2014/main" val="3394905766"/>
                  </a:ext>
                </a:extLst>
              </a:tr>
              <a:tr h="1734052">
                <a:tc>
                  <a:txBody>
                    <a:bodyPr/>
                    <a:lstStyle/>
                    <a:p>
                      <a:r>
                        <a:rPr lang="en-US" sz="1200" dirty="0"/>
                        <a:t>Objective 1. Quantify aerosol and ocean product capability of PolCube including PM2.5.</a:t>
                      </a:r>
                    </a:p>
                    <a:p>
                      <a:r>
                        <a:rPr lang="en-US" sz="1200" dirty="0"/>
                        <a:t>Question: How do Na-CCN relationships and PM2.5 depend on aerosol optical/microphysical properties?</a:t>
                      </a:r>
                    </a:p>
                    <a:p>
                      <a:r>
                        <a:rPr lang="en-US" sz="1200" u="sng" dirty="0"/>
                        <a:t>Deliverable: Improved aerosol optical and microphysical and ocean products and PM2.5 at fine spatial resolution across the Earth.</a:t>
                      </a:r>
                      <a:endParaRPr lang="en-US" sz="1200" u="sng"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Aerosol optical and microphysical properties: fine-mode (0.08), sea salt (0.04), dust AOD at 555 nm (0.04); fine/sea salt/dust effective radius (0.06, 1.3, 1.2 um); aerosol top height (1.4 km); fine-mode SSA (0.036). Ocean products: wind speed (1.1 m/s) and chlorophyll-a concentration (2.4 mg/m^3). Quantify PM2.5 products. (Expected 1-sigma performance in parenthesis.)</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Multispectral deep blue VIS-NIR, multiangle polarimeter measurements of the total radiance [2%] and degree of linear polarization [0.005] from PolCube.</a:t>
                      </a:r>
                      <a:endParaRPr lang="en-US" sz="1200" dirty="0">
                        <a:latin typeface="Arial" panose="020B0604020202020204" pitchFamily="34" charset="0"/>
                        <a:cs typeface="Arial" panose="020B0604020202020204" pitchFamily="34" charset="0"/>
                      </a:endParaRPr>
                    </a:p>
                  </a:txBody>
                  <a:tcPr marL="114539" marR="114539" marT="57270" marB="57270"/>
                </a:tc>
                <a:tc rowSpan="3">
                  <a:txBody>
                    <a:bodyPr/>
                    <a:lstStyle/>
                    <a:p>
                      <a:r>
                        <a:rPr lang="en-US" sz="1200" dirty="0"/>
                        <a:t>1. 3 months of PolCube polarimeter data in the ACTIVATE region</a:t>
                      </a:r>
                    </a:p>
                    <a:p>
                      <a:r>
                        <a:rPr lang="en-US" sz="1200" dirty="0"/>
                        <a:t>2. Collocated HSRL-2 and RSP data from the following airborne campaigns: ACTIVATE, ORACLES, NAAMES, and CAMP2Ex</a:t>
                      </a:r>
                    </a:p>
                    <a:p>
                      <a:r>
                        <a:rPr lang="en-US" sz="1200" dirty="0"/>
                        <a:t>3. Collocated CALIOP and POLDER-3/PARASOL data</a:t>
                      </a:r>
                    </a:p>
                    <a:p>
                      <a:r>
                        <a:rPr lang="en-US" sz="1200" dirty="0"/>
                        <a:t>4. Collocated airborne HSRL or satellite lidar data from ICESat-2 or </a:t>
                      </a:r>
                      <a:r>
                        <a:rPr lang="en-US" sz="1200" dirty="0" err="1"/>
                        <a:t>EarthCARE</a:t>
                      </a:r>
                      <a:r>
                        <a:rPr lang="en-US" sz="1200" dirty="0"/>
                        <a:t> for validation</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PolCube-MAPP algorithm: Stamnes et al., 2018; Stamnes et al., 2021; Stamnes et al., 2023 (to be submitted)</a:t>
                      </a:r>
                      <a:endParaRPr lang="en-US" sz="1200" dirty="0">
                        <a:latin typeface="Arial" panose="020B0604020202020204" pitchFamily="34" charset="0"/>
                        <a:cs typeface="Arial" panose="020B0604020202020204" pitchFamily="34" charset="0"/>
                      </a:endParaRPr>
                    </a:p>
                  </a:txBody>
                  <a:tcPr marL="114539" marR="114539" marT="57270" marB="57270"/>
                </a:tc>
                <a:extLst>
                  <a:ext uri="{0D108BD9-81ED-4DB2-BD59-A6C34878D82A}">
                    <a16:rowId xmlns:a16="http://schemas.microsoft.com/office/drawing/2014/main" val="1652978901"/>
                  </a:ext>
                </a:extLst>
              </a:tr>
              <a:tr h="1734052">
                <a:tc>
                  <a:txBody>
                    <a:bodyPr/>
                    <a:lstStyle/>
                    <a:p>
                      <a:r>
                        <a:rPr lang="en-US" sz="1200" dirty="0"/>
                        <a:t>Objective 2. Quantify capability of 4d cloud property retrievals using an advanced AI remote sensing algorithm.</a:t>
                      </a:r>
                    </a:p>
                    <a:p>
                      <a:r>
                        <a:rPr lang="en-US" sz="1200" dirty="0"/>
                        <a:t>Question: Can we verify the Na-Nd-CCN model </a:t>
                      </a:r>
                      <a:r>
                        <a:rPr lang="en-US" sz="1200" u="sng" dirty="0"/>
                        <a:t>relationships established by ACTIVATE?</a:t>
                      </a:r>
                    </a:p>
                    <a:p>
                      <a:r>
                        <a:rPr lang="en-US" sz="1200" u="sng" dirty="0"/>
                        <a:t>Deliverable: 4-dimensional cloud properties across the Earth</a:t>
                      </a:r>
                      <a:endParaRPr lang="en-US" sz="1200" u="sng"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Cloud top height, cloud top pressure, cloud optical depth, cloud motion vector, cloud top droplet effective radius</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Same as Objective 1.</a:t>
                      </a:r>
                    </a:p>
                    <a:p>
                      <a:r>
                        <a:rPr lang="en-US" sz="1200" dirty="0"/>
                        <a:t>Collocated POLDER-3/PARASOL and CALIOP cloud data</a:t>
                      </a:r>
                    </a:p>
                    <a:p>
                      <a:r>
                        <a:rPr lang="en-US" sz="1200" dirty="0"/>
                        <a:t>Airborne HSRL-2 lidar cloud top height</a:t>
                      </a:r>
                    </a:p>
                    <a:p>
                      <a:r>
                        <a:rPr lang="en-US" sz="1200" dirty="0"/>
                        <a:t>Airborne RSP polarimeter data, subsetted to PolCube</a:t>
                      </a:r>
                    </a:p>
                    <a:p>
                      <a:endParaRPr lang="en-US" sz="1200" dirty="0">
                        <a:latin typeface="Arial" panose="020B0604020202020204" pitchFamily="34" charset="0"/>
                        <a:cs typeface="Arial" panose="020B0604020202020204" pitchFamily="34" charset="0"/>
                      </a:endParaRPr>
                    </a:p>
                  </a:txBody>
                  <a:tcPr marL="114539" marR="114539" marT="57270" marB="57270"/>
                </a:tc>
                <a:tc vMerge="1">
                  <a:txBody>
                    <a:bodyPr/>
                    <a:lstStyle/>
                    <a:p>
                      <a:endParaRPr lang="en-US" sz="1400" dirty="0"/>
                    </a:p>
                  </a:txBody>
                  <a:tcPr marL="120718" marR="120718" marT="60359" marB="60359"/>
                </a:tc>
                <a:tc rowSpan="2">
                  <a:txBody>
                    <a:bodyPr/>
                    <a:lstStyle/>
                    <a:p>
                      <a:r>
                        <a:rPr lang="en-US" sz="1200" dirty="0"/>
                        <a:t>Hu et al., 2021, Stamnes et al., 2018b.</a:t>
                      </a:r>
                      <a:endParaRPr lang="en-US" sz="1200" dirty="0">
                        <a:latin typeface="Arial" panose="020B0604020202020204" pitchFamily="34" charset="0"/>
                        <a:cs typeface="Arial" panose="020B0604020202020204" pitchFamily="34" charset="0"/>
                      </a:endParaRPr>
                    </a:p>
                  </a:txBody>
                  <a:tcPr marL="114539" marR="114539" marT="57270" marB="57270"/>
                </a:tc>
                <a:extLst>
                  <a:ext uri="{0D108BD9-81ED-4DB2-BD59-A6C34878D82A}">
                    <a16:rowId xmlns:a16="http://schemas.microsoft.com/office/drawing/2014/main" val="2601238754"/>
                  </a:ext>
                </a:extLst>
              </a:tr>
              <a:tr h="1936491">
                <a:tc>
                  <a:txBody>
                    <a:bodyPr/>
                    <a:lstStyle/>
                    <a:p>
                      <a:r>
                        <a:rPr lang="en-US" sz="1200" dirty="0"/>
                        <a:t>Objective 3. Assess advanced AI remote sensing capability to retrieve lidar-like 3d aerosol and cloud properties for aerosol transport and atmospheric dynamics studies.</a:t>
                      </a:r>
                    </a:p>
                    <a:p>
                      <a:r>
                        <a:rPr lang="en-US" sz="1200" dirty="0"/>
                        <a:t>Question: How do profiles of aerosol location and absorption influence atmospheric chemistry?</a:t>
                      </a:r>
                    </a:p>
                    <a:p>
                      <a:r>
                        <a:rPr lang="en-US" sz="1200" u="sng" dirty="0"/>
                        <a:t>Deliverable: 3-dimensional lidar-like aerosol properties across </a:t>
                      </a:r>
                      <a:r>
                        <a:rPr lang="en-US" sz="1200" u="sng" dirty="0" err="1"/>
                        <a:t>theEarth</a:t>
                      </a:r>
                      <a:endParaRPr lang="en-US" sz="1200" u="sng"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Vertically-resolved lidar-like backscatter and extinction</a:t>
                      </a:r>
                      <a:endParaRPr lang="en-US" sz="1200" dirty="0">
                        <a:latin typeface="Arial" panose="020B0604020202020204" pitchFamily="34" charset="0"/>
                        <a:cs typeface="Arial" panose="020B0604020202020204" pitchFamily="34" charset="0"/>
                      </a:endParaRPr>
                    </a:p>
                  </a:txBody>
                  <a:tcPr marL="114539" marR="114539" marT="57270" marB="57270"/>
                </a:tc>
                <a:tc>
                  <a:txBody>
                    <a:bodyPr/>
                    <a:lstStyle/>
                    <a:p>
                      <a:r>
                        <a:rPr lang="en-US" sz="1200" dirty="0"/>
                        <a:t>Same as Objective 2.</a:t>
                      </a:r>
                    </a:p>
                    <a:p>
                      <a:r>
                        <a:rPr lang="en-US" sz="1200" dirty="0"/>
                        <a:t>Collocated airborne HSRL-2 vertically-resolved extinction coefficient and lidar backscatter coefficient and depolarization</a:t>
                      </a:r>
                      <a:endParaRPr lang="en-US" sz="1200" dirty="0">
                        <a:latin typeface="Arial" panose="020B0604020202020204" pitchFamily="34" charset="0"/>
                        <a:cs typeface="Arial" panose="020B0604020202020204" pitchFamily="34" charset="0"/>
                      </a:endParaRPr>
                    </a:p>
                  </a:txBody>
                  <a:tcPr marL="114539" marR="114539" marT="57270" marB="57270"/>
                </a:tc>
                <a:tc vMerge="1">
                  <a:txBody>
                    <a:bodyPr/>
                    <a:lstStyle/>
                    <a:p>
                      <a:endParaRPr lang="en-US" sz="1400" dirty="0"/>
                    </a:p>
                  </a:txBody>
                  <a:tcPr marL="120718" marR="120718" marT="60359" marB="60359"/>
                </a:tc>
                <a:tc vMerge="1">
                  <a:txBody>
                    <a:bodyPr/>
                    <a:lstStyle/>
                    <a:p>
                      <a:endParaRPr lang="en-US" sz="1400" dirty="0"/>
                    </a:p>
                  </a:txBody>
                  <a:tcPr marL="120718" marR="120718" marT="60359" marB="60359"/>
                </a:tc>
                <a:extLst>
                  <a:ext uri="{0D108BD9-81ED-4DB2-BD59-A6C34878D82A}">
                    <a16:rowId xmlns:a16="http://schemas.microsoft.com/office/drawing/2014/main" val="570861626"/>
                  </a:ext>
                </a:extLst>
              </a:tr>
            </a:tbl>
          </a:graphicData>
        </a:graphic>
      </p:graphicFrame>
      <p:pic>
        <p:nvPicPr>
          <p:cNvPr id="5" name="Picture 4">
            <a:extLst>
              <a:ext uri="{FF2B5EF4-FFF2-40B4-BE49-F238E27FC236}">
                <a16:creationId xmlns:a16="http://schemas.microsoft.com/office/drawing/2014/main" id="{285327ED-110A-00AA-96ED-5016511FD557}"/>
              </a:ext>
            </a:extLst>
          </p:cNvPr>
          <p:cNvPicPr>
            <a:picLocks noChangeAspect="1"/>
          </p:cNvPicPr>
          <p:nvPr/>
        </p:nvPicPr>
        <p:blipFill>
          <a:blip r:embed="rId2"/>
          <a:stretch>
            <a:fillRect/>
          </a:stretch>
        </p:blipFill>
        <p:spPr>
          <a:xfrm>
            <a:off x="10242732" y="5057240"/>
            <a:ext cx="1418689" cy="1547661"/>
          </a:xfrm>
          <a:prstGeom prst="rect">
            <a:avLst/>
          </a:prstGeom>
        </p:spPr>
      </p:pic>
    </p:spTree>
    <p:extLst>
      <p:ext uri="{BB962C8B-B14F-4D97-AF65-F5344CB8AC3E}">
        <p14:creationId xmlns:p14="http://schemas.microsoft.com/office/powerpoint/2010/main" val="337513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9</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3" name="TextBox 2">
            <a:extLst>
              <a:ext uri="{FF2B5EF4-FFF2-40B4-BE49-F238E27FC236}">
                <a16:creationId xmlns:a16="http://schemas.microsoft.com/office/drawing/2014/main" id="{A6B85731-76EA-0D4C-F43B-AAED6E494A95}"/>
              </a:ext>
            </a:extLst>
          </p:cNvPr>
          <p:cNvSpPr txBox="1"/>
          <p:nvPr/>
        </p:nvSpPr>
        <p:spPr>
          <a:xfrm>
            <a:off x="1479043" y="270527"/>
            <a:ext cx="10873648" cy="1200329"/>
          </a:xfrm>
          <a:prstGeom prst="rect">
            <a:avLst/>
          </a:prstGeom>
          <a:noFill/>
        </p:spPr>
        <p:txBody>
          <a:bodyPr wrap="square" rtlCol="0">
            <a:spAutoFit/>
          </a:bodyPr>
          <a:lstStyle/>
          <a:p>
            <a:r>
              <a:rPr lang="en-US" sz="1800" dirty="0"/>
              <a:t>Objective 1. Quantify aerosol and ocean product capability of PolCube including PM2.5.</a:t>
            </a:r>
          </a:p>
          <a:p>
            <a:r>
              <a:rPr lang="en-US" sz="1800" i="1" dirty="0"/>
              <a:t>Question: How do Na-CCN relationships and PM2.5 depend on aerosol optical/microphysical properties?</a:t>
            </a:r>
          </a:p>
          <a:p>
            <a:r>
              <a:rPr lang="en-US" sz="1800" dirty="0"/>
              <a:t>Deliverable: Improved aerosol optical and microphysical and ocean products and PM2.5 at fine spatial resolution across the Earth.</a:t>
            </a:r>
          </a:p>
        </p:txBody>
      </p:sp>
      <p:pic>
        <p:nvPicPr>
          <p:cNvPr id="19" name="Picture 18" descr="Table&#10;&#10;Description automatically generated">
            <a:extLst>
              <a:ext uri="{FF2B5EF4-FFF2-40B4-BE49-F238E27FC236}">
                <a16:creationId xmlns:a16="http://schemas.microsoft.com/office/drawing/2014/main" id="{92F3C0FB-3EE0-9921-7F1F-E6F5AA8B4D1B}"/>
              </a:ext>
            </a:extLst>
          </p:cNvPr>
          <p:cNvPicPr>
            <a:picLocks noChangeAspect="1"/>
          </p:cNvPicPr>
          <p:nvPr/>
        </p:nvPicPr>
        <p:blipFill>
          <a:blip r:embed="rId2"/>
          <a:stretch>
            <a:fillRect/>
          </a:stretch>
        </p:blipFill>
        <p:spPr>
          <a:xfrm>
            <a:off x="106658" y="1541852"/>
            <a:ext cx="7291088" cy="4672507"/>
          </a:xfrm>
          <a:prstGeom prst="rect">
            <a:avLst/>
          </a:prstGeom>
        </p:spPr>
      </p:pic>
      <p:sp>
        <p:nvSpPr>
          <p:cNvPr id="21" name="TextBox 20">
            <a:extLst>
              <a:ext uri="{FF2B5EF4-FFF2-40B4-BE49-F238E27FC236}">
                <a16:creationId xmlns:a16="http://schemas.microsoft.com/office/drawing/2014/main" id="{C09D16B9-1B4C-4705-E155-B29AEB45EB8A}"/>
              </a:ext>
            </a:extLst>
          </p:cNvPr>
          <p:cNvSpPr txBox="1"/>
          <p:nvPr/>
        </p:nvSpPr>
        <p:spPr>
          <a:xfrm>
            <a:off x="7839202" y="1683843"/>
            <a:ext cx="4114799" cy="2585323"/>
          </a:xfrm>
          <a:prstGeom prst="rect">
            <a:avLst/>
          </a:prstGeom>
          <a:noFill/>
          <a:ln>
            <a:solidFill>
              <a:schemeClr val="tx1"/>
            </a:solidFill>
          </a:ln>
        </p:spPr>
        <p:txBody>
          <a:bodyPr wrap="square">
            <a:spAutoFit/>
          </a:bodyPr>
          <a:lstStyle/>
          <a:p>
            <a:r>
              <a:rPr lang="en-US" sz="1800" dirty="0">
                <a:effectLst/>
                <a:latin typeface="Times New Roman" panose="02020603050405020304" pitchFamily="18" charset="0"/>
                <a:cs typeface="Times New Roman" panose="02020603050405020304" pitchFamily="18" charset="0"/>
              </a:rPr>
              <a:t>Stamnes et al., 2021</a:t>
            </a:r>
            <a:r>
              <a:rPr lang="en-US" sz="1800" dirty="0">
                <a:latin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cs typeface="Times New Roman" panose="02020603050405020304" pitchFamily="18" charset="0"/>
              </a:rPr>
              <a:t> Simultaneous aerosol and ocean properties from the PolCube CubeSat polarimeter. Frontiers in Remote Sensing, 2, p.709040</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Briggs, Causey, </a:t>
            </a:r>
            <a:r>
              <a:rPr lang="en-US" sz="1800" dirty="0" err="1">
                <a:effectLst/>
                <a:latin typeface="Times New Roman" panose="02020603050405020304" pitchFamily="18" charset="0"/>
                <a:cs typeface="Times New Roman" panose="02020603050405020304" pitchFamily="18" charset="0"/>
              </a:rPr>
              <a:t>Cawdery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Entner</a:t>
            </a:r>
            <a:r>
              <a:rPr lang="en-US" dirty="0">
                <a:latin typeface="Times New Roman" panose="02020603050405020304" pitchFamily="18" charset="0"/>
                <a:cs typeface="Times New Roman" panose="02020603050405020304" pitchFamily="18" charset="0"/>
              </a:rPr>
              <a:t> et al., </a:t>
            </a:r>
            <a:r>
              <a:rPr lang="en-US" sz="1800" dirty="0">
                <a:effectLst/>
                <a:latin typeface="Times New Roman" panose="02020603050405020304" pitchFamily="18" charset="0"/>
                <a:cs typeface="Times New Roman" panose="02020603050405020304" pitchFamily="18" charset="0"/>
              </a:rPr>
              <a:t>Use of Satellite Polarimeter Observations in Air Quality Monitoring (University of Virginia Capstone paper)</a:t>
            </a:r>
          </a:p>
        </p:txBody>
      </p:sp>
      <p:pic>
        <p:nvPicPr>
          <p:cNvPr id="5" name="Picture 4">
            <a:extLst>
              <a:ext uri="{FF2B5EF4-FFF2-40B4-BE49-F238E27FC236}">
                <a16:creationId xmlns:a16="http://schemas.microsoft.com/office/drawing/2014/main" id="{80C2043A-389C-D6E1-3A8A-F89A127AB0EC}"/>
              </a:ext>
            </a:extLst>
          </p:cNvPr>
          <p:cNvPicPr>
            <a:picLocks noChangeAspect="1"/>
          </p:cNvPicPr>
          <p:nvPr/>
        </p:nvPicPr>
        <p:blipFill>
          <a:blip r:embed="rId3"/>
          <a:stretch>
            <a:fillRect/>
          </a:stretch>
        </p:blipFill>
        <p:spPr>
          <a:xfrm>
            <a:off x="60354" y="102029"/>
            <a:ext cx="1418689" cy="1547661"/>
          </a:xfrm>
          <a:prstGeom prst="rect">
            <a:avLst/>
          </a:prstGeom>
        </p:spPr>
      </p:pic>
    </p:spTree>
    <p:extLst>
      <p:ext uri="{BB962C8B-B14F-4D97-AF65-F5344CB8AC3E}">
        <p14:creationId xmlns:p14="http://schemas.microsoft.com/office/powerpoint/2010/main" val="28762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1307</TotalTime>
  <Words>1816</Words>
  <Application>Microsoft Macintosh PowerPoint</Application>
  <PresentationFormat>Widescreen</PresentationFormat>
  <Paragraphs>167</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Office Theme</vt:lpstr>
      <vt:lpstr>PowerPoint Presentation</vt:lpstr>
      <vt:lpstr>PowerPoint Presentation</vt:lpstr>
      <vt:lpstr>Background</vt:lpstr>
      <vt:lpstr>Mission goals and science objectives overview</vt:lpstr>
      <vt:lpstr>Overview</vt:lpstr>
      <vt:lpstr>What is PolCube?</vt:lpstr>
      <vt:lpstr>Why polarimetry?</vt:lpstr>
      <vt:lpstr>PowerPoint Presentation</vt:lpstr>
      <vt:lpstr>PowerPoint Presentation</vt:lpstr>
      <vt:lpstr>PowerPoint Presentation</vt:lpstr>
      <vt:lpstr>PowerPoint Presentation</vt:lpstr>
      <vt:lpstr>Deep learning / neural networks</vt:lpstr>
      <vt:lpstr>PolCube observing modes</vt:lpstr>
      <vt:lpstr>Funding strategy and timeline</vt:lpstr>
      <vt:lpstr>Funding strategy and timeline</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May, Tracy L. (LARC-A010A)[LAMPS 2]</dc:creator>
  <cp:keywords/>
  <dc:description/>
  <cp:lastModifiedBy>Stamnes, Snorre A. (LARC-E304)</cp:lastModifiedBy>
  <cp:revision>85</cp:revision>
  <dcterms:created xsi:type="dcterms:W3CDTF">2022-02-23T14:26:18Z</dcterms:created>
  <dcterms:modified xsi:type="dcterms:W3CDTF">2023-02-07T21:19:16Z</dcterms:modified>
  <cp:category/>
</cp:coreProperties>
</file>