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7317" r:id="rId5"/>
    <p:sldId id="37335" r:id="rId6"/>
    <p:sldId id="37318" r:id="rId7"/>
    <p:sldId id="37320" r:id="rId8"/>
    <p:sldId id="37333" r:id="rId9"/>
    <p:sldId id="37319" r:id="rId10"/>
    <p:sldId id="37322" r:id="rId11"/>
    <p:sldId id="37323" r:id="rId12"/>
    <p:sldId id="37324" r:id="rId13"/>
    <p:sldId id="37325" r:id="rId14"/>
    <p:sldId id="37326" r:id="rId15"/>
    <p:sldId id="37328" r:id="rId16"/>
    <p:sldId id="37332" r:id="rId17"/>
    <p:sldId id="37327" r:id="rId18"/>
    <p:sldId id="37329" r:id="rId19"/>
    <p:sldId id="37330" r:id="rId20"/>
    <p:sldId id="37331" r:id="rId21"/>
    <p:sldId id="3733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EE575-51C5-4AC3-9EC4-D7A88D803915}" v="1832" dt="2023-02-07T19:34:22.611"/>
    <p1510:client id="{ADCB8AD2-D4D8-4403-BF09-08B96F1AC772}" v="50" dt="2023-02-07T19:50:47.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72"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5E810-E05E-45C0-955E-CC3DEDDCC71B}"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9A2B9-A508-4777-88A4-87AEE6D961B6}" type="slidenum">
              <a:rPr lang="en-US" smtClean="0"/>
              <a:t>‹#›</a:t>
            </a:fld>
            <a:endParaRPr lang="en-US"/>
          </a:p>
        </p:txBody>
      </p:sp>
    </p:spTree>
    <p:extLst>
      <p:ext uri="{BB962C8B-B14F-4D97-AF65-F5344CB8AC3E}">
        <p14:creationId xmlns:p14="http://schemas.microsoft.com/office/powerpoint/2010/main" val="2017676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E9A2B9-A508-4777-88A4-87AEE6D961B6}" type="slidenum">
              <a:rPr lang="en-US" smtClean="0"/>
              <a:t>2</a:t>
            </a:fld>
            <a:endParaRPr lang="en-US"/>
          </a:p>
        </p:txBody>
      </p:sp>
    </p:spTree>
    <p:extLst>
      <p:ext uri="{BB962C8B-B14F-4D97-AF65-F5344CB8AC3E}">
        <p14:creationId xmlns:p14="http://schemas.microsoft.com/office/powerpoint/2010/main" val="404134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commercial LEO capabilities are TBD at this time; testing of systems and gap closure can be more closely linked to these platforms as their development matures </a:t>
            </a:r>
          </a:p>
          <a:p>
            <a:r>
              <a:rPr lang="en-US" dirty="0"/>
              <a:t>Will explore link to Lunar surface habitat on next slides</a:t>
            </a:r>
          </a:p>
          <a:p>
            <a:endParaRPr lang="en-US" dirty="0"/>
          </a:p>
        </p:txBody>
      </p:sp>
      <p:sp>
        <p:nvSpPr>
          <p:cNvPr id="4" name="Slide Number Placeholder 3"/>
          <p:cNvSpPr>
            <a:spLocks noGrp="1"/>
          </p:cNvSpPr>
          <p:nvPr>
            <p:ph type="sldNum" sz="quarter" idx="5"/>
          </p:nvPr>
        </p:nvSpPr>
        <p:spPr/>
        <p:txBody>
          <a:bodyPr/>
          <a:lstStyle/>
          <a:p>
            <a:fld id="{D1E9A2B9-A508-4777-88A4-87AEE6D961B6}" type="slidenum">
              <a:rPr lang="en-US" smtClean="0"/>
              <a:t>14</a:t>
            </a:fld>
            <a:endParaRPr lang="en-US"/>
          </a:p>
        </p:txBody>
      </p:sp>
    </p:spTree>
    <p:extLst>
      <p:ext uri="{BB962C8B-B14F-4D97-AF65-F5344CB8AC3E}">
        <p14:creationId xmlns:p14="http://schemas.microsoft.com/office/powerpoint/2010/main" val="256732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paper:</a:t>
            </a:r>
          </a:p>
          <a:p>
            <a:endParaRPr lang="en-US" dirty="0"/>
          </a:p>
          <a:p>
            <a:r>
              <a:rPr lang="en-US" sz="1800" dirty="0">
                <a:effectLst/>
                <a:latin typeface="Times New Roman" panose="02020603050405020304" pitchFamily="18" charset="0"/>
                <a:ea typeface="Times New Roman" panose="02020603050405020304" pitchFamily="18" charset="0"/>
              </a:rPr>
              <a:t>We can see in the top section how gaps that either Lunar SH or Mars TH need to be closed are broken down by TX area. The size of the flow lines correspond with how many gaps are tested, demonstrated, or validated at the various gap closure platform locations in the middle section.  Note that some gaps require testing, demonstrating, or validating at multiple platform locations, which can be seen by the flow lines from one test location to another.  While some gaps require only ground testing before being closed for Lunar SH or Mars TH, most require in-space testing.  TX06 – human health, life support and habitation systems – has the most applicable gaps for both the Lunar SH and Mars TH.  Most of these gaps are expected to be tested demonstrated, or validated in LEO.  Some of these tests are satisfactory for gap closure of Lunar SH and Mars TH, but many others will require follow-on tests in cislunar, the lunar surface, or on the Mars TH itself before the gap is closed. Finally, we can see based on the size of the flow lines that while many gaps for Mars TH are closed at the various test platform locations, the majority of gaps closed for Mars TH are previously closed on the Lunar </a:t>
            </a:r>
            <a:r>
              <a:rPr lang="en-US" sz="1800" dirty="0" err="1">
                <a:effectLst/>
                <a:latin typeface="Times New Roman" panose="02020603050405020304" pitchFamily="18" charset="0"/>
                <a:ea typeface="Times New Roman" panose="02020603050405020304" pitchFamily="18" charset="0"/>
              </a:rPr>
              <a:t>SH,as</a:t>
            </a:r>
            <a:r>
              <a:rPr lang="en-US" sz="1800" dirty="0">
                <a:effectLst/>
                <a:latin typeface="Times New Roman" panose="02020603050405020304" pitchFamily="18" charset="0"/>
                <a:ea typeface="Times New Roman" panose="02020603050405020304" pitchFamily="18" charset="0"/>
              </a:rPr>
              <a:t> shown by the thick flow line from Lunar SH to Mars TH in the bottom habitation elements section, thus validating the discussion earlier in this section.   Overall, gap closure for Mars TH will require tests across the rest of the human spaceflight architecture. </a:t>
            </a:r>
            <a:endParaRPr lang="en-US" dirty="0"/>
          </a:p>
        </p:txBody>
      </p:sp>
      <p:sp>
        <p:nvSpPr>
          <p:cNvPr id="4" name="Slide Number Placeholder 3"/>
          <p:cNvSpPr>
            <a:spLocks noGrp="1"/>
          </p:cNvSpPr>
          <p:nvPr>
            <p:ph type="sldNum" sz="quarter" idx="5"/>
          </p:nvPr>
        </p:nvSpPr>
        <p:spPr/>
        <p:txBody>
          <a:bodyPr/>
          <a:lstStyle/>
          <a:p>
            <a:fld id="{D1E9A2B9-A508-4777-88A4-87AEE6D961B6}" type="slidenum">
              <a:rPr lang="en-US" smtClean="0"/>
              <a:t>16</a:t>
            </a:fld>
            <a:endParaRPr lang="en-US"/>
          </a:p>
        </p:txBody>
      </p:sp>
    </p:spTree>
    <p:extLst>
      <p:ext uri="{BB962C8B-B14F-4D97-AF65-F5344CB8AC3E}">
        <p14:creationId xmlns:p14="http://schemas.microsoft.com/office/powerpoint/2010/main" val="428758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relationship between lunar surface habitat and Mars transit habitat – study of adaptation of crew in transitioning from micro-g to partial g</a:t>
            </a:r>
          </a:p>
          <a:p>
            <a:r>
              <a:rPr lang="en-US" dirty="0"/>
              <a:t>May also mention assumptions around Gateway operations…closed hatch vs. open-hatch</a:t>
            </a:r>
          </a:p>
        </p:txBody>
      </p:sp>
      <p:sp>
        <p:nvSpPr>
          <p:cNvPr id="4" name="Slide Number Placeholder 3"/>
          <p:cNvSpPr>
            <a:spLocks noGrp="1"/>
          </p:cNvSpPr>
          <p:nvPr>
            <p:ph type="sldNum" sz="quarter" idx="5"/>
          </p:nvPr>
        </p:nvSpPr>
        <p:spPr/>
        <p:txBody>
          <a:bodyPr/>
          <a:lstStyle/>
          <a:p>
            <a:fld id="{D1E9A2B9-A508-4777-88A4-87AEE6D961B6}" type="slidenum">
              <a:rPr lang="en-US" smtClean="0"/>
              <a:t>3</a:t>
            </a:fld>
            <a:endParaRPr lang="en-US"/>
          </a:p>
        </p:txBody>
      </p:sp>
    </p:spTree>
    <p:extLst>
      <p:ext uri="{BB962C8B-B14F-4D97-AF65-F5344CB8AC3E}">
        <p14:creationId xmlns:p14="http://schemas.microsoft.com/office/powerpoint/2010/main" val="314871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 to NRHO via boost stage (mates with Mars TH in earth orbit);  docks at Gateway for a series of outfitting, shakedown, and analog missions, aggregation in HEO with DST and Orion/cargo module; departure for Mars orbit; Mars Descent Vehicle docks with TH in Mars orbit; crew return via MAV; departure for earth…TH can return to Gateway for refurbishment</a:t>
            </a:r>
            <a:br>
              <a:rPr lang="en-US" dirty="0"/>
            </a:br>
            <a:r>
              <a:rPr lang="en-US" dirty="0"/>
              <a:t>Emphasize that propulsion trades are still ongoing; Prop here shown as NEP/chemical </a:t>
            </a:r>
          </a:p>
        </p:txBody>
      </p:sp>
      <p:sp>
        <p:nvSpPr>
          <p:cNvPr id="4" name="Slide Number Placeholder 3"/>
          <p:cNvSpPr>
            <a:spLocks noGrp="1"/>
          </p:cNvSpPr>
          <p:nvPr>
            <p:ph type="sldNum" sz="quarter" idx="5"/>
          </p:nvPr>
        </p:nvSpPr>
        <p:spPr/>
        <p:txBody>
          <a:bodyPr/>
          <a:lstStyle/>
          <a:p>
            <a:fld id="{D1E9A2B9-A508-4777-88A4-87AEE6D961B6}" type="slidenum">
              <a:rPr lang="en-US" smtClean="0"/>
              <a:t>4</a:t>
            </a:fld>
            <a:endParaRPr lang="en-US"/>
          </a:p>
        </p:txBody>
      </p:sp>
    </p:spTree>
    <p:extLst>
      <p:ext uri="{BB962C8B-B14F-4D97-AF65-F5344CB8AC3E}">
        <p14:creationId xmlns:p14="http://schemas.microsoft.com/office/powerpoint/2010/main" val="354028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FFFF"/>
                </a:solidFill>
                <a:ea typeface="Times New Roman" panose="02020603050405020304" pitchFamily="18" charset="0"/>
              </a:rPr>
              <a:t>The International Space Station (ISS) is example of current state of the art, which is also a very old system in many respects.</a:t>
            </a:r>
            <a:endParaRPr lang="en-US"/>
          </a:p>
        </p:txBody>
      </p:sp>
      <p:sp>
        <p:nvSpPr>
          <p:cNvPr id="4" name="Slide Number Placeholder 3"/>
          <p:cNvSpPr>
            <a:spLocks noGrp="1"/>
          </p:cNvSpPr>
          <p:nvPr>
            <p:ph type="sldNum" sz="quarter" idx="5"/>
          </p:nvPr>
        </p:nvSpPr>
        <p:spPr/>
        <p:txBody>
          <a:bodyPr/>
          <a:lstStyle/>
          <a:p>
            <a:fld id="{D1E9A2B9-A508-4777-88A4-87AEE6D961B6}" type="slidenum">
              <a:rPr lang="en-US" smtClean="0"/>
              <a:t>6</a:t>
            </a:fld>
            <a:endParaRPr lang="en-US"/>
          </a:p>
        </p:txBody>
      </p:sp>
    </p:spTree>
    <p:extLst>
      <p:ext uri="{BB962C8B-B14F-4D97-AF65-F5344CB8AC3E}">
        <p14:creationId xmlns:p14="http://schemas.microsoft.com/office/powerpoint/2010/main" val="81472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required does not mean gap does not provide value to architecture, just that closure is not needed to enable mission</a:t>
            </a:r>
          </a:p>
          <a:p>
            <a:endParaRPr lang="en-US" dirty="0"/>
          </a:p>
        </p:txBody>
      </p:sp>
      <p:sp>
        <p:nvSpPr>
          <p:cNvPr id="4" name="Slide Number Placeholder 3"/>
          <p:cNvSpPr>
            <a:spLocks noGrp="1"/>
          </p:cNvSpPr>
          <p:nvPr>
            <p:ph type="sldNum" sz="quarter" idx="5"/>
          </p:nvPr>
        </p:nvSpPr>
        <p:spPr/>
        <p:txBody>
          <a:bodyPr/>
          <a:lstStyle/>
          <a:p>
            <a:fld id="{D1E9A2B9-A508-4777-88A4-87AEE6D961B6}" type="slidenum">
              <a:rPr lang="en-US" smtClean="0"/>
              <a:t>7</a:t>
            </a:fld>
            <a:endParaRPr lang="en-US"/>
          </a:p>
        </p:txBody>
      </p:sp>
    </p:spTree>
    <p:extLst>
      <p:ext uri="{BB962C8B-B14F-4D97-AF65-F5344CB8AC3E}">
        <p14:creationId xmlns:p14="http://schemas.microsoft.com/office/powerpoint/2010/main" val="340051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each that link to prior gap list</a:t>
            </a:r>
          </a:p>
          <a:p>
            <a:r>
              <a:rPr lang="en-US" dirty="0"/>
              <a:t>No technology – radiation countermeasures for GCR</a:t>
            </a:r>
          </a:p>
          <a:p>
            <a:r>
              <a:rPr lang="en-US" dirty="0"/>
              <a:t>Tech options exist but need significant improvement for TH -- </a:t>
            </a:r>
            <a:r>
              <a:rPr lang="en-US" sz="1800" dirty="0">
                <a:effectLst/>
                <a:latin typeface="Times New Roman" panose="02020603050405020304" pitchFamily="18" charset="0"/>
                <a:ea typeface="Times New Roman" panose="02020603050405020304" pitchFamily="18" charset="0"/>
              </a:rPr>
              <a:t>verification and validation tools, development of EVA suits and tools for Mars TH, hard/soft structure integration </a:t>
            </a:r>
          </a:p>
          <a:p>
            <a:r>
              <a:rPr lang="en-US" sz="1800" dirty="0">
                <a:effectLst/>
                <a:latin typeface="Times New Roman" panose="02020603050405020304" pitchFamily="18" charset="0"/>
              </a:rPr>
              <a:t>Flight demos downstream -- </a:t>
            </a:r>
            <a:r>
              <a:rPr lang="en-US" sz="1800" dirty="0">
                <a:effectLst/>
                <a:latin typeface="Times New Roman" panose="02020603050405020304" pitchFamily="18" charset="0"/>
                <a:ea typeface="Times New Roman" panose="02020603050405020304" pitchFamily="18" charset="0"/>
              </a:rPr>
              <a:t>and recycling additional oxygen from metabolic carbon dioxide, food system evaluation, in-flight water quality monitors, habitat outfitting </a:t>
            </a:r>
          </a:p>
          <a:p>
            <a:r>
              <a:rPr lang="en-US" sz="1800" dirty="0">
                <a:effectLst/>
                <a:latin typeface="Times New Roman" panose="02020603050405020304" pitchFamily="18" charset="0"/>
              </a:rPr>
              <a:t>Lack of definition – EVA </a:t>
            </a:r>
          </a:p>
          <a:p>
            <a:r>
              <a:rPr lang="en-US" sz="1800" dirty="0">
                <a:effectLst/>
                <a:latin typeface="Times New Roman" panose="02020603050405020304" pitchFamily="18" charset="0"/>
              </a:rPr>
              <a:t>Needs alignment with TH specific needs -- </a:t>
            </a:r>
            <a:r>
              <a:rPr lang="en-US" sz="1800" dirty="0">
                <a:effectLst/>
                <a:latin typeface="Times New Roman" panose="02020603050405020304" pitchFamily="18" charset="0"/>
                <a:ea typeface="Times New Roman" panose="02020603050405020304" pitchFamily="18" charset="0"/>
              </a:rPr>
              <a:t>perform in-situ coolant health assessments, automated coolant leak locating, in-flight waste mass jettison </a:t>
            </a:r>
            <a:endParaRPr lang="en-US" dirty="0"/>
          </a:p>
          <a:p>
            <a:endParaRPr lang="en-US" dirty="0"/>
          </a:p>
        </p:txBody>
      </p:sp>
      <p:sp>
        <p:nvSpPr>
          <p:cNvPr id="4" name="Slide Number Placeholder 3"/>
          <p:cNvSpPr>
            <a:spLocks noGrp="1"/>
          </p:cNvSpPr>
          <p:nvPr>
            <p:ph type="sldNum" sz="quarter" idx="5"/>
          </p:nvPr>
        </p:nvSpPr>
        <p:spPr/>
        <p:txBody>
          <a:bodyPr/>
          <a:lstStyle/>
          <a:p>
            <a:fld id="{D1E9A2B9-A508-4777-88A4-87AEE6D961B6}" type="slidenum">
              <a:rPr lang="en-US" smtClean="0"/>
              <a:t>9</a:t>
            </a:fld>
            <a:endParaRPr lang="en-US"/>
          </a:p>
        </p:txBody>
      </p:sp>
    </p:spTree>
    <p:extLst>
      <p:ext uri="{BB962C8B-B14F-4D97-AF65-F5344CB8AC3E}">
        <p14:creationId xmlns:p14="http://schemas.microsoft.com/office/powerpoint/2010/main" val="45345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pick out a few to highlight/talk in brief detail (refer people to paper for more detailed information)</a:t>
            </a:r>
            <a:br>
              <a:rPr lang="en-US" dirty="0"/>
            </a:br>
            <a:r>
              <a:rPr lang="en-US" dirty="0"/>
              <a:t>	-verification and validation of autonomy </a:t>
            </a:r>
          </a:p>
          <a:p>
            <a:r>
              <a:rPr lang="en-US" dirty="0"/>
              <a:t>	-food system</a:t>
            </a:r>
          </a:p>
          <a:p>
            <a:r>
              <a:rPr lang="en-US" dirty="0"/>
              <a:t>	-design for maintainability and repairability</a:t>
            </a:r>
          </a:p>
          <a:p>
            <a:r>
              <a:rPr lang="en-US" dirty="0"/>
              <a:t>	-lower pressure ops</a:t>
            </a:r>
          </a:p>
          <a:p>
            <a:r>
              <a:rPr lang="en-US" dirty="0"/>
              <a:t>	-waste jettison</a:t>
            </a:r>
          </a:p>
        </p:txBody>
      </p:sp>
      <p:sp>
        <p:nvSpPr>
          <p:cNvPr id="4" name="Slide Number Placeholder 3"/>
          <p:cNvSpPr>
            <a:spLocks noGrp="1"/>
          </p:cNvSpPr>
          <p:nvPr>
            <p:ph type="sldNum" sz="quarter" idx="5"/>
          </p:nvPr>
        </p:nvSpPr>
        <p:spPr/>
        <p:txBody>
          <a:bodyPr/>
          <a:lstStyle/>
          <a:p>
            <a:fld id="{D1E9A2B9-A508-4777-88A4-87AEE6D961B6}" type="slidenum">
              <a:rPr lang="en-US" smtClean="0"/>
              <a:t>10</a:t>
            </a:fld>
            <a:endParaRPr lang="en-US"/>
          </a:p>
        </p:txBody>
      </p:sp>
    </p:spTree>
    <p:extLst>
      <p:ext uri="{BB962C8B-B14F-4D97-AF65-F5344CB8AC3E}">
        <p14:creationId xmlns:p14="http://schemas.microsoft.com/office/powerpoint/2010/main" val="346300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includes characterization of burst pressure; long term deformation under stress (creep); </a:t>
            </a:r>
            <a:br>
              <a:rPr lang="en-US" dirty="0"/>
            </a:br>
            <a:r>
              <a:rPr lang="en-US" dirty="0"/>
              <a:t>Gap is likely to close by PDR with stepwise testing indicated and work to do so underway with commercial partners, but wanted to highlight this since it is one gap where we have developed a detailed maturation plan to help close gap within timeframe needed</a:t>
            </a:r>
            <a:br>
              <a:rPr lang="en-US" dirty="0"/>
            </a:br>
            <a:r>
              <a:rPr lang="en-US" dirty="0" err="1"/>
              <a:t>Softgoods</a:t>
            </a:r>
            <a:r>
              <a:rPr lang="en-US" dirty="0"/>
              <a:t> are also extensible to multiple platforms beyond Mars TH</a:t>
            </a:r>
          </a:p>
        </p:txBody>
      </p:sp>
      <p:sp>
        <p:nvSpPr>
          <p:cNvPr id="4" name="Slide Number Placeholder 3"/>
          <p:cNvSpPr>
            <a:spLocks noGrp="1"/>
          </p:cNvSpPr>
          <p:nvPr>
            <p:ph type="sldNum" sz="quarter" idx="5"/>
          </p:nvPr>
        </p:nvSpPr>
        <p:spPr/>
        <p:txBody>
          <a:bodyPr/>
          <a:lstStyle/>
          <a:p>
            <a:fld id="{D1E9A2B9-A508-4777-88A4-87AEE6D961B6}" type="slidenum">
              <a:rPr lang="en-US" smtClean="0"/>
              <a:t>12</a:t>
            </a:fld>
            <a:endParaRPr lang="en-US"/>
          </a:p>
        </p:txBody>
      </p:sp>
    </p:spTree>
    <p:extLst>
      <p:ext uri="{BB962C8B-B14F-4D97-AF65-F5344CB8AC3E}">
        <p14:creationId xmlns:p14="http://schemas.microsoft.com/office/powerpoint/2010/main" val="314032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9A2B9-A508-4777-88A4-87AEE6D961B6}" type="slidenum">
              <a:rPr lang="en-US" smtClean="0"/>
              <a:t>13</a:t>
            </a:fld>
            <a:endParaRPr lang="en-US"/>
          </a:p>
        </p:txBody>
      </p:sp>
    </p:spTree>
    <p:extLst>
      <p:ext uri="{BB962C8B-B14F-4D97-AF65-F5344CB8AC3E}">
        <p14:creationId xmlns:p14="http://schemas.microsoft.com/office/powerpoint/2010/main" val="196035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8390C1-1A91-594A-A601-EF8E70E7D0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3434EC98-FE8C-E948-91F4-554CACE051BA}"/>
              </a:ext>
            </a:extLst>
          </p:cNvPr>
          <p:cNvSpPr txBox="1"/>
          <p:nvPr userDrawn="1"/>
        </p:nvSpPr>
        <p:spPr>
          <a:xfrm>
            <a:off x="807260" y="651204"/>
            <a:ext cx="52887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National Aeronautics and Space Administration</a:t>
            </a:r>
            <a:endParaRPr lang="en-US" sz="8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82BEF3E-A946-9A46-B686-BDA48FF1DB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346960"/>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0"/>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www.nasa.gov</a:t>
            </a:r>
            <a:endParaRPr lang="en-US" sz="800"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388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 Triang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18E7-FB22-AE45-BE29-23FC8A7580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D015F3A-B103-9D43-874F-AF0B11A38D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93142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CE7D43-9C45-F74B-ADC2-8A75B590AE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pic>
        <p:nvPicPr>
          <p:cNvPr id="11" name="Picture 10">
            <a:extLst>
              <a:ext uri="{FF2B5EF4-FFF2-40B4-BE49-F238E27FC236}">
                <a16:creationId xmlns:a16="http://schemas.microsoft.com/office/drawing/2014/main" id="{7F90E324-EC4A-A541-B8D1-BDBE5CDEDE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9276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04765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15591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8CE027-AC88-4748-A701-5DA65FB95D78}" type="datetimeFigureOut">
              <a:rPr lang="en-US" smtClean="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9AD93-5331-4681-81C3-51905F4FEEBE}" type="slidenum">
              <a:rPr lang="en-US" smtClean="0"/>
              <a:t>‹#›</a:t>
            </a:fld>
            <a:endParaRPr lang="en-US" dirty="0"/>
          </a:p>
        </p:txBody>
      </p:sp>
      <p:sp>
        <p:nvSpPr>
          <p:cNvPr id="7" name="Title Placeholder 1"/>
          <p:cNvSpPr>
            <a:spLocks noGrp="1"/>
          </p:cNvSpPr>
          <p:nvPr>
            <p:ph type="title"/>
          </p:nvPr>
        </p:nvSpPr>
        <p:spPr>
          <a:xfrm>
            <a:off x="-1" y="1"/>
            <a:ext cx="10916529" cy="910539"/>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126814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23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AA1AA-4C27-7940-A5DF-2CDA513520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4514" y="457198"/>
            <a:ext cx="870286" cy="800102"/>
          </a:xfrm>
          <a:prstGeom prst="rect">
            <a:avLst/>
          </a:prstGeom>
        </p:spPr>
      </p:pic>
      <p:sp>
        <p:nvSpPr>
          <p:cNvPr id="2" name="Rectangle 1">
            <a:extLst>
              <a:ext uri="{FF2B5EF4-FFF2-40B4-BE49-F238E27FC236}">
                <a16:creationId xmlns:a16="http://schemas.microsoft.com/office/drawing/2014/main" id="{67CD29A0-6FCA-BE40-90EB-FE88FBE34855}"/>
              </a:ext>
            </a:extLst>
          </p:cNvPr>
          <p:cNvSpPr/>
          <p:nvPr userDrawn="1"/>
        </p:nvSpPr>
        <p:spPr>
          <a:xfrm>
            <a:off x="0" y="1132497"/>
            <a:ext cx="10681397" cy="13716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D721189-90D6-D249-83DF-3B4E07BD3C1F}"/>
              </a:ext>
            </a:extLst>
          </p:cNvPr>
          <p:cNvSpPr>
            <a:spLocks noGrp="1"/>
          </p:cNvSpPr>
          <p:nvPr>
            <p:ph idx="1"/>
          </p:nvPr>
        </p:nvSpPr>
        <p:spPr>
          <a:xfrm>
            <a:off x="457200" y="1507672"/>
            <a:ext cx="11277600" cy="44148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2CF64255-F7DE-BE4C-A869-33F04944F31E}"/>
              </a:ext>
            </a:extLst>
          </p:cNvPr>
          <p:cNvSpPr>
            <a:spLocks noGrp="1"/>
          </p:cNvSpPr>
          <p:nvPr>
            <p:ph type="title"/>
          </p:nvPr>
        </p:nvSpPr>
        <p:spPr>
          <a:xfrm>
            <a:off x="457200" y="457201"/>
            <a:ext cx="10459328" cy="674914"/>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7567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dirty="0"/>
          </a:p>
        </p:txBody>
      </p:sp>
      <p:pic>
        <p:nvPicPr>
          <p:cNvPr id="7" name="Picture 6">
            <a:extLst>
              <a:ext uri="{FF2B5EF4-FFF2-40B4-BE49-F238E27FC236}">
                <a16:creationId xmlns:a16="http://schemas.microsoft.com/office/drawing/2014/main" id="{29880F24-8512-FD40-A516-D2FB6635851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1910909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Monaco" pitchFamily="2" charset="77"/>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2">
          <p15:clr>
            <a:srgbClr val="F26B43"/>
          </p15:clr>
        </p15:guide>
        <p15:guide id="2" pos="3840">
          <p15:clr>
            <a:srgbClr val="F26B43"/>
          </p15:clr>
        </p15:guide>
        <p15:guide id="3" orient="horz" pos="4152">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trs.nasa.gov/api/citations/20220011425/downloads/JSC-67721_CGCISS_Baseline_Mrkd%20-%20DigSign_DL_jp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9B3C-4CDD-3A4F-A932-6FCCFE5AF040}"/>
              </a:ext>
            </a:extLst>
          </p:cNvPr>
          <p:cNvSpPr>
            <a:spLocks noGrp="1"/>
          </p:cNvSpPr>
          <p:nvPr>
            <p:ph type="ctrTitle"/>
          </p:nvPr>
        </p:nvSpPr>
        <p:spPr>
          <a:xfrm>
            <a:off x="443465" y="1987512"/>
            <a:ext cx="5652535" cy="1274762"/>
          </a:xfrm>
        </p:spPr>
        <p:txBody>
          <a:bodyPr/>
          <a:lstStyle/>
          <a:p>
            <a:r>
              <a:rPr lang="en-US" sz="3000" dirty="0"/>
              <a:t>An Analysis of Exploration Capability Gaps for Future Habitation Systems to Inform Risk Assessment and Development Priorities</a:t>
            </a:r>
          </a:p>
        </p:txBody>
      </p:sp>
      <p:sp>
        <p:nvSpPr>
          <p:cNvPr id="3" name="Subtitle 2">
            <a:extLst>
              <a:ext uri="{FF2B5EF4-FFF2-40B4-BE49-F238E27FC236}">
                <a16:creationId xmlns:a16="http://schemas.microsoft.com/office/drawing/2014/main" id="{8A8D7CE2-0F94-374D-80A0-412BC312F082}"/>
              </a:ext>
            </a:extLst>
          </p:cNvPr>
          <p:cNvSpPr>
            <a:spLocks noGrp="1"/>
          </p:cNvSpPr>
          <p:nvPr>
            <p:ph type="subTitle" idx="1"/>
          </p:nvPr>
        </p:nvSpPr>
        <p:spPr>
          <a:xfrm>
            <a:off x="443466" y="4277360"/>
            <a:ext cx="7676340" cy="2081568"/>
          </a:xfrm>
        </p:spPr>
        <p:txBody>
          <a:bodyPr>
            <a:normAutofit fontScale="85000" lnSpcReduction="20000"/>
          </a:bodyPr>
          <a:lstStyle/>
          <a:p>
            <a:r>
              <a:rPr lang="en-US" dirty="0"/>
              <a:t>Presenter: Tracie Prater, NASA Marshall Space Flight Center</a:t>
            </a:r>
          </a:p>
          <a:p>
            <a:r>
              <a:rPr lang="en-US" dirty="0"/>
              <a:t>Paper co-authors: Quincy Bean</a:t>
            </a:r>
            <a:r>
              <a:rPr lang="en-US" baseline="30000" dirty="0"/>
              <a:t>1</a:t>
            </a:r>
            <a:r>
              <a:rPr lang="en-US" dirty="0"/>
              <a:t>, Tiffany Nickens</a:t>
            </a:r>
            <a:r>
              <a:rPr lang="en-US" baseline="30000" dirty="0"/>
              <a:t>1</a:t>
            </a:r>
            <a:r>
              <a:rPr lang="en-US" dirty="0"/>
              <a:t>, Andrew Choate</a:t>
            </a:r>
            <a:r>
              <a:rPr lang="en-US" baseline="30000" dirty="0"/>
              <a:t>2</a:t>
            </a:r>
            <a:r>
              <a:rPr lang="en-US" dirty="0"/>
              <a:t>, Alexander Burg</a:t>
            </a:r>
            <a:r>
              <a:rPr lang="en-US" baseline="30000" dirty="0"/>
              <a:t>3</a:t>
            </a:r>
            <a:r>
              <a:rPr lang="en-US" dirty="0"/>
              <a:t>, Matthew Simon</a:t>
            </a:r>
            <a:r>
              <a:rPr lang="en-US" baseline="30000" dirty="0"/>
              <a:t>4</a:t>
            </a:r>
            <a:r>
              <a:rPr lang="en-US" dirty="0"/>
              <a:t>, Paul Kessler</a:t>
            </a:r>
            <a:r>
              <a:rPr lang="en-US" baseline="30000" dirty="0"/>
              <a:t>1</a:t>
            </a:r>
            <a:r>
              <a:rPr lang="en-US" dirty="0"/>
              <a:t>, Danny Harris</a:t>
            </a:r>
            <a:r>
              <a:rPr lang="en-US" baseline="30000" dirty="0"/>
              <a:t>1</a:t>
            </a:r>
          </a:p>
          <a:p>
            <a:pPr marL="457200" indent="-457200">
              <a:buAutoNum type="arabicPeriod"/>
            </a:pPr>
            <a:r>
              <a:rPr lang="en-US" dirty="0"/>
              <a:t>NASA Marshall Space Flight Center</a:t>
            </a:r>
          </a:p>
          <a:p>
            <a:pPr marL="457200" indent="-457200">
              <a:buAutoNum type="arabicPeriod"/>
            </a:pPr>
            <a:r>
              <a:rPr lang="en-US" dirty="0"/>
              <a:t>NASA Marshall Space Flight Center, Jacobs ESSCA</a:t>
            </a:r>
          </a:p>
          <a:p>
            <a:pPr marL="457200" indent="-457200">
              <a:buAutoNum type="arabicPeriod"/>
            </a:pPr>
            <a:r>
              <a:rPr lang="en-US" dirty="0"/>
              <a:t>NASA Headquarters (Bryce Space and Technology)</a:t>
            </a:r>
          </a:p>
          <a:p>
            <a:pPr marL="457200" indent="-457200">
              <a:buAutoNum type="arabicPeriod"/>
            </a:pPr>
            <a:r>
              <a:rPr lang="en-US" dirty="0"/>
              <a:t>NASA Langley Research Center</a:t>
            </a:r>
          </a:p>
          <a:p>
            <a:pPr marL="457200" indent="-457200">
              <a:buAutoNum type="arabicPeriod"/>
            </a:pPr>
            <a:endParaRPr lang="en-US" dirty="0"/>
          </a:p>
        </p:txBody>
      </p:sp>
    </p:spTree>
    <p:extLst>
      <p:ext uri="{BB962C8B-B14F-4D97-AF65-F5344CB8AC3E}">
        <p14:creationId xmlns:p14="http://schemas.microsoft.com/office/powerpoint/2010/main" val="382254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4736-41E2-42AF-A821-D0EB1F110B83}"/>
              </a:ext>
            </a:extLst>
          </p:cNvPr>
          <p:cNvSpPr>
            <a:spLocks noGrp="1"/>
          </p:cNvSpPr>
          <p:nvPr>
            <p:ph type="title"/>
          </p:nvPr>
        </p:nvSpPr>
        <p:spPr/>
        <p:txBody>
          <a:bodyPr/>
          <a:lstStyle/>
          <a:p>
            <a:r>
              <a:rPr lang="en-US" dirty="0"/>
              <a:t>High priority gaps with low likelihood of closure</a:t>
            </a:r>
          </a:p>
        </p:txBody>
      </p:sp>
      <p:graphicFrame>
        <p:nvGraphicFramePr>
          <p:cNvPr id="5" name="Table 5">
            <a:extLst>
              <a:ext uri="{FF2B5EF4-FFF2-40B4-BE49-F238E27FC236}">
                <a16:creationId xmlns:a16="http://schemas.microsoft.com/office/drawing/2014/main" id="{CEB27D37-CDDD-499F-AFB1-A7299609B942}"/>
              </a:ext>
            </a:extLst>
          </p:cNvPr>
          <p:cNvGraphicFramePr>
            <a:graphicFrameLocks noGrp="1"/>
          </p:cNvGraphicFramePr>
          <p:nvPr>
            <p:ph idx="1"/>
            <p:extLst>
              <p:ext uri="{D42A27DB-BD31-4B8C-83A1-F6EECF244321}">
                <p14:modId xmlns:p14="http://schemas.microsoft.com/office/powerpoint/2010/main" val="3926806256"/>
              </p:ext>
            </p:extLst>
          </p:nvPr>
        </p:nvGraphicFramePr>
        <p:xfrm>
          <a:off x="838200" y="1229995"/>
          <a:ext cx="10515600" cy="5491480"/>
        </p:xfrm>
        <a:graphic>
          <a:graphicData uri="http://schemas.openxmlformats.org/drawingml/2006/table">
            <a:tbl>
              <a:tblPr firstRow="1" bandRow="1">
                <a:tableStyleId>{5C22544A-7EE6-4342-B048-85BDC9FD1C3A}</a:tableStyleId>
              </a:tblPr>
              <a:tblGrid>
                <a:gridCol w="4101935">
                  <a:extLst>
                    <a:ext uri="{9D8B030D-6E8A-4147-A177-3AD203B41FA5}">
                      <a16:colId xmlns:a16="http://schemas.microsoft.com/office/drawing/2014/main" val="3399898794"/>
                    </a:ext>
                  </a:extLst>
                </a:gridCol>
                <a:gridCol w="6413665">
                  <a:extLst>
                    <a:ext uri="{9D8B030D-6E8A-4147-A177-3AD203B41FA5}">
                      <a16:colId xmlns:a16="http://schemas.microsoft.com/office/drawing/2014/main" val="1132196669"/>
                    </a:ext>
                  </a:extLst>
                </a:gridCol>
              </a:tblGrid>
              <a:tr h="370840">
                <a:tc>
                  <a:txBody>
                    <a:bodyPr/>
                    <a:lstStyle/>
                    <a:p>
                      <a:r>
                        <a:rPr lang="en-US" dirty="0"/>
                        <a:t>Gap category</a:t>
                      </a:r>
                    </a:p>
                  </a:txBody>
                  <a:tcPr/>
                </a:tc>
                <a:tc>
                  <a:txBody>
                    <a:bodyPr/>
                    <a:lstStyle/>
                    <a:p>
                      <a:r>
                        <a:rPr lang="en-US" dirty="0"/>
                        <a:t>Gap list</a:t>
                      </a:r>
                    </a:p>
                  </a:txBody>
                  <a:tcPr/>
                </a:tc>
                <a:extLst>
                  <a:ext uri="{0D108BD9-81ED-4DB2-BD59-A6C34878D82A}">
                    <a16:rowId xmlns:a16="http://schemas.microsoft.com/office/drawing/2014/main" val="3379523199"/>
                  </a:ext>
                </a:extLst>
              </a:tr>
              <a:tr h="370840">
                <a:tc>
                  <a:txBody>
                    <a:bodyPr/>
                    <a:lstStyle/>
                    <a:p>
                      <a:r>
                        <a:rPr lang="en-US" dirty="0"/>
                        <a:t>Avionics</a:t>
                      </a:r>
                    </a:p>
                  </a:txBody>
                  <a:tcPr/>
                </a:tc>
                <a:tc>
                  <a:txBody>
                    <a:bodyPr/>
                    <a:lstStyle/>
                    <a:p>
                      <a:r>
                        <a:rPr lang="en-US" dirty="0"/>
                        <a:t>Autonomy </a:t>
                      </a:r>
                      <a:br>
                        <a:rPr lang="en-US" dirty="0"/>
                      </a:br>
                      <a:r>
                        <a:rPr lang="en-US" dirty="0"/>
                        <a:t>High speed networks</a:t>
                      </a:r>
                      <a:br>
                        <a:rPr lang="en-US" dirty="0"/>
                      </a:br>
                      <a:r>
                        <a:rPr lang="en-US" dirty="0"/>
                        <a:t>Enhanced graphics processing systems</a:t>
                      </a:r>
                    </a:p>
                    <a:p>
                      <a:r>
                        <a:rPr lang="en-US" dirty="0"/>
                        <a:t>High speed networks</a:t>
                      </a:r>
                    </a:p>
                    <a:p>
                      <a:r>
                        <a:rPr lang="en-US" dirty="0"/>
                        <a:t>Verification and validation of autonomous systems</a:t>
                      </a:r>
                    </a:p>
                  </a:txBody>
                  <a:tcPr/>
                </a:tc>
                <a:extLst>
                  <a:ext uri="{0D108BD9-81ED-4DB2-BD59-A6C34878D82A}">
                    <a16:rowId xmlns:a16="http://schemas.microsoft.com/office/drawing/2014/main" val="3518819974"/>
                  </a:ext>
                </a:extLst>
              </a:tr>
              <a:tr h="370840">
                <a:tc>
                  <a:txBody>
                    <a:bodyPr/>
                    <a:lstStyle/>
                    <a:p>
                      <a:r>
                        <a:rPr lang="en-US" dirty="0"/>
                        <a:t>Life support and human health</a:t>
                      </a:r>
                    </a:p>
                  </a:txBody>
                  <a:tcPr/>
                </a:tc>
                <a:tc>
                  <a:txBody>
                    <a:bodyPr/>
                    <a:lstStyle/>
                    <a:p>
                      <a:r>
                        <a:rPr lang="en-US" dirty="0"/>
                        <a:t>Integrated system for management of crew health and performance data</a:t>
                      </a:r>
                    </a:p>
                    <a:p>
                      <a:r>
                        <a:rPr lang="en-US" dirty="0"/>
                        <a:t>Food system (includes food storage and preservation)</a:t>
                      </a:r>
                    </a:p>
                    <a:p>
                      <a:r>
                        <a:rPr lang="en-US" dirty="0"/>
                        <a:t>Prevention of microbial growth</a:t>
                      </a:r>
                    </a:p>
                    <a:p>
                      <a:r>
                        <a:rPr lang="en-US" dirty="0"/>
                        <a:t>Radiation monitoring and shielding for deep space environments </a:t>
                      </a:r>
                    </a:p>
                    <a:p>
                      <a:r>
                        <a:rPr lang="en-US" dirty="0"/>
                        <a:t>Reliability testing</a:t>
                      </a:r>
                    </a:p>
                    <a:p>
                      <a:r>
                        <a:rPr lang="en-US" dirty="0"/>
                        <a:t>Design for maintainability (and repairability)</a:t>
                      </a:r>
                    </a:p>
                    <a:p>
                      <a:r>
                        <a:rPr lang="en-US" dirty="0"/>
                        <a:t>Enhanced Oxygen and water recovery and food hydration reduction</a:t>
                      </a:r>
                    </a:p>
                    <a:p>
                      <a:r>
                        <a:rPr lang="en-US" dirty="0"/>
                        <a:t>Operations during and following quiescence</a:t>
                      </a:r>
                    </a:p>
                    <a:p>
                      <a:r>
                        <a:rPr lang="en-US" dirty="0"/>
                        <a:t>Design and testing for lower pressure environments</a:t>
                      </a:r>
                    </a:p>
                    <a:p>
                      <a:r>
                        <a:rPr lang="en-US" dirty="0"/>
                        <a:t>In-flight water quality monitors</a:t>
                      </a:r>
                    </a:p>
                    <a:p>
                      <a:r>
                        <a:rPr lang="en-US" dirty="0"/>
                        <a:t>Waste jettison technologies</a:t>
                      </a:r>
                    </a:p>
                  </a:txBody>
                  <a:tcPr/>
                </a:tc>
                <a:extLst>
                  <a:ext uri="{0D108BD9-81ED-4DB2-BD59-A6C34878D82A}">
                    <a16:rowId xmlns:a16="http://schemas.microsoft.com/office/drawing/2014/main" val="3184008620"/>
                  </a:ext>
                </a:extLst>
              </a:tr>
            </a:tbl>
          </a:graphicData>
        </a:graphic>
      </p:graphicFrame>
      <p:sp>
        <p:nvSpPr>
          <p:cNvPr id="4" name="Slide Number Placeholder 3">
            <a:extLst>
              <a:ext uri="{FF2B5EF4-FFF2-40B4-BE49-F238E27FC236}">
                <a16:creationId xmlns:a16="http://schemas.microsoft.com/office/drawing/2014/main" id="{7E6B1380-169C-4DC3-8D43-894816361F76}"/>
              </a:ext>
            </a:extLst>
          </p:cNvPr>
          <p:cNvSpPr>
            <a:spLocks noGrp="1"/>
          </p:cNvSpPr>
          <p:nvPr>
            <p:ph type="sldNum" sz="quarter" idx="12"/>
          </p:nvPr>
        </p:nvSpPr>
        <p:spPr/>
        <p:txBody>
          <a:bodyPr/>
          <a:lstStyle/>
          <a:p>
            <a:fld id="{AAA21668-7E2D-D34B-8F28-D8590BEFEB53}" type="slidenum">
              <a:rPr lang="en-US" smtClean="0"/>
              <a:t>10</a:t>
            </a:fld>
            <a:endParaRPr lang="en-US" dirty="0"/>
          </a:p>
        </p:txBody>
      </p:sp>
    </p:spTree>
    <p:extLst>
      <p:ext uri="{BB962C8B-B14F-4D97-AF65-F5344CB8AC3E}">
        <p14:creationId xmlns:p14="http://schemas.microsoft.com/office/powerpoint/2010/main" val="190269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C354-FED6-4174-BD82-18D100E9AD93}"/>
              </a:ext>
            </a:extLst>
          </p:cNvPr>
          <p:cNvSpPr>
            <a:spLocks noGrp="1"/>
          </p:cNvSpPr>
          <p:nvPr>
            <p:ph type="title"/>
          </p:nvPr>
        </p:nvSpPr>
        <p:spPr/>
        <p:txBody>
          <a:bodyPr/>
          <a:lstStyle/>
          <a:p>
            <a:r>
              <a:rPr lang="en-US" dirty="0"/>
              <a:t>High priority gaps with low likelihood of closure</a:t>
            </a:r>
          </a:p>
        </p:txBody>
      </p:sp>
      <p:sp>
        <p:nvSpPr>
          <p:cNvPr id="4" name="Slide Number Placeholder 3">
            <a:extLst>
              <a:ext uri="{FF2B5EF4-FFF2-40B4-BE49-F238E27FC236}">
                <a16:creationId xmlns:a16="http://schemas.microsoft.com/office/drawing/2014/main" id="{52389518-63D1-4C39-BC62-FA401B7FCB36}"/>
              </a:ext>
            </a:extLst>
          </p:cNvPr>
          <p:cNvSpPr>
            <a:spLocks noGrp="1"/>
          </p:cNvSpPr>
          <p:nvPr>
            <p:ph type="sldNum" sz="quarter" idx="12"/>
          </p:nvPr>
        </p:nvSpPr>
        <p:spPr/>
        <p:txBody>
          <a:bodyPr/>
          <a:lstStyle/>
          <a:p>
            <a:fld id="{AAA21668-7E2D-D34B-8F28-D8590BEFEB53}" type="slidenum">
              <a:rPr lang="en-US" smtClean="0"/>
              <a:t>11</a:t>
            </a:fld>
            <a:endParaRPr lang="en-US" dirty="0"/>
          </a:p>
        </p:txBody>
      </p:sp>
      <p:graphicFrame>
        <p:nvGraphicFramePr>
          <p:cNvPr id="5" name="Table 5">
            <a:extLst>
              <a:ext uri="{FF2B5EF4-FFF2-40B4-BE49-F238E27FC236}">
                <a16:creationId xmlns:a16="http://schemas.microsoft.com/office/drawing/2014/main" id="{E59D3FBC-26DC-4295-AFEC-0D98DFBBFB82}"/>
              </a:ext>
            </a:extLst>
          </p:cNvPr>
          <p:cNvGraphicFramePr>
            <a:graphicFrameLocks noGrp="1"/>
          </p:cNvGraphicFramePr>
          <p:nvPr>
            <p:ph idx="1"/>
            <p:extLst>
              <p:ext uri="{D42A27DB-BD31-4B8C-83A1-F6EECF244321}">
                <p14:modId xmlns:p14="http://schemas.microsoft.com/office/powerpoint/2010/main" val="2038861519"/>
              </p:ext>
            </p:extLst>
          </p:nvPr>
        </p:nvGraphicFramePr>
        <p:xfrm>
          <a:off x="838200" y="1229995"/>
          <a:ext cx="10515600" cy="3759200"/>
        </p:xfrm>
        <a:graphic>
          <a:graphicData uri="http://schemas.openxmlformats.org/drawingml/2006/table">
            <a:tbl>
              <a:tblPr firstRow="1" bandRow="1">
                <a:tableStyleId>{5C22544A-7EE6-4342-B048-85BDC9FD1C3A}</a:tableStyleId>
              </a:tblPr>
              <a:tblGrid>
                <a:gridCol w="4101935">
                  <a:extLst>
                    <a:ext uri="{9D8B030D-6E8A-4147-A177-3AD203B41FA5}">
                      <a16:colId xmlns:a16="http://schemas.microsoft.com/office/drawing/2014/main" val="3399898794"/>
                    </a:ext>
                  </a:extLst>
                </a:gridCol>
                <a:gridCol w="6413665">
                  <a:extLst>
                    <a:ext uri="{9D8B030D-6E8A-4147-A177-3AD203B41FA5}">
                      <a16:colId xmlns:a16="http://schemas.microsoft.com/office/drawing/2014/main" val="1132196669"/>
                    </a:ext>
                  </a:extLst>
                </a:gridCol>
              </a:tblGrid>
              <a:tr h="370840">
                <a:tc>
                  <a:txBody>
                    <a:bodyPr/>
                    <a:lstStyle/>
                    <a:p>
                      <a:r>
                        <a:rPr lang="en-US" dirty="0"/>
                        <a:t>Gap category</a:t>
                      </a:r>
                    </a:p>
                  </a:txBody>
                  <a:tcPr/>
                </a:tc>
                <a:tc>
                  <a:txBody>
                    <a:bodyPr/>
                    <a:lstStyle/>
                    <a:p>
                      <a:r>
                        <a:rPr lang="en-US" dirty="0"/>
                        <a:t>Gap list</a:t>
                      </a:r>
                    </a:p>
                  </a:txBody>
                  <a:tcPr/>
                </a:tc>
                <a:extLst>
                  <a:ext uri="{0D108BD9-81ED-4DB2-BD59-A6C34878D82A}">
                    <a16:rowId xmlns:a16="http://schemas.microsoft.com/office/drawing/2014/main" val="3379523199"/>
                  </a:ext>
                </a:extLst>
              </a:tr>
              <a:tr h="370840">
                <a:tc>
                  <a:txBody>
                    <a:bodyPr/>
                    <a:lstStyle/>
                    <a:p>
                      <a:r>
                        <a:rPr lang="en-US" dirty="0"/>
                        <a:t>Exploration Destination Systems</a:t>
                      </a:r>
                    </a:p>
                  </a:txBody>
                  <a:tcPr/>
                </a:tc>
                <a:tc>
                  <a:txBody>
                    <a:bodyPr/>
                    <a:lstStyle/>
                    <a:p>
                      <a:r>
                        <a:rPr lang="en-US" dirty="0"/>
                        <a:t>Extravehicular tools and mobility aids</a:t>
                      </a:r>
                    </a:p>
                    <a:p>
                      <a:r>
                        <a:rPr lang="en-US" dirty="0"/>
                        <a:t>Outfitting of inflatables</a:t>
                      </a:r>
                    </a:p>
                    <a:p>
                      <a:endParaRPr lang="en-US" dirty="0"/>
                    </a:p>
                  </a:txBody>
                  <a:tcPr/>
                </a:tc>
                <a:extLst>
                  <a:ext uri="{0D108BD9-81ED-4DB2-BD59-A6C34878D82A}">
                    <a16:rowId xmlns:a16="http://schemas.microsoft.com/office/drawing/2014/main" val="3518819974"/>
                  </a:ext>
                </a:extLst>
              </a:tr>
              <a:tr h="370840">
                <a:tc>
                  <a:txBody>
                    <a:bodyPr/>
                    <a:lstStyle/>
                    <a:p>
                      <a:r>
                        <a:rPr lang="en-US" dirty="0"/>
                        <a:t>Power</a:t>
                      </a:r>
                    </a:p>
                  </a:txBody>
                  <a:tcPr/>
                </a:tc>
                <a:tc>
                  <a:txBody>
                    <a:bodyPr/>
                    <a:lstStyle/>
                    <a:p>
                      <a:r>
                        <a:rPr lang="en-US" dirty="0"/>
                        <a:t>Power management systems with high reliability and radiation tolerance </a:t>
                      </a:r>
                    </a:p>
                    <a:p>
                      <a:r>
                        <a:rPr lang="en-US" dirty="0"/>
                        <a:t>Development of maintainable power management systems built from common components and common modular building blocks for energy storage </a:t>
                      </a:r>
                    </a:p>
                  </a:txBody>
                  <a:tcPr/>
                </a:tc>
                <a:extLst>
                  <a:ext uri="{0D108BD9-81ED-4DB2-BD59-A6C34878D82A}">
                    <a16:rowId xmlns:a16="http://schemas.microsoft.com/office/drawing/2014/main" val="3184008620"/>
                  </a:ext>
                </a:extLst>
              </a:tr>
              <a:tr h="370840">
                <a:tc>
                  <a:txBody>
                    <a:bodyPr/>
                    <a:lstStyle/>
                    <a:p>
                      <a:r>
                        <a:rPr lang="en-US" dirty="0"/>
                        <a:t>Thermal</a:t>
                      </a:r>
                    </a:p>
                  </a:txBody>
                  <a:tcPr/>
                </a:tc>
                <a:tc>
                  <a:txBody>
                    <a:bodyPr/>
                    <a:lstStyle/>
                    <a:p>
                      <a:r>
                        <a:rPr lang="en-US" dirty="0"/>
                        <a:t>In situ analysis of coolant fluids</a:t>
                      </a:r>
                    </a:p>
                    <a:p>
                      <a:r>
                        <a:rPr lang="en-US" dirty="0"/>
                        <a:t>Location of coolant leaks</a:t>
                      </a:r>
                    </a:p>
                  </a:txBody>
                  <a:tcPr/>
                </a:tc>
                <a:extLst>
                  <a:ext uri="{0D108BD9-81ED-4DB2-BD59-A6C34878D82A}">
                    <a16:rowId xmlns:a16="http://schemas.microsoft.com/office/drawing/2014/main" val="4247122065"/>
                  </a:ext>
                </a:extLst>
              </a:tr>
              <a:tr h="370840">
                <a:tc>
                  <a:txBody>
                    <a:bodyPr/>
                    <a:lstStyle/>
                    <a:p>
                      <a:r>
                        <a:rPr lang="en-US" dirty="0"/>
                        <a:t>Materials and structures</a:t>
                      </a:r>
                    </a:p>
                  </a:txBody>
                  <a:tcPr/>
                </a:tc>
                <a:tc>
                  <a:txBody>
                    <a:bodyPr/>
                    <a:lstStyle/>
                    <a:p>
                      <a:r>
                        <a:rPr lang="en-US" dirty="0"/>
                        <a:t>Hard and soft structure integration</a:t>
                      </a:r>
                    </a:p>
                  </a:txBody>
                  <a:tcPr/>
                </a:tc>
                <a:extLst>
                  <a:ext uri="{0D108BD9-81ED-4DB2-BD59-A6C34878D82A}">
                    <a16:rowId xmlns:a16="http://schemas.microsoft.com/office/drawing/2014/main" val="2238317362"/>
                  </a:ext>
                </a:extLst>
              </a:tr>
            </a:tbl>
          </a:graphicData>
        </a:graphic>
      </p:graphicFrame>
    </p:spTree>
    <p:extLst>
      <p:ext uri="{BB962C8B-B14F-4D97-AF65-F5344CB8AC3E}">
        <p14:creationId xmlns:p14="http://schemas.microsoft.com/office/powerpoint/2010/main" val="261201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CD29-2535-4659-82A6-A1FAF100F4A5}"/>
              </a:ext>
            </a:extLst>
          </p:cNvPr>
          <p:cNvSpPr>
            <a:spLocks noGrp="1"/>
          </p:cNvSpPr>
          <p:nvPr>
            <p:ph type="title"/>
          </p:nvPr>
        </p:nvSpPr>
        <p:spPr>
          <a:xfrm>
            <a:off x="648929" y="629266"/>
            <a:ext cx="3505495" cy="1622321"/>
          </a:xfrm>
        </p:spPr>
        <p:txBody>
          <a:bodyPr>
            <a:normAutofit/>
          </a:bodyPr>
          <a:lstStyle/>
          <a:p>
            <a:r>
              <a:rPr lang="en-US" sz="2700"/>
              <a:t>Engineering Gap: Inflatable </a:t>
            </a:r>
            <a:r>
              <a:rPr lang="en-US" sz="2700" err="1"/>
              <a:t>Softgoods</a:t>
            </a:r>
            <a:r>
              <a:rPr lang="en-US" sz="2700"/>
              <a:t> Maturation</a:t>
            </a:r>
          </a:p>
        </p:txBody>
      </p:sp>
      <p:sp>
        <p:nvSpPr>
          <p:cNvPr id="3" name="Content Placeholder 2">
            <a:extLst>
              <a:ext uri="{FF2B5EF4-FFF2-40B4-BE49-F238E27FC236}">
                <a16:creationId xmlns:a16="http://schemas.microsoft.com/office/drawing/2014/main" id="{B680D898-D1F4-455E-928A-346C1060A38C}"/>
              </a:ext>
            </a:extLst>
          </p:cNvPr>
          <p:cNvSpPr>
            <a:spLocks noGrp="1"/>
          </p:cNvSpPr>
          <p:nvPr>
            <p:ph idx="1"/>
          </p:nvPr>
        </p:nvSpPr>
        <p:spPr>
          <a:xfrm>
            <a:off x="648931" y="2438400"/>
            <a:ext cx="3505494" cy="3785419"/>
          </a:xfrm>
        </p:spPr>
        <p:txBody>
          <a:bodyPr>
            <a:normAutofit/>
          </a:bodyPr>
          <a:lstStyle/>
          <a:p>
            <a:r>
              <a:rPr lang="en-US" sz="1900"/>
              <a:t>Baselined for both </a:t>
            </a:r>
            <a:r>
              <a:rPr lang="en-US" sz="1900" dirty="0"/>
              <a:t>Mars Transit Habitat and Lunar Surface Habitat </a:t>
            </a:r>
            <a:r>
              <a:rPr lang="en-US" sz="1900"/>
              <a:t>to meet </a:t>
            </a:r>
            <a:r>
              <a:rPr lang="en-US" sz="1900" dirty="0"/>
              <a:t>habitable volume</a:t>
            </a:r>
          </a:p>
          <a:p>
            <a:r>
              <a:rPr lang="en-US" sz="1900" dirty="0"/>
              <a:t>Requires stepwise progression of testing to close engineering gaps</a:t>
            </a:r>
          </a:p>
          <a:p>
            <a:r>
              <a:rPr lang="en-US" sz="1900" dirty="0"/>
              <a:t>Testing outlined in recently released document “</a:t>
            </a:r>
            <a:r>
              <a:rPr lang="en-US" sz="1900" dirty="0">
                <a:hlinkClick r:id="rId3"/>
              </a:rPr>
              <a:t>Certification Guidelines for Crewed Inflatable </a:t>
            </a:r>
            <a:r>
              <a:rPr lang="en-US" sz="1900" dirty="0" err="1">
                <a:hlinkClick r:id="rId3"/>
              </a:rPr>
              <a:t>Softgoods</a:t>
            </a:r>
            <a:r>
              <a:rPr lang="en-US" sz="1900" dirty="0">
                <a:hlinkClick r:id="rId3"/>
              </a:rPr>
              <a:t> Structures</a:t>
            </a:r>
            <a:r>
              <a:rPr lang="en-US" sz="1900" dirty="0"/>
              <a:t>” (JSC-67221)</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5E0B6E-A0AF-4773-827E-89A74763E041}"/>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405862" y="1681771"/>
            <a:ext cx="6019331" cy="3491212"/>
          </a:xfrm>
          <a:prstGeom prst="rect">
            <a:avLst/>
          </a:prstGeom>
          <a:noFill/>
          <a:effectLst/>
        </p:spPr>
      </p:pic>
      <p:sp>
        <p:nvSpPr>
          <p:cNvPr id="4" name="Slide Number Placeholder 3">
            <a:extLst>
              <a:ext uri="{FF2B5EF4-FFF2-40B4-BE49-F238E27FC236}">
                <a16:creationId xmlns:a16="http://schemas.microsoft.com/office/drawing/2014/main" id="{FD3944DF-EC3B-43E5-AA65-14B7444A3308}"/>
              </a:ext>
            </a:extLst>
          </p:cNvPr>
          <p:cNvSpPr>
            <a:spLocks noGrp="1"/>
          </p:cNvSpPr>
          <p:nvPr>
            <p:ph type="sldNum" sz="quarter" idx="12"/>
          </p:nvPr>
        </p:nvSpPr>
        <p:spPr>
          <a:xfrm>
            <a:off x="8610600" y="6356350"/>
            <a:ext cx="2743200" cy="365125"/>
          </a:xfrm>
        </p:spPr>
        <p:txBody>
          <a:bodyPr>
            <a:normAutofit/>
          </a:bodyPr>
          <a:lstStyle/>
          <a:p>
            <a:pPr>
              <a:spcAft>
                <a:spcPts val="600"/>
              </a:spcAft>
            </a:pPr>
            <a:fld id="{AAA21668-7E2D-D34B-8F28-D8590BEFEB53}" type="slidenum">
              <a:rPr lang="en-US">
                <a:solidFill>
                  <a:srgbClr val="303030"/>
                </a:solidFill>
              </a:rPr>
              <a:pPr>
                <a:spcAft>
                  <a:spcPts val="600"/>
                </a:spcAft>
              </a:pPr>
              <a:t>12</a:t>
            </a:fld>
            <a:endParaRPr lang="en-US">
              <a:solidFill>
                <a:srgbClr val="303030"/>
              </a:solidFill>
            </a:endParaRPr>
          </a:p>
        </p:txBody>
      </p:sp>
    </p:spTree>
    <p:extLst>
      <p:ext uri="{BB962C8B-B14F-4D97-AF65-F5344CB8AC3E}">
        <p14:creationId xmlns:p14="http://schemas.microsoft.com/office/powerpoint/2010/main" val="2835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4E40F71D-28A4-42A4-AC37-C5F9D573678C}"/>
              </a:ext>
            </a:extLst>
          </p:cNvPr>
          <p:cNvSpPr>
            <a:spLocks noGrp="1"/>
          </p:cNvSpPr>
          <p:nvPr>
            <p:ph type="title"/>
          </p:nvPr>
        </p:nvSpPr>
        <p:spPr>
          <a:xfrm>
            <a:off x="891693" y="343454"/>
            <a:ext cx="4929556" cy="1341869"/>
          </a:xfrm>
        </p:spPr>
        <p:txBody>
          <a:bodyPr anchor="b">
            <a:normAutofit/>
          </a:bodyPr>
          <a:lstStyle/>
          <a:p>
            <a:r>
              <a:rPr lang="en-US" sz="2500" dirty="0">
                <a:solidFill>
                  <a:schemeClr val="tx1"/>
                </a:solidFill>
              </a:rPr>
              <a:t>Environmental Control and Life Support Systems (ECLSS) Options and Testing</a:t>
            </a:r>
          </a:p>
        </p:txBody>
      </p:sp>
      <p:sp>
        <p:nvSpPr>
          <p:cNvPr id="3" name="Content Placeholder 2">
            <a:extLst>
              <a:ext uri="{FF2B5EF4-FFF2-40B4-BE49-F238E27FC236}">
                <a16:creationId xmlns:a16="http://schemas.microsoft.com/office/drawing/2014/main" id="{5C2B8569-1141-4029-8515-831CBF1A9811}"/>
              </a:ext>
            </a:extLst>
          </p:cNvPr>
          <p:cNvSpPr>
            <a:spLocks noGrp="1"/>
          </p:cNvSpPr>
          <p:nvPr>
            <p:ph idx="1"/>
          </p:nvPr>
        </p:nvSpPr>
        <p:spPr>
          <a:xfrm>
            <a:off x="841248" y="1821849"/>
            <a:ext cx="4929556" cy="5036151"/>
          </a:xfrm>
        </p:spPr>
        <p:txBody>
          <a:bodyPr>
            <a:normAutofit fontScale="92500" lnSpcReduction="10000"/>
          </a:bodyPr>
          <a:lstStyle/>
          <a:p>
            <a:r>
              <a:rPr lang="en-US" sz="1600">
                <a:solidFill>
                  <a:schemeClr val="tx1"/>
                </a:solidFill>
                <a:effectLst/>
                <a:ea typeface="Times New Roman" panose="02020603050405020304" pitchFamily="18" charset="0"/>
              </a:rPr>
              <a:t>ECLSS suite and loop closure is currently </a:t>
            </a:r>
            <a:r>
              <a:rPr lang="en-US" sz="1600">
                <a:solidFill>
                  <a:schemeClr val="tx1"/>
                </a:solidFill>
                <a:ea typeface="Times New Roman" panose="02020603050405020304" pitchFamily="18" charset="0"/>
              </a:rPr>
              <a:t>being traded</a:t>
            </a:r>
            <a:endParaRPr lang="en-US" sz="1600">
              <a:solidFill>
                <a:schemeClr val="tx1"/>
              </a:solidFill>
              <a:effectLst/>
              <a:ea typeface="Times New Roman" panose="02020603050405020304" pitchFamily="18" charset="0"/>
            </a:endParaRPr>
          </a:p>
          <a:p>
            <a:r>
              <a:rPr lang="en-US" sz="1600">
                <a:solidFill>
                  <a:schemeClr val="tx1"/>
                </a:solidFill>
                <a:ea typeface="Times New Roman" panose="02020603050405020304" pitchFamily="18" charset="0"/>
              </a:rPr>
              <a:t>Regenerative ECLSS reduces consumables delivery with higher initial mass and associated spares mass</a:t>
            </a:r>
          </a:p>
          <a:p>
            <a:r>
              <a:rPr lang="en-US" sz="1600">
                <a:solidFill>
                  <a:schemeClr val="tx1"/>
                </a:solidFill>
                <a:effectLst/>
                <a:ea typeface="Times New Roman" panose="02020603050405020304" pitchFamily="18" charset="0"/>
              </a:rPr>
              <a:t>Need more reliable and less complex systems for </a:t>
            </a:r>
            <a:r>
              <a:rPr lang="en-US" sz="1600">
                <a:solidFill>
                  <a:schemeClr val="tx1"/>
                </a:solidFill>
                <a:ea typeface="Times New Roman" panose="02020603050405020304" pitchFamily="18" charset="0"/>
              </a:rPr>
              <a:t>Mars missions</a:t>
            </a:r>
          </a:p>
          <a:p>
            <a:pPr>
              <a:lnSpc>
                <a:spcPct val="120000"/>
              </a:lnSpc>
            </a:pPr>
            <a:r>
              <a:rPr lang="en-US" sz="1600">
                <a:solidFill>
                  <a:schemeClr val="tx1"/>
                </a:solidFill>
                <a:ea typeface="Times New Roman" panose="02020603050405020304" pitchFamily="18" charset="0"/>
              </a:rPr>
              <a:t>Systems assessed as highly likely to meet Mars TH implementation:  </a:t>
            </a:r>
          </a:p>
          <a:p>
            <a:pPr marL="457200" lvl="1">
              <a:lnSpc>
                <a:spcPct val="120000"/>
              </a:lnSpc>
              <a:spcBef>
                <a:spcPts val="0"/>
              </a:spcBef>
            </a:pPr>
            <a:r>
              <a:rPr lang="en-US" sz="1600">
                <a:solidFill>
                  <a:schemeClr val="tx1"/>
                </a:solidFill>
                <a:ea typeface="Times New Roman" panose="02020603050405020304" pitchFamily="18" charset="0"/>
              </a:rPr>
              <a:t>E</a:t>
            </a:r>
            <a:r>
              <a:rPr lang="en-US" sz="1600">
                <a:solidFill>
                  <a:schemeClr val="tx1"/>
                </a:solidFill>
                <a:effectLst/>
                <a:ea typeface="Times New Roman" panose="02020603050405020304" pitchFamily="18" charset="0"/>
              </a:rPr>
              <a:t>nhanced </a:t>
            </a:r>
            <a:r>
              <a:rPr lang="en-US" sz="1600">
                <a:solidFill>
                  <a:schemeClr val="tx1"/>
                </a:solidFill>
                <a:ea typeface="Times New Roman" panose="02020603050405020304" pitchFamily="18" charset="0"/>
              </a:rPr>
              <a:t>O</a:t>
            </a:r>
            <a:r>
              <a:rPr lang="en-US" sz="1600">
                <a:solidFill>
                  <a:schemeClr val="tx1"/>
                </a:solidFill>
                <a:effectLst/>
                <a:ea typeface="Times New Roman" panose="02020603050405020304" pitchFamily="18" charset="0"/>
              </a:rPr>
              <a:t>xygen </a:t>
            </a:r>
            <a:r>
              <a:rPr lang="en-US" sz="1600">
                <a:solidFill>
                  <a:schemeClr val="tx1"/>
                </a:solidFill>
                <a:ea typeface="Times New Roman" panose="02020603050405020304" pitchFamily="18" charset="0"/>
              </a:rPr>
              <a:t>G</a:t>
            </a:r>
            <a:r>
              <a:rPr lang="en-US" sz="1600">
                <a:solidFill>
                  <a:schemeClr val="tx1"/>
                </a:solidFill>
                <a:effectLst/>
                <a:ea typeface="Times New Roman" panose="02020603050405020304" pitchFamily="18" charset="0"/>
              </a:rPr>
              <a:t>eneration </a:t>
            </a:r>
            <a:r>
              <a:rPr lang="en-US" sz="1600">
                <a:solidFill>
                  <a:schemeClr val="tx1"/>
                </a:solidFill>
                <a:ea typeface="Times New Roman" panose="02020603050405020304" pitchFamily="18" charset="0"/>
              </a:rPr>
              <a:t>A</a:t>
            </a:r>
            <a:r>
              <a:rPr lang="en-US" sz="1600">
                <a:solidFill>
                  <a:schemeClr val="tx1"/>
                </a:solidFill>
                <a:effectLst/>
                <a:ea typeface="Times New Roman" panose="02020603050405020304" pitchFamily="18" charset="0"/>
              </a:rPr>
              <a:t>ssembly</a:t>
            </a:r>
          </a:p>
          <a:p>
            <a:pPr marL="914400" lvl="2">
              <a:lnSpc>
                <a:spcPct val="120000"/>
              </a:lnSpc>
              <a:spcBef>
                <a:spcPts val="0"/>
              </a:spcBef>
            </a:pPr>
            <a:r>
              <a:rPr lang="en-US" sz="1400">
                <a:solidFill>
                  <a:schemeClr val="tx1"/>
                </a:solidFill>
                <a:ea typeface="Times New Roman" panose="02020603050405020304" pitchFamily="18" charset="0"/>
              </a:rPr>
              <a:t>E</a:t>
            </a:r>
            <a:r>
              <a:rPr lang="en-US" sz="1400">
                <a:solidFill>
                  <a:schemeClr val="tx1"/>
                </a:solidFill>
                <a:effectLst/>
                <a:ea typeface="Times New Roman" panose="02020603050405020304" pitchFamily="18" charset="0"/>
              </a:rPr>
              <a:t>lectrolyzes water to supply Oxygen </a:t>
            </a:r>
          </a:p>
          <a:p>
            <a:pPr marL="457200" lvl="1">
              <a:lnSpc>
                <a:spcPct val="120000"/>
              </a:lnSpc>
              <a:spcBef>
                <a:spcPts val="0"/>
              </a:spcBef>
            </a:pPr>
            <a:r>
              <a:rPr lang="en-US" sz="1600">
                <a:solidFill>
                  <a:schemeClr val="tx1"/>
                </a:solidFill>
                <a:ea typeface="Times New Roman" panose="02020603050405020304" pitchFamily="18" charset="0"/>
              </a:rPr>
              <a:t>W</a:t>
            </a:r>
            <a:r>
              <a:rPr lang="en-US" sz="1600">
                <a:solidFill>
                  <a:schemeClr val="tx1"/>
                </a:solidFill>
                <a:effectLst/>
                <a:ea typeface="Times New Roman" panose="02020603050405020304" pitchFamily="18" charset="0"/>
              </a:rPr>
              <a:t>ater </a:t>
            </a:r>
            <a:r>
              <a:rPr lang="en-US" sz="1600">
                <a:solidFill>
                  <a:schemeClr val="tx1"/>
                </a:solidFill>
                <a:ea typeface="Times New Roman" panose="02020603050405020304" pitchFamily="18" charset="0"/>
              </a:rPr>
              <a:t>P</a:t>
            </a:r>
            <a:r>
              <a:rPr lang="en-US" sz="1600">
                <a:solidFill>
                  <a:schemeClr val="tx1"/>
                </a:solidFill>
                <a:effectLst/>
                <a:ea typeface="Times New Roman" panose="02020603050405020304" pitchFamily="18" charset="0"/>
              </a:rPr>
              <a:t>rocessing Assembly</a:t>
            </a:r>
          </a:p>
          <a:p>
            <a:pPr marL="914400" lvl="2">
              <a:lnSpc>
                <a:spcPct val="120000"/>
              </a:lnSpc>
              <a:spcBef>
                <a:spcPts val="0"/>
              </a:spcBef>
            </a:pPr>
            <a:r>
              <a:rPr lang="en-US" sz="1400">
                <a:solidFill>
                  <a:schemeClr val="tx1"/>
                </a:solidFill>
                <a:ea typeface="Times New Roman" panose="02020603050405020304" pitchFamily="18" charset="0"/>
              </a:rPr>
              <a:t>P</a:t>
            </a:r>
            <a:r>
              <a:rPr lang="en-US" sz="1400">
                <a:solidFill>
                  <a:schemeClr val="tx1"/>
                </a:solidFill>
                <a:effectLst/>
                <a:ea typeface="Times New Roman" panose="02020603050405020304" pitchFamily="18" charset="0"/>
              </a:rPr>
              <a:t>urifies grey water into potable water</a:t>
            </a:r>
          </a:p>
          <a:p>
            <a:pPr marL="457200" lvl="1">
              <a:lnSpc>
                <a:spcPct val="120000"/>
              </a:lnSpc>
              <a:spcBef>
                <a:spcPts val="0"/>
              </a:spcBef>
            </a:pPr>
            <a:r>
              <a:rPr lang="en-US" sz="1600">
                <a:solidFill>
                  <a:schemeClr val="tx1"/>
                </a:solidFill>
                <a:effectLst/>
                <a:ea typeface="Times New Roman" panose="02020603050405020304" pitchFamily="18" charset="0"/>
              </a:rPr>
              <a:t>4-Bed Carbon Dioxide Removal Assembly</a:t>
            </a:r>
          </a:p>
          <a:p>
            <a:pPr marL="914400" lvl="2">
              <a:lnSpc>
                <a:spcPct val="120000"/>
              </a:lnSpc>
              <a:spcBef>
                <a:spcPts val="0"/>
              </a:spcBef>
            </a:pPr>
            <a:r>
              <a:rPr lang="en-US" sz="1400">
                <a:solidFill>
                  <a:schemeClr val="tx1"/>
                </a:solidFill>
                <a:ea typeface="Times New Roman" panose="02020603050405020304" pitchFamily="18" charset="0"/>
              </a:rPr>
              <a:t>R</a:t>
            </a:r>
            <a:r>
              <a:rPr lang="en-US" sz="1400">
                <a:solidFill>
                  <a:schemeClr val="tx1"/>
                </a:solidFill>
                <a:effectLst/>
                <a:ea typeface="Times New Roman" panose="02020603050405020304" pitchFamily="18" charset="0"/>
              </a:rPr>
              <a:t>emoves CO</a:t>
            </a:r>
            <a:r>
              <a:rPr lang="en-US" sz="1400" baseline="-25000">
                <a:solidFill>
                  <a:schemeClr val="tx1"/>
                </a:solidFill>
                <a:effectLst/>
                <a:ea typeface="Times New Roman" panose="02020603050405020304" pitchFamily="18" charset="0"/>
              </a:rPr>
              <a:t>2</a:t>
            </a:r>
            <a:r>
              <a:rPr lang="en-US" sz="1400">
                <a:solidFill>
                  <a:schemeClr val="tx1"/>
                </a:solidFill>
                <a:effectLst/>
                <a:ea typeface="Times New Roman" panose="02020603050405020304" pitchFamily="18" charset="0"/>
              </a:rPr>
              <a:t> from the atmosphere via passive sorbent beds</a:t>
            </a:r>
          </a:p>
          <a:p>
            <a:pPr marL="457200" lvl="1">
              <a:lnSpc>
                <a:spcPct val="120000"/>
              </a:lnSpc>
              <a:spcBef>
                <a:spcPts val="0"/>
              </a:spcBef>
            </a:pPr>
            <a:r>
              <a:rPr lang="en-US" sz="1600">
                <a:solidFill>
                  <a:schemeClr val="tx1"/>
                </a:solidFill>
                <a:ea typeface="Times New Roman" panose="02020603050405020304" pitchFamily="18" charset="0"/>
              </a:rPr>
              <a:t>Urine Processing Assembly</a:t>
            </a:r>
          </a:p>
          <a:p>
            <a:pPr marL="457200" lvl="1">
              <a:lnSpc>
                <a:spcPct val="120000"/>
              </a:lnSpc>
              <a:spcBef>
                <a:spcPts val="0"/>
              </a:spcBef>
            </a:pPr>
            <a:r>
              <a:rPr lang="en-US" sz="1600">
                <a:solidFill>
                  <a:schemeClr val="tx1"/>
                </a:solidFill>
                <a:effectLst/>
                <a:ea typeface="Times New Roman" panose="02020603050405020304" pitchFamily="18" charset="0"/>
              </a:rPr>
              <a:t>Brine </a:t>
            </a:r>
            <a:r>
              <a:rPr lang="en-US" sz="1600">
                <a:solidFill>
                  <a:schemeClr val="tx1"/>
                </a:solidFill>
                <a:ea typeface="Times New Roman" panose="02020603050405020304" pitchFamily="18" charset="0"/>
              </a:rPr>
              <a:t>Processing</a:t>
            </a:r>
            <a:r>
              <a:rPr lang="en-US" sz="1600">
                <a:solidFill>
                  <a:schemeClr val="tx1"/>
                </a:solidFill>
                <a:effectLst/>
                <a:ea typeface="Times New Roman" panose="02020603050405020304" pitchFamily="18" charset="0"/>
              </a:rPr>
              <a:t> </a:t>
            </a:r>
            <a:r>
              <a:rPr lang="en-US" sz="1600">
                <a:solidFill>
                  <a:schemeClr val="tx1"/>
                </a:solidFill>
                <a:ea typeface="Times New Roman" panose="02020603050405020304" pitchFamily="18" charset="0"/>
              </a:rPr>
              <a:t>Assembly</a:t>
            </a:r>
            <a:r>
              <a:rPr lang="en-US" sz="1600">
                <a:solidFill>
                  <a:schemeClr val="tx1"/>
                </a:solidFill>
                <a:effectLst/>
                <a:ea typeface="Times New Roman" panose="02020603050405020304" pitchFamily="18" charset="0"/>
              </a:rPr>
              <a:t> </a:t>
            </a:r>
          </a:p>
          <a:p>
            <a:pPr marL="457200" lvl="1">
              <a:lnSpc>
                <a:spcPct val="120000"/>
              </a:lnSpc>
              <a:spcBef>
                <a:spcPts val="0"/>
              </a:spcBef>
            </a:pPr>
            <a:r>
              <a:rPr lang="en-US" sz="1600">
                <a:solidFill>
                  <a:schemeClr val="tx1"/>
                </a:solidFill>
                <a:ea typeface="Times New Roman" panose="02020603050405020304" pitchFamily="18" charset="0"/>
              </a:rPr>
              <a:t>Plasma Pyrolysis Assembly </a:t>
            </a:r>
          </a:p>
          <a:p>
            <a:pPr marL="457200" lvl="1">
              <a:lnSpc>
                <a:spcPct val="120000"/>
              </a:lnSpc>
              <a:spcBef>
                <a:spcPts val="0"/>
              </a:spcBef>
            </a:pPr>
            <a:r>
              <a:rPr lang="en-US" sz="1600">
                <a:solidFill>
                  <a:schemeClr val="tx1"/>
                </a:solidFill>
                <a:effectLst/>
                <a:ea typeface="Times New Roman" panose="02020603050405020304" pitchFamily="18" charset="0"/>
              </a:rPr>
              <a:t>Environmental monitoring</a:t>
            </a:r>
          </a:p>
          <a:p>
            <a:pPr marL="0" marR="0" indent="0">
              <a:spcBef>
                <a:spcPts val="0"/>
              </a:spcBef>
              <a:spcAft>
                <a:spcPts val="0"/>
              </a:spcAft>
              <a:buNone/>
            </a:pPr>
            <a:endParaRPr lang="en-US" sz="300">
              <a:effectLst/>
              <a:latin typeface="Times New Roman" panose="02020603050405020304" pitchFamily="18" charset="0"/>
              <a:ea typeface="Times New Roman" panose="02020603050405020304" pitchFamily="18" charset="0"/>
            </a:endParaRPr>
          </a:p>
          <a:p>
            <a:pPr marL="457200" lvl="1">
              <a:spcBef>
                <a:spcPts val="0"/>
              </a:spcBef>
            </a:pPr>
            <a:endParaRPr lang="en-US" sz="300">
              <a:effectLst/>
              <a:latin typeface="Times New Roman" panose="02020603050405020304" pitchFamily="18" charset="0"/>
              <a:ea typeface="Times New Roman" panose="02020603050405020304" pitchFamily="18" charset="0"/>
            </a:endParaRPr>
          </a:p>
          <a:p>
            <a:endParaRPr lang="en-US" sz="300"/>
          </a:p>
        </p:txBody>
      </p:sp>
      <p:cxnSp>
        <p:nvCxnSpPr>
          <p:cNvPr id="18" name="Straight Connector 1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person in a blue shirt&#10;&#10;Description automatically generated with low confidence">
            <a:extLst>
              <a:ext uri="{FF2B5EF4-FFF2-40B4-BE49-F238E27FC236}">
                <a16:creationId xmlns:a16="http://schemas.microsoft.com/office/drawing/2014/main" id="{00524EDC-0CD0-4356-8407-7978FB57A1B8}"/>
              </a:ext>
            </a:extLst>
          </p:cNvPr>
          <p:cNvPicPr>
            <a:picLocks noChangeAspect="1"/>
          </p:cNvPicPr>
          <p:nvPr/>
        </p:nvPicPr>
        <p:blipFill rotWithShape="1">
          <a:blip r:embed="rId3"/>
          <a:srcRect r="-2" b="5914"/>
          <a:stretch/>
        </p:blipFill>
        <p:spPr>
          <a:xfrm>
            <a:off x="6818278" y="343454"/>
            <a:ext cx="4853685" cy="2934000"/>
          </a:xfrm>
          <a:prstGeom prst="rect">
            <a:avLst/>
          </a:prstGeom>
        </p:spPr>
      </p:pic>
      <p:sp>
        <p:nvSpPr>
          <p:cNvPr id="4" name="Slide Number Placeholder 3">
            <a:extLst>
              <a:ext uri="{FF2B5EF4-FFF2-40B4-BE49-F238E27FC236}">
                <a16:creationId xmlns:a16="http://schemas.microsoft.com/office/drawing/2014/main" id="{24632935-27D9-4D8B-8B7D-5387B26F9FD3}"/>
              </a:ext>
            </a:extLst>
          </p:cNvPr>
          <p:cNvSpPr>
            <a:spLocks noGrp="1"/>
          </p:cNvSpPr>
          <p:nvPr>
            <p:ph type="sldNum" sz="quarter" idx="12"/>
          </p:nvPr>
        </p:nvSpPr>
        <p:spPr>
          <a:xfrm>
            <a:off x="5039284" y="6356350"/>
            <a:ext cx="731520" cy="365125"/>
          </a:xfrm>
        </p:spPr>
        <p:txBody>
          <a:bodyPr>
            <a:normAutofit/>
          </a:bodyPr>
          <a:lstStyle/>
          <a:p>
            <a:pPr>
              <a:spcAft>
                <a:spcPts val="600"/>
              </a:spcAft>
            </a:pPr>
            <a:fld id="{AAA21668-7E2D-D34B-8F28-D8590BEFEB53}" type="slidenum">
              <a:rPr lang="en-US">
                <a:solidFill>
                  <a:schemeClr val="tx1">
                    <a:alpha val="70000"/>
                  </a:schemeClr>
                </a:solidFill>
              </a:rPr>
              <a:pPr>
                <a:spcAft>
                  <a:spcPts val="600"/>
                </a:spcAft>
              </a:pPr>
              <a:t>13</a:t>
            </a:fld>
            <a:endParaRPr lang="en-US">
              <a:solidFill>
                <a:schemeClr val="tx1">
                  <a:alpha val="70000"/>
                </a:schemeClr>
              </a:solidFill>
            </a:endParaRPr>
          </a:p>
        </p:txBody>
      </p:sp>
      <p:pic>
        <p:nvPicPr>
          <p:cNvPr id="11" name="Picture 10" descr="A person working on a machine&#10;&#10;Description automatically generated with medium confidence">
            <a:extLst>
              <a:ext uri="{FF2B5EF4-FFF2-40B4-BE49-F238E27FC236}">
                <a16:creationId xmlns:a16="http://schemas.microsoft.com/office/drawing/2014/main" id="{ADE29875-9151-4405-B4A0-08E2D5D9DBCA}"/>
              </a:ext>
            </a:extLst>
          </p:cNvPr>
          <p:cNvPicPr>
            <a:picLocks noChangeAspect="1"/>
          </p:cNvPicPr>
          <p:nvPr/>
        </p:nvPicPr>
        <p:blipFill rotWithShape="1">
          <a:blip r:embed="rId4"/>
          <a:srcRect t="3578" r="-2" b="-2"/>
          <a:stretch/>
        </p:blipFill>
        <p:spPr>
          <a:xfrm>
            <a:off x="6818278" y="3597883"/>
            <a:ext cx="4853685" cy="2936699"/>
          </a:xfrm>
          <a:prstGeom prst="rect">
            <a:avLst/>
          </a:prstGeom>
        </p:spPr>
      </p:pic>
    </p:spTree>
    <p:extLst>
      <p:ext uri="{BB962C8B-B14F-4D97-AF65-F5344CB8AC3E}">
        <p14:creationId xmlns:p14="http://schemas.microsoft.com/office/powerpoint/2010/main" val="192605792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BFF6-908E-4886-A8B6-C0AB4998F2C4}"/>
              </a:ext>
            </a:extLst>
          </p:cNvPr>
          <p:cNvSpPr>
            <a:spLocks noGrp="1"/>
          </p:cNvSpPr>
          <p:nvPr>
            <p:ph type="title"/>
          </p:nvPr>
        </p:nvSpPr>
        <p:spPr>
          <a:xfrm>
            <a:off x="4178505" y="257294"/>
            <a:ext cx="4668257" cy="1325563"/>
          </a:xfrm>
        </p:spPr>
        <p:txBody>
          <a:bodyPr>
            <a:normAutofit/>
          </a:bodyPr>
          <a:lstStyle/>
          <a:p>
            <a:r>
              <a:rPr lang="en-US">
                <a:solidFill>
                  <a:schemeClr val="tx1"/>
                </a:solidFill>
              </a:rPr>
              <a:t>Maturation Platforms</a:t>
            </a:r>
          </a:p>
        </p:txBody>
      </p:sp>
      <p:sp>
        <p:nvSpPr>
          <p:cNvPr id="2055" name="Freeform: Shape 205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Oval 205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icture">
            <a:extLst>
              <a:ext uri="{FF2B5EF4-FFF2-40B4-BE49-F238E27FC236}">
                <a16:creationId xmlns:a16="http://schemas.microsoft.com/office/drawing/2014/main" id="{B434D1C5-7BC7-AD48-B5F8-EFC33E3F581C}"/>
              </a:ext>
            </a:extLst>
          </p:cNvPr>
          <p:cNvPicPr/>
          <p:nvPr/>
        </p:nvPicPr>
        <p:blipFill rotWithShape="1">
          <a:blip r:embed="rId3">
            <a:extLst>
              <a:ext uri="{28A0092B-C50C-407E-A947-70E740481C1C}">
                <a14:useLocalDpi xmlns:a14="http://schemas.microsoft.com/office/drawing/2010/main" val="0"/>
              </a:ext>
            </a:extLst>
          </a:blip>
          <a:srcRect l="11345" r="25904" b="-2"/>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2050" name="Picture 2" descr="What Is the International Space Station? | NASA">
            <a:extLst>
              <a:ext uri="{FF2B5EF4-FFF2-40B4-BE49-F238E27FC236}">
                <a16:creationId xmlns:a16="http://schemas.microsoft.com/office/drawing/2014/main" id="{9B316F51-FBB3-40CC-9BCD-0AEFABB08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67" r="12340"/>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9F405B-696C-40B9-BD36-E5577A0435C5}"/>
              </a:ext>
            </a:extLst>
          </p:cNvPr>
          <p:cNvPicPr>
            <a:picLocks noChangeAspect="1"/>
          </p:cNvPicPr>
          <p:nvPr/>
        </p:nvPicPr>
        <p:blipFill rotWithShape="1">
          <a:blip r:embed="rId5"/>
          <a:srcRect l="30290" r="6074" b="4"/>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F199C91A-6B2A-451F-859A-B562F85B75CB}"/>
              </a:ext>
            </a:extLst>
          </p:cNvPr>
          <p:cNvSpPr>
            <a:spLocks noGrp="1"/>
          </p:cNvSpPr>
          <p:nvPr>
            <p:ph idx="1"/>
          </p:nvPr>
        </p:nvSpPr>
        <p:spPr>
          <a:xfrm>
            <a:off x="6677226" y="2168409"/>
            <a:ext cx="4668256" cy="3181684"/>
          </a:xfrm>
        </p:spPr>
        <p:txBody>
          <a:bodyPr anchor="t">
            <a:normAutofit/>
          </a:bodyPr>
          <a:lstStyle/>
          <a:p>
            <a:r>
              <a:rPr lang="en-US" sz="1500">
                <a:effectLst/>
                <a:latin typeface="Times New Roman" panose="02020603050405020304" pitchFamily="18" charset="0"/>
                <a:ea typeface="Times New Roman" panose="02020603050405020304" pitchFamily="18" charset="0"/>
              </a:rPr>
              <a:t>International Space Station (ISS) </a:t>
            </a:r>
          </a:p>
          <a:p>
            <a:pPr lvl="1"/>
            <a:r>
              <a:rPr lang="en-US" sz="1500">
                <a:effectLst/>
                <a:latin typeface="Times New Roman" panose="02020603050405020304" pitchFamily="18" charset="0"/>
                <a:ea typeface="Times New Roman" panose="02020603050405020304" pitchFamily="18" charset="0"/>
              </a:rPr>
              <a:t>critical testbed for regenerative ECLSS maturation and validation, assessment of the efficacy of countermeasures for radiation, and advancing exploration medical capabilities</a:t>
            </a:r>
          </a:p>
          <a:p>
            <a:r>
              <a:rPr lang="en-US" sz="1500"/>
              <a:t>Future commercial platforms in low earth orbit</a:t>
            </a:r>
          </a:p>
          <a:p>
            <a:pPr lvl="1"/>
            <a:r>
              <a:rPr lang="en-US" sz="1500"/>
              <a:t>Early in concept development through NASA’s Commercial LEO Destinations Program</a:t>
            </a:r>
          </a:p>
          <a:p>
            <a:r>
              <a:rPr lang="en-US" sz="1500"/>
              <a:t>Gateway </a:t>
            </a:r>
          </a:p>
          <a:p>
            <a:pPr lvl="1"/>
            <a:endParaRPr lang="en-US" sz="1500"/>
          </a:p>
          <a:p>
            <a:r>
              <a:rPr lang="en-US" sz="1500"/>
              <a:t>Lunar surface habitat </a:t>
            </a:r>
          </a:p>
        </p:txBody>
      </p:sp>
      <p:sp>
        <p:nvSpPr>
          <p:cNvPr id="13" name="Content Placeholder 2">
            <a:extLst>
              <a:ext uri="{FF2B5EF4-FFF2-40B4-BE49-F238E27FC236}">
                <a16:creationId xmlns:a16="http://schemas.microsoft.com/office/drawing/2014/main" id="{DA5C617E-2E27-4B87-A435-797A58168E0C}"/>
              </a:ext>
            </a:extLst>
          </p:cNvPr>
          <p:cNvSpPr txBox="1">
            <a:spLocks/>
          </p:cNvSpPr>
          <p:nvPr/>
        </p:nvSpPr>
        <p:spPr>
          <a:xfrm>
            <a:off x="6582207" y="1582857"/>
            <a:ext cx="5137433" cy="4763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Monaco" pitchFamily="2" charset="77"/>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solidFill>
              </a:rPr>
              <a:t>International Space Station (ISS) (Operational)</a:t>
            </a:r>
          </a:p>
          <a:p>
            <a:r>
              <a:rPr lang="en-US" sz="1200">
                <a:solidFill>
                  <a:schemeClr val="tx1"/>
                </a:solidFill>
                <a:ea typeface="Times New Roman" panose="02020603050405020304" pitchFamily="18" charset="0"/>
              </a:rPr>
              <a:t>Regenerative ECLSS maturation and validation</a:t>
            </a:r>
          </a:p>
          <a:p>
            <a:r>
              <a:rPr lang="en-US" sz="1200">
                <a:solidFill>
                  <a:schemeClr val="tx1"/>
                </a:solidFill>
                <a:ea typeface="Times New Roman" panose="02020603050405020304" pitchFamily="18" charset="0"/>
              </a:rPr>
              <a:t>Assessing countermeasures for crew health</a:t>
            </a:r>
          </a:p>
          <a:p>
            <a:r>
              <a:rPr lang="en-US" sz="1200">
                <a:solidFill>
                  <a:schemeClr val="tx1"/>
                </a:solidFill>
                <a:ea typeface="Times New Roman" panose="02020603050405020304" pitchFamily="18" charset="0"/>
              </a:rPr>
              <a:t>Advancing exploration medical capabilities</a:t>
            </a:r>
          </a:p>
          <a:p>
            <a:pPr marL="0" indent="0">
              <a:buNone/>
            </a:pPr>
            <a:endParaRPr lang="en-US" sz="1600">
              <a:solidFill>
                <a:schemeClr val="tx1"/>
              </a:solidFill>
            </a:endParaRPr>
          </a:p>
          <a:p>
            <a:pPr marL="0" indent="0">
              <a:buNone/>
            </a:pPr>
            <a:r>
              <a:rPr lang="en-US" sz="1600">
                <a:solidFill>
                  <a:schemeClr val="tx1"/>
                </a:solidFill>
              </a:rPr>
              <a:t>Gateway (In Development)</a:t>
            </a:r>
          </a:p>
          <a:p>
            <a:r>
              <a:rPr lang="en-US" sz="1200">
                <a:solidFill>
                  <a:schemeClr val="tx1"/>
                </a:solidFill>
              </a:rPr>
              <a:t>Will test power management and distribution, quiescent operations, environmental monitoring, exploration medical</a:t>
            </a:r>
          </a:p>
          <a:p>
            <a:pPr marL="0" indent="0">
              <a:buNone/>
            </a:pPr>
            <a:endParaRPr lang="en-US" sz="1600">
              <a:solidFill>
                <a:schemeClr val="tx1"/>
              </a:solidFill>
            </a:endParaRPr>
          </a:p>
          <a:p>
            <a:pPr marL="0" indent="0">
              <a:buNone/>
            </a:pPr>
            <a:r>
              <a:rPr lang="en-US" sz="1600">
                <a:solidFill>
                  <a:schemeClr val="tx1"/>
                </a:solidFill>
              </a:rPr>
              <a:t>Commercial Low Earth Orbit Platforms (Early Concept)</a:t>
            </a:r>
          </a:p>
          <a:p>
            <a:r>
              <a:rPr lang="en-US" sz="1200">
                <a:solidFill>
                  <a:schemeClr val="tx1"/>
                </a:solidFill>
              </a:rPr>
              <a:t>In early concept development through NASA’s Commercial LEO Destinations Program</a:t>
            </a:r>
          </a:p>
          <a:p>
            <a:pPr marL="0" indent="0">
              <a:buNone/>
            </a:pPr>
            <a:endParaRPr lang="en-US" sz="1600">
              <a:solidFill>
                <a:schemeClr val="tx1"/>
              </a:solidFill>
            </a:endParaRPr>
          </a:p>
          <a:p>
            <a:pPr marL="0" indent="0">
              <a:buNone/>
            </a:pPr>
            <a:r>
              <a:rPr lang="en-US" sz="1600">
                <a:solidFill>
                  <a:schemeClr val="tx1"/>
                </a:solidFill>
              </a:rPr>
              <a:t>Lunar Surface Habitat (Early Concept)</a:t>
            </a:r>
          </a:p>
          <a:p>
            <a:r>
              <a:rPr lang="en-US" sz="1200">
                <a:solidFill>
                  <a:schemeClr val="tx1"/>
                </a:solidFill>
              </a:rPr>
              <a:t>Strong linkage to closure of many gaps</a:t>
            </a:r>
          </a:p>
          <a:p>
            <a:pPr lvl="1"/>
            <a:endParaRPr lang="en-US" sz="200"/>
          </a:p>
          <a:p>
            <a:r>
              <a:rPr lang="en-US" sz="300"/>
              <a:t>Lunar surface habitat </a:t>
            </a:r>
          </a:p>
        </p:txBody>
      </p:sp>
      <p:sp>
        <p:nvSpPr>
          <p:cNvPr id="14" name="Slide Number Placeholder 3">
            <a:extLst>
              <a:ext uri="{FF2B5EF4-FFF2-40B4-BE49-F238E27FC236}">
                <a16:creationId xmlns:a16="http://schemas.microsoft.com/office/drawing/2014/main" id="{153AC1F9-012A-4487-8FE5-FB99A0E05453}"/>
              </a:ext>
            </a:extLst>
          </p:cNvPr>
          <p:cNvSpPr>
            <a:spLocks noGrp="1"/>
          </p:cNvSpPr>
          <p:nvPr>
            <p:ph type="sldNum" sz="quarter" idx="12"/>
          </p:nvPr>
        </p:nvSpPr>
        <p:spPr>
          <a:xfrm>
            <a:off x="8610600" y="6356350"/>
            <a:ext cx="2743200" cy="365125"/>
          </a:xfrm>
        </p:spPr>
        <p:txBody>
          <a:bodyPr/>
          <a:lstStyle/>
          <a:p>
            <a:fld id="{AAA21668-7E2D-D34B-8F28-D8590BEFEB53}" type="slidenum">
              <a:rPr lang="en-US" smtClean="0"/>
              <a:t>14</a:t>
            </a:fld>
            <a:endParaRPr lang="en-US" dirty="0"/>
          </a:p>
        </p:txBody>
      </p:sp>
    </p:spTree>
    <p:extLst>
      <p:ext uri="{BB962C8B-B14F-4D97-AF65-F5344CB8AC3E}">
        <p14:creationId xmlns:p14="http://schemas.microsoft.com/office/powerpoint/2010/main" val="114394707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6BEA-CA11-4A4A-B7B7-ABB3A51EBBF2}"/>
              </a:ext>
            </a:extLst>
          </p:cNvPr>
          <p:cNvSpPr>
            <a:spLocks noGrp="1"/>
          </p:cNvSpPr>
          <p:nvPr>
            <p:ph type="title"/>
          </p:nvPr>
        </p:nvSpPr>
        <p:spPr/>
        <p:txBody>
          <a:bodyPr>
            <a:normAutofit fontScale="90000"/>
          </a:bodyPr>
          <a:lstStyle/>
          <a:p>
            <a:r>
              <a:rPr lang="en-US" dirty="0"/>
              <a:t>Link between Lunar Surface Habitat and Mars Transit Habitat Capability Gaps</a:t>
            </a:r>
          </a:p>
        </p:txBody>
      </p:sp>
      <p:sp>
        <p:nvSpPr>
          <p:cNvPr id="4" name="Slide Number Placeholder 3">
            <a:extLst>
              <a:ext uri="{FF2B5EF4-FFF2-40B4-BE49-F238E27FC236}">
                <a16:creationId xmlns:a16="http://schemas.microsoft.com/office/drawing/2014/main" id="{943FEDEC-B03F-46BC-9AF2-211D8FA75DA5}"/>
              </a:ext>
            </a:extLst>
          </p:cNvPr>
          <p:cNvSpPr>
            <a:spLocks noGrp="1"/>
          </p:cNvSpPr>
          <p:nvPr>
            <p:ph type="sldNum" sz="quarter" idx="12"/>
          </p:nvPr>
        </p:nvSpPr>
        <p:spPr/>
        <p:txBody>
          <a:bodyPr/>
          <a:lstStyle/>
          <a:p>
            <a:fld id="{AAA21668-7E2D-D34B-8F28-D8590BEFEB53}" type="slidenum">
              <a:rPr lang="en-US" smtClean="0"/>
              <a:t>15</a:t>
            </a:fld>
            <a:endParaRPr lang="en-US" dirty="0"/>
          </a:p>
        </p:txBody>
      </p:sp>
      <p:pic>
        <p:nvPicPr>
          <p:cNvPr id="5" name="Picture 4">
            <a:extLst>
              <a:ext uri="{FF2B5EF4-FFF2-40B4-BE49-F238E27FC236}">
                <a16:creationId xmlns:a16="http://schemas.microsoft.com/office/drawing/2014/main" id="{40E39878-DD86-4AE0-B779-3610DE481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192" y="1682643"/>
            <a:ext cx="4195824" cy="4000246"/>
          </a:xfrm>
          <a:prstGeom prst="rect">
            <a:avLst/>
          </a:prstGeom>
          <a:noFill/>
        </p:spPr>
      </p:pic>
      <p:sp>
        <p:nvSpPr>
          <p:cNvPr id="6" name="TextBox 5">
            <a:extLst>
              <a:ext uri="{FF2B5EF4-FFF2-40B4-BE49-F238E27FC236}">
                <a16:creationId xmlns:a16="http://schemas.microsoft.com/office/drawing/2014/main" id="{C6973B00-FE84-4CA4-BBA2-F2531234EE66}"/>
              </a:ext>
            </a:extLst>
          </p:cNvPr>
          <p:cNvSpPr txBox="1"/>
          <p:nvPr/>
        </p:nvSpPr>
        <p:spPr>
          <a:xfrm>
            <a:off x="838200" y="5682889"/>
            <a:ext cx="10965873" cy="1200329"/>
          </a:xfrm>
          <a:prstGeom prst="rect">
            <a:avLst/>
          </a:prstGeom>
          <a:noFill/>
        </p:spPr>
        <p:txBody>
          <a:bodyPr wrap="square" rtlCol="0">
            <a:spAutoFit/>
          </a:bodyPr>
          <a:lstStyle/>
          <a:p>
            <a:r>
              <a:rPr lang="en-US" sz="1800" b="1" dirty="0">
                <a:solidFill>
                  <a:schemeClr val="bg1"/>
                </a:solidFill>
                <a:effectLst/>
                <a:latin typeface="Times New Roman" panose="02020603050405020304" pitchFamily="18" charset="0"/>
                <a:ea typeface="Times New Roman" panose="02020603050405020304" pitchFamily="18" charset="0"/>
              </a:rPr>
              <a:t>Overlapping Gaps Needed to Close Between Lunar Surface Habitat and Mars Transit Habitat by Taxonomy Classification. </a:t>
            </a:r>
            <a:r>
              <a:rPr lang="en-US" sz="1800" dirty="0">
                <a:solidFill>
                  <a:schemeClr val="bg1"/>
                </a:solidFill>
                <a:effectLst/>
                <a:latin typeface="Times New Roman" panose="02020603050405020304" pitchFamily="18" charset="0"/>
                <a:ea typeface="Times New Roman" panose="02020603050405020304" pitchFamily="18" charset="0"/>
              </a:rPr>
              <a:t>I</a:t>
            </a:r>
            <a:r>
              <a:rPr lang="en-US" sz="1800" b="1" dirty="0">
                <a:solidFill>
                  <a:schemeClr val="bg1"/>
                </a:solidFill>
                <a:effectLst/>
                <a:latin typeface="Times New Roman" panose="02020603050405020304" pitchFamily="18" charset="0"/>
                <a:ea typeface="Times New Roman" panose="02020603050405020304" pitchFamily="18" charset="0"/>
              </a:rPr>
              <a:t>n terms of gaps that are solely needed by both elements, approximately 61% of the gaps applicable to Mars TH have closure pathways that may be addressed earlier by closing gaps with the Lunar SH. </a:t>
            </a:r>
            <a:endParaRPr lang="en-US" b="1" dirty="0">
              <a:solidFill>
                <a:schemeClr val="bg1"/>
              </a:solidFill>
            </a:endParaRPr>
          </a:p>
        </p:txBody>
      </p:sp>
      <p:sp>
        <p:nvSpPr>
          <p:cNvPr id="7" name="TextBox 6">
            <a:extLst>
              <a:ext uri="{FF2B5EF4-FFF2-40B4-BE49-F238E27FC236}">
                <a16:creationId xmlns:a16="http://schemas.microsoft.com/office/drawing/2014/main" id="{E0328CBD-B284-4832-8EA4-4845A725C5F1}"/>
              </a:ext>
            </a:extLst>
          </p:cNvPr>
          <p:cNvSpPr txBox="1"/>
          <p:nvPr/>
        </p:nvSpPr>
        <p:spPr>
          <a:xfrm>
            <a:off x="5617028" y="1769423"/>
            <a:ext cx="6293923" cy="2862322"/>
          </a:xfrm>
          <a:prstGeom prst="rect">
            <a:avLst/>
          </a:prstGeom>
          <a:noFill/>
        </p:spPr>
        <p:txBody>
          <a:bodyPr wrap="square" rtlCol="0">
            <a:spAutoFit/>
          </a:bodyPr>
          <a:lstStyle/>
          <a:p>
            <a:r>
              <a:rPr lang="en-US" dirty="0">
                <a:solidFill>
                  <a:schemeClr val="bg1"/>
                </a:solidFill>
              </a:rPr>
              <a:t>TX2-   Flight computing/avionics</a:t>
            </a:r>
          </a:p>
          <a:p>
            <a:r>
              <a:rPr lang="en-US" dirty="0">
                <a:solidFill>
                  <a:schemeClr val="bg1"/>
                </a:solidFill>
              </a:rPr>
              <a:t>TX3-   Power and energy storage</a:t>
            </a:r>
          </a:p>
          <a:p>
            <a:r>
              <a:rPr lang="en-US" dirty="0">
                <a:solidFill>
                  <a:schemeClr val="bg1"/>
                </a:solidFill>
              </a:rPr>
              <a:t>TX4-   Robotic systems</a:t>
            </a:r>
          </a:p>
          <a:p>
            <a:r>
              <a:rPr lang="en-US" dirty="0">
                <a:solidFill>
                  <a:schemeClr val="bg1"/>
                </a:solidFill>
              </a:rPr>
              <a:t>TX5-   Communications and navigation</a:t>
            </a:r>
          </a:p>
          <a:p>
            <a:r>
              <a:rPr lang="en-US" dirty="0">
                <a:solidFill>
                  <a:schemeClr val="bg1"/>
                </a:solidFill>
              </a:rPr>
              <a:t>TX6-   </a:t>
            </a:r>
            <a:r>
              <a:rPr lang="en-US" b="1" dirty="0">
                <a:solidFill>
                  <a:schemeClr val="bg1"/>
                </a:solidFill>
              </a:rPr>
              <a:t>Human health, life support, and habitation systems</a:t>
            </a:r>
          </a:p>
          <a:p>
            <a:r>
              <a:rPr lang="en-US" dirty="0">
                <a:solidFill>
                  <a:schemeClr val="bg1"/>
                </a:solidFill>
              </a:rPr>
              <a:t>TX7-   Exploration Destination Systems</a:t>
            </a:r>
          </a:p>
          <a:p>
            <a:r>
              <a:rPr lang="en-US" dirty="0">
                <a:solidFill>
                  <a:schemeClr val="bg1"/>
                </a:solidFill>
              </a:rPr>
              <a:t>TX10- Autonomous systems</a:t>
            </a:r>
          </a:p>
          <a:p>
            <a:r>
              <a:rPr lang="en-US" dirty="0">
                <a:solidFill>
                  <a:schemeClr val="bg1"/>
                </a:solidFill>
              </a:rPr>
              <a:t>TX11-  Software, modeling, and simulation</a:t>
            </a:r>
          </a:p>
          <a:p>
            <a:r>
              <a:rPr lang="en-US" dirty="0">
                <a:solidFill>
                  <a:schemeClr val="bg1"/>
                </a:solidFill>
              </a:rPr>
              <a:t>TX12- Materials/structures/mechanical systems/manufacturing</a:t>
            </a:r>
          </a:p>
          <a:p>
            <a:r>
              <a:rPr lang="en-US" dirty="0">
                <a:solidFill>
                  <a:schemeClr val="bg1"/>
                </a:solidFill>
              </a:rPr>
              <a:t>TX14- Thermal systems</a:t>
            </a:r>
          </a:p>
        </p:txBody>
      </p:sp>
    </p:spTree>
    <p:extLst>
      <p:ext uri="{BB962C8B-B14F-4D97-AF65-F5344CB8AC3E}">
        <p14:creationId xmlns:p14="http://schemas.microsoft.com/office/powerpoint/2010/main" val="133115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A2BA8-5F41-4ED6-A8DF-8FAC956351C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400" kern="1200" dirty="0">
                <a:solidFill>
                  <a:srgbClr val="FFFFFF"/>
                </a:solidFill>
                <a:latin typeface="+mj-lt"/>
                <a:ea typeface="+mj-ea"/>
                <a:cs typeface="+mj-cs"/>
              </a:rPr>
              <a:t>Sankey diagram demonstrating capability gaps by TX, testing locations, and elements enabled</a:t>
            </a:r>
          </a:p>
        </p:txBody>
      </p:sp>
      <p:pic>
        <p:nvPicPr>
          <p:cNvPr id="5" name="Picture 4">
            <a:extLst>
              <a:ext uri="{FF2B5EF4-FFF2-40B4-BE49-F238E27FC236}">
                <a16:creationId xmlns:a16="http://schemas.microsoft.com/office/drawing/2014/main" id="{2839C48A-3983-4CEC-A426-5BB72BB8E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96394" y="460636"/>
            <a:ext cx="5149540" cy="6260839"/>
          </a:xfrm>
          <a:prstGeom prst="rect">
            <a:avLst/>
          </a:prstGeom>
          <a:noFill/>
        </p:spPr>
      </p:pic>
      <p:sp>
        <p:nvSpPr>
          <p:cNvPr id="4" name="Slide Number Placeholder 3">
            <a:extLst>
              <a:ext uri="{FF2B5EF4-FFF2-40B4-BE49-F238E27FC236}">
                <a16:creationId xmlns:a16="http://schemas.microsoft.com/office/drawing/2014/main" id="{26F01A2A-9479-48F4-9E34-1541D8E32F3D}"/>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AAA21668-7E2D-D34B-8F28-D8590BEFEB53}" type="slidenum">
              <a:rPr lang="en-US">
                <a:solidFill>
                  <a:schemeClr val="tx1">
                    <a:alpha val="80000"/>
                  </a:schemeClr>
                </a:solidFill>
                <a:latin typeface="+mn-lt"/>
                <a:cs typeface="+mn-cs"/>
              </a:rPr>
              <a:pPr>
                <a:spcAft>
                  <a:spcPts val="600"/>
                </a:spcAft>
              </a:pPr>
              <a:t>16</a:t>
            </a:fld>
            <a:endParaRPr lang="en-US">
              <a:solidFill>
                <a:schemeClr val="tx1">
                  <a:alpha val="80000"/>
                </a:schemeClr>
              </a:solidFill>
              <a:latin typeface="+mn-lt"/>
              <a:cs typeface="+mn-cs"/>
            </a:endParaRPr>
          </a:p>
        </p:txBody>
      </p:sp>
      <p:sp>
        <p:nvSpPr>
          <p:cNvPr id="6" name="TextBox 5">
            <a:extLst>
              <a:ext uri="{FF2B5EF4-FFF2-40B4-BE49-F238E27FC236}">
                <a16:creationId xmlns:a16="http://schemas.microsoft.com/office/drawing/2014/main" id="{03020B07-EE6F-4DA6-9CDA-2B6AA8EF66EF}"/>
              </a:ext>
            </a:extLst>
          </p:cNvPr>
          <p:cNvSpPr txBox="1"/>
          <p:nvPr/>
        </p:nvSpPr>
        <p:spPr>
          <a:xfrm>
            <a:off x="387432" y="5521146"/>
            <a:ext cx="4908962" cy="1200329"/>
          </a:xfrm>
          <a:prstGeom prst="rect">
            <a:avLst/>
          </a:prstGeom>
          <a:noFill/>
        </p:spPr>
        <p:txBody>
          <a:bodyPr wrap="square" rtlCol="0">
            <a:spAutoFit/>
          </a:bodyPr>
          <a:lstStyle/>
          <a:p>
            <a:r>
              <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size of the flow lines correspond with how many gaps are tested, demonstrated, or validated at the various gap closure platform locations in the middle section.</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486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6AD8-B5F9-4D3E-9982-7EB61783B314}"/>
              </a:ext>
            </a:extLst>
          </p:cNvPr>
          <p:cNvSpPr>
            <a:spLocks noGrp="1"/>
          </p:cNvSpPr>
          <p:nvPr>
            <p:ph type="title"/>
          </p:nvPr>
        </p:nvSpPr>
        <p:spPr>
          <a:xfrm>
            <a:off x="4965430" y="629268"/>
            <a:ext cx="6586491" cy="1286160"/>
          </a:xfrm>
        </p:spPr>
        <p:txBody>
          <a:bodyPr anchor="b">
            <a:normAutofit/>
          </a:bodyPr>
          <a:lstStyle/>
          <a:p>
            <a:r>
              <a:rPr lang="en-US"/>
              <a:t>Summary</a:t>
            </a:r>
            <a:endParaRPr lang="en-US" dirty="0"/>
          </a:p>
        </p:txBody>
      </p:sp>
      <p:sp>
        <p:nvSpPr>
          <p:cNvPr id="3" name="Content Placeholder 2">
            <a:extLst>
              <a:ext uri="{FF2B5EF4-FFF2-40B4-BE49-F238E27FC236}">
                <a16:creationId xmlns:a16="http://schemas.microsoft.com/office/drawing/2014/main" id="{B2480C30-957B-4BDC-BB06-E30EF92A8667}"/>
              </a:ext>
            </a:extLst>
          </p:cNvPr>
          <p:cNvSpPr>
            <a:spLocks noGrp="1"/>
          </p:cNvSpPr>
          <p:nvPr>
            <p:ph idx="1"/>
          </p:nvPr>
        </p:nvSpPr>
        <p:spPr>
          <a:xfrm>
            <a:off x="4965431" y="2438400"/>
            <a:ext cx="6586489" cy="3785419"/>
          </a:xfrm>
        </p:spPr>
        <p:txBody>
          <a:bodyPr>
            <a:normAutofit/>
          </a:bodyPr>
          <a:lstStyle/>
          <a:p>
            <a:r>
              <a:rPr lang="en-US" sz="1600" dirty="0">
                <a:effectLst/>
                <a:ea typeface="Times New Roman" panose="02020603050405020304" pitchFamily="18" charset="0"/>
              </a:rPr>
              <a:t>Mars Transit Habitat presents new and unprecedented challenges due to the duration of the anticipated missions it will support and the operational environment</a:t>
            </a:r>
          </a:p>
          <a:p>
            <a:r>
              <a:rPr lang="en-US" sz="1600" dirty="0"/>
              <a:t>Technology assessment and maturation plan in development for Mars TH </a:t>
            </a:r>
          </a:p>
          <a:p>
            <a:pPr lvl="1"/>
            <a:r>
              <a:rPr lang="en-US" sz="1600" dirty="0">
                <a:effectLst/>
                <a:ea typeface="Times New Roman" panose="02020603050405020304" pitchFamily="18" charset="0"/>
              </a:rPr>
              <a:t>identify </a:t>
            </a:r>
            <a:r>
              <a:rPr lang="en-US" sz="1600" u="sng" dirty="0">
                <a:effectLst/>
                <a:ea typeface="Times New Roman" panose="02020603050405020304" pitchFamily="18" charset="0"/>
              </a:rPr>
              <a:t>critical technologies</a:t>
            </a:r>
            <a:r>
              <a:rPr lang="en-US" sz="1600" dirty="0">
                <a:effectLst/>
                <a:ea typeface="Times New Roman" panose="02020603050405020304" pitchFamily="18" charset="0"/>
              </a:rPr>
              <a:t> needed to close gaps, assess the maturity of these technologies, and maturation activities required for Mars TH implementation within currently envisioned timeline</a:t>
            </a:r>
          </a:p>
          <a:p>
            <a:r>
              <a:rPr lang="en-US" sz="1600" dirty="0"/>
              <a:t>This analysis has identified </a:t>
            </a:r>
            <a:r>
              <a:rPr lang="en-US" sz="1600" u="sng" dirty="0"/>
              <a:t>high priority gaps</a:t>
            </a:r>
            <a:r>
              <a:rPr lang="en-US" sz="1600" dirty="0"/>
              <a:t> for Mars TH, with a focus on those evaluated as having a </a:t>
            </a:r>
            <a:r>
              <a:rPr lang="en-US" sz="1600" u="sng" dirty="0"/>
              <a:t>low likelihood of closure</a:t>
            </a:r>
            <a:r>
              <a:rPr lang="en-US" sz="1600" dirty="0"/>
              <a:t> by PDR</a:t>
            </a:r>
          </a:p>
          <a:p>
            <a:r>
              <a:rPr lang="en-US" sz="1600" dirty="0"/>
              <a:t>Testing on ISS, potential CLD platforms, Gateway, and lunar surface habitat can “feed forward” into Mars TH technology development</a:t>
            </a:r>
          </a:p>
          <a:p>
            <a:endParaRPr lang="en-US" sz="1600" dirty="0"/>
          </a:p>
        </p:txBody>
      </p:sp>
      <p:pic>
        <p:nvPicPr>
          <p:cNvPr id="6" name="Picture 5">
            <a:extLst>
              <a:ext uri="{FF2B5EF4-FFF2-40B4-BE49-F238E27FC236}">
                <a16:creationId xmlns:a16="http://schemas.microsoft.com/office/drawing/2014/main" id="{B4ED0D2C-0AD0-4F25-B82D-6E7951B0F9F3}"/>
              </a:ext>
            </a:extLst>
          </p:cNvPr>
          <p:cNvPicPr>
            <a:picLocks noChangeAspect="1"/>
          </p:cNvPicPr>
          <p:nvPr/>
        </p:nvPicPr>
        <p:blipFill rotWithShape="1">
          <a:blip r:embed="rId2"/>
          <a:srcRect l="52932" r="8708" b="-1"/>
          <a:stretch/>
        </p:blipFill>
        <p:spPr>
          <a:xfrm>
            <a:off x="20" y="10"/>
            <a:ext cx="4635571" cy="6857990"/>
          </a:xfrm>
          <a:prstGeom prst="rect">
            <a:avLst/>
          </a:prstGeom>
          <a:effectLst/>
        </p:spPr>
      </p:pic>
      <p:cxnSp>
        <p:nvCxnSpPr>
          <p:cNvPr id="15"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7A67"/>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D8AA2CE-5319-4D82-8247-3CEC234F3E1F}"/>
              </a:ext>
            </a:extLst>
          </p:cNvPr>
          <p:cNvSpPr>
            <a:spLocks noGrp="1"/>
          </p:cNvSpPr>
          <p:nvPr>
            <p:ph type="sldNum" sz="quarter" idx="12"/>
          </p:nvPr>
        </p:nvSpPr>
        <p:spPr>
          <a:xfrm>
            <a:off x="10167042" y="6356350"/>
            <a:ext cx="1186758" cy="365125"/>
          </a:xfrm>
        </p:spPr>
        <p:txBody>
          <a:bodyPr>
            <a:normAutofit/>
          </a:bodyPr>
          <a:lstStyle/>
          <a:p>
            <a:pPr>
              <a:spcAft>
                <a:spcPts val="600"/>
              </a:spcAft>
            </a:pPr>
            <a:fld id="{AAA21668-7E2D-D34B-8F28-D8590BEFEB53}" type="slidenum">
              <a:rPr lang="en-US" smtClean="0"/>
              <a:pPr>
                <a:spcAft>
                  <a:spcPts val="600"/>
                </a:spcAft>
              </a:pPr>
              <a:t>17</a:t>
            </a:fld>
            <a:endParaRPr lang="en-US"/>
          </a:p>
        </p:txBody>
      </p:sp>
    </p:spTree>
    <p:extLst>
      <p:ext uri="{BB962C8B-B14F-4D97-AF65-F5344CB8AC3E}">
        <p14:creationId xmlns:p14="http://schemas.microsoft.com/office/powerpoint/2010/main" val="484242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CADC-D8F1-4D8D-A0F1-15F154D68516}"/>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4FD8F333-87A7-4D11-9FC5-FAF6FCC6A842}"/>
              </a:ext>
            </a:extLst>
          </p:cNvPr>
          <p:cNvSpPr>
            <a:spLocks noGrp="1"/>
          </p:cNvSpPr>
          <p:nvPr>
            <p:ph idx="1"/>
          </p:nvPr>
        </p:nvSpPr>
        <p:spPr/>
        <p:txBody>
          <a:bodyPr/>
          <a:lstStyle/>
          <a:p>
            <a:r>
              <a:rPr lang="en-US" dirty="0"/>
              <a:t>Bill Cirillo and Andrew Owens, NASA Langley Research Center</a:t>
            </a:r>
          </a:p>
          <a:p>
            <a:r>
              <a:rPr lang="en-US" dirty="0"/>
              <a:t>Doug Litteken, NASA Johnson Space Center</a:t>
            </a:r>
          </a:p>
          <a:p>
            <a:r>
              <a:rPr lang="en-US" dirty="0"/>
              <a:t>Tom Jones, NASA Langley Research Center</a:t>
            </a:r>
          </a:p>
          <a:p>
            <a:r>
              <a:rPr lang="en-US" dirty="0"/>
              <a:t>David Hitt, NASA Marshall Space Flight Center</a:t>
            </a:r>
          </a:p>
        </p:txBody>
      </p:sp>
      <p:sp>
        <p:nvSpPr>
          <p:cNvPr id="4" name="Slide Number Placeholder 3">
            <a:extLst>
              <a:ext uri="{FF2B5EF4-FFF2-40B4-BE49-F238E27FC236}">
                <a16:creationId xmlns:a16="http://schemas.microsoft.com/office/drawing/2014/main" id="{A8B99670-1AE7-4A5C-A732-F1CDBDFF8EE5}"/>
              </a:ext>
            </a:extLst>
          </p:cNvPr>
          <p:cNvSpPr>
            <a:spLocks noGrp="1"/>
          </p:cNvSpPr>
          <p:nvPr>
            <p:ph type="sldNum" sz="quarter" idx="12"/>
          </p:nvPr>
        </p:nvSpPr>
        <p:spPr/>
        <p:txBody>
          <a:bodyPr/>
          <a:lstStyle/>
          <a:p>
            <a:fld id="{AAA21668-7E2D-D34B-8F28-D8590BEFEB53}" type="slidenum">
              <a:rPr lang="en-US" smtClean="0"/>
              <a:t>18</a:t>
            </a:fld>
            <a:endParaRPr lang="en-US" dirty="0"/>
          </a:p>
        </p:txBody>
      </p:sp>
    </p:spTree>
    <p:extLst>
      <p:ext uri="{BB962C8B-B14F-4D97-AF65-F5344CB8AC3E}">
        <p14:creationId xmlns:p14="http://schemas.microsoft.com/office/powerpoint/2010/main" val="413808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ky, mountain, rocket&#10;&#10;Description automatically generated">
            <a:extLst>
              <a:ext uri="{FF2B5EF4-FFF2-40B4-BE49-F238E27FC236}">
                <a16:creationId xmlns:a16="http://schemas.microsoft.com/office/drawing/2014/main" id="{DC3AAE26-4E68-4DF6-9D2F-5AEC455BC0C0}"/>
              </a:ext>
            </a:extLst>
          </p:cNvPr>
          <p:cNvPicPr>
            <a:picLocks noChangeAspect="1"/>
          </p:cNvPicPr>
          <p:nvPr/>
        </p:nvPicPr>
        <p:blipFill rotWithShape="1">
          <a:blip r:embed="rId3">
            <a:extLst>
              <a:ext uri="{28A0092B-C50C-407E-A947-70E740481C1C}">
                <a14:useLocalDpi xmlns:a14="http://schemas.microsoft.com/office/drawing/2010/main" val="0"/>
              </a:ext>
            </a:extLst>
          </a:blip>
          <a:srcRect l="21115" r="-1"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0" name="Picture 9" descr="A close up of the moon&#10;&#10;Description automatically generated with medium confidence">
            <a:extLst>
              <a:ext uri="{FF2B5EF4-FFF2-40B4-BE49-F238E27FC236}">
                <a16:creationId xmlns:a16="http://schemas.microsoft.com/office/drawing/2014/main" id="{031F7909-74F0-469A-9AD5-046045F8FB4E}"/>
              </a:ext>
            </a:extLst>
          </p:cNvPr>
          <p:cNvPicPr>
            <a:picLocks noChangeAspect="1"/>
          </p:cNvPicPr>
          <p:nvPr/>
        </p:nvPicPr>
        <p:blipFill rotWithShape="1">
          <a:blip r:embed="rId4">
            <a:extLst>
              <a:ext uri="{28A0092B-C50C-407E-A947-70E740481C1C}">
                <a14:useLocalDpi xmlns:a14="http://schemas.microsoft.com/office/drawing/2010/main" val="0"/>
              </a:ext>
            </a:extLst>
          </a:blip>
          <a:srcRect t="25879" b="10065"/>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8" name="Picture 7" descr="A close-up of the moon&#10;&#10;Description automatically generated with medium confidence">
            <a:extLst>
              <a:ext uri="{FF2B5EF4-FFF2-40B4-BE49-F238E27FC236}">
                <a16:creationId xmlns:a16="http://schemas.microsoft.com/office/drawing/2014/main" id="{9568ED61-219A-40B2-8CB6-BDD41E24E65A}"/>
              </a:ext>
            </a:extLst>
          </p:cNvPr>
          <p:cNvPicPr>
            <a:picLocks noChangeAspect="1"/>
          </p:cNvPicPr>
          <p:nvPr/>
        </p:nvPicPr>
        <p:blipFill rotWithShape="1">
          <a:blip r:embed="rId5">
            <a:extLst>
              <a:ext uri="{28A0092B-C50C-407E-A947-70E740481C1C}">
                <a14:useLocalDpi xmlns:a14="http://schemas.microsoft.com/office/drawing/2010/main" val="0"/>
              </a:ext>
            </a:extLst>
          </a:blip>
          <a:srcRect t="10968" b="26408"/>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7" name="Group 1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8" name="Freeform: Shape 1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F25FC023-D635-4883-BF30-49ECD5A9204B}"/>
              </a:ext>
            </a:extLst>
          </p:cNvPr>
          <p:cNvSpPr>
            <a:spLocks noGrp="1"/>
          </p:cNvSpPr>
          <p:nvPr>
            <p:ph idx="1"/>
          </p:nvPr>
        </p:nvSpPr>
        <p:spPr>
          <a:xfrm>
            <a:off x="5664201" y="4766267"/>
            <a:ext cx="5692774" cy="1077411"/>
          </a:xfrm>
        </p:spPr>
        <p:txBody>
          <a:bodyPr>
            <a:normAutofit/>
          </a:bodyPr>
          <a:lstStyle/>
          <a:p>
            <a:r>
              <a:rPr lang="en-US" sz="1500">
                <a:solidFill>
                  <a:schemeClr val="bg1">
                    <a:alpha val="80000"/>
                  </a:schemeClr>
                </a:solidFill>
                <a:effectLst/>
                <a:ea typeface="Times New Roman" panose="02020603050405020304" pitchFamily="18" charset="0"/>
              </a:rPr>
              <a:t>Enable sustainable exploration of the Lunar surface</a:t>
            </a:r>
          </a:p>
          <a:p>
            <a:r>
              <a:rPr lang="en-US" sz="1500">
                <a:solidFill>
                  <a:schemeClr val="bg1">
                    <a:alpha val="80000"/>
                  </a:schemeClr>
                </a:solidFill>
                <a:ea typeface="Times New Roman" panose="02020603050405020304" pitchFamily="18" charset="0"/>
              </a:rPr>
              <a:t>Leverage </a:t>
            </a:r>
            <a:r>
              <a:rPr lang="en-US" sz="1500">
                <a:solidFill>
                  <a:schemeClr val="bg1">
                    <a:alpha val="80000"/>
                  </a:schemeClr>
                </a:solidFill>
                <a:effectLst/>
                <a:ea typeface="Times New Roman" panose="02020603050405020304" pitchFamily="18" charset="0"/>
              </a:rPr>
              <a:t>moon to develop and advance technologies to support eventual Mars exploration</a:t>
            </a:r>
          </a:p>
          <a:p>
            <a:endParaRPr lang="en-US" sz="1500">
              <a:solidFill>
                <a:schemeClr val="bg1">
                  <a:alpha val="80000"/>
                </a:schemeClr>
              </a:solidFill>
            </a:endParaRPr>
          </a:p>
        </p:txBody>
      </p:sp>
      <p:pic>
        <p:nvPicPr>
          <p:cNvPr id="16" name="Picture 15">
            <a:extLst>
              <a:ext uri="{FF2B5EF4-FFF2-40B4-BE49-F238E27FC236}">
                <a16:creationId xmlns:a16="http://schemas.microsoft.com/office/drawing/2014/main" id="{2DF97636-F46D-45A2-A201-E8DCBCF3C0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pic>
        <p:nvPicPr>
          <p:cNvPr id="12" name="Picture 11" descr="A picture containing text, dark, sign&#10;&#10;Description automatically generated">
            <a:extLst>
              <a:ext uri="{FF2B5EF4-FFF2-40B4-BE49-F238E27FC236}">
                <a16:creationId xmlns:a16="http://schemas.microsoft.com/office/drawing/2014/main" id="{A0108AD9-17E3-46D2-AFD1-30D93772F8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76" y="4248838"/>
            <a:ext cx="4572000" cy="2571750"/>
          </a:xfrm>
          <a:prstGeom prst="rect">
            <a:avLst/>
          </a:prstGeom>
        </p:spPr>
      </p:pic>
    </p:spTree>
    <p:extLst>
      <p:ext uri="{BB962C8B-B14F-4D97-AF65-F5344CB8AC3E}">
        <p14:creationId xmlns:p14="http://schemas.microsoft.com/office/powerpoint/2010/main" val="292616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424556-44C9-4765-9AC3-E59584D40F36}"/>
              </a:ext>
            </a:extLst>
          </p:cNvPr>
          <p:cNvPicPr>
            <a:picLocks noChangeAspect="1"/>
          </p:cNvPicPr>
          <p:nvPr/>
        </p:nvPicPr>
        <p:blipFill rotWithShape="1">
          <a:blip r:embed="rId3">
            <a:alphaModFix amt="35000"/>
          </a:blip>
          <a:srcRect l="1211" r="1013" b="1"/>
          <a:stretch/>
        </p:blipFill>
        <p:spPr>
          <a:xfrm>
            <a:off x="20" y="1"/>
            <a:ext cx="12191980" cy="6857999"/>
          </a:xfrm>
          <a:prstGeom prst="rect">
            <a:avLst/>
          </a:prstGeom>
        </p:spPr>
      </p:pic>
      <p:sp>
        <p:nvSpPr>
          <p:cNvPr id="2" name="Title 1">
            <a:extLst>
              <a:ext uri="{FF2B5EF4-FFF2-40B4-BE49-F238E27FC236}">
                <a16:creationId xmlns:a16="http://schemas.microsoft.com/office/drawing/2014/main" id="{13E98DDB-DD46-44DF-834A-192869CEB7A3}"/>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effectLst>
                  <a:glow rad="101600">
                    <a:schemeClr val="bg1">
                      <a:alpha val="60000"/>
                    </a:schemeClr>
                  </a:glow>
                </a:effectLst>
              </a:rPr>
              <a:t>Mars Transit Habitat</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A51EB8-DD76-4E21-875D-E0CBCF9F81E8}"/>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effectLst>
                  <a:glow rad="101600">
                    <a:schemeClr val="bg1">
                      <a:alpha val="60000"/>
                    </a:schemeClr>
                  </a:glow>
                </a:effectLst>
                <a:ea typeface="Times New Roman" panose="02020603050405020304" pitchFamily="18" charset="0"/>
              </a:rPr>
              <a:t>Key element for future Mars missions</a:t>
            </a:r>
          </a:p>
          <a:p>
            <a:endParaRPr lang="en-US" sz="2000">
              <a:solidFill>
                <a:srgbClr val="FFFFFF"/>
              </a:solidFill>
              <a:effectLst>
                <a:glow rad="101600">
                  <a:schemeClr val="bg1">
                    <a:alpha val="60000"/>
                  </a:schemeClr>
                </a:glow>
              </a:effectLst>
            </a:endParaRPr>
          </a:p>
          <a:p>
            <a:r>
              <a:rPr lang="en-US" sz="2000">
                <a:solidFill>
                  <a:srgbClr val="FFFFFF"/>
                </a:solidFill>
                <a:effectLst>
                  <a:glow rad="101600">
                    <a:schemeClr val="bg1">
                      <a:alpha val="60000"/>
                    </a:schemeClr>
                  </a:glow>
                </a:effectLst>
              </a:rPr>
              <a:t>Initially docked at Gateway for outfitting and shakedown/analog missions</a:t>
            </a:r>
          </a:p>
          <a:p>
            <a:endParaRPr lang="en-US" sz="2000">
              <a:solidFill>
                <a:srgbClr val="FFFFFF"/>
              </a:solidFill>
              <a:effectLst>
                <a:glow rad="101600">
                  <a:schemeClr val="bg1">
                    <a:alpha val="60000"/>
                  </a:schemeClr>
                </a:glow>
              </a:effectLst>
            </a:endParaRPr>
          </a:p>
          <a:p>
            <a:r>
              <a:rPr lang="en-US" sz="2000">
                <a:solidFill>
                  <a:srgbClr val="FFFFFF"/>
                </a:solidFill>
                <a:effectLst>
                  <a:glow rad="101600">
                    <a:schemeClr val="bg1">
                      <a:alpha val="60000"/>
                    </a:schemeClr>
                  </a:glow>
                </a:effectLst>
              </a:rPr>
              <a:t>Supports 4 crew for up to 1,200 days</a:t>
            </a:r>
          </a:p>
        </p:txBody>
      </p:sp>
      <p:sp>
        <p:nvSpPr>
          <p:cNvPr id="4" name="Slide Number Placeholder 3">
            <a:extLst>
              <a:ext uri="{FF2B5EF4-FFF2-40B4-BE49-F238E27FC236}">
                <a16:creationId xmlns:a16="http://schemas.microsoft.com/office/drawing/2014/main" id="{32C30FA0-A996-4F8A-AAA2-B1F87C47ED03}"/>
              </a:ext>
            </a:extLst>
          </p:cNvPr>
          <p:cNvSpPr>
            <a:spLocks noGrp="1"/>
          </p:cNvSpPr>
          <p:nvPr>
            <p:ph type="sldNum" sz="quarter" idx="12"/>
          </p:nvPr>
        </p:nvSpPr>
        <p:spPr>
          <a:xfrm>
            <a:off x="10453254" y="6356350"/>
            <a:ext cx="900545" cy="365125"/>
          </a:xfrm>
        </p:spPr>
        <p:txBody>
          <a:bodyPr>
            <a:normAutofit/>
          </a:bodyPr>
          <a:lstStyle/>
          <a:p>
            <a:pPr>
              <a:spcAft>
                <a:spcPts val="600"/>
              </a:spcAft>
            </a:pPr>
            <a:fld id="{AAA21668-7E2D-D34B-8F28-D8590BEFEB53}" type="slidenum">
              <a:rPr lang="en-US">
                <a:solidFill>
                  <a:srgbClr val="FFFFFF"/>
                </a:solidFill>
              </a:rPr>
              <a:pPr>
                <a:spcAft>
                  <a:spcPts val="600"/>
                </a:spcAft>
              </a:pPr>
              <a:t>3</a:t>
            </a:fld>
            <a:endParaRPr lang="en-US">
              <a:solidFill>
                <a:srgbClr val="FFFFFF"/>
              </a:solidFill>
            </a:endParaRPr>
          </a:p>
        </p:txBody>
      </p:sp>
      <p:pic>
        <p:nvPicPr>
          <p:cNvPr id="8" name="Picture 7">
            <a:extLst>
              <a:ext uri="{FF2B5EF4-FFF2-40B4-BE49-F238E27FC236}">
                <a16:creationId xmlns:a16="http://schemas.microsoft.com/office/drawing/2014/main" id="{9F846B99-D692-4101-A622-C00F3DB701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100033365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A4E7-F08E-4A52-8AED-0C0DDAF73EE6}"/>
              </a:ext>
            </a:extLst>
          </p:cNvPr>
          <p:cNvSpPr>
            <a:spLocks noGrp="1"/>
          </p:cNvSpPr>
          <p:nvPr>
            <p:ph type="title"/>
          </p:nvPr>
        </p:nvSpPr>
        <p:spPr/>
        <p:txBody>
          <a:bodyPr/>
          <a:lstStyle/>
          <a:p>
            <a:r>
              <a:rPr lang="en-US" dirty="0"/>
              <a:t>Concept of Operations for Mars Transit Habitat</a:t>
            </a:r>
          </a:p>
        </p:txBody>
      </p:sp>
      <p:sp>
        <p:nvSpPr>
          <p:cNvPr id="4" name="Slide Number Placeholder 3">
            <a:extLst>
              <a:ext uri="{FF2B5EF4-FFF2-40B4-BE49-F238E27FC236}">
                <a16:creationId xmlns:a16="http://schemas.microsoft.com/office/drawing/2014/main" id="{C2790D20-7889-4CBE-BA00-C16CA259B97C}"/>
              </a:ext>
            </a:extLst>
          </p:cNvPr>
          <p:cNvSpPr>
            <a:spLocks noGrp="1"/>
          </p:cNvSpPr>
          <p:nvPr>
            <p:ph type="sldNum" sz="quarter" idx="12"/>
          </p:nvPr>
        </p:nvSpPr>
        <p:spPr/>
        <p:txBody>
          <a:bodyPr/>
          <a:lstStyle/>
          <a:p>
            <a:fld id="{AAA21668-7E2D-D34B-8F28-D8590BEFEB53}" type="slidenum">
              <a:rPr lang="en-US" smtClean="0"/>
              <a:t>4</a:t>
            </a:fld>
            <a:endParaRPr lang="en-US" dirty="0"/>
          </a:p>
        </p:txBody>
      </p:sp>
      <p:pic>
        <p:nvPicPr>
          <p:cNvPr id="7" name="Picture 6">
            <a:extLst>
              <a:ext uri="{FF2B5EF4-FFF2-40B4-BE49-F238E27FC236}">
                <a16:creationId xmlns:a16="http://schemas.microsoft.com/office/drawing/2014/main" id="{1A2DD805-30A9-44FF-903A-DA2018C25C26}"/>
              </a:ext>
            </a:extLst>
          </p:cNvPr>
          <p:cNvPicPr>
            <a:picLocks noChangeAspect="1"/>
          </p:cNvPicPr>
          <p:nvPr/>
        </p:nvPicPr>
        <p:blipFill>
          <a:blip r:embed="rId3"/>
          <a:stretch>
            <a:fillRect/>
          </a:stretch>
        </p:blipFill>
        <p:spPr>
          <a:xfrm>
            <a:off x="1080656" y="1315856"/>
            <a:ext cx="9096498" cy="5405619"/>
          </a:xfrm>
          <a:prstGeom prst="rect">
            <a:avLst/>
          </a:prstGeom>
        </p:spPr>
      </p:pic>
    </p:spTree>
    <p:extLst>
      <p:ext uri="{BB962C8B-B14F-4D97-AF65-F5344CB8AC3E}">
        <p14:creationId xmlns:p14="http://schemas.microsoft.com/office/powerpoint/2010/main" val="244705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D621-9605-4569-8B73-8DAB8E2A6024}"/>
              </a:ext>
            </a:extLst>
          </p:cNvPr>
          <p:cNvSpPr>
            <a:spLocks noGrp="1"/>
          </p:cNvSpPr>
          <p:nvPr>
            <p:ph type="title"/>
          </p:nvPr>
        </p:nvSpPr>
        <p:spPr>
          <a:xfrm>
            <a:off x="4965430" y="629268"/>
            <a:ext cx="6586491" cy="1286160"/>
          </a:xfrm>
        </p:spPr>
        <p:txBody>
          <a:bodyPr anchor="b">
            <a:normAutofit/>
          </a:bodyPr>
          <a:lstStyle/>
          <a:p>
            <a:r>
              <a:rPr lang="en-US" dirty="0"/>
              <a:t>Mars Transit Habitat: A Closer Look</a:t>
            </a:r>
          </a:p>
        </p:txBody>
      </p:sp>
      <p:sp>
        <p:nvSpPr>
          <p:cNvPr id="3" name="Content Placeholder 2">
            <a:extLst>
              <a:ext uri="{FF2B5EF4-FFF2-40B4-BE49-F238E27FC236}">
                <a16:creationId xmlns:a16="http://schemas.microsoft.com/office/drawing/2014/main" id="{3EDF3F2E-69DE-42EE-9C11-DC367A379CB0}"/>
              </a:ext>
            </a:extLst>
          </p:cNvPr>
          <p:cNvSpPr>
            <a:spLocks noGrp="1"/>
          </p:cNvSpPr>
          <p:nvPr>
            <p:ph idx="1"/>
          </p:nvPr>
        </p:nvSpPr>
        <p:spPr>
          <a:xfrm>
            <a:off x="4965431" y="2438400"/>
            <a:ext cx="6586489" cy="3785419"/>
          </a:xfrm>
        </p:spPr>
        <p:txBody>
          <a:bodyPr>
            <a:normAutofit/>
          </a:bodyPr>
          <a:lstStyle/>
          <a:p>
            <a:r>
              <a:rPr lang="en-US" sz="2000" dirty="0"/>
              <a:t>Inflatable </a:t>
            </a:r>
            <a:r>
              <a:rPr lang="en-US" sz="2000" dirty="0" err="1"/>
              <a:t>softgoods</a:t>
            </a:r>
            <a:r>
              <a:rPr lang="en-US" sz="2000" dirty="0"/>
              <a:t> with central core passageway</a:t>
            </a:r>
          </a:p>
          <a:p>
            <a:r>
              <a:rPr lang="en-US" sz="2000" dirty="0"/>
              <a:t>Metallic airlock for contingency Extravehicular Activity (EVA)</a:t>
            </a:r>
          </a:p>
          <a:p>
            <a:r>
              <a:rPr lang="en-US" sz="2000" dirty="0"/>
              <a:t>Three story layout</a:t>
            </a:r>
          </a:p>
          <a:p>
            <a:pPr lvl="1"/>
            <a:r>
              <a:rPr lang="en-US" sz="1600" dirty="0"/>
              <a:t>Private crew quarters</a:t>
            </a:r>
          </a:p>
          <a:p>
            <a:pPr lvl="1"/>
            <a:r>
              <a:rPr lang="en-US" sz="1600" dirty="0"/>
              <a:t>Exercise areas and recreation</a:t>
            </a:r>
          </a:p>
          <a:p>
            <a:pPr lvl="1"/>
            <a:r>
              <a:rPr lang="en-US" sz="1600" dirty="0"/>
              <a:t>Research stations/science utilization</a:t>
            </a:r>
          </a:p>
          <a:p>
            <a:pPr lvl="1"/>
            <a:r>
              <a:rPr lang="en-US" sz="1600" dirty="0"/>
              <a:t>Galley</a:t>
            </a:r>
          </a:p>
          <a:p>
            <a:pPr lvl="1"/>
            <a:r>
              <a:rPr lang="en-US" sz="1600" dirty="0"/>
              <a:t>Command and control </a:t>
            </a:r>
          </a:p>
          <a:p>
            <a:pPr lvl="1"/>
            <a:r>
              <a:rPr lang="en-US" sz="1600" dirty="0"/>
              <a:t>Logistics stowage</a:t>
            </a:r>
          </a:p>
          <a:p>
            <a:pPr lvl="1"/>
            <a:r>
              <a:rPr lang="en-US" sz="1600" dirty="0"/>
              <a:t>Trash Management</a:t>
            </a:r>
          </a:p>
        </p:txBody>
      </p:sp>
      <p:pic>
        <p:nvPicPr>
          <p:cNvPr id="5" name="Picture 4" descr="Diagram, engineering drawing&#10;&#10;Description automatically generated">
            <a:extLst>
              <a:ext uri="{FF2B5EF4-FFF2-40B4-BE49-F238E27FC236}">
                <a16:creationId xmlns:a16="http://schemas.microsoft.com/office/drawing/2014/main" id="{CB1D9FF4-A794-4E26-AC0E-48FACB609D4D}"/>
              </a:ext>
            </a:extLst>
          </p:cNvPr>
          <p:cNvPicPr>
            <a:picLocks noChangeAspect="1"/>
          </p:cNvPicPr>
          <p:nvPr/>
        </p:nvPicPr>
        <p:blipFill rotWithShape="1">
          <a:blip r:embed="rId2">
            <a:extLst>
              <a:ext uri="{28A0092B-C50C-407E-A947-70E740481C1C}">
                <a14:useLocalDpi xmlns:a14="http://schemas.microsoft.com/office/drawing/2010/main" val="0"/>
              </a:ext>
            </a:extLst>
          </a:blip>
          <a:srcRect l="13839" r="1269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9F36"/>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4A2F0CC-2B5F-4C63-BB4E-6D4E50507BDB}"/>
              </a:ext>
            </a:extLst>
          </p:cNvPr>
          <p:cNvSpPr>
            <a:spLocks noGrp="1"/>
          </p:cNvSpPr>
          <p:nvPr>
            <p:ph type="sldNum" sz="quarter" idx="12"/>
          </p:nvPr>
        </p:nvSpPr>
        <p:spPr>
          <a:xfrm>
            <a:off x="10167042" y="6356350"/>
            <a:ext cx="1186758" cy="365125"/>
          </a:xfrm>
        </p:spPr>
        <p:txBody>
          <a:bodyPr>
            <a:normAutofit/>
          </a:bodyPr>
          <a:lstStyle/>
          <a:p>
            <a:pPr>
              <a:spcAft>
                <a:spcPts val="600"/>
              </a:spcAft>
            </a:pPr>
            <a:fld id="{AAA21668-7E2D-D34B-8F28-D8590BEFEB53}" type="slidenum">
              <a:rPr lang="en-US" smtClean="0"/>
              <a:pPr>
                <a:spcAft>
                  <a:spcPts val="600"/>
                </a:spcAft>
              </a:pPr>
              <a:t>5</a:t>
            </a:fld>
            <a:endParaRPr lang="en-US"/>
          </a:p>
        </p:txBody>
      </p:sp>
      <p:sp>
        <p:nvSpPr>
          <p:cNvPr id="7" name="TextBox 6">
            <a:extLst>
              <a:ext uri="{FF2B5EF4-FFF2-40B4-BE49-F238E27FC236}">
                <a16:creationId xmlns:a16="http://schemas.microsoft.com/office/drawing/2014/main" id="{959E3AA3-6BC1-4AA0-B84C-F54732E1A3F5}"/>
              </a:ext>
            </a:extLst>
          </p:cNvPr>
          <p:cNvSpPr txBox="1"/>
          <p:nvPr/>
        </p:nvSpPr>
        <p:spPr>
          <a:xfrm>
            <a:off x="4965430" y="5934670"/>
            <a:ext cx="6388370" cy="830997"/>
          </a:xfrm>
          <a:prstGeom prst="rect">
            <a:avLst/>
          </a:prstGeom>
          <a:noFill/>
        </p:spPr>
        <p:txBody>
          <a:bodyPr wrap="square" rtlCol="0">
            <a:spAutoFit/>
          </a:bodyPr>
          <a:lstStyle/>
          <a:p>
            <a:r>
              <a:rPr lang="en-US" sz="1600" i="1" dirty="0">
                <a:solidFill>
                  <a:schemeClr val="bg1"/>
                </a:solidFill>
                <a:effectLst/>
                <a:latin typeface="Times New Roman" panose="02020603050405020304" pitchFamily="18" charset="0"/>
                <a:ea typeface="Times New Roman" panose="02020603050405020304" pitchFamily="18" charset="0"/>
              </a:rPr>
              <a:t>A. Choate, D. Harris, T. Nickens, P. Kessler, M. Simon, “NASA’s Moon to Mars (M2M) Transit Habitat Refinement Point of Departure Design,” IEEE Aerospace, 2022. </a:t>
            </a:r>
            <a:endParaRPr lang="en-US" sz="1600" i="1" dirty="0">
              <a:solidFill>
                <a:schemeClr val="bg1"/>
              </a:solidFill>
            </a:endParaRPr>
          </a:p>
        </p:txBody>
      </p:sp>
    </p:spTree>
    <p:extLst>
      <p:ext uri="{BB962C8B-B14F-4D97-AF65-F5344CB8AC3E}">
        <p14:creationId xmlns:p14="http://schemas.microsoft.com/office/powerpoint/2010/main" val="268416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577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5DC895-BDAC-42CC-A86E-37509F8EB93C}"/>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Capability Gaps</a:t>
            </a:r>
          </a:p>
        </p:txBody>
      </p:sp>
      <p:pic>
        <p:nvPicPr>
          <p:cNvPr id="8" name="Picture 7">
            <a:extLst>
              <a:ext uri="{FF2B5EF4-FFF2-40B4-BE49-F238E27FC236}">
                <a16:creationId xmlns:a16="http://schemas.microsoft.com/office/drawing/2014/main" id="{6FACCE2D-4E8E-424A-AE5B-B7F3D6EA1891}"/>
              </a:ext>
            </a:extLst>
          </p:cNvPr>
          <p:cNvPicPr>
            <a:picLocks noChangeAspect="1"/>
          </p:cNvPicPr>
          <p:nvPr/>
        </p:nvPicPr>
        <p:blipFill rotWithShape="1">
          <a:blip r:embed="rId3"/>
          <a:srcRect l="4627" r="1" b="1"/>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985A2C-7D5B-4762-A950-4D4A758ACDD8}"/>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ea typeface="Times New Roman" panose="02020603050405020304" pitchFamily="18" charset="0"/>
              </a:rPr>
              <a:t>Characterize </a:t>
            </a:r>
            <a:r>
              <a:rPr lang="en-US" sz="1900" dirty="0">
                <a:solidFill>
                  <a:srgbClr val="FFFFFF"/>
                </a:solidFill>
                <a:ea typeface="Times New Roman" panose="02020603050405020304" pitchFamily="18" charset="0"/>
              </a:rPr>
              <a:t>difference</a:t>
            </a:r>
            <a:r>
              <a:rPr lang="en-US" sz="1900">
                <a:solidFill>
                  <a:srgbClr val="FFFFFF"/>
                </a:solidFill>
                <a:ea typeface="Times New Roman" panose="02020603050405020304" pitchFamily="18" charset="0"/>
              </a:rPr>
              <a:t> between current state of the art and future needs</a:t>
            </a:r>
          </a:p>
          <a:p>
            <a:r>
              <a:rPr lang="en-US" sz="1900">
                <a:solidFill>
                  <a:srgbClr val="FFFFFF"/>
                </a:solidFill>
                <a:ea typeface="Times New Roman" panose="02020603050405020304" pitchFamily="18" charset="0"/>
              </a:rPr>
              <a:t>Mars mission challenges  </a:t>
            </a:r>
          </a:p>
          <a:p>
            <a:pPr lvl="1"/>
            <a:r>
              <a:rPr lang="en-US" sz="1500">
                <a:solidFill>
                  <a:srgbClr val="FFFFFF"/>
                </a:solidFill>
                <a:ea typeface="Times New Roman" panose="02020603050405020304" pitchFamily="18" charset="0"/>
              </a:rPr>
              <a:t>Communication delays</a:t>
            </a:r>
            <a:endParaRPr lang="en-US" sz="1500" dirty="0">
              <a:solidFill>
                <a:srgbClr val="FFFFFF"/>
              </a:solidFill>
              <a:ea typeface="Times New Roman" panose="02020603050405020304" pitchFamily="18" charset="0"/>
            </a:endParaRPr>
          </a:p>
          <a:p>
            <a:pPr lvl="1"/>
            <a:r>
              <a:rPr lang="en-US" sz="1500">
                <a:solidFill>
                  <a:srgbClr val="FFFFFF"/>
                </a:solidFill>
                <a:ea typeface="Times New Roman" panose="02020603050405020304" pitchFamily="18" charset="0"/>
              </a:rPr>
              <a:t>No abort or resupply opportunities</a:t>
            </a:r>
            <a:endParaRPr lang="en-US" sz="1500" dirty="0">
              <a:solidFill>
                <a:srgbClr val="FFFFFF"/>
              </a:solidFill>
              <a:ea typeface="Times New Roman" panose="02020603050405020304" pitchFamily="18" charset="0"/>
            </a:endParaRPr>
          </a:p>
          <a:p>
            <a:pPr lvl="1"/>
            <a:r>
              <a:rPr lang="en-US" sz="1500">
                <a:solidFill>
                  <a:srgbClr val="FFFFFF"/>
                </a:solidFill>
                <a:ea typeface="Times New Roman" panose="02020603050405020304" pitchFamily="18" charset="0"/>
              </a:rPr>
              <a:t>Extended exposure to microgravity and radiation hazards</a:t>
            </a:r>
            <a:endParaRPr lang="en-US" sz="1500">
              <a:solidFill>
                <a:srgbClr val="FFFFFF"/>
              </a:solidFill>
            </a:endParaRPr>
          </a:p>
          <a:p>
            <a:r>
              <a:rPr lang="en-US" sz="1900">
                <a:solidFill>
                  <a:srgbClr val="FFFFFF"/>
                </a:solidFill>
              </a:rPr>
              <a:t>Analysis assesses </a:t>
            </a:r>
          </a:p>
          <a:p>
            <a:pPr lvl="1"/>
            <a:r>
              <a:rPr lang="en-US" sz="1500">
                <a:solidFill>
                  <a:srgbClr val="FFFFFF"/>
                </a:solidFill>
              </a:rPr>
              <a:t>Gaps identified for Mars Transit Habitat </a:t>
            </a:r>
          </a:p>
          <a:p>
            <a:pPr lvl="1"/>
            <a:r>
              <a:rPr lang="en-US" sz="1500">
                <a:solidFill>
                  <a:srgbClr val="FFFFFF"/>
                </a:solidFill>
              </a:rPr>
              <a:t>Likelihood of near-term closure</a:t>
            </a:r>
          </a:p>
        </p:txBody>
      </p:sp>
      <p:sp>
        <p:nvSpPr>
          <p:cNvPr id="4" name="Slide Number Placeholder 3">
            <a:extLst>
              <a:ext uri="{FF2B5EF4-FFF2-40B4-BE49-F238E27FC236}">
                <a16:creationId xmlns:a16="http://schemas.microsoft.com/office/drawing/2014/main" id="{A5467F86-4017-415B-A194-4A3E2CBCD177}"/>
              </a:ext>
            </a:extLst>
          </p:cNvPr>
          <p:cNvSpPr>
            <a:spLocks noGrp="1"/>
          </p:cNvSpPr>
          <p:nvPr>
            <p:ph type="sldNum" sz="quarter" idx="12"/>
          </p:nvPr>
        </p:nvSpPr>
        <p:spPr>
          <a:xfrm>
            <a:off x="10480391" y="6535157"/>
            <a:ext cx="973667" cy="274320"/>
          </a:xfrm>
        </p:spPr>
        <p:txBody>
          <a:bodyPr>
            <a:normAutofit/>
          </a:bodyPr>
          <a:lstStyle/>
          <a:p>
            <a:pPr>
              <a:spcAft>
                <a:spcPts val="600"/>
              </a:spcAft>
            </a:pPr>
            <a:fld id="{AAA21668-7E2D-D34B-8F28-D8590BEFEB53}" type="slidenum">
              <a:rPr lang="en-US" sz="1050">
                <a:solidFill>
                  <a:schemeClr val="tx1">
                    <a:lumMod val="50000"/>
                    <a:lumOff val="50000"/>
                  </a:schemeClr>
                </a:solidFill>
              </a:rPr>
              <a:pPr>
                <a:spcAft>
                  <a:spcPts val="600"/>
                </a:spcAft>
              </a:pPr>
              <a:t>6</a:t>
            </a:fld>
            <a:endParaRPr lang="en-US" sz="1050">
              <a:solidFill>
                <a:schemeClr val="tx1">
                  <a:lumMod val="50000"/>
                  <a:lumOff val="50000"/>
                </a:schemeClr>
              </a:solidFill>
            </a:endParaRPr>
          </a:p>
        </p:txBody>
      </p:sp>
    </p:spTree>
    <p:extLst>
      <p:ext uri="{BB962C8B-B14F-4D97-AF65-F5344CB8AC3E}">
        <p14:creationId xmlns:p14="http://schemas.microsoft.com/office/powerpoint/2010/main" val="3866546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0A0D-C75C-4A13-8517-5F83E4CA205A}"/>
              </a:ext>
            </a:extLst>
          </p:cNvPr>
          <p:cNvSpPr>
            <a:spLocks noGrp="1"/>
          </p:cNvSpPr>
          <p:nvPr>
            <p:ph type="title"/>
          </p:nvPr>
        </p:nvSpPr>
        <p:spPr/>
        <p:txBody>
          <a:bodyPr/>
          <a:lstStyle/>
          <a:p>
            <a:r>
              <a:rPr lang="en-US" dirty="0"/>
              <a:t>Gap </a:t>
            </a:r>
            <a:r>
              <a:rPr lang="en-US"/>
              <a:t>Classification</a:t>
            </a:r>
            <a:endParaRPr lang="en-US" dirty="0"/>
          </a:p>
        </p:txBody>
      </p:sp>
      <p:sp>
        <p:nvSpPr>
          <p:cNvPr id="3" name="Content Placeholder 2">
            <a:extLst>
              <a:ext uri="{FF2B5EF4-FFF2-40B4-BE49-F238E27FC236}">
                <a16:creationId xmlns:a16="http://schemas.microsoft.com/office/drawing/2014/main" id="{28ECEAD2-F333-41CB-8E67-845749951753}"/>
              </a:ext>
            </a:extLst>
          </p:cNvPr>
          <p:cNvSpPr>
            <a:spLocks noGrp="1"/>
          </p:cNvSpPr>
          <p:nvPr>
            <p:ph idx="1"/>
          </p:nvPr>
        </p:nvSpPr>
        <p:spPr/>
        <p:txBody>
          <a:bodyPr>
            <a:normAutofit/>
          </a:bodyPr>
          <a:lstStyle/>
          <a:p>
            <a:r>
              <a:rPr lang="en-US" sz="1600"/>
              <a:t>Importance to </a:t>
            </a:r>
            <a:r>
              <a:rPr lang="en-US" sz="1600" dirty="0"/>
              <a:t>architectural element</a:t>
            </a:r>
            <a:endParaRPr lang="en-US" sz="1600"/>
          </a:p>
          <a:p>
            <a:pPr lvl="1"/>
            <a:r>
              <a:rPr lang="en-US" sz="1200"/>
              <a:t>“Need” - Architecture </a:t>
            </a:r>
            <a:r>
              <a:rPr lang="en-US" sz="1200" i="1" u="sng"/>
              <a:t>cannot be executed</a:t>
            </a:r>
            <a:r>
              <a:rPr lang="en-US" sz="1200" i="1"/>
              <a:t> </a:t>
            </a:r>
            <a:r>
              <a:rPr lang="en-US" sz="1200"/>
              <a:t>without gap closure* </a:t>
            </a:r>
          </a:p>
          <a:p>
            <a:pPr lvl="1"/>
            <a:r>
              <a:rPr lang="en-US" sz="1200"/>
              <a:t>“Want” - Architecture </a:t>
            </a:r>
            <a:r>
              <a:rPr lang="en-US" sz="1200" i="1" u="sng"/>
              <a:t>significantly enhanced</a:t>
            </a:r>
            <a:r>
              <a:rPr lang="en-US" sz="1200"/>
              <a:t> by gap closure </a:t>
            </a:r>
          </a:p>
          <a:p>
            <a:pPr lvl="1"/>
            <a:r>
              <a:rPr lang="en-US" sz="1200"/>
              <a:t>“Not Required”</a:t>
            </a:r>
          </a:p>
          <a:p>
            <a:r>
              <a:rPr lang="en-US" sz="1600" dirty="0"/>
              <a:t>Gaps are further classified into one of the following categories:</a:t>
            </a:r>
          </a:p>
          <a:p>
            <a:pPr marL="0" algn="l" rtl="0" eaLnBrk="1" fontAlgn="t" latinLnBrk="0" hangingPunct="1">
              <a:spcBef>
                <a:spcPts val="0"/>
              </a:spcBef>
              <a:spcAft>
                <a:spcPts val="0"/>
              </a:spcAft>
            </a:pPr>
            <a:r>
              <a:rPr lang="en-US" sz="1600" b="0" i="0" u="none" strike="noStrike" kern="1200" dirty="0">
                <a:solidFill>
                  <a:srgbClr val="000000"/>
                </a:solidFill>
                <a:effectLst/>
                <a:latin typeface="Calibri" panose="020F0502020204030204" pitchFamily="34" charset="0"/>
              </a:rPr>
              <a:t>Technology</a:t>
            </a:r>
            <a:endParaRPr lang="en-US" sz="16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600" b="0" i="0" u="none" strike="noStrike" kern="1200" dirty="0">
                <a:solidFill>
                  <a:srgbClr val="000000"/>
                </a:solidFill>
                <a:effectLst/>
                <a:latin typeface="Calibri" panose="020F0502020204030204" pitchFamily="34" charset="0"/>
              </a:rPr>
              <a:t>requires development of new technology </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600" b="0" i="0" u="none" strike="noStrike" kern="1200" dirty="0">
                <a:solidFill>
                  <a:srgbClr val="000000"/>
                </a:solidFill>
                <a:effectLst/>
                <a:latin typeface="Calibri" panose="020F0502020204030204" pitchFamily="34" charset="0"/>
              </a:rPr>
              <a:t>Development</a:t>
            </a:r>
            <a:endParaRPr lang="en-US" sz="16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additional work needed to assess feasibility of technology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Engineering</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technology requires engineering development for a specific mission</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Knowledge</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unknown data that will drive requirements; requires scientific research to close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Architecture</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unknown mission parameters; requires further architecture development and stabilization for gap closure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Operations</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gaps in training and flight operations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Policy</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policy or management issues must be addressed for gap closure</a:t>
            </a:r>
            <a:endParaRPr lang="en-US" sz="1800" b="0" i="0" u="none" strike="noStrike" dirty="0">
              <a:effectLst/>
              <a:latin typeface="Arial" panose="020B0604020202020204" pitchFamily="34" charset="0"/>
            </a:endParaRPr>
          </a:p>
          <a:p>
            <a:pPr marL="457200" lvl="1" indent="0">
              <a:buNone/>
            </a:pPr>
            <a:endParaRPr lang="en-US" dirty="0"/>
          </a:p>
        </p:txBody>
      </p:sp>
      <p:sp>
        <p:nvSpPr>
          <p:cNvPr id="4" name="Slide Number Placeholder 3">
            <a:extLst>
              <a:ext uri="{FF2B5EF4-FFF2-40B4-BE49-F238E27FC236}">
                <a16:creationId xmlns:a16="http://schemas.microsoft.com/office/drawing/2014/main" id="{0BE18C73-A1F3-42F9-8E0A-758E45EECB35}"/>
              </a:ext>
            </a:extLst>
          </p:cNvPr>
          <p:cNvSpPr>
            <a:spLocks noGrp="1"/>
          </p:cNvSpPr>
          <p:nvPr>
            <p:ph type="sldNum" sz="quarter" idx="12"/>
          </p:nvPr>
        </p:nvSpPr>
        <p:spPr/>
        <p:txBody>
          <a:bodyPr/>
          <a:lstStyle/>
          <a:p>
            <a:fld id="{AAA21668-7E2D-D34B-8F28-D8590BEFEB53}" type="slidenum">
              <a:rPr lang="en-US" smtClean="0"/>
              <a:t>7</a:t>
            </a:fld>
            <a:endParaRPr lang="en-US" dirty="0"/>
          </a:p>
        </p:txBody>
      </p:sp>
      <p:sp>
        <p:nvSpPr>
          <p:cNvPr id="5" name="TextBox 4">
            <a:extLst>
              <a:ext uri="{FF2B5EF4-FFF2-40B4-BE49-F238E27FC236}">
                <a16:creationId xmlns:a16="http://schemas.microsoft.com/office/drawing/2014/main" id="{F1DDA14B-BB00-42F5-9E98-4B8DE8C1332C}"/>
              </a:ext>
            </a:extLst>
          </p:cNvPr>
          <p:cNvSpPr txBox="1"/>
          <p:nvPr/>
        </p:nvSpPr>
        <p:spPr>
          <a:xfrm>
            <a:off x="838200" y="6078195"/>
            <a:ext cx="9904021" cy="646331"/>
          </a:xfrm>
          <a:prstGeom prst="rect">
            <a:avLst/>
          </a:prstGeom>
          <a:noFill/>
        </p:spPr>
        <p:txBody>
          <a:bodyPr wrap="square" rtlCol="0">
            <a:spAutoFit/>
          </a:bodyPr>
          <a:lstStyle/>
          <a:p>
            <a:r>
              <a:rPr lang="en-US" dirty="0">
                <a:solidFill>
                  <a:schemeClr val="bg1"/>
                </a:solidFill>
              </a:rPr>
              <a:t>*Analysis here restricted to enabling (“need”) gaps</a:t>
            </a:r>
          </a:p>
          <a:p>
            <a:r>
              <a:rPr lang="en-US" dirty="0">
                <a:solidFill>
                  <a:schemeClr val="bg1"/>
                </a:solidFill>
              </a:rPr>
              <a:t>**Analysis for Mars TH does not consider knowledge, architecture, operations</a:t>
            </a:r>
            <a:r>
              <a:rPr lang="en-US">
                <a:solidFill>
                  <a:schemeClr val="bg1"/>
                </a:solidFill>
              </a:rPr>
              <a:t>,</a:t>
            </a:r>
            <a:r>
              <a:rPr lang="en-US" dirty="0">
                <a:solidFill>
                  <a:schemeClr val="bg1"/>
                </a:solidFill>
              </a:rPr>
              <a:t> or policy gaps</a:t>
            </a:r>
          </a:p>
        </p:txBody>
      </p:sp>
      <p:graphicFrame>
        <p:nvGraphicFramePr>
          <p:cNvPr id="6" name="Table 5">
            <a:extLst>
              <a:ext uri="{FF2B5EF4-FFF2-40B4-BE49-F238E27FC236}">
                <a16:creationId xmlns:a16="http://schemas.microsoft.com/office/drawing/2014/main" id="{C2DA5B67-A57E-4016-988C-DFC2C0D4FD51}"/>
              </a:ext>
            </a:extLst>
          </p:cNvPr>
          <p:cNvGraphicFramePr>
            <a:graphicFrameLocks/>
          </p:cNvGraphicFramePr>
          <p:nvPr>
            <p:extLst>
              <p:ext uri="{D42A27DB-BD31-4B8C-83A1-F6EECF244321}">
                <p14:modId xmlns:p14="http://schemas.microsoft.com/office/powerpoint/2010/main" val="547503311"/>
              </p:ext>
            </p:extLst>
          </p:nvPr>
        </p:nvGraphicFramePr>
        <p:xfrm>
          <a:off x="368633" y="2719810"/>
          <a:ext cx="10679109" cy="3400320"/>
        </p:xfrm>
        <a:graphic>
          <a:graphicData uri="http://schemas.openxmlformats.org/drawingml/2006/table">
            <a:tbl>
              <a:tblPr firstRow="1" bandRow="1">
                <a:tableStyleId>{5C22544A-7EE6-4342-B048-85BDC9FD1C3A}</a:tableStyleId>
              </a:tblPr>
              <a:tblGrid>
                <a:gridCol w="2205073">
                  <a:extLst>
                    <a:ext uri="{9D8B030D-6E8A-4147-A177-3AD203B41FA5}">
                      <a16:colId xmlns:a16="http://schemas.microsoft.com/office/drawing/2014/main" val="2300293542"/>
                    </a:ext>
                  </a:extLst>
                </a:gridCol>
                <a:gridCol w="8474036">
                  <a:extLst>
                    <a:ext uri="{9D8B030D-6E8A-4147-A177-3AD203B41FA5}">
                      <a16:colId xmlns:a16="http://schemas.microsoft.com/office/drawing/2014/main" val="3831284727"/>
                    </a:ext>
                  </a:extLst>
                </a:gridCol>
              </a:tblGrid>
              <a:tr h="325258">
                <a:tc>
                  <a:txBody>
                    <a:bodyPr/>
                    <a:lstStyle/>
                    <a:p>
                      <a:r>
                        <a:rPr lang="en-US"/>
                        <a:t>Gap Type</a:t>
                      </a:r>
                    </a:p>
                  </a:txBody>
                  <a:tcPr/>
                </a:tc>
                <a:tc>
                  <a:txBody>
                    <a:bodyPr/>
                    <a:lstStyle/>
                    <a:p>
                      <a:r>
                        <a:rPr lang="en-US" dirty="0"/>
                        <a:t>Description</a:t>
                      </a:r>
                    </a:p>
                  </a:txBody>
                  <a:tcPr/>
                </a:tc>
                <a:extLst>
                  <a:ext uri="{0D108BD9-81ED-4DB2-BD59-A6C34878D82A}">
                    <a16:rowId xmlns:a16="http://schemas.microsoft.com/office/drawing/2014/main" val="2769396447"/>
                  </a:ext>
                </a:extLst>
              </a:tr>
              <a:tr h="325258">
                <a:tc>
                  <a:txBody>
                    <a:bodyPr/>
                    <a:lstStyle/>
                    <a:p>
                      <a:r>
                        <a:rPr lang="en-US" dirty="0"/>
                        <a:t>Technology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Requires development of new technology </a:t>
                      </a:r>
                    </a:p>
                  </a:txBody>
                  <a:tcPr/>
                </a:tc>
                <a:extLst>
                  <a:ext uri="{0D108BD9-81ED-4DB2-BD59-A6C34878D82A}">
                    <a16:rowId xmlns:a16="http://schemas.microsoft.com/office/drawing/2014/main" val="1421101480"/>
                  </a:ext>
                </a:extLst>
              </a:tr>
              <a:tr h="325258">
                <a:tc>
                  <a:txBody>
                    <a:bodyPr/>
                    <a:lstStyle/>
                    <a:p>
                      <a:r>
                        <a:rPr lang="en-US" dirty="0"/>
                        <a:t>Development</a:t>
                      </a:r>
                    </a:p>
                  </a:txBody>
                  <a:tcPr/>
                </a:tc>
                <a:tc>
                  <a:txBody>
                    <a:bodyPr/>
                    <a:lstStyle/>
                    <a:p>
                      <a:r>
                        <a:rPr lang="en-US"/>
                        <a:t>Additional work needed to assess feasibility of technology </a:t>
                      </a:r>
                    </a:p>
                  </a:txBody>
                  <a:tcPr/>
                </a:tc>
                <a:extLst>
                  <a:ext uri="{0D108BD9-81ED-4DB2-BD59-A6C34878D82A}">
                    <a16:rowId xmlns:a16="http://schemas.microsoft.com/office/drawing/2014/main" val="1815947063"/>
                  </a:ext>
                </a:extLst>
              </a:tr>
              <a:tr h="432400">
                <a:tc>
                  <a:txBody>
                    <a:bodyPr/>
                    <a:lstStyle/>
                    <a:p>
                      <a:r>
                        <a:rPr lang="en-US" dirty="0"/>
                        <a:t>Engineering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Technology requires engineering development for a specific mission</a:t>
                      </a:r>
                    </a:p>
                  </a:txBody>
                  <a:tcPr/>
                </a:tc>
                <a:extLst>
                  <a:ext uri="{0D108BD9-81ED-4DB2-BD59-A6C34878D82A}">
                    <a16:rowId xmlns:a16="http://schemas.microsoft.com/office/drawing/2014/main" val="1748818435"/>
                  </a:ext>
                </a:extLst>
              </a:tr>
              <a:tr h="432400">
                <a:tc>
                  <a:txBody>
                    <a:bodyPr/>
                    <a:lstStyle/>
                    <a:p>
                      <a:r>
                        <a:rPr lang="en-US" dirty="0"/>
                        <a:t>Knowledge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Unknown data that will drive requirements; requires scientific research to close</a:t>
                      </a:r>
                    </a:p>
                  </a:txBody>
                  <a:tcPr/>
                </a:tc>
                <a:extLst>
                  <a:ext uri="{0D108BD9-81ED-4DB2-BD59-A6C34878D82A}">
                    <a16:rowId xmlns:a16="http://schemas.microsoft.com/office/drawing/2014/main" val="3726242187"/>
                  </a:ext>
                </a:extLst>
              </a:tr>
              <a:tr h="569202">
                <a:tc>
                  <a:txBody>
                    <a:bodyPr/>
                    <a:lstStyle/>
                    <a:p>
                      <a:r>
                        <a:rPr lang="en-US" dirty="0"/>
                        <a:t>Architecture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Unknown mission parameters; requires further architecture development and stabilization for gap closure</a:t>
                      </a:r>
                    </a:p>
                  </a:txBody>
                  <a:tcPr/>
                </a:tc>
                <a:extLst>
                  <a:ext uri="{0D108BD9-81ED-4DB2-BD59-A6C34878D82A}">
                    <a16:rowId xmlns:a16="http://schemas.microsoft.com/office/drawing/2014/main" val="1590351016"/>
                  </a:ext>
                </a:extLst>
              </a:tr>
              <a:tr h="325258">
                <a:tc>
                  <a:txBody>
                    <a:bodyPr/>
                    <a:lstStyle/>
                    <a:p>
                      <a:r>
                        <a:rPr lang="en-US" dirty="0"/>
                        <a:t>Operations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Gaps in training and flight operations</a:t>
                      </a:r>
                    </a:p>
                  </a:txBody>
                  <a:tcPr/>
                </a:tc>
                <a:extLst>
                  <a:ext uri="{0D108BD9-81ED-4DB2-BD59-A6C34878D82A}">
                    <a16:rowId xmlns:a16="http://schemas.microsoft.com/office/drawing/2014/main" val="2361139291"/>
                  </a:ext>
                </a:extLst>
              </a:tr>
              <a:tr h="432400">
                <a:tc>
                  <a:txBody>
                    <a:bodyPr/>
                    <a:lstStyle/>
                    <a:p>
                      <a:r>
                        <a:rPr lang="en-US" dirty="0"/>
                        <a:t>Policy</a:t>
                      </a:r>
                    </a:p>
                  </a:txBody>
                  <a:tcPr/>
                </a:tc>
                <a:tc>
                  <a:txBody>
                    <a:bodyPr/>
                    <a:lstStyle/>
                    <a:p>
                      <a:r>
                        <a:rPr lang="en-US"/>
                        <a:t>Policy or management issues must be addressed for gap closure</a:t>
                      </a:r>
                    </a:p>
                  </a:txBody>
                  <a:tcPr/>
                </a:tc>
                <a:extLst>
                  <a:ext uri="{0D108BD9-81ED-4DB2-BD59-A6C34878D82A}">
                    <a16:rowId xmlns:a16="http://schemas.microsoft.com/office/drawing/2014/main" val="2617841030"/>
                  </a:ext>
                </a:extLst>
              </a:tr>
            </a:tbl>
          </a:graphicData>
        </a:graphic>
      </p:graphicFrame>
    </p:spTree>
    <p:extLst>
      <p:ext uri="{BB962C8B-B14F-4D97-AF65-F5344CB8AC3E}">
        <p14:creationId xmlns:p14="http://schemas.microsoft.com/office/powerpoint/2010/main" val="326550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851DF-5482-4E71-B4CA-979257A408ED}"/>
              </a:ext>
            </a:extLst>
          </p:cNvPr>
          <p:cNvSpPr>
            <a:spLocks noGrp="1"/>
          </p:cNvSpPr>
          <p:nvPr>
            <p:ph type="title"/>
          </p:nvPr>
        </p:nvSpPr>
        <p:spPr>
          <a:xfrm>
            <a:off x="838200" y="585216"/>
            <a:ext cx="10515600" cy="1325563"/>
          </a:xfrm>
        </p:spPr>
        <p:txBody>
          <a:bodyPr>
            <a:normAutofit/>
          </a:bodyPr>
          <a:lstStyle/>
          <a:p>
            <a:r>
              <a:rPr lang="en-US" dirty="0"/>
              <a:t>Breakdown of Transit Habitat Gaps by Type</a:t>
            </a:r>
          </a:p>
        </p:txBody>
      </p:sp>
      <p:pic>
        <p:nvPicPr>
          <p:cNvPr id="5" name="Picture 4">
            <a:extLst>
              <a:ext uri="{FF2B5EF4-FFF2-40B4-BE49-F238E27FC236}">
                <a16:creationId xmlns:a16="http://schemas.microsoft.com/office/drawing/2014/main" id="{ED0C83BA-AA1E-4517-8898-29B5DFA7616F}"/>
              </a:ext>
            </a:extLst>
          </p:cNvPr>
          <p:cNvPicPr>
            <a:picLocks noChangeAspect="1"/>
          </p:cNvPicPr>
          <p:nvPr/>
        </p:nvPicPr>
        <p:blipFill rotWithShape="1">
          <a:blip r:embed="rId2">
            <a:extLst>
              <a:ext uri="{28A0092B-C50C-407E-A947-70E740481C1C}">
                <a14:useLocalDpi xmlns:a14="http://schemas.microsoft.com/office/drawing/2010/main" val="0"/>
              </a:ext>
            </a:extLst>
          </a:blip>
          <a:srcRect r="3" b="101"/>
          <a:stretch/>
        </p:blipFill>
        <p:spPr bwMode="auto">
          <a:xfrm>
            <a:off x="841248" y="2516777"/>
            <a:ext cx="6236208" cy="3660185"/>
          </a:xfrm>
          <a:prstGeom prst="rect">
            <a:avLst/>
          </a:prstGeom>
          <a:noFill/>
        </p:spPr>
      </p:pic>
      <p:sp>
        <p:nvSpPr>
          <p:cNvPr id="4" name="Slide Number Placeholder 3">
            <a:extLst>
              <a:ext uri="{FF2B5EF4-FFF2-40B4-BE49-F238E27FC236}">
                <a16:creationId xmlns:a16="http://schemas.microsoft.com/office/drawing/2014/main" id="{6833BA03-194A-4217-90FD-ACC41AF8B35C}"/>
              </a:ext>
            </a:extLst>
          </p:cNvPr>
          <p:cNvSpPr>
            <a:spLocks noGrp="1"/>
          </p:cNvSpPr>
          <p:nvPr>
            <p:ph type="sldNum" sz="quarter" idx="12"/>
          </p:nvPr>
        </p:nvSpPr>
        <p:spPr>
          <a:xfrm>
            <a:off x="8610600" y="6356350"/>
            <a:ext cx="2743200" cy="365125"/>
          </a:xfrm>
        </p:spPr>
        <p:txBody>
          <a:bodyPr>
            <a:normAutofit/>
          </a:bodyPr>
          <a:lstStyle/>
          <a:p>
            <a:pPr>
              <a:spcAft>
                <a:spcPts val="600"/>
              </a:spcAft>
            </a:pPr>
            <a:fld id="{AAA21668-7E2D-D34B-8F28-D8590BEFEB53}" type="slidenum">
              <a:rPr lang="en-US" smtClean="0"/>
              <a:pPr>
                <a:spcAft>
                  <a:spcPts val="600"/>
                </a:spcAft>
              </a:pPr>
              <a:t>8</a:t>
            </a:fld>
            <a:endParaRPr lang="en-US"/>
          </a:p>
        </p:txBody>
      </p:sp>
      <p:pic>
        <p:nvPicPr>
          <p:cNvPr id="11" name="Picture 10">
            <a:extLst>
              <a:ext uri="{FF2B5EF4-FFF2-40B4-BE49-F238E27FC236}">
                <a16:creationId xmlns:a16="http://schemas.microsoft.com/office/drawing/2014/main" id="{85C5240B-1F27-4B23-A842-4A4B8728F49B}"/>
              </a:ext>
            </a:extLst>
          </p:cNvPr>
          <p:cNvPicPr/>
          <p:nvPr/>
        </p:nvPicPr>
        <p:blipFill>
          <a:blip r:embed="rId3"/>
          <a:stretch>
            <a:fillRect/>
          </a:stretch>
        </p:blipFill>
        <p:spPr>
          <a:xfrm>
            <a:off x="6588509" y="2449012"/>
            <a:ext cx="4762243" cy="3886200"/>
          </a:xfrm>
          <a:prstGeom prst="rect">
            <a:avLst/>
          </a:prstGeom>
        </p:spPr>
      </p:pic>
      <p:sp>
        <p:nvSpPr>
          <p:cNvPr id="6" name="TextBox 5">
            <a:extLst>
              <a:ext uri="{FF2B5EF4-FFF2-40B4-BE49-F238E27FC236}">
                <a16:creationId xmlns:a16="http://schemas.microsoft.com/office/drawing/2014/main" id="{9F676934-22A4-469E-BEE5-9F4704017DDC}"/>
              </a:ext>
            </a:extLst>
          </p:cNvPr>
          <p:cNvSpPr txBox="1"/>
          <p:nvPr/>
        </p:nvSpPr>
        <p:spPr>
          <a:xfrm>
            <a:off x="1472540" y="6450719"/>
            <a:ext cx="8989621" cy="369332"/>
          </a:xfrm>
          <a:prstGeom prst="rect">
            <a:avLst/>
          </a:prstGeom>
          <a:noFill/>
        </p:spPr>
        <p:txBody>
          <a:bodyPr wrap="square" rtlCol="0">
            <a:spAutoFit/>
          </a:bodyPr>
          <a:lstStyle/>
          <a:p>
            <a:r>
              <a:rPr lang="en-US" dirty="0"/>
              <a:t>Technology categories for gaps (bar chart) largely consistent with NASA technology taxonomy </a:t>
            </a:r>
          </a:p>
        </p:txBody>
      </p:sp>
    </p:spTree>
    <p:extLst>
      <p:ext uri="{BB962C8B-B14F-4D97-AF65-F5344CB8AC3E}">
        <p14:creationId xmlns:p14="http://schemas.microsoft.com/office/powerpoint/2010/main" val="78743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3EC7-FBDB-4B1B-BECD-4D8B66F61B37}"/>
              </a:ext>
            </a:extLst>
          </p:cNvPr>
          <p:cNvSpPr>
            <a:spLocks noGrp="1"/>
          </p:cNvSpPr>
          <p:nvPr>
            <p:ph type="title"/>
          </p:nvPr>
        </p:nvSpPr>
        <p:spPr/>
        <p:txBody>
          <a:bodyPr/>
          <a:lstStyle/>
          <a:p>
            <a:r>
              <a:rPr lang="en-US" dirty="0"/>
              <a:t>Why are some gaps unlikely to close by PDR? </a:t>
            </a:r>
          </a:p>
        </p:txBody>
      </p:sp>
      <p:sp>
        <p:nvSpPr>
          <p:cNvPr id="3" name="Content Placeholder 2">
            <a:extLst>
              <a:ext uri="{FF2B5EF4-FFF2-40B4-BE49-F238E27FC236}">
                <a16:creationId xmlns:a16="http://schemas.microsoft.com/office/drawing/2014/main" id="{7B3A41BF-8B0C-4B09-82A1-BF4FA5CE7A4C}"/>
              </a:ext>
            </a:extLst>
          </p:cNvPr>
          <p:cNvSpPr>
            <a:spLocks noGrp="1"/>
          </p:cNvSpPr>
          <p:nvPr>
            <p:ph idx="1"/>
          </p:nvPr>
        </p:nvSpPr>
        <p:spPr>
          <a:xfrm>
            <a:off x="838201" y="1371600"/>
            <a:ext cx="6168242" cy="4805363"/>
          </a:xfrm>
        </p:spPr>
        <p:txBody>
          <a:bodyPr>
            <a:normAutofit fontScale="92500"/>
          </a:bodyPr>
          <a:lstStyle/>
          <a:p>
            <a:pPr marL="0" marR="0" lvl="0" indent="0" algn="just">
              <a:lnSpc>
                <a:spcPct val="110000"/>
              </a:lnSpc>
              <a:spcBef>
                <a:spcPts val="0"/>
              </a:spcBef>
              <a:spcAft>
                <a:spcPts val="0"/>
              </a:spcAft>
              <a:buNone/>
            </a:pPr>
            <a:r>
              <a:rPr lang="en-US" sz="2000" dirty="0">
                <a:ea typeface="Times New Roman" panose="02020603050405020304" pitchFamily="18" charset="0"/>
              </a:rPr>
              <a:t>Technology</a:t>
            </a:r>
          </a:p>
          <a:p>
            <a:pPr marL="342900" marR="0" lvl="0" indent="-342900" algn="just">
              <a:lnSpc>
                <a:spcPct val="110000"/>
              </a:lnSpc>
              <a:spcBef>
                <a:spcPts val="0"/>
              </a:spcBef>
              <a:spcAft>
                <a:spcPts val="0"/>
              </a:spcAft>
              <a:buFont typeface="Symbol" panose="05050102010706020507" pitchFamily="18" charset="2"/>
              <a:buChar char=""/>
            </a:pPr>
            <a:r>
              <a:rPr lang="en-US" sz="2000" dirty="0">
                <a:ea typeface="Times New Roman" panose="02020603050405020304" pitchFamily="18" charset="0"/>
              </a:rPr>
              <a:t>N</a:t>
            </a:r>
            <a:r>
              <a:rPr lang="en-US" sz="2000" dirty="0">
                <a:effectLst/>
                <a:ea typeface="Times New Roman" panose="02020603050405020304" pitchFamily="18" charset="0"/>
              </a:rPr>
              <a:t>o current technology options exist</a:t>
            </a:r>
          </a:p>
          <a:p>
            <a:pPr marL="0" marR="0" lvl="0" indent="0" algn="l">
              <a:lnSpc>
                <a:spcPct val="110000"/>
              </a:lnSpc>
              <a:spcBef>
                <a:spcPts val="0"/>
              </a:spcBef>
              <a:spcAft>
                <a:spcPts val="0"/>
              </a:spcAft>
              <a:buNone/>
            </a:pPr>
            <a:endParaRPr lang="en-US" sz="2000" dirty="0">
              <a:ea typeface="Times New Roman" panose="02020603050405020304" pitchFamily="18" charset="0"/>
            </a:endParaRPr>
          </a:p>
          <a:p>
            <a:pPr marL="0" marR="0" lvl="0" indent="0" algn="l">
              <a:lnSpc>
                <a:spcPct val="110000"/>
              </a:lnSpc>
              <a:spcBef>
                <a:spcPts val="0"/>
              </a:spcBef>
              <a:spcAft>
                <a:spcPts val="0"/>
              </a:spcAft>
              <a:buNone/>
            </a:pPr>
            <a:r>
              <a:rPr lang="en-US" sz="2000" dirty="0">
                <a:ea typeface="Times New Roman" panose="02020603050405020304" pitchFamily="18" charset="0"/>
              </a:rPr>
              <a:t>Development</a:t>
            </a:r>
          </a:p>
          <a:p>
            <a:pPr marL="342900" marR="0" lvl="0" indent="-342900" algn="l">
              <a:lnSpc>
                <a:spcPct val="110000"/>
              </a:lnSpc>
              <a:spcBef>
                <a:spcPts val="0"/>
              </a:spcBef>
              <a:spcAft>
                <a:spcPts val="0"/>
              </a:spcAft>
              <a:buFont typeface="Symbol" panose="05050102010706020507" pitchFamily="18" charset="2"/>
              <a:buChar char=""/>
            </a:pPr>
            <a:r>
              <a:rPr lang="en-US" sz="2000" dirty="0">
                <a:ea typeface="Times New Roman" panose="02020603050405020304" pitchFamily="18" charset="0"/>
              </a:rPr>
              <a:t>T</a:t>
            </a:r>
            <a:r>
              <a:rPr lang="en-US" sz="2000" dirty="0">
                <a:effectLst/>
                <a:ea typeface="Times New Roman" panose="02020603050405020304" pitchFamily="18" charset="0"/>
              </a:rPr>
              <a:t>echnology options </a:t>
            </a:r>
            <a:r>
              <a:rPr lang="en-US" sz="2000" u="sng" dirty="0">
                <a:effectLst/>
                <a:ea typeface="Times New Roman" panose="02020603050405020304" pitchFamily="18" charset="0"/>
              </a:rPr>
              <a:t>need significant improvement and specific testing/characterization</a:t>
            </a:r>
          </a:p>
          <a:p>
            <a:pPr marL="800100" lvl="1" indent="-342900">
              <a:lnSpc>
                <a:spcPct val="110000"/>
              </a:lnSpc>
              <a:spcBef>
                <a:spcPts val="0"/>
              </a:spcBef>
              <a:buFont typeface="Symbol" panose="05050102010706020507" pitchFamily="18" charset="2"/>
              <a:buChar char=""/>
            </a:pPr>
            <a:r>
              <a:rPr lang="en-US" sz="1600" dirty="0">
                <a:effectLst/>
                <a:ea typeface="Times New Roman" panose="02020603050405020304" pitchFamily="18" charset="0"/>
              </a:rPr>
              <a:t>Unlikely to meet schedule with current funding and activities </a:t>
            </a:r>
          </a:p>
          <a:p>
            <a:pPr marL="342900" marR="0" lvl="0" indent="-342900" algn="l">
              <a:lnSpc>
                <a:spcPct val="110000"/>
              </a:lnSpc>
              <a:spcBef>
                <a:spcPts val="0"/>
              </a:spcBef>
              <a:spcAft>
                <a:spcPts val="0"/>
              </a:spcAft>
              <a:buFont typeface="Symbol" panose="05050102010706020507" pitchFamily="18" charset="2"/>
              <a:buChar char=""/>
            </a:pPr>
            <a:r>
              <a:rPr lang="en-US" sz="2000" dirty="0">
                <a:effectLst/>
                <a:ea typeface="Times New Roman" panose="02020603050405020304" pitchFamily="18" charset="0"/>
              </a:rPr>
              <a:t>Flight demonstrations planned, but too late to meet TH timeline or technology development lagging</a:t>
            </a:r>
          </a:p>
          <a:p>
            <a:pPr marL="0" marR="0" lvl="0" indent="0" algn="l">
              <a:lnSpc>
                <a:spcPct val="110000"/>
              </a:lnSpc>
              <a:spcBef>
                <a:spcPts val="0"/>
              </a:spcBef>
              <a:spcAft>
                <a:spcPts val="0"/>
              </a:spcAft>
              <a:buNone/>
            </a:pPr>
            <a:endParaRPr lang="en-US" sz="2000" dirty="0">
              <a:effectLst/>
              <a:ea typeface="Times New Roman" panose="02020603050405020304" pitchFamily="18" charset="0"/>
            </a:endParaRPr>
          </a:p>
          <a:p>
            <a:pPr marL="0" marR="0" lvl="0" indent="0" algn="l">
              <a:lnSpc>
                <a:spcPct val="110000"/>
              </a:lnSpc>
              <a:spcBef>
                <a:spcPts val="0"/>
              </a:spcBef>
              <a:spcAft>
                <a:spcPts val="0"/>
              </a:spcAft>
              <a:buNone/>
            </a:pPr>
            <a:r>
              <a:rPr lang="en-US" sz="2000" dirty="0">
                <a:effectLst/>
                <a:ea typeface="Times New Roman" panose="02020603050405020304" pitchFamily="18" charset="0"/>
              </a:rPr>
              <a:t>Engineering</a:t>
            </a:r>
          </a:p>
          <a:p>
            <a:pPr marL="342900" marR="0" lvl="0" indent="-342900" algn="l">
              <a:lnSpc>
                <a:spcPct val="110000"/>
              </a:lnSpc>
              <a:spcBef>
                <a:spcPts val="0"/>
              </a:spcBef>
              <a:spcAft>
                <a:spcPts val="0"/>
              </a:spcAft>
              <a:buFont typeface="Symbol" panose="05050102010706020507" pitchFamily="18" charset="2"/>
              <a:buChar char=""/>
            </a:pPr>
            <a:r>
              <a:rPr lang="en-US" sz="2000" dirty="0">
                <a:effectLst/>
                <a:ea typeface="Times New Roman" panose="02020603050405020304" pitchFamily="18" charset="0"/>
              </a:rPr>
              <a:t>Gaps in requirements/use case for Mars TH (i.e. gap linked to architecture/knowledge gap)</a:t>
            </a:r>
          </a:p>
          <a:p>
            <a:pPr marL="342900" marR="0" lvl="0" indent="-342900" algn="l">
              <a:lnSpc>
                <a:spcPct val="110000"/>
              </a:lnSpc>
              <a:spcBef>
                <a:spcPts val="0"/>
              </a:spcBef>
              <a:spcAft>
                <a:spcPts val="0"/>
              </a:spcAft>
              <a:buFont typeface="Symbol" panose="05050102010706020507" pitchFamily="18" charset="2"/>
              <a:buChar char=""/>
            </a:pPr>
            <a:r>
              <a:rPr lang="en-US" sz="2000" dirty="0">
                <a:ea typeface="Times New Roman" panose="02020603050405020304" pitchFamily="18" charset="0"/>
              </a:rPr>
              <a:t>F</a:t>
            </a:r>
            <a:r>
              <a:rPr lang="en-US" sz="2000" dirty="0">
                <a:effectLst/>
                <a:ea typeface="Times New Roman" panose="02020603050405020304" pitchFamily="18" charset="0"/>
              </a:rPr>
              <a:t>unded work and demonstrations do not align with Mars TH-specific needs</a:t>
            </a:r>
          </a:p>
          <a:p>
            <a:pPr marL="0" indent="0">
              <a:buNone/>
            </a:pPr>
            <a:endParaRPr lang="en-US" dirty="0"/>
          </a:p>
        </p:txBody>
      </p:sp>
      <p:sp>
        <p:nvSpPr>
          <p:cNvPr id="4" name="Slide Number Placeholder 3">
            <a:extLst>
              <a:ext uri="{FF2B5EF4-FFF2-40B4-BE49-F238E27FC236}">
                <a16:creationId xmlns:a16="http://schemas.microsoft.com/office/drawing/2014/main" id="{D5308DA4-E43E-4180-A788-ADFFCA733BDA}"/>
              </a:ext>
            </a:extLst>
          </p:cNvPr>
          <p:cNvSpPr>
            <a:spLocks noGrp="1"/>
          </p:cNvSpPr>
          <p:nvPr>
            <p:ph type="sldNum" sz="quarter" idx="12"/>
          </p:nvPr>
        </p:nvSpPr>
        <p:spPr/>
        <p:txBody>
          <a:bodyPr/>
          <a:lstStyle/>
          <a:p>
            <a:fld id="{AAA21668-7E2D-D34B-8F28-D8590BEFEB53}" type="slidenum">
              <a:rPr lang="en-US" smtClean="0"/>
              <a:t>9</a:t>
            </a:fld>
            <a:endParaRPr lang="en-US" dirty="0"/>
          </a:p>
        </p:txBody>
      </p:sp>
      <p:pic>
        <p:nvPicPr>
          <p:cNvPr id="1026" name="Picture 2" descr="Overview | Mars – NASA Solar System Exploration">
            <a:extLst>
              <a:ext uri="{FF2B5EF4-FFF2-40B4-BE49-F238E27FC236}">
                <a16:creationId xmlns:a16="http://schemas.microsoft.com/office/drawing/2014/main" id="{D9880478-E74F-4688-BF67-126CDCC5F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1" y="1713799"/>
            <a:ext cx="4186052" cy="418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8374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6E7E0EE5C2894B94AA200EC51B9C70" ma:contentTypeVersion="4" ma:contentTypeDescription="Create a new document." ma:contentTypeScope="" ma:versionID="5f80299ceca6a55bb4dbcfeca982d462">
  <xsd:schema xmlns:xsd="http://www.w3.org/2001/XMLSchema" xmlns:xs="http://www.w3.org/2001/XMLSchema" xmlns:p="http://schemas.microsoft.com/office/2006/metadata/properties" xmlns:ns2="a5b23d55-c766-42ba-a2d7-8ee98c0cd3bb" xmlns:ns3="c7485024-4b96-46f3-8c64-4de490aeca19" targetNamespace="http://schemas.microsoft.com/office/2006/metadata/properties" ma:root="true" ma:fieldsID="9f5b199156525cfc46f371d0ffd7d9db" ns2:_="" ns3:_="">
    <xsd:import namespace="a5b23d55-c766-42ba-a2d7-8ee98c0cd3bb"/>
    <xsd:import namespace="c7485024-4b96-46f3-8c64-4de490aeca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23d55-c766-42ba-a2d7-8ee98c0cd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485024-4b96-46f3-8c64-4de490aeca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7485024-4b96-46f3-8c64-4de490aeca19">
      <UserInfo>
        <DisplayName>Thornton, Brooke (MSFC-HP27)</DisplayName>
        <AccountId>23</AccountId>
        <AccountType/>
      </UserInfo>
      <UserInfo>
        <DisplayName>Harris, Danny W. (MSFC-HP40)</DisplayName>
        <AccountId>19</AccountId>
        <AccountType/>
      </UserInfo>
      <UserInfo>
        <DisplayName>Simon, Matthew A. (LARC-E402)</DisplayName>
        <AccountId>16</AccountId>
        <AccountType/>
      </UserInfo>
      <UserInfo>
        <DisplayName>Zieman, Emily J. (MSFC-HP40)</DisplayName>
        <AccountId>28</AccountId>
        <AccountType/>
      </UserInfo>
      <UserInfo>
        <DisplayName>Burg, Alexander (HQ-E402)[Bryce Space and Technology]</DisplayName>
        <AccountId>17</AccountId>
        <AccountType/>
      </UserInfo>
      <UserInfo>
        <DisplayName>Bean, Quincy A. (MSFC-ED04)</DisplayName>
        <AccountId>18</AccountId>
        <AccountType/>
      </UserInfo>
      <UserInfo>
        <DisplayName>Choate, Andrew J. (MSFC-HP40)[ESSCA]</DisplayName>
        <AccountId>12</AccountId>
        <AccountType/>
      </UserInfo>
      <UserInfo>
        <DisplayName>Nickens, Tiffany M. (MSFC-HP40)</DisplayName>
        <AccountId>20</AccountId>
        <AccountType/>
      </UserInfo>
      <UserInfo>
        <DisplayName>Kessler, Paul D. (MSFC-HP40)</DisplayName>
        <AccountId>13</AccountId>
        <AccountType/>
      </UserInfo>
    </SharedWithUsers>
  </documentManagement>
</p:properties>
</file>

<file path=customXml/itemProps1.xml><?xml version="1.0" encoding="utf-8"?>
<ds:datastoreItem xmlns:ds="http://schemas.openxmlformats.org/officeDocument/2006/customXml" ds:itemID="{FDEDA2B2-CC3E-42F2-ADD3-BC52ADCAB1A1}">
  <ds:schemaRefs>
    <ds:schemaRef ds:uri="http://schemas.microsoft.com/sharepoint/v3/contenttype/forms"/>
  </ds:schemaRefs>
</ds:datastoreItem>
</file>

<file path=customXml/itemProps2.xml><?xml version="1.0" encoding="utf-8"?>
<ds:datastoreItem xmlns:ds="http://schemas.openxmlformats.org/officeDocument/2006/customXml" ds:itemID="{8CCCA818-E785-484A-8847-FFFBB5E51C37}">
  <ds:schemaRefs>
    <ds:schemaRef ds:uri="a5b23d55-c766-42ba-a2d7-8ee98c0cd3bb"/>
    <ds:schemaRef ds:uri="c7485024-4b96-46f3-8c64-4de490aeca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CFF405-F929-4019-8D41-639E4EEDA127}">
  <ds:schemaRefs>
    <ds:schemaRef ds:uri="c7485024-4b96-46f3-8c64-4de490aeca19"/>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501</TotalTime>
  <Words>2082</Words>
  <Application>Microsoft Office PowerPoint</Application>
  <PresentationFormat>Widescreen</PresentationFormat>
  <Paragraphs>239</Paragraphs>
  <Slides>18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Monaco</vt:lpstr>
      <vt:lpstr>Symbol</vt:lpstr>
      <vt:lpstr>Times New Roman</vt:lpstr>
      <vt:lpstr>Tw Cen MT</vt:lpstr>
      <vt:lpstr>3_Office Theme</vt:lpstr>
      <vt:lpstr>An Analysis of Exploration Capability Gaps for Future Habitation Systems to Inform Risk Assessment and Development Priorities</vt:lpstr>
      <vt:lpstr>PowerPoint Presentation</vt:lpstr>
      <vt:lpstr>Mars Transit Habitat</vt:lpstr>
      <vt:lpstr>Concept of Operations for Mars Transit Habitat</vt:lpstr>
      <vt:lpstr>Mars Transit Habitat: A Closer Look</vt:lpstr>
      <vt:lpstr>Capability Gaps</vt:lpstr>
      <vt:lpstr>Gap Classification</vt:lpstr>
      <vt:lpstr>Breakdown of Transit Habitat Gaps by Type</vt:lpstr>
      <vt:lpstr>Why are some gaps unlikely to close by PDR? </vt:lpstr>
      <vt:lpstr>High priority gaps with low likelihood of closure</vt:lpstr>
      <vt:lpstr>High priority gaps with low likelihood of closure</vt:lpstr>
      <vt:lpstr>Engineering Gap: Inflatable Softgoods Maturation</vt:lpstr>
      <vt:lpstr>Environmental Control and Life Support Systems (ECLSS) Options and Testing</vt:lpstr>
      <vt:lpstr>Maturation Platforms</vt:lpstr>
      <vt:lpstr>Link between Lunar Surface Habitat and Mars Transit Habitat Capability Gaps</vt:lpstr>
      <vt:lpstr>Sankey diagram demonstrating capability gaps by TX, testing locations, and elements enabled</vt:lpstr>
      <vt:lpstr>Summary</vt:lpstr>
      <vt:lpstr>Acknowledgments</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Analysis of Exploration Capability Gaps for Future Habitation Systems to Inform Risk Assessment and Development Priorities</dc:title>
  <dc:creator>Prater, Tracie J. (MSFC-HP40)</dc:creator>
  <cp:lastModifiedBy>Prater, Tracie J. (MSFC-HP40)</cp:lastModifiedBy>
  <cp:revision>17</cp:revision>
  <dcterms:created xsi:type="dcterms:W3CDTF">2023-01-30T14:12:52Z</dcterms:created>
  <dcterms:modified xsi:type="dcterms:W3CDTF">2023-02-07T19:50:47Z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0x0101001B6E7E0EE5C2894B94AA200EC51B9C70</vt:lpwstr>
  </property>
</Properties>
</file>