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microsoft.com/office/2020/02/relationships/classificationlabels" Target="docMetadata/LabelInfo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4" r:id="rId2"/>
    <p:sldMasterId id="2147483689" r:id="rId3"/>
    <p:sldMasterId id="2147483701" r:id="rId4"/>
  </p:sldMasterIdLst>
  <p:notesMasterIdLst>
    <p:notesMasterId r:id="rId28"/>
  </p:notesMasterIdLst>
  <p:sldIdLst>
    <p:sldId id="37318" r:id="rId5"/>
    <p:sldId id="2072577931" r:id="rId6"/>
    <p:sldId id="2072577888" r:id="rId7"/>
    <p:sldId id="15865" r:id="rId8"/>
    <p:sldId id="2072577910" r:id="rId9"/>
    <p:sldId id="2072577894" r:id="rId10"/>
    <p:sldId id="2072577895" r:id="rId11"/>
    <p:sldId id="2072577934" r:id="rId12"/>
    <p:sldId id="260" r:id="rId13"/>
    <p:sldId id="37578" r:id="rId14"/>
    <p:sldId id="37339" r:id="rId15"/>
    <p:sldId id="257" r:id="rId16"/>
    <p:sldId id="37324" r:id="rId17"/>
    <p:sldId id="258" r:id="rId18"/>
    <p:sldId id="259" r:id="rId19"/>
    <p:sldId id="2072577930" r:id="rId20"/>
    <p:sldId id="37322" r:id="rId21"/>
    <p:sldId id="37319" r:id="rId22"/>
    <p:sldId id="2072577932" r:id="rId23"/>
    <p:sldId id="2072577933" r:id="rId24"/>
    <p:sldId id="2072577908" r:id="rId25"/>
    <p:sldId id="37325" r:id="rId26"/>
    <p:sldId id="2072577929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D6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F71BC26-90E7-448B-835F-9579967F6AC8}" v="2" dt="2023-02-13T21:26:43.26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51" d="100"/>
          <a:sy n="151" d="100"/>
        </p:scale>
        <p:origin x="576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oate, Andrew J. (MSFC-HP40)[ESSCA]" userId="f528a6d3-4f5a-4ac9-8234-85a5d0c799b9" providerId="ADAL" clId="{9F71BC26-90E7-448B-835F-9579967F6AC8}"/>
    <pc:docChg chg="undo custSel delSld modSld sldOrd">
      <pc:chgData name="Choate, Andrew J. (MSFC-HP40)[ESSCA]" userId="f528a6d3-4f5a-4ac9-8234-85a5d0c799b9" providerId="ADAL" clId="{9F71BC26-90E7-448B-835F-9579967F6AC8}" dt="2023-02-13T21:27:20.536" v="88" actId="732"/>
      <pc:docMkLst>
        <pc:docMk/>
      </pc:docMkLst>
      <pc:sldChg chg="delSp modSp mod ord">
        <pc:chgData name="Choate, Andrew J. (MSFC-HP40)[ESSCA]" userId="f528a6d3-4f5a-4ac9-8234-85a5d0c799b9" providerId="ADAL" clId="{9F71BC26-90E7-448B-835F-9579967F6AC8}" dt="2023-02-13T18:35:07.330" v="65" actId="478"/>
        <pc:sldMkLst>
          <pc:docMk/>
          <pc:sldMk cId="3072016801" sldId="257"/>
        </pc:sldMkLst>
        <pc:spChg chg="del">
          <ac:chgData name="Choate, Andrew J. (MSFC-HP40)[ESSCA]" userId="f528a6d3-4f5a-4ac9-8234-85a5d0c799b9" providerId="ADAL" clId="{9F71BC26-90E7-448B-835F-9579967F6AC8}" dt="2023-02-13T18:35:07.330" v="65" actId="478"/>
          <ac:spMkLst>
            <pc:docMk/>
            <pc:sldMk cId="3072016801" sldId="257"/>
            <ac:spMk id="86" creationId="{D01A8B8C-A335-4E87-A474-CBC56AD0B534}"/>
          </ac:spMkLst>
        </pc:spChg>
        <pc:spChg chg="mod">
          <ac:chgData name="Choate, Andrew J. (MSFC-HP40)[ESSCA]" userId="f528a6d3-4f5a-4ac9-8234-85a5d0c799b9" providerId="ADAL" clId="{9F71BC26-90E7-448B-835F-9579967F6AC8}" dt="2023-02-13T18:33:36.221" v="35" actId="108"/>
          <ac:spMkLst>
            <pc:docMk/>
            <pc:sldMk cId="3072016801" sldId="257"/>
            <ac:spMk id="87" creationId="{48BF014D-4F29-446E-8FC9-7525C5F893DF}"/>
          </ac:spMkLst>
        </pc:spChg>
      </pc:sldChg>
      <pc:sldChg chg="delSp modSp mod ord">
        <pc:chgData name="Choate, Andrew J. (MSFC-HP40)[ESSCA]" userId="f528a6d3-4f5a-4ac9-8234-85a5d0c799b9" providerId="ADAL" clId="{9F71BC26-90E7-448B-835F-9579967F6AC8}" dt="2023-02-13T18:35:21.868" v="73" actId="20577"/>
        <pc:sldMkLst>
          <pc:docMk/>
          <pc:sldMk cId="232206008" sldId="258"/>
        </pc:sldMkLst>
        <pc:spChg chg="mod">
          <ac:chgData name="Choate, Andrew J. (MSFC-HP40)[ESSCA]" userId="f528a6d3-4f5a-4ac9-8234-85a5d0c799b9" providerId="ADAL" clId="{9F71BC26-90E7-448B-835F-9579967F6AC8}" dt="2023-02-13T18:35:21.868" v="73" actId="20577"/>
          <ac:spMkLst>
            <pc:docMk/>
            <pc:sldMk cId="232206008" sldId="258"/>
            <ac:spMk id="40" creationId="{03FEFEE3-6E8D-4BED-BDF9-ADC3B089B043}"/>
          </ac:spMkLst>
        </pc:spChg>
        <pc:spChg chg="del">
          <ac:chgData name="Choate, Andrew J. (MSFC-HP40)[ESSCA]" userId="f528a6d3-4f5a-4ac9-8234-85a5d0c799b9" providerId="ADAL" clId="{9F71BC26-90E7-448B-835F-9579967F6AC8}" dt="2023-02-13T18:35:12.635" v="67" actId="478"/>
          <ac:spMkLst>
            <pc:docMk/>
            <pc:sldMk cId="232206008" sldId="258"/>
            <ac:spMk id="44" creationId="{15AACA61-925B-4B34-B18B-6D33EA08A102}"/>
          </ac:spMkLst>
        </pc:spChg>
      </pc:sldChg>
      <pc:sldChg chg="delSp modSp mod ord">
        <pc:chgData name="Choate, Andrew J. (MSFC-HP40)[ESSCA]" userId="f528a6d3-4f5a-4ac9-8234-85a5d0c799b9" providerId="ADAL" clId="{9F71BC26-90E7-448B-835F-9579967F6AC8}" dt="2023-02-13T18:35:30.667" v="79" actId="20577"/>
        <pc:sldMkLst>
          <pc:docMk/>
          <pc:sldMk cId="1708395052" sldId="259"/>
        </pc:sldMkLst>
        <pc:spChg chg="mod">
          <ac:chgData name="Choate, Andrew J. (MSFC-HP40)[ESSCA]" userId="f528a6d3-4f5a-4ac9-8234-85a5d0c799b9" providerId="ADAL" clId="{9F71BC26-90E7-448B-835F-9579967F6AC8}" dt="2023-02-13T18:35:30.667" v="79" actId="20577"/>
          <ac:spMkLst>
            <pc:docMk/>
            <pc:sldMk cId="1708395052" sldId="259"/>
            <ac:spMk id="30" creationId="{EBD4D8F1-7528-4419-8158-A5F2C5AF6B48}"/>
          </ac:spMkLst>
        </pc:spChg>
        <pc:spChg chg="del">
          <ac:chgData name="Choate, Andrew J. (MSFC-HP40)[ESSCA]" userId="f528a6d3-4f5a-4ac9-8234-85a5d0c799b9" providerId="ADAL" clId="{9F71BC26-90E7-448B-835F-9579967F6AC8}" dt="2023-02-13T18:35:24.982" v="74" actId="478"/>
          <ac:spMkLst>
            <pc:docMk/>
            <pc:sldMk cId="1708395052" sldId="259"/>
            <ac:spMk id="31" creationId="{05CE8127-A887-4514-A31E-1FBDD0F1A7FC}"/>
          </ac:spMkLst>
        </pc:spChg>
      </pc:sldChg>
      <pc:sldChg chg="modSp mod">
        <pc:chgData name="Choate, Andrew J. (MSFC-HP40)[ESSCA]" userId="f528a6d3-4f5a-4ac9-8234-85a5d0c799b9" providerId="ADAL" clId="{9F71BC26-90E7-448B-835F-9579967F6AC8}" dt="2023-02-13T18:33:20.071" v="32" actId="108"/>
        <pc:sldMkLst>
          <pc:docMk/>
          <pc:sldMk cId="3228876364" sldId="260"/>
        </pc:sldMkLst>
        <pc:spChg chg="mod">
          <ac:chgData name="Choate, Andrew J. (MSFC-HP40)[ESSCA]" userId="f528a6d3-4f5a-4ac9-8234-85a5d0c799b9" providerId="ADAL" clId="{9F71BC26-90E7-448B-835F-9579967F6AC8}" dt="2023-02-13T18:33:20.071" v="32" actId="108"/>
          <ac:spMkLst>
            <pc:docMk/>
            <pc:sldMk cId="3228876364" sldId="260"/>
            <ac:spMk id="91" creationId="{789D93F4-6F16-4C61-B3CA-F927037DC247}"/>
          </ac:spMkLst>
        </pc:spChg>
      </pc:sldChg>
      <pc:sldChg chg="delSp modSp mod ord">
        <pc:chgData name="Choate, Andrew J. (MSFC-HP40)[ESSCA]" userId="f528a6d3-4f5a-4ac9-8234-85a5d0c799b9" providerId="ADAL" clId="{9F71BC26-90E7-448B-835F-9579967F6AC8}" dt="2023-02-13T18:35:47.631" v="83" actId="6549"/>
        <pc:sldMkLst>
          <pc:docMk/>
          <pc:sldMk cId="605650792" sldId="37319"/>
        </pc:sldMkLst>
        <pc:spChg chg="mod">
          <ac:chgData name="Choate, Andrew J. (MSFC-HP40)[ESSCA]" userId="f528a6d3-4f5a-4ac9-8234-85a5d0c799b9" providerId="ADAL" clId="{9F71BC26-90E7-448B-835F-9579967F6AC8}" dt="2023-02-13T18:35:47.631" v="83" actId="6549"/>
          <ac:spMkLst>
            <pc:docMk/>
            <pc:sldMk cId="605650792" sldId="37319"/>
            <ac:spMk id="2" creationId="{D427365C-CAAF-4342-9479-CFDFDE28B807}"/>
          </ac:spMkLst>
        </pc:spChg>
        <pc:spChg chg="del">
          <ac:chgData name="Choate, Andrew J. (MSFC-HP40)[ESSCA]" userId="f528a6d3-4f5a-4ac9-8234-85a5d0c799b9" providerId="ADAL" clId="{9F71BC26-90E7-448B-835F-9579967F6AC8}" dt="2023-02-13T18:35:44.132" v="82" actId="478"/>
          <ac:spMkLst>
            <pc:docMk/>
            <pc:sldMk cId="605650792" sldId="37319"/>
            <ac:spMk id="3" creationId="{DB87D611-FDD2-4FC0-9149-030F9D87D27C}"/>
          </ac:spMkLst>
        </pc:spChg>
      </pc:sldChg>
      <pc:sldChg chg="modSp mod">
        <pc:chgData name="Choate, Andrew J. (MSFC-HP40)[ESSCA]" userId="f528a6d3-4f5a-4ac9-8234-85a5d0c799b9" providerId="ADAL" clId="{9F71BC26-90E7-448B-835F-9579967F6AC8}" dt="2023-02-13T18:33:58.889" v="41" actId="108"/>
        <pc:sldMkLst>
          <pc:docMk/>
          <pc:sldMk cId="394717759" sldId="37322"/>
        </pc:sldMkLst>
        <pc:spChg chg="mod">
          <ac:chgData name="Choate, Andrew J. (MSFC-HP40)[ESSCA]" userId="f528a6d3-4f5a-4ac9-8234-85a5d0c799b9" providerId="ADAL" clId="{9F71BC26-90E7-448B-835F-9579967F6AC8}" dt="2023-02-13T18:33:58.889" v="41" actId="108"/>
          <ac:spMkLst>
            <pc:docMk/>
            <pc:sldMk cId="394717759" sldId="37322"/>
            <ac:spMk id="30" creationId="{C010C28E-57BA-4C84-B615-DBFC64502AC8}"/>
          </ac:spMkLst>
        </pc:spChg>
      </pc:sldChg>
      <pc:sldChg chg="delSp modSp mod ord">
        <pc:chgData name="Choate, Andrew J. (MSFC-HP40)[ESSCA]" userId="f528a6d3-4f5a-4ac9-8234-85a5d0c799b9" providerId="ADAL" clId="{9F71BC26-90E7-448B-835F-9579967F6AC8}" dt="2023-02-13T18:35:10.496" v="66" actId="478"/>
        <pc:sldMkLst>
          <pc:docMk/>
          <pc:sldMk cId="48280285" sldId="37324"/>
        </pc:sldMkLst>
        <pc:spChg chg="del">
          <ac:chgData name="Choate, Andrew J. (MSFC-HP40)[ESSCA]" userId="f528a6d3-4f5a-4ac9-8234-85a5d0c799b9" providerId="ADAL" clId="{9F71BC26-90E7-448B-835F-9579967F6AC8}" dt="2023-02-13T18:35:10.496" v="66" actId="478"/>
          <ac:spMkLst>
            <pc:docMk/>
            <pc:sldMk cId="48280285" sldId="37324"/>
            <ac:spMk id="12" creationId="{8A9DBCA9-0214-4396-B912-53F4DC6DA727}"/>
          </ac:spMkLst>
        </pc:spChg>
        <pc:spChg chg="mod">
          <ac:chgData name="Choate, Andrew J. (MSFC-HP40)[ESSCA]" userId="f528a6d3-4f5a-4ac9-8234-85a5d0c799b9" providerId="ADAL" clId="{9F71BC26-90E7-448B-835F-9579967F6AC8}" dt="2023-02-13T18:33:43.203" v="37" actId="108"/>
          <ac:spMkLst>
            <pc:docMk/>
            <pc:sldMk cId="48280285" sldId="37324"/>
            <ac:spMk id="67" creationId="{D36F5B6D-6AA6-42C8-89B9-79714DD31A07}"/>
          </ac:spMkLst>
        </pc:spChg>
      </pc:sldChg>
      <pc:sldChg chg="modSp mod">
        <pc:chgData name="Choate, Andrew J. (MSFC-HP40)[ESSCA]" userId="f528a6d3-4f5a-4ac9-8234-85a5d0c799b9" providerId="ADAL" clId="{9F71BC26-90E7-448B-835F-9579967F6AC8}" dt="2023-02-13T21:27:20.536" v="88" actId="732"/>
        <pc:sldMkLst>
          <pc:docMk/>
          <pc:sldMk cId="1140265744" sldId="37325"/>
        </pc:sldMkLst>
        <pc:spChg chg="mod">
          <ac:chgData name="Choate, Andrew J. (MSFC-HP40)[ESSCA]" userId="f528a6d3-4f5a-4ac9-8234-85a5d0c799b9" providerId="ADAL" clId="{9F71BC26-90E7-448B-835F-9579967F6AC8}" dt="2023-02-13T18:34:12.623" v="46" actId="108"/>
          <ac:spMkLst>
            <pc:docMk/>
            <pc:sldMk cId="1140265744" sldId="37325"/>
            <ac:spMk id="2" creationId="{B75B97A3-8FE6-49D0-9E9A-CC9C1293AF4C}"/>
          </ac:spMkLst>
        </pc:spChg>
        <pc:picChg chg="mod modCrop">
          <ac:chgData name="Choate, Andrew J. (MSFC-HP40)[ESSCA]" userId="f528a6d3-4f5a-4ac9-8234-85a5d0c799b9" providerId="ADAL" clId="{9F71BC26-90E7-448B-835F-9579967F6AC8}" dt="2023-02-13T21:27:20.536" v="88" actId="732"/>
          <ac:picMkLst>
            <pc:docMk/>
            <pc:sldMk cId="1140265744" sldId="37325"/>
            <ac:picMk id="5" creationId="{509F7CE3-50ED-436B-AEDC-05A9BDCA1470}"/>
          </ac:picMkLst>
        </pc:picChg>
      </pc:sldChg>
      <pc:sldChg chg="modSp mod">
        <pc:chgData name="Choate, Andrew J. (MSFC-HP40)[ESSCA]" userId="f528a6d3-4f5a-4ac9-8234-85a5d0c799b9" providerId="ADAL" clId="{9F71BC26-90E7-448B-835F-9579967F6AC8}" dt="2023-02-13T18:33:32.771" v="34" actId="108"/>
        <pc:sldMkLst>
          <pc:docMk/>
          <pc:sldMk cId="661783587" sldId="37339"/>
        </pc:sldMkLst>
        <pc:spChg chg="mod">
          <ac:chgData name="Choate, Andrew J. (MSFC-HP40)[ESSCA]" userId="f528a6d3-4f5a-4ac9-8234-85a5d0c799b9" providerId="ADAL" clId="{9F71BC26-90E7-448B-835F-9579967F6AC8}" dt="2023-02-13T18:33:32.771" v="34" actId="108"/>
          <ac:spMkLst>
            <pc:docMk/>
            <pc:sldMk cId="661783587" sldId="37339"/>
            <ac:spMk id="67" creationId="{D36F5B6D-6AA6-42C8-89B9-79714DD31A07}"/>
          </ac:spMkLst>
        </pc:spChg>
      </pc:sldChg>
      <pc:sldChg chg="modSp mod">
        <pc:chgData name="Choate, Andrew J. (MSFC-HP40)[ESSCA]" userId="f528a6d3-4f5a-4ac9-8234-85a5d0c799b9" providerId="ADAL" clId="{9F71BC26-90E7-448B-835F-9579967F6AC8}" dt="2023-02-13T18:33:28.869" v="33" actId="108"/>
        <pc:sldMkLst>
          <pc:docMk/>
          <pc:sldMk cId="1273533768" sldId="37578"/>
        </pc:sldMkLst>
        <pc:spChg chg="mod">
          <ac:chgData name="Choate, Andrew J. (MSFC-HP40)[ESSCA]" userId="f528a6d3-4f5a-4ac9-8234-85a5d0c799b9" providerId="ADAL" clId="{9F71BC26-90E7-448B-835F-9579967F6AC8}" dt="2023-02-13T18:33:28.869" v="33" actId="108"/>
          <ac:spMkLst>
            <pc:docMk/>
            <pc:sldMk cId="1273533768" sldId="37578"/>
            <ac:spMk id="2" creationId="{64827702-0F93-47E9-827D-67BBDB4EF447}"/>
          </ac:spMkLst>
        </pc:spChg>
      </pc:sldChg>
      <pc:sldChg chg="delSp modSp mod ord">
        <pc:chgData name="Choate, Andrew J. (MSFC-HP40)[ESSCA]" userId="f528a6d3-4f5a-4ac9-8234-85a5d0c799b9" providerId="ADAL" clId="{9F71BC26-90E7-448B-835F-9579967F6AC8}" dt="2023-02-13T18:34:51.213" v="63" actId="478"/>
        <pc:sldMkLst>
          <pc:docMk/>
          <pc:sldMk cId="983661405" sldId="2072577888"/>
        </pc:sldMkLst>
        <pc:spChg chg="mod">
          <ac:chgData name="Choate, Andrew J. (MSFC-HP40)[ESSCA]" userId="f528a6d3-4f5a-4ac9-8234-85a5d0c799b9" providerId="ADAL" clId="{9F71BC26-90E7-448B-835F-9579967F6AC8}" dt="2023-02-13T18:32:06.114" v="20" actId="2711"/>
          <ac:spMkLst>
            <pc:docMk/>
            <pc:sldMk cId="983661405" sldId="2072577888"/>
            <ac:spMk id="3" creationId="{CB785727-CB12-40B6-9F88-757D81AEEBF1}"/>
          </ac:spMkLst>
        </pc:spChg>
        <pc:spChg chg="del">
          <ac:chgData name="Choate, Andrew J. (MSFC-HP40)[ESSCA]" userId="f528a6d3-4f5a-4ac9-8234-85a5d0c799b9" providerId="ADAL" clId="{9F71BC26-90E7-448B-835F-9579967F6AC8}" dt="2023-02-13T18:34:51.213" v="63" actId="478"/>
          <ac:spMkLst>
            <pc:docMk/>
            <pc:sldMk cId="983661405" sldId="2072577888"/>
            <ac:spMk id="32" creationId="{414B1359-8B9D-44FC-AD10-1F592E4662EE}"/>
          </ac:spMkLst>
        </pc:spChg>
      </pc:sldChg>
      <pc:sldChg chg="addSp delSp modSp mod ord">
        <pc:chgData name="Choate, Andrew J. (MSFC-HP40)[ESSCA]" userId="f528a6d3-4f5a-4ac9-8234-85a5d0c799b9" providerId="ADAL" clId="{9F71BC26-90E7-448B-835F-9579967F6AC8}" dt="2023-02-13T18:34:55.852" v="64" actId="478"/>
        <pc:sldMkLst>
          <pc:docMk/>
          <pc:sldMk cId="1627174297" sldId="2072577894"/>
        </pc:sldMkLst>
        <pc:spChg chg="mod">
          <ac:chgData name="Choate, Andrew J. (MSFC-HP40)[ESSCA]" userId="f528a6d3-4f5a-4ac9-8234-85a5d0c799b9" providerId="ADAL" clId="{9F71BC26-90E7-448B-835F-9579967F6AC8}" dt="2023-02-13T18:32:13.770" v="21" actId="108"/>
          <ac:spMkLst>
            <pc:docMk/>
            <pc:sldMk cId="1627174297" sldId="2072577894"/>
            <ac:spMk id="4" creationId="{3FF5949B-3C67-4A6C-857F-9B65E533C013}"/>
          </ac:spMkLst>
        </pc:spChg>
        <pc:spChg chg="add del mod">
          <ac:chgData name="Choate, Andrew J. (MSFC-HP40)[ESSCA]" userId="f528a6d3-4f5a-4ac9-8234-85a5d0c799b9" providerId="ADAL" clId="{9F71BC26-90E7-448B-835F-9579967F6AC8}" dt="2023-02-13T18:34:55.852" v="64" actId="478"/>
          <ac:spMkLst>
            <pc:docMk/>
            <pc:sldMk cId="1627174297" sldId="2072577894"/>
            <ac:spMk id="7" creationId="{4833413A-F7A9-441C-A649-36494E6C33B9}"/>
          </ac:spMkLst>
        </pc:spChg>
      </pc:sldChg>
      <pc:sldChg chg="del">
        <pc:chgData name="Choate, Andrew J. (MSFC-HP40)[ESSCA]" userId="f528a6d3-4f5a-4ac9-8234-85a5d0c799b9" providerId="ADAL" clId="{9F71BC26-90E7-448B-835F-9579967F6AC8}" dt="2023-02-13T17:50:15.463" v="0" actId="47"/>
        <pc:sldMkLst>
          <pc:docMk/>
          <pc:sldMk cId="2215011268" sldId="2072577898"/>
        </pc:sldMkLst>
      </pc:sldChg>
      <pc:sldChg chg="modSp mod">
        <pc:chgData name="Choate, Andrew J. (MSFC-HP40)[ESSCA]" userId="f528a6d3-4f5a-4ac9-8234-85a5d0c799b9" providerId="ADAL" clId="{9F71BC26-90E7-448B-835F-9579967F6AC8}" dt="2023-02-13T18:34:09.027" v="45" actId="108"/>
        <pc:sldMkLst>
          <pc:docMk/>
          <pc:sldMk cId="2262197422" sldId="2072577908"/>
        </pc:sldMkLst>
        <pc:spChg chg="mod">
          <ac:chgData name="Choate, Andrew J. (MSFC-HP40)[ESSCA]" userId="f528a6d3-4f5a-4ac9-8234-85a5d0c799b9" providerId="ADAL" clId="{9F71BC26-90E7-448B-835F-9579967F6AC8}" dt="2023-02-13T18:34:09.027" v="45" actId="108"/>
          <ac:spMkLst>
            <pc:docMk/>
            <pc:sldMk cId="2262197422" sldId="2072577908"/>
            <ac:spMk id="8" creationId="{21C63D94-0C2F-484B-B32D-562FC182E4C6}"/>
          </ac:spMkLst>
        </pc:spChg>
      </pc:sldChg>
      <pc:sldChg chg="modSp mod">
        <pc:chgData name="Choate, Andrew J. (MSFC-HP40)[ESSCA]" userId="f528a6d3-4f5a-4ac9-8234-85a5d0c799b9" providerId="ADAL" clId="{9F71BC26-90E7-448B-835F-9579967F6AC8}" dt="2023-02-13T18:34:37.651" v="62" actId="20577"/>
        <pc:sldMkLst>
          <pc:docMk/>
          <pc:sldMk cId="2389161848" sldId="2072577929"/>
        </pc:sldMkLst>
        <pc:spChg chg="mod">
          <ac:chgData name="Choate, Andrew J. (MSFC-HP40)[ESSCA]" userId="f528a6d3-4f5a-4ac9-8234-85a5d0c799b9" providerId="ADAL" clId="{9F71BC26-90E7-448B-835F-9579967F6AC8}" dt="2023-02-13T18:34:37.651" v="62" actId="20577"/>
          <ac:spMkLst>
            <pc:docMk/>
            <pc:sldMk cId="2389161848" sldId="2072577929"/>
            <ac:spMk id="2" creationId="{10944D69-13D9-46E8-8FED-EEC7C3642E14}"/>
          </ac:spMkLst>
        </pc:spChg>
      </pc:sldChg>
      <pc:sldChg chg="delSp modSp mod ord">
        <pc:chgData name="Choate, Andrew J. (MSFC-HP40)[ESSCA]" userId="f528a6d3-4f5a-4ac9-8234-85a5d0c799b9" providerId="ADAL" clId="{9F71BC26-90E7-448B-835F-9579967F6AC8}" dt="2023-02-13T18:35:38.251" v="81" actId="478"/>
        <pc:sldMkLst>
          <pc:docMk/>
          <pc:sldMk cId="2905721901" sldId="2072577930"/>
        </pc:sldMkLst>
        <pc:spChg chg="mod">
          <ac:chgData name="Choate, Andrew J. (MSFC-HP40)[ESSCA]" userId="f528a6d3-4f5a-4ac9-8234-85a5d0c799b9" providerId="ADAL" clId="{9F71BC26-90E7-448B-835F-9579967F6AC8}" dt="2023-02-13T18:35:34.312" v="80"/>
          <ac:spMkLst>
            <pc:docMk/>
            <pc:sldMk cId="2905721901" sldId="2072577930"/>
            <ac:spMk id="44" creationId="{500F176B-BCE7-45F1-AFFD-8FDBB73980A9}"/>
          </ac:spMkLst>
        </pc:spChg>
        <pc:spChg chg="del">
          <ac:chgData name="Choate, Andrew J. (MSFC-HP40)[ESSCA]" userId="f528a6d3-4f5a-4ac9-8234-85a5d0c799b9" providerId="ADAL" clId="{9F71BC26-90E7-448B-835F-9579967F6AC8}" dt="2023-02-13T18:35:38.251" v="81" actId="478"/>
          <ac:spMkLst>
            <pc:docMk/>
            <pc:sldMk cId="2905721901" sldId="2072577930"/>
            <ac:spMk id="49" creationId="{EB260870-970D-431A-821C-AE525D243973}"/>
          </ac:spMkLst>
        </pc:spChg>
      </pc:sldChg>
      <pc:sldChg chg="delSp modSp mod ord">
        <pc:chgData name="Choate, Andrew J. (MSFC-HP40)[ESSCA]" userId="f528a6d3-4f5a-4ac9-8234-85a5d0c799b9" providerId="ADAL" clId="{9F71BC26-90E7-448B-835F-9579967F6AC8}" dt="2023-02-13T18:35:53.139" v="85" actId="6549"/>
        <pc:sldMkLst>
          <pc:docMk/>
          <pc:sldMk cId="1229254127" sldId="2072577932"/>
        </pc:sldMkLst>
        <pc:spChg chg="mod">
          <ac:chgData name="Choate, Andrew J. (MSFC-HP40)[ESSCA]" userId="f528a6d3-4f5a-4ac9-8234-85a5d0c799b9" providerId="ADAL" clId="{9F71BC26-90E7-448B-835F-9579967F6AC8}" dt="2023-02-13T18:35:53.139" v="85" actId="6549"/>
          <ac:spMkLst>
            <pc:docMk/>
            <pc:sldMk cId="1229254127" sldId="2072577932"/>
            <ac:spMk id="2" creationId="{D427365C-CAAF-4342-9479-CFDFDE28B807}"/>
          </ac:spMkLst>
        </pc:spChg>
        <pc:spChg chg="del">
          <ac:chgData name="Choate, Andrew J. (MSFC-HP40)[ESSCA]" userId="f528a6d3-4f5a-4ac9-8234-85a5d0c799b9" providerId="ADAL" clId="{9F71BC26-90E7-448B-835F-9579967F6AC8}" dt="2023-02-13T18:35:50.283" v="84" actId="478"/>
          <ac:spMkLst>
            <pc:docMk/>
            <pc:sldMk cId="1229254127" sldId="2072577932"/>
            <ac:spMk id="21" creationId="{3DB93BA0-B1F4-4F67-953A-0D91182A081B}"/>
          </ac:spMkLst>
        </pc:spChg>
      </pc:sldChg>
      <pc:sldChg chg="delSp modSp mod ord">
        <pc:chgData name="Choate, Andrew J. (MSFC-HP40)[ESSCA]" userId="f528a6d3-4f5a-4ac9-8234-85a5d0c799b9" providerId="ADAL" clId="{9F71BC26-90E7-448B-835F-9579967F6AC8}" dt="2023-02-13T18:35:58.323" v="87" actId="6549"/>
        <pc:sldMkLst>
          <pc:docMk/>
          <pc:sldMk cId="3319932894" sldId="2072577933"/>
        </pc:sldMkLst>
        <pc:spChg chg="mod">
          <ac:chgData name="Choate, Andrew J. (MSFC-HP40)[ESSCA]" userId="f528a6d3-4f5a-4ac9-8234-85a5d0c799b9" providerId="ADAL" clId="{9F71BC26-90E7-448B-835F-9579967F6AC8}" dt="2023-02-13T18:35:58.323" v="87" actId="6549"/>
          <ac:spMkLst>
            <pc:docMk/>
            <pc:sldMk cId="3319932894" sldId="2072577933"/>
            <ac:spMk id="2" creationId="{D427365C-CAAF-4342-9479-CFDFDE28B807}"/>
          </ac:spMkLst>
        </pc:spChg>
        <pc:spChg chg="del">
          <ac:chgData name="Choate, Andrew J. (MSFC-HP40)[ESSCA]" userId="f528a6d3-4f5a-4ac9-8234-85a5d0c799b9" providerId="ADAL" clId="{9F71BC26-90E7-448B-835F-9579967F6AC8}" dt="2023-02-13T18:35:55.434" v="86" actId="478"/>
          <ac:spMkLst>
            <pc:docMk/>
            <pc:sldMk cId="3319932894" sldId="2072577933"/>
            <ac:spMk id="24" creationId="{EFBBDC01-025A-4B1C-AD78-12197E196BF5}"/>
          </ac:spMkLst>
        </pc:spChg>
      </pc:sldChg>
      <pc:sldChg chg="modSp mod">
        <pc:chgData name="Choate, Andrew J. (MSFC-HP40)[ESSCA]" userId="f528a6d3-4f5a-4ac9-8234-85a5d0c799b9" providerId="ADAL" clId="{9F71BC26-90E7-448B-835F-9579967F6AC8}" dt="2023-02-13T18:33:14.333" v="31" actId="108"/>
        <pc:sldMkLst>
          <pc:docMk/>
          <pc:sldMk cId="66802443" sldId="2072577934"/>
        </pc:sldMkLst>
        <pc:spChg chg="mod">
          <ac:chgData name="Choate, Andrew J. (MSFC-HP40)[ESSCA]" userId="f528a6d3-4f5a-4ac9-8234-85a5d0c799b9" providerId="ADAL" clId="{9F71BC26-90E7-448B-835F-9579967F6AC8}" dt="2023-02-13T18:33:14.333" v="31" actId="108"/>
          <ac:spMkLst>
            <pc:docMk/>
            <pc:sldMk cId="66802443" sldId="2072577934"/>
            <ac:spMk id="9" creationId="{3285E665-62BD-4D89-89B5-FA3634D2457D}"/>
          </ac:spMkLst>
        </pc:spChg>
      </pc:sldChg>
      <pc:sldMasterChg chg="delSldLayout">
        <pc:chgData name="Choate, Andrew J. (MSFC-HP40)[ESSCA]" userId="f528a6d3-4f5a-4ac9-8234-85a5d0c799b9" providerId="ADAL" clId="{9F71BC26-90E7-448B-835F-9579967F6AC8}" dt="2023-02-13T17:50:15.463" v="0" actId="47"/>
        <pc:sldMasterMkLst>
          <pc:docMk/>
          <pc:sldMasterMk cId="4210908366" sldId="2147483660"/>
        </pc:sldMasterMkLst>
        <pc:sldLayoutChg chg="del">
          <pc:chgData name="Choate, Andrew J. (MSFC-HP40)[ESSCA]" userId="f528a6d3-4f5a-4ac9-8234-85a5d0c799b9" providerId="ADAL" clId="{9F71BC26-90E7-448B-835F-9579967F6AC8}" dt="2023-02-13T17:50:15.463" v="0" actId="47"/>
          <pc:sldLayoutMkLst>
            <pc:docMk/>
            <pc:sldMasterMk cId="4210908366" sldId="2147483660"/>
            <pc:sldLayoutMk cId="908653865" sldId="2147483664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0F46F-7A70-4A1D-9588-DEDDA27E99FF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28CDDC-4D9E-43FD-9CE2-6EC5FF66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506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All supporting a crew of 4 and capable of the current TH mission of 1000-1200 day mission</a:t>
            </a:r>
          </a:p>
          <a:p>
            <a:endParaRPr lang="en-US"/>
          </a:p>
          <a:p>
            <a:r>
              <a:rPr lang="en-US"/>
              <a:t>2015 EMC was 8.4m fairing, SLS launched with 43 mt mass cap</a:t>
            </a:r>
          </a:p>
          <a:p>
            <a:r>
              <a:rPr lang="en-US"/>
              <a:t>2018 Refinement  was </a:t>
            </a:r>
            <a:r>
              <a:rPr lang="en-US" err="1"/>
              <a:t>mettalic</a:t>
            </a:r>
            <a:r>
              <a:rPr lang="en-US"/>
              <a:t> SLS 8.4 m fairing  with 43 mt mass cap</a:t>
            </a:r>
          </a:p>
          <a:p>
            <a:endParaRPr lang="en-US"/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200" b="0">
                <a:latin typeface="+mn-lt"/>
              </a:rPr>
              <a:t>Current Transit Habitat design has evolved over the last 5-10 years through multiple cycles, design missions, study teams 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200" b="0">
                <a:latin typeface="+mn-lt"/>
              </a:rPr>
              <a:t>Habitation SE&amp;I understanding of current habitat designs requires understanding this history, assumptions evolution, and resulting subsystem estimates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200" b="0">
                <a:latin typeface="+mn-lt"/>
              </a:rPr>
              <a:t>This presentation shows evolution from ~2015 to 2021; identifying key studies and assumptions differences and a basis of estimate for the latest TH design for review 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E64CED-42B5-4FFD-B5C0-4532B39B740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22034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/>
              <a:t>Campaign elements and systems have common applications, enabling versability across missions.</a:t>
            </a:r>
          </a:p>
          <a:p>
            <a:pPr algn="l"/>
            <a:endParaRPr lang="en-US"/>
          </a:p>
          <a:p>
            <a:pPr algn="l"/>
            <a:r>
              <a:rPr lang="en-US"/>
              <a:t>TH is a dual (plus!) use concept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E64CED-42B5-4FFD-B5C0-4532B39B740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85029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Obviously not to scale!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E64CED-42B5-4FFD-B5C0-4532B39B740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20868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More detail later in slides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E64CED-42B5-4FFD-B5C0-4532B39B740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06746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E2C2645-252A-C74B-A447-8200DAA324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09"/>
            <a:ext cx="12192000" cy="685678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00D4178-F511-A440-AB2B-04F94F15581E}"/>
              </a:ext>
            </a:extLst>
          </p:cNvPr>
          <p:cNvSpPr txBox="1"/>
          <p:nvPr userDrawn="1"/>
        </p:nvSpPr>
        <p:spPr>
          <a:xfrm>
            <a:off x="9337400" y="555511"/>
            <a:ext cx="15341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National Aeronautics and</a:t>
            </a:r>
            <a:br>
              <a:rPr lang="en-US" sz="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Space Administration</a:t>
            </a:r>
            <a:endParaRPr lang="en-US" sz="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5860FE-F3DB-FB41-BC77-487EF229228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7705" y="338876"/>
            <a:ext cx="931059" cy="77239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8453466-8EA0-6A4C-B954-72C1603EC788}"/>
              </a:ext>
            </a:extLst>
          </p:cNvPr>
          <p:cNvCxnSpPr>
            <a:cxnSpLocks/>
          </p:cNvCxnSpPr>
          <p:nvPr userDrawn="1"/>
        </p:nvCxnSpPr>
        <p:spPr>
          <a:xfrm>
            <a:off x="10900061" y="307703"/>
            <a:ext cx="0" cy="84568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84215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FB4E4D3-4108-7A4C-A89C-096F7B0C1B57}"/>
              </a:ext>
            </a:extLst>
          </p:cNvPr>
          <p:cNvSpPr/>
          <p:nvPr userDrawn="1"/>
        </p:nvSpPr>
        <p:spPr>
          <a:xfrm>
            <a:off x="0" y="2243138"/>
            <a:ext cx="12192000" cy="1600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D62E7828-364C-BA48-92F6-1BD8F8B923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587968"/>
            <a:ext cx="11277600" cy="9105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983383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Dark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8E2961-0B9E-4CAA-832A-571D579C2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335" y="259254"/>
            <a:ext cx="10058153" cy="5787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D390FD-AFFC-44B1-A255-2C02F0BFAB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4157"/>
            <a:ext cx="9879957" cy="460280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CFC9E2-889E-4C77-9475-3A868D7ECA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03DB7F-69E9-4E19-B231-F97EB665C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C5179E-7C30-412C-A368-400FC8359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A6FC3-8F56-4157-ABDC-B4F43D71E4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1348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E2C2645-252A-C74B-A447-8200DAA324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09"/>
            <a:ext cx="12192000" cy="6856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457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satellite in space&#10;&#10;Description automatically generated with low confidence">
            <a:extLst>
              <a:ext uri="{FF2B5EF4-FFF2-40B4-BE49-F238E27FC236}">
                <a16:creationId xmlns:a16="http://schemas.microsoft.com/office/drawing/2014/main" id="{F53E0565-D137-40F0-A638-555C5C5260E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EEAA561-ACF3-4F1A-A90B-8FC233E11E7C}"/>
              </a:ext>
            </a:extLst>
          </p:cNvPr>
          <p:cNvSpPr txBox="1"/>
          <p:nvPr userDrawn="1"/>
        </p:nvSpPr>
        <p:spPr>
          <a:xfrm>
            <a:off x="9337400" y="555511"/>
            <a:ext cx="15341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National Aeronautics and</a:t>
            </a:r>
            <a:br>
              <a:rPr lang="en-US" sz="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Space Administration</a:t>
            </a:r>
            <a:endParaRPr lang="en-US" sz="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C15B0EE-A190-41B9-A353-E69CE4F4C10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7705" y="338876"/>
            <a:ext cx="931059" cy="77239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5EA19E6-A0D1-41D0-8FFC-D4B4296D0721}"/>
              </a:ext>
            </a:extLst>
          </p:cNvPr>
          <p:cNvCxnSpPr>
            <a:cxnSpLocks/>
          </p:cNvCxnSpPr>
          <p:nvPr userDrawn="1"/>
        </p:nvCxnSpPr>
        <p:spPr>
          <a:xfrm>
            <a:off x="10900061" y="307703"/>
            <a:ext cx="0" cy="84568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6636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8E2961-0B9E-4CAA-832A-571D579C2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00036"/>
            <a:ext cx="10441259" cy="57877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D390FD-AFFC-44B1-A255-2C02F0BFAB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C5179E-7C30-412C-A368-400FC8359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A6FC3-8F56-4157-ABDC-B4F43D71E4B2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3150B89-1EB0-4B41-8AF8-9D4C3D13BC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69356" y="200226"/>
            <a:ext cx="906811" cy="752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506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5029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0457C3-B414-0F47-9CF2-835A1AFF4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33CDFF"/>
                </a:solidFill>
                <a:latin typeface="Helvetica" pitchFamily="2" charset="0"/>
              </a:defRPr>
            </a:lvl1pPr>
          </a:lstStyle>
          <a:p>
            <a:fld id="{B5AD37D0-1C64-3342-BF81-1BC3096283AF}" type="datetime1">
              <a:rPr lang="en-US" smtClean="0"/>
              <a:pPr/>
              <a:t>2/13/2023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8E4F40-E7EF-7F48-9FBC-01602E6A0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Helvetica" pitchFamily="2" charset="0"/>
              </a:defRPr>
            </a:lvl1pPr>
          </a:lstStyle>
          <a:p>
            <a:r>
              <a:rPr lang="en-US"/>
              <a:t>Embargoed until 10am EDT June 7,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943D68-3FE7-D348-8403-D560C4A8A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Helvetica" pitchFamily="2" charset="0"/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967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ark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8E2961-0B9E-4CAA-832A-571D579C2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335" y="259254"/>
            <a:ext cx="10058153" cy="5787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D390FD-AFFC-44B1-A255-2C02F0BFAB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4157"/>
            <a:ext cx="9879957" cy="460280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CFC9E2-889E-4C77-9475-3A868D7ECA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03DB7F-69E9-4E19-B231-F97EB665C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C5179E-7C30-412C-A368-400FC8359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A6FC3-8F56-4157-ABDC-B4F43D71E4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2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ark Char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8E2961-0B9E-4CAA-832A-571D579C2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519" y="259254"/>
            <a:ext cx="10049969" cy="5787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D390FD-AFFC-44B1-A255-2C02F0BFAB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4157"/>
            <a:ext cx="9879957" cy="460280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CFC9E2-889E-4C77-9475-3A868D7ECA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03DB7F-69E9-4E19-B231-F97EB665C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C5179E-7C30-412C-A368-400FC8359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A6FC3-8F56-4157-ABDC-B4F43D71E4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825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FB4E4D3-4108-7A4C-A89C-096F7B0C1B57}"/>
              </a:ext>
            </a:extLst>
          </p:cNvPr>
          <p:cNvSpPr/>
          <p:nvPr userDrawn="1"/>
        </p:nvSpPr>
        <p:spPr>
          <a:xfrm>
            <a:off x="0" y="2243138"/>
            <a:ext cx="12192000" cy="1600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D62E7828-364C-BA48-92F6-1BD8F8B923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587968"/>
            <a:ext cx="11277600" cy="9105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6861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8E2961-0B9E-4CAA-832A-571D579C2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00036"/>
            <a:ext cx="10441259" cy="57877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D390FD-AFFC-44B1-A255-2C02F0BFAB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C5179E-7C30-412C-A368-400FC8359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A6FC3-8F56-4157-ABDC-B4F43D71E4B2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3150B89-1EB0-4B41-8AF8-9D4C3D13BC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69356" y="200226"/>
            <a:ext cx="906811" cy="752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7285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Dark Content Char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8E2961-0B9E-4CAA-832A-571D579C2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259254"/>
            <a:ext cx="9907858" cy="5787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D390FD-AFFC-44B1-A255-2C02F0BFAB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1574157"/>
            <a:ext cx="9907859" cy="460280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CFC9E2-889E-4C77-9475-3A868D7ECA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565FD2-9EDD-3545-B456-CE2C186B4332}" type="datetime1">
              <a:rPr lang="en-US" smtClean="0"/>
              <a:t>2/13/2023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03DB7F-69E9-4E19-B231-F97EB665C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C5179E-7C30-412C-A368-400FC8359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A6FC3-8F56-4157-ABDC-B4F43D71E4B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1624EE9-E6CC-2F45-AAD2-8F2B1AD18879}"/>
              </a:ext>
            </a:extLst>
          </p:cNvPr>
          <p:cNvSpPr/>
          <p:nvPr userDrawn="1"/>
        </p:nvSpPr>
        <p:spPr>
          <a:xfrm>
            <a:off x="11172092" y="0"/>
            <a:ext cx="1019908" cy="2046514"/>
          </a:xfrm>
          <a:prstGeom prst="rect">
            <a:avLst/>
          </a:prstGeom>
          <a:gradFill flip="none" rotWithShape="1">
            <a:gsLst>
              <a:gs pos="15000">
                <a:schemeClr val="tx1"/>
              </a:gs>
              <a:gs pos="100000">
                <a:schemeClr val="tx1">
                  <a:tint val="23500"/>
                  <a:satMod val="160000"/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3062A6D-94B1-5A43-9B66-ED165FEE755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69356" y="200226"/>
            <a:ext cx="906811" cy="752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594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3C065FE-9FF9-0D4E-B9A8-3813CEDEB4C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22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FB4E4D3-4108-7A4C-A89C-096F7B0C1B57}"/>
              </a:ext>
            </a:extLst>
          </p:cNvPr>
          <p:cNvSpPr/>
          <p:nvPr userDrawn="1"/>
        </p:nvSpPr>
        <p:spPr>
          <a:xfrm>
            <a:off x="0" y="2243138"/>
            <a:ext cx="12192000" cy="1600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D62E7828-364C-BA48-92F6-1BD8F8B923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587968"/>
            <a:ext cx="11277600" cy="9105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97968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Dark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8E2961-0B9E-4CAA-832A-571D579C2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335" y="259254"/>
            <a:ext cx="10058153" cy="5787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D390FD-AFFC-44B1-A255-2C02F0BFAB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4157"/>
            <a:ext cx="9879957" cy="460280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CFC9E2-889E-4C77-9475-3A868D7ECA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03DB7F-69E9-4E19-B231-F97EB665C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C5179E-7C30-412C-A368-400FC8359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A6FC3-8F56-4157-ABDC-B4F43D71E4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143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9C5C47B-6FFE-47FF-A7A0-DABB431A7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EC017-CF21-4156-B9EB-E49D182B03E3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0B527FA-D841-41EC-B5E0-DD513B8C2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7002FF-C06A-4C5C-BB0F-6E23CAA01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3158A-CBFB-4187-A332-2E57E0FA28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658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190918-AA75-4162-AF4F-E136BE9935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548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6A174A-4DD6-4DED-B976-8AA70D6283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0250F8-2C41-49A9-882D-B85ABAAD97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212A36-D449-4F7A-BF7F-22883E4154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1CE83-5EE0-491A-9D32-7A7EDE50AA7B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6EA917-68F8-43D1-8FE3-0FAB4A0D4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5CC105-7334-48CC-9B4A-702F4DB0AA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B4339-403C-443A-AD6D-6136E47E1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9294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3B232-1E24-4558-B21C-B50A00C436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85358B-5B96-4D68-8FCA-FB7D29D59D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A9B226-5C44-4C12-A85F-7FC15B0819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1CE83-5EE0-491A-9D32-7A7EDE50AA7B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F5CF59-D8E5-446D-A7D5-A90C653975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3B174E-C176-44D4-B24F-5B9EB2A71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B4339-403C-443A-AD6D-6136E47E1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56166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2110C0-84BD-4D62-90AF-7E0122FF6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B12D55-BD9C-413A-8AE6-3A866943BB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B23D95-2E79-4A2D-81BA-11373284F0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1CE83-5EE0-491A-9D32-7A7EDE50AA7B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D8994B-C76A-4ACD-86D1-84DDF1197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04E64E-72D7-42A2-8E34-3CDC9059A9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B4339-403C-443A-AD6D-6136E47E1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4254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14469E-4B53-4D14-8927-0E148FEB38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E8288-41AC-4EFF-9664-82EDD3D7F6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02361C-86EC-4ECB-B8DB-2F983D3F14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64C780-6EF4-4095-8813-0196A6B2E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1CE83-5EE0-491A-9D32-7A7EDE50AA7B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699430-1FC0-4F3E-9F26-5B3A8E860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4568D4-48D7-4E05-A2AB-521A4C576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B4339-403C-443A-AD6D-6136E47E1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1287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2750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A29183-B69B-4C21-A4FF-A13C37EF9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6B2786-7057-4F81-9D2D-447C09C40B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EAF493-4331-4D08-BF44-BC55177745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D8CD58-A49C-477C-BA50-4384ED0B21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D365ED-DE30-4948-A862-C0CBBD5BD9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1BBD5B4-B7C0-481D-BCEB-2C55D2C8A2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1CE83-5EE0-491A-9D32-7A7EDE50AA7B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B9A284-2FA1-4B9F-BFCB-918B1928F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F6050F6-33EB-4E8D-A180-2A7586E54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B4339-403C-443A-AD6D-6136E47E1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83195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8A1D2-FDBB-4371-B6CF-F530E58E7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8103D36-1900-4F16-BE98-90533B5D05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1CE83-5EE0-491A-9D32-7A7EDE50AA7B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27397F-DE9B-476A-9ABE-A88461E3B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F559CF-1542-43F7-BDA0-F32B6724B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B4339-403C-443A-AD6D-6136E47E1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22901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2FD8463-109B-4F64-B716-F338C7A74A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1CE83-5EE0-491A-9D32-7A7EDE50AA7B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602965-A28F-410D-853B-8133F8196F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E6C1B0-D46D-44A3-8BEF-7E814921D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B4339-403C-443A-AD6D-6136E47E1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900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C6043-1367-4590-A010-49D0C86C3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847295-D69E-437A-9EE7-E63DEEBA9E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97F8A7-2340-4466-B252-DB2883B6DB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4C25AE-88B2-4C68-BD4A-8910A8AE8A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1CE83-5EE0-491A-9D32-7A7EDE50AA7B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075CB4-DC01-4A87-B0FC-2225E29FC5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A579D9-13F1-4725-8476-59C8D956F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B4339-403C-443A-AD6D-6136E47E1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1109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7085B7-3351-44C5-9849-309EBC78AB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D0B3E7B-A71F-4B05-BE2E-7A20FE6F97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C1B899-B5EE-4A39-9638-B3EC8944DE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4784DA-7C1B-4D26-ACD7-62D577EE78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1CE83-5EE0-491A-9D32-7A7EDE50AA7B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DD80D6-C042-437D-85E9-BE82C1751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315057-DF3D-4FAA-B3B5-2B786F38E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B4339-403C-443A-AD6D-6136E47E1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22927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AFC34-29EF-4620-91CD-0C0C591CF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C910416-FB97-46FB-9FBA-3B59974995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D1BCD0-69AE-4927-8A07-82E29E884F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1CE83-5EE0-491A-9D32-7A7EDE50AA7B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669383-E107-485F-A980-BF7FA16ED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C09A69-2582-4E0F-A9AB-F1618E86F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B4339-403C-443A-AD6D-6136E47E1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40849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EEF9158-E7A2-49F9-9FCD-B3B0006945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1E7E7E-ACA6-4F82-BB46-EA247B94C6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5BBDEA-B671-4EA7-B539-75946C50BE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1CE83-5EE0-491A-9D32-7A7EDE50AA7B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3E837D-C46C-4DCB-9439-502A60D55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D7D077-A09A-4F77-BCBC-9982F25C4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B4339-403C-443A-AD6D-6136E47E1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05611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E2C2645-252A-C74B-A447-8200DAA324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09"/>
            <a:ext cx="12192000" cy="6856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217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satellite in space&#10;&#10;Description automatically generated with low confidence">
            <a:extLst>
              <a:ext uri="{FF2B5EF4-FFF2-40B4-BE49-F238E27FC236}">
                <a16:creationId xmlns:a16="http://schemas.microsoft.com/office/drawing/2014/main" id="{F53E0565-D137-40F0-A638-555C5C5260E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EEAA561-ACF3-4F1A-A90B-8FC233E11E7C}"/>
              </a:ext>
            </a:extLst>
          </p:cNvPr>
          <p:cNvSpPr txBox="1"/>
          <p:nvPr userDrawn="1"/>
        </p:nvSpPr>
        <p:spPr>
          <a:xfrm>
            <a:off x="9337400" y="555511"/>
            <a:ext cx="15341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National Aeronautics and</a:t>
            </a:r>
            <a:br>
              <a:rPr lang="en-US" sz="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Space Administration</a:t>
            </a:r>
            <a:endParaRPr lang="en-US" sz="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C15B0EE-A190-41B9-A353-E69CE4F4C10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7705" y="338876"/>
            <a:ext cx="931059" cy="77239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5EA19E6-A0D1-41D0-8FFC-D4B4296D0721}"/>
              </a:ext>
            </a:extLst>
          </p:cNvPr>
          <p:cNvCxnSpPr>
            <a:cxnSpLocks/>
          </p:cNvCxnSpPr>
          <p:nvPr userDrawn="1"/>
        </p:nvCxnSpPr>
        <p:spPr>
          <a:xfrm>
            <a:off x="10900061" y="307703"/>
            <a:ext cx="0" cy="84568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3237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8E2961-0B9E-4CAA-832A-571D579C2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00036"/>
            <a:ext cx="10441259" cy="57877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D390FD-AFFC-44B1-A255-2C02F0BFAB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C5179E-7C30-412C-A368-400FC8359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A6FC3-8F56-4157-ABDC-B4F43D71E4B2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3150B89-1EB0-4B41-8AF8-9D4C3D13BC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69356" y="200226"/>
            <a:ext cx="906811" cy="752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244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0457C3-B414-0F47-9CF2-835A1AFF4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33CDFF"/>
                </a:solidFill>
                <a:latin typeface="Helvetica" pitchFamily="2" charset="0"/>
              </a:defRPr>
            </a:lvl1pPr>
          </a:lstStyle>
          <a:p>
            <a:fld id="{B5AD37D0-1C64-3342-BF81-1BC3096283AF}" type="datetime1">
              <a:rPr lang="en-US" smtClean="0"/>
              <a:pPr/>
              <a:t>2/13/2023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8E4F40-E7EF-7F48-9FBC-01602E6A0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Helvetica" pitchFamily="2" charset="0"/>
              </a:defRPr>
            </a:lvl1pPr>
          </a:lstStyle>
          <a:p>
            <a:r>
              <a:rPr lang="en-US"/>
              <a:t>Embargoed until 10am EDT June 7,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943D68-3FE7-D348-8403-D560C4A8A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Helvetica" pitchFamily="2" charset="0"/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82966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3881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0457C3-B414-0F47-9CF2-835A1AFF4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33CDFF"/>
                </a:solidFill>
                <a:latin typeface="Helvetica" pitchFamily="2" charset="0"/>
              </a:defRPr>
            </a:lvl1pPr>
          </a:lstStyle>
          <a:p>
            <a:fld id="{B5AD37D0-1C64-3342-BF81-1BC3096283AF}" type="datetime1">
              <a:rPr lang="en-US" smtClean="0"/>
              <a:pPr/>
              <a:t>2/13/2023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8E4F40-E7EF-7F48-9FBC-01602E6A0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Helvetica" pitchFamily="2" charset="0"/>
              </a:defRPr>
            </a:lvl1pPr>
          </a:lstStyle>
          <a:p>
            <a:r>
              <a:rPr lang="en-US"/>
              <a:t>Embargoed until 10am EDT June 7,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943D68-3FE7-D348-8403-D560C4A8A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Helvetica" pitchFamily="2" charset="0"/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145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ark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8E2961-0B9E-4CAA-832A-571D579C2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335" y="259254"/>
            <a:ext cx="10058153" cy="5787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D390FD-AFFC-44B1-A255-2C02F0BFAB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4157"/>
            <a:ext cx="9879957" cy="460280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CFC9E2-889E-4C77-9475-3A868D7ECA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03DB7F-69E9-4E19-B231-F97EB665C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C5179E-7C30-412C-A368-400FC8359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A6FC3-8F56-4157-ABDC-B4F43D71E4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008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ark Char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8E2961-0B9E-4CAA-832A-571D579C2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519" y="259254"/>
            <a:ext cx="10049969" cy="5787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D390FD-AFFC-44B1-A255-2C02F0BFAB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4157"/>
            <a:ext cx="9879957" cy="460280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CFC9E2-889E-4C77-9475-3A868D7ECA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03DB7F-69E9-4E19-B231-F97EB665C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C5179E-7C30-412C-A368-400FC8359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A6FC3-8F56-4157-ABDC-B4F43D71E4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123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FB4E4D3-4108-7A4C-A89C-096F7B0C1B57}"/>
              </a:ext>
            </a:extLst>
          </p:cNvPr>
          <p:cNvSpPr/>
          <p:nvPr userDrawn="1"/>
        </p:nvSpPr>
        <p:spPr>
          <a:xfrm>
            <a:off x="0" y="2243138"/>
            <a:ext cx="12192000" cy="1600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D62E7828-364C-BA48-92F6-1BD8F8B923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587968"/>
            <a:ext cx="11277600" cy="9105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1203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Dark Content Char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8E2961-0B9E-4CAA-832A-571D579C2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259254"/>
            <a:ext cx="9907858" cy="5787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D390FD-AFFC-44B1-A255-2C02F0BFAB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1574157"/>
            <a:ext cx="9907859" cy="460280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CFC9E2-889E-4C77-9475-3A868D7ECA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565FD2-9EDD-3545-B456-CE2C186B4332}" type="datetime1">
              <a:rPr lang="en-US" smtClean="0"/>
              <a:t>2/13/2023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03DB7F-69E9-4E19-B231-F97EB665C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C5179E-7C30-412C-A368-400FC8359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A6FC3-8F56-4157-ABDC-B4F43D71E4B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1624EE9-E6CC-2F45-AAD2-8F2B1AD18879}"/>
              </a:ext>
            </a:extLst>
          </p:cNvPr>
          <p:cNvSpPr/>
          <p:nvPr userDrawn="1"/>
        </p:nvSpPr>
        <p:spPr>
          <a:xfrm>
            <a:off x="11172092" y="0"/>
            <a:ext cx="1019908" cy="2046514"/>
          </a:xfrm>
          <a:prstGeom prst="rect">
            <a:avLst/>
          </a:prstGeom>
          <a:gradFill flip="none" rotWithShape="1">
            <a:gsLst>
              <a:gs pos="15000">
                <a:schemeClr val="tx1"/>
              </a:gs>
              <a:gs pos="100000">
                <a:schemeClr val="tx1">
                  <a:tint val="23500"/>
                  <a:satMod val="160000"/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3062A6D-94B1-5A43-9B66-ED165FEE755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69356" y="200226"/>
            <a:ext cx="906811" cy="752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574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3C065FE-9FF9-0D4E-B9A8-3813CEDEB4C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044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FB4E4D3-4108-7A4C-A89C-096F7B0C1B57}"/>
              </a:ext>
            </a:extLst>
          </p:cNvPr>
          <p:cNvSpPr/>
          <p:nvPr userDrawn="1"/>
        </p:nvSpPr>
        <p:spPr>
          <a:xfrm>
            <a:off x="0" y="2243138"/>
            <a:ext cx="12192000" cy="1600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D62E7828-364C-BA48-92F6-1BD8F8B923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587968"/>
            <a:ext cx="11277600" cy="9105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02553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Dark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8E2961-0B9E-4CAA-832A-571D579C2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335" y="259254"/>
            <a:ext cx="10058153" cy="5787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D390FD-AFFC-44B1-A255-2C02F0BFAB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4157"/>
            <a:ext cx="9879957" cy="460280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CFC9E2-889E-4C77-9475-3A868D7ECA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03DB7F-69E9-4E19-B231-F97EB665C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C5179E-7C30-412C-A368-400FC8359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A6FC3-8F56-4157-ABDC-B4F43D71E4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246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9C5C47B-6FFE-47FF-A7A0-DABB431A7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EC017-CF21-4156-B9EB-E49D182B03E3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0B527FA-D841-41EC-B5E0-DD513B8C2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7002FF-C06A-4C5C-BB0F-6E23CAA01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3158A-CBFB-4187-A332-2E57E0FA28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675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ark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8E2961-0B9E-4CAA-832A-571D579C2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335" y="259254"/>
            <a:ext cx="10058153" cy="5787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D390FD-AFFC-44B1-A255-2C02F0BFAB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4157"/>
            <a:ext cx="9879957" cy="460280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CFC9E2-889E-4C77-9475-3A868D7ECA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03DB7F-69E9-4E19-B231-F97EB665C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C5179E-7C30-412C-A368-400FC8359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A6FC3-8F56-4157-ABDC-B4F43D71E4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04768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190918-AA75-4162-AF4F-E136BE9935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810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ark Char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8E2961-0B9E-4CAA-832A-571D579C2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519" y="259254"/>
            <a:ext cx="10049969" cy="5787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D390FD-AFFC-44B1-A255-2C02F0BFAB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4157"/>
            <a:ext cx="9879957" cy="460280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CFC9E2-889E-4C77-9475-3A868D7ECA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03DB7F-69E9-4E19-B231-F97EB665C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C5179E-7C30-412C-A368-400FC8359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A6FC3-8F56-4157-ABDC-B4F43D71E4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0717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FB4E4D3-4108-7A4C-A89C-096F7B0C1B57}"/>
              </a:ext>
            </a:extLst>
          </p:cNvPr>
          <p:cNvSpPr/>
          <p:nvPr userDrawn="1"/>
        </p:nvSpPr>
        <p:spPr>
          <a:xfrm>
            <a:off x="0" y="2243138"/>
            <a:ext cx="12192000" cy="1600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D62E7828-364C-BA48-92F6-1BD8F8B923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587968"/>
            <a:ext cx="11277600" cy="9105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278400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Dark Content Char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8E2961-0B9E-4CAA-832A-571D579C2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259254"/>
            <a:ext cx="9907858" cy="5787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D390FD-AFFC-44B1-A255-2C02F0BFAB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1574157"/>
            <a:ext cx="9907859" cy="460280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CFC9E2-889E-4C77-9475-3A868D7ECA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565FD2-9EDD-3545-B456-CE2C186B4332}" type="datetime1">
              <a:rPr lang="en-US" smtClean="0"/>
              <a:t>2/13/2023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03DB7F-69E9-4E19-B231-F97EB665C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C5179E-7C30-412C-A368-400FC8359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A6FC3-8F56-4157-ABDC-B4F43D71E4B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1624EE9-E6CC-2F45-AAD2-8F2B1AD18879}"/>
              </a:ext>
            </a:extLst>
          </p:cNvPr>
          <p:cNvSpPr/>
          <p:nvPr userDrawn="1"/>
        </p:nvSpPr>
        <p:spPr>
          <a:xfrm>
            <a:off x="11172092" y="0"/>
            <a:ext cx="1019908" cy="2046514"/>
          </a:xfrm>
          <a:prstGeom prst="rect">
            <a:avLst/>
          </a:prstGeom>
          <a:gradFill flip="none" rotWithShape="1">
            <a:gsLst>
              <a:gs pos="15000">
                <a:schemeClr val="tx1"/>
              </a:gs>
              <a:gs pos="100000">
                <a:schemeClr val="tx1">
                  <a:tint val="23500"/>
                  <a:satMod val="160000"/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3062A6D-94B1-5A43-9B66-ED165FEE755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69356" y="200226"/>
            <a:ext cx="906811" cy="752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0959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3C065FE-9FF9-0D4E-B9A8-3813CEDEB4C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8338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38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35AC2F9-CD41-F944-8315-419FBB1763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1078991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E67C4B4-03B9-4910-88A6-839EC5E3A1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59254"/>
            <a:ext cx="10441260" cy="5787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3C3FB8-0F5E-42F6-9F7E-0EDBD33FA9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338246"/>
            <a:ext cx="10972800" cy="48387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FC78B9-661F-4DAB-89D2-DF2D888989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39200" y="61928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C9A6FC3-8F56-4157-ABDC-B4F43D71E4B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ECF2CDB-9D4D-6A41-9443-B7B07FEE5FC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69356" y="200226"/>
            <a:ext cx="906811" cy="752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908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840">
          <p15:clr>
            <a:srgbClr val="F26B43"/>
          </p15:clr>
        </p15:guide>
        <p15:guide id="2" pos="7296">
          <p15:clr>
            <a:srgbClr val="F26B43"/>
          </p15:clr>
        </p15:guide>
        <p15:guide id="3" pos="384">
          <p15:clr>
            <a:srgbClr val="F26B43"/>
          </p15:clr>
        </p15:guide>
        <p15:guide id="4" orient="horz" pos="3888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35AC2F9-CD41-F944-8315-419FBB1763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1078991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E67C4B4-03B9-4910-88A6-839EC5E3A1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59254"/>
            <a:ext cx="10441260" cy="5787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3C3FB8-0F5E-42F6-9F7E-0EDBD33FA9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338246"/>
            <a:ext cx="10972800" cy="48387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FC78B9-661F-4DAB-89D2-DF2D888989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39200" y="61928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C9A6FC3-8F56-4157-ABDC-B4F43D71E4B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ECF2CDB-9D4D-6A41-9443-B7B07FEE5FC0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69356" y="200226"/>
            <a:ext cx="906811" cy="752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700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840">
          <p15:clr>
            <a:srgbClr val="F26B43"/>
          </p15:clr>
        </p15:guide>
        <p15:guide id="2" pos="7296">
          <p15:clr>
            <a:srgbClr val="F26B43"/>
          </p15:clr>
        </p15:guide>
        <p15:guide id="3" pos="384">
          <p15:clr>
            <a:srgbClr val="F26B43"/>
          </p15:clr>
        </p15:guide>
        <p15:guide id="4" orient="horz" pos="3888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3204B3A-6496-45EF-92CB-CBC0F360CC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C96657-39D3-426A-A6B6-7BE80F2CB2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A6165C-83B5-41C7-A86F-4A4A24740B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21CE83-5EE0-491A-9D32-7A7EDE50AA7B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181F75-74AA-4D31-ADA6-30C7E7A953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31BBC8-467C-4E65-A5DB-814654AF3B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FB4339-403C-443A-AD6D-6136E47E1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212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35AC2F9-CD41-F944-8315-419FBB1763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1078991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E67C4B4-03B9-4910-88A6-839EC5E3A1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59254"/>
            <a:ext cx="10441260" cy="5787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3C3FB8-0F5E-42F6-9F7E-0EDBD33FA9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338246"/>
            <a:ext cx="10972800" cy="48387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FC78B9-661F-4DAB-89D2-DF2D888989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39200" y="61928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C9A6FC3-8F56-4157-ABDC-B4F43D71E4B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ECF2CDB-9D4D-6A41-9443-B7B07FEE5FC0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69356" y="200226"/>
            <a:ext cx="906811" cy="752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661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  <p:sldLayoutId id="2147483715" r:id="rId1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840">
          <p15:clr>
            <a:srgbClr val="F26B43"/>
          </p15:clr>
        </p15:guide>
        <p15:guide id="2" pos="7296">
          <p15:clr>
            <a:srgbClr val="F26B43"/>
          </p15:clr>
        </p15:guide>
        <p15:guide id="3" pos="384">
          <p15:clr>
            <a:srgbClr val="F26B43"/>
          </p15:clr>
        </p15:guide>
        <p15:guide id="4" orient="horz" pos="388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https://ntrs.nasa.gov/citations/20220000524" TargetMode="External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9.e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microsoft.com/office/2007/relationships/hdphoto" Target="../media/hdphoto2.wdp"/><Relationship Id="rId7" Type="http://schemas.openxmlformats.org/officeDocument/2006/relationships/image" Target="../media/image64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63.pn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18" Type="http://schemas.openxmlformats.org/officeDocument/2006/relationships/image" Target="../media/image19.png"/><Relationship Id="rId3" Type="http://schemas.openxmlformats.org/officeDocument/2006/relationships/image" Target="../media/image27.jpe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17" Type="http://schemas.openxmlformats.org/officeDocument/2006/relationships/image" Target="../media/image8.png"/><Relationship Id="rId2" Type="http://schemas.openxmlformats.org/officeDocument/2006/relationships/image" Target="../media/image26.jpe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18.png"/><Relationship Id="rId15" Type="http://schemas.openxmlformats.org/officeDocument/2006/relationships/image" Target="../media/image36.png"/><Relationship Id="rId10" Type="http://schemas.openxmlformats.org/officeDocument/2006/relationships/image" Target="../media/image32.svg"/><Relationship Id="rId4" Type="http://schemas.openxmlformats.org/officeDocument/2006/relationships/hyperlink" Target="https://www.flickr.com/photos/kevinmgill/7304043550/" TargetMode="External"/><Relationship Id="rId9" Type="http://schemas.openxmlformats.org/officeDocument/2006/relationships/image" Target="../media/image31.png"/><Relationship Id="rId1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6AFC7A0-98B2-4E1E-B742-BF7F4B374DFD}"/>
              </a:ext>
            </a:extLst>
          </p:cNvPr>
          <p:cNvSpPr txBox="1"/>
          <p:nvPr/>
        </p:nvSpPr>
        <p:spPr>
          <a:xfrm>
            <a:off x="677850" y="2034043"/>
            <a:ext cx="671355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NASA’s Moon to Mars (M2M) Transit Habitat (TH) Refinement Point of Departure (</a:t>
            </a:r>
            <a:r>
              <a:rPr lang="en-US" sz="4000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PoD</a:t>
            </a:r>
            <a:r>
              <a:rPr lang="en-US" sz="40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) Design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B453F23-4028-454D-A922-9FBD0A4AA1A4}"/>
              </a:ext>
            </a:extLst>
          </p:cNvPr>
          <p:cNvSpPr txBox="1"/>
          <p:nvPr/>
        </p:nvSpPr>
        <p:spPr>
          <a:xfrm>
            <a:off x="669899" y="4836883"/>
            <a:ext cx="5182261" cy="19015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b="1" u="sng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NASA Marshall Space Flight Center (MSFC)</a:t>
            </a:r>
          </a:p>
          <a:p>
            <a:pPr marL="0" marR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Andrew Choate </a:t>
            </a:r>
            <a:r>
              <a:rPr lang="en-US" sz="1800" i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(Jacobs Space Exploration Group)</a:t>
            </a:r>
          </a:p>
          <a:p>
            <a:pPr marL="0" marR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solidFill>
                  <a:schemeClr val="bg1"/>
                </a:solidFill>
                <a:ea typeface="Times New Roman" panose="02020603050405020304" pitchFamily="18" charset="0"/>
              </a:rPr>
              <a:t>Paul Kessler</a:t>
            </a:r>
          </a:p>
          <a:p>
            <a:pPr marL="0" marR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Tiffany Nickens</a:t>
            </a:r>
          </a:p>
          <a:p>
            <a:pPr marL="0" marR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Danny Harris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D26AEF-222C-4374-A827-2745E529B550}"/>
              </a:ext>
            </a:extLst>
          </p:cNvPr>
          <p:cNvSpPr txBox="1"/>
          <p:nvPr/>
        </p:nvSpPr>
        <p:spPr>
          <a:xfrm>
            <a:off x="5917758" y="4836883"/>
            <a:ext cx="6094674" cy="7566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b="1" u="sng">
                <a:solidFill>
                  <a:schemeClr val="bg1"/>
                </a:solidFill>
                <a:ea typeface="Times New Roman" panose="02020603050405020304" pitchFamily="18" charset="0"/>
              </a:rPr>
              <a:t>NASA Langley Research Center (</a:t>
            </a:r>
            <a:r>
              <a:rPr lang="en-US" b="1" u="sng" err="1">
                <a:solidFill>
                  <a:schemeClr val="bg1"/>
                </a:solidFill>
                <a:ea typeface="Times New Roman" panose="02020603050405020304" pitchFamily="18" charset="0"/>
              </a:rPr>
              <a:t>LaRC</a:t>
            </a:r>
            <a:r>
              <a:rPr lang="en-US" b="1" u="sng">
                <a:solidFill>
                  <a:schemeClr val="bg1"/>
                </a:solidFill>
                <a:ea typeface="Times New Roman" panose="02020603050405020304" pitchFamily="18" charset="0"/>
              </a:rPr>
              <a:t>)</a:t>
            </a:r>
          </a:p>
          <a:p>
            <a:pPr marL="0" marR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>
                <a:solidFill>
                  <a:schemeClr val="bg1"/>
                </a:solidFill>
                <a:ea typeface="Times New Roman" panose="02020603050405020304" pitchFamily="18" charset="0"/>
              </a:rPr>
              <a:t>Matthew Simon</a:t>
            </a:r>
            <a:endParaRPr lang="en-US" sz="1800">
              <a:solidFill>
                <a:schemeClr val="bg1"/>
              </a:solidFill>
              <a:effectLst/>
              <a:ea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7520C7-34C7-4D38-B28F-1A94F8640095}"/>
              </a:ext>
            </a:extLst>
          </p:cNvPr>
          <p:cNvSpPr txBox="1"/>
          <p:nvPr/>
        </p:nvSpPr>
        <p:spPr>
          <a:xfrm>
            <a:off x="669899" y="3915716"/>
            <a:ext cx="6094674" cy="7634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i="1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Presenter (EPH): Andrew Choate</a:t>
            </a:r>
          </a:p>
          <a:p>
            <a:pPr marL="0" marR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i="1">
                <a:solidFill>
                  <a:schemeClr val="bg1"/>
                </a:solidFill>
                <a:ea typeface="Times New Roman" panose="02020603050405020304" pitchFamily="18" charset="0"/>
              </a:rPr>
              <a:t>Date: March 3, 2023</a:t>
            </a:r>
            <a:r>
              <a:rPr lang="en-US" i="1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999966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827702-0F93-47E9-827D-67BBDB4EF4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r>
              <a:rPr lang="en-US" sz="4400" b="0" dirty="0">
                <a:latin typeface="+mn-lt"/>
              </a:rPr>
              <a:t>Ground Rules &amp; Assumptions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EAA703-ADE3-47FF-8F90-117C3E9D05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453372"/>
            <a:ext cx="5257799" cy="4602806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0">
              <a:lnSpc>
                <a:spcPct val="85000"/>
              </a:lnSpc>
              <a:buNone/>
            </a:pPr>
            <a:r>
              <a:rPr lang="en-US" sz="2000" b="1" dirty="0">
                <a:solidFill>
                  <a:schemeClr val="tx1"/>
                </a:solidFill>
                <a:latin typeface="+mn-lt"/>
                <a:cs typeface="Arial"/>
              </a:rPr>
              <a:t>Significant GRs:</a:t>
            </a:r>
          </a:p>
          <a:p>
            <a:pPr>
              <a:lnSpc>
                <a:spcPct val="85000"/>
              </a:lnSpc>
            </a:pPr>
            <a:r>
              <a:rPr lang="en-US" sz="1600">
                <a:solidFill>
                  <a:schemeClr val="tx1"/>
                </a:solidFill>
                <a:latin typeface="+mn-lt"/>
                <a:cs typeface="Arial"/>
              </a:rPr>
              <a:t>4 crew</a:t>
            </a:r>
            <a:r>
              <a:rPr lang="en-US" sz="1600" dirty="0">
                <a:solidFill>
                  <a:schemeClr val="tx1"/>
                </a:solidFill>
                <a:latin typeface="+mn-lt"/>
                <a:cs typeface="Arial"/>
              </a:rPr>
              <a:t> for up to </a:t>
            </a:r>
            <a:r>
              <a:rPr lang="en-US" sz="1600">
                <a:solidFill>
                  <a:schemeClr val="tx1"/>
                </a:solidFill>
                <a:latin typeface="+mn-lt"/>
                <a:cs typeface="Arial"/>
              </a:rPr>
              <a:t>1,200-day</a:t>
            </a:r>
            <a:r>
              <a:rPr lang="en-US" sz="1600" dirty="0">
                <a:solidFill>
                  <a:schemeClr val="tx1"/>
                </a:solidFill>
                <a:latin typeface="+mn-lt"/>
                <a:cs typeface="Arial"/>
              </a:rPr>
              <a:t> Mars Transit mission duration</a:t>
            </a:r>
          </a:p>
          <a:p>
            <a:pPr>
              <a:lnSpc>
                <a:spcPct val="85000"/>
              </a:lnSpc>
            </a:pPr>
            <a:r>
              <a:rPr lang="en-US" sz="1600" dirty="0">
                <a:solidFill>
                  <a:schemeClr val="tx1"/>
                </a:solidFill>
                <a:latin typeface="+mn-lt"/>
                <a:cs typeface="Arial"/>
              </a:rPr>
              <a:t>26.4 mt target dry mass (including MGA and margin)</a:t>
            </a:r>
          </a:p>
          <a:p>
            <a:pPr>
              <a:lnSpc>
                <a:spcPct val="85000"/>
              </a:lnSpc>
            </a:pPr>
            <a:r>
              <a:rPr lang="en-US" sz="1600" dirty="0">
                <a:solidFill>
                  <a:schemeClr val="tx1"/>
                </a:solidFill>
                <a:latin typeface="+mn-lt"/>
                <a:cs typeface="Arial"/>
              </a:rPr>
              <a:t>Autonomous operation when uncrewed</a:t>
            </a:r>
          </a:p>
          <a:p>
            <a:pPr>
              <a:lnSpc>
                <a:spcPct val="85000"/>
              </a:lnSpc>
            </a:pPr>
            <a:r>
              <a:rPr lang="en-US" sz="1600" dirty="0">
                <a:solidFill>
                  <a:schemeClr val="tx1"/>
                </a:solidFill>
                <a:latin typeface="+mn-lt"/>
                <a:cs typeface="Arial"/>
              </a:rPr>
              <a:t>Max uncrewed dormancy of up to 3 years</a:t>
            </a:r>
          </a:p>
          <a:p>
            <a:pPr>
              <a:lnSpc>
                <a:spcPct val="85000"/>
              </a:lnSpc>
            </a:pPr>
            <a:r>
              <a:rPr lang="en-US" sz="1600" dirty="0">
                <a:solidFill>
                  <a:schemeClr val="tx1"/>
                </a:solidFill>
                <a:latin typeface="+mn-lt"/>
                <a:cs typeface="Arial"/>
              </a:rPr>
              <a:t>Minimum of 2 axial and 1 radial docking ports</a:t>
            </a:r>
          </a:p>
          <a:p>
            <a:pPr>
              <a:lnSpc>
                <a:spcPct val="85000"/>
              </a:lnSpc>
            </a:pPr>
            <a:r>
              <a:rPr lang="en-US" sz="1600" dirty="0">
                <a:solidFill>
                  <a:schemeClr val="tx1"/>
                </a:solidFill>
                <a:latin typeface="+mn-lt"/>
                <a:cs typeface="Arial"/>
              </a:rPr>
              <a:t>Performs a series of up to ~180d Mars Analog missions while docked at Gateway</a:t>
            </a:r>
          </a:p>
          <a:p>
            <a:pPr>
              <a:lnSpc>
                <a:spcPct val="85000"/>
              </a:lnSpc>
            </a:pPr>
            <a:r>
              <a:rPr lang="en-US" sz="1600" dirty="0">
                <a:solidFill>
                  <a:schemeClr val="tx1"/>
                </a:solidFill>
                <a:latin typeface="+mn-lt"/>
                <a:cs typeface="Arial"/>
              </a:rPr>
              <a:t>Self-sufficient habitat once fully deployed at orbits up to 1.0 AU, capable of receiving power from Mars propulsion system beyond 1.6 AU</a:t>
            </a:r>
          </a:p>
          <a:p>
            <a:pPr>
              <a:lnSpc>
                <a:spcPct val="85000"/>
              </a:lnSpc>
            </a:pPr>
            <a:r>
              <a:rPr lang="en-US" sz="1600" dirty="0">
                <a:solidFill>
                  <a:schemeClr val="tx1"/>
                </a:solidFill>
                <a:latin typeface="+mn-lt"/>
                <a:cs typeface="Arial"/>
              </a:rPr>
              <a:t>14.7 psia 21% O2 atmosphere nominal, capable of 10.2 psia 26.5% O2 during Gateway docked open-hatch ops</a:t>
            </a:r>
          </a:p>
          <a:p>
            <a:pPr>
              <a:lnSpc>
                <a:spcPct val="85000"/>
              </a:lnSpc>
            </a:pPr>
            <a:r>
              <a:rPr lang="en-US" sz="1600" dirty="0">
                <a:solidFill>
                  <a:schemeClr val="tx1"/>
                </a:solidFill>
                <a:latin typeface="+mn-lt"/>
                <a:cs typeface="Arial"/>
              </a:rPr>
              <a:t>Safe Haven and Solar Proton Event (SPE) Shelter</a:t>
            </a:r>
          </a:p>
          <a:p>
            <a:pPr>
              <a:lnSpc>
                <a:spcPct val="85000"/>
              </a:lnSpc>
            </a:pPr>
            <a:r>
              <a:rPr lang="en-US" sz="1600" dirty="0">
                <a:solidFill>
                  <a:schemeClr val="tx1"/>
                </a:solidFill>
                <a:latin typeface="+mn-lt"/>
                <a:cs typeface="Arial"/>
              </a:rPr>
              <a:t>15-year life with multiple missions of increasing duration</a:t>
            </a:r>
          </a:p>
          <a:p>
            <a:pPr>
              <a:lnSpc>
                <a:spcPct val="85000"/>
              </a:lnSpc>
            </a:pPr>
            <a:r>
              <a:rPr lang="en-US" sz="1600" dirty="0">
                <a:solidFill>
                  <a:schemeClr val="tx1"/>
                </a:solidFill>
                <a:latin typeface="+mn-lt"/>
                <a:cs typeface="Arial"/>
              </a:rPr>
              <a:t>TH Sparing and Maintenance - Manifested to achieve 99% system availability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07AD44-2F35-4A93-A098-79DEAC954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A21668-7E2D-D34B-8F28-D8590BEFEB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750B37-48A5-4AC0-B61C-548FCC23E2B0}"/>
              </a:ext>
            </a:extLst>
          </p:cNvPr>
          <p:cNvSpPr txBox="1"/>
          <p:nvPr/>
        </p:nvSpPr>
        <p:spPr>
          <a:xfrm>
            <a:off x="6498772" y="1453372"/>
            <a:ext cx="5257799" cy="426270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indent="0">
              <a:lnSpc>
                <a:spcPct val="85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>
                <a:latin typeface="Arial" panose="020B0604020202020204" pitchFamily="34" charset="0"/>
                <a:cs typeface="Arial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dirty="0">
                <a:latin typeface="+mn-lt"/>
              </a:rPr>
              <a:t>Significant Assumptions:</a:t>
            </a:r>
          </a:p>
          <a:p>
            <a:pPr marL="228600" indent="-228600">
              <a:lnSpc>
                <a:spcPct val="75000"/>
              </a:lnSpc>
              <a:buFont typeface="Arial" panose="020B0604020202020204" pitchFamily="34" charset="0"/>
              <a:buChar char="•"/>
            </a:pPr>
            <a:r>
              <a:rPr lang="en-US" sz="1500" b="0" dirty="0">
                <a:latin typeface="+mn-lt"/>
              </a:rPr>
              <a:t>Near-Rectilinear Halo Orbit (NRHO) via Commercial Launch Vehicle(s)(CLV). Options for SLS cargo delivery are possible but should feed cost assessments.</a:t>
            </a:r>
          </a:p>
          <a:p>
            <a:pPr marL="228600" indent="-228600">
              <a:lnSpc>
                <a:spcPct val="75000"/>
              </a:lnSpc>
              <a:buFont typeface="Arial" panose="020B0604020202020204" pitchFamily="34" charset="0"/>
              <a:buChar char="•"/>
            </a:pPr>
            <a:r>
              <a:rPr lang="en-US" sz="1500" b="0" dirty="0">
                <a:latin typeface="+mn-lt"/>
              </a:rPr>
              <a:t>Early 2030’s launch with Mars mission in late 2030’s</a:t>
            </a:r>
          </a:p>
          <a:p>
            <a:pPr marL="228600" indent="-228600">
              <a:lnSpc>
                <a:spcPct val="75000"/>
              </a:lnSpc>
              <a:buFont typeface="Arial" panose="020B0604020202020204" pitchFamily="34" charset="0"/>
              <a:buChar char="•"/>
            </a:pPr>
            <a:r>
              <a:rPr lang="en-US" sz="1500" b="0" dirty="0">
                <a:latin typeface="+mn-lt"/>
              </a:rPr>
              <a:t>Replenishable Reaction Control System (RCS) through docking or Gateway interface between mission phases (analogs, Mars Propulsion System (MPS) shakedown, Mars transit)</a:t>
            </a:r>
          </a:p>
          <a:p>
            <a:pPr marL="228600" indent="-228600">
              <a:lnSpc>
                <a:spcPct val="75000"/>
              </a:lnSpc>
              <a:buFont typeface="Arial" panose="020B0604020202020204" pitchFamily="34" charset="0"/>
              <a:buChar char="•"/>
            </a:pPr>
            <a:r>
              <a:rPr lang="en-US" sz="1500" b="0" dirty="0">
                <a:latin typeface="+mn-lt"/>
              </a:rPr>
              <a:t>Contingency EVA airlock</a:t>
            </a:r>
          </a:p>
          <a:p>
            <a:pPr marL="228600" indent="-228600">
              <a:lnSpc>
                <a:spcPct val="75000"/>
              </a:lnSpc>
              <a:buFont typeface="Arial" panose="020B0604020202020204" pitchFamily="34" charset="0"/>
              <a:buChar char="•"/>
            </a:pPr>
            <a:r>
              <a:rPr lang="en-US" sz="1500" b="0" dirty="0">
                <a:latin typeface="+mn-lt"/>
              </a:rPr>
              <a:t>Trash/waste removal (11.6 kg/day avg)</a:t>
            </a:r>
          </a:p>
          <a:p>
            <a:pPr marL="228600" indent="-228600">
              <a:lnSpc>
                <a:spcPct val="75000"/>
              </a:lnSpc>
              <a:buFont typeface="Arial" panose="020B0604020202020204" pitchFamily="34" charset="0"/>
              <a:buChar char="•"/>
            </a:pPr>
            <a:r>
              <a:rPr lang="en-US" sz="1500" b="0" dirty="0">
                <a:latin typeface="+mn-lt"/>
              </a:rPr>
              <a:t>Accommodate 1000 kg of science and utilization payloads</a:t>
            </a:r>
          </a:p>
          <a:p>
            <a:endParaRPr lang="en-US" dirty="0">
              <a:latin typeface="+mn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0EB283D-1FBE-41D1-AEBC-BCD71DA99D9F}"/>
              </a:ext>
            </a:extLst>
          </p:cNvPr>
          <p:cNvSpPr txBox="1"/>
          <p:nvPr/>
        </p:nvSpPr>
        <p:spPr>
          <a:xfrm>
            <a:off x="1965779" y="619283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hlinkClick r:id="rId2"/>
              </a:rPr>
              <a:t>M2M Habitation </a:t>
            </a:r>
            <a:r>
              <a:rPr lang="fr-FR" dirty="0" err="1">
                <a:hlinkClick r:id="rId2"/>
              </a:rPr>
              <a:t>Considerations</a:t>
            </a:r>
            <a:r>
              <a:rPr lang="fr-FR" dirty="0">
                <a:hlinkClick r:id="rId2"/>
              </a:rPr>
              <a:t> Technical Memo.pdf</a:t>
            </a:r>
            <a:endParaRPr lang="en-US" dirty="0"/>
          </a:p>
        </p:txBody>
      </p:sp>
      <p:pic>
        <p:nvPicPr>
          <p:cNvPr id="11" name="Picture 10" descr="A satellite in space&#10;&#10;Description automatically generated with medium confidence">
            <a:extLst>
              <a:ext uri="{FF2B5EF4-FFF2-40B4-BE49-F238E27FC236}">
                <a16:creationId xmlns:a16="http://schemas.microsoft.com/office/drawing/2014/main" id="{6E62FB58-F28C-4910-AADD-2C331B1AA1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6471" y="4290203"/>
            <a:ext cx="3962400" cy="222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533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iagram, engineering drawing&#10;&#10;Description automatically generated">
            <a:extLst>
              <a:ext uri="{FF2B5EF4-FFF2-40B4-BE49-F238E27FC236}">
                <a16:creationId xmlns:a16="http://schemas.microsoft.com/office/drawing/2014/main" id="{59ACE4D8-4E53-423B-B30E-5B1D0025723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49" b="14985"/>
          <a:stretch/>
        </p:blipFill>
        <p:spPr>
          <a:xfrm>
            <a:off x="226542" y="2377664"/>
            <a:ext cx="5029200" cy="2751999"/>
          </a:xfrm>
          <a:prstGeom prst="rect">
            <a:avLst/>
          </a:prstGeom>
        </p:spPr>
      </p:pic>
      <p:sp>
        <p:nvSpPr>
          <p:cNvPr id="67" name="Title 2">
            <a:extLst>
              <a:ext uri="{FF2B5EF4-FFF2-40B4-BE49-F238E27FC236}">
                <a16:creationId xmlns:a16="http://schemas.microsoft.com/office/drawing/2014/main" id="{D36F5B6D-6AA6-42C8-89B9-79714DD31A07}"/>
              </a:ext>
            </a:extLst>
          </p:cNvPr>
          <p:cNvSpPr txBox="1">
            <a:spLocks/>
          </p:cNvSpPr>
          <p:nvPr/>
        </p:nvSpPr>
        <p:spPr>
          <a:xfrm>
            <a:off x="704335" y="259254"/>
            <a:ext cx="10058153" cy="5787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4400" b="0">
                <a:solidFill>
                  <a:schemeClr val="bg1"/>
                </a:solidFill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TH Concept OML Features</a:t>
            </a:r>
          </a:p>
        </p:txBody>
      </p:sp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BC8EE84B-4A63-4C32-93F3-B0CB7EA8BEE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21" b="4653"/>
          <a:stretch/>
        </p:blipFill>
        <p:spPr>
          <a:xfrm>
            <a:off x="6035946" y="1761702"/>
            <a:ext cx="5029200" cy="398392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9523A6C-64A5-411E-BD73-B698B791B17E}"/>
              </a:ext>
            </a:extLst>
          </p:cNvPr>
          <p:cNvSpPr/>
          <p:nvPr/>
        </p:nvSpPr>
        <p:spPr>
          <a:xfrm>
            <a:off x="297330" y="1174751"/>
            <a:ext cx="1760070" cy="1172625"/>
          </a:xfrm>
          <a:prstGeom prst="rect">
            <a:avLst/>
          </a:prstGeom>
          <a:solidFill>
            <a:schemeClr val="accent1">
              <a:alpha val="4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Deployable radiators: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2x4m panels (7)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6329C0-53DC-4DEC-867E-DC0338FBF934}"/>
              </a:ext>
            </a:extLst>
          </p:cNvPr>
          <p:cNvSpPr/>
          <p:nvPr/>
        </p:nvSpPr>
        <p:spPr>
          <a:xfrm>
            <a:off x="4687842" y="1174751"/>
            <a:ext cx="1535124" cy="1202913"/>
          </a:xfrm>
          <a:prstGeom prst="rect">
            <a:avLst/>
          </a:prstGeom>
          <a:solidFill>
            <a:schemeClr val="accent1">
              <a:alpha val="4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Deployable solar arrays</a:t>
            </a:r>
            <a:r>
              <a:rPr lang="en-US" dirty="0">
                <a:solidFill>
                  <a:prstClr val="black"/>
                </a:solidFill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i="1" dirty="0">
                <a:solidFill>
                  <a:prstClr val="black"/>
                </a:solidFill>
              </a:rPr>
              <a:t>2.76m x 17.83m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i="1" dirty="0">
                <a:solidFill>
                  <a:prstClr val="black"/>
                </a:solidFill>
              </a:rPr>
              <a:t>ROSA (2)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051804A-7EC5-4744-B94E-B3E9ACE06AA9}"/>
              </a:ext>
            </a:extLst>
          </p:cNvPr>
          <p:cNvSpPr/>
          <p:nvPr/>
        </p:nvSpPr>
        <p:spPr>
          <a:xfrm>
            <a:off x="3220335" y="5493778"/>
            <a:ext cx="1848387" cy="663570"/>
          </a:xfrm>
          <a:prstGeom prst="rect">
            <a:avLst/>
          </a:prstGeom>
          <a:solidFill>
            <a:schemeClr val="accent1">
              <a:alpha val="4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Three partitioned levels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57FDB8B-39A4-4563-8BF9-ECF67C51D0D8}"/>
              </a:ext>
            </a:extLst>
          </p:cNvPr>
          <p:cNvCxnSpPr>
            <a:stCxn id="12" idx="0"/>
          </p:cNvCxnSpPr>
          <p:nvPr/>
        </p:nvCxnSpPr>
        <p:spPr>
          <a:xfrm flipH="1" flipV="1">
            <a:off x="3444018" y="4818955"/>
            <a:ext cx="700511" cy="67482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534D331-47C7-4402-9783-AE2EBF57A50F}"/>
              </a:ext>
            </a:extLst>
          </p:cNvPr>
          <p:cNvCxnSpPr>
            <a:cxnSpLocks/>
            <a:stCxn id="12" idx="0"/>
          </p:cNvCxnSpPr>
          <p:nvPr/>
        </p:nvCxnSpPr>
        <p:spPr>
          <a:xfrm flipH="1" flipV="1">
            <a:off x="3979001" y="4538630"/>
            <a:ext cx="165528" cy="95514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044B981-8AEE-4064-A304-1DC46B493BD0}"/>
              </a:ext>
            </a:extLst>
          </p:cNvPr>
          <p:cNvCxnSpPr>
            <a:cxnSpLocks/>
            <a:stCxn id="12" idx="0"/>
          </p:cNvCxnSpPr>
          <p:nvPr/>
        </p:nvCxnSpPr>
        <p:spPr>
          <a:xfrm flipV="1">
            <a:off x="4144529" y="4538630"/>
            <a:ext cx="330069" cy="95514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1AC378A1-C0F3-4EBF-AB32-59B4697EB37E}"/>
              </a:ext>
            </a:extLst>
          </p:cNvPr>
          <p:cNvSpPr/>
          <p:nvPr/>
        </p:nvSpPr>
        <p:spPr>
          <a:xfrm>
            <a:off x="5603705" y="5549241"/>
            <a:ext cx="1848387" cy="663570"/>
          </a:xfrm>
          <a:prstGeom prst="rect">
            <a:avLst/>
          </a:prstGeom>
          <a:solidFill>
            <a:schemeClr val="accent1">
              <a:alpha val="4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Axial docking hatches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D60D6F6-8566-430F-890E-AC8BDA9CF195}"/>
              </a:ext>
            </a:extLst>
          </p:cNvPr>
          <p:cNvCxnSpPr>
            <a:cxnSpLocks/>
            <a:stCxn id="21" idx="1"/>
          </p:cNvCxnSpPr>
          <p:nvPr/>
        </p:nvCxnSpPr>
        <p:spPr>
          <a:xfrm flipH="1" flipV="1">
            <a:off x="4956189" y="4184650"/>
            <a:ext cx="647516" cy="169637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4287E2E3-CD98-48A9-B9EF-DB48004F30A7}"/>
              </a:ext>
            </a:extLst>
          </p:cNvPr>
          <p:cNvCxnSpPr>
            <a:cxnSpLocks/>
            <a:stCxn id="21" idx="3"/>
          </p:cNvCxnSpPr>
          <p:nvPr/>
        </p:nvCxnSpPr>
        <p:spPr>
          <a:xfrm flipV="1">
            <a:off x="7452092" y="4818955"/>
            <a:ext cx="895929" cy="106207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65C19DC1-D408-4A6A-88C2-A690C0186D81}"/>
              </a:ext>
            </a:extLst>
          </p:cNvPr>
          <p:cNvSpPr/>
          <p:nvPr/>
        </p:nvSpPr>
        <p:spPr>
          <a:xfrm>
            <a:off x="2130614" y="2571750"/>
            <a:ext cx="2211244" cy="496951"/>
          </a:xfrm>
          <a:prstGeom prst="rect">
            <a:avLst/>
          </a:prstGeom>
          <a:solidFill>
            <a:schemeClr val="accent1">
              <a:alpha val="4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r"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Radial EVA </a:t>
            </a:r>
            <a:r>
              <a:rPr lang="en-US" dirty="0">
                <a:solidFill>
                  <a:srgbClr val="000000"/>
                </a:solidFill>
              </a:rPr>
              <a:t>docking port &amp;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Trash A/L</a:t>
            </a:r>
            <a:endParaRPr lang="en-US" dirty="0"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B0207D4-54E8-453D-B3C9-67C056682493}"/>
              </a:ext>
            </a:extLst>
          </p:cNvPr>
          <p:cNvSpPr/>
          <p:nvPr/>
        </p:nvSpPr>
        <p:spPr>
          <a:xfrm>
            <a:off x="10571825" y="2239211"/>
            <a:ext cx="1397079" cy="524259"/>
          </a:xfrm>
          <a:prstGeom prst="rect">
            <a:avLst/>
          </a:prstGeom>
          <a:solidFill>
            <a:schemeClr val="accent1">
              <a:alpha val="4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Integrated Windows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F0A03D4-261E-4F7A-9660-0CDE4271503F}"/>
              </a:ext>
            </a:extLst>
          </p:cNvPr>
          <p:cNvSpPr/>
          <p:nvPr/>
        </p:nvSpPr>
        <p:spPr>
          <a:xfrm>
            <a:off x="8655514" y="5617091"/>
            <a:ext cx="1397079" cy="524259"/>
          </a:xfrm>
          <a:prstGeom prst="rect">
            <a:avLst/>
          </a:prstGeom>
          <a:solidFill>
            <a:schemeClr val="accent1">
              <a:alpha val="4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External Robotic Arm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82120DD-FC5E-419C-9E0D-752BFBCAD253}"/>
              </a:ext>
            </a:extLst>
          </p:cNvPr>
          <p:cNvSpPr/>
          <p:nvPr/>
        </p:nvSpPr>
        <p:spPr>
          <a:xfrm>
            <a:off x="416502" y="6028817"/>
            <a:ext cx="2174863" cy="382190"/>
          </a:xfrm>
          <a:prstGeom prst="rect">
            <a:avLst/>
          </a:prstGeom>
          <a:solidFill>
            <a:schemeClr val="accent1">
              <a:alpha val="4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Radial Docking Hatch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BA97F26A-F584-4FDC-AFE1-D1928B316830}"/>
              </a:ext>
            </a:extLst>
          </p:cNvPr>
          <p:cNvCxnSpPr>
            <a:cxnSpLocks/>
            <a:stCxn id="31" idx="0"/>
          </p:cNvCxnSpPr>
          <p:nvPr/>
        </p:nvCxnSpPr>
        <p:spPr>
          <a:xfrm flipV="1">
            <a:off x="1503934" y="5016338"/>
            <a:ext cx="703848" cy="101247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3488E5AD-2873-4A10-A9D9-27A29E8E990A}"/>
              </a:ext>
            </a:extLst>
          </p:cNvPr>
          <p:cNvCxnSpPr>
            <a:cxnSpLocks/>
            <a:stCxn id="28" idx="2"/>
          </p:cNvCxnSpPr>
          <p:nvPr/>
        </p:nvCxnSpPr>
        <p:spPr>
          <a:xfrm flipH="1">
            <a:off x="2383880" y="3068701"/>
            <a:ext cx="852356" cy="104124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5EBBF0AD-8E00-4FE7-9282-85C2130C2B69}"/>
              </a:ext>
            </a:extLst>
          </p:cNvPr>
          <p:cNvCxnSpPr>
            <a:cxnSpLocks/>
          </p:cNvCxnSpPr>
          <p:nvPr/>
        </p:nvCxnSpPr>
        <p:spPr>
          <a:xfrm flipH="1">
            <a:off x="10121900" y="2763470"/>
            <a:ext cx="1102154" cy="50676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CA49D57B-D459-4BA4-865D-E06551086711}"/>
              </a:ext>
            </a:extLst>
          </p:cNvPr>
          <p:cNvCxnSpPr>
            <a:cxnSpLocks/>
            <a:stCxn id="29" idx="2"/>
          </p:cNvCxnSpPr>
          <p:nvPr/>
        </p:nvCxnSpPr>
        <p:spPr>
          <a:xfrm flipH="1">
            <a:off x="10087035" y="2763470"/>
            <a:ext cx="1183330" cy="195688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>
            <a:extLst>
              <a:ext uri="{FF2B5EF4-FFF2-40B4-BE49-F238E27FC236}">
                <a16:creationId xmlns:a16="http://schemas.microsoft.com/office/drawing/2014/main" id="{AB6FCA7C-A8D4-4831-BCDF-8179B208534E}"/>
              </a:ext>
            </a:extLst>
          </p:cNvPr>
          <p:cNvSpPr/>
          <p:nvPr/>
        </p:nvSpPr>
        <p:spPr>
          <a:xfrm>
            <a:off x="8033856" y="2202242"/>
            <a:ext cx="1535125" cy="480561"/>
          </a:xfrm>
          <a:prstGeom prst="rect">
            <a:avLst/>
          </a:prstGeom>
          <a:solidFill>
            <a:schemeClr val="accent1">
              <a:alpha val="4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Internal hatch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B227EBE6-3CE3-409B-99AC-FB7334E2D32F}"/>
              </a:ext>
            </a:extLst>
          </p:cNvPr>
          <p:cNvCxnSpPr>
            <a:cxnSpLocks/>
            <a:stCxn id="44" idx="2"/>
          </p:cNvCxnSpPr>
          <p:nvPr/>
        </p:nvCxnSpPr>
        <p:spPr>
          <a:xfrm>
            <a:off x="8801419" y="2682803"/>
            <a:ext cx="470970" cy="128849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A5EFD0F6-D7CB-4B6F-8153-2281B24952B0}"/>
              </a:ext>
            </a:extLst>
          </p:cNvPr>
          <p:cNvSpPr/>
          <p:nvPr/>
        </p:nvSpPr>
        <p:spPr>
          <a:xfrm>
            <a:off x="5603705" y="4535776"/>
            <a:ext cx="1848387" cy="480561"/>
          </a:xfrm>
          <a:prstGeom prst="rect">
            <a:avLst/>
          </a:prstGeom>
          <a:solidFill>
            <a:schemeClr val="accent1">
              <a:alpha val="4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RCS Thrusters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F6AA254D-20E8-456D-A3EE-BA63C224DD11}"/>
              </a:ext>
            </a:extLst>
          </p:cNvPr>
          <p:cNvCxnSpPr>
            <a:cxnSpLocks/>
            <a:stCxn id="24" idx="3"/>
          </p:cNvCxnSpPr>
          <p:nvPr/>
        </p:nvCxnSpPr>
        <p:spPr>
          <a:xfrm flipV="1">
            <a:off x="7452092" y="4756151"/>
            <a:ext cx="640228" cy="1990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6BF19D12-CA99-48D6-B191-EBC1C6BED108}"/>
              </a:ext>
            </a:extLst>
          </p:cNvPr>
          <p:cNvCxnSpPr>
            <a:cxnSpLocks/>
            <a:stCxn id="24" idx="1"/>
          </p:cNvCxnSpPr>
          <p:nvPr/>
        </p:nvCxnSpPr>
        <p:spPr>
          <a:xfrm flipH="1" flipV="1">
            <a:off x="5148105" y="3971301"/>
            <a:ext cx="455600" cy="80475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B29503EC-CE95-4B60-B2CF-3ADAFF0C3513}"/>
              </a:ext>
            </a:extLst>
          </p:cNvPr>
          <p:cNvSpPr/>
          <p:nvPr/>
        </p:nvSpPr>
        <p:spPr>
          <a:xfrm>
            <a:off x="239665" y="5093108"/>
            <a:ext cx="1132283" cy="590141"/>
          </a:xfrm>
          <a:prstGeom prst="rect">
            <a:avLst/>
          </a:prstGeom>
          <a:solidFill>
            <a:schemeClr val="accent1">
              <a:alpha val="4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Comm.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Antennas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09C29D38-1CAA-4736-BFCE-7B62DA9FE139}"/>
              </a:ext>
            </a:extLst>
          </p:cNvPr>
          <p:cNvCxnSpPr>
            <a:cxnSpLocks/>
            <a:stCxn id="36" idx="0"/>
          </p:cNvCxnSpPr>
          <p:nvPr/>
        </p:nvCxnSpPr>
        <p:spPr>
          <a:xfrm flipV="1">
            <a:off x="805807" y="4418285"/>
            <a:ext cx="769538" cy="67482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C0782CCB-3043-4F28-88E6-199051AD5C5E}"/>
              </a:ext>
            </a:extLst>
          </p:cNvPr>
          <p:cNvSpPr txBox="1"/>
          <p:nvPr/>
        </p:nvSpPr>
        <p:spPr>
          <a:xfrm>
            <a:off x="7346228" y="1164636"/>
            <a:ext cx="4382221" cy="584775"/>
          </a:xfrm>
          <a:prstGeom prst="rect">
            <a:avLst/>
          </a:prstGeom>
          <a:noFill/>
          <a:ln>
            <a:solidFill>
              <a:srgbClr val="91819E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TH Overall Pressurized Volume: ~400 m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i="1" dirty="0">
                <a:solidFill>
                  <a:prstClr val="black"/>
                </a:solidFill>
              </a:rPr>
              <a:t>Inflatable: ~365 m</a:t>
            </a:r>
            <a:r>
              <a:rPr lang="en-US" sz="1400" i="1" baseline="30000" dirty="0">
                <a:solidFill>
                  <a:prstClr val="black"/>
                </a:solidFill>
              </a:rPr>
              <a:t>3</a:t>
            </a:r>
            <a:r>
              <a:rPr lang="en-US" sz="1400" i="1" dirty="0">
                <a:solidFill>
                  <a:prstClr val="black"/>
                </a:solidFill>
              </a:rPr>
              <a:t>, Metallic: ~35 m</a:t>
            </a:r>
            <a:r>
              <a:rPr lang="en-US" sz="1400" i="1" baseline="30000" dirty="0">
                <a:solidFill>
                  <a:prstClr val="black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661783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76D52B4-5825-4780-A1F8-51A6995E5B17}"/>
              </a:ext>
            </a:extLst>
          </p:cNvPr>
          <p:cNvGrpSpPr>
            <a:grpSpLocks noChangeAspect="1"/>
          </p:cNvGrpSpPr>
          <p:nvPr/>
        </p:nvGrpSpPr>
        <p:grpSpPr>
          <a:xfrm>
            <a:off x="824433" y="1090519"/>
            <a:ext cx="10515952" cy="5566027"/>
            <a:chOff x="2374" y="9704"/>
            <a:chExt cx="12030475" cy="6367656"/>
          </a:xfrm>
        </p:grpSpPr>
        <p:pic>
          <p:nvPicPr>
            <p:cNvPr id="8" name="Picture 7" descr="Diagram&#10;&#10;Description automatically generated">
              <a:extLst>
                <a:ext uri="{FF2B5EF4-FFF2-40B4-BE49-F238E27FC236}">
                  <a16:creationId xmlns:a16="http://schemas.microsoft.com/office/drawing/2014/main" id="{916D9494-ECE6-4FE7-B3F4-A04F5321CD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491" b="27806"/>
            <a:stretch/>
          </p:blipFill>
          <p:spPr>
            <a:xfrm rot="10800000">
              <a:off x="1303279" y="716015"/>
              <a:ext cx="9390888" cy="5001115"/>
            </a:xfrm>
            <a:prstGeom prst="rect">
              <a:avLst/>
            </a:prstGeom>
          </p:spPr>
        </p:pic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402C5332-938E-49A5-8CBB-FFC4AB894A9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2642" y="1060802"/>
              <a:ext cx="2702427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ECB44CB5-B115-49CA-9A46-15F0C88BB32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2643" y="5436605"/>
              <a:ext cx="2702426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4055977A-92F8-493E-A9E4-C61DC740739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71647" y="1060802"/>
              <a:ext cx="1" cy="4375803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6435042C-C46C-4283-B792-6DC25B5F897E}"/>
                </a:ext>
              </a:extLst>
            </p:cNvPr>
            <p:cNvCxnSpPr>
              <a:cxnSpLocks/>
            </p:cNvCxnSpPr>
            <p:nvPr/>
          </p:nvCxnSpPr>
          <p:spPr>
            <a:xfrm>
              <a:off x="804197" y="2314897"/>
              <a:ext cx="1289785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D189C933-4CDD-4AAF-A0B6-F43CB2A67694}"/>
                </a:ext>
              </a:extLst>
            </p:cNvPr>
            <p:cNvCxnSpPr>
              <a:cxnSpLocks/>
            </p:cNvCxnSpPr>
            <p:nvPr/>
          </p:nvCxnSpPr>
          <p:spPr>
            <a:xfrm>
              <a:off x="806918" y="4194481"/>
              <a:ext cx="1289785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43CF99E4-26D1-4516-92B1-67E1D1FF26BD}"/>
                </a:ext>
              </a:extLst>
            </p:cNvPr>
            <p:cNvCxnSpPr>
              <a:cxnSpLocks/>
            </p:cNvCxnSpPr>
            <p:nvPr/>
          </p:nvCxnSpPr>
          <p:spPr>
            <a:xfrm>
              <a:off x="930113" y="2317342"/>
              <a:ext cx="0" cy="1877139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D9B5BFF6-6BD3-444F-A1F9-44DF57F1BE71}"/>
                </a:ext>
              </a:extLst>
            </p:cNvPr>
            <p:cNvSpPr txBox="1"/>
            <p:nvPr/>
          </p:nvSpPr>
          <p:spPr>
            <a:xfrm>
              <a:off x="2374" y="1818715"/>
              <a:ext cx="875123" cy="35210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Ø7.80m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F8C73D0-86DE-4622-927D-02A32BF2357B}"/>
                </a:ext>
              </a:extLst>
            </p:cNvPr>
            <p:cNvSpPr txBox="1"/>
            <p:nvPr/>
          </p:nvSpPr>
          <p:spPr>
            <a:xfrm>
              <a:off x="553459" y="3046247"/>
              <a:ext cx="663861" cy="35210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r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Ø3.40m</a:t>
              </a:r>
            </a:p>
          </p:txBody>
        </p: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0C2A28F9-3347-43FF-ABEC-C8C2D3719C2E}"/>
                </a:ext>
              </a:extLst>
            </p:cNvPr>
            <p:cNvCxnSpPr>
              <a:cxnSpLocks/>
            </p:cNvCxnSpPr>
            <p:nvPr/>
          </p:nvCxnSpPr>
          <p:spPr>
            <a:xfrm>
              <a:off x="2831727" y="2415224"/>
              <a:ext cx="0" cy="1684511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D679277-8659-420D-B3BB-827E1AA6CB29}"/>
                </a:ext>
              </a:extLst>
            </p:cNvPr>
            <p:cNvSpPr txBox="1"/>
            <p:nvPr/>
          </p:nvSpPr>
          <p:spPr>
            <a:xfrm>
              <a:off x="2485733" y="3052334"/>
              <a:ext cx="633786" cy="246473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45720" tIns="0" rIns="4572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3.00m</a:t>
              </a:r>
            </a:p>
          </p:txBody>
        </p: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2ED23FCA-1871-4468-B502-3F545F76BCB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457815" y="3775881"/>
              <a:ext cx="7083" cy="249583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E5459CAA-9340-423D-A574-8EC0BE564919}"/>
                </a:ext>
              </a:extLst>
            </p:cNvPr>
            <p:cNvCxnSpPr>
              <a:cxnSpLocks/>
            </p:cNvCxnSpPr>
            <p:nvPr/>
          </p:nvCxnSpPr>
          <p:spPr>
            <a:xfrm>
              <a:off x="6914935" y="341507"/>
              <a:ext cx="0" cy="1723859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CEA7BA58-EFAD-44E0-83AF-327DE9E5A70F}"/>
                </a:ext>
              </a:extLst>
            </p:cNvPr>
            <p:cNvCxnSpPr>
              <a:cxnSpLocks/>
            </p:cNvCxnSpPr>
            <p:nvPr/>
          </p:nvCxnSpPr>
          <p:spPr>
            <a:xfrm>
              <a:off x="10029310" y="125718"/>
              <a:ext cx="0" cy="250664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250FAC94-7828-4D53-A1B5-E8C0AB5D57AE}"/>
                </a:ext>
              </a:extLst>
            </p:cNvPr>
            <p:cNvCxnSpPr>
              <a:cxnSpLocks/>
            </p:cNvCxnSpPr>
            <p:nvPr/>
          </p:nvCxnSpPr>
          <p:spPr>
            <a:xfrm>
              <a:off x="7050187" y="226288"/>
              <a:ext cx="2979123" cy="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65815524-96A0-4CB3-ACBD-0A2E87039B91}"/>
                </a:ext>
              </a:extLst>
            </p:cNvPr>
            <p:cNvSpPr txBox="1"/>
            <p:nvPr/>
          </p:nvSpPr>
          <p:spPr>
            <a:xfrm>
              <a:off x="7946548" y="9704"/>
              <a:ext cx="785263" cy="35210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5.30 m</a:t>
              </a:r>
            </a:p>
          </p:txBody>
        </p: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5167FBBB-00ED-42AD-94CB-FD24C6AAA164}"/>
                </a:ext>
              </a:extLst>
            </p:cNvPr>
            <p:cNvCxnSpPr>
              <a:cxnSpLocks/>
            </p:cNvCxnSpPr>
            <p:nvPr/>
          </p:nvCxnSpPr>
          <p:spPr>
            <a:xfrm>
              <a:off x="9963092" y="2415224"/>
              <a:ext cx="180836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7C0782F1-115D-424F-B3F3-7DF3DA82D0D1}"/>
                </a:ext>
              </a:extLst>
            </p:cNvPr>
            <p:cNvCxnSpPr>
              <a:cxnSpLocks/>
            </p:cNvCxnSpPr>
            <p:nvPr/>
          </p:nvCxnSpPr>
          <p:spPr>
            <a:xfrm>
              <a:off x="9963092" y="4099735"/>
              <a:ext cx="183151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F695DC94-D2E3-43C0-AA75-ED308EB4CF65}"/>
                </a:ext>
              </a:extLst>
            </p:cNvPr>
            <p:cNvCxnSpPr>
              <a:cxnSpLocks/>
            </p:cNvCxnSpPr>
            <p:nvPr/>
          </p:nvCxnSpPr>
          <p:spPr>
            <a:xfrm>
              <a:off x="11722154" y="2415224"/>
              <a:ext cx="0" cy="1684511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FD322760-EC0C-427C-A70E-06A8F9492875}"/>
                </a:ext>
              </a:extLst>
            </p:cNvPr>
            <p:cNvSpPr txBox="1"/>
            <p:nvPr/>
          </p:nvSpPr>
          <p:spPr>
            <a:xfrm>
              <a:off x="11323140" y="2784765"/>
              <a:ext cx="709709" cy="35210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r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Ø3.00 m</a:t>
              </a:r>
            </a:p>
          </p:txBody>
        </p: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A37884D6-4215-4F4D-8039-7E2A9BBAD4B5}"/>
                </a:ext>
              </a:extLst>
            </p:cNvPr>
            <p:cNvCxnSpPr>
              <a:cxnSpLocks/>
            </p:cNvCxnSpPr>
            <p:nvPr/>
          </p:nvCxnSpPr>
          <p:spPr>
            <a:xfrm>
              <a:off x="9143742" y="4588042"/>
              <a:ext cx="0" cy="64794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8535EE19-0FA5-4BF4-8AC0-FC7801FC0BDE}"/>
                </a:ext>
              </a:extLst>
            </p:cNvPr>
            <p:cNvCxnSpPr>
              <a:cxnSpLocks/>
            </p:cNvCxnSpPr>
            <p:nvPr/>
          </p:nvCxnSpPr>
          <p:spPr>
            <a:xfrm>
              <a:off x="9143742" y="4951009"/>
              <a:ext cx="1324377" cy="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48BE5F7C-CFFE-4FB0-AE5B-7F7F96997DB6}"/>
                </a:ext>
              </a:extLst>
            </p:cNvPr>
            <p:cNvSpPr txBox="1"/>
            <p:nvPr/>
          </p:nvSpPr>
          <p:spPr>
            <a:xfrm>
              <a:off x="10566868" y="4773144"/>
              <a:ext cx="574001" cy="35210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r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2.37 m</a:t>
              </a:r>
            </a:p>
          </p:txBody>
        </p: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AAF0C054-C314-4ED3-8F24-9B3A3713D849}"/>
                </a:ext>
              </a:extLst>
            </p:cNvPr>
            <p:cNvCxnSpPr>
              <a:cxnSpLocks/>
            </p:cNvCxnSpPr>
            <p:nvPr/>
          </p:nvCxnSpPr>
          <p:spPr>
            <a:xfrm>
              <a:off x="10468119" y="121743"/>
              <a:ext cx="0" cy="263055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Arrow Connector 96">
              <a:extLst>
                <a:ext uri="{FF2B5EF4-FFF2-40B4-BE49-F238E27FC236}">
                  <a16:creationId xmlns:a16="http://schemas.microsoft.com/office/drawing/2014/main" id="{B81D3B25-DDCC-4573-BD6D-97302CF50BB4}"/>
                </a:ext>
              </a:extLst>
            </p:cNvPr>
            <p:cNvCxnSpPr>
              <a:cxnSpLocks/>
            </p:cNvCxnSpPr>
            <p:nvPr/>
          </p:nvCxnSpPr>
          <p:spPr>
            <a:xfrm>
              <a:off x="10029310" y="228118"/>
              <a:ext cx="428505" cy="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C4DF7056-5D7C-4A10-9596-6DA4E1586AB8}"/>
                </a:ext>
              </a:extLst>
            </p:cNvPr>
            <p:cNvSpPr txBox="1"/>
            <p:nvPr/>
          </p:nvSpPr>
          <p:spPr>
            <a:xfrm>
              <a:off x="10507781" y="41622"/>
              <a:ext cx="574001" cy="35210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r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0.80 m</a:t>
              </a:r>
            </a:p>
          </p:txBody>
        </p: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14D8D16C-F988-45FA-9C87-0F014C9FFA8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35881" y="341507"/>
              <a:ext cx="947" cy="181045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Arrow Connector 99">
              <a:extLst>
                <a:ext uri="{FF2B5EF4-FFF2-40B4-BE49-F238E27FC236}">
                  <a16:creationId xmlns:a16="http://schemas.microsoft.com/office/drawing/2014/main" id="{780255CC-4B37-4B24-9B96-AAC93384A24A}"/>
                </a:ext>
              </a:extLst>
            </p:cNvPr>
            <p:cNvCxnSpPr>
              <a:cxnSpLocks/>
            </p:cNvCxnSpPr>
            <p:nvPr/>
          </p:nvCxnSpPr>
          <p:spPr>
            <a:xfrm>
              <a:off x="2006287" y="210886"/>
              <a:ext cx="5043899" cy="16328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5BB5F679-0BB3-4F18-8323-ADFC7375C00B}"/>
                </a:ext>
              </a:extLst>
            </p:cNvPr>
            <p:cNvSpPr txBox="1"/>
            <p:nvPr/>
          </p:nvSpPr>
          <p:spPr>
            <a:xfrm>
              <a:off x="4110070" y="30956"/>
              <a:ext cx="785263" cy="246473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t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8.94 m</a:t>
              </a:r>
            </a:p>
          </p:txBody>
        </p: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00E47CB9-D14E-4BDC-9FF6-84DFEF5065AB}"/>
                </a:ext>
              </a:extLst>
            </p:cNvPr>
            <p:cNvCxnSpPr>
              <a:cxnSpLocks/>
            </p:cNvCxnSpPr>
            <p:nvPr/>
          </p:nvCxnSpPr>
          <p:spPr>
            <a:xfrm>
              <a:off x="10091969" y="2732565"/>
              <a:ext cx="112091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Arrow Connector 102">
              <a:extLst>
                <a:ext uri="{FF2B5EF4-FFF2-40B4-BE49-F238E27FC236}">
                  <a16:creationId xmlns:a16="http://schemas.microsoft.com/office/drawing/2014/main" id="{959020E8-134E-462B-AC75-4ADC40EC10CD}"/>
                </a:ext>
              </a:extLst>
            </p:cNvPr>
            <p:cNvCxnSpPr>
              <a:cxnSpLocks/>
            </p:cNvCxnSpPr>
            <p:nvPr/>
          </p:nvCxnSpPr>
          <p:spPr>
            <a:xfrm>
              <a:off x="11067567" y="2732565"/>
              <a:ext cx="0" cy="1084158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847A3D8D-EC53-4F76-92F8-183611626A7F}"/>
                </a:ext>
              </a:extLst>
            </p:cNvPr>
            <p:cNvSpPr txBox="1"/>
            <p:nvPr/>
          </p:nvSpPr>
          <p:spPr>
            <a:xfrm>
              <a:off x="10668553" y="3151297"/>
              <a:ext cx="709709" cy="35210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r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Ø1.90 m</a:t>
              </a:r>
            </a:p>
          </p:txBody>
        </p: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672AC451-D5AA-457F-9547-5861E424A84B}"/>
                </a:ext>
              </a:extLst>
            </p:cNvPr>
            <p:cNvCxnSpPr>
              <a:cxnSpLocks/>
            </p:cNvCxnSpPr>
            <p:nvPr/>
          </p:nvCxnSpPr>
          <p:spPr>
            <a:xfrm>
              <a:off x="10091969" y="3816723"/>
              <a:ext cx="112091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D17C8E39-AE67-4FAC-911E-0725F9E2335E}"/>
                </a:ext>
              </a:extLst>
            </p:cNvPr>
            <p:cNvCxnSpPr>
              <a:cxnSpLocks/>
            </p:cNvCxnSpPr>
            <p:nvPr/>
          </p:nvCxnSpPr>
          <p:spPr>
            <a:xfrm>
              <a:off x="2007233" y="121581"/>
              <a:ext cx="0" cy="256161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6A5BAF54-8A78-45F1-9533-5E01A7258B4F}"/>
                </a:ext>
              </a:extLst>
            </p:cNvPr>
            <p:cNvCxnSpPr>
              <a:cxnSpLocks/>
            </p:cNvCxnSpPr>
            <p:nvPr/>
          </p:nvCxnSpPr>
          <p:spPr>
            <a:xfrm>
              <a:off x="3365558" y="580073"/>
              <a:ext cx="0" cy="26574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Arrow Connector 111">
              <a:extLst>
                <a:ext uri="{FF2B5EF4-FFF2-40B4-BE49-F238E27FC236}">
                  <a16:creationId xmlns:a16="http://schemas.microsoft.com/office/drawing/2014/main" id="{A8989C5E-B56E-40B4-809A-9200F658D5EA}"/>
                </a:ext>
              </a:extLst>
            </p:cNvPr>
            <p:cNvCxnSpPr>
              <a:cxnSpLocks/>
            </p:cNvCxnSpPr>
            <p:nvPr/>
          </p:nvCxnSpPr>
          <p:spPr>
            <a:xfrm>
              <a:off x="2136828" y="452823"/>
              <a:ext cx="4779054" cy="6512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91A843E3-71A3-43DE-876F-D83668615FE6}"/>
                </a:ext>
              </a:extLst>
            </p:cNvPr>
            <p:cNvSpPr txBox="1"/>
            <p:nvPr/>
          </p:nvSpPr>
          <p:spPr>
            <a:xfrm>
              <a:off x="4111017" y="317668"/>
              <a:ext cx="785263" cy="246473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t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8.50 m</a:t>
              </a:r>
            </a:p>
          </p:txBody>
        </p: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348F8F4D-75C0-4F99-94F7-A1D8A44A6566}"/>
                </a:ext>
              </a:extLst>
            </p:cNvPr>
            <p:cNvCxnSpPr>
              <a:cxnSpLocks/>
            </p:cNvCxnSpPr>
            <p:nvPr/>
          </p:nvCxnSpPr>
          <p:spPr>
            <a:xfrm>
              <a:off x="7050187" y="121581"/>
              <a:ext cx="0" cy="2541609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9C6C42CF-7098-4EE8-9376-82002CD367FB}"/>
                </a:ext>
              </a:extLst>
            </p:cNvPr>
            <p:cNvCxnSpPr>
              <a:cxnSpLocks/>
            </p:cNvCxnSpPr>
            <p:nvPr/>
          </p:nvCxnSpPr>
          <p:spPr>
            <a:xfrm>
              <a:off x="5678228" y="574879"/>
              <a:ext cx="0" cy="26574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Arrow Connector 124">
              <a:extLst>
                <a:ext uri="{FF2B5EF4-FFF2-40B4-BE49-F238E27FC236}">
                  <a16:creationId xmlns:a16="http://schemas.microsoft.com/office/drawing/2014/main" id="{62260CFE-26CC-4E94-84C8-758653EC230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65097" y="699072"/>
              <a:ext cx="2318407" cy="6911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26825D36-A7A6-49D2-BBF3-FB88946CC686}"/>
                </a:ext>
              </a:extLst>
            </p:cNvPr>
            <p:cNvSpPr txBox="1"/>
            <p:nvPr/>
          </p:nvSpPr>
          <p:spPr>
            <a:xfrm>
              <a:off x="4107392" y="570652"/>
              <a:ext cx="830677" cy="24647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t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4.10 m</a:t>
              </a:r>
            </a:p>
          </p:txBody>
        </p: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BEE79E38-23D2-4586-9494-AC770D03D98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527346" y="3786691"/>
              <a:ext cx="7083" cy="249583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Arrow Connector 130">
              <a:extLst>
                <a:ext uri="{FF2B5EF4-FFF2-40B4-BE49-F238E27FC236}">
                  <a16:creationId xmlns:a16="http://schemas.microsoft.com/office/drawing/2014/main" id="{C1F22E97-4365-4498-998D-EA7D423DCD5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27346" y="6161027"/>
              <a:ext cx="8930469" cy="68758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84C514A3-9C0F-42A6-B904-7639FEB0B15F}"/>
                </a:ext>
              </a:extLst>
            </p:cNvPr>
            <p:cNvSpPr txBox="1"/>
            <p:nvPr/>
          </p:nvSpPr>
          <p:spPr>
            <a:xfrm>
              <a:off x="5565706" y="6025256"/>
              <a:ext cx="1025292" cy="35210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15.90 m</a:t>
              </a:r>
            </a:p>
          </p:txBody>
        </p: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ED936626-1813-40E3-8187-A5525A0FBF9B}"/>
                </a:ext>
              </a:extLst>
            </p:cNvPr>
            <p:cNvCxnSpPr>
              <a:cxnSpLocks/>
            </p:cNvCxnSpPr>
            <p:nvPr/>
          </p:nvCxnSpPr>
          <p:spPr>
            <a:xfrm>
              <a:off x="1525123" y="1316736"/>
              <a:ext cx="1" cy="134645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Arrow Connector 136">
              <a:extLst>
                <a:ext uri="{FF2B5EF4-FFF2-40B4-BE49-F238E27FC236}">
                  <a16:creationId xmlns:a16="http://schemas.microsoft.com/office/drawing/2014/main" id="{39CC9759-4357-4F17-98ED-10D16A5F1E6C}"/>
                </a:ext>
              </a:extLst>
            </p:cNvPr>
            <p:cNvCxnSpPr>
              <a:cxnSpLocks/>
            </p:cNvCxnSpPr>
            <p:nvPr/>
          </p:nvCxnSpPr>
          <p:spPr>
            <a:xfrm>
              <a:off x="1525123" y="1417508"/>
              <a:ext cx="481164" cy="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333D81B8-AAE8-43B3-A0EE-F2219F715D2A}"/>
                </a:ext>
              </a:extLst>
            </p:cNvPr>
            <p:cNvSpPr txBox="1"/>
            <p:nvPr/>
          </p:nvSpPr>
          <p:spPr>
            <a:xfrm>
              <a:off x="827683" y="1279008"/>
              <a:ext cx="574001" cy="246473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0.86 m</a:t>
              </a:r>
            </a:p>
          </p:txBody>
        </p:sp>
        <p:cxnSp>
          <p:nvCxnSpPr>
            <p:cNvPr id="141" name="Straight Arrow Connector 140">
              <a:extLst>
                <a:ext uri="{FF2B5EF4-FFF2-40B4-BE49-F238E27FC236}">
                  <a16:creationId xmlns:a16="http://schemas.microsoft.com/office/drawing/2014/main" id="{D8F0EA25-4290-4FCF-8AA8-749CEBB36996}"/>
                </a:ext>
              </a:extLst>
            </p:cNvPr>
            <p:cNvCxnSpPr>
              <a:cxnSpLocks/>
            </p:cNvCxnSpPr>
            <p:nvPr/>
          </p:nvCxnSpPr>
          <p:spPr>
            <a:xfrm>
              <a:off x="7383099" y="2355925"/>
              <a:ext cx="0" cy="1806606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632DFD0E-4C7E-4B56-832C-5AAC803DC841}"/>
                </a:ext>
              </a:extLst>
            </p:cNvPr>
            <p:cNvSpPr txBox="1"/>
            <p:nvPr/>
          </p:nvSpPr>
          <p:spPr>
            <a:xfrm>
              <a:off x="7492215" y="1931274"/>
              <a:ext cx="769492" cy="246473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45720" tIns="0" rIns="4572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Ø3.22m</a:t>
              </a:r>
            </a:p>
          </p:txBody>
        </p:sp>
        <p:sp>
          <p:nvSpPr>
            <p:cNvPr id="143" name="TextBox 142">
              <a:extLst>
                <a:ext uri="{FF2B5EF4-FFF2-40B4-BE49-F238E27FC236}">
                  <a16:creationId xmlns:a16="http://schemas.microsoft.com/office/drawing/2014/main" id="{470A13EC-A019-4DDB-BB00-7541264D0AE3}"/>
                </a:ext>
              </a:extLst>
            </p:cNvPr>
            <p:cNvSpPr txBox="1"/>
            <p:nvPr/>
          </p:nvSpPr>
          <p:spPr>
            <a:xfrm>
              <a:off x="5101340" y="5748258"/>
              <a:ext cx="716677" cy="246473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4572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Ø8.44m</a:t>
              </a:r>
            </a:p>
          </p:txBody>
        </p: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77702218-E2CB-4126-9494-3999409D920A}"/>
                </a:ext>
              </a:extLst>
            </p:cNvPr>
            <p:cNvCxnSpPr>
              <a:cxnSpLocks/>
            </p:cNvCxnSpPr>
            <p:nvPr/>
          </p:nvCxnSpPr>
          <p:spPr>
            <a:xfrm>
              <a:off x="7383099" y="2070792"/>
              <a:ext cx="0" cy="290559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Arrow Connector 148">
              <a:extLst>
                <a:ext uri="{FF2B5EF4-FFF2-40B4-BE49-F238E27FC236}">
                  <a16:creationId xmlns:a16="http://schemas.microsoft.com/office/drawing/2014/main" id="{DD0C36D7-EC65-4617-8B4E-4DEB412BBAFC}"/>
                </a:ext>
              </a:extLst>
            </p:cNvPr>
            <p:cNvCxnSpPr>
              <a:cxnSpLocks/>
            </p:cNvCxnSpPr>
            <p:nvPr/>
          </p:nvCxnSpPr>
          <p:spPr>
            <a:xfrm>
              <a:off x="4997718" y="882835"/>
              <a:ext cx="0" cy="4757184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5B13E561-EB02-41EE-BB40-86470C6EB5DD}"/>
                </a:ext>
              </a:extLst>
            </p:cNvPr>
            <p:cNvCxnSpPr>
              <a:cxnSpLocks/>
            </p:cNvCxnSpPr>
            <p:nvPr/>
          </p:nvCxnSpPr>
          <p:spPr>
            <a:xfrm>
              <a:off x="4998032" y="5625635"/>
              <a:ext cx="0" cy="26112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9D0F6D37-DEF8-4521-8D23-D9A7933B6E70}"/>
                </a:ext>
              </a:extLst>
            </p:cNvPr>
            <p:cNvCxnSpPr>
              <a:cxnSpLocks/>
              <a:endCxn id="143" idx="1"/>
            </p:cNvCxnSpPr>
            <p:nvPr/>
          </p:nvCxnSpPr>
          <p:spPr>
            <a:xfrm flipV="1">
              <a:off x="4997717" y="5871494"/>
              <a:ext cx="103622" cy="1526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>
              <a:extLst>
                <a:ext uri="{FF2B5EF4-FFF2-40B4-BE49-F238E27FC236}">
                  <a16:creationId xmlns:a16="http://schemas.microsoft.com/office/drawing/2014/main" id="{19D84C01-458E-4B6C-92E9-57CB54CF7781}"/>
                </a:ext>
              </a:extLst>
            </p:cNvPr>
            <p:cNvCxnSpPr>
              <a:cxnSpLocks/>
              <a:endCxn id="142" idx="1"/>
            </p:cNvCxnSpPr>
            <p:nvPr/>
          </p:nvCxnSpPr>
          <p:spPr>
            <a:xfrm flipV="1">
              <a:off x="7384117" y="2054510"/>
              <a:ext cx="108099" cy="1526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8A5EF094-2674-4EB7-B269-EB929FF7FB58}"/>
                </a:ext>
              </a:extLst>
            </p:cNvPr>
            <p:cNvCxnSpPr>
              <a:cxnSpLocks/>
            </p:cNvCxnSpPr>
            <p:nvPr/>
          </p:nvCxnSpPr>
          <p:spPr>
            <a:xfrm>
              <a:off x="9111543" y="2548859"/>
              <a:ext cx="0" cy="1425168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51F49193-DCB2-4A39-A5E9-F09826CFCA32}"/>
                </a:ext>
              </a:extLst>
            </p:cNvPr>
            <p:cNvSpPr txBox="1"/>
            <p:nvPr/>
          </p:nvSpPr>
          <p:spPr>
            <a:xfrm>
              <a:off x="9220659" y="1783622"/>
              <a:ext cx="704508" cy="24647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45720" tIns="0" rIns="4572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2.55m</a:t>
              </a:r>
            </a:p>
          </p:txBody>
        </p: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78058DBC-8C32-490C-AFE2-A3E6A4E79413}"/>
                </a:ext>
              </a:extLst>
            </p:cNvPr>
            <p:cNvCxnSpPr>
              <a:cxnSpLocks/>
            </p:cNvCxnSpPr>
            <p:nvPr/>
          </p:nvCxnSpPr>
          <p:spPr>
            <a:xfrm>
              <a:off x="9111543" y="1923140"/>
              <a:ext cx="0" cy="625719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5AEF4C22-7BE9-4DFC-A1E8-445BF61965D9}"/>
                </a:ext>
              </a:extLst>
            </p:cNvPr>
            <p:cNvCxnSpPr>
              <a:cxnSpLocks/>
              <a:endCxn id="70" idx="1"/>
            </p:cNvCxnSpPr>
            <p:nvPr/>
          </p:nvCxnSpPr>
          <p:spPr>
            <a:xfrm flipV="1">
              <a:off x="9112561" y="1906858"/>
              <a:ext cx="108097" cy="1526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615BAF64-A0BB-49F1-A2F1-DCAF2BDC6F3F}"/>
                </a:ext>
              </a:extLst>
            </p:cNvPr>
            <p:cNvCxnSpPr>
              <a:cxnSpLocks/>
            </p:cNvCxnSpPr>
            <p:nvPr/>
          </p:nvCxnSpPr>
          <p:spPr>
            <a:xfrm>
              <a:off x="9592025" y="4346814"/>
              <a:ext cx="1448047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29DCC51B-300F-46E1-82E6-A72A1C8ADDBC}"/>
                </a:ext>
              </a:extLst>
            </p:cNvPr>
            <p:cNvSpPr txBox="1"/>
            <p:nvPr/>
          </p:nvSpPr>
          <p:spPr>
            <a:xfrm>
              <a:off x="10760559" y="4481104"/>
              <a:ext cx="839332" cy="24647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45720" tIns="0" rIns="4572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0.43m</a:t>
              </a:r>
            </a:p>
          </p:txBody>
        </p: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BE632841-9E22-44E9-BB8A-471B2022A011}"/>
                </a:ext>
              </a:extLst>
            </p:cNvPr>
            <p:cNvCxnSpPr>
              <a:cxnSpLocks/>
              <a:endCxn id="79" idx="1"/>
            </p:cNvCxnSpPr>
            <p:nvPr/>
          </p:nvCxnSpPr>
          <p:spPr>
            <a:xfrm flipV="1">
              <a:off x="10652462" y="4604340"/>
              <a:ext cx="108096" cy="1526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Arrow Connector 82">
              <a:extLst>
                <a:ext uri="{FF2B5EF4-FFF2-40B4-BE49-F238E27FC236}">
                  <a16:creationId xmlns:a16="http://schemas.microsoft.com/office/drawing/2014/main" id="{245CCC0E-D4F0-4F95-B099-C63E93656301}"/>
                </a:ext>
              </a:extLst>
            </p:cNvPr>
            <p:cNvCxnSpPr>
              <a:cxnSpLocks/>
            </p:cNvCxnSpPr>
            <p:nvPr/>
          </p:nvCxnSpPr>
          <p:spPr>
            <a:xfrm>
              <a:off x="10651443" y="3868787"/>
              <a:ext cx="1" cy="230948"/>
            </a:xfrm>
            <a:prstGeom prst="straightConnector1">
              <a:avLst/>
            </a:prstGeom>
            <a:ln>
              <a:solidFill>
                <a:srgbClr val="FF0000"/>
              </a:solidFill>
              <a:headEnd type="none" w="med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Arrow Connector 87">
              <a:extLst>
                <a:ext uri="{FF2B5EF4-FFF2-40B4-BE49-F238E27FC236}">
                  <a16:creationId xmlns:a16="http://schemas.microsoft.com/office/drawing/2014/main" id="{57265A43-0CAE-4056-A2E2-4C6AA829FED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651443" y="4346814"/>
              <a:ext cx="3528" cy="272789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lg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B8950CB2-A37E-429F-8E6E-DDC21E512FBA}"/>
                </a:ext>
              </a:extLst>
            </p:cNvPr>
            <p:cNvCxnSpPr>
              <a:cxnSpLocks/>
            </p:cNvCxnSpPr>
            <p:nvPr/>
          </p:nvCxnSpPr>
          <p:spPr>
            <a:xfrm>
              <a:off x="8948386" y="2125857"/>
              <a:ext cx="0" cy="384261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E82DF6C6-7C24-4A30-9038-017BE39B35CF}"/>
                </a:ext>
              </a:extLst>
            </p:cNvPr>
            <p:cNvSpPr txBox="1"/>
            <p:nvPr/>
          </p:nvSpPr>
          <p:spPr>
            <a:xfrm>
              <a:off x="9051351" y="1366685"/>
              <a:ext cx="704508" cy="24647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45720" tIns="0" rIns="4572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0.65m</a:t>
              </a:r>
            </a:p>
          </p:txBody>
        </p: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4493C8D9-D589-436A-9870-81828AC1851D}"/>
                </a:ext>
              </a:extLst>
            </p:cNvPr>
            <p:cNvCxnSpPr>
              <a:cxnSpLocks/>
            </p:cNvCxnSpPr>
            <p:nvPr/>
          </p:nvCxnSpPr>
          <p:spPr>
            <a:xfrm>
              <a:off x="8942233" y="1506203"/>
              <a:ext cx="0" cy="625719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EBB8B237-D59B-48FD-BD06-26B2B36F7E16}"/>
                </a:ext>
              </a:extLst>
            </p:cNvPr>
            <p:cNvCxnSpPr>
              <a:cxnSpLocks/>
              <a:endCxn id="75" idx="1"/>
            </p:cNvCxnSpPr>
            <p:nvPr/>
          </p:nvCxnSpPr>
          <p:spPr>
            <a:xfrm flipV="1">
              <a:off x="8943251" y="1489922"/>
              <a:ext cx="108100" cy="1526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55BEAEEF-9459-4339-ABC0-EFFBFF57505A}"/>
                </a:ext>
              </a:extLst>
            </p:cNvPr>
            <p:cNvCxnSpPr>
              <a:cxnSpLocks/>
            </p:cNvCxnSpPr>
            <p:nvPr/>
          </p:nvCxnSpPr>
          <p:spPr>
            <a:xfrm>
              <a:off x="9904073" y="420572"/>
              <a:ext cx="0" cy="193535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id="{74D7709D-E770-4D42-A4C1-B293F42E99AE}"/>
                </a:ext>
              </a:extLst>
            </p:cNvPr>
            <p:cNvCxnSpPr>
              <a:cxnSpLocks/>
            </p:cNvCxnSpPr>
            <p:nvPr/>
          </p:nvCxnSpPr>
          <p:spPr>
            <a:xfrm>
              <a:off x="6914935" y="459711"/>
              <a:ext cx="2989138" cy="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47F16623-01F3-4960-82DF-3667233BD8A2}"/>
                </a:ext>
              </a:extLst>
            </p:cNvPr>
            <p:cNvSpPr txBox="1"/>
            <p:nvPr/>
          </p:nvSpPr>
          <p:spPr>
            <a:xfrm>
              <a:off x="7946548" y="300879"/>
              <a:ext cx="785263" cy="35210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5.30 m</a:t>
              </a:r>
            </a:p>
          </p:txBody>
        </p:sp>
      </p:grpSp>
      <p:sp>
        <p:nvSpPr>
          <p:cNvPr id="87" name="Title 2">
            <a:extLst>
              <a:ext uri="{FF2B5EF4-FFF2-40B4-BE49-F238E27FC236}">
                <a16:creationId xmlns:a16="http://schemas.microsoft.com/office/drawing/2014/main" id="{48BF014D-4F29-446E-8FC9-7525C5F893DF}"/>
              </a:ext>
            </a:extLst>
          </p:cNvPr>
          <p:cNvSpPr txBox="1">
            <a:spLocks/>
          </p:cNvSpPr>
          <p:nvPr/>
        </p:nvSpPr>
        <p:spPr>
          <a:xfrm>
            <a:off x="704335" y="259254"/>
            <a:ext cx="10058153" cy="5787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4400" b="0">
                <a:solidFill>
                  <a:schemeClr val="bg1"/>
                </a:solidFill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TH Concept Size</a:t>
            </a:r>
          </a:p>
        </p:txBody>
      </p:sp>
    </p:spTree>
    <p:extLst>
      <p:ext uri="{BB962C8B-B14F-4D97-AF65-F5344CB8AC3E}">
        <p14:creationId xmlns:p14="http://schemas.microsoft.com/office/powerpoint/2010/main" val="3072016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Title 2">
            <a:extLst>
              <a:ext uri="{FF2B5EF4-FFF2-40B4-BE49-F238E27FC236}">
                <a16:creationId xmlns:a16="http://schemas.microsoft.com/office/drawing/2014/main" id="{D36F5B6D-6AA6-42C8-89B9-79714DD31A07}"/>
              </a:ext>
            </a:extLst>
          </p:cNvPr>
          <p:cNvSpPr txBox="1">
            <a:spLocks/>
          </p:cNvSpPr>
          <p:nvPr/>
        </p:nvSpPr>
        <p:spPr>
          <a:xfrm>
            <a:off x="704335" y="259254"/>
            <a:ext cx="10058153" cy="5787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4400" b="0">
                <a:solidFill>
                  <a:schemeClr val="bg1"/>
                </a:solidFill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TH Concept Pressurized Volume</a:t>
            </a:r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DC6E6E95-BADE-44D5-AB6F-C2B6E2CBA9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99"/>
          <a:stretch/>
        </p:blipFill>
        <p:spPr>
          <a:xfrm>
            <a:off x="2345236" y="1095903"/>
            <a:ext cx="7501528" cy="555852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347FBD5-892B-4449-AADB-6F2FC0913592}"/>
              </a:ext>
            </a:extLst>
          </p:cNvPr>
          <p:cNvSpPr/>
          <p:nvPr/>
        </p:nvSpPr>
        <p:spPr>
          <a:xfrm>
            <a:off x="5212747" y="1394961"/>
            <a:ext cx="6354079" cy="3957950"/>
          </a:xfrm>
          <a:prstGeom prst="rect">
            <a:avLst/>
          </a:prstGeom>
          <a:solidFill>
            <a:schemeClr val="accent2">
              <a:alpha val="4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0161FFA-1658-47EA-AEC0-19CDF85D2042}"/>
              </a:ext>
            </a:extLst>
          </p:cNvPr>
          <p:cNvSpPr/>
          <p:nvPr/>
        </p:nvSpPr>
        <p:spPr>
          <a:xfrm>
            <a:off x="420492" y="1394961"/>
            <a:ext cx="4792255" cy="3957950"/>
          </a:xfrm>
          <a:prstGeom prst="rect">
            <a:avLst/>
          </a:prstGeom>
          <a:solidFill>
            <a:schemeClr val="accent1">
              <a:alpha val="4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273D3A1-7EA7-4FA7-AAF6-050220F6ED65}"/>
              </a:ext>
            </a:extLst>
          </p:cNvPr>
          <p:cNvSpPr txBox="1"/>
          <p:nvPr/>
        </p:nvSpPr>
        <p:spPr>
          <a:xfrm>
            <a:off x="10033695" y="1380937"/>
            <a:ext cx="19756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Soft Goods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Volume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(~365m</a:t>
            </a:r>
            <a:r>
              <a:rPr kumimoji="0" lang="en-US" sz="1800" b="0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3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0E7510-1D82-4B4D-B6D5-6A71CCD3E458}"/>
              </a:ext>
            </a:extLst>
          </p:cNvPr>
          <p:cNvSpPr txBox="1"/>
          <p:nvPr/>
        </p:nvSpPr>
        <p:spPr>
          <a:xfrm>
            <a:off x="3888986" y="1365488"/>
            <a:ext cx="17820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Metallic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Volume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(~35m</a:t>
            </a:r>
            <a:r>
              <a:rPr kumimoji="0" lang="en-US" sz="1800" b="0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3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22F852E-07F9-46D8-B5EA-A0E5F064A5E7}"/>
              </a:ext>
            </a:extLst>
          </p:cNvPr>
          <p:cNvSpPr txBox="1"/>
          <p:nvPr/>
        </p:nvSpPr>
        <p:spPr>
          <a:xfrm>
            <a:off x="570779" y="1782475"/>
            <a:ext cx="1856906" cy="923330"/>
          </a:xfrm>
          <a:prstGeom prst="rect">
            <a:avLst/>
          </a:prstGeom>
          <a:noFill/>
          <a:ln>
            <a:solidFill>
              <a:srgbClr val="91819E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TH Overall Pressurized Volume: ~400 m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3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1358C8C-C678-4833-A3EA-E7FE1E15A287}"/>
              </a:ext>
            </a:extLst>
          </p:cNvPr>
          <p:cNvSpPr txBox="1"/>
          <p:nvPr/>
        </p:nvSpPr>
        <p:spPr>
          <a:xfrm>
            <a:off x="616327" y="2920297"/>
            <a:ext cx="1723645" cy="206210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 anchor="t">
            <a:spAutoFit/>
          </a:bodyPr>
          <a:lstStyle/>
          <a:p>
            <a:pPr algn="ctr"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Similar to</a:t>
            </a:r>
            <a:r>
              <a:rPr lang="en-US" sz="1600" i="1" dirty="0"/>
              <a:t> </a:t>
            </a:r>
            <a:endParaRPr kumimoji="0" lang="en-US" sz="16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1700 ft</a:t>
            </a:r>
            <a:r>
              <a:rPr kumimoji="0" lang="en-US" sz="1600" b="0" i="1" u="none" strike="noStrike" kern="1200" cap="none" spc="0" normalizeH="0" baseline="3000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2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home</a:t>
            </a:r>
            <a:endParaRPr lang="en-US" sz="16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cs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  <a:p>
            <a:pPr algn="ctr">
              <a:defRPr/>
            </a:pPr>
            <a:r>
              <a:rPr lang="en-US" sz="1600" i="1" dirty="0"/>
              <a:t> 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ISS Pres. Vol.:</a:t>
            </a:r>
            <a:r>
              <a:rPr lang="en-US" sz="1600" i="1" dirty="0"/>
              <a:t> </a:t>
            </a:r>
            <a:endParaRPr lang="en-US" sz="16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cs typeface="Calibri"/>
            </a:endParaRPr>
          </a:p>
          <a:p>
            <a:pPr algn="ctr"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~1000 m</a:t>
            </a:r>
            <a:r>
              <a:rPr kumimoji="0" lang="en-US" sz="1600" b="0" i="1" u="none" strike="noStrike" kern="1200" cap="none" spc="0" normalizeH="0" baseline="3000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3</a:t>
            </a:r>
            <a:r>
              <a:rPr lang="en-US" sz="1600" i="1" dirty="0"/>
              <a:t> </a:t>
            </a:r>
            <a:endParaRPr lang="en-US" sz="16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cs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(~390 m</a:t>
            </a:r>
            <a:r>
              <a:rPr kumimoji="0" lang="en-US" sz="1200" b="0" i="1" u="none" strike="noStrike" kern="1200" cap="none" spc="0" normalizeH="0" baseline="3000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3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habitable)</a:t>
            </a:r>
            <a:endParaRPr lang="en-US" sz="12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cs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  <a:p>
            <a:pPr algn="ctr">
              <a:defRPr/>
            </a:pPr>
            <a:r>
              <a:rPr lang="en-US" sz="1200" i="1" dirty="0"/>
              <a:t>Mir's Pres Vol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.:</a:t>
            </a:r>
            <a:endParaRPr lang="en-US" sz="12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cs typeface="Calibri"/>
            </a:endParaRPr>
          </a:p>
          <a:p>
            <a:pPr algn="ctr"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350 m</a:t>
            </a:r>
            <a:r>
              <a:rPr kumimoji="0" lang="en-US" sz="1200" b="0" i="1" u="none" strike="noStrike" kern="1200" cap="none" spc="0" normalizeH="0" baseline="3000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3</a:t>
            </a:r>
            <a:r>
              <a:rPr lang="en-US" sz="1200" i="1" dirty="0"/>
              <a:t> </a:t>
            </a:r>
            <a:endParaRPr lang="en-US" sz="12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cs typeface="Calibri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7702624-B831-43BF-84A1-2305C7F65FF0}"/>
              </a:ext>
            </a:extLst>
          </p:cNvPr>
          <p:cNvSpPr txBox="1"/>
          <p:nvPr/>
        </p:nvSpPr>
        <p:spPr>
          <a:xfrm>
            <a:off x="6708802" y="4163245"/>
            <a:ext cx="10252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/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15.90 m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8A8142DB-4D7A-4F18-9050-F5F99ADB1B82}"/>
              </a:ext>
            </a:extLst>
          </p:cNvPr>
          <p:cNvCxnSpPr/>
          <p:nvPr/>
        </p:nvCxnSpPr>
        <p:spPr>
          <a:xfrm flipH="1">
            <a:off x="2532691" y="4532577"/>
            <a:ext cx="7183631" cy="0"/>
          </a:xfrm>
          <a:prstGeom prst="line">
            <a:avLst/>
          </a:prstGeom>
          <a:ln w="38100">
            <a:solidFill>
              <a:schemeClr val="tx1"/>
            </a:solidFill>
            <a:prstDash val="sysDot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280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9A06745-53CD-47DA-A957-8046A6EC0FF5}"/>
              </a:ext>
            </a:extLst>
          </p:cNvPr>
          <p:cNvGrpSpPr>
            <a:grpSpLocks noChangeAspect="1"/>
          </p:cNvGrpSpPr>
          <p:nvPr/>
        </p:nvGrpSpPr>
        <p:grpSpPr>
          <a:xfrm>
            <a:off x="6297928" y="1157049"/>
            <a:ext cx="4863966" cy="5522460"/>
            <a:chOff x="6160748" y="263233"/>
            <a:chExt cx="5390253" cy="6119997"/>
          </a:xfrm>
        </p:grpSpPr>
        <p:pic>
          <p:nvPicPr>
            <p:cNvPr id="61" name="Picture 60" descr="Diagram&#10;&#10;Description automatically generated">
              <a:extLst>
                <a:ext uri="{FF2B5EF4-FFF2-40B4-BE49-F238E27FC236}">
                  <a16:creationId xmlns:a16="http://schemas.microsoft.com/office/drawing/2014/main" id="{F323CB01-EF4A-420A-A5F0-96AFED9281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288" t="41462" r="33214"/>
            <a:stretch/>
          </p:blipFill>
          <p:spPr>
            <a:xfrm>
              <a:off x="7145131" y="263233"/>
              <a:ext cx="4405870" cy="5715000"/>
            </a:xfrm>
            <a:prstGeom prst="rect">
              <a:avLst/>
            </a:prstGeom>
          </p:spPr>
        </p:pic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A37884D6-4215-4F4D-8039-7E2A9BBAD4B5}"/>
                </a:ext>
              </a:extLst>
            </p:cNvPr>
            <p:cNvCxnSpPr>
              <a:cxnSpLocks/>
            </p:cNvCxnSpPr>
            <p:nvPr/>
          </p:nvCxnSpPr>
          <p:spPr>
            <a:xfrm>
              <a:off x="7896282" y="5898289"/>
              <a:ext cx="0" cy="43444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8535EE19-0FA5-4BF4-8AC0-FC7801FC0BDE}"/>
                </a:ext>
              </a:extLst>
            </p:cNvPr>
            <p:cNvCxnSpPr>
              <a:cxnSpLocks/>
            </p:cNvCxnSpPr>
            <p:nvPr/>
          </p:nvCxnSpPr>
          <p:spPr>
            <a:xfrm>
              <a:off x="7896282" y="6152122"/>
              <a:ext cx="965012" cy="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48BE5F7C-CFFE-4FB0-AE5B-7F7F96997DB6}"/>
                </a:ext>
              </a:extLst>
            </p:cNvPr>
            <p:cNvSpPr txBox="1"/>
            <p:nvPr/>
          </p:nvSpPr>
          <p:spPr>
            <a:xfrm>
              <a:off x="9060337" y="5973936"/>
              <a:ext cx="1055213" cy="40929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r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7x 4.00 m</a:t>
              </a:r>
            </a:p>
          </p:txBody>
        </p: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43DFF891-FB51-4058-AD38-B2C3EDEBD757}"/>
                </a:ext>
              </a:extLst>
            </p:cNvPr>
            <p:cNvCxnSpPr>
              <a:cxnSpLocks/>
            </p:cNvCxnSpPr>
            <p:nvPr/>
          </p:nvCxnSpPr>
          <p:spPr>
            <a:xfrm>
              <a:off x="8861294" y="5908281"/>
              <a:ext cx="0" cy="43444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C06F8B54-ABB6-46AE-941E-6834D83BB5D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863013" y="6156221"/>
              <a:ext cx="17113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8123E5E8-AB2D-4C35-8BF7-DB252A85F63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33751" y="1673613"/>
              <a:ext cx="930877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7C0CB656-EB18-4B2A-9E7D-37EDBBED51A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433751" y="5851652"/>
              <a:ext cx="1368402" cy="59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Arrow Connector 113">
              <a:extLst>
                <a:ext uri="{FF2B5EF4-FFF2-40B4-BE49-F238E27FC236}">
                  <a16:creationId xmlns:a16="http://schemas.microsoft.com/office/drawing/2014/main" id="{C61A2CF4-F0DC-4721-BFF8-20F372B78C2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543857" y="1673613"/>
              <a:ext cx="8477" cy="4186336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465B8AE9-A030-446B-9F44-84A20E904EB6}"/>
                </a:ext>
              </a:extLst>
            </p:cNvPr>
            <p:cNvSpPr txBox="1"/>
            <p:nvPr/>
          </p:nvSpPr>
          <p:spPr>
            <a:xfrm>
              <a:off x="6160748" y="3271240"/>
              <a:ext cx="861933" cy="40929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17.3m</a:t>
              </a:r>
            </a:p>
          </p:txBody>
        </p:sp>
        <p:cxnSp>
          <p:nvCxnSpPr>
            <p:cNvPr id="117" name="Straight Arrow Connector 116">
              <a:extLst>
                <a:ext uri="{FF2B5EF4-FFF2-40B4-BE49-F238E27FC236}">
                  <a16:creationId xmlns:a16="http://schemas.microsoft.com/office/drawing/2014/main" id="{7A58AA09-A5EC-4246-996A-8AE0B5C6B6D6}"/>
                </a:ext>
              </a:extLst>
            </p:cNvPr>
            <p:cNvCxnSpPr>
              <a:cxnSpLocks/>
            </p:cNvCxnSpPr>
            <p:nvPr/>
          </p:nvCxnSpPr>
          <p:spPr>
            <a:xfrm>
              <a:off x="7265687" y="2258557"/>
              <a:ext cx="0" cy="3593095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55604E7A-2D71-4161-B2DA-4F0E183EF185}"/>
                </a:ext>
              </a:extLst>
            </p:cNvPr>
            <p:cNvSpPr txBox="1"/>
            <p:nvPr/>
          </p:nvSpPr>
          <p:spPr>
            <a:xfrm>
              <a:off x="6927931" y="3850188"/>
              <a:ext cx="777777" cy="30697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45720" tIns="0" rIns="4572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14.9m</a:t>
              </a:r>
            </a:p>
          </p:txBody>
        </p: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BFA8DCE5-C70A-4932-B2C8-4ADFB477174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92778" y="2258557"/>
              <a:ext cx="77006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Arrow Connector 119">
              <a:extLst>
                <a:ext uri="{FF2B5EF4-FFF2-40B4-BE49-F238E27FC236}">
                  <a16:creationId xmlns:a16="http://schemas.microsoft.com/office/drawing/2014/main" id="{2FEBFF2A-AF24-46F5-90BD-8CB935337F2A}"/>
                </a:ext>
              </a:extLst>
            </p:cNvPr>
            <p:cNvCxnSpPr>
              <a:cxnSpLocks/>
            </p:cNvCxnSpPr>
            <p:nvPr/>
          </p:nvCxnSpPr>
          <p:spPr>
            <a:xfrm>
              <a:off x="9154812" y="4849789"/>
              <a:ext cx="0" cy="473872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007A1670-A3FD-4518-875F-5513DA9AAF89}"/>
                </a:ext>
              </a:extLst>
            </p:cNvPr>
            <p:cNvSpPr txBox="1"/>
            <p:nvPr/>
          </p:nvSpPr>
          <p:spPr>
            <a:xfrm>
              <a:off x="9263927" y="4464389"/>
              <a:ext cx="1115956" cy="30697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45720" tIns="0" rIns="4572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7x 2.00m</a:t>
              </a:r>
            </a:p>
          </p:txBody>
        </p: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637FD6E6-BB4D-427A-8292-AE5EAC45CF7F}"/>
                </a:ext>
              </a:extLst>
            </p:cNvPr>
            <p:cNvCxnSpPr>
              <a:cxnSpLocks/>
            </p:cNvCxnSpPr>
            <p:nvPr/>
          </p:nvCxnSpPr>
          <p:spPr>
            <a:xfrm>
              <a:off x="9154812" y="4602888"/>
              <a:ext cx="0" cy="24811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B34C19F6-7222-473F-92E9-C12E21AE4073}"/>
                </a:ext>
              </a:extLst>
            </p:cNvPr>
            <p:cNvCxnSpPr>
              <a:cxnSpLocks/>
              <a:endCxn id="121" idx="1"/>
            </p:cNvCxnSpPr>
            <p:nvPr/>
          </p:nvCxnSpPr>
          <p:spPr>
            <a:xfrm>
              <a:off x="9155830" y="4602888"/>
              <a:ext cx="108097" cy="149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672D6BD1-8B8A-4671-852F-CAA58E3A9049}"/>
                </a:ext>
              </a:extLst>
            </p:cNvPr>
            <p:cNvCxnSpPr>
              <a:cxnSpLocks/>
            </p:cNvCxnSpPr>
            <p:nvPr/>
          </p:nvCxnSpPr>
          <p:spPr>
            <a:xfrm>
              <a:off x="8922196" y="5328423"/>
              <a:ext cx="341732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4B343F84-84A7-4960-8796-86F6DFFA8775}"/>
                </a:ext>
              </a:extLst>
            </p:cNvPr>
            <p:cNvCxnSpPr>
              <a:cxnSpLocks/>
            </p:cNvCxnSpPr>
            <p:nvPr/>
          </p:nvCxnSpPr>
          <p:spPr>
            <a:xfrm>
              <a:off x="8922196" y="4849789"/>
              <a:ext cx="341732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F2AC3BE-9C5F-4DC4-88CC-3B46C1074F37}"/>
              </a:ext>
            </a:extLst>
          </p:cNvPr>
          <p:cNvGrpSpPr>
            <a:grpSpLocks noChangeAspect="1"/>
          </p:cNvGrpSpPr>
          <p:nvPr/>
        </p:nvGrpSpPr>
        <p:grpSpPr>
          <a:xfrm>
            <a:off x="188119" y="1192471"/>
            <a:ext cx="5265307" cy="5486400"/>
            <a:chOff x="80302" y="529466"/>
            <a:chExt cx="5856876" cy="6102809"/>
          </a:xfrm>
        </p:grpSpPr>
        <p:pic>
          <p:nvPicPr>
            <p:cNvPr id="59" name="Picture 58" descr="Bar chart&#10;&#10;Description automatically generated">
              <a:extLst>
                <a:ext uri="{FF2B5EF4-FFF2-40B4-BE49-F238E27FC236}">
                  <a16:creationId xmlns:a16="http://schemas.microsoft.com/office/drawing/2014/main" id="{E1175AC7-1C5D-4BD4-9300-8117C1FBBA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441" r="36018" b="30938"/>
            <a:stretch/>
          </p:blipFill>
          <p:spPr>
            <a:xfrm>
              <a:off x="1363829" y="761827"/>
              <a:ext cx="2868112" cy="5870448"/>
            </a:xfrm>
            <a:prstGeom prst="rect">
              <a:avLst/>
            </a:prstGeom>
          </p:spPr>
        </p:pic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402C5332-938E-49A5-8CBB-FFC4AB894A9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6167" y="862505"/>
              <a:ext cx="1881071" cy="1706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ECB44CB5-B115-49CA-9A46-15F0C88BB32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6167" y="5518985"/>
              <a:ext cx="1803909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4055977A-92F8-493E-A9E4-C61DC740739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5173" y="879568"/>
              <a:ext cx="10972" cy="4647655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D9B5BFF6-6BD3-444F-A1F9-44DF57F1BE71}"/>
                </a:ext>
              </a:extLst>
            </p:cNvPr>
            <p:cNvSpPr txBox="1"/>
            <p:nvPr/>
          </p:nvSpPr>
          <p:spPr>
            <a:xfrm>
              <a:off x="80302" y="2090012"/>
              <a:ext cx="865162" cy="41082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22.0m</a:t>
              </a:r>
            </a:p>
          </p:txBody>
        </p: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0C2A28F9-3347-43FF-ABEC-C8C2D3719C2E}"/>
                </a:ext>
              </a:extLst>
            </p:cNvPr>
            <p:cNvCxnSpPr>
              <a:cxnSpLocks/>
            </p:cNvCxnSpPr>
            <p:nvPr/>
          </p:nvCxnSpPr>
          <p:spPr>
            <a:xfrm>
              <a:off x="1267617" y="879568"/>
              <a:ext cx="0" cy="3856758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D679277-8659-420D-B3BB-827E1AA6CB29}"/>
                </a:ext>
              </a:extLst>
            </p:cNvPr>
            <p:cNvSpPr txBox="1"/>
            <p:nvPr/>
          </p:nvSpPr>
          <p:spPr>
            <a:xfrm>
              <a:off x="929861" y="2916098"/>
              <a:ext cx="841818" cy="3081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45720" tIns="0" rIns="4572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18.2m</a:t>
              </a:r>
            </a:p>
          </p:txBody>
        </p: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6A5BAF54-8A78-45F1-9533-5E01A7258B4F}"/>
                </a:ext>
              </a:extLst>
            </p:cNvPr>
            <p:cNvCxnSpPr>
              <a:cxnSpLocks/>
            </p:cNvCxnSpPr>
            <p:nvPr/>
          </p:nvCxnSpPr>
          <p:spPr>
            <a:xfrm>
              <a:off x="2302872" y="538888"/>
              <a:ext cx="0" cy="26574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9C6C42CF-7098-4EE8-9376-82002CD367FB}"/>
                </a:ext>
              </a:extLst>
            </p:cNvPr>
            <p:cNvCxnSpPr>
              <a:cxnSpLocks/>
            </p:cNvCxnSpPr>
            <p:nvPr/>
          </p:nvCxnSpPr>
          <p:spPr>
            <a:xfrm>
              <a:off x="3816470" y="533694"/>
              <a:ext cx="0" cy="26574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Arrow Connector 124">
              <a:extLst>
                <a:ext uri="{FF2B5EF4-FFF2-40B4-BE49-F238E27FC236}">
                  <a16:creationId xmlns:a16="http://schemas.microsoft.com/office/drawing/2014/main" id="{62260CFE-26CC-4E94-84C8-758653EC230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02411" y="645054"/>
              <a:ext cx="1514059" cy="19745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26825D36-A7A6-49D2-BBF3-FB88946CC686}"/>
                </a:ext>
              </a:extLst>
            </p:cNvPr>
            <p:cNvSpPr txBox="1"/>
            <p:nvPr/>
          </p:nvSpPr>
          <p:spPr>
            <a:xfrm>
              <a:off x="2661592" y="529466"/>
              <a:ext cx="839958" cy="3081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t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7.2 m</a:t>
              </a:r>
            </a:p>
          </p:txBody>
        </p: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B0D070D8-4D87-4BD8-BE00-F2EFE9090C0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36822" y="4726697"/>
              <a:ext cx="1090416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6E06E109-711D-4765-A020-8C4B43357FAE}"/>
                </a:ext>
              </a:extLst>
            </p:cNvPr>
            <p:cNvSpPr txBox="1"/>
            <p:nvPr/>
          </p:nvSpPr>
          <p:spPr>
            <a:xfrm>
              <a:off x="4156570" y="1266961"/>
              <a:ext cx="1780608" cy="215684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45720" tIns="0" rIns="4572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2.76m x 17.83m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ROSA (2 PL)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sng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ROSA capacity: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20 kW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98 m</a:t>
              </a:r>
              <a:r>
                <a:rPr kumimoji="0" lang="en-US" sz="18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2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cxnSp>
          <p:nvCxnSpPr>
            <p:cNvPr id="85" name="Straight Arrow Connector 84">
              <a:extLst>
                <a:ext uri="{FF2B5EF4-FFF2-40B4-BE49-F238E27FC236}">
                  <a16:creationId xmlns:a16="http://schemas.microsoft.com/office/drawing/2014/main" id="{B1EC92CB-54FD-4144-A9AB-174778A2417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479324" y="1266961"/>
              <a:ext cx="557047" cy="11715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5D6B2147-42CD-48AF-8853-7F93832C1E7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036841" y="1384111"/>
              <a:ext cx="206136" cy="2080"/>
            </a:xfrm>
            <a:prstGeom prst="straightConnector1">
              <a:avLst/>
            </a:prstGeom>
            <a:ln>
              <a:solidFill>
                <a:schemeClr val="tx1"/>
              </a:solidFill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Title 2">
            <a:extLst>
              <a:ext uri="{FF2B5EF4-FFF2-40B4-BE49-F238E27FC236}">
                <a16:creationId xmlns:a16="http://schemas.microsoft.com/office/drawing/2014/main" id="{03FEFEE3-6E8D-4BED-BDF9-ADC3B089B043}"/>
              </a:ext>
            </a:extLst>
          </p:cNvPr>
          <p:cNvSpPr txBox="1">
            <a:spLocks/>
          </p:cNvSpPr>
          <p:nvPr/>
        </p:nvSpPr>
        <p:spPr>
          <a:xfrm>
            <a:off x="704335" y="259254"/>
            <a:ext cx="10058153" cy="5787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4400" b="0">
                <a:solidFill>
                  <a:schemeClr val="bg1"/>
                </a:solidFill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TH Concept OML Features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70DBC98C-57C1-4E1C-85FE-137F5B3AAC13}"/>
              </a:ext>
            </a:extLst>
          </p:cNvPr>
          <p:cNvSpPr/>
          <p:nvPr/>
        </p:nvSpPr>
        <p:spPr>
          <a:xfrm>
            <a:off x="10104259" y="3609234"/>
            <a:ext cx="1592554" cy="52425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Integrated Windows (x4)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EE92B62B-16E2-48F3-9955-5E084657784F}"/>
              </a:ext>
            </a:extLst>
          </p:cNvPr>
          <p:cNvCxnSpPr>
            <a:cxnSpLocks/>
            <a:stCxn id="41" idx="0"/>
          </p:cNvCxnSpPr>
          <p:nvPr/>
        </p:nvCxnSpPr>
        <p:spPr>
          <a:xfrm flipH="1" flipV="1">
            <a:off x="9981874" y="2595396"/>
            <a:ext cx="918662" cy="101383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9F03175C-97D7-412A-9A16-35FF56A45AAE}"/>
              </a:ext>
            </a:extLst>
          </p:cNvPr>
          <p:cNvSpPr txBox="1"/>
          <p:nvPr/>
        </p:nvSpPr>
        <p:spPr>
          <a:xfrm>
            <a:off x="9656653" y="5604602"/>
            <a:ext cx="22922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Radiator area: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56 m</a:t>
            </a:r>
            <a:r>
              <a:rPr kumimoji="0" lang="en-US" sz="1800" b="0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32206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2AF0725-6C05-4F15-91C7-8C477FA4ECEE}"/>
              </a:ext>
            </a:extLst>
          </p:cNvPr>
          <p:cNvGrpSpPr>
            <a:grpSpLocks noChangeAspect="1"/>
          </p:cNvGrpSpPr>
          <p:nvPr/>
        </p:nvGrpSpPr>
        <p:grpSpPr>
          <a:xfrm>
            <a:off x="3299653" y="1163824"/>
            <a:ext cx="7799685" cy="5482165"/>
            <a:chOff x="939451" y="100124"/>
            <a:chExt cx="9292376" cy="6531334"/>
          </a:xfrm>
        </p:grpSpPr>
        <p:pic>
          <p:nvPicPr>
            <p:cNvPr id="3" name="Picture 2" descr="Diagram&#10;&#10;Description automatically generated with low confidence">
              <a:extLst>
                <a:ext uri="{FF2B5EF4-FFF2-40B4-BE49-F238E27FC236}">
                  <a16:creationId xmlns:a16="http://schemas.microsoft.com/office/drawing/2014/main" id="{1FE8A15B-835F-4A0B-946E-57140EFCEF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94" r="15054" b="1070"/>
            <a:stretch/>
          </p:blipFill>
          <p:spPr>
            <a:xfrm>
              <a:off x="2828991" y="100124"/>
              <a:ext cx="6559410" cy="6531334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A0945F1A-1FE8-4944-817D-14DDDC09197F}"/>
                </a:ext>
              </a:extLst>
            </p:cNvPr>
            <p:cNvSpPr txBox="1"/>
            <p:nvPr/>
          </p:nvSpPr>
          <p:spPr>
            <a:xfrm>
              <a:off x="8909275" y="857763"/>
              <a:ext cx="1293303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4572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Ø8.44m OML</a:t>
              </a:r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6BC5C411-776B-46A8-AC7B-2D961478897C}"/>
                </a:ext>
              </a:extLst>
            </p:cNvPr>
            <p:cNvCxnSpPr>
              <a:cxnSpLocks/>
              <a:endCxn id="41" idx="1"/>
            </p:cNvCxnSpPr>
            <p:nvPr/>
          </p:nvCxnSpPr>
          <p:spPr>
            <a:xfrm>
              <a:off x="8670130" y="996263"/>
              <a:ext cx="239145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28DAD9DF-0166-409A-B6F7-5777E1C7C19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39150" y="992981"/>
              <a:ext cx="231489" cy="220362"/>
            </a:xfrm>
            <a:prstGeom prst="line">
              <a:avLst/>
            </a:prstGeom>
            <a:ln>
              <a:solidFill>
                <a:srgbClr val="FF0000"/>
              </a:solidFill>
              <a:head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A4ADFA4B-E122-40CB-9689-12702716F480}"/>
                </a:ext>
              </a:extLst>
            </p:cNvPr>
            <p:cNvSpPr txBox="1"/>
            <p:nvPr/>
          </p:nvSpPr>
          <p:spPr>
            <a:xfrm>
              <a:off x="9033101" y="1341224"/>
              <a:ext cx="1198726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4572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Ø7.75m IML</a:t>
              </a:r>
            </a:p>
          </p:txBody>
        </p: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C4ECA404-6996-45C5-A341-57293B33DF74}"/>
                </a:ext>
              </a:extLst>
            </p:cNvPr>
            <p:cNvCxnSpPr>
              <a:cxnSpLocks/>
              <a:endCxn id="54" idx="1"/>
            </p:cNvCxnSpPr>
            <p:nvPr/>
          </p:nvCxnSpPr>
          <p:spPr>
            <a:xfrm>
              <a:off x="8793956" y="1479724"/>
              <a:ext cx="239145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2E53378D-9C7A-4940-B5C6-DF5C3B5BD93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89156" y="1479724"/>
              <a:ext cx="304800" cy="224223"/>
            </a:xfrm>
            <a:prstGeom prst="line">
              <a:avLst/>
            </a:prstGeom>
            <a:ln>
              <a:solidFill>
                <a:srgbClr val="FF0000"/>
              </a:solidFill>
              <a:head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88BC380C-EA3C-490C-90EE-9DCA371F6F38}"/>
                </a:ext>
              </a:extLst>
            </p:cNvPr>
            <p:cNvCxnSpPr>
              <a:cxnSpLocks/>
            </p:cNvCxnSpPr>
            <p:nvPr/>
          </p:nvCxnSpPr>
          <p:spPr>
            <a:xfrm>
              <a:off x="9746045" y="2323531"/>
              <a:ext cx="0" cy="2050281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40F89A29-8508-42A7-8A65-B45EC7BBF15E}"/>
                </a:ext>
              </a:extLst>
            </p:cNvPr>
            <p:cNvSpPr txBox="1"/>
            <p:nvPr/>
          </p:nvSpPr>
          <p:spPr>
            <a:xfrm>
              <a:off x="9400051" y="3235108"/>
              <a:ext cx="685444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45720" tIns="0" rIns="4572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2.67m</a:t>
              </a:r>
            </a:p>
          </p:txBody>
        </p: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8A5A8A25-AE5E-4751-B48B-22E6A06C61B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652223" y="2317754"/>
              <a:ext cx="3233182" cy="3266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D8BD6DFB-3128-4D1A-98A7-7B1A6BA1FF5B}"/>
                </a:ext>
              </a:extLst>
            </p:cNvPr>
            <p:cNvCxnSpPr>
              <a:cxnSpLocks/>
            </p:cNvCxnSpPr>
            <p:nvPr/>
          </p:nvCxnSpPr>
          <p:spPr>
            <a:xfrm>
              <a:off x="6659365" y="4373812"/>
              <a:ext cx="322604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B45DA80A-0374-40CD-9B40-1CFAAAD19C3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940261" y="5042846"/>
              <a:ext cx="2262226" cy="3018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BA229B89-9B63-418D-A80E-40ECF0942EDA}"/>
                </a:ext>
              </a:extLst>
            </p:cNvPr>
            <p:cNvSpPr txBox="1"/>
            <p:nvPr/>
          </p:nvSpPr>
          <p:spPr>
            <a:xfrm>
              <a:off x="9239970" y="4901142"/>
              <a:ext cx="685444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45720" tIns="0" rIns="4572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3.00m</a:t>
              </a:r>
            </a:p>
          </p:txBody>
        </p: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D6565DBC-EC33-4344-BFEA-3233CA515EA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941331" y="3514488"/>
              <a:ext cx="1" cy="167189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02645C2C-FB5C-44D8-9D9D-C177CFD5EC7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13307" y="3514488"/>
              <a:ext cx="1" cy="1663699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BFA68E21-AC68-4F69-83BF-3C5C0831ADF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214199" y="5042846"/>
              <a:ext cx="1995704" cy="93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Arrow Connector 78">
              <a:extLst>
                <a:ext uri="{FF2B5EF4-FFF2-40B4-BE49-F238E27FC236}">
                  <a16:creationId xmlns:a16="http://schemas.microsoft.com/office/drawing/2014/main" id="{0243760D-3716-4DA9-A2D5-621EDBC3915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558741" y="4615532"/>
              <a:ext cx="1041043" cy="14788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785708BA-F4A7-4A01-828D-7EAF79C4BD24}"/>
                </a:ext>
              </a:extLst>
            </p:cNvPr>
            <p:cNvSpPr txBox="1"/>
            <p:nvPr/>
          </p:nvSpPr>
          <p:spPr>
            <a:xfrm>
              <a:off x="9504319" y="4495917"/>
              <a:ext cx="685444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45720" tIns="0" rIns="4572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1.39m</a:t>
              </a:r>
            </a:p>
          </p:txBody>
        </p: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AC2515B2-35E0-459C-BAB4-AB64827B611D}"/>
                </a:ext>
              </a:extLst>
            </p:cNvPr>
            <p:cNvCxnSpPr>
              <a:cxnSpLocks/>
            </p:cNvCxnSpPr>
            <p:nvPr/>
          </p:nvCxnSpPr>
          <p:spPr>
            <a:xfrm>
              <a:off x="6599784" y="4630320"/>
              <a:ext cx="2906904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48D8EEB0-694E-4CE0-81FA-CAE391CF6786}"/>
                </a:ext>
              </a:extLst>
            </p:cNvPr>
            <p:cNvCxnSpPr>
              <a:cxnSpLocks/>
            </p:cNvCxnSpPr>
            <p:nvPr/>
          </p:nvCxnSpPr>
          <p:spPr>
            <a:xfrm>
              <a:off x="5558741" y="4395833"/>
              <a:ext cx="0" cy="30753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7A960C4D-1C66-4929-B21B-C361D5378553}"/>
                </a:ext>
              </a:extLst>
            </p:cNvPr>
            <p:cNvCxnSpPr>
              <a:cxnSpLocks/>
            </p:cNvCxnSpPr>
            <p:nvPr/>
          </p:nvCxnSpPr>
          <p:spPr>
            <a:xfrm>
              <a:off x="6599784" y="4395833"/>
              <a:ext cx="0" cy="30753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FCD2050F-0631-4F38-A852-4BB2AE1215A9}"/>
                </a:ext>
              </a:extLst>
            </p:cNvPr>
            <p:cNvSpPr txBox="1"/>
            <p:nvPr/>
          </p:nvSpPr>
          <p:spPr>
            <a:xfrm>
              <a:off x="939451" y="609202"/>
              <a:ext cx="2404234" cy="132004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45720" tIns="0" rIns="4572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0.95 m Square Opening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Common Hatch</a:t>
              </a:r>
              <a:endParaRPr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Calibri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</a:t>
              </a:r>
              <a:r>
                <a:rPr lang="en-US" dirty="0">
                  <a:latin typeface="Calibri" panose="020F0502020204030204"/>
                </a:rPr>
                <a:t>3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places)</a:t>
              </a:r>
              <a:endParaRPr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Calibri"/>
              </a:endParaRPr>
            </a:p>
          </p:txBody>
        </p:sp>
        <p:cxnSp>
          <p:nvCxnSpPr>
            <p:cNvPr id="96" name="Straight Arrow Connector 95">
              <a:extLst>
                <a:ext uri="{FF2B5EF4-FFF2-40B4-BE49-F238E27FC236}">
                  <a16:creationId xmlns:a16="http://schemas.microsoft.com/office/drawing/2014/main" id="{8FCB0701-56D2-4655-A667-C5195C81694B}"/>
                </a:ext>
              </a:extLst>
            </p:cNvPr>
            <p:cNvCxnSpPr>
              <a:cxnSpLocks/>
            </p:cNvCxnSpPr>
            <p:nvPr/>
          </p:nvCxnSpPr>
          <p:spPr>
            <a:xfrm>
              <a:off x="2828991" y="1746223"/>
              <a:ext cx="3009056" cy="142878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Title 2">
            <a:extLst>
              <a:ext uri="{FF2B5EF4-FFF2-40B4-BE49-F238E27FC236}">
                <a16:creationId xmlns:a16="http://schemas.microsoft.com/office/drawing/2014/main" id="{EBD4D8F1-7528-4419-8158-A5F2C5AF6B48}"/>
              </a:ext>
            </a:extLst>
          </p:cNvPr>
          <p:cNvSpPr txBox="1">
            <a:spLocks/>
          </p:cNvSpPr>
          <p:nvPr/>
        </p:nvSpPr>
        <p:spPr>
          <a:xfrm>
            <a:off x="704335" y="259254"/>
            <a:ext cx="10272176" cy="5787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4400" b="0">
                <a:solidFill>
                  <a:schemeClr val="bg1"/>
                </a:solidFill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TH Concept OML Features</a:t>
            </a:r>
          </a:p>
        </p:txBody>
      </p:sp>
      <p:pic>
        <p:nvPicPr>
          <p:cNvPr id="34" name="Picture 33" descr="Diagram&#10;&#10;Description automatically generated">
            <a:extLst>
              <a:ext uri="{FF2B5EF4-FFF2-40B4-BE49-F238E27FC236}">
                <a16:creationId xmlns:a16="http://schemas.microsoft.com/office/drawing/2014/main" id="{0DEBED09-209A-4DA4-B700-FCD365A7B5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52743" y="3430861"/>
            <a:ext cx="2939615" cy="2312303"/>
          </a:xfrm>
          <a:prstGeom prst="rect">
            <a:avLst/>
          </a:prstGeom>
        </p:spPr>
      </p:pic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DE743865-90B7-41E4-9134-E8973A8BBDF7}"/>
              </a:ext>
            </a:extLst>
          </p:cNvPr>
          <p:cNvCxnSpPr>
            <a:cxnSpLocks/>
          </p:cNvCxnSpPr>
          <p:nvPr/>
        </p:nvCxnSpPr>
        <p:spPr>
          <a:xfrm flipH="1">
            <a:off x="996339" y="4164339"/>
            <a:ext cx="1852423" cy="0"/>
          </a:xfrm>
          <a:prstGeom prst="line">
            <a:avLst/>
          </a:prstGeom>
          <a:noFill/>
          <a:ln w="38100"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425AA296-B5C7-4B23-8737-D88A61FF615E}"/>
              </a:ext>
            </a:extLst>
          </p:cNvPr>
          <p:cNvSpPr/>
          <p:nvPr/>
        </p:nvSpPr>
        <p:spPr>
          <a:xfrm>
            <a:off x="516885" y="2874949"/>
            <a:ext cx="2950108" cy="3482518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9D10B11-E4AB-40D4-A606-0248ED7CA2AC}"/>
              </a:ext>
            </a:extLst>
          </p:cNvPr>
          <p:cNvSpPr txBox="1"/>
          <p:nvPr/>
        </p:nvSpPr>
        <p:spPr>
          <a:xfrm>
            <a:off x="507107" y="2494349"/>
            <a:ext cx="29598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Soft Goods Internal Vol.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395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DF03AC0-B9B2-4B71-9C7A-9D10601EB896}"/>
              </a:ext>
            </a:extLst>
          </p:cNvPr>
          <p:cNvGrpSpPr>
            <a:grpSpLocks noChangeAspect="1"/>
          </p:cNvGrpSpPr>
          <p:nvPr/>
        </p:nvGrpSpPr>
        <p:grpSpPr>
          <a:xfrm>
            <a:off x="4193049" y="1253963"/>
            <a:ext cx="7764294" cy="5445557"/>
            <a:chOff x="1662469" y="54385"/>
            <a:chExt cx="9311096" cy="6530421"/>
          </a:xfrm>
        </p:grpSpPr>
        <p:pic>
          <p:nvPicPr>
            <p:cNvPr id="5" name="Picture 4" descr="Chart&#10;&#10;Description automatically generated">
              <a:extLst>
                <a:ext uri="{FF2B5EF4-FFF2-40B4-BE49-F238E27FC236}">
                  <a16:creationId xmlns:a16="http://schemas.microsoft.com/office/drawing/2014/main" id="{AECBD553-4A60-4B6E-8412-5C2CFCEF9C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12" t="3096" r="6746" b="1244"/>
            <a:stretch/>
          </p:blipFill>
          <p:spPr>
            <a:xfrm>
              <a:off x="2270689" y="620341"/>
              <a:ext cx="6920182" cy="5821869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7DCDBDD1-5CC1-4C85-BE7B-BE766EA05391}"/>
                </a:ext>
              </a:extLst>
            </p:cNvPr>
            <p:cNvSpPr txBox="1"/>
            <p:nvPr/>
          </p:nvSpPr>
          <p:spPr>
            <a:xfrm>
              <a:off x="3561291" y="54385"/>
              <a:ext cx="1293303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4572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Ø3.22m OML</a:t>
              </a:r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39AB78CF-BFB3-4F78-B529-D9B1141B753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69694" y="198202"/>
              <a:ext cx="223768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8C8A5FA1-35FD-4EE5-8558-FA8EACBA67E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393462" y="192885"/>
              <a:ext cx="62877" cy="664366"/>
            </a:xfrm>
            <a:prstGeom prst="line">
              <a:avLst/>
            </a:prstGeom>
            <a:ln>
              <a:solidFill>
                <a:srgbClr val="FF0000"/>
              </a:solidFill>
              <a:head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67B278E6-8C99-44C2-A840-C9B8DFACEA20}"/>
                </a:ext>
              </a:extLst>
            </p:cNvPr>
            <p:cNvSpPr txBox="1"/>
            <p:nvPr/>
          </p:nvSpPr>
          <p:spPr>
            <a:xfrm>
              <a:off x="6038315" y="54385"/>
              <a:ext cx="2277739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4572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Ø3.00m Structure OML</a:t>
              </a:r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4AE5B51C-55E5-4B2F-A52B-13267728A941}"/>
                </a:ext>
              </a:extLst>
            </p:cNvPr>
            <p:cNvCxnSpPr>
              <a:cxnSpLocks/>
              <a:endCxn id="40" idx="1"/>
            </p:cNvCxnSpPr>
            <p:nvPr/>
          </p:nvCxnSpPr>
          <p:spPr>
            <a:xfrm>
              <a:off x="5799170" y="192885"/>
              <a:ext cx="239145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3027EE7F-7368-4EDF-AF60-D699F704323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46968" y="192887"/>
              <a:ext cx="52202" cy="840576"/>
            </a:xfrm>
            <a:prstGeom prst="line">
              <a:avLst/>
            </a:prstGeom>
            <a:ln>
              <a:solidFill>
                <a:srgbClr val="FF0000"/>
              </a:solidFill>
              <a:head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AFB1892A-83D3-4875-9314-1496E96DFC0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821146" y="6444291"/>
              <a:ext cx="3751734" cy="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03DF86CE-133E-4555-9011-1478CBAA519E}"/>
                </a:ext>
              </a:extLst>
            </p:cNvPr>
            <p:cNvSpPr txBox="1"/>
            <p:nvPr/>
          </p:nvSpPr>
          <p:spPr>
            <a:xfrm>
              <a:off x="5336457" y="6278340"/>
              <a:ext cx="685444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45720" tIns="0" rIns="4572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2.55m</a:t>
              </a:r>
            </a:p>
          </p:txBody>
        </p: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3000A176-1CA5-4CED-87B0-5F8A89EEC4D3}"/>
                </a:ext>
              </a:extLst>
            </p:cNvPr>
            <p:cNvCxnSpPr>
              <a:cxnSpLocks/>
            </p:cNvCxnSpPr>
            <p:nvPr/>
          </p:nvCxnSpPr>
          <p:spPr>
            <a:xfrm>
              <a:off x="3822037" y="3790824"/>
              <a:ext cx="0" cy="27939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328700C1-0948-4D2B-90BC-EA4337635C60}"/>
                </a:ext>
              </a:extLst>
            </p:cNvPr>
            <p:cNvCxnSpPr>
              <a:cxnSpLocks/>
            </p:cNvCxnSpPr>
            <p:nvPr/>
          </p:nvCxnSpPr>
          <p:spPr>
            <a:xfrm>
              <a:off x="7554525" y="3790824"/>
              <a:ext cx="29176" cy="278579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74DF97D6-4671-4A4D-9BB8-15216CD187E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805379" y="4800856"/>
              <a:ext cx="1041043" cy="14788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6CA55F79-4BA0-4122-9B32-57A2E7A9DA6B}"/>
                </a:ext>
              </a:extLst>
            </p:cNvPr>
            <p:cNvSpPr txBox="1"/>
            <p:nvPr/>
          </p:nvSpPr>
          <p:spPr>
            <a:xfrm>
              <a:off x="9428615" y="4669750"/>
              <a:ext cx="685444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45720" tIns="0" rIns="4572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0.65m</a:t>
              </a:r>
            </a:p>
          </p:txBody>
        </p: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2737B17D-033B-40FE-8D2F-8FA3150F73CD}"/>
                </a:ext>
              </a:extLst>
            </p:cNvPr>
            <p:cNvCxnSpPr>
              <a:cxnSpLocks/>
            </p:cNvCxnSpPr>
            <p:nvPr/>
          </p:nvCxnSpPr>
          <p:spPr>
            <a:xfrm>
              <a:off x="8846422" y="4815644"/>
              <a:ext cx="582193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6B565E1C-60CC-4C0A-8702-635C4D7F4B8D}"/>
                </a:ext>
              </a:extLst>
            </p:cNvPr>
            <p:cNvCxnSpPr>
              <a:cxnSpLocks/>
            </p:cNvCxnSpPr>
            <p:nvPr/>
          </p:nvCxnSpPr>
          <p:spPr>
            <a:xfrm>
              <a:off x="7805379" y="4160217"/>
              <a:ext cx="0" cy="73323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B388B474-885E-450F-A590-6E05ED5E65E3}"/>
                </a:ext>
              </a:extLst>
            </p:cNvPr>
            <p:cNvCxnSpPr>
              <a:cxnSpLocks/>
            </p:cNvCxnSpPr>
            <p:nvPr/>
          </p:nvCxnSpPr>
          <p:spPr>
            <a:xfrm>
              <a:off x="8846422" y="4087550"/>
              <a:ext cx="0" cy="805899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A0B78042-7D5C-4960-96ED-DE0352125A2D}"/>
                </a:ext>
              </a:extLst>
            </p:cNvPr>
            <p:cNvSpPr txBox="1"/>
            <p:nvPr/>
          </p:nvSpPr>
          <p:spPr>
            <a:xfrm>
              <a:off x="8609581" y="862798"/>
              <a:ext cx="2345630" cy="8309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45720" tIns="0" rIns="4572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0.95m Square Opening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Common Hatch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(3 places)</a:t>
              </a:r>
            </a:p>
          </p:txBody>
        </p:sp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2EEC67FF-0A41-409A-9E91-DF253C82442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260759" y="1419848"/>
              <a:ext cx="2387084" cy="146339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Arrow Connector 77">
              <a:extLst>
                <a:ext uri="{FF2B5EF4-FFF2-40B4-BE49-F238E27FC236}">
                  <a16:creationId xmlns:a16="http://schemas.microsoft.com/office/drawing/2014/main" id="{112FD6A9-FB50-45E8-AD69-E050BBC69A0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635807" y="1421929"/>
              <a:ext cx="199578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Arrow Connector 84">
              <a:extLst>
                <a:ext uri="{FF2B5EF4-FFF2-40B4-BE49-F238E27FC236}">
                  <a16:creationId xmlns:a16="http://schemas.microsoft.com/office/drawing/2014/main" id="{F5139EBC-138D-459E-86F9-92390319D08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670154" y="5980665"/>
              <a:ext cx="877793" cy="17033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956F6A61-87E3-4B9F-814E-B53D3C6BA509}"/>
                </a:ext>
              </a:extLst>
            </p:cNvPr>
            <p:cNvSpPr txBox="1"/>
            <p:nvPr/>
          </p:nvSpPr>
          <p:spPr>
            <a:xfrm>
              <a:off x="1662469" y="5604604"/>
              <a:ext cx="685444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45720" tIns="0" rIns="4572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0.56m</a:t>
              </a:r>
            </a:p>
          </p:txBody>
        </p: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1DE60C45-0D16-4D47-966C-111F19DB7E52}"/>
                </a:ext>
              </a:extLst>
            </p:cNvPr>
            <p:cNvCxnSpPr>
              <a:cxnSpLocks/>
            </p:cNvCxnSpPr>
            <p:nvPr/>
          </p:nvCxnSpPr>
          <p:spPr>
            <a:xfrm>
              <a:off x="2347913" y="5881604"/>
              <a:ext cx="325678" cy="11609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9E3900FE-4C89-41F4-9320-17970FC58872}"/>
                </a:ext>
              </a:extLst>
            </p:cNvPr>
            <p:cNvCxnSpPr>
              <a:cxnSpLocks/>
            </p:cNvCxnSpPr>
            <p:nvPr/>
          </p:nvCxnSpPr>
          <p:spPr>
            <a:xfrm>
              <a:off x="2673591" y="4379156"/>
              <a:ext cx="0" cy="161854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236E9451-6C6F-49E6-A984-8B31548EDDB6}"/>
                </a:ext>
              </a:extLst>
            </p:cNvPr>
            <p:cNvCxnSpPr>
              <a:cxnSpLocks/>
            </p:cNvCxnSpPr>
            <p:nvPr/>
          </p:nvCxnSpPr>
          <p:spPr>
            <a:xfrm>
              <a:off x="3547946" y="4306489"/>
              <a:ext cx="0" cy="176858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AE384103-3D2D-4505-B859-837D12BD5047}"/>
                </a:ext>
              </a:extLst>
            </p:cNvPr>
            <p:cNvCxnSpPr>
              <a:cxnSpLocks/>
            </p:cNvCxnSpPr>
            <p:nvPr/>
          </p:nvCxnSpPr>
          <p:spPr>
            <a:xfrm>
              <a:off x="8651846" y="2372215"/>
              <a:ext cx="112091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Arrow Connector 99">
              <a:extLst>
                <a:ext uri="{FF2B5EF4-FFF2-40B4-BE49-F238E27FC236}">
                  <a16:creationId xmlns:a16="http://schemas.microsoft.com/office/drawing/2014/main" id="{021AA908-F5DE-4908-81A7-A1EDBE52BBB7}"/>
                </a:ext>
              </a:extLst>
            </p:cNvPr>
            <p:cNvCxnSpPr>
              <a:cxnSpLocks/>
            </p:cNvCxnSpPr>
            <p:nvPr/>
          </p:nvCxnSpPr>
          <p:spPr>
            <a:xfrm>
              <a:off x="9627444" y="2372215"/>
              <a:ext cx="0" cy="1962849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C63EBA2A-BCF1-4757-917E-2122DAB98725}"/>
                </a:ext>
              </a:extLst>
            </p:cNvPr>
            <p:cNvSpPr txBox="1"/>
            <p:nvPr/>
          </p:nvSpPr>
          <p:spPr>
            <a:xfrm>
              <a:off x="9114951" y="2914611"/>
              <a:ext cx="120545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r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Ø1.26 m IML</a:t>
              </a:r>
            </a:p>
          </p:txBody>
        </p: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BF913534-F4A5-42BA-AB72-E96A9F1EAB55}"/>
                </a:ext>
              </a:extLst>
            </p:cNvPr>
            <p:cNvCxnSpPr>
              <a:cxnSpLocks/>
            </p:cNvCxnSpPr>
            <p:nvPr/>
          </p:nvCxnSpPr>
          <p:spPr>
            <a:xfrm>
              <a:off x="8651846" y="4335064"/>
              <a:ext cx="112091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27CAC18F-1F8B-46CE-A670-3D8694097581}"/>
                </a:ext>
              </a:extLst>
            </p:cNvPr>
            <p:cNvCxnSpPr>
              <a:cxnSpLocks/>
            </p:cNvCxnSpPr>
            <p:nvPr/>
          </p:nvCxnSpPr>
          <p:spPr>
            <a:xfrm>
              <a:off x="8763843" y="2182240"/>
              <a:ext cx="1816051" cy="1082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Arrow Connector 104">
              <a:extLst>
                <a:ext uri="{FF2B5EF4-FFF2-40B4-BE49-F238E27FC236}">
                  <a16:creationId xmlns:a16="http://schemas.microsoft.com/office/drawing/2014/main" id="{44669577-96AF-4BF4-A381-3A760486F43F}"/>
                </a:ext>
              </a:extLst>
            </p:cNvPr>
            <p:cNvCxnSpPr>
              <a:cxnSpLocks/>
            </p:cNvCxnSpPr>
            <p:nvPr/>
          </p:nvCxnSpPr>
          <p:spPr>
            <a:xfrm>
              <a:off x="10426189" y="2193067"/>
              <a:ext cx="0" cy="2319632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187D7912-BB01-4A33-9046-6E9A5731409B}"/>
                </a:ext>
              </a:extLst>
            </p:cNvPr>
            <p:cNvSpPr txBox="1"/>
            <p:nvPr/>
          </p:nvSpPr>
          <p:spPr>
            <a:xfrm>
              <a:off x="9673529" y="3495181"/>
              <a:ext cx="130003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r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Ø1.51 m OML</a:t>
              </a:r>
            </a:p>
          </p:txBody>
        </p: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67C99D75-B52B-4002-94A0-31B468C010E9}"/>
                </a:ext>
              </a:extLst>
            </p:cNvPr>
            <p:cNvCxnSpPr>
              <a:cxnSpLocks/>
            </p:cNvCxnSpPr>
            <p:nvPr/>
          </p:nvCxnSpPr>
          <p:spPr>
            <a:xfrm>
              <a:off x="8795739" y="4512699"/>
              <a:ext cx="175558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3" name="Picture 42" descr="Diagram&#10;&#10;Description automatically generated">
            <a:extLst>
              <a:ext uri="{FF2B5EF4-FFF2-40B4-BE49-F238E27FC236}">
                <a16:creationId xmlns:a16="http://schemas.microsoft.com/office/drawing/2014/main" id="{8AA1B2D9-1043-435F-9A03-979AFB6358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5404" y="3233631"/>
            <a:ext cx="2939615" cy="2312303"/>
          </a:xfrm>
          <a:prstGeom prst="rect">
            <a:avLst/>
          </a:prstGeom>
        </p:spPr>
      </p:pic>
      <p:sp>
        <p:nvSpPr>
          <p:cNvPr id="44" name="Title 2">
            <a:extLst>
              <a:ext uri="{FF2B5EF4-FFF2-40B4-BE49-F238E27FC236}">
                <a16:creationId xmlns:a16="http://schemas.microsoft.com/office/drawing/2014/main" id="{500F176B-BCE7-45F1-AFFD-8FDBB73980A9}"/>
              </a:ext>
            </a:extLst>
          </p:cNvPr>
          <p:cNvSpPr txBox="1">
            <a:spLocks/>
          </p:cNvSpPr>
          <p:nvPr/>
        </p:nvSpPr>
        <p:spPr>
          <a:xfrm>
            <a:off x="704335" y="259254"/>
            <a:ext cx="10058153" cy="5787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4400" b="0">
                <a:solidFill>
                  <a:schemeClr val="bg1"/>
                </a:solidFill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TH Concept OML Features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7DA27CA9-7670-4B25-9A7C-410829A4BDA4}"/>
              </a:ext>
            </a:extLst>
          </p:cNvPr>
          <p:cNvCxnSpPr>
            <a:cxnSpLocks/>
          </p:cNvCxnSpPr>
          <p:nvPr/>
        </p:nvCxnSpPr>
        <p:spPr>
          <a:xfrm flipH="1">
            <a:off x="754389" y="5335372"/>
            <a:ext cx="1852423" cy="0"/>
          </a:xfrm>
          <a:prstGeom prst="line">
            <a:avLst/>
          </a:prstGeom>
          <a:noFill/>
          <a:ln w="38100"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5E6F70C9-722B-4A2C-B793-C919CD0FE589}"/>
              </a:ext>
            </a:extLst>
          </p:cNvPr>
          <p:cNvSpPr/>
          <p:nvPr/>
        </p:nvSpPr>
        <p:spPr>
          <a:xfrm>
            <a:off x="349546" y="2677719"/>
            <a:ext cx="2950108" cy="3482518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67D1A9E4-CFA6-4A62-98DF-58643D8DB982}"/>
              </a:ext>
            </a:extLst>
          </p:cNvPr>
          <p:cNvSpPr/>
          <p:nvPr/>
        </p:nvSpPr>
        <p:spPr>
          <a:xfrm>
            <a:off x="3723788" y="1692924"/>
            <a:ext cx="1955963" cy="480561"/>
          </a:xfrm>
          <a:prstGeom prst="rect">
            <a:avLst/>
          </a:prstGeom>
          <a:solidFill>
            <a:schemeClr val="accent1">
              <a:alpha val="4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RCS Thruster Pods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11825AED-07D0-42A9-BF24-8923BB554D69}"/>
              </a:ext>
            </a:extLst>
          </p:cNvPr>
          <p:cNvSpPr/>
          <p:nvPr/>
        </p:nvSpPr>
        <p:spPr>
          <a:xfrm>
            <a:off x="10037670" y="5565805"/>
            <a:ext cx="1848387" cy="515093"/>
          </a:xfrm>
          <a:prstGeom prst="rect">
            <a:avLst/>
          </a:prstGeom>
          <a:solidFill>
            <a:schemeClr val="accent1">
              <a:alpha val="4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Radial EVA Hatch/Trash A/L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4B91BED-644E-4741-848D-7B9010E09B6D}"/>
              </a:ext>
            </a:extLst>
          </p:cNvPr>
          <p:cNvSpPr txBox="1"/>
          <p:nvPr/>
        </p:nvSpPr>
        <p:spPr>
          <a:xfrm>
            <a:off x="349546" y="2265593"/>
            <a:ext cx="29501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kumimoji="0" b="1" i="0" u="none" strike="noStrike" cap="none" spc="0" normalizeH="0" baseline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Metallic Internal Vol.</a:t>
            </a:r>
          </a:p>
        </p:txBody>
      </p:sp>
    </p:spTree>
    <p:extLst>
      <p:ext uri="{BB962C8B-B14F-4D97-AF65-F5344CB8AC3E}">
        <p14:creationId xmlns:p14="http://schemas.microsoft.com/office/powerpoint/2010/main" val="2905721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-up of a machine&#10;&#10;Description automatically generated with low confidence">
            <a:extLst>
              <a:ext uri="{FF2B5EF4-FFF2-40B4-BE49-F238E27FC236}">
                <a16:creationId xmlns:a16="http://schemas.microsoft.com/office/drawing/2014/main" id="{8F49675E-2DB2-448A-86A1-A195D435FD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4"/>
          <a:stretch/>
        </p:blipFill>
        <p:spPr>
          <a:xfrm>
            <a:off x="8775834" y="2464902"/>
            <a:ext cx="3322656" cy="3810196"/>
          </a:xfrm>
          <a:prstGeom prst="rect">
            <a:avLst/>
          </a:prstGeom>
        </p:spPr>
      </p:pic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847E0D69-AD01-4E9E-8702-67B4F859DB6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5"/>
          <a:stretch/>
        </p:blipFill>
        <p:spPr>
          <a:xfrm>
            <a:off x="4905245" y="2101347"/>
            <a:ext cx="3636048" cy="4214933"/>
          </a:xfrm>
          <a:prstGeom prst="rect">
            <a:avLst/>
          </a:prstGeom>
        </p:spPr>
      </p:pic>
      <p:pic>
        <p:nvPicPr>
          <p:cNvPr id="11" name="Picture 10" descr="Diagram, engineering drawing&#10;&#10;Description automatically generated">
            <a:extLst>
              <a:ext uri="{FF2B5EF4-FFF2-40B4-BE49-F238E27FC236}">
                <a16:creationId xmlns:a16="http://schemas.microsoft.com/office/drawing/2014/main" id="{98ED49F3-2F28-4E0E-BBC7-AEA5D2EF692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1" t="1772" r="6055" b="4126"/>
          <a:stretch/>
        </p:blipFill>
        <p:spPr>
          <a:xfrm>
            <a:off x="186059" y="2140020"/>
            <a:ext cx="3633284" cy="424173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685DFDC-E4C3-4204-BB1A-1D741CC9711B}"/>
              </a:ext>
            </a:extLst>
          </p:cNvPr>
          <p:cNvSpPr txBox="1"/>
          <p:nvPr/>
        </p:nvSpPr>
        <p:spPr>
          <a:xfrm>
            <a:off x="10044380" y="1059532"/>
            <a:ext cx="2025516" cy="6542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5000"/>
              </a:lnSpc>
            </a:pPr>
            <a:r>
              <a:rPr lang="en-US" sz="1600" b="1">
                <a:cs typeface="Arial"/>
              </a:rPr>
              <a:t>Level 3 </a:t>
            </a:r>
            <a:r>
              <a:rPr lang="en-US" sz="1600">
                <a:cs typeface="Arial"/>
              </a:rPr>
              <a:t>– Exercise, Utilization, UWMS (2 of 2), Hygiene Station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099B548-8930-4E96-84E0-B34B8D073366}"/>
              </a:ext>
            </a:extLst>
          </p:cNvPr>
          <p:cNvCxnSpPr>
            <a:cxnSpLocks/>
            <a:stCxn id="12" idx="2"/>
          </p:cNvCxnSpPr>
          <p:nvPr/>
        </p:nvCxnSpPr>
        <p:spPr>
          <a:xfrm flipH="1">
            <a:off x="10761610" y="1713814"/>
            <a:ext cx="295528" cy="838948"/>
          </a:xfrm>
          <a:prstGeom prst="line">
            <a:avLst/>
          </a:prstGeom>
          <a:ln w="19050">
            <a:solidFill>
              <a:schemeClr val="accent2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25092623-C511-47A8-B998-B4DAA24283DE}"/>
              </a:ext>
            </a:extLst>
          </p:cNvPr>
          <p:cNvSpPr txBox="1"/>
          <p:nvPr/>
        </p:nvSpPr>
        <p:spPr>
          <a:xfrm>
            <a:off x="256855" y="1073605"/>
            <a:ext cx="3524036" cy="83894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ct val="75000"/>
              </a:lnSpc>
            </a:pPr>
            <a:r>
              <a:rPr lang="en-US" sz="1600" b="1">
                <a:cs typeface="Arial"/>
              </a:rPr>
              <a:t>Level 1 </a:t>
            </a:r>
            <a:r>
              <a:rPr lang="en-US" sz="1600">
                <a:cs typeface="Arial"/>
              </a:rPr>
              <a:t>– Galley, Command &amp; Control, Medical, Hand Washing Station, UWMS (1 of 2</a:t>
            </a:r>
            <a:r>
              <a:rPr lang="en-US" sz="1600" dirty="0">
                <a:cs typeface="Arial"/>
              </a:rPr>
              <a:t>),</a:t>
            </a:r>
            <a:r>
              <a:rPr lang="en-US" sz="1600">
                <a:cs typeface="Arial"/>
              </a:rPr>
              <a:t> Logistics Management, Trash Management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896FD46-6575-4385-B956-3E45A926E593}"/>
              </a:ext>
            </a:extLst>
          </p:cNvPr>
          <p:cNvSpPr txBox="1"/>
          <p:nvPr/>
        </p:nvSpPr>
        <p:spPr>
          <a:xfrm>
            <a:off x="4438435" y="1081467"/>
            <a:ext cx="2794572" cy="4696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5000"/>
              </a:lnSpc>
            </a:pPr>
            <a:r>
              <a:rPr lang="en-US" sz="1600" b="1">
                <a:cs typeface="Arial"/>
              </a:rPr>
              <a:t>Level 2 </a:t>
            </a:r>
            <a:r>
              <a:rPr lang="en-US" sz="1600">
                <a:cs typeface="Arial"/>
              </a:rPr>
              <a:t>– Crew Quarters, Sub-Systems, Maintenance Stations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64B41F5-8D54-4A0C-8E1B-CC633B6DCC79}"/>
              </a:ext>
            </a:extLst>
          </p:cNvPr>
          <p:cNvCxnSpPr>
            <a:cxnSpLocks/>
            <a:stCxn id="15" idx="2"/>
          </p:cNvCxnSpPr>
          <p:nvPr/>
        </p:nvCxnSpPr>
        <p:spPr>
          <a:xfrm>
            <a:off x="5835721" y="1551083"/>
            <a:ext cx="214362" cy="2705719"/>
          </a:xfrm>
          <a:prstGeom prst="line">
            <a:avLst/>
          </a:prstGeom>
          <a:ln w="19050">
            <a:solidFill>
              <a:schemeClr val="accent2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05FBB1B-ECA0-4096-B193-02CE41D08CA9}"/>
              </a:ext>
            </a:extLst>
          </p:cNvPr>
          <p:cNvCxnSpPr>
            <a:cxnSpLocks/>
          </p:cNvCxnSpPr>
          <p:nvPr/>
        </p:nvCxnSpPr>
        <p:spPr>
          <a:xfrm>
            <a:off x="705230" y="1794783"/>
            <a:ext cx="429632" cy="3024867"/>
          </a:xfrm>
          <a:prstGeom prst="line">
            <a:avLst/>
          </a:prstGeom>
          <a:ln w="19050">
            <a:solidFill>
              <a:schemeClr val="accent2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8C1DDBDC-CD67-45A7-8A31-16A3BD1055A7}"/>
              </a:ext>
            </a:extLst>
          </p:cNvPr>
          <p:cNvSpPr txBox="1"/>
          <p:nvPr/>
        </p:nvSpPr>
        <p:spPr>
          <a:xfrm>
            <a:off x="3744742" y="2469318"/>
            <a:ext cx="12578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u="sng">
                <a:latin typeface="Arial"/>
                <a:cs typeface="Arial"/>
              </a:rPr>
              <a:t>Floor Heights</a:t>
            </a:r>
          </a:p>
        </p:txBody>
      </p:sp>
      <p:sp>
        <p:nvSpPr>
          <p:cNvPr id="19" name="Right Brace 18">
            <a:extLst>
              <a:ext uri="{FF2B5EF4-FFF2-40B4-BE49-F238E27FC236}">
                <a16:creationId xmlns:a16="http://schemas.microsoft.com/office/drawing/2014/main" id="{6AFDA6F3-C700-4743-A4D8-D7FF4506262F}"/>
              </a:ext>
            </a:extLst>
          </p:cNvPr>
          <p:cNvSpPr/>
          <p:nvPr/>
        </p:nvSpPr>
        <p:spPr>
          <a:xfrm flipH="1">
            <a:off x="4741695" y="2367859"/>
            <a:ext cx="569549" cy="1177212"/>
          </a:xfrm>
          <a:prstGeom prst="rightBrace">
            <a:avLst/>
          </a:prstGeom>
          <a:ln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Brace 19">
            <a:extLst>
              <a:ext uri="{FF2B5EF4-FFF2-40B4-BE49-F238E27FC236}">
                <a16:creationId xmlns:a16="http://schemas.microsoft.com/office/drawing/2014/main" id="{134D0488-0019-489A-B9DE-6F2C1906B226}"/>
              </a:ext>
            </a:extLst>
          </p:cNvPr>
          <p:cNvSpPr/>
          <p:nvPr/>
        </p:nvSpPr>
        <p:spPr>
          <a:xfrm flipH="1">
            <a:off x="4760283" y="3545071"/>
            <a:ext cx="517901" cy="1177212"/>
          </a:xfrm>
          <a:prstGeom prst="rightBrace">
            <a:avLst/>
          </a:prstGeom>
          <a:ln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ight Brace 20">
            <a:extLst>
              <a:ext uri="{FF2B5EF4-FFF2-40B4-BE49-F238E27FC236}">
                <a16:creationId xmlns:a16="http://schemas.microsoft.com/office/drawing/2014/main" id="{DFDEF8A0-0A2E-4FB3-9F80-042D0B598003}"/>
              </a:ext>
            </a:extLst>
          </p:cNvPr>
          <p:cNvSpPr/>
          <p:nvPr/>
        </p:nvSpPr>
        <p:spPr>
          <a:xfrm flipH="1">
            <a:off x="4788978" y="4722283"/>
            <a:ext cx="489206" cy="1077194"/>
          </a:xfrm>
          <a:prstGeom prst="rightBrace">
            <a:avLst/>
          </a:prstGeom>
          <a:ln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3403874-677C-45DA-8E62-E6DEFF5646C3}"/>
              </a:ext>
            </a:extLst>
          </p:cNvPr>
          <p:cNvCxnSpPr>
            <a:cxnSpLocks/>
            <a:stCxn id="24" idx="2"/>
          </p:cNvCxnSpPr>
          <p:nvPr/>
        </p:nvCxnSpPr>
        <p:spPr>
          <a:xfrm>
            <a:off x="8736094" y="1956188"/>
            <a:ext cx="378593" cy="2357628"/>
          </a:xfrm>
          <a:prstGeom prst="line">
            <a:avLst/>
          </a:prstGeom>
          <a:ln w="19050">
            <a:solidFill>
              <a:schemeClr val="accent2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102E2BD-4400-4DBD-AD78-6A568EC2D787}"/>
              </a:ext>
            </a:extLst>
          </p:cNvPr>
          <p:cNvCxnSpPr>
            <a:cxnSpLocks/>
            <a:stCxn id="24" idx="2"/>
          </p:cNvCxnSpPr>
          <p:nvPr/>
        </p:nvCxnSpPr>
        <p:spPr>
          <a:xfrm flipH="1">
            <a:off x="7329542" y="1956188"/>
            <a:ext cx="1406552" cy="4063612"/>
          </a:xfrm>
          <a:prstGeom prst="line">
            <a:avLst/>
          </a:prstGeom>
          <a:ln w="19050">
            <a:solidFill>
              <a:schemeClr val="accent2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7C97E612-7D7B-4F06-B666-4FAB7E4D7658}"/>
              </a:ext>
            </a:extLst>
          </p:cNvPr>
          <p:cNvSpPr txBox="1"/>
          <p:nvPr/>
        </p:nvSpPr>
        <p:spPr>
          <a:xfrm>
            <a:off x="7723336" y="1117240"/>
            <a:ext cx="2025516" cy="8389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5000"/>
              </a:lnSpc>
            </a:pPr>
            <a:r>
              <a:rPr lang="en-US" sz="1600" b="1">
                <a:cs typeface="Arial"/>
              </a:rPr>
              <a:t>Storage </a:t>
            </a:r>
            <a:r>
              <a:rPr lang="en-US" sz="1600">
                <a:cs typeface="Arial"/>
              </a:rPr>
              <a:t>– CTBs lining the outer wall, additional storage below Level 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A57F4F3-2521-4C0A-B2B8-31DF736A2282}"/>
              </a:ext>
            </a:extLst>
          </p:cNvPr>
          <p:cNvSpPr txBox="1"/>
          <p:nvPr/>
        </p:nvSpPr>
        <p:spPr>
          <a:xfrm>
            <a:off x="4165656" y="2829801"/>
            <a:ext cx="6693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Arial"/>
                <a:cs typeface="Arial"/>
              </a:rPr>
              <a:t>2.5m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81A6F8A-9216-49E4-9306-BCE030B37BC7}"/>
              </a:ext>
            </a:extLst>
          </p:cNvPr>
          <p:cNvSpPr txBox="1"/>
          <p:nvPr/>
        </p:nvSpPr>
        <p:spPr>
          <a:xfrm>
            <a:off x="4079943" y="3963960"/>
            <a:ext cx="6803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Arial"/>
                <a:cs typeface="Arial"/>
              </a:rPr>
              <a:t>2.65m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3ADA80C-1371-4BAB-BB3B-87515F6EA992}"/>
              </a:ext>
            </a:extLst>
          </p:cNvPr>
          <p:cNvSpPr txBox="1"/>
          <p:nvPr/>
        </p:nvSpPr>
        <p:spPr>
          <a:xfrm>
            <a:off x="4079942" y="5096575"/>
            <a:ext cx="7169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Arial"/>
                <a:cs typeface="Arial"/>
              </a:rPr>
              <a:t>2.55m</a:t>
            </a:r>
          </a:p>
        </p:txBody>
      </p:sp>
      <p:sp>
        <p:nvSpPr>
          <p:cNvPr id="28" name="Right Brace 27">
            <a:extLst>
              <a:ext uri="{FF2B5EF4-FFF2-40B4-BE49-F238E27FC236}">
                <a16:creationId xmlns:a16="http://schemas.microsoft.com/office/drawing/2014/main" id="{C167DCCD-ACF9-4B36-80EF-099252211EB6}"/>
              </a:ext>
            </a:extLst>
          </p:cNvPr>
          <p:cNvSpPr/>
          <p:nvPr/>
        </p:nvSpPr>
        <p:spPr>
          <a:xfrm flipH="1">
            <a:off x="4862459" y="5924550"/>
            <a:ext cx="1381180" cy="238125"/>
          </a:xfrm>
          <a:prstGeom prst="rightBrace">
            <a:avLst/>
          </a:prstGeom>
          <a:ln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BE094F7-618C-4803-869E-378188E8E2A1}"/>
              </a:ext>
            </a:extLst>
          </p:cNvPr>
          <p:cNvSpPr txBox="1"/>
          <p:nvPr/>
        </p:nvSpPr>
        <p:spPr>
          <a:xfrm>
            <a:off x="4230333" y="5854898"/>
            <a:ext cx="6046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Arial"/>
                <a:cs typeface="Arial"/>
              </a:rPr>
              <a:t>0.8m</a:t>
            </a: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C010C28E-57BA-4C84-B615-DBFC64502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335" y="259254"/>
            <a:ext cx="10058153" cy="578772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4400" b="0" dirty="0">
                <a:latin typeface="+mn-lt"/>
              </a:rPr>
              <a:t>TH Concept Interior Features</a:t>
            </a:r>
          </a:p>
        </p:txBody>
      </p:sp>
    </p:spTree>
    <p:extLst>
      <p:ext uri="{BB962C8B-B14F-4D97-AF65-F5344CB8AC3E}">
        <p14:creationId xmlns:p14="http://schemas.microsoft.com/office/powerpoint/2010/main" val="3947177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7365C-CAAF-4342-9479-CFDFDE28B8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r>
              <a:rPr lang="en-US" sz="4400" b="0" dirty="0">
                <a:latin typeface="+mn-lt"/>
              </a:rPr>
              <a:t>TH Concept Interior Features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F4818D-2BCC-4B63-9432-9388AFC6F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A6FC3-8F56-4157-ABDC-B4F43D71E4B2}" type="slidenum">
              <a:rPr lang="en-US" smtClean="0"/>
              <a:t>18</a:t>
            </a:fld>
            <a:endParaRPr lang="en-US"/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DF3EBDCC-24DC-4AB7-A9DA-28055692C7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1"/>
          <a:stretch/>
        </p:blipFill>
        <p:spPr>
          <a:xfrm>
            <a:off x="7414592" y="983351"/>
            <a:ext cx="3936912" cy="25492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2A4AC3A-D8CB-4B52-877D-B6F1B3066C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933" y="3626585"/>
            <a:ext cx="5023108" cy="2244155"/>
          </a:xfrm>
          <a:prstGeom prst="rect">
            <a:avLst/>
          </a:prstGeom>
        </p:spPr>
      </p:pic>
      <p:pic>
        <p:nvPicPr>
          <p:cNvPr id="13" name="Picture 12" descr="A close-up of a compass&#10;&#10;Description automatically generated with low confidence">
            <a:extLst>
              <a:ext uri="{FF2B5EF4-FFF2-40B4-BE49-F238E27FC236}">
                <a16:creationId xmlns:a16="http://schemas.microsoft.com/office/drawing/2014/main" id="{8D3C285B-631B-4C5C-93AC-615331FF6C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051" y="1429910"/>
            <a:ext cx="4483330" cy="435632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D83460D-9757-4562-BCE8-B9258466F1BD}"/>
              </a:ext>
            </a:extLst>
          </p:cNvPr>
          <p:cNvSpPr txBox="1"/>
          <p:nvPr/>
        </p:nvSpPr>
        <p:spPr>
          <a:xfrm>
            <a:off x="162084" y="6005423"/>
            <a:ext cx="1062774" cy="42248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Galley &amp; Meals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B55B510-E14E-45A9-95A5-554EE099B3B4}"/>
              </a:ext>
            </a:extLst>
          </p:cNvPr>
          <p:cNvSpPr txBox="1"/>
          <p:nvPr/>
        </p:nvSpPr>
        <p:spPr>
          <a:xfrm>
            <a:off x="42511" y="3571995"/>
            <a:ext cx="1301919" cy="74565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2 ISPRs (Thermal &amp; Additional Systems)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CAA1173-9174-43CA-A37C-136396D2DFD0}"/>
              </a:ext>
            </a:extLst>
          </p:cNvPr>
          <p:cNvSpPr txBox="1"/>
          <p:nvPr/>
        </p:nvSpPr>
        <p:spPr>
          <a:xfrm>
            <a:off x="5705691" y="6064315"/>
            <a:ext cx="1636385" cy="58407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Computer Station: Command &amp; Control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35C290F-4C76-41B3-9CA3-E5D4AC0F8788}"/>
              </a:ext>
            </a:extLst>
          </p:cNvPr>
          <p:cNvSpPr txBox="1"/>
          <p:nvPr/>
        </p:nvSpPr>
        <p:spPr>
          <a:xfrm>
            <a:off x="5281623" y="1220607"/>
            <a:ext cx="1511335" cy="42248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Private Medical Area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99565F8-FEDF-4C94-AFAD-1BDDA010BF05}"/>
              </a:ext>
            </a:extLst>
          </p:cNvPr>
          <p:cNvCxnSpPr>
            <a:cxnSpLocks/>
            <a:stCxn id="14" idx="0"/>
          </p:cNvCxnSpPr>
          <p:nvPr/>
        </p:nvCxnSpPr>
        <p:spPr>
          <a:xfrm flipV="1">
            <a:off x="693471" y="4810125"/>
            <a:ext cx="2256102" cy="1195298"/>
          </a:xfrm>
          <a:prstGeom prst="line">
            <a:avLst/>
          </a:prstGeom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E173AFF-A597-4991-B3EE-B55AA46BFF29}"/>
              </a:ext>
            </a:extLst>
          </p:cNvPr>
          <p:cNvCxnSpPr>
            <a:cxnSpLocks/>
            <a:stCxn id="15" idx="3"/>
          </p:cNvCxnSpPr>
          <p:nvPr/>
        </p:nvCxnSpPr>
        <p:spPr>
          <a:xfrm>
            <a:off x="1344430" y="3944822"/>
            <a:ext cx="1541645" cy="84253"/>
          </a:xfrm>
          <a:prstGeom prst="line">
            <a:avLst/>
          </a:prstGeom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DF386F7-4272-4343-AE6E-68C6E0963D62}"/>
              </a:ext>
            </a:extLst>
          </p:cNvPr>
          <p:cNvCxnSpPr>
            <a:cxnSpLocks/>
          </p:cNvCxnSpPr>
          <p:nvPr/>
        </p:nvCxnSpPr>
        <p:spPr>
          <a:xfrm flipV="1">
            <a:off x="8923504" y="1161777"/>
            <a:ext cx="1276512" cy="551579"/>
          </a:xfrm>
          <a:prstGeom prst="line">
            <a:avLst/>
          </a:prstGeom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F52C013-BAAE-44CC-B965-D7E812814C8B}"/>
              </a:ext>
            </a:extLst>
          </p:cNvPr>
          <p:cNvCxnSpPr>
            <a:cxnSpLocks/>
            <a:endCxn id="36" idx="1"/>
          </p:cNvCxnSpPr>
          <p:nvPr/>
        </p:nvCxnSpPr>
        <p:spPr>
          <a:xfrm>
            <a:off x="9572800" y="2152119"/>
            <a:ext cx="1276175" cy="922824"/>
          </a:xfrm>
          <a:prstGeom prst="line">
            <a:avLst/>
          </a:prstGeom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2E0A2F32-FC61-4342-8474-62212F786B31}"/>
              </a:ext>
            </a:extLst>
          </p:cNvPr>
          <p:cNvSpPr txBox="1"/>
          <p:nvPr/>
        </p:nvSpPr>
        <p:spPr>
          <a:xfrm>
            <a:off x="8398495" y="6066245"/>
            <a:ext cx="1964705" cy="58407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Open Area (open to second level above) for Group Recreation, etc.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6A13351-E139-46FD-943B-5BF22B546B5B}"/>
              </a:ext>
            </a:extLst>
          </p:cNvPr>
          <p:cNvSpPr txBox="1"/>
          <p:nvPr/>
        </p:nvSpPr>
        <p:spPr>
          <a:xfrm>
            <a:off x="762936" y="983351"/>
            <a:ext cx="979160" cy="42248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Logistics Stowage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5410E87-CBB7-4B51-8612-CB7F4CB00C03}"/>
              </a:ext>
            </a:extLst>
          </p:cNvPr>
          <p:cNvCxnSpPr>
            <a:cxnSpLocks/>
            <a:stCxn id="34" idx="3"/>
          </p:cNvCxnSpPr>
          <p:nvPr/>
        </p:nvCxnSpPr>
        <p:spPr>
          <a:xfrm>
            <a:off x="1413896" y="2672214"/>
            <a:ext cx="1935149" cy="545195"/>
          </a:xfrm>
          <a:prstGeom prst="line">
            <a:avLst/>
          </a:prstGeom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A07B1CE8-B74E-45CC-AC78-87EE9E0CA046}"/>
              </a:ext>
            </a:extLst>
          </p:cNvPr>
          <p:cNvSpPr txBox="1"/>
          <p:nvPr/>
        </p:nvSpPr>
        <p:spPr>
          <a:xfrm>
            <a:off x="3036322" y="968739"/>
            <a:ext cx="1409613" cy="42248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Vertical Access (above &amp; below)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2EC2516-5DAE-487E-81EE-DF0AB573A6FC}"/>
              </a:ext>
            </a:extLst>
          </p:cNvPr>
          <p:cNvCxnSpPr>
            <a:cxnSpLocks/>
            <a:stCxn id="25" idx="2"/>
          </p:cNvCxnSpPr>
          <p:nvPr/>
        </p:nvCxnSpPr>
        <p:spPr>
          <a:xfrm flipH="1">
            <a:off x="3490307" y="1391227"/>
            <a:ext cx="250822" cy="2256848"/>
          </a:xfrm>
          <a:prstGeom prst="line">
            <a:avLst/>
          </a:prstGeom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55754514-5407-48CC-A605-5750F4854793}"/>
              </a:ext>
            </a:extLst>
          </p:cNvPr>
          <p:cNvSpPr txBox="1"/>
          <p:nvPr/>
        </p:nvSpPr>
        <p:spPr>
          <a:xfrm>
            <a:off x="5972933" y="1981064"/>
            <a:ext cx="1409614" cy="42248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Waste Management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D43FD52-36E9-4645-BD84-C93FC118688C}"/>
              </a:ext>
            </a:extLst>
          </p:cNvPr>
          <p:cNvCxnSpPr>
            <a:cxnSpLocks/>
            <a:stCxn id="27" idx="1"/>
          </p:cNvCxnSpPr>
          <p:nvPr/>
        </p:nvCxnSpPr>
        <p:spPr>
          <a:xfrm flipH="1">
            <a:off x="4850097" y="2192308"/>
            <a:ext cx="1122836" cy="909868"/>
          </a:xfrm>
          <a:prstGeom prst="line">
            <a:avLst/>
          </a:prstGeom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7CF3597-896F-4A7A-ABEC-53C3BDC1DFE6}"/>
              </a:ext>
            </a:extLst>
          </p:cNvPr>
          <p:cNvCxnSpPr>
            <a:cxnSpLocks/>
            <a:endCxn id="22" idx="0"/>
          </p:cNvCxnSpPr>
          <p:nvPr/>
        </p:nvCxnSpPr>
        <p:spPr>
          <a:xfrm>
            <a:off x="8982639" y="5562600"/>
            <a:ext cx="398209" cy="503645"/>
          </a:xfrm>
          <a:prstGeom prst="line">
            <a:avLst/>
          </a:prstGeom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78841D99-A8CD-4280-9A14-37E5987CC92F}"/>
              </a:ext>
            </a:extLst>
          </p:cNvPr>
          <p:cNvCxnSpPr>
            <a:cxnSpLocks/>
            <a:stCxn id="17" idx="1"/>
          </p:cNvCxnSpPr>
          <p:nvPr/>
        </p:nvCxnSpPr>
        <p:spPr>
          <a:xfrm flipH="1">
            <a:off x="4077901" y="1431851"/>
            <a:ext cx="1203722" cy="1029119"/>
          </a:xfrm>
          <a:prstGeom prst="line">
            <a:avLst/>
          </a:prstGeom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74453600-41C6-458F-9A6F-0BBF74C9D5E9}"/>
              </a:ext>
            </a:extLst>
          </p:cNvPr>
          <p:cNvCxnSpPr>
            <a:cxnSpLocks/>
            <a:endCxn id="16" idx="0"/>
          </p:cNvCxnSpPr>
          <p:nvPr/>
        </p:nvCxnSpPr>
        <p:spPr>
          <a:xfrm flipH="1">
            <a:off x="6523884" y="5172075"/>
            <a:ext cx="1267873" cy="892240"/>
          </a:xfrm>
          <a:prstGeom prst="line">
            <a:avLst/>
          </a:prstGeom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7EEED5A5-C57C-46C0-92B1-FA61740D5699}"/>
              </a:ext>
            </a:extLst>
          </p:cNvPr>
          <p:cNvSpPr txBox="1"/>
          <p:nvPr/>
        </p:nvSpPr>
        <p:spPr>
          <a:xfrm>
            <a:off x="5953000" y="2828085"/>
            <a:ext cx="1409614" cy="42248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Logistics Management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CD2D7F6-2580-46AA-B590-AF496D78A472}"/>
              </a:ext>
            </a:extLst>
          </p:cNvPr>
          <p:cNvSpPr txBox="1"/>
          <p:nvPr/>
        </p:nvSpPr>
        <p:spPr>
          <a:xfrm>
            <a:off x="10200016" y="926780"/>
            <a:ext cx="1409614" cy="42248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Hand washing station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D398E87-DFF2-4FAE-B005-F088D9AF2E8A}"/>
              </a:ext>
            </a:extLst>
          </p:cNvPr>
          <p:cNvSpPr txBox="1"/>
          <p:nvPr/>
        </p:nvSpPr>
        <p:spPr>
          <a:xfrm>
            <a:off x="111977" y="2460970"/>
            <a:ext cx="1301919" cy="42248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Computer &amp; Avionics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3F664E9B-3A97-47CE-B702-FD19EB7756DB}"/>
              </a:ext>
            </a:extLst>
          </p:cNvPr>
          <p:cNvCxnSpPr>
            <a:cxnSpLocks/>
            <a:stCxn id="23" idx="2"/>
          </p:cNvCxnSpPr>
          <p:nvPr/>
        </p:nvCxnSpPr>
        <p:spPr>
          <a:xfrm>
            <a:off x="1252516" y="1405839"/>
            <a:ext cx="1196911" cy="727413"/>
          </a:xfrm>
          <a:prstGeom prst="line">
            <a:avLst/>
          </a:prstGeom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AC08AC6B-A736-4B75-8E0A-588D0E132BBD}"/>
              </a:ext>
            </a:extLst>
          </p:cNvPr>
          <p:cNvSpPr txBox="1"/>
          <p:nvPr/>
        </p:nvSpPr>
        <p:spPr>
          <a:xfrm>
            <a:off x="10848975" y="2944490"/>
            <a:ext cx="1034186" cy="2609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UWMS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7B749133-F164-46C6-A0B1-F2BDD27480E8}"/>
              </a:ext>
            </a:extLst>
          </p:cNvPr>
          <p:cNvCxnSpPr>
            <a:cxnSpLocks/>
            <a:stCxn id="32" idx="1"/>
          </p:cNvCxnSpPr>
          <p:nvPr/>
        </p:nvCxnSpPr>
        <p:spPr>
          <a:xfrm flipH="1">
            <a:off x="4944297" y="3039329"/>
            <a:ext cx="1008703" cy="823304"/>
          </a:xfrm>
          <a:prstGeom prst="line">
            <a:avLst/>
          </a:prstGeom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A77C641C-D0A1-49AD-9EF9-EBBD16303E46}"/>
              </a:ext>
            </a:extLst>
          </p:cNvPr>
          <p:cNvSpPr txBox="1"/>
          <p:nvPr/>
        </p:nvSpPr>
        <p:spPr>
          <a:xfrm>
            <a:off x="10847570" y="3828085"/>
            <a:ext cx="1301919" cy="90723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Open space above Systems &amp; UWMS/ Hygiene for Pipes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83E6F372-ECD4-4F06-806B-7838B964527A}"/>
              </a:ext>
            </a:extLst>
          </p:cNvPr>
          <p:cNvCxnSpPr>
            <a:cxnSpLocks/>
            <a:endCxn id="38" idx="1"/>
          </p:cNvCxnSpPr>
          <p:nvPr/>
        </p:nvCxnSpPr>
        <p:spPr>
          <a:xfrm>
            <a:off x="9216687" y="4129715"/>
            <a:ext cx="1630883" cy="151988"/>
          </a:xfrm>
          <a:prstGeom prst="line">
            <a:avLst/>
          </a:prstGeom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24E375D5-5859-438B-89A4-B990CA780C09}"/>
              </a:ext>
            </a:extLst>
          </p:cNvPr>
          <p:cNvSpPr txBox="1"/>
          <p:nvPr/>
        </p:nvSpPr>
        <p:spPr>
          <a:xfrm>
            <a:off x="3209741" y="6145106"/>
            <a:ext cx="1062774" cy="42248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Food Processing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11858B4B-642C-473C-A9C8-A8E69F0587AF}"/>
              </a:ext>
            </a:extLst>
          </p:cNvPr>
          <p:cNvCxnSpPr>
            <a:cxnSpLocks/>
            <a:stCxn id="40" idx="0"/>
          </p:cNvCxnSpPr>
          <p:nvPr/>
        </p:nvCxnSpPr>
        <p:spPr>
          <a:xfrm flipV="1">
            <a:off x="3741128" y="5277700"/>
            <a:ext cx="53921" cy="867406"/>
          </a:xfrm>
          <a:prstGeom prst="line">
            <a:avLst/>
          </a:prstGeom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56507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7365C-CAAF-4342-9479-CFDFDE28B8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r>
              <a:rPr lang="en-US" sz="4400" b="0" dirty="0">
                <a:latin typeface="+mn-lt"/>
              </a:rPr>
              <a:t>TH Concept Interior Features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F4818D-2BCC-4B63-9432-9388AFC6F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A6FC3-8F56-4157-ABDC-B4F43D71E4B2}" type="slidenum">
              <a:rPr lang="en-US" smtClean="0"/>
              <a:t>19</a:t>
            </a:fld>
            <a:endParaRPr lang="en-US"/>
          </a:p>
        </p:txBody>
      </p:sp>
      <p:pic>
        <p:nvPicPr>
          <p:cNvPr id="5" name="Picture 4" descr="A picture containing sunburst chart&#10;&#10;Description automatically generated">
            <a:extLst>
              <a:ext uri="{FF2B5EF4-FFF2-40B4-BE49-F238E27FC236}">
                <a16:creationId xmlns:a16="http://schemas.microsoft.com/office/drawing/2014/main" id="{0936DE21-D6C4-4620-A2B6-3538E6DFE2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1" r="3828" b="4451"/>
          <a:stretch/>
        </p:blipFill>
        <p:spPr>
          <a:xfrm>
            <a:off x="543850" y="1352245"/>
            <a:ext cx="4844370" cy="49028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8D16CBE-C236-48E4-A092-BC9DD92558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6" r="1447"/>
          <a:stretch/>
        </p:blipFill>
        <p:spPr>
          <a:xfrm>
            <a:off x="6177029" y="3497104"/>
            <a:ext cx="5661533" cy="2593531"/>
          </a:xfrm>
          <a:prstGeom prst="rect">
            <a:avLst/>
          </a:prstGeom>
        </p:spPr>
      </p:pic>
      <p:pic>
        <p:nvPicPr>
          <p:cNvPr id="7" name="Picture 6" descr="A picture containing text, indoor, kitchen appliance&#10;&#10;Description automatically generated">
            <a:extLst>
              <a:ext uri="{FF2B5EF4-FFF2-40B4-BE49-F238E27FC236}">
                <a16:creationId xmlns:a16="http://schemas.microsoft.com/office/drawing/2014/main" id="{CFA52E83-A8FB-48FA-8914-D34E0DE221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029" y="1033176"/>
            <a:ext cx="5747045" cy="225436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AB30CEE-AC3F-424C-839E-5DADB1E02723}"/>
              </a:ext>
            </a:extLst>
          </p:cNvPr>
          <p:cNvSpPr txBox="1"/>
          <p:nvPr/>
        </p:nvSpPr>
        <p:spPr>
          <a:xfrm>
            <a:off x="96943" y="1217762"/>
            <a:ext cx="1636385" cy="69871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Crew Quarters – open to passageway in middle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37052BA-D67A-457B-843C-6DD7D0F3C6B6}"/>
              </a:ext>
            </a:extLst>
          </p:cNvPr>
          <p:cNvSpPr txBox="1"/>
          <p:nvPr/>
        </p:nvSpPr>
        <p:spPr>
          <a:xfrm>
            <a:off x="5250744" y="1637686"/>
            <a:ext cx="1404266" cy="39709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Maintenance Area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313C5C1-D393-4563-A8FD-FDF039477FC9}"/>
              </a:ext>
            </a:extLst>
          </p:cNvPr>
          <p:cNvCxnSpPr>
            <a:cxnSpLocks/>
            <a:stCxn id="9" idx="3"/>
          </p:cNvCxnSpPr>
          <p:nvPr/>
        </p:nvCxnSpPr>
        <p:spPr>
          <a:xfrm>
            <a:off x="6655010" y="1836234"/>
            <a:ext cx="2284709" cy="80245"/>
          </a:xfrm>
          <a:prstGeom prst="line">
            <a:avLst/>
          </a:prstGeom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F8100C5-3195-446E-90FC-B18970B70016}"/>
              </a:ext>
            </a:extLst>
          </p:cNvPr>
          <p:cNvCxnSpPr>
            <a:cxnSpLocks/>
            <a:endCxn id="9" idx="1"/>
          </p:cNvCxnSpPr>
          <p:nvPr/>
        </p:nvCxnSpPr>
        <p:spPr>
          <a:xfrm flipV="1">
            <a:off x="4275411" y="1836234"/>
            <a:ext cx="975333" cy="1133536"/>
          </a:xfrm>
          <a:prstGeom prst="line">
            <a:avLst/>
          </a:prstGeom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F2B0797-45CE-4722-82CA-893045CF3234}"/>
              </a:ext>
            </a:extLst>
          </p:cNvPr>
          <p:cNvCxnSpPr>
            <a:cxnSpLocks/>
            <a:endCxn id="14" idx="1"/>
          </p:cNvCxnSpPr>
          <p:nvPr/>
        </p:nvCxnSpPr>
        <p:spPr>
          <a:xfrm>
            <a:off x="3034995" y="5700409"/>
            <a:ext cx="1769985" cy="496239"/>
          </a:xfrm>
          <a:prstGeom prst="line">
            <a:avLst/>
          </a:prstGeom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C4F4869-3EAA-4388-80BA-996D71C0FE88}"/>
              </a:ext>
            </a:extLst>
          </p:cNvPr>
          <p:cNvCxnSpPr>
            <a:cxnSpLocks/>
            <a:stCxn id="14" idx="3"/>
          </p:cNvCxnSpPr>
          <p:nvPr/>
        </p:nvCxnSpPr>
        <p:spPr>
          <a:xfrm flipV="1">
            <a:off x="6441365" y="5777523"/>
            <a:ext cx="2255163" cy="419125"/>
          </a:xfrm>
          <a:prstGeom prst="line">
            <a:avLst/>
          </a:prstGeom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F83DB930-4D65-4496-B16D-020F7911DC8D}"/>
              </a:ext>
            </a:extLst>
          </p:cNvPr>
          <p:cNvSpPr txBox="1"/>
          <p:nvPr/>
        </p:nvSpPr>
        <p:spPr>
          <a:xfrm>
            <a:off x="4804980" y="5922694"/>
            <a:ext cx="1636385" cy="54790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Area for sub-systems and  </a:t>
            </a: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maint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. clearance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32A8B18-E660-4DC8-9479-01B30C11096C}"/>
              </a:ext>
            </a:extLst>
          </p:cNvPr>
          <p:cNvSpPr txBox="1"/>
          <p:nvPr/>
        </p:nvSpPr>
        <p:spPr>
          <a:xfrm>
            <a:off x="5333115" y="4079090"/>
            <a:ext cx="1525774" cy="54790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Open to level 1 &amp; 3 to provide additional space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7E79DF9-93F9-4A3F-B73F-F74A8816124E}"/>
              </a:ext>
            </a:extLst>
          </p:cNvPr>
          <p:cNvCxnSpPr>
            <a:cxnSpLocks/>
            <a:stCxn id="8" idx="2"/>
          </p:cNvCxnSpPr>
          <p:nvPr/>
        </p:nvCxnSpPr>
        <p:spPr>
          <a:xfrm>
            <a:off x="915136" y="1916479"/>
            <a:ext cx="1636385" cy="1225555"/>
          </a:xfrm>
          <a:prstGeom prst="line">
            <a:avLst/>
          </a:prstGeom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895E0541-9A7F-4363-A9DD-B77FB3BD8FE5}"/>
              </a:ext>
            </a:extLst>
          </p:cNvPr>
          <p:cNvSpPr txBox="1"/>
          <p:nvPr/>
        </p:nvSpPr>
        <p:spPr>
          <a:xfrm>
            <a:off x="339641" y="5935917"/>
            <a:ext cx="1636385" cy="69871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Radiation protection from logistics and sub-systems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CAC4CB4-B09A-4C02-8F8A-B49CE07338D6}"/>
              </a:ext>
            </a:extLst>
          </p:cNvPr>
          <p:cNvSpPr txBox="1"/>
          <p:nvPr/>
        </p:nvSpPr>
        <p:spPr>
          <a:xfrm>
            <a:off x="3036323" y="968739"/>
            <a:ext cx="1457856" cy="2543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Vertical Access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E971CF2-D22D-45B3-8BD1-C061A1F9EAA9}"/>
              </a:ext>
            </a:extLst>
          </p:cNvPr>
          <p:cNvCxnSpPr>
            <a:cxnSpLocks/>
            <a:stCxn id="18" idx="2"/>
          </p:cNvCxnSpPr>
          <p:nvPr/>
        </p:nvCxnSpPr>
        <p:spPr>
          <a:xfrm flipH="1">
            <a:off x="2857500" y="1223104"/>
            <a:ext cx="907751" cy="2644046"/>
          </a:xfrm>
          <a:prstGeom prst="line">
            <a:avLst/>
          </a:prstGeom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0C2E3EF-9E38-4BC0-8770-0B80E7718D01}"/>
              </a:ext>
            </a:extLst>
          </p:cNvPr>
          <p:cNvCxnSpPr>
            <a:cxnSpLocks/>
            <a:endCxn id="15" idx="1"/>
          </p:cNvCxnSpPr>
          <p:nvPr/>
        </p:nvCxnSpPr>
        <p:spPr>
          <a:xfrm>
            <a:off x="4173166" y="4264165"/>
            <a:ext cx="1159949" cy="88879"/>
          </a:xfrm>
          <a:prstGeom prst="line">
            <a:avLst/>
          </a:prstGeom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92541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text&#10;&#10;Description automatically generated">
            <a:extLst>
              <a:ext uri="{FF2B5EF4-FFF2-40B4-BE49-F238E27FC236}">
                <a16:creationId xmlns:a16="http://schemas.microsoft.com/office/drawing/2014/main" id="{44BE9A01-9DE3-464A-9C39-735F33876E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049" r="17332" b="3"/>
          <a:stretch/>
        </p:blipFill>
        <p:spPr>
          <a:xfrm>
            <a:off x="8617782" y="1112966"/>
            <a:ext cx="2931299" cy="5486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66980968-36F0-44CD-9A81-09B340BA69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7712" y="1174750"/>
            <a:ext cx="3976577" cy="392691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sz="2000">
                <a:latin typeface="+mn-lt"/>
                <a:cs typeface="+mn-cs"/>
              </a:rPr>
              <a:t>What is the TH?</a:t>
            </a:r>
          </a:p>
          <a:p>
            <a:pPr marL="0" indent="0" algn="ctr">
              <a:buNone/>
            </a:pPr>
            <a:r>
              <a:rPr lang="en-US" sz="2000">
                <a:latin typeface="+mn-lt"/>
                <a:cs typeface="+mn-cs"/>
              </a:rPr>
              <a:t>-</a:t>
            </a:r>
          </a:p>
          <a:p>
            <a:pPr marL="0" indent="0" algn="ctr">
              <a:buNone/>
            </a:pPr>
            <a:r>
              <a:rPr lang="en-US" sz="2000">
                <a:latin typeface="+mn-lt"/>
                <a:cs typeface="+mn-cs"/>
              </a:rPr>
              <a:t>GR&amp;A/Functional Allocations</a:t>
            </a:r>
          </a:p>
          <a:p>
            <a:pPr marL="0" indent="0" algn="ctr">
              <a:buNone/>
            </a:pPr>
            <a:r>
              <a:rPr lang="en-US" sz="2000">
                <a:latin typeface="+mn-lt"/>
                <a:cs typeface="+mn-cs"/>
              </a:rPr>
              <a:t>-</a:t>
            </a:r>
            <a:endParaRPr lang="en-US" sz="2000">
              <a:latin typeface="+mn-lt"/>
              <a:cs typeface="Calibri"/>
            </a:endParaRPr>
          </a:p>
          <a:p>
            <a:pPr marL="0" indent="0" algn="ctr">
              <a:buNone/>
            </a:pPr>
            <a:r>
              <a:rPr lang="en-US" sz="2000">
                <a:latin typeface="+mn-lt"/>
                <a:cs typeface="+mn-cs"/>
              </a:rPr>
              <a:t>CONOPS &amp; Considerations</a:t>
            </a:r>
          </a:p>
          <a:p>
            <a:pPr marL="0" indent="0" algn="ctr">
              <a:buNone/>
            </a:pPr>
            <a:r>
              <a:rPr lang="en-US" sz="2000">
                <a:latin typeface="+mn-lt"/>
                <a:cs typeface="+mn-cs"/>
              </a:rPr>
              <a:t>-</a:t>
            </a:r>
            <a:endParaRPr lang="en-US" sz="2000">
              <a:latin typeface="+mn-lt"/>
              <a:cs typeface="Calibri" panose="020F0502020204030204"/>
            </a:endParaRPr>
          </a:p>
          <a:p>
            <a:pPr marL="0" indent="0" algn="ctr">
              <a:buNone/>
            </a:pPr>
            <a:r>
              <a:rPr lang="en-US" sz="2000">
                <a:latin typeface="+mn-lt"/>
                <a:cs typeface="+mn-cs"/>
              </a:rPr>
              <a:t>Moon to Mars (M2M) Integration</a:t>
            </a:r>
          </a:p>
        </p:txBody>
      </p:sp>
      <p:pic>
        <p:nvPicPr>
          <p:cNvPr id="16" name="Picture 15" descr="A space ship in space&#10;&#10;Description automatically generated with low confidence">
            <a:extLst>
              <a:ext uri="{FF2B5EF4-FFF2-40B4-BE49-F238E27FC236}">
                <a16:creationId xmlns:a16="http://schemas.microsoft.com/office/drawing/2014/main" id="{96644A77-CD74-472C-BBA2-ACF7DBDF99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546" r="22265" b="3"/>
          <a:stretch/>
        </p:blipFill>
        <p:spPr>
          <a:xfrm>
            <a:off x="693433" y="1112967"/>
            <a:ext cx="2905400" cy="54863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Content Placeholder 5" descr="A satellite in space&#10;&#10;Description automatically generated with medium confidence">
            <a:extLst>
              <a:ext uri="{FF2B5EF4-FFF2-40B4-BE49-F238E27FC236}">
                <a16:creationId xmlns:a16="http://schemas.microsoft.com/office/drawing/2014/main" id="{192BA409-B103-469F-A3BB-25F409DCBC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2545" y="3884229"/>
            <a:ext cx="4826910" cy="2715137"/>
          </a:xfrm>
          <a:prstGeom prst="rect">
            <a:avLst/>
          </a:prstGeom>
        </p:spPr>
      </p:pic>
      <p:sp>
        <p:nvSpPr>
          <p:cNvPr id="20" name="Title 19">
            <a:extLst>
              <a:ext uri="{FF2B5EF4-FFF2-40B4-BE49-F238E27FC236}">
                <a16:creationId xmlns:a16="http://schemas.microsoft.com/office/drawing/2014/main" id="{71BDA62E-8BC2-4044-B606-AA5BC9D42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519" y="259254"/>
            <a:ext cx="3444434" cy="578772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900" dirty="0">
                <a:latin typeface="+mj-lt"/>
                <a:cs typeface="+mj-cs"/>
              </a:rPr>
              <a:t>Objective</a:t>
            </a:r>
            <a:endParaRPr lang="en-US" sz="4400" dirty="0">
              <a:latin typeface="+mj-lt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855051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7365C-CAAF-4342-9479-CFDFDE28B8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r>
              <a:rPr lang="en-US" sz="4400" b="0" dirty="0">
                <a:latin typeface="+mn-lt"/>
              </a:rPr>
              <a:t>TH Concept </a:t>
            </a:r>
            <a:r>
              <a:rPr lang="en-US" sz="4400" b="0">
                <a:latin typeface="+mn-lt"/>
              </a:rPr>
              <a:t>Interior Features</a:t>
            </a:r>
            <a:endParaRPr lang="en-US" sz="4400" b="0" dirty="0"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F4818D-2BCC-4B63-9432-9388AFC6F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A6FC3-8F56-4157-ABDC-B4F43D71E4B2}" type="slidenum">
              <a:rPr lang="en-US" smtClean="0"/>
              <a:t>20</a:t>
            </a:fld>
            <a:endParaRPr lang="en-US"/>
          </a:p>
        </p:txBody>
      </p:sp>
      <p:pic>
        <p:nvPicPr>
          <p:cNvPr id="5" name="Picture 4" descr="A picture containing indoor&#10;&#10;Description automatically generated">
            <a:extLst>
              <a:ext uri="{FF2B5EF4-FFF2-40B4-BE49-F238E27FC236}">
                <a16:creationId xmlns:a16="http://schemas.microsoft.com/office/drawing/2014/main" id="{81199BB9-7BE9-4D81-AFBA-C03A967A73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8742" y="4046050"/>
            <a:ext cx="5218858" cy="2337614"/>
          </a:xfrm>
          <a:prstGeom prst="rect">
            <a:avLst/>
          </a:prstGeom>
        </p:spPr>
      </p:pic>
      <p:pic>
        <p:nvPicPr>
          <p:cNvPr id="6" name="Picture 5" descr="A picture containing toy&#10;&#10;Description automatically generated">
            <a:extLst>
              <a:ext uri="{FF2B5EF4-FFF2-40B4-BE49-F238E27FC236}">
                <a16:creationId xmlns:a16="http://schemas.microsoft.com/office/drawing/2014/main" id="{1FC2659B-6BC9-4966-BCF4-62AF8B30F4D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00" r="2273"/>
          <a:stretch/>
        </p:blipFill>
        <p:spPr>
          <a:xfrm>
            <a:off x="6427839" y="1113816"/>
            <a:ext cx="5234732" cy="2803695"/>
          </a:xfrm>
          <a:prstGeom prst="rect">
            <a:avLst/>
          </a:prstGeom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EA9E2B43-3D8B-4D75-AB34-3370F094BED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65" b="2575"/>
          <a:stretch/>
        </p:blipFill>
        <p:spPr>
          <a:xfrm>
            <a:off x="185176" y="1329260"/>
            <a:ext cx="5661129" cy="495685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EA741A5-C7A2-4E81-9E2A-CD071DB9EFDF}"/>
              </a:ext>
            </a:extLst>
          </p:cNvPr>
          <p:cNvSpPr txBox="1"/>
          <p:nvPr/>
        </p:nvSpPr>
        <p:spPr>
          <a:xfrm>
            <a:off x="4758883" y="959928"/>
            <a:ext cx="1284173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Exercise Area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5D89230-E1C9-45D8-929A-0C5B916E3D38}"/>
              </a:ext>
            </a:extLst>
          </p:cNvPr>
          <p:cNvCxnSpPr>
            <a:cxnSpLocks/>
            <a:stCxn id="8" idx="3"/>
          </p:cNvCxnSpPr>
          <p:nvPr/>
        </p:nvCxnSpPr>
        <p:spPr>
          <a:xfrm>
            <a:off x="6043056" y="1113817"/>
            <a:ext cx="2215119" cy="2039573"/>
          </a:xfrm>
          <a:prstGeom prst="line">
            <a:avLst/>
          </a:prstGeom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78E97810-DCD0-4A51-8574-C2212E90BD43}"/>
              </a:ext>
            </a:extLst>
          </p:cNvPr>
          <p:cNvSpPr txBox="1"/>
          <p:nvPr/>
        </p:nvSpPr>
        <p:spPr>
          <a:xfrm>
            <a:off x="529429" y="1492649"/>
            <a:ext cx="830424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UWMS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D9281FA-5646-4351-81DD-8DC7DAE1F6A3}"/>
              </a:ext>
            </a:extLst>
          </p:cNvPr>
          <p:cNvCxnSpPr>
            <a:cxnSpLocks/>
            <a:stCxn id="10" idx="3"/>
          </p:cNvCxnSpPr>
          <p:nvPr/>
        </p:nvCxnSpPr>
        <p:spPr>
          <a:xfrm>
            <a:off x="1359853" y="1646538"/>
            <a:ext cx="771525" cy="1315737"/>
          </a:xfrm>
          <a:prstGeom prst="line">
            <a:avLst/>
          </a:prstGeom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B25E1D76-BD52-4E37-ADF1-F90DC8972975}"/>
              </a:ext>
            </a:extLst>
          </p:cNvPr>
          <p:cNvSpPr txBox="1"/>
          <p:nvPr/>
        </p:nvSpPr>
        <p:spPr>
          <a:xfrm>
            <a:off x="587475" y="6029174"/>
            <a:ext cx="841200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Hygiene Station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BEF31C3-F80C-4240-AF8A-A1043115C926}"/>
              </a:ext>
            </a:extLst>
          </p:cNvPr>
          <p:cNvCxnSpPr>
            <a:cxnSpLocks/>
            <a:endCxn id="12" idx="3"/>
          </p:cNvCxnSpPr>
          <p:nvPr/>
        </p:nvCxnSpPr>
        <p:spPr>
          <a:xfrm flipH="1">
            <a:off x="1428675" y="4514239"/>
            <a:ext cx="1090417" cy="1776545"/>
          </a:xfrm>
          <a:prstGeom prst="line">
            <a:avLst/>
          </a:prstGeom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4D76901E-FBAA-4E7E-9E47-34FFF5519A99}"/>
              </a:ext>
            </a:extLst>
          </p:cNvPr>
          <p:cNvSpPr txBox="1"/>
          <p:nvPr/>
        </p:nvSpPr>
        <p:spPr>
          <a:xfrm>
            <a:off x="173429" y="5234898"/>
            <a:ext cx="1045771" cy="42248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Vertical Access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07E566C-4E10-4117-B2F0-E881AB72B8EF}"/>
              </a:ext>
            </a:extLst>
          </p:cNvPr>
          <p:cNvCxnSpPr>
            <a:cxnSpLocks/>
            <a:endCxn id="14" idx="0"/>
          </p:cNvCxnSpPr>
          <p:nvPr/>
        </p:nvCxnSpPr>
        <p:spPr>
          <a:xfrm flipH="1">
            <a:off x="696315" y="3383474"/>
            <a:ext cx="2331098" cy="1851424"/>
          </a:xfrm>
          <a:prstGeom prst="line">
            <a:avLst/>
          </a:prstGeom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B7F068F-2C4B-49A8-95D8-C46646C60F43}"/>
              </a:ext>
            </a:extLst>
          </p:cNvPr>
          <p:cNvCxnSpPr>
            <a:cxnSpLocks/>
            <a:stCxn id="20" idx="3"/>
          </p:cNvCxnSpPr>
          <p:nvPr/>
        </p:nvCxnSpPr>
        <p:spPr>
          <a:xfrm>
            <a:off x="6766296" y="4517812"/>
            <a:ext cx="2730129" cy="16985"/>
          </a:xfrm>
          <a:prstGeom prst="line">
            <a:avLst/>
          </a:prstGeom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B137E2F-901F-4E72-9E43-6A9D3D2F4749}"/>
              </a:ext>
            </a:extLst>
          </p:cNvPr>
          <p:cNvCxnSpPr>
            <a:cxnSpLocks/>
          </p:cNvCxnSpPr>
          <p:nvPr/>
        </p:nvCxnSpPr>
        <p:spPr>
          <a:xfrm>
            <a:off x="4683331" y="4109663"/>
            <a:ext cx="1118592" cy="418321"/>
          </a:xfrm>
          <a:prstGeom prst="line">
            <a:avLst/>
          </a:prstGeom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B07CAC0-2A6D-455C-8EF2-C9E9667CC1DF}"/>
              </a:ext>
            </a:extLst>
          </p:cNvPr>
          <p:cNvCxnSpPr>
            <a:cxnSpLocks/>
            <a:endCxn id="21" idx="1"/>
          </p:cNvCxnSpPr>
          <p:nvPr/>
        </p:nvCxnSpPr>
        <p:spPr>
          <a:xfrm>
            <a:off x="9848850" y="1267705"/>
            <a:ext cx="770563" cy="61555"/>
          </a:xfrm>
          <a:prstGeom prst="line">
            <a:avLst/>
          </a:prstGeom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9C15D05-7CC6-4441-8EE4-2D6D7F949C95}"/>
              </a:ext>
            </a:extLst>
          </p:cNvPr>
          <p:cNvCxnSpPr>
            <a:cxnSpLocks/>
            <a:stCxn id="8" idx="1"/>
          </p:cNvCxnSpPr>
          <p:nvPr/>
        </p:nvCxnSpPr>
        <p:spPr>
          <a:xfrm flipH="1">
            <a:off x="3714750" y="1113817"/>
            <a:ext cx="1044133" cy="776680"/>
          </a:xfrm>
          <a:prstGeom prst="line">
            <a:avLst/>
          </a:prstGeom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89CE8751-F2E1-40A9-B320-A2C7C1B77AB9}"/>
              </a:ext>
            </a:extLst>
          </p:cNvPr>
          <p:cNvSpPr txBox="1"/>
          <p:nvPr/>
        </p:nvSpPr>
        <p:spPr>
          <a:xfrm>
            <a:off x="5757541" y="4363923"/>
            <a:ext cx="1008755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Utilization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11D9DD3-3AE7-4519-9581-C7383B927A9F}"/>
              </a:ext>
            </a:extLst>
          </p:cNvPr>
          <p:cNvSpPr txBox="1"/>
          <p:nvPr/>
        </p:nvSpPr>
        <p:spPr>
          <a:xfrm>
            <a:off x="10619413" y="959928"/>
            <a:ext cx="1496387" cy="73866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Space above UWMS/Hygiene for Piping/Ducts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ECCABB1-E895-41A1-AFDD-2FC07473EFF9}"/>
              </a:ext>
            </a:extLst>
          </p:cNvPr>
          <p:cNvSpPr txBox="1"/>
          <p:nvPr/>
        </p:nvSpPr>
        <p:spPr>
          <a:xfrm>
            <a:off x="5392557" y="1871019"/>
            <a:ext cx="1206186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Open to Levels 1 &amp; 2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32EA657-D3F0-46E3-96E3-598C1CF33941}"/>
              </a:ext>
            </a:extLst>
          </p:cNvPr>
          <p:cNvCxnSpPr>
            <a:cxnSpLocks/>
            <a:stCxn id="22" idx="1"/>
          </p:cNvCxnSpPr>
          <p:nvPr/>
        </p:nvCxnSpPr>
        <p:spPr>
          <a:xfrm flipH="1">
            <a:off x="4683333" y="2132629"/>
            <a:ext cx="709224" cy="909317"/>
          </a:xfrm>
          <a:prstGeom prst="line">
            <a:avLst/>
          </a:prstGeom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99328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satellite in space&#10;&#10;Description automatically generated with medium confidence">
            <a:extLst>
              <a:ext uri="{FF2B5EF4-FFF2-40B4-BE49-F238E27FC236}">
                <a16:creationId xmlns:a16="http://schemas.microsoft.com/office/drawing/2014/main" id="{2454B166-DEC5-4A09-8D18-746E41EE54D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1066800" y="600075"/>
            <a:ext cx="10058400" cy="565785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074CCCC-BA4F-46D2-B389-AE8064D58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53158A-CBFB-4187-A332-2E57E0FA28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C5F3E4B-9BCB-4D52-BACE-377F120F15F2}"/>
              </a:ext>
            </a:extLst>
          </p:cNvPr>
          <p:cNvSpPr txBox="1"/>
          <p:nvPr/>
        </p:nvSpPr>
        <p:spPr>
          <a:xfrm>
            <a:off x="866480" y="6045034"/>
            <a:ext cx="5071390" cy="230832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Note: Mass margin &amp; PMR approach defined in HEO-MD-1010, but not included within this publication.</a:t>
            </a: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21C63D94-0C2F-484B-B32D-562FC182E4C6}"/>
              </a:ext>
            </a:extLst>
          </p:cNvPr>
          <p:cNvSpPr txBox="1">
            <a:spLocks/>
          </p:cNvSpPr>
          <p:nvPr/>
        </p:nvSpPr>
        <p:spPr>
          <a:xfrm>
            <a:off x="704335" y="259254"/>
            <a:ext cx="10058153" cy="5787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4400" b="0">
                <a:solidFill>
                  <a:schemeClr val="bg1"/>
                </a:solidFill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TH Concept: Mass Summary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236A602-9889-4B86-BD14-99F6F43187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479" y="1310996"/>
            <a:ext cx="5071390" cy="4635836"/>
          </a:xfrm>
          <a:prstGeom prst="rect">
            <a:avLst/>
          </a:prstGeom>
          <a:noFill/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C6B15C8-0BD0-4E04-B761-5C8AEED1DB7C}"/>
              </a:ext>
            </a:extLst>
          </p:cNvPr>
          <p:cNvSpPr txBox="1"/>
          <p:nvPr/>
        </p:nvSpPr>
        <p:spPr>
          <a:xfrm>
            <a:off x="6388847" y="1951673"/>
            <a:ext cx="5631703" cy="295465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lt"/>
                <a:cs typeface="Calibri" panose="020F0502020204030204"/>
              </a:rPr>
              <a:t>Key mass drivers: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lt"/>
                <a:cs typeface="Calibri" panose="020F0502020204030204"/>
              </a:rPr>
              <a:t>Mission duration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lt"/>
                <a:cs typeface="Calibri" panose="020F0502020204030204"/>
              </a:rPr>
              <a:t>Spares philosophy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lt"/>
                <a:cs typeface="Calibri" panose="020F0502020204030204"/>
              </a:rPr>
              <a:t>Planned maintenance </a:t>
            </a:r>
          </a:p>
          <a:p>
            <a:pPr marL="2857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lt"/>
                <a:cs typeface="Calibri" panose="020F0502020204030204"/>
              </a:rPr>
              <a:t>Crew size  (currently 4) </a:t>
            </a:r>
          </a:p>
          <a:p>
            <a:pPr marL="2857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lt"/>
                <a:cs typeface="Calibri" panose="020F0502020204030204"/>
              </a:rPr>
              <a:t>Technology selection (Power storage, Regen ECLSS, etc</a:t>
            </a:r>
            <a:r>
              <a:rPr lang="en-US" dirty="0">
                <a:ea typeface="+mn-lt"/>
                <a:cs typeface="Calibri" panose="020F0502020204030204"/>
              </a:rPr>
              <a:t>.)</a:t>
            </a:r>
            <a:endParaRPr lang="en-US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lt"/>
              <a:cs typeface="Calibri" panose="020F0502020204030204"/>
            </a:endParaRPr>
          </a:p>
          <a:p>
            <a:pPr marL="2857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lt"/>
                <a:cs typeface="Calibri" panose="020F0502020204030204"/>
              </a:rPr>
              <a:t>Reliability and maintainability criteria</a:t>
            </a:r>
          </a:p>
          <a:p>
            <a:pPr marL="2857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lt"/>
                <a:cs typeface="Calibri" panose="020F0502020204030204"/>
              </a:rPr>
              <a:t>Risk posture</a:t>
            </a:r>
          </a:p>
          <a:p>
            <a:pPr marL="2857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lt"/>
                <a:cs typeface="Calibri" panose="020F0502020204030204"/>
              </a:rPr>
              <a:t>MGA and margin requirements (only MGA shown)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F6BEBAB-A9C2-41E2-BB03-26FA81CDF5CA}"/>
              </a:ext>
            </a:extLst>
          </p:cNvPr>
          <p:cNvSpPr/>
          <p:nvPr/>
        </p:nvSpPr>
        <p:spPr>
          <a:xfrm>
            <a:off x="7383531" y="5093550"/>
            <a:ext cx="2456953" cy="580446"/>
          </a:xfrm>
          <a:prstGeom prst="roundRect">
            <a:avLst/>
          </a:prstGeom>
          <a:solidFill>
            <a:schemeClr val="accent1">
              <a:alpha val="4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Control mass target: 26,400 kg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4DB942C-62DE-46D6-B858-D5AB87890182}"/>
              </a:ext>
            </a:extLst>
          </p:cNvPr>
          <p:cNvSpPr/>
          <p:nvPr/>
        </p:nvSpPr>
        <p:spPr>
          <a:xfrm>
            <a:off x="7383531" y="5940838"/>
            <a:ext cx="2456953" cy="580446"/>
          </a:xfrm>
          <a:prstGeom prst="roundRect">
            <a:avLst/>
          </a:prstGeom>
          <a:solidFill>
            <a:schemeClr val="accent1">
              <a:alpha val="4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Departure mass currently ~50 tons!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E1DD6D4-F31F-43D7-B0DE-4E0AF7C4898F}"/>
              </a:ext>
            </a:extLst>
          </p:cNvPr>
          <p:cNvCxnSpPr>
            <a:cxnSpLocks/>
            <a:stCxn id="6" idx="1"/>
          </p:cNvCxnSpPr>
          <p:nvPr/>
        </p:nvCxnSpPr>
        <p:spPr>
          <a:xfrm flipH="1" flipV="1">
            <a:off x="5937869" y="4669812"/>
            <a:ext cx="1445662" cy="7139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DB20D5F-0648-455D-B7A3-3AB769BFC3A2}"/>
              </a:ext>
            </a:extLst>
          </p:cNvPr>
          <p:cNvCxnSpPr>
            <a:cxnSpLocks/>
            <a:stCxn id="7" idx="1"/>
          </p:cNvCxnSpPr>
          <p:nvPr/>
        </p:nvCxnSpPr>
        <p:spPr>
          <a:xfrm flipH="1" flipV="1">
            <a:off x="5988050" y="5834186"/>
            <a:ext cx="1395481" cy="3968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2197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atellite in space&#10;&#10;Description automatically generated with low confidence">
            <a:extLst>
              <a:ext uri="{FF2B5EF4-FFF2-40B4-BE49-F238E27FC236}">
                <a16:creationId xmlns:a16="http://schemas.microsoft.com/office/drawing/2014/main" id="{509F7CE3-50ED-436B-AEDC-05A9BDCA14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</a:blip>
          <a:srcRect b="15359"/>
          <a:stretch/>
        </p:blipFill>
        <p:spPr>
          <a:xfrm>
            <a:off x="0" y="1053362"/>
            <a:ext cx="12192000" cy="58046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75B97A3-8FE6-49D0-9E9A-CC9C1293AF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r>
              <a:rPr lang="en-US" sz="4400" b="0" dirty="0">
                <a:latin typeface="+mn-lt"/>
              </a:rPr>
              <a:t>Future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80A9E0-85C3-4875-9143-1D58869153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1700" b="1" dirty="0">
                <a:solidFill>
                  <a:schemeClr val="tx1"/>
                </a:solidFill>
                <a:latin typeface="+mn-lt"/>
                <a:cs typeface="+mn-cs"/>
              </a:rPr>
              <a:t>Continued concept refinement alongside M2M architecture</a:t>
            </a:r>
            <a:endParaRPr lang="en-US" sz="1700" b="1" dirty="0">
              <a:solidFill>
                <a:schemeClr val="tx1"/>
              </a:solidFill>
              <a:latin typeface="+mn-lt"/>
              <a:cs typeface="Calibri"/>
            </a:endParaRPr>
          </a:p>
          <a:p>
            <a:pPr lvl="1"/>
            <a:r>
              <a:rPr lang="en-US" sz="1700" dirty="0">
                <a:solidFill>
                  <a:schemeClr val="tx1"/>
                </a:solidFill>
                <a:latin typeface="+mn-lt"/>
                <a:cs typeface="+mn-cs"/>
              </a:rPr>
              <a:t>Further CONOPS definition within each operational phase</a:t>
            </a:r>
          </a:p>
          <a:p>
            <a:pPr lvl="2"/>
            <a:r>
              <a:rPr lang="en-US" sz="1700" dirty="0">
                <a:solidFill>
                  <a:schemeClr val="tx1"/>
                </a:solidFill>
                <a:latin typeface="+mn-lt"/>
                <a:cs typeface="+mn-cs"/>
              </a:rPr>
              <a:t>Phase 1: TH in cis-lunar NRHO with Gateway and MPS integration</a:t>
            </a:r>
          </a:p>
          <a:p>
            <a:pPr lvl="2"/>
            <a:r>
              <a:rPr lang="en-US" sz="1700" dirty="0">
                <a:solidFill>
                  <a:schemeClr val="tx1"/>
                </a:solidFill>
                <a:latin typeface="+mn-lt"/>
                <a:cs typeface="+mn-cs"/>
              </a:rPr>
              <a:t>Phase 2: Crewed Transit Time and Mars Surface Mission support</a:t>
            </a:r>
          </a:p>
          <a:p>
            <a:pPr lvl="2"/>
            <a:r>
              <a:rPr lang="en-US" sz="1700" dirty="0">
                <a:solidFill>
                  <a:schemeClr val="tx1"/>
                </a:solidFill>
                <a:latin typeface="+mn-lt"/>
                <a:cs typeface="+mn-cs"/>
              </a:rPr>
              <a:t>Phase 3: Refurbishment activities for subsequent crewed Mars missions</a:t>
            </a:r>
          </a:p>
          <a:p>
            <a:pPr lvl="1"/>
            <a:r>
              <a:rPr lang="en-US" sz="1700" dirty="0">
                <a:solidFill>
                  <a:schemeClr val="tx1"/>
                </a:solidFill>
                <a:latin typeface="+mn-lt"/>
                <a:cs typeface="+mn-cs"/>
              </a:rPr>
              <a:t>Interior outfitting optimization activities</a:t>
            </a:r>
          </a:p>
          <a:p>
            <a:pPr lvl="2"/>
            <a:r>
              <a:rPr lang="en-US" sz="1700" dirty="0">
                <a:solidFill>
                  <a:schemeClr val="tx1"/>
                </a:solidFill>
                <a:latin typeface="+mn-lt"/>
                <a:cs typeface="+mn-cs"/>
              </a:rPr>
              <a:t>Stowed and frozen food management </a:t>
            </a:r>
          </a:p>
          <a:p>
            <a:pPr lvl="2"/>
            <a:r>
              <a:rPr lang="en-US" sz="1700" dirty="0">
                <a:solidFill>
                  <a:schemeClr val="tx1"/>
                </a:solidFill>
                <a:latin typeface="+mn-lt"/>
                <a:cs typeface="+mn-cs"/>
              </a:rPr>
              <a:t>Crew health and performance optimization (exercise/countermeasure systems)</a:t>
            </a:r>
          </a:p>
          <a:p>
            <a:pPr lvl="1"/>
            <a:r>
              <a:rPr lang="en-US" sz="1700" dirty="0">
                <a:solidFill>
                  <a:schemeClr val="tx1"/>
                </a:solidFill>
                <a:latin typeface="+mn-lt"/>
                <a:cs typeface="+mn-cs"/>
              </a:rPr>
              <a:t>Mass refinement and logistics loading plans</a:t>
            </a:r>
          </a:p>
          <a:p>
            <a:pPr lvl="2"/>
            <a:endParaRPr lang="en-US" sz="1700" dirty="0">
              <a:solidFill>
                <a:schemeClr val="tx1"/>
              </a:solidFill>
              <a:latin typeface="+mn-lt"/>
              <a:cs typeface="+mn-cs"/>
            </a:endParaRPr>
          </a:p>
          <a:p>
            <a:pPr marL="0" indent="0">
              <a:buNone/>
            </a:pPr>
            <a:r>
              <a:rPr lang="en-US" sz="1700" b="1" dirty="0">
                <a:solidFill>
                  <a:schemeClr val="tx1"/>
                </a:solidFill>
                <a:latin typeface="+mn-lt"/>
                <a:cs typeface="+mn-cs"/>
              </a:rPr>
              <a:t>Continued focus on technology development and maturation activities</a:t>
            </a:r>
            <a:endParaRPr lang="en-US" sz="1700" b="1" dirty="0">
              <a:solidFill>
                <a:schemeClr val="tx1"/>
              </a:solidFill>
              <a:latin typeface="+mn-lt"/>
              <a:cs typeface="Calibri"/>
            </a:endParaRPr>
          </a:p>
          <a:p>
            <a:pPr lvl="1"/>
            <a:r>
              <a:rPr lang="en-US" sz="1700" dirty="0">
                <a:solidFill>
                  <a:schemeClr val="tx1"/>
                </a:solidFill>
                <a:latin typeface="+mn-lt"/>
                <a:cs typeface="+mn-cs"/>
              </a:rPr>
              <a:t>Deep dive provided in 2023 IEEE Paper “An Analysis of Exploration Capability Gaps for Future Habitation Systems to Inform Risk Assessment and Development Priorities” (T. Prater et al.)</a:t>
            </a:r>
          </a:p>
          <a:p>
            <a:pPr marL="0" indent="0">
              <a:buNone/>
            </a:pPr>
            <a:r>
              <a:rPr lang="en-US" sz="1700" b="1" dirty="0">
                <a:solidFill>
                  <a:schemeClr val="tx1"/>
                </a:solidFill>
                <a:latin typeface="+mn-lt"/>
                <a:cs typeface="+mn-cs"/>
              </a:rPr>
              <a:t>Continued public/industry engagement and cross-agency integration</a:t>
            </a:r>
            <a:endParaRPr lang="en-US" sz="1700" b="1" dirty="0">
              <a:solidFill>
                <a:schemeClr val="tx1"/>
              </a:solidFill>
              <a:latin typeface="+mn-lt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EF356E-8C30-4AC9-B758-7AD46E64D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A6FC3-8F56-4157-ABDC-B4F43D71E4B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2657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satellite in space&#10;&#10;Description automatically generated with medium confidence">
            <a:extLst>
              <a:ext uri="{FF2B5EF4-FFF2-40B4-BE49-F238E27FC236}">
                <a16:creationId xmlns:a16="http://schemas.microsoft.com/office/drawing/2014/main" id="{900DA478-B5C3-4160-AF08-5A04B3C26F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15972"/>
          <a:stretch/>
        </p:blipFill>
        <p:spPr>
          <a:xfrm>
            <a:off x="0" y="1076324"/>
            <a:ext cx="12192000" cy="578167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0944D69-13D9-46E8-8FED-EEC7C3642E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r>
              <a:rPr lang="en-US" sz="4400" b="0" dirty="0">
                <a:latin typeface="+mn-lt"/>
              </a:rPr>
              <a:t>Authors &amp; Contributors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0E2D63A-B668-4029-8116-F5E348EFE548}"/>
              </a:ext>
            </a:extLst>
          </p:cNvPr>
          <p:cNvGrpSpPr/>
          <p:nvPr/>
        </p:nvGrpSpPr>
        <p:grpSpPr>
          <a:xfrm>
            <a:off x="1499190" y="1641122"/>
            <a:ext cx="4787310" cy="1371600"/>
            <a:chOff x="578440" y="1145822"/>
            <a:chExt cx="4787310" cy="1371600"/>
          </a:xfrm>
        </p:grpSpPr>
        <p:pic>
          <p:nvPicPr>
            <p:cNvPr id="6" name="Picture 5" descr="A person smiling for the camera&#10;&#10;Description automatically generated with medium confidence">
              <a:extLst>
                <a:ext uri="{FF2B5EF4-FFF2-40B4-BE49-F238E27FC236}">
                  <a16:creationId xmlns:a16="http://schemas.microsoft.com/office/drawing/2014/main" id="{ECA3E619-F2CA-4557-B1D9-46E150D5C0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8440" y="1145822"/>
              <a:ext cx="980630" cy="137160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DAB7A51-9724-482F-BBF1-F088481224F0}"/>
                </a:ext>
              </a:extLst>
            </p:cNvPr>
            <p:cNvSpPr txBox="1"/>
            <p:nvPr/>
          </p:nvSpPr>
          <p:spPr>
            <a:xfrm>
              <a:off x="1919984" y="1508457"/>
              <a:ext cx="344576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Andrew Choate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Transit Habitat Technical Lead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BFFCC38B-9E72-4983-BFD6-9D05851F9AED}"/>
              </a:ext>
            </a:extLst>
          </p:cNvPr>
          <p:cNvGrpSpPr/>
          <p:nvPr/>
        </p:nvGrpSpPr>
        <p:grpSpPr>
          <a:xfrm>
            <a:off x="6647414" y="1641122"/>
            <a:ext cx="4166636" cy="1371600"/>
            <a:chOff x="5726664" y="1156419"/>
            <a:chExt cx="4166636" cy="1371600"/>
          </a:xfrm>
        </p:grpSpPr>
        <p:pic>
          <p:nvPicPr>
            <p:cNvPr id="10" name="Picture 9" descr="A person with long hair smiling&#10;&#10;Description automatically generated with low confidence">
              <a:extLst>
                <a:ext uri="{FF2B5EF4-FFF2-40B4-BE49-F238E27FC236}">
                  <a16:creationId xmlns:a16="http://schemas.microsoft.com/office/drawing/2014/main" id="{AE9764DA-6DE8-47E2-98A1-3ECAA369A0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10601"/>
            <a:stretch/>
          </p:blipFill>
          <p:spPr>
            <a:xfrm>
              <a:off x="5726664" y="1156419"/>
              <a:ext cx="980630" cy="1371600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25FABF8-AD9D-4743-AAAA-32834A958550}"/>
                </a:ext>
              </a:extLst>
            </p:cNvPr>
            <p:cNvSpPr txBox="1"/>
            <p:nvPr/>
          </p:nvSpPr>
          <p:spPr>
            <a:xfrm>
              <a:off x="7068208" y="1380554"/>
              <a:ext cx="282509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Tiffany Nickens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Habitation Concepts/Pre-Formulation Deputy Lead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926B19EA-A644-42D7-B50C-27DD099F8E96}"/>
              </a:ext>
            </a:extLst>
          </p:cNvPr>
          <p:cNvGrpSpPr/>
          <p:nvPr/>
        </p:nvGrpSpPr>
        <p:grpSpPr>
          <a:xfrm>
            <a:off x="6647414" y="3288635"/>
            <a:ext cx="4212671" cy="1371600"/>
            <a:chOff x="5731429" y="2678791"/>
            <a:chExt cx="4212671" cy="1371600"/>
          </a:xfrm>
        </p:grpSpPr>
        <p:pic>
          <p:nvPicPr>
            <p:cNvPr id="8" name="Picture 7" descr="A picture containing person, tree, outdoor, person&#10;&#10;Description automatically generated">
              <a:extLst>
                <a:ext uri="{FF2B5EF4-FFF2-40B4-BE49-F238E27FC236}">
                  <a16:creationId xmlns:a16="http://schemas.microsoft.com/office/drawing/2014/main" id="{51C41641-A172-431A-BE4D-AAB28400354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731429" y="2678791"/>
              <a:ext cx="971100" cy="1371600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F9FB4B8-2FB5-45A8-8BF3-B290E1490B55}"/>
                </a:ext>
              </a:extLst>
            </p:cNvPr>
            <p:cNvSpPr txBox="1"/>
            <p:nvPr/>
          </p:nvSpPr>
          <p:spPr>
            <a:xfrm>
              <a:off x="7068208" y="2902926"/>
              <a:ext cx="287589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Danny Harris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Habitation Concepts/Pre-Formulation Lead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1393446F-F415-4561-8815-F3724A099481}"/>
              </a:ext>
            </a:extLst>
          </p:cNvPr>
          <p:cNvGrpSpPr/>
          <p:nvPr/>
        </p:nvGrpSpPr>
        <p:grpSpPr>
          <a:xfrm>
            <a:off x="1499190" y="3288635"/>
            <a:ext cx="5453615" cy="1137210"/>
            <a:chOff x="590761" y="2602835"/>
            <a:chExt cx="5453615" cy="1137210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7CE55B2-B571-486D-8FA8-C0BCB2AE7B45}"/>
                </a:ext>
              </a:extLst>
            </p:cNvPr>
            <p:cNvSpPr txBox="1"/>
            <p:nvPr/>
          </p:nvSpPr>
          <p:spPr>
            <a:xfrm>
              <a:off x="1919984" y="2848275"/>
              <a:ext cx="412439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Paul Kessler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Surface Habitat Technical Lead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7C637347-0A09-4BAD-9D41-8D9F6997A94E}"/>
                </a:ext>
              </a:extLst>
            </p:cNvPr>
            <p:cNvPicPr/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761" y="2602835"/>
              <a:ext cx="955989" cy="113721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70B96A8-8F6A-4FAC-9FB4-388E57176ECA}"/>
              </a:ext>
            </a:extLst>
          </p:cNvPr>
          <p:cNvGrpSpPr/>
          <p:nvPr/>
        </p:nvGrpSpPr>
        <p:grpSpPr>
          <a:xfrm>
            <a:off x="1499190" y="5233522"/>
            <a:ext cx="4031660" cy="1260497"/>
            <a:chOff x="2555328" y="5233522"/>
            <a:chExt cx="4031660" cy="1260497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47D5E9C-7F20-40EE-85D0-BFBB2527830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55328" y="5233522"/>
              <a:ext cx="1188720" cy="1260497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9AD7066-0E5A-4EBB-A36B-F014A7513165}"/>
                </a:ext>
              </a:extLst>
            </p:cNvPr>
            <p:cNvSpPr txBox="1"/>
            <p:nvPr/>
          </p:nvSpPr>
          <p:spPr>
            <a:xfrm>
              <a:off x="4137424" y="5540605"/>
              <a:ext cx="244956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Matthew Simon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Deputy Lead, Capability Integration Group</a:t>
              </a: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6E06D173-BED1-4282-8A59-712DAA8BC644}"/>
              </a:ext>
            </a:extLst>
          </p:cNvPr>
          <p:cNvSpPr/>
          <p:nvPr/>
        </p:nvSpPr>
        <p:spPr>
          <a:xfrm>
            <a:off x="1187450" y="1371600"/>
            <a:ext cx="9817100" cy="34099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20E5DE8-26CA-4101-BA8F-2CD7CE85D7D1}"/>
              </a:ext>
            </a:extLst>
          </p:cNvPr>
          <p:cNvSpPr/>
          <p:nvPr/>
        </p:nvSpPr>
        <p:spPr>
          <a:xfrm>
            <a:off x="1187450" y="5101872"/>
            <a:ext cx="4476750" cy="149670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A5486DA-18FC-45B7-B432-2AB8DB1D2397}"/>
              </a:ext>
            </a:extLst>
          </p:cNvPr>
          <p:cNvSpPr txBox="1"/>
          <p:nvPr/>
        </p:nvSpPr>
        <p:spPr>
          <a:xfrm>
            <a:off x="1079500" y="1057274"/>
            <a:ext cx="8274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NASA Marshall Space Flight Center – Habitation Systems Development Office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422462F-1DDB-49AF-86E6-B6104AA249E1}"/>
              </a:ext>
            </a:extLst>
          </p:cNvPr>
          <p:cNvSpPr txBox="1"/>
          <p:nvPr/>
        </p:nvSpPr>
        <p:spPr>
          <a:xfrm>
            <a:off x="1079500" y="4781550"/>
            <a:ext cx="469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NASA Langley Research Center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C32CF8B-DD7D-47A4-9016-D902A82D54D4}"/>
              </a:ext>
            </a:extLst>
          </p:cNvPr>
          <p:cNvSpPr/>
          <p:nvPr/>
        </p:nvSpPr>
        <p:spPr>
          <a:xfrm>
            <a:off x="6527800" y="5101871"/>
            <a:ext cx="4476750" cy="149670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5FF4974-8ABB-48DD-8AAB-1E6BC0DEDB31}"/>
              </a:ext>
            </a:extLst>
          </p:cNvPr>
          <p:cNvSpPr txBox="1"/>
          <p:nvPr/>
        </p:nvSpPr>
        <p:spPr>
          <a:xfrm>
            <a:off x="6419852" y="4800747"/>
            <a:ext cx="469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Special Thanks!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D4B6AB0-7C7A-4965-9D3B-C379B953C383}"/>
              </a:ext>
            </a:extLst>
          </p:cNvPr>
          <p:cNvSpPr txBox="1"/>
          <p:nvPr/>
        </p:nvSpPr>
        <p:spPr>
          <a:xfrm>
            <a:off x="6804683" y="5120263"/>
            <a:ext cx="393803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James Meehan, James Owens, Quincy Bean, Greg Schunk, Brian Evans, David Howard, Robert Howard, Callie Burke, </a:t>
            </a:r>
          </a:p>
          <a:p>
            <a:r>
              <a:rPr lang="en-US" dirty="0"/>
              <a:t>Zachary Bryant, Allison Quesenbery, and Tracie Prater.</a:t>
            </a:r>
          </a:p>
        </p:txBody>
      </p:sp>
    </p:spTree>
    <p:extLst>
      <p:ext uri="{BB962C8B-B14F-4D97-AF65-F5344CB8AC3E}">
        <p14:creationId xmlns:p14="http://schemas.microsoft.com/office/powerpoint/2010/main" val="2389161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Content Placeholder 5" descr="A satellite in space&#10;&#10;Description automatically generated with medium confidence">
            <a:extLst>
              <a:ext uri="{FF2B5EF4-FFF2-40B4-BE49-F238E27FC236}">
                <a16:creationId xmlns:a16="http://schemas.microsoft.com/office/drawing/2014/main" id="{01517A9A-F101-444F-9C1C-B026382113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6384" y="3939723"/>
            <a:ext cx="4826910" cy="2715137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1776E6D-8776-48D4-B0E9-5CD0268C039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192838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8C51FE-49D9-314D-9957-ABBF7DDE87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B785727-CB12-40B6-9F88-757D81AEEBF1}"/>
              </a:ext>
            </a:extLst>
          </p:cNvPr>
          <p:cNvSpPr txBox="1">
            <a:spLocks/>
          </p:cNvSpPr>
          <p:nvPr/>
        </p:nvSpPr>
        <p:spPr>
          <a:xfrm>
            <a:off x="704335" y="259254"/>
            <a:ext cx="10058153" cy="57877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j-ea"/>
                <a:cs typeface="Arial" panose="020B0604020202020204" pitchFamily="34" charset="0"/>
              </a:rPr>
              <a:t>Brief History of TH Concept (2015+)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1F5DCD7-B91B-4346-8669-C2D07D211A84}"/>
              </a:ext>
            </a:extLst>
          </p:cNvPr>
          <p:cNvCxnSpPr>
            <a:cxnSpLocks/>
          </p:cNvCxnSpPr>
          <p:nvPr/>
        </p:nvCxnSpPr>
        <p:spPr>
          <a:xfrm>
            <a:off x="295707" y="3940837"/>
            <a:ext cx="1160058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8DFBCAF-E354-4E39-BDE9-76AA5BA2656D}"/>
              </a:ext>
            </a:extLst>
          </p:cNvPr>
          <p:cNvGrpSpPr/>
          <p:nvPr/>
        </p:nvGrpSpPr>
        <p:grpSpPr>
          <a:xfrm>
            <a:off x="480595" y="1202603"/>
            <a:ext cx="2589803" cy="2908858"/>
            <a:chOff x="480595" y="1202603"/>
            <a:chExt cx="2589803" cy="2908858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E4F92FBC-8FF2-4C7B-B926-21944A55D9A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80595" y="1202603"/>
              <a:ext cx="2589803" cy="2500090"/>
              <a:chOff x="0" y="3344188"/>
              <a:chExt cx="2950871" cy="2848650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226F8A89-C01C-43E1-BFCB-99CD9B71D20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717" t="6570" r="19774" b="10445"/>
              <a:stretch/>
            </p:blipFill>
            <p:spPr>
              <a:xfrm>
                <a:off x="0" y="3344188"/>
                <a:ext cx="2950871" cy="2848650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B54C007-2768-4227-9DB2-64FA3AE35B11}"/>
                  </a:ext>
                </a:extLst>
              </p:cNvPr>
              <p:cNvSpPr txBox="1"/>
              <p:nvPr/>
            </p:nvSpPr>
            <p:spPr>
              <a:xfrm>
                <a:off x="18934" y="3384971"/>
                <a:ext cx="885154" cy="3506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</p:grp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2A0C0125-3397-41FB-AE37-C1D973950B9A}"/>
                </a:ext>
              </a:extLst>
            </p:cNvPr>
            <p:cNvCxnSpPr>
              <a:cxnSpLocks/>
            </p:cNvCxnSpPr>
            <p:nvPr/>
          </p:nvCxnSpPr>
          <p:spPr>
            <a:xfrm>
              <a:off x="1775496" y="3777739"/>
              <a:ext cx="0" cy="333722"/>
            </a:xfrm>
            <a:prstGeom prst="line">
              <a:avLst/>
            </a:prstGeom>
            <a:ln w="38100">
              <a:solidFill>
                <a:schemeClr val="tx1"/>
              </a:solidFill>
              <a:tailEnd type="none"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CCBF093-FA8B-4518-A0FE-6BCC70EC6DB8}"/>
              </a:ext>
            </a:extLst>
          </p:cNvPr>
          <p:cNvGrpSpPr/>
          <p:nvPr/>
        </p:nvGrpSpPr>
        <p:grpSpPr>
          <a:xfrm>
            <a:off x="3763704" y="3772862"/>
            <a:ext cx="3616173" cy="2818825"/>
            <a:chOff x="3945622" y="3772862"/>
            <a:chExt cx="3616173" cy="2818825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FB944B93-5120-4238-BF1A-B5B10A06646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945622" y="4078415"/>
              <a:ext cx="3616173" cy="2513272"/>
              <a:chOff x="3070257" y="2807097"/>
              <a:chExt cx="4671811" cy="3246949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D63B891E-6F69-4313-B430-EB5F27D10FD1}"/>
                  </a:ext>
                </a:extLst>
              </p:cNvPr>
              <p:cNvGrpSpPr/>
              <p:nvPr/>
            </p:nvGrpSpPr>
            <p:grpSpPr>
              <a:xfrm>
                <a:off x="3070257" y="2853646"/>
                <a:ext cx="4485087" cy="3200400"/>
                <a:chOff x="186097" y="2892848"/>
                <a:chExt cx="4485087" cy="3200400"/>
              </a:xfrm>
            </p:grpSpPr>
            <p:pic>
              <p:nvPicPr>
                <p:cNvPr id="9" name="Content Placeholder 28">
                  <a:extLst>
                    <a:ext uri="{FF2B5EF4-FFF2-40B4-BE49-F238E27FC236}">
                      <a16:creationId xmlns:a16="http://schemas.microsoft.com/office/drawing/2014/main" id="{635A1938-3695-432F-B4A9-4EB49B23B93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86097" y="2892848"/>
                  <a:ext cx="2348791" cy="3200400"/>
                </a:xfrm>
                <a:prstGeom prst="rect">
                  <a:avLst/>
                </a:prstGeom>
                <a:ln>
                  <a:noFill/>
                </a:ln>
              </p:spPr>
            </p:pic>
            <p:pic>
              <p:nvPicPr>
                <p:cNvPr id="10" name="Content Placeholder 30">
                  <a:extLst>
                    <a:ext uri="{FF2B5EF4-FFF2-40B4-BE49-F238E27FC236}">
                      <a16:creationId xmlns:a16="http://schemas.microsoft.com/office/drawing/2014/main" id="{2D8A26F0-80E0-490C-99F9-34C3FF14378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661271" y="2892848"/>
                  <a:ext cx="2009913" cy="3200400"/>
                </a:xfrm>
                <a:prstGeom prst="rect">
                  <a:avLst/>
                </a:prstGeom>
                <a:ln>
                  <a:noFill/>
                </a:ln>
              </p:spPr>
            </p:pic>
          </p:grp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03FF077-8644-4837-B4DA-8B1194CDF66E}"/>
                  </a:ext>
                </a:extLst>
              </p:cNvPr>
              <p:cNvSpPr txBox="1"/>
              <p:nvPr/>
            </p:nvSpPr>
            <p:spPr>
              <a:xfrm>
                <a:off x="6926758" y="2807097"/>
                <a:ext cx="815310" cy="3976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</p:grp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4A9C5352-5ADE-4B4F-8C2A-203506BB47DF}"/>
                </a:ext>
              </a:extLst>
            </p:cNvPr>
            <p:cNvCxnSpPr>
              <a:cxnSpLocks/>
            </p:cNvCxnSpPr>
            <p:nvPr/>
          </p:nvCxnSpPr>
          <p:spPr>
            <a:xfrm>
              <a:off x="5753709" y="3772862"/>
              <a:ext cx="0" cy="333722"/>
            </a:xfrm>
            <a:prstGeom prst="line">
              <a:avLst/>
            </a:prstGeom>
            <a:ln w="38100">
              <a:solidFill>
                <a:schemeClr val="tx1"/>
              </a:solidFill>
              <a:tailEnd type="none"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ADCE89A-E8BF-4B49-9CEA-6E995915A8F2}"/>
              </a:ext>
            </a:extLst>
          </p:cNvPr>
          <p:cNvGrpSpPr/>
          <p:nvPr/>
        </p:nvGrpSpPr>
        <p:grpSpPr>
          <a:xfrm>
            <a:off x="6095786" y="1306964"/>
            <a:ext cx="4289297" cy="2804497"/>
            <a:chOff x="7526450" y="1306964"/>
            <a:chExt cx="4289297" cy="2804497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0566C069-2379-4FF9-8148-CCB2B73D69C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526450" y="1306964"/>
              <a:ext cx="4289297" cy="2324604"/>
              <a:chOff x="7959766" y="1883299"/>
              <a:chExt cx="3338747" cy="1809449"/>
            </a:xfrm>
          </p:grpSpPr>
          <p:pic>
            <p:nvPicPr>
              <p:cNvPr id="1026" name="Picture 2">
                <a:extLst>
                  <a:ext uri="{FF2B5EF4-FFF2-40B4-BE49-F238E27FC236}">
                    <a16:creationId xmlns:a16="http://schemas.microsoft.com/office/drawing/2014/main" id="{7B47D526-97AC-4D16-9842-A24C40F27FA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59766" y="1921446"/>
                <a:ext cx="3233535" cy="1771302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A7B3122-3522-415D-A53F-D1E64AE6036B}"/>
                  </a:ext>
                </a:extLst>
              </p:cNvPr>
              <p:cNvSpPr txBox="1"/>
              <p:nvPr/>
            </p:nvSpPr>
            <p:spPr>
              <a:xfrm>
                <a:off x="10669928" y="1883299"/>
                <a:ext cx="628585" cy="2395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</p:grp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9D974CCF-28C3-4D55-9E18-B20D5A576221}"/>
                </a:ext>
              </a:extLst>
            </p:cNvPr>
            <p:cNvCxnSpPr/>
            <p:nvPr/>
          </p:nvCxnSpPr>
          <p:spPr>
            <a:xfrm>
              <a:off x="9671098" y="3777739"/>
              <a:ext cx="0" cy="333722"/>
            </a:xfrm>
            <a:prstGeom prst="line">
              <a:avLst/>
            </a:prstGeom>
            <a:ln w="38100">
              <a:solidFill>
                <a:schemeClr val="tx1"/>
              </a:solidFill>
              <a:tailEnd type="none"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4EA4F77A-476C-437A-ACAF-273631265985}"/>
              </a:ext>
            </a:extLst>
          </p:cNvPr>
          <p:cNvSpPr txBox="1"/>
          <p:nvPr/>
        </p:nvSpPr>
        <p:spPr>
          <a:xfrm>
            <a:off x="10232603" y="1304883"/>
            <a:ext cx="1958217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2020 Shift to Metallic/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Softgoods</a:t>
            </a:r>
            <a:endParaRPr lang="en-US" sz="1800" b="0" i="0" u="none" strike="noStrike" kern="1200" cap="none" spc="0" normalizeH="0" baseline="0" noProof="0" dirty="0" err="1">
              <a:ln>
                <a:noFill/>
              </a:ln>
              <a:effectLst/>
              <a:uLnTx/>
              <a:uFillTx/>
              <a:latin typeface="Calibri" panose="020F0502020204030204"/>
              <a:cs typeface="Calibri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25C0A4F-5C86-47F9-9587-950251C90107}"/>
              </a:ext>
            </a:extLst>
          </p:cNvPr>
          <p:cNvSpPr txBox="1"/>
          <p:nvPr/>
        </p:nvSpPr>
        <p:spPr>
          <a:xfrm>
            <a:off x="10459811" y="4116928"/>
            <a:ext cx="156967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Current 2022 concept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8B356F5-2ECF-423B-AC0C-FB9DC54E513A}"/>
              </a:ext>
            </a:extLst>
          </p:cNvPr>
          <p:cNvSpPr txBox="1"/>
          <p:nvPr/>
        </p:nvSpPr>
        <p:spPr>
          <a:xfrm>
            <a:off x="3087014" y="1137687"/>
            <a:ext cx="23022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2015 8.4m Common Hab for TH, Phobos, Mars Surface Habitat</a:t>
            </a:r>
          </a:p>
        </p:txBody>
      </p:sp>
      <p:pic>
        <p:nvPicPr>
          <p:cNvPr id="33" name="Content Placeholder 8">
            <a:extLst>
              <a:ext uri="{FF2B5EF4-FFF2-40B4-BE49-F238E27FC236}">
                <a16:creationId xmlns:a16="http://schemas.microsoft.com/office/drawing/2014/main" id="{FB74D988-8D41-49EC-85C6-0A2D0D47193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21176" y="5273913"/>
            <a:ext cx="1527626" cy="1258045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D6339390-5048-4F04-A2E6-85544B977E83}"/>
              </a:ext>
            </a:extLst>
          </p:cNvPr>
          <p:cNvSpPr txBox="1"/>
          <p:nvPr/>
        </p:nvSpPr>
        <p:spPr>
          <a:xfrm>
            <a:off x="2176775" y="4453974"/>
            <a:ext cx="189138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2018 TH Refinement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(Previous IEEE Paper)</a:t>
            </a:r>
          </a:p>
        </p:txBody>
      </p:sp>
    </p:spTree>
    <p:extLst>
      <p:ext uri="{BB962C8B-B14F-4D97-AF65-F5344CB8AC3E}">
        <p14:creationId xmlns:p14="http://schemas.microsoft.com/office/powerpoint/2010/main" val="983661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3E7601FC-9C98-4541-9FCD-A6A2EB688F2A}"/>
              </a:ext>
            </a:extLst>
          </p:cNvPr>
          <p:cNvGrpSpPr>
            <a:grpSpLocks noChangeAspect="1"/>
          </p:cNvGrpSpPr>
          <p:nvPr/>
        </p:nvGrpSpPr>
        <p:grpSpPr>
          <a:xfrm>
            <a:off x="888001" y="1113035"/>
            <a:ext cx="10415998" cy="5583039"/>
            <a:chOff x="566327" y="1093508"/>
            <a:chExt cx="10754524" cy="576449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11A7FD4-F3B3-4118-986C-A41DBDF062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21503" r="365"/>
            <a:stretch/>
          </p:blipFill>
          <p:spPr>
            <a:xfrm>
              <a:off x="566327" y="1093508"/>
              <a:ext cx="10754524" cy="5764491"/>
            </a:xfrm>
            <a:prstGeom prst="rect">
              <a:avLst/>
            </a:prstGeom>
          </p:spPr>
        </p:pic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2DC97FD2-3385-4C76-87E4-F5158AB7A638}"/>
                </a:ext>
              </a:extLst>
            </p:cNvPr>
            <p:cNvSpPr/>
            <p:nvPr/>
          </p:nvSpPr>
          <p:spPr>
            <a:xfrm>
              <a:off x="9372218" y="2348050"/>
              <a:ext cx="1246610" cy="1080950"/>
            </a:xfrm>
            <a:prstGeom prst="ellipse">
              <a:avLst/>
            </a:prstGeom>
            <a:noFill/>
            <a:ln w="2857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9FBA0A37-B462-4E56-B6FB-C579C808DC5A}"/>
                </a:ext>
              </a:extLst>
            </p:cNvPr>
            <p:cNvSpPr/>
            <p:nvPr/>
          </p:nvSpPr>
          <p:spPr>
            <a:xfrm>
              <a:off x="1771298" y="2243187"/>
              <a:ext cx="1166070" cy="989901"/>
            </a:xfrm>
            <a:prstGeom prst="ellipse">
              <a:avLst/>
            </a:prstGeom>
            <a:noFill/>
            <a:ln w="2857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9359DC8-2D84-4D28-B699-AF288FC07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0" dirty="0">
                <a:latin typeface="+mn-lt"/>
              </a:rPr>
              <a:t>M2M Exploration Element Concepts</a:t>
            </a:r>
          </a:p>
        </p:txBody>
      </p:sp>
    </p:spTree>
    <p:extLst>
      <p:ext uri="{BB962C8B-B14F-4D97-AF65-F5344CB8AC3E}">
        <p14:creationId xmlns:p14="http://schemas.microsoft.com/office/powerpoint/2010/main" val="3317836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EA67D2C9-F21E-4E44-AFE1-F73483F7F47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1085850"/>
            <a:ext cx="12192000" cy="107899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2DF507F-847D-4293-B89C-108BB8FFC36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143595"/>
            <a:ext cx="12192000" cy="107899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DA75183-93A2-4A36-9630-55AA37F255A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3126731"/>
            <a:ext cx="12192000" cy="107899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F888878-6989-432B-9A6F-65F8428D63D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189913"/>
            <a:ext cx="12192000" cy="107899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D6B1FBA-AF35-4D26-8003-6DA6F03300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5270383"/>
            <a:ext cx="12192000" cy="107899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FC2767C-13D6-4103-A8DB-412C583A812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5826489"/>
            <a:ext cx="12192000" cy="1078991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BBBA5A-F11C-B0FE-D86D-D882546B7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9A6FC3-8F56-4157-ABDC-B4F43D71E4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E2A5BC3-4D0B-25E9-DB4E-C79A99CDA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900" dirty="0">
                <a:latin typeface="+mj-lt"/>
                <a:cs typeface="+mj-cs"/>
              </a:rPr>
              <a:t>M2M Integration &amp; CONOPS Phases</a:t>
            </a:r>
          </a:p>
        </p:txBody>
      </p:sp>
      <p:pic>
        <p:nvPicPr>
          <p:cNvPr id="5" name="Picture 4" descr="A planet in space&#10;&#10;Description automatically generated with low confidence">
            <a:extLst>
              <a:ext uri="{FF2B5EF4-FFF2-40B4-BE49-F238E27FC236}">
                <a16:creationId xmlns:a16="http://schemas.microsoft.com/office/drawing/2014/main" id="{BD92BF1B-C2F0-46E2-805F-B592D7FFBC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0627" y="1266230"/>
            <a:ext cx="2550934" cy="2286000"/>
          </a:xfrm>
          <a:prstGeom prst="rect">
            <a:avLst/>
          </a:prstGeom>
        </p:spPr>
      </p:pic>
      <p:sp>
        <p:nvSpPr>
          <p:cNvPr id="15" name="Arrow: Right 14">
            <a:extLst>
              <a:ext uri="{FF2B5EF4-FFF2-40B4-BE49-F238E27FC236}">
                <a16:creationId xmlns:a16="http://schemas.microsoft.com/office/drawing/2014/main" id="{FAF03A1B-32C3-41FD-8D33-9929248F0FB4}"/>
              </a:ext>
            </a:extLst>
          </p:cNvPr>
          <p:cNvSpPr/>
          <p:nvPr/>
        </p:nvSpPr>
        <p:spPr>
          <a:xfrm>
            <a:off x="1162298" y="2079967"/>
            <a:ext cx="4932040" cy="670621"/>
          </a:xfrm>
          <a:prstGeom prst="rightArrow">
            <a:avLst/>
          </a:prstGeom>
          <a:solidFill>
            <a:srgbClr val="FFFF00">
              <a:alpha val="50000"/>
            </a:srgb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Launch, Outfitting &amp; Mars Analogs</a:t>
            </a:r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A49D25D6-4CEF-4E4D-BA83-0295A2EDB6A4}"/>
              </a:ext>
            </a:extLst>
          </p:cNvPr>
          <p:cNvSpPr/>
          <p:nvPr/>
        </p:nvSpPr>
        <p:spPr>
          <a:xfrm>
            <a:off x="6921962" y="4689384"/>
            <a:ext cx="4295935" cy="682716"/>
          </a:xfrm>
          <a:prstGeom prst="rightArrow">
            <a:avLst/>
          </a:prstGeom>
          <a:solidFill>
            <a:srgbClr val="FFFF00">
              <a:alpha val="50000"/>
            </a:srgb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Refurbishment &amp; Return</a:t>
            </a:r>
          </a:p>
        </p:txBody>
      </p:sp>
      <p:sp>
        <p:nvSpPr>
          <p:cNvPr id="3" name="Arrow: Left-Right 2">
            <a:extLst>
              <a:ext uri="{FF2B5EF4-FFF2-40B4-BE49-F238E27FC236}">
                <a16:creationId xmlns:a16="http://schemas.microsoft.com/office/drawing/2014/main" id="{9A279350-D2D6-46E3-B0A7-068A9D9C2829}"/>
              </a:ext>
            </a:extLst>
          </p:cNvPr>
          <p:cNvSpPr/>
          <p:nvPr/>
        </p:nvSpPr>
        <p:spPr>
          <a:xfrm>
            <a:off x="2542966" y="3298308"/>
            <a:ext cx="8674931" cy="682716"/>
          </a:xfrm>
          <a:prstGeom prst="leftRightArrow">
            <a:avLst/>
          </a:prstGeom>
          <a:solidFill>
            <a:srgbClr val="FF0000">
              <a:alpha val="50000"/>
            </a:srgb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Crewed Mars Transit</a:t>
            </a:r>
          </a:p>
        </p:txBody>
      </p:sp>
      <p:pic>
        <p:nvPicPr>
          <p:cNvPr id="9" name="Picture 8" descr="A close up of the moon&#10;&#10;Description automatically generated with medium confidence">
            <a:extLst>
              <a:ext uri="{FF2B5EF4-FFF2-40B4-BE49-F238E27FC236}">
                <a16:creationId xmlns:a16="http://schemas.microsoft.com/office/drawing/2014/main" id="{FBA95CAA-3E48-42A4-8A11-DA6392CD79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40204" y="3906839"/>
            <a:ext cx="2296251" cy="2286000"/>
          </a:xfrm>
          <a:prstGeom prst="rect">
            <a:avLst/>
          </a:prstGeom>
        </p:spPr>
      </p:pic>
      <p:pic>
        <p:nvPicPr>
          <p:cNvPr id="11" name="Picture 10" descr="A picture containing porcelain&#10;&#10;Description automatically generated">
            <a:extLst>
              <a:ext uri="{FF2B5EF4-FFF2-40B4-BE49-F238E27FC236}">
                <a16:creationId xmlns:a16="http://schemas.microsoft.com/office/drawing/2014/main" id="{33E63D81-5B05-41D2-8306-3BE3B6BFEA7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57500" r="1112" b="14870"/>
          <a:stretch/>
        </p:blipFill>
        <p:spPr>
          <a:xfrm>
            <a:off x="0" y="1019771"/>
            <a:ext cx="2838450" cy="5838229"/>
          </a:xfrm>
          <a:prstGeom prst="rect">
            <a:avLst/>
          </a:prstGeom>
        </p:spPr>
      </p:pic>
      <p:pic>
        <p:nvPicPr>
          <p:cNvPr id="31" name="Picture 30" descr="A satellite in space&#10;&#10;Description automatically generated with medium confidence">
            <a:extLst>
              <a:ext uri="{FF2B5EF4-FFF2-40B4-BE49-F238E27FC236}">
                <a16:creationId xmlns:a16="http://schemas.microsoft.com/office/drawing/2014/main" id="{084042EC-367B-482E-AF44-47602526936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13183" flipH="1">
            <a:off x="7983471" y="2641969"/>
            <a:ext cx="1371600" cy="776591"/>
          </a:xfrm>
          <a:prstGeom prst="rect">
            <a:avLst/>
          </a:prstGeom>
        </p:spPr>
      </p:pic>
      <p:pic>
        <p:nvPicPr>
          <p:cNvPr id="32" name="Picture 31" descr="A satellite in space&#10;&#10;Description automatically generated with medium confidence">
            <a:extLst>
              <a:ext uri="{FF2B5EF4-FFF2-40B4-BE49-F238E27FC236}">
                <a16:creationId xmlns:a16="http://schemas.microsoft.com/office/drawing/2014/main" id="{F93D847F-224A-4E66-AC26-9DA5E49EC9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6817">
            <a:off x="7983471" y="3926259"/>
            <a:ext cx="1371600" cy="776591"/>
          </a:xfrm>
          <a:prstGeom prst="rect">
            <a:avLst/>
          </a:prstGeom>
        </p:spPr>
      </p:pic>
      <p:pic>
        <p:nvPicPr>
          <p:cNvPr id="33" name="Picture 32" descr="A satellite in space&#10;&#10;Description automatically generated with medium confidence">
            <a:extLst>
              <a:ext uri="{FF2B5EF4-FFF2-40B4-BE49-F238E27FC236}">
                <a16:creationId xmlns:a16="http://schemas.microsoft.com/office/drawing/2014/main" id="{82403299-F55D-4CFE-9041-A972455B86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13183" flipH="1">
            <a:off x="7983471" y="5557357"/>
            <a:ext cx="1371600" cy="776591"/>
          </a:xfrm>
          <a:prstGeom prst="rect">
            <a:avLst/>
          </a:prstGeom>
        </p:spPr>
      </p:pic>
      <p:pic>
        <p:nvPicPr>
          <p:cNvPr id="22" name="Picture 21" descr="A satellite in space&#10;&#10;Description automatically generated with low confidence">
            <a:extLst>
              <a:ext uri="{FF2B5EF4-FFF2-40B4-BE49-F238E27FC236}">
                <a16:creationId xmlns:a16="http://schemas.microsoft.com/office/drawing/2014/main" id="{1E4D3695-0012-49FD-B636-8CB848C3C3F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40493" y="5337268"/>
            <a:ext cx="2590672" cy="145725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3FBF010-E2DD-466D-930E-2464612E9A9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87920" y="1625345"/>
            <a:ext cx="1035749" cy="457200"/>
          </a:xfrm>
          <a:prstGeom prst="rect">
            <a:avLst/>
          </a:prstGeom>
        </p:spPr>
      </p:pic>
      <p:pic>
        <p:nvPicPr>
          <p:cNvPr id="7" name="Picture 6" descr="A satellite in space&#10;&#10;Description automatically generated with low confidence">
            <a:extLst>
              <a:ext uri="{FF2B5EF4-FFF2-40B4-BE49-F238E27FC236}">
                <a16:creationId xmlns:a16="http://schemas.microsoft.com/office/drawing/2014/main" id="{4D397D49-3538-2BDC-DD92-31001046AEA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3082" y="1625239"/>
            <a:ext cx="2590672" cy="1457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127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nature, night sky&#10;&#10;Description automatically generated">
            <a:extLst>
              <a:ext uri="{FF2B5EF4-FFF2-40B4-BE49-F238E27FC236}">
                <a16:creationId xmlns:a16="http://schemas.microsoft.com/office/drawing/2014/main" id="{D422568C-8007-4A3C-8417-B1C345F0E9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043" r="23730"/>
          <a:stretch/>
        </p:blipFill>
        <p:spPr>
          <a:xfrm>
            <a:off x="4117521" y="10"/>
            <a:ext cx="8074479" cy="6857990"/>
          </a:xfrm>
          <a:prstGeom prst="rect">
            <a:avLst/>
          </a:prstGeom>
        </p:spPr>
      </p:pic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8F23F8A3-8FD7-4779-8323-FDC26BE998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7859800" cy="6858478"/>
          </a:xfrm>
          <a:custGeom>
            <a:avLst/>
            <a:gdLst>
              <a:gd name="connsiteX0" fmla="*/ 7859800 w 7859800"/>
              <a:gd name="connsiteY0" fmla="*/ 6858478 h 6858478"/>
              <a:gd name="connsiteX1" fmla="*/ 435245 w 7859800"/>
              <a:gd name="connsiteY1" fmla="*/ 6858478 h 6858478"/>
              <a:gd name="connsiteX2" fmla="*/ 435505 w 7859800"/>
              <a:gd name="connsiteY2" fmla="*/ 6857916 h 6858478"/>
              <a:gd name="connsiteX3" fmla="*/ 0 w 7859800"/>
              <a:gd name="connsiteY3" fmla="*/ 6857916 h 6858478"/>
              <a:gd name="connsiteX4" fmla="*/ 0 w 7859800"/>
              <a:gd name="connsiteY4" fmla="*/ 0 h 6858478"/>
              <a:gd name="connsiteX5" fmla="*/ 3611620 w 7859800"/>
              <a:gd name="connsiteY5" fmla="*/ 0 h 6858478"/>
              <a:gd name="connsiteX6" fmla="*/ 4677848 w 7859800"/>
              <a:gd name="connsiteY6" fmla="*/ 0 h 6858478"/>
              <a:gd name="connsiteX7" fmla="*/ 4683425 w 7859800"/>
              <a:gd name="connsiteY7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859800" h="6858478">
                <a:moveTo>
                  <a:pt x="7859800" y="6858478"/>
                </a:moveTo>
                <a:lnTo>
                  <a:pt x="435245" y="6858478"/>
                </a:lnTo>
                <a:lnTo>
                  <a:pt x="435505" y="6857916"/>
                </a:lnTo>
                <a:lnTo>
                  <a:pt x="0" y="6857916"/>
                </a:lnTo>
                <a:lnTo>
                  <a:pt x="0" y="0"/>
                </a:lnTo>
                <a:lnTo>
                  <a:pt x="3611620" y="0"/>
                </a:lnTo>
                <a:lnTo>
                  <a:pt x="4677848" y="0"/>
                </a:lnTo>
                <a:lnTo>
                  <a:pt x="4683425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F605C4CC-A25C-416F-8333-7CB7DC97D8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7431174" cy="6858478"/>
          </a:xfrm>
          <a:custGeom>
            <a:avLst/>
            <a:gdLst>
              <a:gd name="connsiteX0" fmla="*/ 7431174 w 7431174"/>
              <a:gd name="connsiteY0" fmla="*/ 6858478 h 6858478"/>
              <a:gd name="connsiteX1" fmla="*/ 6619 w 7431174"/>
              <a:gd name="connsiteY1" fmla="*/ 6858478 h 6858478"/>
              <a:gd name="connsiteX2" fmla="*/ 6879 w 7431174"/>
              <a:gd name="connsiteY2" fmla="*/ 6857916 h 6858478"/>
              <a:gd name="connsiteX3" fmla="*/ 0 w 7431174"/>
              <a:gd name="connsiteY3" fmla="*/ 6857916 h 6858478"/>
              <a:gd name="connsiteX4" fmla="*/ 0 w 7431174"/>
              <a:gd name="connsiteY4" fmla="*/ 0 h 6858478"/>
              <a:gd name="connsiteX5" fmla="*/ 3182994 w 7431174"/>
              <a:gd name="connsiteY5" fmla="*/ 0 h 6858478"/>
              <a:gd name="connsiteX6" fmla="*/ 4249222 w 7431174"/>
              <a:gd name="connsiteY6" fmla="*/ 0 h 6858478"/>
              <a:gd name="connsiteX7" fmla="*/ 4254799 w 7431174"/>
              <a:gd name="connsiteY7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31174" h="6858478">
                <a:moveTo>
                  <a:pt x="7431174" y="6858478"/>
                </a:moveTo>
                <a:lnTo>
                  <a:pt x="6619" y="6858478"/>
                </a:lnTo>
                <a:lnTo>
                  <a:pt x="6879" y="6857916"/>
                </a:lnTo>
                <a:lnTo>
                  <a:pt x="0" y="6857916"/>
                </a:lnTo>
                <a:lnTo>
                  <a:pt x="0" y="0"/>
                </a:lnTo>
                <a:lnTo>
                  <a:pt x="3182994" y="0"/>
                </a:lnTo>
                <a:lnTo>
                  <a:pt x="4249222" y="0"/>
                </a:lnTo>
                <a:lnTo>
                  <a:pt x="4254799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FF5949B-3C67-4A6C-857F-9B65E533C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365125"/>
            <a:ext cx="5266155" cy="1325563"/>
          </a:xfrm>
        </p:spPr>
        <p:txBody>
          <a:bodyPr/>
          <a:lstStyle/>
          <a:p>
            <a:r>
              <a:rPr lang="en-US" sz="4400" b="0" dirty="0">
                <a:solidFill>
                  <a:prstClr val="white"/>
                </a:solidFill>
                <a:latin typeface="+mn-lt"/>
              </a:rPr>
              <a:t>Transit Habitat Overview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E27D9E6-610B-435E-A410-E2187056AF83}"/>
              </a:ext>
            </a:extLst>
          </p:cNvPr>
          <p:cNvSpPr txBox="1">
            <a:spLocks/>
          </p:cNvSpPr>
          <p:nvPr/>
        </p:nvSpPr>
        <p:spPr>
          <a:xfrm>
            <a:off x="804672" y="1690689"/>
            <a:ext cx="4428155" cy="448627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4163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Hybrid inflatable-metallic habitat with dry mass (26.4 metric tons) capable of being launched commercially and supplied with logistics in cis-lunar orbit (NRHO)</a:t>
            </a:r>
          </a:p>
          <a:p>
            <a:pPr marL="284163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Support 4-crew during Lunar-Mars Analog missions leading up to a 700-1110-day Mars mission</a:t>
            </a:r>
          </a:p>
          <a:p>
            <a:pPr marL="284163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Dock w/ an interim propulsion bus or Gateway for first ~5 years until Mars Propulsion System (MPS) elements available</a:t>
            </a:r>
          </a:p>
          <a:p>
            <a:pPr marL="284163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Extends Gateway operations beyond 60 days</a:t>
            </a:r>
          </a:p>
          <a:p>
            <a:pPr marL="284163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10.2 psia (26.5% O2) atmosphere for Gateway ops</a:t>
            </a:r>
          </a:p>
          <a:p>
            <a:pPr marL="284163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14.7 psia (21% O2) atmosphere for transit and analog missions</a:t>
            </a:r>
          </a:p>
          <a:p>
            <a:pPr marL="284163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Contingency Airlock and EVA capability</a:t>
            </a:r>
          </a:p>
          <a:p>
            <a:pPr marL="284163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Planned reuse for multiple missions over 15-year lifetime</a:t>
            </a:r>
          </a:p>
          <a:p>
            <a:pPr marL="284163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Builds on ISS and commercial investment in deep space habitation</a:t>
            </a:r>
          </a:p>
          <a:p>
            <a:pPr marL="284163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Mid-2030s launch with late 2030s Mars Departure</a:t>
            </a:r>
          </a:p>
        </p:txBody>
      </p:sp>
    </p:spTree>
    <p:extLst>
      <p:ext uri="{BB962C8B-B14F-4D97-AF65-F5344CB8AC3E}">
        <p14:creationId xmlns:p14="http://schemas.microsoft.com/office/powerpoint/2010/main" val="16271742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0C9A1C-E055-4B6F-A521-FCF31FCCB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788" y="365125"/>
            <a:ext cx="5172374" cy="1807305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900" dirty="0">
                <a:solidFill>
                  <a:schemeClr val="tx1"/>
                </a:solidFill>
                <a:latin typeface="+mj-lt"/>
                <a:cs typeface="+mj-cs"/>
              </a:rPr>
              <a:t>Key Mission &amp; Functional Challenges</a:t>
            </a:r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3C860267-FFAB-4994-89C2-F5034D8A8C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80" r="6032"/>
          <a:stretch/>
        </p:blipFill>
        <p:spPr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17857D9-C166-4A82-8635-A6128E544DA0}"/>
              </a:ext>
            </a:extLst>
          </p:cNvPr>
          <p:cNvSpPr txBox="1">
            <a:spLocks/>
          </p:cNvSpPr>
          <p:nvPr/>
        </p:nvSpPr>
        <p:spPr>
          <a:xfrm>
            <a:off x="6513787" y="2333297"/>
            <a:ext cx="5049157" cy="38436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No spares resupply chain during transit </a:t>
            </a:r>
          </a:p>
          <a:p>
            <a:pPr>
              <a:defRPr/>
            </a:pPr>
            <a:r>
              <a:rPr lang="en-US" sz="1700" dirty="0">
                <a:solidFill>
                  <a:prstClr val="black"/>
                </a:solidFill>
                <a:latin typeface="Calibri" panose="020F0502020204030204"/>
              </a:rPr>
              <a:t>Impact on propulsion element size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Waste and trash management in transit/loiter orbits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Logistics storage capacity for mission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Human health and performance for long duration missions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Long duration shakedown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Radiation &amp; MMOD protection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Communication delays/blackouts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Ability to recover from major habitation failures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CE3BE4-3DA2-44EF-8FB3-560D38FFC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AC9A6FC3-8F56-4157-ABDC-B4F43D71E4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1848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7383B190-6BFB-422F-B667-06B7B25F09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285E665-62BD-4D89-89B5-FA3634D2457D}"/>
              </a:ext>
            </a:extLst>
          </p:cNvPr>
          <p:cNvSpPr txBox="1"/>
          <p:nvPr/>
        </p:nvSpPr>
        <p:spPr>
          <a:xfrm>
            <a:off x="5021821" y="3509433"/>
            <a:ext cx="6465287" cy="18195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4400" b="0">
                <a:solidFill>
                  <a:schemeClr val="bg1"/>
                </a:solidFill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2022 NASA Government Reference Transit Habitat Concept Overview</a:t>
            </a:r>
          </a:p>
        </p:txBody>
      </p:sp>
      <p:pic>
        <p:nvPicPr>
          <p:cNvPr id="6" name="Picture 5" descr="A satellite in space&#10;&#10;Description automatically generated with medium confidence">
            <a:extLst>
              <a:ext uri="{FF2B5EF4-FFF2-40B4-BE49-F238E27FC236}">
                <a16:creationId xmlns:a16="http://schemas.microsoft.com/office/drawing/2014/main" id="{DE48A0C4-100C-46AB-AA55-25ECF67E44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250"/>
          <a:stretch/>
        </p:blipFill>
        <p:spPr>
          <a:xfrm>
            <a:off x="317635" y="299363"/>
            <a:ext cx="4160452" cy="3049204"/>
          </a:xfrm>
          <a:prstGeom prst="rect">
            <a:avLst/>
          </a:prstGeom>
        </p:spPr>
      </p:pic>
      <p:pic>
        <p:nvPicPr>
          <p:cNvPr id="8" name="Picture 7" descr="A picture containing indoor, transport&#10;&#10;Description automatically generated">
            <a:extLst>
              <a:ext uri="{FF2B5EF4-FFF2-40B4-BE49-F238E27FC236}">
                <a16:creationId xmlns:a16="http://schemas.microsoft.com/office/drawing/2014/main" id="{820E887F-F25E-486E-B805-283DC4A3A1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563" r="2" b="7338"/>
          <a:stretch/>
        </p:blipFill>
        <p:spPr>
          <a:xfrm>
            <a:off x="4654296" y="299363"/>
            <a:ext cx="7217085" cy="3008188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D28E597-4AF8-4D69-A9AB-A1EDC6156B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satellite in space&#10;&#10;Description automatically generated with low confidence">
            <a:extLst>
              <a:ext uri="{FF2B5EF4-FFF2-40B4-BE49-F238E27FC236}">
                <a16:creationId xmlns:a16="http://schemas.microsoft.com/office/drawing/2014/main" id="{F1984DB9-61E4-4B10-92CD-73C636DA6AA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2685" b="3"/>
          <a:stretch/>
        </p:blipFill>
        <p:spPr>
          <a:xfrm>
            <a:off x="317635" y="3509433"/>
            <a:ext cx="4160452" cy="302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024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>
            <a:extLst>
              <a:ext uri="{FF2B5EF4-FFF2-40B4-BE49-F238E27FC236}">
                <a16:creationId xmlns:a16="http://schemas.microsoft.com/office/drawing/2014/main" id="{612DF1C0-A023-4A72-9F75-73E3115FB6DA}"/>
              </a:ext>
            </a:extLst>
          </p:cNvPr>
          <p:cNvGrpSpPr/>
          <p:nvPr/>
        </p:nvGrpSpPr>
        <p:grpSpPr>
          <a:xfrm>
            <a:off x="4053626" y="296523"/>
            <a:ext cx="7528773" cy="385353"/>
            <a:chOff x="609600" y="296523"/>
            <a:chExt cx="10972800" cy="385353"/>
          </a:xfrm>
        </p:grpSpPr>
        <p:pic>
          <p:nvPicPr>
            <p:cNvPr id="34" name="Content Placeholder 4" descr="A planet in space&#10;&#10;Description automatically generated with low confidence">
              <a:extLst>
                <a:ext uri="{FF2B5EF4-FFF2-40B4-BE49-F238E27FC236}">
                  <a16:creationId xmlns:a16="http://schemas.microsoft.com/office/drawing/2014/main" id="{B647BD6E-D5A5-4DC3-8439-00E0E722FB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8319" b="48319"/>
            <a:stretch/>
          </p:blipFill>
          <p:spPr>
            <a:xfrm>
              <a:off x="609600" y="312929"/>
              <a:ext cx="10972800" cy="368947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C28CACC8-3D99-4490-9BDC-25EEDB251571}"/>
                </a:ext>
              </a:extLst>
            </p:cNvPr>
            <p:cNvSpPr/>
            <p:nvPr/>
          </p:nvSpPr>
          <p:spPr>
            <a:xfrm>
              <a:off x="2901501" y="296523"/>
              <a:ext cx="2662441" cy="370972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Mars Surface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E99BFDE1-4D1B-4490-BE9B-22F8DD0BF2FC}"/>
              </a:ext>
            </a:extLst>
          </p:cNvPr>
          <p:cNvGrpSpPr/>
          <p:nvPr/>
        </p:nvGrpSpPr>
        <p:grpSpPr>
          <a:xfrm>
            <a:off x="579482" y="5542197"/>
            <a:ext cx="11033037" cy="380233"/>
            <a:chOff x="579482" y="5786029"/>
            <a:chExt cx="11033037" cy="380233"/>
          </a:xfrm>
        </p:grpSpPr>
        <p:pic>
          <p:nvPicPr>
            <p:cNvPr id="36" name="Picture 35" descr="A picture containing crater&#10;&#10;Description automatically generated">
              <a:extLst>
                <a:ext uri="{FF2B5EF4-FFF2-40B4-BE49-F238E27FC236}">
                  <a16:creationId xmlns:a16="http://schemas.microsoft.com/office/drawing/2014/main" id="{13D1F0A2-952B-415A-92D5-7CF18F1A83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4"/>
                </a:ext>
              </a:extLst>
            </a:blip>
            <a:srcRect l="6441" t="51621" r="7375" b="45481"/>
            <a:stretch/>
          </p:blipFill>
          <p:spPr>
            <a:xfrm>
              <a:off x="579482" y="5795290"/>
              <a:ext cx="11033037" cy="370972"/>
            </a:xfrm>
            <a:prstGeom prst="rect">
              <a:avLst/>
            </a:prstGeom>
          </p:spPr>
        </p:pic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D45FE8E-4BB5-4840-894A-93E6F82E74C1}"/>
                </a:ext>
              </a:extLst>
            </p:cNvPr>
            <p:cNvSpPr/>
            <p:nvPr/>
          </p:nvSpPr>
          <p:spPr>
            <a:xfrm>
              <a:off x="4560545" y="5786029"/>
              <a:ext cx="1802733" cy="370972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Earth Surface</a:t>
              </a:r>
            </a:p>
          </p:txBody>
        </p:sp>
      </p:grp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73139BC-356B-44A7-96AE-54C4388A0FAF}"/>
              </a:ext>
            </a:extLst>
          </p:cNvPr>
          <p:cNvCxnSpPr>
            <a:cxnSpLocks/>
          </p:cNvCxnSpPr>
          <p:nvPr/>
        </p:nvCxnSpPr>
        <p:spPr>
          <a:xfrm>
            <a:off x="612610" y="4470326"/>
            <a:ext cx="10978816" cy="0"/>
          </a:xfrm>
          <a:prstGeom prst="line">
            <a:avLst/>
          </a:prstGeom>
          <a:ln w="19050">
            <a:solidFill>
              <a:srgbClr val="FFFF00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C191C46-CCB4-4124-A580-2D342862B1A4}"/>
              </a:ext>
            </a:extLst>
          </p:cNvPr>
          <p:cNvCxnSpPr>
            <a:cxnSpLocks/>
          </p:cNvCxnSpPr>
          <p:nvPr/>
        </p:nvCxnSpPr>
        <p:spPr>
          <a:xfrm>
            <a:off x="612610" y="2896365"/>
            <a:ext cx="10978816" cy="0"/>
          </a:xfrm>
          <a:prstGeom prst="line">
            <a:avLst/>
          </a:prstGeom>
          <a:ln w="19050">
            <a:solidFill>
              <a:srgbClr val="FFFF00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7E09891-5CE5-4B31-AD29-1C16C572C2F7}"/>
              </a:ext>
            </a:extLst>
          </p:cNvPr>
          <p:cNvCxnSpPr>
            <a:cxnSpLocks/>
          </p:cNvCxnSpPr>
          <p:nvPr/>
        </p:nvCxnSpPr>
        <p:spPr>
          <a:xfrm>
            <a:off x="612610" y="1325479"/>
            <a:ext cx="10978816" cy="0"/>
          </a:xfrm>
          <a:prstGeom prst="line">
            <a:avLst/>
          </a:prstGeom>
          <a:ln w="19050">
            <a:solidFill>
              <a:srgbClr val="FFFF00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B219534D-DA8A-4FB8-AC4D-317119359943}"/>
              </a:ext>
            </a:extLst>
          </p:cNvPr>
          <p:cNvSpPr txBox="1"/>
          <p:nvPr/>
        </p:nvSpPr>
        <p:spPr>
          <a:xfrm>
            <a:off x="57150" y="1112918"/>
            <a:ext cx="4983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Mars Orbit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19EDDDA-6E1F-4EBF-ACAA-DDA11C34BF27}"/>
              </a:ext>
            </a:extLst>
          </p:cNvPr>
          <p:cNvSpPr txBox="1"/>
          <p:nvPr/>
        </p:nvSpPr>
        <p:spPr>
          <a:xfrm>
            <a:off x="21056" y="2765586"/>
            <a:ext cx="5704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NRHO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600A9D1-C3DA-48D8-9904-24212156FA31}"/>
              </a:ext>
            </a:extLst>
          </p:cNvPr>
          <p:cNvSpPr txBox="1"/>
          <p:nvPr/>
        </p:nvSpPr>
        <p:spPr>
          <a:xfrm>
            <a:off x="6018" y="4317550"/>
            <a:ext cx="60057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HEO</a:t>
            </a:r>
          </a:p>
        </p:txBody>
      </p:sp>
      <p:pic>
        <p:nvPicPr>
          <p:cNvPr id="22" name="Picture 21" descr="A satellite in space&#10;&#10;Description automatically generated with medium confidence">
            <a:extLst>
              <a:ext uri="{FF2B5EF4-FFF2-40B4-BE49-F238E27FC236}">
                <a16:creationId xmlns:a16="http://schemas.microsoft.com/office/drawing/2014/main" id="{8E64DABE-90EE-49FE-BBF0-C8F147050A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5504" y="2534486"/>
            <a:ext cx="1371600" cy="776591"/>
          </a:xfrm>
          <a:prstGeom prst="rect">
            <a:avLst/>
          </a:prstGeom>
        </p:spPr>
      </p:pic>
      <p:pic>
        <p:nvPicPr>
          <p:cNvPr id="23" name="Picture 22" descr="A satellite in space&#10;&#10;Description automatically generated with medium confidence">
            <a:extLst>
              <a:ext uri="{FF2B5EF4-FFF2-40B4-BE49-F238E27FC236}">
                <a16:creationId xmlns:a16="http://schemas.microsoft.com/office/drawing/2014/main" id="{98FCD354-6A7D-43AE-A0D0-B4819BF192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360" y="4057984"/>
            <a:ext cx="1371600" cy="776591"/>
          </a:xfrm>
          <a:prstGeom prst="rect">
            <a:avLst/>
          </a:prstGeom>
        </p:spPr>
      </p:pic>
      <p:pic>
        <p:nvPicPr>
          <p:cNvPr id="24" name="Picture 23" descr="A satellite in space&#10;&#10;Description automatically generated with medium confidence">
            <a:extLst>
              <a:ext uri="{FF2B5EF4-FFF2-40B4-BE49-F238E27FC236}">
                <a16:creationId xmlns:a16="http://schemas.microsoft.com/office/drawing/2014/main" id="{9AC72B26-B40F-411C-AAC6-49496D6C44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2223" y="886031"/>
            <a:ext cx="1371600" cy="776591"/>
          </a:xfrm>
          <a:prstGeom prst="rect">
            <a:avLst/>
          </a:prstGeom>
        </p:spPr>
      </p:pic>
      <p:pic>
        <p:nvPicPr>
          <p:cNvPr id="25" name="Picture 24" descr="A satellite in space&#10;&#10;Description automatically generated with medium confidence">
            <a:extLst>
              <a:ext uri="{FF2B5EF4-FFF2-40B4-BE49-F238E27FC236}">
                <a16:creationId xmlns:a16="http://schemas.microsoft.com/office/drawing/2014/main" id="{8C41FD50-58EE-466E-8808-B5C0133E53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7903" y="4003660"/>
            <a:ext cx="1371600" cy="776591"/>
          </a:xfrm>
          <a:prstGeom prst="rect">
            <a:avLst/>
          </a:prstGeom>
        </p:spPr>
      </p:pic>
      <p:pic>
        <p:nvPicPr>
          <p:cNvPr id="26" name="Picture 25" descr="A satellite in space&#10;&#10;Description automatically generated with medium confidence">
            <a:extLst>
              <a:ext uri="{FF2B5EF4-FFF2-40B4-BE49-F238E27FC236}">
                <a16:creationId xmlns:a16="http://schemas.microsoft.com/office/drawing/2014/main" id="{44D6DDB8-CED8-4C5C-88DD-2FD707A2A0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7707" y="2534486"/>
            <a:ext cx="1371600" cy="77659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495D7D5-2E74-4E5A-A37A-4A64C3A3951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8009" y="5157110"/>
            <a:ext cx="73660" cy="914400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0000"/>
              </a:schemeClr>
            </a:glow>
          </a:effec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F337B7A-2F62-4B17-B54A-DC50F7167D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63278" y="5104887"/>
            <a:ext cx="147175" cy="91440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B7B29D6E-6BEA-45BD-ADF3-6C1CD3EC61B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417818">
            <a:off x="6470760" y="4782169"/>
            <a:ext cx="457200" cy="45720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A5133278-9C3A-438C-B197-9772FE4B97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91245" y="5147925"/>
            <a:ext cx="147175" cy="91440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C1F99F4E-A06C-41D0-B49F-9F11192C85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417818">
            <a:off x="8761649" y="4782169"/>
            <a:ext cx="457200" cy="45720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54B26486-FE78-46DC-83D4-0B66A666C0F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0493" y="5157110"/>
            <a:ext cx="73660" cy="914400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0000"/>
              </a:schemeClr>
            </a:glow>
          </a:effectLst>
        </p:spPr>
      </p:pic>
      <p:sp>
        <p:nvSpPr>
          <p:cNvPr id="93" name="TextBox 92">
            <a:extLst>
              <a:ext uri="{FF2B5EF4-FFF2-40B4-BE49-F238E27FC236}">
                <a16:creationId xmlns:a16="http://schemas.microsoft.com/office/drawing/2014/main" id="{2FD27E71-BABD-4DBC-B72C-2F98EB4D7EA7}"/>
              </a:ext>
            </a:extLst>
          </p:cNvPr>
          <p:cNvSpPr txBox="1"/>
          <p:nvPr/>
        </p:nvSpPr>
        <p:spPr>
          <a:xfrm>
            <a:off x="8099762" y="1441355"/>
            <a:ext cx="164153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DST in loiter orbit during ~30-sol surface mission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E3B23D8B-4D24-46CF-A2E1-BB5AE117EC88}"/>
              </a:ext>
            </a:extLst>
          </p:cNvPr>
          <p:cNvSpPr txBox="1"/>
          <p:nvPr/>
        </p:nvSpPr>
        <p:spPr>
          <a:xfrm>
            <a:off x="8722832" y="825274"/>
            <a:ext cx="174196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MDV/MAV docking to DST via TH for crew transfer</a:t>
            </a:r>
          </a:p>
        </p:txBody>
      </p:sp>
      <p:pic>
        <p:nvPicPr>
          <p:cNvPr id="97" name="Graphic 96" descr="Line arrow: Clockwise curve with solid fill">
            <a:extLst>
              <a:ext uri="{FF2B5EF4-FFF2-40B4-BE49-F238E27FC236}">
                <a16:creationId xmlns:a16="http://schemas.microsoft.com/office/drawing/2014/main" id="{79E7B345-9215-44F3-AA7E-B565FD417C1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371322" y="677321"/>
            <a:ext cx="267622" cy="291031"/>
          </a:xfrm>
          <a:prstGeom prst="rect">
            <a:avLst/>
          </a:prstGeom>
        </p:spPr>
      </p:pic>
      <p:pic>
        <p:nvPicPr>
          <p:cNvPr id="98" name="Graphic 97" descr="Line arrow: Clockwise curve with solid fill">
            <a:extLst>
              <a:ext uri="{FF2B5EF4-FFF2-40B4-BE49-F238E27FC236}">
                <a16:creationId xmlns:a16="http://schemas.microsoft.com/office/drawing/2014/main" id="{3F439442-80CE-4321-BB70-BFA321B82DD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3902378" flipH="1" flipV="1">
            <a:off x="8221620" y="808600"/>
            <a:ext cx="267622" cy="291031"/>
          </a:xfrm>
          <a:prstGeom prst="rect">
            <a:avLst/>
          </a:prstGeom>
        </p:spPr>
      </p:pic>
      <p:sp>
        <p:nvSpPr>
          <p:cNvPr id="105" name="Arrow: Down 104">
            <a:extLst>
              <a:ext uri="{FF2B5EF4-FFF2-40B4-BE49-F238E27FC236}">
                <a16:creationId xmlns:a16="http://schemas.microsoft.com/office/drawing/2014/main" id="{BD25FA36-F3BA-4081-BB65-C11AAFC2E871}"/>
              </a:ext>
            </a:extLst>
          </p:cNvPr>
          <p:cNvSpPr/>
          <p:nvPr/>
        </p:nvSpPr>
        <p:spPr>
          <a:xfrm flipV="1">
            <a:off x="2362907" y="3214681"/>
            <a:ext cx="175763" cy="1327392"/>
          </a:xfrm>
          <a:prstGeom prst="downArrow">
            <a:avLst/>
          </a:prstGeom>
          <a:solidFill>
            <a:srgbClr val="FFFF00">
              <a:alpha val="50000"/>
            </a:srgb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06" name="Arrow: Down 105">
            <a:extLst>
              <a:ext uri="{FF2B5EF4-FFF2-40B4-BE49-F238E27FC236}">
                <a16:creationId xmlns:a16="http://schemas.microsoft.com/office/drawing/2014/main" id="{2C704816-9646-4CAF-AD36-261B2B1E82BC}"/>
              </a:ext>
            </a:extLst>
          </p:cNvPr>
          <p:cNvSpPr/>
          <p:nvPr/>
        </p:nvSpPr>
        <p:spPr>
          <a:xfrm rot="19929176">
            <a:off x="6814153" y="3184349"/>
            <a:ext cx="203929" cy="926009"/>
          </a:xfrm>
          <a:prstGeom prst="downArrow">
            <a:avLst>
              <a:gd name="adj1" fmla="val 50000"/>
              <a:gd name="adj2" fmla="val 63039"/>
            </a:avLst>
          </a:prstGeom>
          <a:solidFill>
            <a:srgbClr val="FFFF00">
              <a:alpha val="50000"/>
            </a:srgb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08" name="Arrow: Down 107">
            <a:extLst>
              <a:ext uri="{FF2B5EF4-FFF2-40B4-BE49-F238E27FC236}">
                <a16:creationId xmlns:a16="http://schemas.microsoft.com/office/drawing/2014/main" id="{E640A375-F16D-45C2-BFE8-E7C6B9C79E99}"/>
              </a:ext>
            </a:extLst>
          </p:cNvPr>
          <p:cNvSpPr/>
          <p:nvPr/>
        </p:nvSpPr>
        <p:spPr>
          <a:xfrm rot="310576" flipV="1">
            <a:off x="7496427" y="1619720"/>
            <a:ext cx="190784" cy="2371855"/>
          </a:xfrm>
          <a:prstGeom prst="downArrow">
            <a:avLst/>
          </a:prstGeom>
          <a:solidFill>
            <a:srgbClr val="FFFF00">
              <a:alpha val="50000"/>
            </a:srgb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09" name="Arrow: Down 108">
            <a:extLst>
              <a:ext uri="{FF2B5EF4-FFF2-40B4-BE49-F238E27FC236}">
                <a16:creationId xmlns:a16="http://schemas.microsoft.com/office/drawing/2014/main" id="{2C2666CA-875C-45D7-8049-1E38C46535D0}"/>
              </a:ext>
            </a:extLst>
          </p:cNvPr>
          <p:cNvSpPr/>
          <p:nvPr/>
        </p:nvSpPr>
        <p:spPr>
          <a:xfrm rot="20419143">
            <a:off x="8284448" y="1612059"/>
            <a:ext cx="210222" cy="2722337"/>
          </a:xfrm>
          <a:prstGeom prst="downArrow">
            <a:avLst/>
          </a:prstGeom>
          <a:solidFill>
            <a:srgbClr val="FFFF00">
              <a:alpha val="50000"/>
            </a:srgb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10" name="Arrow: Down 109">
            <a:extLst>
              <a:ext uri="{FF2B5EF4-FFF2-40B4-BE49-F238E27FC236}">
                <a16:creationId xmlns:a16="http://schemas.microsoft.com/office/drawing/2014/main" id="{3C75E883-C353-4E3F-B8AB-500334ABAA2E}"/>
              </a:ext>
            </a:extLst>
          </p:cNvPr>
          <p:cNvSpPr/>
          <p:nvPr/>
        </p:nvSpPr>
        <p:spPr>
          <a:xfrm rot="20456092" flipV="1">
            <a:off x="9211268" y="3215375"/>
            <a:ext cx="224889" cy="782317"/>
          </a:xfrm>
          <a:prstGeom prst="downArrow">
            <a:avLst/>
          </a:prstGeom>
          <a:solidFill>
            <a:srgbClr val="FFFF00">
              <a:alpha val="50000"/>
            </a:srgb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9C1C4863-FC39-42FB-BD56-80C4473EA164}"/>
              </a:ext>
            </a:extLst>
          </p:cNvPr>
          <p:cNvSpPr txBox="1"/>
          <p:nvPr/>
        </p:nvSpPr>
        <p:spPr>
          <a:xfrm>
            <a:off x="2847244" y="1878439"/>
            <a:ext cx="16415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Gateway+TH+Orion</a:t>
            </a: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6740FE76-87C0-4125-81F7-C384A4A23569}"/>
              </a:ext>
            </a:extLst>
          </p:cNvPr>
          <p:cNvSpPr txBox="1"/>
          <p:nvPr/>
        </p:nvSpPr>
        <p:spPr>
          <a:xfrm>
            <a:off x="5751194" y="2181802"/>
            <a:ext cx="164153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Deep Space Transport</a:t>
            </a:r>
            <a:r>
              <a:rPr kumimoji="0" lang="en-US" sz="1100" b="0" i="0" u="none" strike="noStrike" kern="1200" cap="none" spc="0" normalizeH="0" baseline="3000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(DST)</a:t>
            </a:r>
          </a:p>
        </p:txBody>
      </p:sp>
      <p:pic>
        <p:nvPicPr>
          <p:cNvPr id="67" name="Picture 66">
            <a:extLst>
              <a:ext uri="{FF2B5EF4-FFF2-40B4-BE49-F238E27FC236}">
                <a16:creationId xmlns:a16="http://schemas.microsoft.com/office/drawing/2014/main" id="{DAB49F83-79C6-4293-BCE6-DAF54E5F963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243587" y="526715"/>
            <a:ext cx="345265" cy="274320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9127F0C9-CE2E-44BD-991C-B8FD7A46754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524281" y="908545"/>
            <a:ext cx="344623" cy="274320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EF05AC93-63C3-4F72-B79B-73F8ED17FEBB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5903" r="59295">
                        <a14:foregroundMark x1="53040" y1="40426" x2="53040" y2="40426"/>
                        <a14:foregroundMark x1="56564" y1="40426" x2="56564" y2="40426"/>
                        <a14:foregroundMark x1="59295" y1="48723" x2="59295" y2="48723"/>
                        <a14:foregroundMark x1="34890" y1="49149" x2="34890" y2="49149"/>
                      </a14:backgroundRemoval>
                    </a14:imgEffect>
                  </a14:imgLayer>
                </a14:imgProps>
              </a:ext>
            </a:extLst>
          </a:blip>
          <a:srcRect r="39659"/>
          <a:stretch/>
        </p:blipFill>
        <p:spPr>
          <a:xfrm rot="19749822">
            <a:off x="4731555" y="2998758"/>
            <a:ext cx="1045347" cy="717388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13DA6F1B-A5FA-49BD-88EF-28C8B3072495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2979" b="58511" l="72247" r="94537">
                        <a14:foregroundMark x1="94185" y1="51064" x2="94185" y2="51064"/>
                        <a14:foregroundMark x1="81498" y1="48511" x2="81498" y2="48511"/>
                        <a14:foregroundMark x1="72247" y1="49362" x2="72247" y2="49362"/>
                        <a14:foregroundMark x1="94537" y1="49362" x2="94537" y2="49362"/>
                        <a14:foregroundMark x1="90749" y1="45957" x2="90749" y2="45957"/>
                      </a14:backgroundRemoval>
                    </a14:imgEffect>
                  </a14:imgLayer>
                </a14:imgProps>
              </a:ext>
            </a:extLst>
          </a:blip>
          <a:srcRect l="71411" t="41054" r="4488" b="39546"/>
          <a:stretch/>
        </p:blipFill>
        <p:spPr>
          <a:xfrm>
            <a:off x="4837693" y="3021737"/>
            <a:ext cx="417527" cy="139176"/>
          </a:xfrm>
          <a:prstGeom prst="rect">
            <a:avLst/>
          </a:prstGeom>
        </p:spPr>
      </p:pic>
      <p:sp>
        <p:nvSpPr>
          <p:cNvPr id="71" name="TextBox 70">
            <a:extLst>
              <a:ext uri="{FF2B5EF4-FFF2-40B4-BE49-F238E27FC236}">
                <a16:creationId xmlns:a16="http://schemas.microsoft.com/office/drawing/2014/main" id="{98964827-D28C-469F-BD01-2F98741BBAFD}"/>
              </a:ext>
            </a:extLst>
          </p:cNvPr>
          <p:cNvSpPr txBox="1"/>
          <p:nvPr/>
        </p:nvSpPr>
        <p:spPr>
          <a:xfrm>
            <a:off x="4561726" y="3496786"/>
            <a:ext cx="11945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Mars Propulsion System</a:t>
            </a:r>
            <a:r>
              <a:rPr kumimoji="0" lang="en-US" sz="1100" b="0" i="0" u="none" strike="noStrike" kern="1200" cap="none" spc="0" normalizeH="0" baseline="3000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1</a:t>
            </a: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 (MPS)</a:t>
            </a: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97E66D82-8EC5-4660-945F-3D2D8691F2D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45">
            <a:off x="5353361" y="1080353"/>
            <a:ext cx="477497" cy="380088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C8E5304B-65B0-444F-9D28-CDAFFBB87D1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774249" y="541835"/>
            <a:ext cx="345265" cy="274320"/>
          </a:xfrm>
          <a:prstGeom prst="rect">
            <a:avLst/>
          </a:prstGeom>
        </p:spPr>
      </p:pic>
      <p:sp>
        <p:nvSpPr>
          <p:cNvPr id="74" name="TextBox 73">
            <a:extLst>
              <a:ext uri="{FF2B5EF4-FFF2-40B4-BE49-F238E27FC236}">
                <a16:creationId xmlns:a16="http://schemas.microsoft.com/office/drawing/2014/main" id="{119986E9-F08D-49D9-A64C-91347E33169D}"/>
              </a:ext>
            </a:extLst>
          </p:cNvPr>
          <p:cNvSpPr txBox="1"/>
          <p:nvPr/>
        </p:nvSpPr>
        <p:spPr>
          <a:xfrm>
            <a:off x="4155415" y="766316"/>
            <a:ext cx="164153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MDV/MAV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Pre-deployed</a:t>
            </a:r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C2CE7830-A08A-4E21-9FBA-814D079D2E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417818">
            <a:off x="9729487" y="4874245"/>
            <a:ext cx="457200" cy="457200"/>
          </a:xfrm>
          <a:prstGeom prst="rect">
            <a:avLst/>
          </a:prstGeom>
        </p:spPr>
      </p:pic>
      <p:pic>
        <p:nvPicPr>
          <p:cNvPr id="80" name="Graphic 79" descr="Line arrow: Clockwise curve with solid fill">
            <a:extLst>
              <a:ext uri="{FF2B5EF4-FFF2-40B4-BE49-F238E27FC236}">
                <a16:creationId xmlns:a16="http://schemas.microsoft.com/office/drawing/2014/main" id="{50C4508B-29DF-498A-A7E7-9976CAAA1F2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11972336" flipV="1">
            <a:off x="6872829" y="4692697"/>
            <a:ext cx="222251" cy="365760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44588818-6970-47EB-A372-0546F4C2B26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417818">
            <a:off x="7448338" y="4874245"/>
            <a:ext cx="457200" cy="457200"/>
          </a:xfrm>
          <a:prstGeom prst="rect">
            <a:avLst/>
          </a:prstGeom>
        </p:spPr>
      </p:pic>
      <p:pic>
        <p:nvPicPr>
          <p:cNvPr id="90" name="Graphic 89" descr="Line arrow: Clockwise curve with solid fill">
            <a:extLst>
              <a:ext uri="{FF2B5EF4-FFF2-40B4-BE49-F238E27FC236}">
                <a16:creationId xmlns:a16="http://schemas.microsoft.com/office/drawing/2014/main" id="{193D8F38-85F9-42EA-A218-9CEC1B80B45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9981131">
            <a:off x="7474190" y="4582151"/>
            <a:ext cx="222251" cy="365760"/>
          </a:xfrm>
          <a:prstGeom prst="rect">
            <a:avLst/>
          </a:prstGeom>
        </p:spPr>
      </p:pic>
      <p:pic>
        <p:nvPicPr>
          <p:cNvPr id="75" name="Graphic 74" descr="Line arrow: Clockwise curve with solid fill">
            <a:extLst>
              <a:ext uri="{FF2B5EF4-FFF2-40B4-BE49-F238E27FC236}">
                <a16:creationId xmlns:a16="http://schemas.microsoft.com/office/drawing/2014/main" id="{3C1F54FC-916B-44C7-9437-8E2D00A8BA1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11972336" flipV="1">
            <a:off x="9118235" y="4644925"/>
            <a:ext cx="222251" cy="365760"/>
          </a:xfrm>
          <a:prstGeom prst="rect">
            <a:avLst/>
          </a:prstGeom>
        </p:spPr>
      </p:pic>
      <p:pic>
        <p:nvPicPr>
          <p:cNvPr id="77" name="Graphic 76" descr="Line arrow: Clockwise curve with solid fill">
            <a:extLst>
              <a:ext uri="{FF2B5EF4-FFF2-40B4-BE49-F238E27FC236}">
                <a16:creationId xmlns:a16="http://schemas.microsoft.com/office/drawing/2014/main" id="{BAAA7994-1C74-407D-BD97-929F7025B58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9981131">
            <a:off x="9717811" y="4563131"/>
            <a:ext cx="222251" cy="365760"/>
          </a:xfrm>
          <a:prstGeom prst="rect">
            <a:avLst/>
          </a:prstGeom>
        </p:spPr>
      </p:pic>
      <p:sp>
        <p:nvSpPr>
          <p:cNvPr id="78" name="Arrow: Right 77">
            <a:extLst>
              <a:ext uri="{FF2B5EF4-FFF2-40B4-BE49-F238E27FC236}">
                <a16:creationId xmlns:a16="http://schemas.microsoft.com/office/drawing/2014/main" id="{D6A4C410-1493-46DD-81B8-CCBB0BA17612}"/>
              </a:ext>
            </a:extLst>
          </p:cNvPr>
          <p:cNvSpPr/>
          <p:nvPr/>
        </p:nvSpPr>
        <p:spPr>
          <a:xfrm>
            <a:off x="603687" y="6068335"/>
            <a:ext cx="3939805" cy="682716"/>
          </a:xfrm>
          <a:prstGeom prst="rightArrow">
            <a:avLst/>
          </a:prstGeom>
          <a:solidFill>
            <a:srgbClr val="FFFF00">
              <a:alpha val="50000"/>
            </a:srgb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Outfitting &amp; Mars Analogs</a:t>
            </a:r>
          </a:p>
        </p:txBody>
      </p:sp>
      <p:sp>
        <p:nvSpPr>
          <p:cNvPr id="81" name="Arrow: Right 80">
            <a:extLst>
              <a:ext uri="{FF2B5EF4-FFF2-40B4-BE49-F238E27FC236}">
                <a16:creationId xmlns:a16="http://schemas.microsoft.com/office/drawing/2014/main" id="{4DCD8215-5BC2-4829-9AA4-07ECB7A0D3F6}"/>
              </a:ext>
            </a:extLst>
          </p:cNvPr>
          <p:cNvSpPr/>
          <p:nvPr/>
        </p:nvSpPr>
        <p:spPr>
          <a:xfrm>
            <a:off x="4543492" y="6074129"/>
            <a:ext cx="4375180" cy="682716"/>
          </a:xfrm>
          <a:prstGeom prst="rightArrow">
            <a:avLst/>
          </a:prstGeom>
          <a:solidFill>
            <a:srgbClr val="FF0000">
              <a:alpha val="50000"/>
            </a:srgb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Crewed Mars Transit</a:t>
            </a:r>
          </a:p>
        </p:txBody>
      </p:sp>
      <p:sp>
        <p:nvSpPr>
          <p:cNvPr id="84" name="Arrow: Right 83">
            <a:extLst>
              <a:ext uri="{FF2B5EF4-FFF2-40B4-BE49-F238E27FC236}">
                <a16:creationId xmlns:a16="http://schemas.microsoft.com/office/drawing/2014/main" id="{62CB7467-8D55-494B-B44C-DC7B3FD84DE1}"/>
              </a:ext>
            </a:extLst>
          </p:cNvPr>
          <p:cNvSpPr/>
          <p:nvPr/>
        </p:nvSpPr>
        <p:spPr>
          <a:xfrm>
            <a:off x="8918672" y="6041245"/>
            <a:ext cx="2693847" cy="682716"/>
          </a:xfrm>
          <a:prstGeom prst="rightArrow">
            <a:avLst/>
          </a:prstGeom>
          <a:solidFill>
            <a:srgbClr val="FFFF00">
              <a:alpha val="50000"/>
            </a:srgb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Refurbishment &amp; Return</a:t>
            </a: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FD771A1A-278D-44AE-B617-97DC2BC34272}"/>
              </a:ext>
            </a:extLst>
          </p:cNvPr>
          <p:cNvCxnSpPr>
            <a:cxnSpLocks/>
          </p:cNvCxnSpPr>
          <p:nvPr/>
        </p:nvCxnSpPr>
        <p:spPr>
          <a:xfrm>
            <a:off x="612610" y="4854457"/>
            <a:ext cx="3145198" cy="0"/>
          </a:xfrm>
          <a:prstGeom prst="line">
            <a:avLst/>
          </a:prstGeom>
          <a:ln w="19050">
            <a:solidFill>
              <a:srgbClr val="FFFF00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3" name="TextBox 72">
            <a:extLst>
              <a:ext uri="{FF2B5EF4-FFF2-40B4-BE49-F238E27FC236}">
                <a16:creationId xmlns:a16="http://schemas.microsoft.com/office/drawing/2014/main" id="{7A4E9BD7-0F32-4B92-A129-4A0566BF8874}"/>
              </a:ext>
            </a:extLst>
          </p:cNvPr>
          <p:cNvSpPr txBox="1"/>
          <p:nvPr/>
        </p:nvSpPr>
        <p:spPr>
          <a:xfrm>
            <a:off x="6018" y="4731652"/>
            <a:ext cx="60057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MEO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D0A1DF02-D883-485F-BF78-74EED7725EB0}"/>
              </a:ext>
            </a:extLst>
          </p:cNvPr>
          <p:cNvSpPr txBox="1"/>
          <p:nvPr/>
        </p:nvSpPr>
        <p:spPr>
          <a:xfrm>
            <a:off x="10413011" y="5105797"/>
            <a:ext cx="184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3000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1 </a:t>
            </a: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MPS notionally shown as NEP/Chem. SEP/Chem, NTP, all-Chem also in trade space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3000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2</a:t>
            </a: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 DST shown as notional MPS/TH configuration</a:t>
            </a:r>
          </a:p>
        </p:txBody>
      </p: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4BF5FB13-25F9-40CF-854D-94C0BB6FD680}"/>
              </a:ext>
            </a:extLst>
          </p:cNvPr>
          <p:cNvCxnSpPr>
            <a:cxnSpLocks/>
          </p:cNvCxnSpPr>
          <p:nvPr/>
        </p:nvCxnSpPr>
        <p:spPr>
          <a:xfrm>
            <a:off x="742342" y="6925119"/>
            <a:ext cx="1856270" cy="0"/>
          </a:xfrm>
          <a:prstGeom prst="line">
            <a:avLst/>
          </a:prstGeom>
          <a:ln>
            <a:solidFill>
              <a:srgbClr val="FFFF00"/>
            </a:solidFill>
            <a:headEnd type="diamond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3" name="TextBox 82">
            <a:extLst>
              <a:ext uri="{FF2B5EF4-FFF2-40B4-BE49-F238E27FC236}">
                <a16:creationId xmlns:a16="http://schemas.microsoft.com/office/drawing/2014/main" id="{C388E763-25E1-4085-8153-4CD36D39A052}"/>
              </a:ext>
            </a:extLst>
          </p:cNvPr>
          <p:cNvSpPr txBox="1"/>
          <p:nvPr/>
        </p:nvSpPr>
        <p:spPr>
          <a:xfrm>
            <a:off x="780448" y="7037641"/>
            <a:ext cx="181740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TH and Boost Stage launch, dock, and transfer to NHRO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2BC399F9-99FD-4480-AD30-6BD0794382D4}"/>
              </a:ext>
            </a:extLst>
          </p:cNvPr>
          <p:cNvSpPr txBox="1"/>
          <p:nvPr/>
        </p:nvSpPr>
        <p:spPr>
          <a:xfrm>
            <a:off x="2606301" y="7058702"/>
            <a:ext cx="175600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TH docks at Gateway for outfitting, analog, and shakedown missions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8D664CE5-3C47-4F03-924F-7CA429F5DFDD}"/>
              </a:ext>
            </a:extLst>
          </p:cNvPr>
          <p:cNvSpPr txBox="1"/>
          <p:nvPr/>
        </p:nvSpPr>
        <p:spPr>
          <a:xfrm>
            <a:off x="4362306" y="7055745"/>
            <a:ext cx="166465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TH undock, transfer and aggregation with MPS to form DST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9B42C137-9EC9-493B-A106-B66DAC1095B3}"/>
              </a:ext>
            </a:extLst>
          </p:cNvPr>
          <p:cNvSpPr txBox="1"/>
          <p:nvPr/>
        </p:nvSpPr>
        <p:spPr>
          <a:xfrm>
            <a:off x="5956323" y="7054602"/>
            <a:ext cx="144255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DST transfer to HEO. Crew arrives via Orion with LM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6619F5C0-F48F-4B69-B386-C877E883CBFF}"/>
              </a:ext>
            </a:extLst>
          </p:cNvPr>
          <p:cNvSpPr txBox="1"/>
          <p:nvPr/>
        </p:nvSpPr>
        <p:spPr>
          <a:xfrm>
            <a:off x="7443902" y="7054602"/>
            <a:ext cx="113740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DST performs Mars transit and surface missions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AC5ED2A1-90E9-4ED7-8FA1-017593B8E769}"/>
              </a:ext>
            </a:extLst>
          </p:cNvPr>
          <p:cNvSpPr txBox="1"/>
          <p:nvPr/>
        </p:nvSpPr>
        <p:spPr>
          <a:xfrm>
            <a:off x="9697984" y="7054602"/>
            <a:ext cx="158496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DST transfer to NRHO. TH docks to Gateway for refurb &amp; resupply</a:t>
            </a:r>
          </a:p>
        </p:txBody>
      </p: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9AE5F398-E0CA-4F9B-898E-93B4B3935A0F}"/>
              </a:ext>
            </a:extLst>
          </p:cNvPr>
          <p:cNvCxnSpPr>
            <a:cxnSpLocks/>
          </p:cNvCxnSpPr>
          <p:nvPr/>
        </p:nvCxnSpPr>
        <p:spPr>
          <a:xfrm>
            <a:off x="2492639" y="6929219"/>
            <a:ext cx="1889053" cy="0"/>
          </a:xfrm>
          <a:prstGeom prst="line">
            <a:avLst/>
          </a:prstGeom>
          <a:ln>
            <a:solidFill>
              <a:srgbClr val="FFFF00"/>
            </a:solidFill>
            <a:headEnd type="none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6F44C8E9-87FF-451E-9DBA-1C5558B928B6}"/>
              </a:ext>
            </a:extLst>
          </p:cNvPr>
          <p:cNvCxnSpPr>
            <a:cxnSpLocks/>
          </p:cNvCxnSpPr>
          <p:nvPr/>
        </p:nvCxnSpPr>
        <p:spPr>
          <a:xfrm>
            <a:off x="4339782" y="6926262"/>
            <a:ext cx="1665454" cy="0"/>
          </a:xfrm>
          <a:prstGeom prst="line">
            <a:avLst/>
          </a:prstGeom>
          <a:ln>
            <a:solidFill>
              <a:srgbClr val="FFFF00"/>
            </a:solidFill>
            <a:headEnd type="none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AFBFA96E-D54B-4A74-9001-42F70ECEBC1F}"/>
              </a:ext>
            </a:extLst>
          </p:cNvPr>
          <p:cNvCxnSpPr>
            <a:cxnSpLocks/>
          </p:cNvCxnSpPr>
          <p:nvPr/>
        </p:nvCxnSpPr>
        <p:spPr>
          <a:xfrm>
            <a:off x="5936069" y="6925119"/>
            <a:ext cx="1500214" cy="0"/>
          </a:xfrm>
          <a:prstGeom prst="line">
            <a:avLst/>
          </a:prstGeom>
          <a:ln>
            <a:solidFill>
              <a:srgbClr val="FFFF00"/>
            </a:solidFill>
            <a:headEnd type="none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3002C5EA-FB89-4448-B294-D3A005183348}"/>
              </a:ext>
            </a:extLst>
          </p:cNvPr>
          <p:cNvCxnSpPr>
            <a:cxnSpLocks/>
          </p:cNvCxnSpPr>
          <p:nvPr/>
        </p:nvCxnSpPr>
        <p:spPr>
          <a:xfrm>
            <a:off x="7422845" y="6925119"/>
            <a:ext cx="1037789" cy="0"/>
          </a:xfrm>
          <a:prstGeom prst="line">
            <a:avLst/>
          </a:prstGeom>
          <a:ln>
            <a:solidFill>
              <a:srgbClr val="FFFF00"/>
            </a:solidFill>
            <a:headEnd type="none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20C898AD-9DDB-49C2-B285-8DAD1D7D9362}"/>
              </a:ext>
            </a:extLst>
          </p:cNvPr>
          <p:cNvCxnSpPr>
            <a:cxnSpLocks/>
          </p:cNvCxnSpPr>
          <p:nvPr/>
        </p:nvCxnSpPr>
        <p:spPr>
          <a:xfrm>
            <a:off x="8429238" y="6925119"/>
            <a:ext cx="1094843" cy="0"/>
          </a:xfrm>
          <a:prstGeom prst="line">
            <a:avLst/>
          </a:prstGeom>
          <a:ln>
            <a:solidFill>
              <a:srgbClr val="FFFF00"/>
            </a:solidFill>
            <a:headEnd type="none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2266D16A-BBBC-468E-A289-806971B42BAA}"/>
              </a:ext>
            </a:extLst>
          </p:cNvPr>
          <p:cNvCxnSpPr>
            <a:cxnSpLocks/>
          </p:cNvCxnSpPr>
          <p:nvPr/>
        </p:nvCxnSpPr>
        <p:spPr>
          <a:xfrm>
            <a:off x="9484132" y="6925120"/>
            <a:ext cx="1795462" cy="0"/>
          </a:xfrm>
          <a:prstGeom prst="line">
            <a:avLst/>
          </a:prstGeom>
          <a:ln>
            <a:solidFill>
              <a:srgbClr val="FFFF00"/>
            </a:solidFill>
            <a:headEnd type="none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3" name="TextBox 102">
            <a:extLst>
              <a:ext uri="{FF2B5EF4-FFF2-40B4-BE49-F238E27FC236}">
                <a16:creationId xmlns:a16="http://schemas.microsoft.com/office/drawing/2014/main" id="{A0120FAA-234C-47A9-81E1-29F5449C1D9F}"/>
              </a:ext>
            </a:extLst>
          </p:cNvPr>
          <p:cNvSpPr txBox="1"/>
          <p:nvPr/>
        </p:nvSpPr>
        <p:spPr>
          <a:xfrm>
            <a:off x="8562762" y="7054602"/>
            <a:ext cx="100136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Crew transfer to Orion for Earth return</a:t>
            </a:r>
          </a:p>
        </p:txBody>
      </p:sp>
      <p:pic>
        <p:nvPicPr>
          <p:cNvPr id="114" name="Picture 113">
            <a:extLst>
              <a:ext uri="{FF2B5EF4-FFF2-40B4-BE49-F238E27FC236}">
                <a16:creationId xmlns:a16="http://schemas.microsoft.com/office/drawing/2014/main" id="{B64BDC01-B8C0-42D3-83A9-8BBCE4F3612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163227" y="4640895"/>
            <a:ext cx="1035749" cy="457200"/>
          </a:xfrm>
          <a:prstGeom prst="rect">
            <a:avLst/>
          </a:prstGeom>
        </p:spPr>
      </p:pic>
      <p:pic>
        <p:nvPicPr>
          <p:cNvPr id="115" name="Picture 114">
            <a:extLst>
              <a:ext uri="{FF2B5EF4-FFF2-40B4-BE49-F238E27FC236}">
                <a16:creationId xmlns:a16="http://schemas.microsoft.com/office/drawing/2014/main" id="{6ED06C08-23FA-44CA-8869-E9D7CF341AA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790002" y="2641450"/>
            <a:ext cx="1035750" cy="457200"/>
          </a:xfrm>
          <a:prstGeom prst="rect">
            <a:avLst/>
          </a:prstGeom>
        </p:spPr>
      </p:pic>
      <p:pic>
        <p:nvPicPr>
          <p:cNvPr id="116" name="Content Placeholder 5" descr="A satellite in space&#10;&#10;Description automatically generated with medium confidence">
            <a:extLst>
              <a:ext uri="{FF2B5EF4-FFF2-40B4-BE49-F238E27FC236}">
                <a16:creationId xmlns:a16="http://schemas.microsoft.com/office/drawing/2014/main" id="{BB697779-59A0-42CF-BEAE-FCE994D82CF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80726" y="4625573"/>
            <a:ext cx="812799" cy="457200"/>
          </a:xfrm>
          <a:prstGeom prst="rect">
            <a:avLst/>
          </a:prstGeom>
        </p:spPr>
      </p:pic>
      <p:pic>
        <p:nvPicPr>
          <p:cNvPr id="117" name="Picture 116">
            <a:extLst>
              <a:ext uri="{FF2B5EF4-FFF2-40B4-BE49-F238E27FC236}">
                <a16:creationId xmlns:a16="http://schemas.microsoft.com/office/drawing/2014/main" id="{BE3F150F-C5C1-4CDD-8474-E449723036F2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57510"/>
          <a:stretch/>
        </p:blipFill>
        <p:spPr>
          <a:xfrm>
            <a:off x="734172" y="4651731"/>
            <a:ext cx="389736" cy="404885"/>
          </a:xfrm>
          <a:prstGeom prst="rect">
            <a:avLst/>
          </a:prstGeom>
        </p:spPr>
      </p:pic>
      <p:pic>
        <p:nvPicPr>
          <p:cNvPr id="3" name="Picture 2" descr="A satellite in space&#10;&#10;Description automatically generated with low confidence">
            <a:extLst>
              <a:ext uri="{FF2B5EF4-FFF2-40B4-BE49-F238E27FC236}">
                <a16:creationId xmlns:a16="http://schemas.microsoft.com/office/drawing/2014/main" id="{271D11A6-E8F7-472D-BB0F-FE27FEC2CF8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47022" y="2153551"/>
            <a:ext cx="2590672" cy="1457253"/>
          </a:xfrm>
          <a:prstGeom prst="rect">
            <a:avLst/>
          </a:prstGeom>
        </p:spPr>
      </p:pic>
      <p:pic>
        <p:nvPicPr>
          <p:cNvPr id="119" name="Content Placeholder 5" descr="A satellite in space&#10;&#10;Description automatically generated with medium confidence">
            <a:extLst>
              <a:ext uri="{FF2B5EF4-FFF2-40B4-BE49-F238E27FC236}">
                <a16:creationId xmlns:a16="http://schemas.microsoft.com/office/drawing/2014/main" id="{64CE8770-381F-45CB-8A36-82FFDBBE8D0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795677" y="2378503"/>
            <a:ext cx="812799" cy="457200"/>
          </a:xfrm>
          <a:prstGeom prst="rect">
            <a:avLst/>
          </a:prstGeom>
        </p:spPr>
      </p:pic>
      <p:pic>
        <p:nvPicPr>
          <p:cNvPr id="120" name="Picture 119" descr="A satellite in space&#10;&#10;Description automatically generated with low confidence">
            <a:extLst>
              <a:ext uri="{FF2B5EF4-FFF2-40B4-BE49-F238E27FC236}">
                <a16:creationId xmlns:a16="http://schemas.microsoft.com/office/drawing/2014/main" id="{7C504B8E-9A4A-4885-89DC-DA145CF0254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985717" y="2160803"/>
            <a:ext cx="2590672" cy="1457253"/>
          </a:xfrm>
          <a:prstGeom prst="rect">
            <a:avLst/>
          </a:prstGeom>
        </p:spPr>
      </p:pic>
      <p:pic>
        <p:nvPicPr>
          <p:cNvPr id="121" name="Content Placeholder 5" descr="A satellite in space&#10;&#10;Description automatically generated with medium confidence">
            <a:extLst>
              <a:ext uri="{FF2B5EF4-FFF2-40B4-BE49-F238E27FC236}">
                <a16:creationId xmlns:a16="http://schemas.microsoft.com/office/drawing/2014/main" id="{656EB616-99C5-4A18-80D8-E54036973C6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691105" y="2632331"/>
            <a:ext cx="812799" cy="457200"/>
          </a:xfrm>
          <a:prstGeom prst="rect">
            <a:avLst/>
          </a:prstGeom>
        </p:spPr>
      </p:pic>
      <p:sp>
        <p:nvSpPr>
          <p:cNvPr id="91" name="Title 3">
            <a:extLst>
              <a:ext uri="{FF2B5EF4-FFF2-40B4-BE49-F238E27FC236}">
                <a16:creationId xmlns:a16="http://schemas.microsoft.com/office/drawing/2014/main" id="{789D93F4-6F16-4C61-B3CA-F927037DC247}"/>
              </a:ext>
            </a:extLst>
          </p:cNvPr>
          <p:cNvSpPr txBox="1">
            <a:spLocks/>
          </p:cNvSpPr>
          <p:nvPr/>
        </p:nvSpPr>
        <p:spPr>
          <a:xfrm>
            <a:off x="589" y="18628"/>
            <a:ext cx="5266155" cy="9929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4400" b="0">
                <a:solidFill>
                  <a:schemeClr val="bg1"/>
                </a:solidFill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Notional CONOPS</a:t>
            </a:r>
          </a:p>
        </p:txBody>
      </p:sp>
    </p:spTree>
    <p:extLst>
      <p:ext uri="{BB962C8B-B14F-4D97-AF65-F5344CB8AC3E}">
        <p14:creationId xmlns:p14="http://schemas.microsoft.com/office/powerpoint/2010/main" val="3228876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500"/>
                            </p:stCondLst>
                            <p:childTnLst>
                              <p:par>
                                <p:cTn id="1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" grpId="0"/>
      <p:bldP spid="94" grpId="0"/>
      <p:bldP spid="105" grpId="0" animBg="1"/>
      <p:bldP spid="106" grpId="0" animBg="1"/>
      <p:bldP spid="108" grpId="0" animBg="1"/>
      <p:bldP spid="109" grpId="0" animBg="1"/>
      <p:bldP spid="110" grpId="0" animBg="1"/>
      <p:bldP spid="59" grpId="0"/>
      <p:bldP spid="60" grpId="0"/>
      <p:bldP spid="71" grpId="0"/>
      <p:bldP spid="74" grpId="0"/>
      <p:bldP spid="79" grpId="0"/>
    </p:bldLst>
  </p:timing>
</p:sld>
</file>

<file path=ppt/theme/theme1.xml><?xml version="1.0" encoding="utf-8"?>
<a:theme xmlns:a="http://schemas.openxmlformats.org/drawingml/2006/main" name="Master Templa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Master Templa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Master Templa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7005d458-45be-48ae-8140-d43da96dd17b}" enabled="0" method="" siteId="{7005d458-45be-48ae-8140-d43da96dd17b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4460</TotalTime>
  <Words>1657</Words>
  <Application>Microsoft Office PowerPoint</Application>
  <PresentationFormat>Widescreen</PresentationFormat>
  <Paragraphs>306</Paragraphs>
  <Slides>23</Slides>
  <Notes>4</Notes>
  <HiddenSlides>10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Arial</vt:lpstr>
      <vt:lpstr>Calibri</vt:lpstr>
      <vt:lpstr>Calibri Light</vt:lpstr>
      <vt:lpstr>Helvetica</vt:lpstr>
      <vt:lpstr>Master Template</vt:lpstr>
      <vt:lpstr>1_Master Template</vt:lpstr>
      <vt:lpstr>Office Theme</vt:lpstr>
      <vt:lpstr>2_Master Template</vt:lpstr>
      <vt:lpstr>PowerPoint Presentation</vt:lpstr>
      <vt:lpstr>Objective</vt:lpstr>
      <vt:lpstr>PowerPoint Presentation</vt:lpstr>
      <vt:lpstr>M2M Exploration Element Concepts</vt:lpstr>
      <vt:lpstr>M2M Integration &amp; CONOPS Phases</vt:lpstr>
      <vt:lpstr>Transit Habitat Overview</vt:lpstr>
      <vt:lpstr>Key Mission &amp; Functional Challenges</vt:lpstr>
      <vt:lpstr>PowerPoint Presentation</vt:lpstr>
      <vt:lpstr>PowerPoint Presentation</vt:lpstr>
      <vt:lpstr>Ground Rules &amp; Assumptions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 Concept Interior Features</vt:lpstr>
      <vt:lpstr>TH Concept Interior Features</vt:lpstr>
      <vt:lpstr>TH Concept Interior Features</vt:lpstr>
      <vt:lpstr>TH Concept Interior Features</vt:lpstr>
      <vt:lpstr>PowerPoint Presentation</vt:lpstr>
      <vt:lpstr>Future Work</vt:lpstr>
      <vt:lpstr>Authors &amp; Contributors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Mahoney, Erin C. (HQ-CM000)[ASRC Federal Data Solutions, LLC]</dc:creator>
  <cp:lastModifiedBy>Choate, Andrew J. (MSFC-HP02)[ESSCA]</cp:lastModifiedBy>
  <cp:revision>2</cp:revision>
  <dcterms:created xsi:type="dcterms:W3CDTF">2022-04-21T18:18:25Z</dcterms:created>
  <dcterms:modified xsi:type="dcterms:W3CDTF">2023-02-13T21:27:29Z</dcterms:modified>
</cp:coreProperties>
</file>