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8229600" cy="14630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46"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7" autoAdjust="0"/>
    <p:restoredTop sz="94660"/>
  </p:normalViewPr>
  <p:slideViewPr>
    <p:cSldViewPr snapToGrid="0" showGuides="1">
      <p:cViewPr>
        <p:scale>
          <a:sx n="50" d="100"/>
          <a:sy n="50" d="100"/>
        </p:scale>
        <p:origin x="1892" y="24"/>
      </p:cViewPr>
      <p:guideLst>
        <p:guide orient="horz" pos="4646"/>
        <p:guide pos="25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17220" y="2394374"/>
            <a:ext cx="6995160" cy="5093547"/>
          </a:xfrm>
        </p:spPr>
        <p:txBody>
          <a:bodyPr anchor="b"/>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700" y="7684348"/>
            <a:ext cx="6172200" cy="353229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64424E-62A7-405B-B330-B4CE58CD8916}"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212089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4424E-62A7-405B-B330-B4CE58CD8916}"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2314136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61499" y="3647444"/>
            <a:ext cx="7098030" cy="6085839"/>
          </a:xfrm>
        </p:spPr>
        <p:txBody>
          <a:bodyPr anchor="b"/>
          <a:lstStyle>
            <a:lvl1pPr>
              <a:defRPr sz="5400"/>
            </a:lvl1pPr>
          </a:lstStyle>
          <a:p>
            <a:r>
              <a:rPr lang="en-US"/>
              <a:t>Click to edit Master title style</a:t>
            </a:r>
            <a:endParaRPr lang="en-US" dirty="0"/>
          </a:p>
        </p:txBody>
      </p:sp>
      <p:sp>
        <p:nvSpPr>
          <p:cNvPr id="3" name="Text Placeholder 2"/>
          <p:cNvSpPr>
            <a:spLocks noGrp="1"/>
          </p:cNvSpPr>
          <p:nvPr>
            <p:ph type="body" idx="1"/>
          </p:nvPr>
        </p:nvSpPr>
        <p:spPr>
          <a:xfrm>
            <a:off x="561499" y="9790858"/>
            <a:ext cx="7098030" cy="32003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64424E-62A7-405B-B330-B4CE58CD8916}"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2970401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65785" y="3894667"/>
            <a:ext cx="3497580" cy="928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66235" y="3894667"/>
            <a:ext cx="3497580" cy="928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64424E-62A7-405B-B330-B4CE58CD8916}"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1300029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6857" y="778936"/>
            <a:ext cx="7098030" cy="28278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66858" y="3586481"/>
            <a:ext cx="3481506" cy="175767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4" name="Content Placeholder 3"/>
          <p:cNvSpPr>
            <a:spLocks noGrp="1"/>
          </p:cNvSpPr>
          <p:nvPr>
            <p:ph sz="half" idx="2"/>
          </p:nvPr>
        </p:nvSpPr>
        <p:spPr>
          <a:xfrm>
            <a:off x="566858" y="5344160"/>
            <a:ext cx="3481506" cy="78604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66235" y="3586481"/>
            <a:ext cx="3498652" cy="175767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a:t>Click to edit Master text styles</a:t>
            </a:r>
          </a:p>
        </p:txBody>
      </p:sp>
      <p:sp>
        <p:nvSpPr>
          <p:cNvPr id="6" name="Content Placeholder 5"/>
          <p:cNvSpPr>
            <a:spLocks noGrp="1"/>
          </p:cNvSpPr>
          <p:nvPr>
            <p:ph sz="quarter" idx="4"/>
          </p:nvPr>
        </p:nvSpPr>
        <p:spPr>
          <a:xfrm>
            <a:off x="4166235" y="5344160"/>
            <a:ext cx="3498652" cy="78604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64424E-62A7-405B-B330-B4CE58CD8916}" type="datetimeFigureOut">
              <a:rPr lang="en-US" smtClean="0"/>
              <a:t>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154104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64424E-62A7-405B-B330-B4CE58CD8916}" type="datetimeFigureOut">
              <a:rPr lang="en-US" smtClean="0"/>
              <a:t>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3662436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64424E-62A7-405B-B330-B4CE58CD8916}" type="datetimeFigureOut">
              <a:rPr lang="en-US" smtClean="0"/>
              <a:t>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127002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6857" y="975360"/>
            <a:ext cx="2654260" cy="3413760"/>
          </a:xfrm>
        </p:spPr>
        <p:txBody>
          <a:bodyPr anchor="b"/>
          <a:lstStyle>
            <a:lvl1pPr>
              <a:defRPr sz="2880"/>
            </a:lvl1pPr>
          </a:lstStyle>
          <a:p>
            <a:r>
              <a:rPr lang="en-US"/>
              <a:t>Click to edit Master title style</a:t>
            </a:r>
            <a:endParaRPr lang="en-US" dirty="0"/>
          </a:p>
        </p:txBody>
      </p:sp>
      <p:sp>
        <p:nvSpPr>
          <p:cNvPr id="3" name="Content Placeholder 2"/>
          <p:cNvSpPr>
            <a:spLocks noGrp="1"/>
          </p:cNvSpPr>
          <p:nvPr>
            <p:ph idx="1"/>
          </p:nvPr>
        </p:nvSpPr>
        <p:spPr>
          <a:xfrm>
            <a:off x="3498652" y="2106510"/>
            <a:ext cx="4166235" cy="10397067"/>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66857" y="4389120"/>
            <a:ext cx="2654260" cy="81313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64424E-62A7-405B-B330-B4CE58CD8916}"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81531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6857" y="975360"/>
            <a:ext cx="2654260" cy="3413760"/>
          </a:xfrm>
        </p:spPr>
        <p:txBody>
          <a:bodyPr anchor="b"/>
          <a:lstStyle>
            <a:lvl1pPr>
              <a:defRPr sz="2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3498652" y="2106510"/>
            <a:ext cx="4166235" cy="10397067"/>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a:t>Click icon to add picture</a:t>
            </a:r>
            <a:endParaRPr lang="en-US" dirty="0"/>
          </a:p>
        </p:txBody>
      </p:sp>
      <p:sp>
        <p:nvSpPr>
          <p:cNvPr id="4" name="Text Placeholder 3"/>
          <p:cNvSpPr>
            <a:spLocks noGrp="1"/>
          </p:cNvSpPr>
          <p:nvPr>
            <p:ph type="body" sz="half" idx="2"/>
          </p:nvPr>
        </p:nvSpPr>
        <p:spPr>
          <a:xfrm>
            <a:off x="566857" y="4389120"/>
            <a:ext cx="2654260" cy="81313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64424E-62A7-405B-B330-B4CE58CD8916}" type="datetimeFigureOut">
              <a:rPr lang="en-US" smtClean="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44725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4424E-62A7-405B-B330-B4CE58CD8916}"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297937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778933"/>
            <a:ext cx="1774508" cy="1239858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65785" y="778933"/>
            <a:ext cx="5220653" cy="1239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64424E-62A7-405B-B330-B4CE58CD8916}" type="datetimeFigureOut">
              <a:rPr lang="en-US" smtClean="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5B42C3-7C22-4C49-97BC-CDA32FAB9124}" type="slidenum">
              <a:rPr lang="en-US" smtClean="0"/>
              <a:t>‹#›</a:t>
            </a:fld>
            <a:endParaRPr lang="en-US"/>
          </a:p>
        </p:txBody>
      </p:sp>
    </p:spTree>
    <p:extLst>
      <p:ext uri="{BB962C8B-B14F-4D97-AF65-F5344CB8AC3E}">
        <p14:creationId xmlns:p14="http://schemas.microsoft.com/office/powerpoint/2010/main" val="3523460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778936"/>
            <a:ext cx="7098030" cy="282786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65785" y="3894667"/>
            <a:ext cx="7098030" cy="928285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5785" y="13560217"/>
            <a:ext cx="1851660" cy="778933"/>
          </a:xfrm>
          <a:prstGeom prst="rect">
            <a:avLst/>
          </a:prstGeom>
        </p:spPr>
        <p:txBody>
          <a:bodyPr vert="horz" lIns="91440" tIns="45720" rIns="91440" bIns="45720" rtlCol="0" anchor="ctr"/>
          <a:lstStyle>
            <a:lvl1pPr algn="l">
              <a:defRPr sz="1080">
                <a:solidFill>
                  <a:schemeClr val="tx1">
                    <a:tint val="75000"/>
                  </a:schemeClr>
                </a:solidFill>
              </a:defRPr>
            </a:lvl1pPr>
          </a:lstStyle>
          <a:p>
            <a:fld id="{AA64424E-62A7-405B-B330-B4CE58CD8916}" type="datetimeFigureOut">
              <a:rPr lang="en-US" smtClean="0"/>
              <a:t>2/15/2023</a:t>
            </a:fld>
            <a:endParaRPr lang="en-US"/>
          </a:p>
        </p:txBody>
      </p:sp>
      <p:sp>
        <p:nvSpPr>
          <p:cNvPr id="5" name="Footer Placeholder 4"/>
          <p:cNvSpPr>
            <a:spLocks noGrp="1"/>
          </p:cNvSpPr>
          <p:nvPr>
            <p:ph type="ftr" sz="quarter" idx="3"/>
          </p:nvPr>
        </p:nvSpPr>
        <p:spPr>
          <a:xfrm>
            <a:off x="2726055" y="13560217"/>
            <a:ext cx="2777490" cy="778933"/>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812155" y="13560217"/>
            <a:ext cx="1851660" cy="778933"/>
          </a:xfrm>
          <a:prstGeom prst="rect">
            <a:avLst/>
          </a:prstGeom>
        </p:spPr>
        <p:txBody>
          <a:bodyPr vert="horz" lIns="91440" tIns="45720" rIns="91440" bIns="45720" rtlCol="0" anchor="ctr"/>
          <a:lstStyle>
            <a:lvl1pPr algn="r">
              <a:defRPr sz="1080">
                <a:solidFill>
                  <a:schemeClr val="tx1">
                    <a:tint val="75000"/>
                  </a:schemeClr>
                </a:solidFill>
              </a:defRPr>
            </a:lvl1pPr>
          </a:lstStyle>
          <a:p>
            <a:fld id="{715B42C3-7C22-4C49-97BC-CDA32FAB9124}" type="slidenum">
              <a:rPr lang="en-US" smtClean="0"/>
              <a:t>‹#›</a:t>
            </a:fld>
            <a:endParaRPr lang="en-US"/>
          </a:p>
        </p:txBody>
      </p:sp>
    </p:spTree>
    <p:extLst>
      <p:ext uri="{BB962C8B-B14F-4D97-AF65-F5344CB8AC3E}">
        <p14:creationId xmlns:p14="http://schemas.microsoft.com/office/powerpoint/2010/main" val="9130956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ACA7CA-8FF9-47A6-8819-9E1ECCAD44C2}"/>
              </a:ext>
            </a:extLst>
          </p:cNvPr>
          <p:cNvPicPr>
            <a:picLocks noChangeAspect="1"/>
          </p:cNvPicPr>
          <p:nvPr/>
        </p:nvPicPr>
        <p:blipFill>
          <a:blip r:embed="rId2"/>
          <a:stretch>
            <a:fillRect/>
          </a:stretch>
        </p:blipFill>
        <p:spPr>
          <a:xfrm>
            <a:off x="457200" y="2652821"/>
            <a:ext cx="7315200" cy="2331618"/>
          </a:xfrm>
          <a:prstGeom prst="rect">
            <a:avLst/>
          </a:prstGeom>
          <a:ln cmpd="dbl">
            <a:noFill/>
          </a:ln>
        </p:spPr>
      </p:pic>
      <p:sp>
        <p:nvSpPr>
          <p:cNvPr id="6" name="TextBox 5">
            <a:extLst>
              <a:ext uri="{FF2B5EF4-FFF2-40B4-BE49-F238E27FC236}">
                <a16:creationId xmlns:a16="http://schemas.microsoft.com/office/drawing/2014/main" id="{783AAFD2-6DAC-47D7-9F2E-70C0718BA07E}"/>
              </a:ext>
            </a:extLst>
          </p:cNvPr>
          <p:cNvSpPr txBox="1"/>
          <p:nvPr/>
        </p:nvSpPr>
        <p:spPr>
          <a:xfrm>
            <a:off x="457200" y="1103656"/>
            <a:ext cx="7315200" cy="1274195"/>
          </a:xfrm>
          <a:prstGeom prst="rect">
            <a:avLst/>
          </a:prstGeom>
          <a:noFill/>
        </p:spPr>
        <p:txBody>
          <a:bodyPr wrap="square" rtlCol="0">
            <a:spAutoFit/>
          </a:bodyPr>
          <a:lstStyle/>
          <a:p>
            <a:pPr algn="just"/>
            <a:r>
              <a:rPr lang="en-US" sz="1280" dirty="0"/>
              <a:t>Aircraft have always provided electric power off-take from the engines to power various systems on the vehicle. However, the electrification of vehicles requires very large amounts of electric power to feed electric propulsors that provide thrust. The power balance (thrust to electric) can present operability issues with the turbine engine that will make it unstable. Propulsion Control is developing technologies that not only resolve these problems but exploit the flexibility  of Electrified Aircraft Propulsion (EAP) architecture to increase propulsion efficiency while improving engine size, weight and power (SWAP).</a:t>
            </a:r>
          </a:p>
        </p:txBody>
      </p:sp>
      <p:sp>
        <p:nvSpPr>
          <p:cNvPr id="8" name="TextBox 7">
            <a:extLst>
              <a:ext uri="{FF2B5EF4-FFF2-40B4-BE49-F238E27FC236}">
                <a16:creationId xmlns:a16="http://schemas.microsoft.com/office/drawing/2014/main" id="{C083C359-B45D-4FDA-B75D-E6E6FF284D90}"/>
              </a:ext>
            </a:extLst>
          </p:cNvPr>
          <p:cNvSpPr txBox="1"/>
          <p:nvPr/>
        </p:nvSpPr>
        <p:spPr>
          <a:xfrm>
            <a:off x="1788826" y="771835"/>
            <a:ext cx="4651936" cy="341760"/>
          </a:xfrm>
          <a:prstGeom prst="rect">
            <a:avLst/>
          </a:prstGeom>
          <a:noFill/>
        </p:spPr>
        <p:txBody>
          <a:bodyPr wrap="square" rtlCol="0">
            <a:spAutoFit/>
          </a:bodyPr>
          <a:lstStyle/>
          <a:p>
            <a:pPr algn="ctr"/>
            <a:r>
              <a:rPr lang="en-US" sz="1621" b="1" dirty="0"/>
              <a:t>Hybrid Propulsion Emulation Rig (HyPER)</a:t>
            </a:r>
          </a:p>
        </p:txBody>
      </p:sp>
      <p:sp>
        <p:nvSpPr>
          <p:cNvPr id="9" name="TextBox 8">
            <a:extLst>
              <a:ext uri="{FF2B5EF4-FFF2-40B4-BE49-F238E27FC236}">
                <a16:creationId xmlns:a16="http://schemas.microsoft.com/office/drawing/2014/main" id="{BADDC14E-26FD-4D31-8DF7-39B133F82589}"/>
              </a:ext>
            </a:extLst>
          </p:cNvPr>
          <p:cNvSpPr txBox="1"/>
          <p:nvPr/>
        </p:nvSpPr>
        <p:spPr>
          <a:xfrm>
            <a:off x="457200" y="5024235"/>
            <a:ext cx="7315200" cy="3830279"/>
          </a:xfrm>
          <a:prstGeom prst="rect">
            <a:avLst/>
          </a:prstGeom>
          <a:noFill/>
        </p:spPr>
        <p:txBody>
          <a:bodyPr wrap="square" rtlCol="0">
            <a:spAutoFit/>
          </a:bodyPr>
          <a:lstStyle/>
          <a:p>
            <a:pPr algn="just">
              <a:spcAft>
                <a:spcPts val="480"/>
              </a:spcAft>
            </a:pPr>
            <a:r>
              <a:rPr lang="en-US" sz="1280" b="1" i="1" dirty="0"/>
              <a:t>HyPER</a:t>
            </a:r>
            <a:r>
              <a:rPr lang="en-US" sz="1280" dirty="0"/>
              <a:t> is a hardware-in-the-loop laboratory that was designed specifically to investigate the dynamic interactions between turbomachinery, the electric power system, and the constantly varying loads of electrified aircraft. It is a small-scale lab capable of rapid reconfiguration through software. This allows the emulation of new engines using simulation models that are easily replaced and then appropriately scaled for power and inertia to the test hardware. </a:t>
            </a:r>
          </a:p>
          <a:p>
            <a:pPr algn="just">
              <a:spcAft>
                <a:spcPts val="480"/>
              </a:spcAft>
            </a:pPr>
            <a:r>
              <a:rPr lang="en-US" sz="1280" dirty="0"/>
              <a:t>The test article employs four identical pairs of permanent magnet traction motors and their controllers (inverters). These are arranged on two spools with each spool pairing a set of two electric machines that typically provide opposing motoring and generating forces. The spools provide mechanical system isolation to the two separate DC electrical power busses connecting two inverters on either end. Both DC busses are energized using identical bidirectional regenerative power supplies, therefore each spool is capable of having power flow in either direction, including power flow in opposite directions on the two spools simultaneously. The regenerative power supplies are also capable of real-time adjustment at turbomachinery time scales to emulate vehicle power loads. </a:t>
            </a:r>
          </a:p>
          <a:p>
            <a:pPr algn="just">
              <a:spcAft>
                <a:spcPts val="480"/>
              </a:spcAft>
            </a:pPr>
            <a:r>
              <a:rPr lang="en-US" sz="1280" dirty="0"/>
              <a:t>One DC power bus is also connected to a DC-to-DC converter that is energized by a supercapacitor energy storage element. This system is capable of regulating the DC bus voltage and sourcing an independent electrical power stream for affecting engine transient dynamics. </a:t>
            </a:r>
          </a:p>
          <a:p>
            <a:pPr algn="just">
              <a:spcAft>
                <a:spcPts val="480"/>
              </a:spcAft>
            </a:pPr>
            <a:r>
              <a:rPr lang="en-US" sz="1280" dirty="0"/>
              <a:t>The system is well-instrumented to monitor electrical and mechanical power flow using various wide-bandwidth measurements of voltage, current, torque and shaft speed.</a:t>
            </a:r>
          </a:p>
        </p:txBody>
      </p:sp>
      <p:sp>
        <p:nvSpPr>
          <p:cNvPr id="10" name="TextBox 9">
            <a:extLst>
              <a:ext uri="{FF2B5EF4-FFF2-40B4-BE49-F238E27FC236}">
                <a16:creationId xmlns:a16="http://schemas.microsoft.com/office/drawing/2014/main" id="{E064D50D-2E92-4179-987E-D94274BB9D2A}"/>
              </a:ext>
            </a:extLst>
          </p:cNvPr>
          <p:cNvSpPr txBox="1"/>
          <p:nvPr/>
        </p:nvSpPr>
        <p:spPr>
          <a:xfrm>
            <a:off x="457200" y="12054292"/>
            <a:ext cx="3511296" cy="1993366"/>
          </a:xfrm>
          <a:prstGeom prst="rect">
            <a:avLst/>
          </a:prstGeom>
          <a:noFill/>
        </p:spPr>
        <p:txBody>
          <a:bodyPr wrap="square" rtlCol="0">
            <a:spAutoFit/>
          </a:bodyPr>
          <a:lstStyle/>
          <a:p>
            <a:r>
              <a:rPr lang="en-US" sz="1280" b="1" u="sng" dirty="0"/>
              <a:t>Electric Machines (350 VDC) </a:t>
            </a:r>
          </a:p>
          <a:p>
            <a:r>
              <a:rPr lang="en-US" sz="1280" dirty="0"/>
              <a:t>Rated Speed: 5910 RPM</a:t>
            </a:r>
          </a:p>
          <a:p>
            <a:r>
              <a:rPr lang="en-US" sz="1280" dirty="0"/>
              <a:t>Rated Shaft Power: 66 kW</a:t>
            </a:r>
          </a:p>
          <a:p>
            <a:pPr>
              <a:spcBef>
                <a:spcPts val="480"/>
              </a:spcBef>
            </a:pPr>
            <a:r>
              <a:rPr lang="en-US" sz="1280" b="1" u="sng" dirty="0"/>
              <a:t>Inverters</a:t>
            </a:r>
          </a:p>
          <a:p>
            <a:r>
              <a:rPr lang="en-US" sz="1280" dirty="0"/>
              <a:t>Voltage: 50 to 400 VDC</a:t>
            </a:r>
          </a:p>
          <a:p>
            <a:r>
              <a:rPr lang="en-US" sz="1280" dirty="0"/>
              <a:t>Continuous Current: 300 Amps</a:t>
            </a:r>
          </a:p>
          <a:p>
            <a:pPr>
              <a:spcBef>
                <a:spcPts val="480"/>
              </a:spcBef>
            </a:pPr>
            <a:r>
              <a:rPr lang="en-US" sz="1280" b="1" u="sng" dirty="0"/>
              <a:t>Supercapacitor</a:t>
            </a:r>
          </a:p>
          <a:p>
            <a:r>
              <a:rPr lang="en-US" sz="1280" dirty="0"/>
              <a:t>43 Farads</a:t>
            </a:r>
          </a:p>
          <a:p>
            <a:r>
              <a:rPr lang="en-US" sz="1280" dirty="0"/>
              <a:t>186 Volts</a:t>
            </a:r>
          </a:p>
        </p:txBody>
      </p:sp>
      <p:sp>
        <p:nvSpPr>
          <p:cNvPr id="11" name="TextBox 10">
            <a:extLst>
              <a:ext uri="{FF2B5EF4-FFF2-40B4-BE49-F238E27FC236}">
                <a16:creationId xmlns:a16="http://schemas.microsoft.com/office/drawing/2014/main" id="{9CA87530-157E-4F60-A5D5-C919B4E76F1B}"/>
              </a:ext>
            </a:extLst>
          </p:cNvPr>
          <p:cNvSpPr txBox="1"/>
          <p:nvPr/>
        </p:nvSpPr>
        <p:spPr>
          <a:xfrm>
            <a:off x="4114800" y="12054291"/>
            <a:ext cx="3511296" cy="1732269"/>
          </a:xfrm>
          <a:prstGeom prst="rect">
            <a:avLst/>
          </a:prstGeom>
          <a:noFill/>
        </p:spPr>
        <p:txBody>
          <a:bodyPr wrap="square" rtlCol="0">
            <a:spAutoFit/>
          </a:bodyPr>
          <a:lstStyle/>
          <a:p>
            <a:r>
              <a:rPr lang="en-US" sz="1280" b="1" u="sng" dirty="0"/>
              <a:t>Power Supplies </a:t>
            </a:r>
          </a:p>
          <a:p>
            <a:r>
              <a:rPr lang="en-US" sz="1280" dirty="0"/>
              <a:t>Modes: Source, Sink, Battery</a:t>
            </a:r>
          </a:p>
          <a:p>
            <a:r>
              <a:rPr lang="en-US" sz="1280" dirty="0"/>
              <a:t>Voltage: 0 to 600 VDC</a:t>
            </a:r>
          </a:p>
          <a:p>
            <a:r>
              <a:rPr lang="en-US" sz="1280" dirty="0"/>
              <a:t>Continuous Current: 333 Amps</a:t>
            </a:r>
          </a:p>
          <a:p>
            <a:r>
              <a:rPr lang="en-US" sz="1280" dirty="0"/>
              <a:t>Power: 100 KW</a:t>
            </a:r>
          </a:p>
          <a:p>
            <a:pPr>
              <a:spcBef>
                <a:spcPts val="480"/>
              </a:spcBef>
            </a:pPr>
            <a:r>
              <a:rPr lang="en-US" sz="1280" b="1" u="sng" dirty="0"/>
              <a:t>Torque Meters</a:t>
            </a:r>
          </a:p>
          <a:p>
            <a:r>
              <a:rPr lang="en-US" sz="1280" dirty="0"/>
              <a:t>Range: 500 N-m</a:t>
            </a:r>
          </a:p>
          <a:p>
            <a:r>
              <a:rPr lang="en-US" sz="1280" dirty="0"/>
              <a:t>Speed: 12,000 RPM</a:t>
            </a:r>
          </a:p>
        </p:txBody>
      </p:sp>
      <p:pic>
        <p:nvPicPr>
          <p:cNvPr id="2" name="Picture 1">
            <a:extLst>
              <a:ext uri="{FF2B5EF4-FFF2-40B4-BE49-F238E27FC236}">
                <a16:creationId xmlns:a16="http://schemas.microsoft.com/office/drawing/2014/main" id="{E7A176D1-052D-4576-AB5F-70238A6B71B3}"/>
              </a:ext>
            </a:extLst>
          </p:cNvPr>
          <p:cNvPicPr>
            <a:picLocks noChangeAspect="1"/>
          </p:cNvPicPr>
          <p:nvPr/>
        </p:nvPicPr>
        <p:blipFill>
          <a:blip r:embed="rId3"/>
          <a:stretch>
            <a:fillRect/>
          </a:stretch>
        </p:blipFill>
        <p:spPr>
          <a:xfrm>
            <a:off x="457200" y="8927663"/>
            <a:ext cx="7315200" cy="3065755"/>
          </a:xfrm>
          <a:prstGeom prst="rect">
            <a:avLst/>
          </a:prstGeom>
        </p:spPr>
      </p:pic>
      <p:sp>
        <p:nvSpPr>
          <p:cNvPr id="12" name="TextBox 11">
            <a:extLst>
              <a:ext uri="{FF2B5EF4-FFF2-40B4-BE49-F238E27FC236}">
                <a16:creationId xmlns:a16="http://schemas.microsoft.com/office/drawing/2014/main" id="{B96DA315-7472-45A6-B860-0AEEAC147927}"/>
              </a:ext>
            </a:extLst>
          </p:cNvPr>
          <p:cNvSpPr txBox="1"/>
          <p:nvPr/>
        </p:nvSpPr>
        <p:spPr>
          <a:xfrm>
            <a:off x="827701" y="22747693"/>
            <a:ext cx="4993037" cy="400110"/>
          </a:xfrm>
          <a:prstGeom prst="rect">
            <a:avLst/>
          </a:prstGeom>
          <a:noFill/>
        </p:spPr>
        <p:txBody>
          <a:bodyPr wrap="square" rtlCol="0">
            <a:spAutoFit/>
          </a:bodyPr>
          <a:lstStyle/>
          <a:p>
            <a:pPr algn="l"/>
            <a:r>
              <a:rPr lang="en-US" sz="2000" dirty="0"/>
              <a:t>Point of Contact: Santino J. Bianco</a:t>
            </a:r>
          </a:p>
        </p:txBody>
      </p:sp>
      <p:sp>
        <p:nvSpPr>
          <p:cNvPr id="13" name="TextBox 12">
            <a:extLst>
              <a:ext uri="{FF2B5EF4-FFF2-40B4-BE49-F238E27FC236}">
                <a16:creationId xmlns:a16="http://schemas.microsoft.com/office/drawing/2014/main" id="{5D6BB8B7-3533-4CA1-811D-151F628947B8}"/>
              </a:ext>
            </a:extLst>
          </p:cNvPr>
          <p:cNvSpPr txBox="1"/>
          <p:nvPr/>
        </p:nvSpPr>
        <p:spPr>
          <a:xfrm>
            <a:off x="8500040" y="22742874"/>
            <a:ext cx="4006757" cy="400110"/>
          </a:xfrm>
          <a:prstGeom prst="rect">
            <a:avLst/>
          </a:prstGeom>
          <a:noFill/>
        </p:spPr>
        <p:txBody>
          <a:bodyPr wrap="square" rtlCol="0">
            <a:spAutoFit/>
          </a:bodyPr>
          <a:lstStyle/>
          <a:p>
            <a:pPr algn="r"/>
            <a:r>
              <a:rPr lang="en-US" sz="2000" dirty="0"/>
              <a:t>nasa.gov</a:t>
            </a:r>
          </a:p>
        </p:txBody>
      </p:sp>
      <p:sp>
        <p:nvSpPr>
          <p:cNvPr id="3" name="TextBox 2">
            <a:extLst>
              <a:ext uri="{FF2B5EF4-FFF2-40B4-BE49-F238E27FC236}">
                <a16:creationId xmlns:a16="http://schemas.microsoft.com/office/drawing/2014/main" id="{9679A282-F35A-4666-9427-C8E584B4C364}"/>
              </a:ext>
            </a:extLst>
          </p:cNvPr>
          <p:cNvSpPr txBox="1"/>
          <p:nvPr/>
        </p:nvSpPr>
        <p:spPr>
          <a:xfrm>
            <a:off x="457201" y="14047658"/>
            <a:ext cx="3803906" cy="307777"/>
          </a:xfrm>
          <a:prstGeom prst="rect">
            <a:avLst/>
          </a:prstGeom>
          <a:noFill/>
        </p:spPr>
        <p:txBody>
          <a:bodyPr wrap="square" rtlCol="0">
            <a:spAutoFit/>
          </a:bodyPr>
          <a:lstStyle/>
          <a:p>
            <a:r>
              <a:rPr lang="en-US" sz="1400" dirty="0"/>
              <a:t>POC: Dennis Culley, NASA Glenn Research Center</a:t>
            </a:r>
          </a:p>
        </p:txBody>
      </p:sp>
      <p:sp>
        <p:nvSpPr>
          <p:cNvPr id="5" name="TextBox 4">
            <a:extLst>
              <a:ext uri="{FF2B5EF4-FFF2-40B4-BE49-F238E27FC236}">
                <a16:creationId xmlns:a16="http://schemas.microsoft.com/office/drawing/2014/main" id="{05B17CD9-4326-4B4E-923C-AB1218BD918D}"/>
              </a:ext>
            </a:extLst>
          </p:cNvPr>
          <p:cNvSpPr txBox="1"/>
          <p:nvPr/>
        </p:nvSpPr>
        <p:spPr>
          <a:xfrm>
            <a:off x="6797039" y="14047657"/>
            <a:ext cx="975360" cy="307777"/>
          </a:xfrm>
          <a:prstGeom prst="rect">
            <a:avLst/>
          </a:prstGeom>
          <a:noFill/>
        </p:spPr>
        <p:txBody>
          <a:bodyPr wrap="square" rtlCol="0">
            <a:spAutoFit/>
          </a:bodyPr>
          <a:lstStyle/>
          <a:p>
            <a:r>
              <a:rPr lang="en-US" sz="1400" dirty="0"/>
              <a:t>NASA.gov</a:t>
            </a:r>
          </a:p>
        </p:txBody>
      </p:sp>
    </p:spTree>
    <p:extLst>
      <p:ext uri="{BB962C8B-B14F-4D97-AF65-F5344CB8AC3E}">
        <p14:creationId xmlns:p14="http://schemas.microsoft.com/office/powerpoint/2010/main" val="8987530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375</TotalTime>
  <Words>457</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Culley, Dennis E. (GRC-LCC0)</dc:creator>
  <cp:lastModifiedBy>Culley, Dennis E. (GRC-LCC0)</cp:lastModifiedBy>
  <cp:revision>32</cp:revision>
  <dcterms:created xsi:type="dcterms:W3CDTF">2022-12-01T19:27:37Z</dcterms:created>
  <dcterms:modified xsi:type="dcterms:W3CDTF">2023-02-15T16:31:43Z</dcterms:modified>
</cp:coreProperties>
</file>