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9" r:id="rId3"/>
    <p:sldId id="260" r:id="rId4"/>
    <p:sldId id="261" r:id="rId5"/>
    <p:sldId id="262" r:id="rId6"/>
    <p:sldId id="264" r:id="rId7"/>
    <p:sldId id="263" r:id="rId8"/>
    <p:sldId id="265" r:id="rId9"/>
    <p:sldId id="266" r:id="rId10"/>
    <p:sldId id="289" r:id="rId11"/>
    <p:sldId id="271" r:id="rId12"/>
    <p:sldId id="274" r:id="rId13"/>
    <p:sldId id="272" r:id="rId14"/>
    <p:sldId id="281" r:id="rId15"/>
    <p:sldId id="275" r:id="rId16"/>
    <p:sldId id="277" r:id="rId17"/>
    <p:sldId id="278" r:id="rId18"/>
    <p:sldId id="279" r:id="rId19"/>
    <p:sldId id="276" r:id="rId20"/>
    <p:sldId id="284" r:id="rId21"/>
    <p:sldId id="282" r:id="rId22"/>
    <p:sldId id="286" r:id="rId23"/>
    <p:sldId id="287" r:id="rId24"/>
    <p:sldId id="285" r:id="rId25"/>
    <p:sldId id="291" r:id="rId26"/>
    <p:sldId id="290" r:id="rId27"/>
    <p:sldId id="299" r:id="rId28"/>
    <p:sldId id="300" r:id="rId29"/>
    <p:sldId id="293" r:id="rId30"/>
    <p:sldId id="303" r:id="rId31"/>
    <p:sldId id="304" r:id="rId32"/>
    <p:sldId id="301" r:id="rId33"/>
    <p:sldId id="305" r:id="rId34"/>
    <p:sldId id="2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100" autoAdjust="0"/>
  </p:normalViewPr>
  <p:slideViewPr>
    <p:cSldViewPr snapToGrid="0">
      <p:cViewPr varScale="1">
        <p:scale>
          <a:sx n="61" d="100"/>
          <a:sy n="61" d="100"/>
        </p:scale>
        <p:origin x="10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4E279-80B5-4C33-8569-C14500D17A8F}" type="doc">
      <dgm:prSet loTypeId="urn:microsoft.com/office/officeart/2005/8/layout/cycle8" loCatId="cycle" qsTypeId="urn:microsoft.com/office/officeart/2005/8/quickstyle/3d3" qsCatId="3D" csTypeId="urn:microsoft.com/office/officeart/2005/8/colors/colorful3" csCatId="colorful" phldr="1"/>
      <dgm:spPr/>
    </dgm:pt>
    <dgm:pt modelId="{4AA1648C-579E-4012-B6F5-4B716B97F11F}">
      <dgm:prSet phldrT="[Text]" custT="1"/>
      <dgm:spPr/>
      <dgm:t>
        <a:bodyPr/>
        <a:lstStyle/>
        <a:p>
          <a:pPr algn="l"/>
          <a:r>
            <a:rPr lang="en-US" sz="1600" b="1" dirty="0"/>
            <a:t>Requirement</a:t>
          </a:r>
          <a:br>
            <a:rPr lang="en-US" sz="1600" b="1" dirty="0"/>
          </a:br>
          <a:r>
            <a:rPr lang="en-US" sz="1600" b="1" dirty="0"/>
            <a:t> and Mission Definition</a:t>
          </a:r>
        </a:p>
      </dgm:t>
    </dgm:pt>
    <dgm:pt modelId="{98F0C014-2622-4A17-9FBD-69D204213D9C}" type="parTrans" cxnId="{2A6AE789-0465-44C5-B91C-5BE7CCC54156}">
      <dgm:prSet/>
      <dgm:spPr/>
      <dgm:t>
        <a:bodyPr/>
        <a:lstStyle/>
        <a:p>
          <a:pPr algn="l"/>
          <a:endParaRPr lang="en-US"/>
        </a:p>
      </dgm:t>
    </dgm:pt>
    <dgm:pt modelId="{0D603051-394E-4E2D-BCC1-5EB6ED883095}" type="sibTrans" cxnId="{2A6AE789-0465-44C5-B91C-5BE7CCC54156}">
      <dgm:prSet/>
      <dgm:spPr/>
      <dgm:t>
        <a:bodyPr/>
        <a:lstStyle/>
        <a:p>
          <a:pPr algn="l"/>
          <a:endParaRPr lang="en-US"/>
        </a:p>
      </dgm:t>
    </dgm:pt>
    <dgm:pt modelId="{19576A2C-CA4A-4993-AB07-E7F9F21036D9}">
      <dgm:prSet phldrT="[Text]" custT="1"/>
      <dgm:spPr/>
      <dgm:t>
        <a:bodyPr/>
        <a:lstStyle/>
        <a:p>
          <a:pPr algn="l"/>
          <a:r>
            <a:rPr lang="en-US" sz="1600" b="1" dirty="0"/>
            <a:t>Manufacturing, Testing, Analysis, Mission Planning</a:t>
          </a:r>
        </a:p>
      </dgm:t>
    </dgm:pt>
    <dgm:pt modelId="{4621BB54-3907-4B1F-AA45-5EA950F2D393}" type="parTrans" cxnId="{FCF75637-A341-4501-9489-9111C2BCBDA4}">
      <dgm:prSet/>
      <dgm:spPr/>
      <dgm:t>
        <a:bodyPr/>
        <a:lstStyle/>
        <a:p>
          <a:pPr algn="l"/>
          <a:endParaRPr lang="en-US"/>
        </a:p>
      </dgm:t>
    </dgm:pt>
    <dgm:pt modelId="{D25B6CAA-04E8-45AB-9003-A4D231F906FE}" type="sibTrans" cxnId="{FCF75637-A341-4501-9489-9111C2BCBDA4}">
      <dgm:prSet/>
      <dgm:spPr/>
      <dgm:t>
        <a:bodyPr/>
        <a:lstStyle/>
        <a:p>
          <a:pPr algn="l"/>
          <a:endParaRPr lang="en-US"/>
        </a:p>
      </dgm:t>
    </dgm:pt>
    <dgm:pt modelId="{6AAE645D-071B-4623-93CB-CF35066E7EB9}">
      <dgm:prSet phldrT="[Text]" custT="1"/>
      <dgm:spPr/>
      <dgm:t>
        <a:bodyPr/>
        <a:lstStyle/>
        <a:p>
          <a:pPr algn="l"/>
          <a:r>
            <a:rPr lang="en-US" sz="2800" dirty="0"/>
            <a:t>Mission Execution</a:t>
          </a:r>
        </a:p>
      </dgm:t>
    </dgm:pt>
    <dgm:pt modelId="{9DD1E594-6BFA-4BB8-AD7E-C547BDCB491C}" type="parTrans" cxnId="{A8D57FBD-6BF3-4346-9268-682723782022}">
      <dgm:prSet/>
      <dgm:spPr/>
      <dgm:t>
        <a:bodyPr/>
        <a:lstStyle/>
        <a:p>
          <a:pPr algn="l"/>
          <a:endParaRPr lang="en-US"/>
        </a:p>
      </dgm:t>
    </dgm:pt>
    <dgm:pt modelId="{E84665D0-E426-4F02-9D39-C8BD700B6422}" type="sibTrans" cxnId="{A8D57FBD-6BF3-4346-9268-682723782022}">
      <dgm:prSet/>
      <dgm:spPr/>
      <dgm:t>
        <a:bodyPr/>
        <a:lstStyle/>
        <a:p>
          <a:pPr algn="l"/>
          <a:endParaRPr lang="en-US"/>
        </a:p>
      </dgm:t>
    </dgm:pt>
    <dgm:pt modelId="{F47DDFD8-2168-4333-BDBA-69C988118343}">
      <dgm:prSet phldrT="[Text]" custT="1"/>
      <dgm:spPr/>
      <dgm:t>
        <a:bodyPr/>
        <a:lstStyle/>
        <a:p>
          <a:pPr algn="l"/>
          <a:r>
            <a:rPr lang="en-US" sz="2800" dirty="0"/>
            <a:t>Lessons Learned</a:t>
          </a:r>
        </a:p>
      </dgm:t>
    </dgm:pt>
    <dgm:pt modelId="{9B1CD2A0-0B3E-4445-8BD3-DC471BE0B981}" type="parTrans" cxnId="{03CD542E-C8EA-4536-90EB-12499C95445D}">
      <dgm:prSet/>
      <dgm:spPr/>
      <dgm:t>
        <a:bodyPr/>
        <a:lstStyle/>
        <a:p>
          <a:pPr algn="l"/>
          <a:endParaRPr lang="en-US"/>
        </a:p>
      </dgm:t>
    </dgm:pt>
    <dgm:pt modelId="{3542A7BF-5F99-47BF-9094-8DA467EB9537}" type="sibTrans" cxnId="{03CD542E-C8EA-4536-90EB-12499C95445D}">
      <dgm:prSet/>
      <dgm:spPr/>
      <dgm:t>
        <a:bodyPr/>
        <a:lstStyle/>
        <a:p>
          <a:pPr algn="l"/>
          <a:endParaRPr lang="en-US"/>
        </a:p>
      </dgm:t>
    </dgm:pt>
    <dgm:pt modelId="{A584F91B-EC52-4918-B853-CEEB41D02D04}">
      <dgm:prSet phldrT="[Text]" custT="1"/>
      <dgm:spPr/>
      <dgm:t>
        <a:bodyPr/>
        <a:lstStyle/>
        <a:p>
          <a:pPr algn="l"/>
          <a:r>
            <a:rPr lang="en-US" sz="1200" b="1" dirty="0"/>
            <a:t>What flexibilities/contingencies might we need?</a:t>
          </a:r>
        </a:p>
      </dgm:t>
    </dgm:pt>
    <dgm:pt modelId="{16EAFBEE-2955-4394-8013-E40A7299CA5B}" type="parTrans" cxnId="{F274DB46-C31B-4D50-9F63-1311BEA7E001}">
      <dgm:prSet/>
      <dgm:spPr/>
      <dgm:t>
        <a:bodyPr/>
        <a:lstStyle/>
        <a:p>
          <a:pPr algn="l"/>
          <a:endParaRPr lang="en-US"/>
        </a:p>
      </dgm:t>
    </dgm:pt>
    <dgm:pt modelId="{5C0FA609-1BDC-4049-8AF9-41D013802804}" type="sibTrans" cxnId="{F274DB46-C31B-4D50-9F63-1311BEA7E001}">
      <dgm:prSet/>
      <dgm:spPr/>
      <dgm:t>
        <a:bodyPr/>
        <a:lstStyle/>
        <a:p>
          <a:pPr algn="l"/>
          <a:endParaRPr lang="en-US"/>
        </a:p>
      </dgm:t>
    </dgm:pt>
    <dgm:pt modelId="{9287A073-1698-40CF-8689-DD6D899A7148}">
      <dgm:prSet phldrT="[Text]" custT="1"/>
      <dgm:spPr/>
      <dgm:t>
        <a:bodyPr/>
        <a:lstStyle/>
        <a:p>
          <a:pPr algn="l"/>
          <a:r>
            <a:rPr lang="en-US" sz="1200" b="1" dirty="0"/>
            <a:t>Fail-Ops, Fail-Safe</a:t>
          </a:r>
        </a:p>
      </dgm:t>
    </dgm:pt>
    <dgm:pt modelId="{65C4DE33-310E-4B97-8B4E-3F671141724B}" type="parTrans" cxnId="{05584553-1BCD-43B4-A426-4334D8019410}">
      <dgm:prSet/>
      <dgm:spPr/>
      <dgm:t>
        <a:bodyPr/>
        <a:lstStyle/>
        <a:p>
          <a:pPr algn="l"/>
          <a:endParaRPr lang="en-US"/>
        </a:p>
      </dgm:t>
    </dgm:pt>
    <dgm:pt modelId="{B5692A37-3372-4D87-9CF2-170A4ADE350E}" type="sibTrans" cxnId="{05584553-1BCD-43B4-A426-4334D8019410}">
      <dgm:prSet/>
      <dgm:spPr/>
      <dgm:t>
        <a:bodyPr/>
        <a:lstStyle/>
        <a:p>
          <a:pPr algn="l"/>
          <a:endParaRPr lang="en-US"/>
        </a:p>
      </dgm:t>
    </dgm:pt>
    <dgm:pt modelId="{7DF19E2D-0BFA-4C29-90B4-BEDCA9141998}">
      <dgm:prSet phldrT="[Text]" custT="1"/>
      <dgm:spPr/>
      <dgm:t>
        <a:bodyPr/>
        <a:lstStyle/>
        <a:p>
          <a:pPr algn="l"/>
          <a:r>
            <a:rPr lang="en-US" sz="1200" b="1" dirty="0"/>
            <a:t>Crew perspective</a:t>
          </a:r>
        </a:p>
      </dgm:t>
    </dgm:pt>
    <dgm:pt modelId="{221F19D1-0C38-4659-88CF-D4BE940AAB84}" type="parTrans" cxnId="{1B51C73A-FF4D-4358-A10D-7F75473BDD97}">
      <dgm:prSet/>
      <dgm:spPr/>
      <dgm:t>
        <a:bodyPr/>
        <a:lstStyle/>
        <a:p>
          <a:pPr algn="l"/>
          <a:endParaRPr lang="en-US"/>
        </a:p>
      </dgm:t>
    </dgm:pt>
    <dgm:pt modelId="{9536AFC9-A7B9-4EBC-95BF-A47F28CA5E22}" type="sibTrans" cxnId="{1B51C73A-FF4D-4358-A10D-7F75473BDD97}">
      <dgm:prSet/>
      <dgm:spPr/>
      <dgm:t>
        <a:bodyPr/>
        <a:lstStyle/>
        <a:p>
          <a:pPr algn="l"/>
          <a:endParaRPr lang="en-US"/>
        </a:p>
      </dgm:t>
    </dgm:pt>
    <dgm:pt modelId="{D784AFC0-8A78-46DA-9EDB-4C7D932445B3}">
      <dgm:prSet phldrT="[Text]" custT="1"/>
      <dgm:spPr/>
      <dgm:t>
        <a:bodyPr/>
        <a:lstStyle/>
        <a:p>
          <a:pPr algn="l"/>
          <a:r>
            <a:rPr lang="en-US" sz="1100" dirty="0"/>
            <a:t>Unexpected system interactions often become operational workarounds</a:t>
          </a:r>
        </a:p>
      </dgm:t>
    </dgm:pt>
    <dgm:pt modelId="{8736A602-E4D0-47A4-946C-7E5DCA2386C0}" type="parTrans" cxnId="{2EF46DF5-0825-4F47-981F-980040C774C5}">
      <dgm:prSet/>
      <dgm:spPr/>
      <dgm:t>
        <a:bodyPr/>
        <a:lstStyle/>
        <a:p>
          <a:pPr algn="l"/>
          <a:endParaRPr lang="en-US"/>
        </a:p>
      </dgm:t>
    </dgm:pt>
    <dgm:pt modelId="{96EF085B-9406-464D-899F-47976250C535}" type="sibTrans" cxnId="{2EF46DF5-0825-4F47-981F-980040C774C5}">
      <dgm:prSet/>
      <dgm:spPr/>
      <dgm:t>
        <a:bodyPr/>
        <a:lstStyle/>
        <a:p>
          <a:pPr algn="l"/>
          <a:endParaRPr lang="en-US"/>
        </a:p>
      </dgm:t>
    </dgm:pt>
    <dgm:pt modelId="{992BC203-9891-4333-9473-BC17A39F150E}">
      <dgm:prSet phldrT="[Text]" custT="1"/>
      <dgm:spPr/>
      <dgm:t>
        <a:bodyPr/>
        <a:lstStyle/>
        <a:p>
          <a:pPr algn="l"/>
          <a:r>
            <a:rPr lang="en-US" sz="1100" dirty="0"/>
            <a:t>Simulations</a:t>
          </a:r>
        </a:p>
      </dgm:t>
    </dgm:pt>
    <dgm:pt modelId="{760AD82A-0D17-43EA-B619-4BF4513D9976}" type="parTrans" cxnId="{47AD7CD1-F6C7-4CAB-BB17-D3B96CF63F54}">
      <dgm:prSet/>
      <dgm:spPr/>
      <dgm:t>
        <a:bodyPr/>
        <a:lstStyle/>
        <a:p>
          <a:pPr algn="l"/>
          <a:endParaRPr lang="en-US"/>
        </a:p>
      </dgm:t>
    </dgm:pt>
    <dgm:pt modelId="{76912D77-5318-47F5-B5E0-5A953EABEE64}" type="sibTrans" cxnId="{47AD7CD1-F6C7-4CAB-BB17-D3B96CF63F54}">
      <dgm:prSet/>
      <dgm:spPr/>
      <dgm:t>
        <a:bodyPr/>
        <a:lstStyle/>
        <a:p>
          <a:pPr algn="l"/>
          <a:endParaRPr lang="en-US"/>
        </a:p>
      </dgm:t>
    </dgm:pt>
    <dgm:pt modelId="{704E0A7E-1917-4BC4-958C-EB1263F83123}">
      <dgm:prSet phldrT="[Text]" custT="1"/>
      <dgm:spPr/>
      <dgm:t>
        <a:bodyPr/>
        <a:lstStyle/>
        <a:p>
          <a:pPr algn="l"/>
          <a:r>
            <a:rPr lang="en-US" sz="1100" dirty="0"/>
            <a:t>Operational limit</a:t>
          </a:r>
        </a:p>
      </dgm:t>
    </dgm:pt>
    <dgm:pt modelId="{8EB16481-479A-4D81-B1C7-A266BCF2EB2F}" type="parTrans" cxnId="{1720F3F0-4D44-438F-90B0-8AE8397951A3}">
      <dgm:prSet/>
      <dgm:spPr/>
      <dgm:t>
        <a:bodyPr/>
        <a:lstStyle/>
        <a:p>
          <a:pPr algn="l"/>
          <a:endParaRPr lang="en-US"/>
        </a:p>
      </dgm:t>
    </dgm:pt>
    <dgm:pt modelId="{0E7FAEC3-0205-4809-B064-E92909A23B0D}" type="sibTrans" cxnId="{1720F3F0-4D44-438F-90B0-8AE8397951A3}">
      <dgm:prSet/>
      <dgm:spPr/>
      <dgm:t>
        <a:bodyPr/>
        <a:lstStyle/>
        <a:p>
          <a:pPr algn="l"/>
          <a:endParaRPr lang="en-US"/>
        </a:p>
      </dgm:t>
    </dgm:pt>
    <dgm:pt modelId="{4AC3C3AA-CD5A-4C08-81BF-9E923A830474}">
      <dgm:prSet phldrT="[Text]" custT="1"/>
      <dgm:spPr/>
      <dgm:t>
        <a:bodyPr/>
        <a:lstStyle/>
        <a:p>
          <a:pPr algn="l"/>
          <a:r>
            <a:rPr lang="en-US" sz="1100" dirty="0"/>
            <a:t>Operational tools (ground and onboard</a:t>
          </a:r>
          <a:r>
            <a:rPr lang="en-US" sz="1000" dirty="0"/>
            <a:t>)</a:t>
          </a:r>
        </a:p>
      </dgm:t>
    </dgm:pt>
    <dgm:pt modelId="{E9B3DA94-A37C-4EDC-9C93-16848A4F24AD}" type="parTrans" cxnId="{61600A22-B3D1-4444-BC25-8355773BCEA1}">
      <dgm:prSet/>
      <dgm:spPr/>
      <dgm:t>
        <a:bodyPr/>
        <a:lstStyle/>
        <a:p>
          <a:endParaRPr lang="en-US"/>
        </a:p>
      </dgm:t>
    </dgm:pt>
    <dgm:pt modelId="{8F81044B-E9CB-4539-A6AE-FECDC9AB506D}" type="sibTrans" cxnId="{61600A22-B3D1-4444-BC25-8355773BCEA1}">
      <dgm:prSet/>
      <dgm:spPr/>
      <dgm:t>
        <a:bodyPr/>
        <a:lstStyle/>
        <a:p>
          <a:endParaRPr lang="en-US"/>
        </a:p>
      </dgm:t>
    </dgm:pt>
    <dgm:pt modelId="{BB718DA7-43E7-4DB7-8C58-B3C24FEB41AB}" type="pres">
      <dgm:prSet presAssocID="{6464E279-80B5-4C33-8569-C14500D17A8F}" presName="compositeShape" presStyleCnt="0">
        <dgm:presLayoutVars>
          <dgm:chMax val="7"/>
          <dgm:dir/>
          <dgm:resizeHandles val="exact"/>
        </dgm:presLayoutVars>
      </dgm:prSet>
      <dgm:spPr/>
    </dgm:pt>
    <dgm:pt modelId="{4446368B-E8D9-48F9-A3B0-EC65176CD760}" type="pres">
      <dgm:prSet presAssocID="{6464E279-80B5-4C33-8569-C14500D17A8F}" presName="wedge1" presStyleLbl="node1" presStyleIdx="0" presStyleCnt="4"/>
      <dgm:spPr/>
    </dgm:pt>
    <dgm:pt modelId="{A533ECBF-1484-4B7F-932D-E3030B233526}" type="pres">
      <dgm:prSet presAssocID="{6464E279-80B5-4C33-8569-C14500D17A8F}" presName="dummy1a" presStyleCnt="0"/>
      <dgm:spPr/>
    </dgm:pt>
    <dgm:pt modelId="{A5707C5D-DB4F-45C5-AD54-235B5E95B68B}" type="pres">
      <dgm:prSet presAssocID="{6464E279-80B5-4C33-8569-C14500D17A8F}" presName="dummy1b" presStyleCnt="0"/>
      <dgm:spPr/>
    </dgm:pt>
    <dgm:pt modelId="{77403ADB-7291-43E0-AC42-D691ECCF3338}" type="pres">
      <dgm:prSet presAssocID="{6464E279-80B5-4C33-8569-C14500D17A8F}" presName="wedge1Tx" presStyleLbl="node1" presStyleIdx="0" presStyleCnt="4">
        <dgm:presLayoutVars>
          <dgm:chMax val="0"/>
          <dgm:chPref val="0"/>
          <dgm:bulletEnabled val="1"/>
        </dgm:presLayoutVars>
      </dgm:prSet>
      <dgm:spPr/>
    </dgm:pt>
    <dgm:pt modelId="{9786AAC0-EBAC-4E59-9582-C79CC7EB9138}" type="pres">
      <dgm:prSet presAssocID="{6464E279-80B5-4C33-8569-C14500D17A8F}" presName="wedge2" presStyleLbl="node1" presStyleIdx="1" presStyleCnt="4"/>
      <dgm:spPr/>
    </dgm:pt>
    <dgm:pt modelId="{C92DF66F-13FD-4F7B-B4A2-2509373D7FF7}" type="pres">
      <dgm:prSet presAssocID="{6464E279-80B5-4C33-8569-C14500D17A8F}" presName="dummy2a" presStyleCnt="0"/>
      <dgm:spPr/>
    </dgm:pt>
    <dgm:pt modelId="{F208FFC7-0E33-4581-BB0E-7F56397C62A3}" type="pres">
      <dgm:prSet presAssocID="{6464E279-80B5-4C33-8569-C14500D17A8F}" presName="dummy2b" presStyleCnt="0"/>
      <dgm:spPr/>
    </dgm:pt>
    <dgm:pt modelId="{72463619-16EF-4C95-A831-BC0A01BF53BC}" type="pres">
      <dgm:prSet presAssocID="{6464E279-80B5-4C33-8569-C14500D17A8F}" presName="wedge2Tx" presStyleLbl="node1" presStyleIdx="1" presStyleCnt="4">
        <dgm:presLayoutVars>
          <dgm:chMax val="0"/>
          <dgm:chPref val="0"/>
          <dgm:bulletEnabled val="1"/>
        </dgm:presLayoutVars>
      </dgm:prSet>
      <dgm:spPr/>
    </dgm:pt>
    <dgm:pt modelId="{BED69C0F-424F-42E5-8A34-B2D9DC82CE2E}" type="pres">
      <dgm:prSet presAssocID="{6464E279-80B5-4C33-8569-C14500D17A8F}" presName="wedge3" presStyleLbl="node1" presStyleIdx="2" presStyleCnt="4"/>
      <dgm:spPr/>
    </dgm:pt>
    <dgm:pt modelId="{27EF8A5F-B27C-4D8C-8E56-C688765DF1B2}" type="pres">
      <dgm:prSet presAssocID="{6464E279-80B5-4C33-8569-C14500D17A8F}" presName="dummy3a" presStyleCnt="0"/>
      <dgm:spPr/>
    </dgm:pt>
    <dgm:pt modelId="{1A845AF1-B834-45FA-92CE-06C9099FC7B0}" type="pres">
      <dgm:prSet presAssocID="{6464E279-80B5-4C33-8569-C14500D17A8F}" presName="dummy3b" presStyleCnt="0"/>
      <dgm:spPr/>
    </dgm:pt>
    <dgm:pt modelId="{8F947B5B-4A50-4098-983F-7075ACA0A0EF}" type="pres">
      <dgm:prSet presAssocID="{6464E279-80B5-4C33-8569-C14500D17A8F}" presName="wedge3Tx" presStyleLbl="node1" presStyleIdx="2" presStyleCnt="4">
        <dgm:presLayoutVars>
          <dgm:chMax val="0"/>
          <dgm:chPref val="0"/>
          <dgm:bulletEnabled val="1"/>
        </dgm:presLayoutVars>
      </dgm:prSet>
      <dgm:spPr/>
    </dgm:pt>
    <dgm:pt modelId="{3993324A-7715-4205-8652-D244DD6F9E91}" type="pres">
      <dgm:prSet presAssocID="{6464E279-80B5-4C33-8569-C14500D17A8F}" presName="wedge4" presStyleLbl="node1" presStyleIdx="3" presStyleCnt="4"/>
      <dgm:spPr/>
    </dgm:pt>
    <dgm:pt modelId="{A1786C87-C09D-46C2-BCF3-BC5EEEA31105}" type="pres">
      <dgm:prSet presAssocID="{6464E279-80B5-4C33-8569-C14500D17A8F}" presName="dummy4a" presStyleCnt="0"/>
      <dgm:spPr/>
    </dgm:pt>
    <dgm:pt modelId="{C13F906A-873B-424B-8734-4D2A211B631A}" type="pres">
      <dgm:prSet presAssocID="{6464E279-80B5-4C33-8569-C14500D17A8F}" presName="dummy4b" presStyleCnt="0"/>
      <dgm:spPr/>
    </dgm:pt>
    <dgm:pt modelId="{F184C871-740A-447B-BA46-EED72B2D8B1E}" type="pres">
      <dgm:prSet presAssocID="{6464E279-80B5-4C33-8569-C14500D17A8F}" presName="wedge4Tx" presStyleLbl="node1" presStyleIdx="3" presStyleCnt="4">
        <dgm:presLayoutVars>
          <dgm:chMax val="0"/>
          <dgm:chPref val="0"/>
          <dgm:bulletEnabled val="1"/>
        </dgm:presLayoutVars>
      </dgm:prSet>
      <dgm:spPr/>
    </dgm:pt>
    <dgm:pt modelId="{6B0D2FF5-5418-4B61-BB9A-4D71217B69EF}" type="pres">
      <dgm:prSet presAssocID="{0D603051-394E-4E2D-BCC1-5EB6ED883095}" presName="arrowWedge1" presStyleLbl="fgSibTrans2D1" presStyleIdx="0" presStyleCnt="4"/>
      <dgm:spPr/>
    </dgm:pt>
    <dgm:pt modelId="{AC1D2370-7B76-4C91-AAD0-FAC8AE7F3A97}" type="pres">
      <dgm:prSet presAssocID="{D25B6CAA-04E8-45AB-9003-A4D231F906FE}" presName="arrowWedge2" presStyleLbl="fgSibTrans2D1" presStyleIdx="1" presStyleCnt="4"/>
      <dgm:spPr/>
    </dgm:pt>
    <dgm:pt modelId="{D1BE9A13-92E5-4FC7-AC50-500FC536E53D}" type="pres">
      <dgm:prSet presAssocID="{E84665D0-E426-4F02-9D39-C8BD700B6422}" presName="arrowWedge3" presStyleLbl="fgSibTrans2D1" presStyleIdx="2" presStyleCnt="4"/>
      <dgm:spPr/>
    </dgm:pt>
    <dgm:pt modelId="{C14608D8-EB95-4743-B1C4-FA4A2987889F}" type="pres">
      <dgm:prSet presAssocID="{3542A7BF-5F99-47BF-9094-8DA467EB9537}" presName="arrowWedge4" presStyleLbl="fgSibTrans2D1" presStyleIdx="3" presStyleCnt="4"/>
      <dgm:spPr/>
    </dgm:pt>
  </dgm:ptLst>
  <dgm:cxnLst>
    <dgm:cxn modelId="{7ED54D03-40B7-4832-B23F-CF7DEBA677FB}" type="presOf" srcId="{704E0A7E-1917-4BC4-958C-EB1263F83123}" destId="{9786AAC0-EBAC-4E59-9582-C79CC7EB9138}" srcOrd="0" destOrd="3" presId="urn:microsoft.com/office/officeart/2005/8/layout/cycle8"/>
    <dgm:cxn modelId="{4193570B-4FB8-47FF-B5B6-D80A7169D286}" type="presOf" srcId="{4AA1648C-579E-4012-B6F5-4B716B97F11F}" destId="{4446368B-E8D9-48F9-A3B0-EC65176CD760}" srcOrd="0" destOrd="0" presId="urn:microsoft.com/office/officeart/2005/8/layout/cycle8"/>
    <dgm:cxn modelId="{AC6AEF0E-A9DF-43A9-B264-073E5E2EA4D5}" type="presOf" srcId="{F47DDFD8-2168-4333-BDBA-69C988118343}" destId="{3993324A-7715-4205-8652-D244DD6F9E91}" srcOrd="0" destOrd="0" presId="urn:microsoft.com/office/officeart/2005/8/layout/cycle8"/>
    <dgm:cxn modelId="{813EEC1A-E9BD-4435-9D58-5D9475A4B198}" type="presOf" srcId="{9287A073-1698-40CF-8689-DD6D899A7148}" destId="{4446368B-E8D9-48F9-A3B0-EC65176CD760}" srcOrd="0" destOrd="3" presId="urn:microsoft.com/office/officeart/2005/8/layout/cycle8"/>
    <dgm:cxn modelId="{61600A22-B3D1-4444-BC25-8355773BCEA1}" srcId="{19576A2C-CA4A-4993-AB07-E7F9F21036D9}" destId="{4AC3C3AA-CD5A-4C08-81BF-9E923A830474}" srcOrd="3" destOrd="0" parTransId="{E9B3DA94-A37C-4EDC-9C93-16848A4F24AD}" sibTransId="{8F81044B-E9CB-4539-A6AE-FECDC9AB506D}"/>
    <dgm:cxn modelId="{03CD542E-C8EA-4536-90EB-12499C95445D}" srcId="{6464E279-80B5-4C33-8569-C14500D17A8F}" destId="{F47DDFD8-2168-4333-BDBA-69C988118343}" srcOrd="3" destOrd="0" parTransId="{9B1CD2A0-0B3E-4445-8BD3-DC471BE0B981}" sibTransId="{3542A7BF-5F99-47BF-9094-8DA467EB9537}"/>
    <dgm:cxn modelId="{FCF75637-A341-4501-9489-9111C2BCBDA4}" srcId="{6464E279-80B5-4C33-8569-C14500D17A8F}" destId="{19576A2C-CA4A-4993-AB07-E7F9F21036D9}" srcOrd="1" destOrd="0" parTransId="{4621BB54-3907-4B1F-AA45-5EA950F2D393}" sibTransId="{D25B6CAA-04E8-45AB-9003-A4D231F906FE}"/>
    <dgm:cxn modelId="{1B51C73A-FF4D-4358-A10D-7F75473BDD97}" srcId="{4AA1648C-579E-4012-B6F5-4B716B97F11F}" destId="{7DF19E2D-0BFA-4C29-90B4-BEDCA9141998}" srcOrd="1" destOrd="0" parTransId="{221F19D1-0C38-4659-88CF-D4BE940AAB84}" sibTransId="{9536AFC9-A7B9-4EBC-95BF-A47F28CA5E22}"/>
    <dgm:cxn modelId="{1E10BC3C-C217-4678-9113-969533F8209B}" type="presOf" srcId="{7DF19E2D-0BFA-4C29-90B4-BEDCA9141998}" destId="{77403ADB-7291-43E0-AC42-D691ECCF3338}" srcOrd="1" destOrd="2" presId="urn:microsoft.com/office/officeart/2005/8/layout/cycle8"/>
    <dgm:cxn modelId="{D17B7941-0010-4B4C-8236-64AA9F9BA8B7}" type="presOf" srcId="{6464E279-80B5-4C33-8569-C14500D17A8F}" destId="{BB718DA7-43E7-4DB7-8C58-B3C24FEB41AB}" srcOrd="0" destOrd="0" presId="urn:microsoft.com/office/officeart/2005/8/layout/cycle8"/>
    <dgm:cxn modelId="{5485A161-903C-40CD-85DF-FC67FB5A7EF3}" type="presOf" srcId="{19576A2C-CA4A-4993-AB07-E7F9F21036D9}" destId="{72463619-16EF-4C95-A831-BC0A01BF53BC}" srcOrd="1" destOrd="0" presId="urn:microsoft.com/office/officeart/2005/8/layout/cycle8"/>
    <dgm:cxn modelId="{F274DB46-C31B-4D50-9F63-1311BEA7E001}" srcId="{4AA1648C-579E-4012-B6F5-4B716B97F11F}" destId="{A584F91B-EC52-4918-B853-CEEB41D02D04}" srcOrd="0" destOrd="0" parTransId="{16EAFBEE-2955-4394-8013-E40A7299CA5B}" sibTransId="{5C0FA609-1BDC-4049-8AF9-41D013802804}"/>
    <dgm:cxn modelId="{05584553-1BCD-43B4-A426-4334D8019410}" srcId="{4AA1648C-579E-4012-B6F5-4B716B97F11F}" destId="{9287A073-1698-40CF-8689-DD6D899A7148}" srcOrd="2" destOrd="0" parTransId="{65C4DE33-310E-4B97-8B4E-3F671141724B}" sibTransId="{B5692A37-3372-4D87-9CF2-170A4ADE350E}"/>
    <dgm:cxn modelId="{24962D55-0292-4B04-89D3-B032D211F9FA}" type="presOf" srcId="{992BC203-9891-4333-9473-BC17A39F150E}" destId="{72463619-16EF-4C95-A831-BC0A01BF53BC}" srcOrd="1" destOrd="2" presId="urn:microsoft.com/office/officeart/2005/8/layout/cycle8"/>
    <dgm:cxn modelId="{F0150E56-3A5B-447F-925D-0C9BB61EF24B}" type="presOf" srcId="{4AA1648C-579E-4012-B6F5-4B716B97F11F}" destId="{77403ADB-7291-43E0-AC42-D691ECCF3338}" srcOrd="1" destOrd="0" presId="urn:microsoft.com/office/officeart/2005/8/layout/cycle8"/>
    <dgm:cxn modelId="{A4545676-E299-4D7B-BBE4-141D2AEA7209}" type="presOf" srcId="{7DF19E2D-0BFA-4C29-90B4-BEDCA9141998}" destId="{4446368B-E8D9-48F9-A3B0-EC65176CD760}" srcOrd="0" destOrd="2" presId="urn:microsoft.com/office/officeart/2005/8/layout/cycle8"/>
    <dgm:cxn modelId="{2D1B8776-E32E-484B-A2F8-529EC5B5F709}" type="presOf" srcId="{4AC3C3AA-CD5A-4C08-81BF-9E923A830474}" destId="{9786AAC0-EBAC-4E59-9582-C79CC7EB9138}" srcOrd="0" destOrd="4" presId="urn:microsoft.com/office/officeart/2005/8/layout/cycle8"/>
    <dgm:cxn modelId="{2A6AE789-0465-44C5-B91C-5BE7CCC54156}" srcId="{6464E279-80B5-4C33-8569-C14500D17A8F}" destId="{4AA1648C-579E-4012-B6F5-4B716B97F11F}" srcOrd="0" destOrd="0" parTransId="{98F0C014-2622-4A17-9FBD-69D204213D9C}" sibTransId="{0D603051-394E-4E2D-BCC1-5EB6ED883095}"/>
    <dgm:cxn modelId="{F59CCD8F-E630-4425-B945-B86A0F78AE26}" type="presOf" srcId="{992BC203-9891-4333-9473-BC17A39F150E}" destId="{9786AAC0-EBAC-4E59-9582-C79CC7EB9138}" srcOrd="0" destOrd="2" presId="urn:microsoft.com/office/officeart/2005/8/layout/cycle8"/>
    <dgm:cxn modelId="{8444CB91-EBCB-455C-ABA7-A2AB524AAA84}" type="presOf" srcId="{4AC3C3AA-CD5A-4C08-81BF-9E923A830474}" destId="{72463619-16EF-4C95-A831-BC0A01BF53BC}" srcOrd="1" destOrd="4" presId="urn:microsoft.com/office/officeart/2005/8/layout/cycle8"/>
    <dgm:cxn modelId="{719D839D-E842-4233-AECC-F0F9E136DE49}" type="presOf" srcId="{9287A073-1698-40CF-8689-DD6D899A7148}" destId="{77403ADB-7291-43E0-AC42-D691ECCF3338}" srcOrd="1" destOrd="3" presId="urn:microsoft.com/office/officeart/2005/8/layout/cycle8"/>
    <dgm:cxn modelId="{42187EA6-71D4-4612-8091-AE4E2D1C625B}" type="presOf" srcId="{6AAE645D-071B-4623-93CB-CF35066E7EB9}" destId="{BED69C0F-424F-42E5-8A34-B2D9DC82CE2E}" srcOrd="0" destOrd="0" presId="urn:microsoft.com/office/officeart/2005/8/layout/cycle8"/>
    <dgm:cxn modelId="{BEC74AA7-7CDB-4BF0-9316-6EC3D1526478}" type="presOf" srcId="{D784AFC0-8A78-46DA-9EDB-4C7D932445B3}" destId="{72463619-16EF-4C95-A831-BC0A01BF53BC}" srcOrd="1" destOrd="1" presId="urn:microsoft.com/office/officeart/2005/8/layout/cycle8"/>
    <dgm:cxn modelId="{ED2D01B7-6BC4-489E-8281-72FAACDE2A0F}" type="presOf" srcId="{19576A2C-CA4A-4993-AB07-E7F9F21036D9}" destId="{9786AAC0-EBAC-4E59-9582-C79CC7EB9138}" srcOrd="0" destOrd="0" presId="urn:microsoft.com/office/officeart/2005/8/layout/cycle8"/>
    <dgm:cxn modelId="{528A67BD-F288-49E6-B5C7-7F01C4C720F0}" type="presOf" srcId="{A584F91B-EC52-4918-B853-CEEB41D02D04}" destId="{77403ADB-7291-43E0-AC42-D691ECCF3338}" srcOrd="1" destOrd="1" presId="urn:microsoft.com/office/officeart/2005/8/layout/cycle8"/>
    <dgm:cxn modelId="{A8D57FBD-6BF3-4346-9268-682723782022}" srcId="{6464E279-80B5-4C33-8569-C14500D17A8F}" destId="{6AAE645D-071B-4623-93CB-CF35066E7EB9}" srcOrd="2" destOrd="0" parTransId="{9DD1E594-6BFA-4BB8-AD7E-C547BDCB491C}" sibTransId="{E84665D0-E426-4F02-9D39-C8BD700B6422}"/>
    <dgm:cxn modelId="{430F74C2-729B-4ADE-82DE-A8214F3919B2}" type="presOf" srcId="{704E0A7E-1917-4BC4-958C-EB1263F83123}" destId="{72463619-16EF-4C95-A831-BC0A01BF53BC}" srcOrd="1" destOrd="3" presId="urn:microsoft.com/office/officeart/2005/8/layout/cycle8"/>
    <dgm:cxn modelId="{BFA221C4-049C-483D-87DA-BE4C38F2B823}" type="presOf" srcId="{A584F91B-EC52-4918-B853-CEEB41D02D04}" destId="{4446368B-E8D9-48F9-A3B0-EC65176CD760}" srcOrd="0" destOrd="1" presId="urn:microsoft.com/office/officeart/2005/8/layout/cycle8"/>
    <dgm:cxn modelId="{47AD7CD1-F6C7-4CAB-BB17-D3B96CF63F54}" srcId="{19576A2C-CA4A-4993-AB07-E7F9F21036D9}" destId="{992BC203-9891-4333-9473-BC17A39F150E}" srcOrd="1" destOrd="0" parTransId="{760AD82A-0D17-43EA-B619-4BF4513D9976}" sibTransId="{76912D77-5318-47F5-B5E0-5A953EABEE64}"/>
    <dgm:cxn modelId="{C54BB9DF-1BD8-4AB3-A5D6-F1B2A05F8A29}" type="presOf" srcId="{F47DDFD8-2168-4333-BDBA-69C988118343}" destId="{F184C871-740A-447B-BA46-EED72B2D8B1E}" srcOrd="1" destOrd="0" presId="urn:microsoft.com/office/officeart/2005/8/layout/cycle8"/>
    <dgm:cxn modelId="{16BDEAE4-2BB4-48EA-A5BA-858D5D101B94}" type="presOf" srcId="{D784AFC0-8A78-46DA-9EDB-4C7D932445B3}" destId="{9786AAC0-EBAC-4E59-9582-C79CC7EB9138}" srcOrd="0" destOrd="1" presId="urn:microsoft.com/office/officeart/2005/8/layout/cycle8"/>
    <dgm:cxn modelId="{FF2852E9-4744-45F9-BC2E-B419C821E530}" type="presOf" srcId="{6AAE645D-071B-4623-93CB-CF35066E7EB9}" destId="{8F947B5B-4A50-4098-983F-7075ACA0A0EF}" srcOrd="1" destOrd="0" presId="urn:microsoft.com/office/officeart/2005/8/layout/cycle8"/>
    <dgm:cxn modelId="{1720F3F0-4D44-438F-90B0-8AE8397951A3}" srcId="{19576A2C-CA4A-4993-AB07-E7F9F21036D9}" destId="{704E0A7E-1917-4BC4-958C-EB1263F83123}" srcOrd="2" destOrd="0" parTransId="{8EB16481-479A-4D81-B1C7-A266BCF2EB2F}" sibTransId="{0E7FAEC3-0205-4809-B064-E92909A23B0D}"/>
    <dgm:cxn modelId="{2EF46DF5-0825-4F47-981F-980040C774C5}" srcId="{19576A2C-CA4A-4993-AB07-E7F9F21036D9}" destId="{D784AFC0-8A78-46DA-9EDB-4C7D932445B3}" srcOrd="0" destOrd="0" parTransId="{8736A602-E4D0-47A4-946C-7E5DCA2386C0}" sibTransId="{96EF085B-9406-464D-899F-47976250C535}"/>
    <dgm:cxn modelId="{D8A61C78-6C89-48C9-A024-67313BC60A6F}" type="presParOf" srcId="{BB718DA7-43E7-4DB7-8C58-B3C24FEB41AB}" destId="{4446368B-E8D9-48F9-A3B0-EC65176CD760}" srcOrd="0" destOrd="0" presId="urn:microsoft.com/office/officeart/2005/8/layout/cycle8"/>
    <dgm:cxn modelId="{E7B4EFF1-BA2F-4D99-90DA-DBF2399E3010}" type="presParOf" srcId="{BB718DA7-43E7-4DB7-8C58-B3C24FEB41AB}" destId="{A533ECBF-1484-4B7F-932D-E3030B233526}" srcOrd="1" destOrd="0" presId="urn:microsoft.com/office/officeart/2005/8/layout/cycle8"/>
    <dgm:cxn modelId="{61DF1B81-C658-47D6-B8F3-E80077752D57}" type="presParOf" srcId="{BB718DA7-43E7-4DB7-8C58-B3C24FEB41AB}" destId="{A5707C5D-DB4F-45C5-AD54-235B5E95B68B}" srcOrd="2" destOrd="0" presId="urn:microsoft.com/office/officeart/2005/8/layout/cycle8"/>
    <dgm:cxn modelId="{52C20471-8905-4D9A-9B16-C8056F331DF2}" type="presParOf" srcId="{BB718DA7-43E7-4DB7-8C58-B3C24FEB41AB}" destId="{77403ADB-7291-43E0-AC42-D691ECCF3338}" srcOrd="3" destOrd="0" presId="urn:microsoft.com/office/officeart/2005/8/layout/cycle8"/>
    <dgm:cxn modelId="{3BC063E7-73D5-47BE-882A-313A58B764E3}" type="presParOf" srcId="{BB718DA7-43E7-4DB7-8C58-B3C24FEB41AB}" destId="{9786AAC0-EBAC-4E59-9582-C79CC7EB9138}" srcOrd="4" destOrd="0" presId="urn:microsoft.com/office/officeart/2005/8/layout/cycle8"/>
    <dgm:cxn modelId="{3156FCD9-C010-4F00-9649-3BC985CF77FD}" type="presParOf" srcId="{BB718DA7-43E7-4DB7-8C58-B3C24FEB41AB}" destId="{C92DF66F-13FD-4F7B-B4A2-2509373D7FF7}" srcOrd="5" destOrd="0" presId="urn:microsoft.com/office/officeart/2005/8/layout/cycle8"/>
    <dgm:cxn modelId="{244629AE-5F17-432A-9AFF-22467199E9F5}" type="presParOf" srcId="{BB718DA7-43E7-4DB7-8C58-B3C24FEB41AB}" destId="{F208FFC7-0E33-4581-BB0E-7F56397C62A3}" srcOrd="6" destOrd="0" presId="urn:microsoft.com/office/officeart/2005/8/layout/cycle8"/>
    <dgm:cxn modelId="{4D0E6BEE-22D9-41E8-B65A-B227F511541B}" type="presParOf" srcId="{BB718DA7-43E7-4DB7-8C58-B3C24FEB41AB}" destId="{72463619-16EF-4C95-A831-BC0A01BF53BC}" srcOrd="7" destOrd="0" presId="urn:microsoft.com/office/officeart/2005/8/layout/cycle8"/>
    <dgm:cxn modelId="{B8B7FA31-42F4-46B8-9C8C-007FDD815CA6}" type="presParOf" srcId="{BB718DA7-43E7-4DB7-8C58-B3C24FEB41AB}" destId="{BED69C0F-424F-42E5-8A34-B2D9DC82CE2E}" srcOrd="8" destOrd="0" presId="urn:microsoft.com/office/officeart/2005/8/layout/cycle8"/>
    <dgm:cxn modelId="{2E276B56-365E-4584-9A62-FD1E69DDADB8}" type="presParOf" srcId="{BB718DA7-43E7-4DB7-8C58-B3C24FEB41AB}" destId="{27EF8A5F-B27C-4D8C-8E56-C688765DF1B2}" srcOrd="9" destOrd="0" presId="urn:microsoft.com/office/officeart/2005/8/layout/cycle8"/>
    <dgm:cxn modelId="{AB205820-2B9C-4C80-8BE0-1A0A8430BBC9}" type="presParOf" srcId="{BB718DA7-43E7-4DB7-8C58-B3C24FEB41AB}" destId="{1A845AF1-B834-45FA-92CE-06C9099FC7B0}" srcOrd="10" destOrd="0" presId="urn:microsoft.com/office/officeart/2005/8/layout/cycle8"/>
    <dgm:cxn modelId="{F38E4F07-2879-4FF7-B92D-642E9EF222D8}" type="presParOf" srcId="{BB718DA7-43E7-4DB7-8C58-B3C24FEB41AB}" destId="{8F947B5B-4A50-4098-983F-7075ACA0A0EF}" srcOrd="11" destOrd="0" presId="urn:microsoft.com/office/officeart/2005/8/layout/cycle8"/>
    <dgm:cxn modelId="{79C3E343-6F6F-41A8-B37F-4DF4908156D8}" type="presParOf" srcId="{BB718DA7-43E7-4DB7-8C58-B3C24FEB41AB}" destId="{3993324A-7715-4205-8652-D244DD6F9E91}" srcOrd="12" destOrd="0" presId="urn:microsoft.com/office/officeart/2005/8/layout/cycle8"/>
    <dgm:cxn modelId="{21111344-DB01-4D24-9600-3204C7CDF896}" type="presParOf" srcId="{BB718DA7-43E7-4DB7-8C58-B3C24FEB41AB}" destId="{A1786C87-C09D-46C2-BCF3-BC5EEEA31105}" srcOrd="13" destOrd="0" presId="urn:microsoft.com/office/officeart/2005/8/layout/cycle8"/>
    <dgm:cxn modelId="{BC33E8A5-A6AE-4546-95D8-E6C7FEA5E4CF}" type="presParOf" srcId="{BB718DA7-43E7-4DB7-8C58-B3C24FEB41AB}" destId="{C13F906A-873B-424B-8734-4D2A211B631A}" srcOrd="14" destOrd="0" presId="urn:microsoft.com/office/officeart/2005/8/layout/cycle8"/>
    <dgm:cxn modelId="{8BEFB1F9-8BEA-4875-A553-20DFDB59E499}" type="presParOf" srcId="{BB718DA7-43E7-4DB7-8C58-B3C24FEB41AB}" destId="{F184C871-740A-447B-BA46-EED72B2D8B1E}" srcOrd="15" destOrd="0" presId="urn:microsoft.com/office/officeart/2005/8/layout/cycle8"/>
    <dgm:cxn modelId="{AE787F45-9815-43DF-AFA9-4FB35C8B8B49}" type="presParOf" srcId="{BB718DA7-43E7-4DB7-8C58-B3C24FEB41AB}" destId="{6B0D2FF5-5418-4B61-BB9A-4D71217B69EF}" srcOrd="16" destOrd="0" presId="urn:microsoft.com/office/officeart/2005/8/layout/cycle8"/>
    <dgm:cxn modelId="{DDFFC588-437B-43C2-994D-AA4A41045647}" type="presParOf" srcId="{BB718DA7-43E7-4DB7-8C58-B3C24FEB41AB}" destId="{AC1D2370-7B76-4C91-AAD0-FAC8AE7F3A97}" srcOrd="17" destOrd="0" presId="urn:microsoft.com/office/officeart/2005/8/layout/cycle8"/>
    <dgm:cxn modelId="{42999BE2-9A4C-4EF5-9914-0B38E50AB57D}" type="presParOf" srcId="{BB718DA7-43E7-4DB7-8C58-B3C24FEB41AB}" destId="{D1BE9A13-92E5-4FC7-AC50-500FC536E53D}" srcOrd="18" destOrd="0" presId="urn:microsoft.com/office/officeart/2005/8/layout/cycle8"/>
    <dgm:cxn modelId="{48454636-647B-48C9-8C4F-A18DC9DA8DE0}" type="presParOf" srcId="{BB718DA7-43E7-4DB7-8C58-B3C24FEB41AB}" destId="{C14608D8-EB95-4743-B1C4-FA4A2987889F}"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64E279-80B5-4C33-8569-C14500D17A8F}" type="doc">
      <dgm:prSet loTypeId="urn:microsoft.com/office/officeart/2005/8/layout/cycle8" loCatId="cycle" qsTypeId="urn:microsoft.com/office/officeart/2005/8/quickstyle/3d3" qsCatId="3D" csTypeId="urn:microsoft.com/office/officeart/2005/8/colors/colorful3" csCatId="colorful" phldr="1"/>
      <dgm:spPr/>
    </dgm:pt>
    <dgm:pt modelId="{4AA1648C-579E-4012-B6F5-4B716B97F11F}">
      <dgm:prSet phldrT="[Text]" custT="1"/>
      <dgm:spPr/>
      <dgm:t>
        <a:bodyPr/>
        <a:lstStyle/>
        <a:p>
          <a:pPr algn="l"/>
          <a:r>
            <a:rPr lang="en-US" sz="1600" b="1" dirty="0"/>
            <a:t>Requirement</a:t>
          </a:r>
          <a:br>
            <a:rPr lang="en-US" sz="1600" b="1" dirty="0"/>
          </a:br>
          <a:r>
            <a:rPr lang="en-US" sz="1600" b="1" dirty="0"/>
            <a:t> and Mission Definition</a:t>
          </a:r>
        </a:p>
      </dgm:t>
    </dgm:pt>
    <dgm:pt modelId="{98F0C014-2622-4A17-9FBD-69D204213D9C}" type="parTrans" cxnId="{2A6AE789-0465-44C5-B91C-5BE7CCC54156}">
      <dgm:prSet/>
      <dgm:spPr/>
      <dgm:t>
        <a:bodyPr/>
        <a:lstStyle/>
        <a:p>
          <a:pPr algn="l"/>
          <a:endParaRPr lang="en-US"/>
        </a:p>
      </dgm:t>
    </dgm:pt>
    <dgm:pt modelId="{0D603051-394E-4E2D-BCC1-5EB6ED883095}" type="sibTrans" cxnId="{2A6AE789-0465-44C5-B91C-5BE7CCC54156}">
      <dgm:prSet/>
      <dgm:spPr/>
      <dgm:t>
        <a:bodyPr/>
        <a:lstStyle/>
        <a:p>
          <a:pPr algn="l"/>
          <a:endParaRPr lang="en-US"/>
        </a:p>
      </dgm:t>
    </dgm:pt>
    <dgm:pt modelId="{19576A2C-CA4A-4993-AB07-E7F9F21036D9}">
      <dgm:prSet phldrT="[Text]" custT="1"/>
      <dgm:spPr/>
      <dgm:t>
        <a:bodyPr/>
        <a:lstStyle/>
        <a:p>
          <a:pPr algn="l"/>
          <a:r>
            <a:rPr lang="en-US" sz="1600" b="1" dirty="0"/>
            <a:t>Manufacturing, Testing, Analysis, Mission Planning</a:t>
          </a:r>
        </a:p>
      </dgm:t>
    </dgm:pt>
    <dgm:pt modelId="{4621BB54-3907-4B1F-AA45-5EA950F2D393}" type="parTrans" cxnId="{FCF75637-A341-4501-9489-9111C2BCBDA4}">
      <dgm:prSet/>
      <dgm:spPr/>
      <dgm:t>
        <a:bodyPr/>
        <a:lstStyle/>
        <a:p>
          <a:pPr algn="l"/>
          <a:endParaRPr lang="en-US"/>
        </a:p>
      </dgm:t>
    </dgm:pt>
    <dgm:pt modelId="{D25B6CAA-04E8-45AB-9003-A4D231F906FE}" type="sibTrans" cxnId="{FCF75637-A341-4501-9489-9111C2BCBDA4}">
      <dgm:prSet/>
      <dgm:spPr/>
      <dgm:t>
        <a:bodyPr/>
        <a:lstStyle/>
        <a:p>
          <a:pPr algn="l"/>
          <a:endParaRPr lang="en-US"/>
        </a:p>
      </dgm:t>
    </dgm:pt>
    <dgm:pt modelId="{6AAE645D-071B-4623-93CB-CF35066E7EB9}">
      <dgm:prSet phldrT="[Text]" custT="1"/>
      <dgm:spPr/>
      <dgm:t>
        <a:bodyPr/>
        <a:lstStyle/>
        <a:p>
          <a:pPr algn="l"/>
          <a:r>
            <a:rPr lang="en-US" sz="2800" dirty="0"/>
            <a:t>Mission Execution</a:t>
          </a:r>
        </a:p>
      </dgm:t>
    </dgm:pt>
    <dgm:pt modelId="{9DD1E594-6BFA-4BB8-AD7E-C547BDCB491C}" type="parTrans" cxnId="{A8D57FBD-6BF3-4346-9268-682723782022}">
      <dgm:prSet/>
      <dgm:spPr/>
      <dgm:t>
        <a:bodyPr/>
        <a:lstStyle/>
        <a:p>
          <a:pPr algn="l"/>
          <a:endParaRPr lang="en-US"/>
        </a:p>
      </dgm:t>
    </dgm:pt>
    <dgm:pt modelId="{E84665D0-E426-4F02-9D39-C8BD700B6422}" type="sibTrans" cxnId="{A8D57FBD-6BF3-4346-9268-682723782022}">
      <dgm:prSet/>
      <dgm:spPr/>
      <dgm:t>
        <a:bodyPr/>
        <a:lstStyle/>
        <a:p>
          <a:pPr algn="l"/>
          <a:endParaRPr lang="en-US"/>
        </a:p>
      </dgm:t>
    </dgm:pt>
    <dgm:pt modelId="{F47DDFD8-2168-4333-BDBA-69C988118343}">
      <dgm:prSet phldrT="[Text]" custT="1"/>
      <dgm:spPr/>
      <dgm:t>
        <a:bodyPr/>
        <a:lstStyle/>
        <a:p>
          <a:pPr algn="l"/>
          <a:r>
            <a:rPr lang="en-US" sz="2800" dirty="0"/>
            <a:t>Lessons Learned</a:t>
          </a:r>
        </a:p>
      </dgm:t>
    </dgm:pt>
    <dgm:pt modelId="{9B1CD2A0-0B3E-4445-8BD3-DC471BE0B981}" type="parTrans" cxnId="{03CD542E-C8EA-4536-90EB-12499C95445D}">
      <dgm:prSet/>
      <dgm:spPr/>
      <dgm:t>
        <a:bodyPr/>
        <a:lstStyle/>
        <a:p>
          <a:pPr algn="l"/>
          <a:endParaRPr lang="en-US"/>
        </a:p>
      </dgm:t>
    </dgm:pt>
    <dgm:pt modelId="{3542A7BF-5F99-47BF-9094-8DA467EB9537}" type="sibTrans" cxnId="{03CD542E-C8EA-4536-90EB-12499C95445D}">
      <dgm:prSet/>
      <dgm:spPr/>
      <dgm:t>
        <a:bodyPr/>
        <a:lstStyle/>
        <a:p>
          <a:pPr algn="l"/>
          <a:endParaRPr lang="en-US"/>
        </a:p>
      </dgm:t>
    </dgm:pt>
    <dgm:pt modelId="{A584F91B-EC52-4918-B853-CEEB41D02D04}">
      <dgm:prSet phldrT="[Text]" custT="1"/>
      <dgm:spPr/>
      <dgm:t>
        <a:bodyPr/>
        <a:lstStyle/>
        <a:p>
          <a:pPr algn="l"/>
          <a:r>
            <a:rPr lang="en-US" sz="1200" b="1" dirty="0"/>
            <a:t>What flexibilities/contingencies might we need?</a:t>
          </a:r>
        </a:p>
      </dgm:t>
    </dgm:pt>
    <dgm:pt modelId="{16EAFBEE-2955-4394-8013-E40A7299CA5B}" type="parTrans" cxnId="{F274DB46-C31B-4D50-9F63-1311BEA7E001}">
      <dgm:prSet/>
      <dgm:spPr/>
      <dgm:t>
        <a:bodyPr/>
        <a:lstStyle/>
        <a:p>
          <a:pPr algn="l"/>
          <a:endParaRPr lang="en-US"/>
        </a:p>
      </dgm:t>
    </dgm:pt>
    <dgm:pt modelId="{5C0FA609-1BDC-4049-8AF9-41D013802804}" type="sibTrans" cxnId="{F274DB46-C31B-4D50-9F63-1311BEA7E001}">
      <dgm:prSet/>
      <dgm:spPr/>
      <dgm:t>
        <a:bodyPr/>
        <a:lstStyle/>
        <a:p>
          <a:pPr algn="l"/>
          <a:endParaRPr lang="en-US"/>
        </a:p>
      </dgm:t>
    </dgm:pt>
    <dgm:pt modelId="{9287A073-1698-40CF-8689-DD6D899A7148}">
      <dgm:prSet phldrT="[Text]" custT="1"/>
      <dgm:spPr/>
      <dgm:t>
        <a:bodyPr/>
        <a:lstStyle/>
        <a:p>
          <a:pPr algn="l"/>
          <a:r>
            <a:rPr lang="en-US" sz="1200" b="1" dirty="0"/>
            <a:t>Fail-Ops, Fail-Safe</a:t>
          </a:r>
        </a:p>
      </dgm:t>
    </dgm:pt>
    <dgm:pt modelId="{65C4DE33-310E-4B97-8B4E-3F671141724B}" type="parTrans" cxnId="{05584553-1BCD-43B4-A426-4334D8019410}">
      <dgm:prSet/>
      <dgm:spPr/>
      <dgm:t>
        <a:bodyPr/>
        <a:lstStyle/>
        <a:p>
          <a:pPr algn="l"/>
          <a:endParaRPr lang="en-US"/>
        </a:p>
      </dgm:t>
    </dgm:pt>
    <dgm:pt modelId="{B5692A37-3372-4D87-9CF2-170A4ADE350E}" type="sibTrans" cxnId="{05584553-1BCD-43B4-A426-4334D8019410}">
      <dgm:prSet/>
      <dgm:spPr/>
      <dgm:t>
        <a:bodyPr/>
        <a:lstStyle/>
        <a:p>
          <a:pPr algn="l"/>
          <a:endParaRPr lang="en-US"/>
        </a:p>
      </dgm:t>
    </dgm:pt>
    <dgm:pt modelId="{7DF19E2D-0BFA-4C29-90B4-BEDCA9141998}">
      <dgm:prSet phldrT="[Text]" custT="1"/>
      <dgm:spPr/>
      <dgm:t>
        <a:bodyPr/>
        <a:lstStyle/>
        <a:p>
          <a:pPr algn="l"/>
          <a:r>
            <a:rPr lang="en-US" sz="1200" b="1" dirty="0"/>
            <a:t>Crew perspective</a:t>
          </a:r>
        </a:p>
      </dgm:t>
    </dgm:pt>
    <dgm:pt modelId="{221F19D1-0C38-4659-88CF-D4BE940AAB84}" type="parTrans" cxnId="{1B51C73A-FF4D-4358-A10D-7F75473BDD97}">
      <dgm:prSet/>
      <dgm:spPr/>
      <dgm:t>
        <a:bodyPr/>
        <a:lstStyle/>
        <a:p>
          <a:pPr algn="l"/>
          <a:endParaRPr lang="en-US"/>
        </a:p>
      </dgm:t>
    </dgm:pt>
    <dgm:pt modelId="{9536AFC9-A7B9-4EBC-95BF-A47F28CA5E22}" type="sibTrans" cxnId="{1B51C73A-FF4D-4358-A10D-7F75473BDD97}">
      <dgm:prSet/>
      <dgm:spPr/>
      <dgm:t>
        <a:bodyPr/>
        <a:lstStyle/>
        <a:p>
          <a:pPr algn="l"/>
          <a:endParaRPr lang="en-US"/>
        </a:p>
      </dgm:t>
    </dgm:pt>
    <dgm:pt modelId="{D784AFC0-8A78-46DA-9EDB-4C7D932445B3}">
      <dgm:prSet phldrT="[Text]" custT="1"/>
      <dgm:spPr/>
      <dgm:t>
        <a:bodyPr/>
        <a:lstStyle/>
        <a:p>
          <a:pPr algn="l"/>
          <a:r>
            <a:rPr lang="en-US" sz="1100" dirty="0"/>
            <a:t>Unexpected system interactions often become operational workarounds</a:t>
          </a:r>
        </a:p>
      </dgm:t>
    </dgm:pt>
    <dgm:pt modelId="{8736A602-E4D0-47A4-946C-7E5DCA2386C0}" type="parTrans" cxnId="{2EF46DF5-0825-4F47-981F-980040C774C5}">
      <dgm:prSet/>
      <dgm:spPr/>
      <dgm:t>
        <a:bodyPr/>
        <a:lstStyle/>
        <a:p>
          <a:pPr algn="l"/>
          <a:endParaRPr lang="en-US"/>
        </a:p>
      </dgm:t>
    </dgm:pt>
    <dgm:pt modelId="{96EF085B-9406-464D-899F-47976250C535}" type="sibTrans" cxnId="{2EF46DF5-0825-4F47-981F-980040C774C5}">
      <dgm:prSet/>
      <dgm:spPr/>
      <dgm:t>
        <a:bodyPr/>
        <a:lstStyle/>
        <a:p>
          <a:pPr algn="l"/>
          <a:endParaRPr lang="en-US"/>
        </a:p>
      </dgm:t>
    </dgm:pt>
    <dgm:pt modelId="{992BC203-9891-4333-9473-BC17A39F150E}">
      <dgm:prSet phldrT="[Text]" custT="1"/>
      <dgm:spPr/>
      <dgm:t>
        <a:bodyPr/>
        <a:lstStyle/>
        <a:p>
          <a:pPr algn="l"/>
          <a:r>
            <a:rPr lang="en-US" sz="1100" dirty="0"/>
            <a:t>Simulations</a:t>
          </a:r>
        </a:p>
      </dgm:t>
    </dgm:pt>
    <dgm:pt modelId="{760AD82A-0D17-43EA-B619-4BF4513D9976}" type="parTrans" cxnId="{47AD7CD1-F6C7-4CAB-BB17-D3B96CF63F54}">
      <dgm:prSet/>
      <dgm:spPr/>
      <dgm:t>
        <a:bodyPr/>
        <a:lstStyle/>
        <a:p>
          <a:pPr algn="l"/>
          <a:endParaRPr lang="en-US"/>
        </a:p>
      </dgm:t>
    </dgm:pt>
    <dgm:pt modelId="{76912D77-5318-47F5-B5E0-5A953EABEE64}" type="sibTrans" cxnId="{47AD7CD1-F6C7-4CAB-BB17-D3B96CF63F54}">
      <dgm:prSet/>
      <dgm:spPr/>
      <dgm:t>
        <a:bodyPr/>
        <a:lstStyle/>
        <a:p>
          <a:pPr algn="l"/>
          <a:endParaRPr lang="en-US"/>
        </a:p>
      </dgm:t>
    </dgm:pt>
    <dgm:pt modelId="{704E0A7E-1917-4BC4-958C-EB1263F83123}">
      <dgm:prSet phldrT="[Text]" custT="1"/>
      <dgm:spPr/>
      <dgm:t>
        <a:bodyPr/>
        <a:lstStyle/>
        <a:p>
          <a:pPr algn="l"/>
          <a:r>
            <a:rPr lang="en-US" sz="1100" dirty="0"/>
            <a:t>Operational limit</a:t>
          </a:r>
        </a:p>
      </dgm:t>
    </dgm:pt>
    <dgm:pt modelId="{8EB16481-479A-4D81-B1C7-A266BCF2EB2F}" type="parTrans" cxnId="{1720F3F0-4D44-438F-90B0-8AE8397951A3}">
      <dgm:prSet/>
      <dgm:spPr/>
      <dgm:t>
        <a:bodyPr/>
        <a:lstStyle/>
        <a:p>
          <a:pPr algn="l"/>
          <a:endParaRPr lang="en-US"/>
        </a:p>
      </dgm:t>
    </dgm:pt>
    <dgm:pt modelId="{0E7FAEC3-0205-4809-B064-E92909A23B0D}" type="sibTrans" cxnId="{1720F3F0-4D44-438F-90B0-8AE8397951A3}">
      <dgm:prSet/>
      <dgm:spPr/>
      <dgm:t>
        <a:bodyPr/>
        <a:lstStyle/>
        <a:p>
          <a:pPr algn="l"/>
          <a:endParaRPr lang="en-US"/>
        </a:p>
      </dgm:t>
    </dgm:pt>
    <dgm:pt modelId="{4AC3C3AA-CD5A-4C08-81BF-9E923A830474}">
      <dgm:prSet phldrT="[Text]" custT="1"/>
      <dgm:spPr/>
      <dgm:t>
        <a:bodyPr/>
        <a:lstStyle/>
        <a:p>
          <a:pPr algn="l"/>
          <a:r>
            <a:rPr lang="en-US" sz="1100" dirty="0"/>
            <a:t>Operational tools (ground and onboard</a:t>
          </a:r>
          <a:r>
            <a:rPr lang="en-US" sz="1000" dirty="0"/>
            <a:t>)</a:t>
          </a:r>
        </a:p>
      </dgm:t>
    </dgm:pt>
    <dgm:pt modelId="{E9B3DA94-A37C-4EDC-9C93-16848A4F24AD}" type="parTrans" cxnId="{61600A22-B3D1-4444-BC25-8355773BCEA1}">
      <dgm:prSet/>
      <dgm:spPr/>
      <dgm:t>
        <a:bodyPr/>
        <a:lstStyle/>
        <a:p>
          <a:endParaRPr lang="en-US"/>
        </a:p>
      </dgm:t>
    </dgm:pt>
    <dgm:pt modelId="{8F81044B-E9CB-4539-A6AE-FECDC9AB506D}" type="sibTrans" cxnId="{61600A22-B3D1-4444-BC25-8355773BCEA1}">
      <dgm:prSet/>
      <dgm:spPr/>
      <dgm:t>
        <a:bodyPr/>
        <a:lstStyle/>
        <a:p>
          <a:endParaRPr lang="en-US"/>
        </a:p>
      </dgm:t>
    </dgm:pt>
    <dgm:pt modelId="{BB718DA7-43E7-4DB7-8C58-B3C24FEB41AB}" type="pres">
      <dgm:prSet presAssocID="{6464E279-80B5-4C33-8569-C14500D17A8F}" presName="compositeShape" presStyleCnt="0">
        <dgm:presLayoutVars>
          <dgm:chMax val="7"/>
          <dgm:dir/>
          <dgm:resizeHandles val="exact"/>
        </dgm:presLayoutVars>
      </dgm:prSet>
      <dgm:spPr/>
    </dgm:pt>
    <dgm:pt modelId="{4446368B-E8D9-48F9-A3B0-EC65176CD760}" type="pres">
      <dgm:prSet presAssocID="{6464E279-80B5-4C33-8569-C14500D17A8F}" presName="wedge1" presStyleLbl="node1" presStyleIdx="0" presStyleCnt="4"/>
      <dgm:spPr/>
    </dgm:pt>
    <dgm:pt modelId="{A533ECBF-1484-4B7F-932D-E3030B233526}" type="pres">
      <dgm:prSet presAssocID="{6464E279-80B5-4C33-8569-C14500D17A8F}" presName="dummy1a" presStyleCnt="0"/>
      <dgm:spPr/>
    </dgm:pt>
    <dgm:pt modelId="{A5707C5D-DB4F-45C5-AD54-235B5E95B68B}" type="pres">
      <dgm:prSet presAssocID="{6464E279-80B5-4C33-8569-C14500D17A8F}" presName="dummy1b" presStyleCnt="0"/>
      <dgm:spPr/>
    </dgm:pt>
    <dgm:pt modelId="{77403ADB-7291-43E0-AC42-D691ECCF3338}" type="pres">
      <dgm:prSet presAssocID="{6464E279-80B5-4C33-8569-C14500D17A8F}" presName="wedge1Tx" presStyleLbl="node1" presStyleIdx="0" presStyleCnt="4">
        <dgm:presLayoutVars>
          <dgm:chMax val="0"/>
          <dgm:chPref val="0"/>
          <dgm:bulletEnabled val="1"/>
        </dgm:presLayoutVars>
      </dgm:prSet>
      <dgm:spPr/>
    </dgm:pt>
    <dgm:pt modelId="{9786AAC0-EBAC-4E59-9582-C79CC7EB9138}" type="pres">
      <dgm:prSet presAssocID="{6464E279-80B5-4C33-8569-C14500D17A8F}" presName="wedge2" presStyleLbl="node1" presStyleIdx="1" presStyleCnt="4"/>
      <dgm:spPr/>
    </dgm:pt>
    <dgm:pt modelId="{C92DF66F-13FD-4F7B-B4A2-2509373D7FF7}" type="pres">
      <dgm:prSet presAssocID="{6464E279-80B5-4C33-8569-C14500D17A8F}" presName="dummy2a" presStyleCnt="0"/>
      <dgm:spPr/>
    </dgm:pt>
    <dgm:pt modelId="{F208FFC7-0E33-4581-BB0E-7F56397C62A3}" type="pres">
      <dgm:prSet presAssocID="{6464E279-80B5-4C33-8569-C14500D17A8F}" presName="dummy2b" presStyleCnt="0"/>
      <dgm:spPr/>
    </dgm:pt>
    <dgm:pt modelId="{72463619-16EF-4C95-A831-BC0A01BF53BC}" type="pres">
      <dgm:prSet presAssocID="{6464E279-80B5-4C33-8569-C14500D17A8F}" presName="wedge2Tx" presStyleLbl="node1" presStyleIdx="1" presStyleCnt="4">
        <dgm:presLayoutVars>
          <dgm:chMax val="0"/>
          <dgm:chPref val="0"/>
          <dgm:bulletEnabled val="1"/>
        </dgm:presLayoutVars>
      </dgm:prSet>
      <dgm:spPr/>
    </dgm:pt>
    <dgm:pt modelId="{BED69C0F-424F-42E5-8A34-B2D9DC82CE2E}" type="pres">
      <dgm:prSet presAssocID="{6464E279-80B5-4C33-8569-C14500D17A8F}" presName="wedge3" presStyleLbl="node1" presStyleIdx="2" presStyleCnt="4"/>
      <dgm:spPr/>
    </dgm:pt>
    <dgm:pt modelId="{27EF8A5F-B27C-4D8C-8E56-C688765DF1B2}" type="pres">
      <dgm:prSet presAssocID="{6464E279-80B5-4C33-8569-C14500D17A8F}" presName="dummy3a" presStyleCnt="0"/>
      <dgm:spPr/>
    </dgm:pt>
    <dgm:pt modelId="{1A845AF1-B834-45FA-92CE-06C9099FC7B0}" type="pres">
      <dgm:prSet presAssocID="{6464E279-80B5-4C33-8569-C14500D17A8F}" presName="dummy3b" presStyleCnt="0"/>
      <dgm:spPr/>
    </dgm:pt>
    <dgm:pt modelId="{8F947B5B-4A50-4098-983F-7075ACA0A0EF}" type="pres">
      <dgm:prSet presAssocID="{6464E279-80B5-4C33-8569-C14500D17A8F}" presName="wedge3Tx" presStyleLbl="node1" presStyleIdx="2" presStyleCnt="4">
        <dgm:presLayoutVars>
          <dgm:chMax val="0"/>
          <dgm:chPref val="0"/>
          <dgm:bulletEnabled val="1"/>
        </dgm:presLayoutVars>
      </dgm:prSet>
      <dgm:spPr/>
    </dgm:pt>
    <dgm:pt modelId="{3993324A-7715-4205-8652-D244DD6F9E91}" type="pres">
      <dgm:prSet presAssocID="{6464E279-80B5-4C33-8569-C14500D17A8F}" presName="wedge4" presStyleLbl="node1" presStyleIdx="3" presStyleCnt="4"/>
      <dgm:spPr/>
    </dgm:pt>
    <dgm:pt modelId="{A1786C87-C09D-46C2-BCF3-BC5EEEA31105}" type="pres">
      <dgm:prSet presAssocID="{6464E279-80B5-4C33-8569-C14500D17A8F}" presName="dummy4a" presStyleCnt="0"/>
      <dgm:spPr/>
    </dgm:pt>
    <dgm:pt modelId="{C13F906A-873B-424B-8734-4D2A211B631A}" type="pres">
      <dgm:prSet presAssocID="{6464E279-80B5-4C33-8569-C14500D17A8F}" presName="dummy4b" presStyleCnt="0"/>
      <dgm:spPr/>
    </dgm:pt>
    <dgm:pt modelId="{F184C871-740A-447B-BA46-EED72B2D8B1E}" type="pres">
      <dgm:prSet presAssocID="{6464E279-80B5-4C33-8569-C14500D17A8F}" presName="wedge4Tx" presStyleLbl="node1" presStyleIdx="3" presStyleCnt="4">
        <dgm:presLayoutVars>
          <dgm:chMax val="0"/>
          <dgm:chPref val="0"/>
          <dgm:bulletEnabled val="1"/>
        </dgm:presLayoutVars>
      </dgm:prSet>
      <dgm:spPr/>
    </dgm:pt>
    <dgm:pt modelId="{6B0D2FF5-5418-4B61-BB9A-4D71217B69EF}" type="pres">
      <dgm:prSet presAssocID="{0D603051-394E-4E2D-BCC1-5EB6ED883095}" presName="arrowWedge1" presStyleLbl="fgSibTrans2D1" presStyleIdx="0" presStyleCnt="4"/>
      <dgm:spPr/>
    </dgm:pt>
    <dgm:pt modelId="{AC1D2370-7B76-4C91-AAD0-FAC8AE7F3A97}" type="pres">
      <dgm:prSet presAssocID="{D25B6CAA-04E8-45AB-9003-A4D231F906FE}" presName="arrowWedge2" presStyleLbl="fgSibTrans2D1" presStyleIdx="1" presStyleCnt="4"/>
      <dgm:spPr/>
    </dgm:pt>
    <dgm:pt modelId="{D1BE9A13-92E5-4FC7-AC50-500FC536E53D}" type="pres">
      <dgm:prSet presAssocID="{E84665D0-E426-4F02-9D39-C8BD700B6422}" presName="arrowWedge3" presStyleLbl="fgSibTrans2D1" presStyleIdx="2" presStyleCnt="4"/>
      <dgm:spPr/>
    </dgm:pt>
    <dgm:pt modelId="{C14608D8-EB95-4743-B1C4-FA4A2987889F}" type="pres">
      <dgm:prSet presAssocID="{3542A7BF-5F99-47BF-9094-8DA467EB9537}" presName="arrowWedge4" presStyleLbl="fgSibTrans2D1" presStyleIdx="3" presStyleCnt="4"/>
      <dgm:spPr/>
    </dgm:pt>
  </dgm:ptLst>
  <dgm:cxnLst>
    <dgm:cxn modelId="{7ED54D03-40B7-4832-B23F-CF7DEBA677FB}" type="presOf" srcId="{704E0A7E-1917-4BC4-958C-EB1263F83123}" destId="{9786AAC0-EBAC-4E59-9582-C79CC7EB9138}" srcOrd="0" destOrd="3" presId="urn:microsoft.com/office/officeart/2005/8/layout/cycle8"/>
    <dgm:cxn modelId="{4193570B-4FB8-47FF-B5B6-D80A7169D286}" type="presOf" srcId="{4AA1648C-579E-4012-B6F5-4B716B97F11F}" destId="{4446368B-E8D9-48F9-A3B0-EC65176CD760}" srcOrd="0" destOrd="0" presId="urn:microsoft.com/office/officeart/2005/8/layout/cycle8"/>
    <dgm:cxn modelId="{AC6AEF0E-A9DF-43A9-B264-073E5E2EA4D5}" type="presOf" srcId="{F47DDFD8-2168-4333-BDBA-69C988118343}" destId="{3993324A-7715-4205-8652-D244DD6F9E91}" srcOrd="0" destOrd="0" presId="urn:microsoft.com/office/officeart/2005/8/layout/cycle8"/>
    <dgm:cxn modelId="{813EEC1A-E9BD-4435-9D58-5D9475A4B198}" type="presOf" srcId="{9287A073-1698-40CF-8689-DD6D899A7148}" destId="{4446368B-E8D9-48F9-A3B0-EC65176CD760}" srcOrd="0" destOrd="3" presId="urn:microsoft.com/office/officeart/2005/8/layout/cycle8"/>
    <dgm:cxn modelId="{61600A22-B3D1-4444-BC25-8355773BCEA1}" srcId="{19576A2C-CA4A-4993-AB07-E7F9F21036D9}" destId="{4AC3C3AA-CD5A-4C08-81BF-9E923A830474}" srcOrd="3" destOrd="0" parTransId="{E9B3DA94-A37C-4EDC-9C93-16848A4F24AD}" sibTransId="{8F81044B-E9CB-4539-A6AE-FECDC9AB506D}"/>
    <dgm:cxn modelId="{03CD542E-C8EA-4536-90EB-12499C95445D}" srcId="{6464E279-80B5-4C33-8569-C14500D17A8F}" destId="{F47DDFD8-2168-4333-BDBA-69C988118343}" srcOrd="3" destOrd="0" parTransId="{9B1CD2A0-0B3E-4445-8BD3-DC471BE0B981}" sibTransId="{3542A7BF-5F99-47BF-9094-8DA467EB9537}"/>
    <dgm:cxn modelId="{FCF75637-A341-4501-9489-9111C2BCBDA4}" srcId="{6464E279-80B5-4C33-8569-C14500D17A8F}" destId="{19576A2C-CA4A-4993-AB07-E7F9F21036D9}" srcOrd="1" destOrd="0" parTransId="{4621BB54-3907-4B1F-AA45-5EA950F2D393}" sibTransId="{D25B6CAA-04E8-45AB-9003-A4D231F906FE}"/>
    <dgm:cxn modelId="{1B51C73A-FF4D-4358-A10D-7F75473BDD97}" srcId="{4AA1648C-579E-4012-B6F5-4B716B97F11F}" destId="{7DF19E2D-0BFA-4C29-90B4-BEDCA9141998}" srcOrd="1" destOrd="0" parTransId="{221F19D1-0C38-4659-88CF-D4BE940AAB84}" sibTransId="{9536AFC9-A7B9-4EBC-95BF-A47F28CA5E22}"/>
    <dgm:cxn modelId="{1E10BC3C-C217-4678-9113-969533F8209B}" type="presOf" srcId="{7DF19E2D-0BFA-4C29-90B4-BEDCA9141998}" destId="{77403ADB-7291-43E0-AC42-D691ECCF3338}" srcOrd="1" destOrd="2" presId="urn:microsoft.com/office/officeart/2005/8/layout/cycle8"/>
    <dgm:cxn modelId="{D17B7941-0010-4B4C-8236-64AA9F9BA8B7}" type="presOf" srcId="{6464E279-80B5-4C33-8569-C14500D17A8F}" destId="{BB718DA7-43E7-4DB7-8C58-B3C24FEB41AB}" srcOrd="0" destOrd="0" presId="urn:microsoft.com/office/officeart/2005/8/layout/cycle8"/>
    <dgm:cxn modelId="{5485A161-903C-40CD-85DF-FC67FB5A7EF3}" type="presOf" srcId="{19576A2C-CA4A-4993-AB07-E7F9F21036D9}" destId="{72463619-16EF-4C95-A831-BC0A01BF53BC}" srcOrd="1" destOrd="0" presId="urn:microsoft.com/office/officeart/2005/8/layout/cycle8"/>
    <dgm:cxn modelId="{F274DB46-C31B-4D50-9F63-1311BEA7E001}" srcId="{4AA1648C-579E-4012-B6F5-4B716B97F11F}" destId="{A584F91B-EC52-4918-B853-CEEB41D02D04}" srcOrd="0" destOrd="0" parTransId="{16EAFBEE-2955-4394-8013-E40A7299CA5B}" sibTransId="{5C0FA609-1BDC-4049-8AF9-41D013802804}"/>
    <dgm:cxn modelId="{05584553-1BCD-43B4-A426-4334D8019410}" srcId="{4AA1648C-579E-4012-B6F5-4B716B97F11F}" destId="{9287A073-1698-40CF-8689-DD6D899A7148}" srcOrd="2" destOrd="0" parTransId="{65C4DE33-310E-4B97-8B4E-3F671141724B}" sibTransId="{B5692A37-3372-4D87-9CF2-170A4ADE350E}"/>
    <dgm:cxn modelId="{24962D55-0292-4B04-89D3-B032D211F9FA}" type="presOf" srcId="{992BC203-9891-4333-9473-BC17A39F150E}" destId="{72463619-16EF-4C95-A831-BC0A01BF53BC}" srcOrd="1" destOrd="2" presId="urn:microsoft.com/office/officeart/2005/8/layout/cycle8"/>
    <dgm:cxn modelId="{F0150E56-3A5B-447F-925D-0C9BB61EF24B}" type="presOf" srcId="{4AA1648C-579E-4012-B6F5-4B716B97F11F}" destId="{77403ADB-7291-43E0-AC42-D691ECCF3338}" srcOrd="1" destOrd="0" presId="urn:microsoft.com/office/officeart/2005/8/layout/cycle8"/>
    <dgm:cxn modelId="{A4545676-E299-4D7B-BBE4-141D2AEA7209}" type="presOf" srcId="{7DF19E2D-0BFA-4C29-90B4-BEDCA9141998}" destId="{4446368B-E8D9-48F9-A3B0-EC65176CD760}" srcOrd="0" destOrd="2" presId="urn:microsoft.com/office/officeart/2005/8/layout/cycle8"/>
    <dgm:cxn modelId="{2D1B8776-E32E-484B-A2F8-529EC5B5F709}" type="presOf" srcId="{4AC3C3AA-CD5A-4C08-81BF-9E923A830474}" destId="{9786AAC0-EBAC-4E59-9582-C79CC7EB9138}" srcOrd="0" destOrd="4" presId="urn:microsoft.com/office/officeart/2005/8/layout/cycle8"/>
    <dgm:cxn modelId="{2A6AE789-0465-44C5-B91C-5BE7CCC54156}" srcId="{6464E279-80B5-4C33-8569-C14500D17A8F}" destId="{4AA1648C-579E-4012-B6F5-4B716B97F11F}" srcOrd="0" destOrd="0" parTransId="{98F0C014-2622-4A17-9FBD-69D204213D9C}" sibTransId="{0D603051-394E-4E2D-BCC1-5EB6ED883095}"/>
    <dgm:cxn modelId="{F59CCD8F-E630-4425-B945-B86A0F78AE26}" type="presOf" srcId="{992BC203-9891-4333-9473-BC17A39F150E}" destId="{9786AAC0-EBAC-4E59-9582-C79CC7EB9138}" srcOrd="0" destOrd="2" presId="urn:microsoft.com/office/officeart/2005/8/layout/cycle8"/>
    <dgm:cxn modelId="{8444CB91-EBCB-455C-ABA7-A2AB524AAA84}" type="presOf" srcId="{4AC3C3AA-CD5A-4C08-81BF-9E923A830474}" destId="{72463619-16EF-4C95-A831-BC0A01BF53BC}" srcOrd="1" destOrd="4" presId="urn:microsoft.com/office/officeart/2005/8/layout/cycle8"/>
    <dgm:cxn modelId="{719D839D-E842-4233-AECC-F0F9E136DE49}" type="presOf" srcId="{9287A073-1698-40CF-8689-DD6D899A7148}" destId="{77403ADB-7291-43E0-AC42-D691ECCF3338}" srcOrd="1" destOrd="3" presId="urn:microsoft.com/office/officeart/2005/8/layout/cycle8"/>
    <dgm:cxn modelId="{42187EA6-71D4-4612-8091-AE4E2D1C625B}" type="presOf" srcId="{6AAE645D-071B-4623-93CB-CF35066E7EB9}" destId="{BED69C0F-424F-42E5-8A34-B2D9DC82CE2E}" srcOrd="0" destOrd="0" presId="urn:microsoft.com/office/officeart/2005/8/layout/cycle8"/>
    <dgm:cxn modelId="{BEC74AA7-7CDB-4BF0-9316-6EC3D1526478}" type="presOf" srcId="{D784AFC0-8A78-46DA-9EDB-4C7D932445B3}" destId="{72463619-16EF-4C95-A831-BC0A01BF53BC}" srcOrd="1" destOrd="1" presId="urn:microsoft.com/office/officeart/2005/8/layout/cycle8"/>
    <dgm:cxn modelId="{ED2D01B7-6BC4-489E-8281-72FAACDE2A0F}" type="presOf" srcId="{19576A2C-CA4A-4993-AB07-E7F9F21036D9}" destId="{9786AAC0-EBAC-4E59-9582-C79CC7EB9138}" srcOrd="0" destOrd="0" presId="urn:microsoft.com/office/officeart/2005/8/layout/cycle8"/>
    <dgm:cxn modelId="{528A67BD-F288-49E6-B5C7-7F01C4C720F0}" type="presOf" srcId="{A584F91B-EC52-4918-B853-CEEB41D02D04}" destId="{77403ADB-7291-43E0-AC42-D691ECCF3338}" srcOrd="1" destOrd="1" presId="urn:microsoft.com/office/officeart/2005/8/layout/cycle8"/>
    <dgm:cxn modelId="{A8D57FBD-6BF3-4346-9268-682723782022}" srcId="{6464E279-80B5-4C33-8569-C14500D17A8F}" destId="{6AAE645D-071B-4623-93CB-CF35066E7EB9}" srcOrd="2" destOrd="0" parTransId="{9DD1E594-6BFA-4BB8-AD7E-C547BDCB491C}" sibTransId="{E84665D0-E426-4F02-9D39-C8BD700B6422}"/>
    <dgm:cxn modelId="{430F74C2-729B-4ADE-82DE-A8214F3919B2}" type="presOf" srcId="{704E0A7E-1917-4BC4-958C-EB1263F83123}" destId="{72463619-16EF-4C95-A831-BC0A01BF53BC}" srcOrd="1" destOrd="3" presId="urn:microsoft.com/office/officeart/2005/8/layout/cycle8"/>
    <dgm:cxn modelId="{BFA221C4-049C-483D-87DA-BE4C38F2B823}" type="presOf" srcId="{A584F91B-EC52-4918-B853-CEEB41D02D04}" destId="{4446368B-E8D9-48F9-A3B0-EC65176CD760}" srcOrd="0" destOrd="1" presId="urn:microsoft.com/office/officeart/2005/8/layout/cycle8"/>
    <dgm:cxn modelId="{47AD7CD1-F6C7-4CAB-BB17-D3B96CF63F54}" srcId="{19576A2C-CA4A-4993-AB07-E7F9F21036D9}" destId="{992BC203-9891-4333-9473-BC17A39F150E}" srcOrd="1" destOrd="0" parTransId="{760AD82A-0D17-43EA-B619-4BF4513D9976}" sibTransId="{76912D77-5318-47F5-B5E0-5A953EABEE64}"/>
    <dgm:cxn modelId="{C54BB9DF-1BD8-4AB3-A5D6-F1B2A05F8A29}" type="presOf" srcId="{F47DDFD8-2168-4333-BDBA-69C988118343}" destId="{F184C871-740A-447B-BA46-EED72B2D8B1E}" srcOrd="1" destOrd="0" presId="urn:microsoft.com/office/officeart/2005/8/layout/cycle8"/>
    <dgm:cxn modelId="{16BDEAE4-2BB4-48EA-A5BA-858D5D101B94}" type="presOf" srcId="{D784AFC0-8A78-46DA-9EDB-4C7D932445B3}" destId="{9786AAC0-EBAC-4E59-9582-C79CC7EB9138}" srcOrd="0" destOrd="1" presId="urn:microsoft.com/office/officeart/2005/8/layout/cycle8"/>
    <dgm:cxn modelId="{FF2852E9-4744-45F9-BC2E-B419C821E530}" type="presOf" srcId="{6AAE645D-071B-4623-93CB-CF35066E7EB9}" destId="{8F947B5B-4A50-4098-983F-7075ACA0A0EF}" srcOrd="1" destOrd="0" presId="urn:microsoft.com/office/officeart/2005/8/layout/cycle8"/>
    <dgm:cxn modelId="{1720F3F0-4D44-438F-90B0-8AE8397951A3}" srcId="{19576A2C-CA4A-4993-AB07-E7F9F21036D9}" destId="{704E0A7E-1917-4BC4-958C-EB1263F83123}" srcOrd="2" destOrd="0" parTransId="{8EB16481-479A-4D81-B1C7-A266BCF2EB2F}" sibTransId="{0E7FAEC3-0205-4809-B064-E92909A23B0D}"/>
    <dgm:cxn modelId="{2EF46DF5-0825-4F47-981F-980040C774C5}" srcId="{19576A2C-CA4A-4993-AB07-E7F9F21036D9}" destId="{D784AFC0-8A78-46DA-9EDB-4C7D932445B3}" srcOrd="0" destOrd="0" parTransId="{8736A602-E4D0-47A4-946C-7E5DCA2386C0}" sibTransId="{96EF085B-9406-464D-899F-47976250C535}"/>
    <dgm:cxn modelId="{D8A61C78-6C89-48C9-A024-67313BC60A6F}" type="presParOf" srcId="{BB718DA7-43E7-4DB7-8C58-B3C24FEB41AB}" destId="{4446368B-E8D9-48F9-A3B0-EC65176CD760}" srcOrd="0" destOrd="0" presId="urn:microsoft.com/office/officeart/2005/8/layout/cycle8"/>
    <dgm:cxn modelId="{E7B4EFF1-BA2F-4D99-90DA-DBF2399E3010}" type="presParOf" srcId="{BB718DA7-43E7-4DB7-8C58-B3C24FEB41AB}" destId="{A533ECBF-1484-4B7F-932D-E3030B233526}" srcOrd="1" destOrd="0" presId="urn:microsoft.com/office/officeart/2005/8/layout/cycle8"/>
    <dgm:cxn modelId="{61DF1B81-C658-47D6-B8F3-E80077752D57}" type="presParOf" srcId="{BB718DA7-43E7-4DB7-8C58-B3C24FEB41AB}" destId="{A5707C5D-DB4F-45C5-AD54-235B5E95B68B}" srcOrd="2" destOrd="0" presId="urn:microsoft.com/office/officeart/2005/8/layout/cycle8"/>
    <dgm:cxn modelId="{52C20471-8905-4D9A-9B16-C8056F331DF2}" type="presParOf" srcId="{BB718DA7-43E7-4DB7-8C58-B3C24FEB41AB}" destId="{77403ADB-7291-43E0-AC42-D691ECCF3338}" srcOrd="3" destOrd="0" presId="urn:microsoft.com/office/officeart/2005/8/layout/cycle8"/>
    <dgm:cxn modelId="{3BC063E7-73D5-47BE-882A-313A58B764E3}" type="presParOf" srcId="{BB718DA7-43E7-4DB7-8C58-B3C24FEB41AB}" destId="{9786AAC0-EBAC-4E59-9582-C79CC7EB9138}" srcOrd="4" destOrd="0" presId="urn:microsoft.com/office/officeart/2005/8/layout/cycle8"/>
    <dgm:cxn modelId="{3156FCD9-C010-4F00-9649-3BC985CF77FD}" type="presParOf" srcId="{BB718DA7-43E7-4DB7-8C58-B3C24FEB41AB}" destId="{C92DF66F-13FD-4F7B-B4A2-2509373D7FF7}" srcOrd="5" destOrd="0" presId="urn:microsoft.com/office/officeart/2005/8/layout/cycle8"/>
    <dgm:cxn modelId="{244629AE-5F17-432A-9AFF-22467199E9F5}" type="presParOf" srcId="{BB718DA7-43E7-4DB7-8C58-B3C24FEB41AB}" destId="{F208FFC7-0E33-4581-BB0E-7F56397C62A3}" srcOrd="6" destOrd="0" presId="urn:microsoft.com/office/officeart/2005/8/layout/cycle8"/>
    <dgm:cxn modelId="{4D0E6BEE-22D9-41E8-B65A-B227F511541B}" type="presParOf" srcId="{BB718DA7-43E7-4DB7-8C58-B3C24FEB41AB}" destId="{72463619-16EF-4C95-A831-BC0A01BF53BC}" srcOrd="7" destOrd="0" presId="urn:microsoft.com/office/officeart/2005/8/layout/cycle8"/>
    <dgm:cxn modelId="{B8B7FA31-42F4-46B8-9C8C-007FDD815CA6}" type="presParOf" srcId="{BB718DA7-43E7-4DB7-8C58-B3C24FEB41AB}" destId="{BED69C0F-424F-42E5-8A34-B2D9DC82CE2E}" srcOrd="8" destOrd="0" presId="urn:microsoft.com/office/officeart/2005/8/layout/cycle8"/>
    <dgm:cxn modelId="{2E276B56-365E-4584-9A62-FD1E69DDADB8}" type="presParOf" srcId="{BB718DA7-43E7-4DB7-8C58-B3C24FEB41AB}" destId="{27EF8A5F-B27C-4D8C-8E56-C688765DF1B2}" srcOrd="9" destOrd="0" presId="urn:microsoft.com/office/officeart/2005/8/layout/cycle8"/>
    <dgm:cxn modelId="{AB205820-2B9C-4C80-8BE0-1A0A8430BBC9}" type="presParOf" srcId="{BB718DA7-43E7-4DB7-8C58-B3C24FEB41AB}" destId="{1A845AF1-B834-45FA-92CE-06C9099FC7B0}" srcOrd="10" destOrd="0" presId="urn:microsoft.com/office/officeart/2005/8/layout/cycle8"/>
    <dgm:cxn modelId="{F38E4F07-2879-4FF7-B92D-642E9EF222D8}" type="presParOf" srcId="{BB718DA7-43E7-4DB7-8C58-B3C24FEB41AB}" destId="{8F947B5B-4A50-4098-983F-7075ACA0A0EF}" srcOrd="11" destOrd="0" presId="urn:microsoft.com/office/officeart/2005/8/layout/cycle8"/>
    <dgm:cxn modelId="{79C3E343-6F6F-41A8-B37F-4DF4908156D8}" type="presParOf" srcId="{BB718DA7-43E7-4DB7-8C58-B3C24FEB41AB}" destId="{3993324A-7715-4205-8652-D244DD6F9E91}" srcOrd="12" destOrd="0" presId="urn:microsoft.com/office/officeart/2005/8/layout/cycle8"/>
    <dgm:cxn modelId="{21111344-DB01-4D24-9600-3204C7CDF896}" type="presParOf" srcId="{BB718DA7-43E7-4DB7-8C58-B3C24FEB41AB}" destId="{A1786C87-C09D-46C2-BCF3-BC5EEEA31105}" srcOrd="13" destOrd="0" presId="urn:microsoft.com/office/officeart/2005/8/layout/cycle8"/>
    <dgm:cxn modelId="{BC33E8A5-A6AE-4546-95D8-E6C7FEA5E4CF}" type="presParOf" srcId="{BB718DA7-43E7-4DB7-8C58-B3C24FEB41AB}" destId="{C13F906A-873B-424B-8734-4D2A211B631A}" srcOrd="14" destOrd="0" presId="urn:microsoft.com/office/officeart/2005/8/layout/cycle8"/>
    <dgm:cxn modelId="{8BEFB1F9-8BEA-4875-A553-20DFDB59E499}" type="presParOf" srcId="{BB718DA7-43E7-4DB7-8C58-B3C24FEB41AB}" destId="{F184C871-740A-447B-BA46-EED72B2D8B1E}" srcOrd="15" destOrd="0" presId="urn:microsoft.com/office/officeart/2005/8/layout/cycle8"/>
    <dgm:cxn modelId="{AE787F45-9815-43DF-AFA9-4FB35C8B8B49}" type="presParOf" srcId="{BB718DA7-43E7-4DB7-8C58-B3C24FEB41AB}" destId="{6B0D2FF5-5418-4B61-BB9A-4D71217B69EF}" srcOrd="16" destOrd="0" presId="urn:microsoft.com/office/officeart/2005/8/layout/cycle8"/>
    <dgm:cxn modelId="{DDFFC588-437B-43C2-994D-AA4A41045647}" type="presParOf" srcId="{BB718DA7-43E7-4DB7-8C58-B3C24FEB41AB}" destId="{AC1D2370-7B76-4C91-AAD0-FAC8AE7F3A97}" srcOrd="17" destOrd="0" presId="urn:microsoft.com/office/officeart/2005/8/layout/cycle8"/>
    <dgm:cxn modelId="{42999BE2-9A4C-4EF5-9914-0B38E50AB57D}" type="presParOf" srcId="{BB718DA7-43E7-4DB7-8C58-B3C24FEB41AB}" destId="{D1BE9A13-92E5-4FC7-AC50-500FC536E53D}" srcOrd="18" destOrd="0" presId="urn:microsoft.com/office/officeart/2005/8/layout/cycle8"/>
    <dgm:cxn modelId="{48454636-647B-48C9-8C4F-A18DC9DA8DE0}" type="presParOf" srcId="{BB718DA7-43E7-4DB7-8C58-B3C24FEB41AB}" destId="{C14608D8-EB95-4743-B1C4-FA4A2987889F}"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6368B-E8D9-48F9-A3B0-EC65176CD760}">
      <dsp:nvSpPr>
        <dsp:cNvPr id="0" name=""/>
        <dsp:cNvSpPr/>
      </dsp:nvSpPr>
      <dsp:spPr>
        <a:xfrm>
          <a:off x="5268809" y="432678"/>
          <a:ext cx="5744607" cy="5744607"/>
        </a:xfrm>
        <a:prstGeom prst="pie">
          <a:avLst>
            <a:gd name="adj1" fmla="val 16200000"/>
            <a:gd name="adj2" fmla="val 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Requirement</a:t>
          </a:r>
          <a:br>
            <a:rPr lang="en-US" sz="1600" b="1" kern="1200" dirty="0"/>
          </a:br>
          <a:r>
            <a:rPr lang="en-US" sz="1600" b="1" kern="1200" dirty="0"/>
            <a:t> and Mission Definition</a:t>
          </a:r>
        </a:p>
        <a:p>
          <a:pPr marL="114300" lvl="1" indent="-114300" algn="l" defTabSz="533400">
            <a:lnSpc>
              <a:spcPct val="90000"/>
            </a:lnSpc>
            <a:spcBef>
              <a:spcPct val="0"/>
            </a:spcBef>
            <a:spcAft>
              <a:spcPct val="15000"/>
            </a:spcAft>
            <a:buChar char="•"/>
          </a:pPr>
          <a:r>
            <a:rPr lang="en-US" sz="1200" b="1" kern="1200" dirty="0"/>
            <a:t>What flexibilities/contingencies might we need?</a:t>
          </a:r>
        </a:p>
        <a:p>
          <a:pPr marL="114300" lvl="1" indent="-114300" algn="l" defTabSz="533400">
            <a:lnSpc>
              <a:spcPct val="90000"/>
            </a:lnSpc>
            <a:spcBef>
              <a:spcPct val="0"/>
            </a:spcBef>
            <a:spcAft>
              <a:spcPct val="15000"/>
            </a:spcAft>
            <a:buChar char="•"/>
          </a:pPr>
          <a:r>
            <a:rPr lang="en-US" sz="1200" b="1" kern="1200" dirty="0"/>
            <a:t>Crew perspective</a:t>
          </a:r>
        </a:p>
        <a:p>
          <a:pPr marL="114300" lvl="1" indent="-114300" algn="l" defTabSz="533400">
            <a:lnSpc>
              <a:spcPct val="90000"/>
            </a:lnSpc>
            <a:spcBef>
              <a:spcPct val="0"/>
            </a:spcBef>
            <a:spcAft>
              <a:spcPct val="15000"/>
            </a:spcAft>
            <a:buChar char="•"/>
          </a:pPr>
          <a:r>
            <a:rPr lang="en-US" sz="1200" b="1" kern="1200" dirty="0"/>
            <a:t>Fail-Ops, Fail-Safe</a:t>
          </a:r>
        </a:p>
      </dsp:txBody>
      <dsp:txXfrm>
        <a:off x="8318238" y="1623316"/>
        <a:ext cx="2120033" cy="1572928"/>
      </dsp:txXfrm>
    </dsp:sp>
    <dsp:sp modelId="{9786AAC0-EBAC-4E59-9582-C79CC7EB9138}">
      <dsp:nvSpPr>
        <dsp:cNvPr id="0" name=""/>
        <dsp:cNvSpPr/>
      </dsp:nvSpPr>
      <dsp:spPr>
        <a:xfrm>
          <a:off x="5268809" y="625532"/>
          <a:ext cx="5744607" cy="5744607"/>
        </a:xfrm>
        <a:prstGeom prst="pie">
          <a:avLst>
            <a:gd name="adj1" fmla="val 0"/>
            <a:gd name="adj2" fmla="val 5400000"/>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Manufacturing, Testing, Analysis, Mission Planning</a:t>
          </a:r>
        </a:p>
        <a:p>
          <a:pPr marL="57150" lvl="1" indent="-57150" algn="l" defTabSz="488950">
            <a:lnSpc>
              <a:spcPct val="90000"/>
            </a:lnSpc>
            <a:spcBef>
              <a:spcPct val="0"/>
            </a:spcBef>
            <a:spcAft>
              <a:spcPct val="15000"/>
            </a:spcAft>
            <a:buChar char="•"/>
          </a:pPr>
          <a:r>
            <a:rPr lang="en-US" sz="1100" kern="1200" dirty="0"/>
            <a:t>Unexpected system interactions often become operational workarounds</a:t>
          </a:r>
        </a:p>
        <a:p>
          <a:pPr marL="57150" lvl="1" indent="-57150" algn="l" defTabSz="488950">
            <a:lnSpc>
              <a:spcPct val="90000"/>
            </a:lnSpc>
            <a:spcBef>
              <a:spcPct val="0"/>
            </a:spcBef>
            <a:spcAft>
              <a:spcPct val="15000"/>
            </a:spcAft>
            <a:buChar char="•"/>
          </a:pPr>
          <a:r>
            <a:rPr lang="en-US" sz="1100" kern="1200" dirty="0"/>
            <a:t>Simulations</a:t>
          </a:r>
        </a:p>
        <a:p>
          <a:pPr marL="57150" lvl="1" indent="-57150" algn="l" defTabSz="488950">
            <a:lnSpc>
              <a:spcPct val="90000"/>
            </a:lnSpc>
            <a:spcBef>
              <a:spcPct val="0"/>
            </a:spcBef>
            <a:spcAft>
              <a:spcPct val="15000"/>
            </a:spcAft>
            <a:buChar char="•"/>
          </a:pPr>
          <a:r>
            <a:rPr lang="en-US" sz="1100" kern="1200" dirty="0"/>
            <a:t>Operational limit</a:t>
          </a:r>
        </a:p>
        <a:p>
          <a:pPr marL="57150" lvl="1" indent="-57150" algn="l" defTabSz="488950">
            <a:lnSpc>
              <a:spcPct val="90000"/>
            </a:lnSpc>
            <a:spcBef>
              <a:spcPct val="0"/>
            </a:spcBef>
            <a:spcAft>
              <a:spcPct val="15000"/>
            </a:spcAft>
            <a:buChar char="•"/>
          </a:pPr>
          <a:r>
            <a:rPr lang="en-US" sz="1100" kern="1200" dirty="0"/>
            <a:t>Operational tools (ground and onboard</a:t>
          </a:r>
          <a:r>
            <a:rPr lang="en-US" sz="1000" kern="1200" dirty="0"/>
            <a:t>)</a:t>
          </a:r>
        </a:p>
      </dsp:txBody>
      <dsp:txXfrm>
        <a:off x="8318238" y="3606573"/>
        <a:ext cx="2120033" cy="1572928"/>
      </dsp:txXfrm>
    </dsp:sp>
    <dsp:sp modelId="{BED69C0F-424F-42E5-8A34-B2D9DC82CE2E}">
      <dsp:nvSpPr>
        <dsp:cNvPr id="0" name=""/>
        <dsp:cNvSpPr/>
      </dsp:nvSpPr>
      <dsp:spPr>
        <a:xfrm>
          <a:off x="5075954" y="625532"/>
          <a:ext cx="5744607" cy="5744607"/>
        </a:xfrm>
        <a:prstGeom prst="pie">
          <a:avLst>
            <a:gd name="adj1" fmla="val 5400000"/>
            <a:gd name="adj2" fmla="val 10800000"/>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t>Mission Execution</a:t>
          </a:r>
        </a:p>
      </dsp:txBody>
      <dsp:txXfrm>
        <a:off x="5651099" y="3606573"/>
        <a:ext cx="2120033" cy="1572928"/>
      </dsp:txXfrm>
    </dsp:sp>
    <dsp:sp modelId="{3993324A-7715-4205-8652-D244DD6F9E91}">
      <dsp:nvSpPr>
        <dsp:cNvPr id="0" name=""/>
        <dsp:cNvSpPr/>
      </dsp:nvSpPr>
      <dsp:spPr>
        <a:xfrm>
          <a:off x="5075954" y="432678"/>
          <a:ext cx="5744607" cy="5744607"/>
        </a:xfrm>
        <a:prstGeom prst="pie">
          <a:avLst>
            <a:gd name="adj1" fmla="val 10800000"/>
            <a:gd name="adj2" fmla="val 16200000"/>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t>Lessons Learned</a:t>
          </a:r>
        </a:p>
      </dsp:txBody>
      <dsp:txXfrm>
        <a:off x="5651099" y="1623316"/>
        <a:ext cx="2120033" cy="1572928"/>
      </dsp:txXfrm>
    </dsp:sp>
    <dsp:sp modelId="{6B0D2FF5-5418-4B61-BB9A-4D71217B69EF}">
      <dsp:nvSpPr>
        <dsp:cNvPr id="0" name=""/>
        <dsp:cNvSpPr/>
      </dsp:nvSpPr>
      <dsp:spPr>
        <a:xfrm>
          <a:off x="4913190" y="77059"/>
          <a:ext cx="6455844" cy="645584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C1D2370-7B76-4C91-AAD0-FAC8AE7F3A97}">
      <dsp:nvSpPr>
        <dsp:cNvPr id="0" name=""/>
        <dsp:cNvSpPr/>
      </dsp:nvSpPr>
      <dsp:spPr>
        <a:xfrm>
          <a:off x="4913190" y="269914"/>
          <a:ext cx="6455844" cy="6455844"/>
        </a:xfrm>
        <a:prstGeom prst="circularArrow">
          <a:avLst>
            <a:gd name="adj1" fmla="val 5085"/>
            <a:gd name="adj2" fmla="val 327528"/>
            <a:gd name="adj3" fmla="val 5072472"/>
            <a:gd name="adj4" fmla="val 0"/>
            <a:gd name="adj5" fmla="val 5932"/>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1BE9A13-92E5-4FC7-AC50-500FC536E53D}">
      <dsp:nvSpPr>
        <dsp:cNvPr id="0" name=""/>
        <dsp:cNvSpPr/>
      </dsp:nvSpPr>
      <dsp:spPr>
        <a:xfrm>
          <a:off x="4720336" y="269914"/>
          <a:ext cx="6455844" cy="6455844"/>
        </a:xfrm>
        <a:prstGeom prst="circularArrow">
          <a:avLst>
            <a:gd name="adj1" fmla="val 5085"/>
            <a:gd name="adj2" fmla="val 327528"/>
            <a:gd name="adj3" fmla="val 10472472"/>
            <a:gd name="adj4" fmla="val 5400000"/>
            <a:gd name="adj5" fmla="val 5932"/>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14608D8-EB95-4743-B1C4-FA4A2987889F}">
      <dsp:nvSpPr>
        <dsp:cNvPr id="0" name=""/>
        <dsp:cNvSpPr/>
      </dsp:nvSpPr>
      <dsp:spPr>
        <a:xfrm>
          <a:off x="4720336" y="77059"/>
          <a:ext cx="6455844" cy="6455844"/>
        </a:xfrm>
        <a:prstGeom prst="circularArrow">
          <a:avLst>
            <a:gd name="adj1" fmla="val 5085"/>
            <a:gd name="adj2" fmla="val 327528"/>
            <a:gd name="adj3" fmla="val 15872472"/>
            <a:gd name="adj4" fmla="val 10800000"/>
            <a:gd name="adj5" fmla="val 5932"/>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46368B-E8D9-48F9-A3B0-EC65176CD760}">
      <dsp:nvSpPr>
        <dsp:cNvPr id="0" name=""/>
        <dsp:cNvSpPr/>
      </dsp:nvSpPr>
      <dsp:spPr>
        <a:xfrm>
          <a:off x="5268809" y="432678"/>
          <a:ext cx="5744607" cy="5744607"/>
        </a:xfrm>
        <a:prstGeom prst="pie">
          <a:avLst>
            <a:gd name="adj1" fmla="val 16200000"/>
            <a:gd name="adj2" fmla="val 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Requirement</a:t>
          </a:r>
          <a:br>
            <a:rPr lang="en-US" sz="1600" b="1" kern="1200" dirty="0"/>
          </a:br>
          <a:r>
            <a:rPr lang="en-US" sz="1600" b="1" kern="1200" dirty="0"/>
            <a:t> and Mission Definition</a:t>
          </a:r>
        </a:p>
        <a:p>
          <a:pPr marL="114300" lvl="1" indent="-114300" algn="l" defTabSz="533400">
            <a:lnSpc>
              <a:spcPct val="90000"/>
            </a:lnSpc>
            <a:spcBef>
              <a:spcPct val="0"/>
            </a:spcBef>
            <a:spcAft>
              <a:spcPct val="15000"/>
            </a:spcAft>
            <a:buChar char="•"/>
          </a:pPr>
          <a:r>
            <a:rPr lang="en-US" sz="1200" b="1" kern="1200" dirty="0"/>
            <a:t>What flexibilities/contingencies might we need?</a:t>
          </a:r>
        </a:p>
        <a:p>
          <a:pPr marL="114300" lvl="1" indent="-114300" algn="l" defTabSz="533400">
            <a:lnSpc>
              <a:spcPct val="90000"/>
            </a:lnSpc>
            <a:spcBef>
              <a:spcPct val="0"/>
            </a:spcBef>
            <a:spcAft>
              <a:spcPct val="15000"/>
            </a:spcAft>
            <a:buChar char="•"/>
          </a:pPr>
          <a:r>
            <a:rPr lang="en-US" sz="1200" b="1" kern="1200" dirty="0"/>
            <a:t>Crew perspective</a:t>
          </a:r>
        </a:p>
        <a:p>
          <a:pPr marL="114300" lvl="1" indent="-114300" algn="l" defTabSz="533400">
            <a:lnSpc>
              <a:spcPct val="90000"/>
            </a:lnSpc>
            <a:spcBef>
              <a:spcPct val="0"/>
            </a:spcBef>
            <a:spcAft>
              <a:spcPct val="15000"/>
            </a:spcAft>
            <a:buChar char="•"/>
          </a:pPr>
          <a:r>
            <a:rPr lang="en-US" sz="1200" b="1" kern="1200" dirty="0"/>
            <a:t>Fail-Ops, Fail-Safe</a:t>
          </a:r>
        </a:p>
      </dsp:txBody>
      <dsp:txXfrm>
        <a:off x="8318238" y="1623316"/>
        <a:ext cx="2120033" cy="1572928"/>
      </dsp:txXfrm>
    </dsp:sp>
    <dsp:sp modelId="{9786AAC0-EBAC-4E59-9582-C79CC7EB9138}">
      <dsp:nvSpPr>
        <dsp:cNvPr id="0" name=""/>
        <dsp:cNvSpPr/>
      </dsp:nvSpPr>
      <dsp:spPr>
        <a:xfrm>
          <a:off x="5268809" y="625532"/>
          <a:ext cx="5744607" cy="5744607"/>
        </a:xfrm>
        <a:prstGeom prst="pie">
          <a:avLst>
            <a:gd name="adj1" fmla="val 0"/>
            <a:gd name="adj2" fmla="val 5400000"/>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0320" tIns="20320" rIns="20320" bIns="20320" numCol="1" spcCol="1270" anchor="t" anchorCtr="0">
          <a:noAutofit/>
        </a:bodyPr>
        <a:lstStyle/>
        <a:p>
          <a:pPr marL="0" lvl="0" indent="0" algn="l" defTabSz="711200">
            <a:lnSpc>
              <a:spcPct val="90000"/>
            </a:lnSpc>
            <a:spcBef>
              <a:spcPct val="0"/>
            </a:spcBef>
            <a:spcAft>
              <a:spcPct val="35000"/>
            </a:spcAft>
            <a:buNone/>
          </a:pPr>
          <a:r>
            <a:rPr lang="en-US" sz="1600" b="1" kern="1200" dirty="0"/>
            <a:t>Manufacturing, Testing, Analysis, Mission Planning</a:t>
          </a:r>
        </a:p>
        <a:p>
          <a:pPr marL="57150" lvl="1" indent="-57150" algn="l" defTabSz="488950">
            <a:lnSpc>
              <a:spcPct val="90000"/>
            </a:lnSpc>
            <a:spcBef>
              <a:spcPct val="0"/>
            </a:spcBef>
            <a:spcAft>
              <a:spcPct val="15000"/>
            </a:spcAft>
            <a:buChar char="•"/>
          </a:pPr>
          <a:r>
            <a:rPr lang="en-US" sz="1100" kern="1200" dirty="0"/>
            <a:t>Unexpected system interactions often become operational workarounds</a:t>
          </a:r>
        </a:p>
        <a:p>
          <a:pPr marL="57150" lvl="1" indent="-57150" algn="l" defTabSz="488950">
            <a:lnSpc>
              <a:spcPct val="90000"/>
            </a:lnSpc>
            <a:spcBef>
              <a:spcPct val="0"/>
            </a:spcBef>
            <a:spcAft>
              <a:spcPct val="15000"/>
            </a:spcAft>
            <a:buChar char="•"/>
          </a:pPr>
          <a:r>
            <a:rPr lang="en-US" sz="1100" kern="1200" dirty="0"/>
            <a:t>Simulations</a:t>
          </a:r>
        </a:p>
        <a:p>
          <a:pPr marL="57150" lvl="1" indent="-57150" algn="l" defTabSz="488950">
            <a:lnSpc>
              <a:spcPct val="90000"/>
            </a:lnSpc>
            <a:spcBef>
              <a:spcPct val="0"/>
            </a:spcBef>
            <a:spcAft>
              <a:spcPct val="15000"/>
            </a:spcAft>
            <a:buChar char="•"/>
          </a:pPr>
          <a:r>
            <a:rPr lang="en-US" sz="1100" kern="1200" dirty="0"/>
            <a:t>Operational limit</a:t>
          </a:r>
        </a:p>
        <a:p>
          <a:pPr marL="57150" lvl="1" indent="-57150" algn="l" defTabSz="488950">
            <a:lnSpc>
              <a:spcPct val="90000"/>
            </a:lnSpc>
            <a:spcBef>
              <a:spcPct val="0"/>
            </a:spcBef>
            <a:spcAft>
              <a:spcPct val="15000"/>
            </a:spcAft>
            <a:buChar char="•"/>
          </a:pPr>
          <a:r>
            <a:rPr lang="en-US" sz="1100" kern="1200" dirty="0"/>
            <a:t>Operational tools (ground and onboard</a:t>
          </a:r>
          <a:r>
            <a:rPr lang="en-US" sz="1000" kern="1200" dirty="0"/>
            <a:t>)</a:t>
          </a:r>
        </a:p>
      </dsp:txBody>
      <dsp:txXfrm>
        <a:off x="8318238" y="3606573"/>
        <a:ext cx="2120033" cy="1572928"/>
      </dsp:txXfrm>
    </dsp:sp>
    <dsp:sp modelId="{BED69C0F-424F-42E5-8A34-B2D9DC82CE2E}">
      <dsp:nvSpPr>
        <dsp:cNvPr id="0" name=""/>
        <dsp:cNvSpPr/>
      </dsp:nvSpPr>
      <dsp:spPr>
        <a:xfrm>
          <a:off x="5075954" y="625532"/>
          <a:ext cx="5744607" cy="5744607"/>
        </a:xfrm>
        <a:prstGeom prst="pie">
          <a:avLst>
            <a:gd name="adj1" fmla="val 5400000"/>
            <a:gd name="adj2" fmla="val 10800000"/>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t>Mission Execution</a:t>
          </a:r>
        </a:p>
      </dsp:txBody>
      <dsp:txXfrm>
        <a:off x="5651099" y="3606573"/>
        <a:ext cx="2120033" cy="1572928"/>
      </dsp:txXfrm>
    </dsp:sp>
    <dsp:sp modelId="{3993324A-7715-4205-8652-D244DD6F9E91}">
      <dsp:nvSpPr>
        <dsp:cNvPr id="0" name=""/>
        <dsp:cNvSpPr/>
      </dsp:nvSpPr>
      <dsp:spPr>
        <a:xfrm>
          <a:off x="5075954" y="432678"/>
          <a:ext cx="5744607" cy="5744607"/>
        </a:xfrm>
        <a:prstGeom prst="pie">
          <a:avLst>
            <a:gd name="adj1" fmla="val 10800000"/>
            <a:gd name="adj2" fmla="val 16200000"/>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l" defTabSz="1244600">
            <a:lnSpc>
              <a:spcPct val="90000"/>
            </a:lnSpc>
            <a:spcBef>
              <a:spcPct val="0"/>
            </a:spcBef>
            <a:spcAft>
              <a:spcPct val="35000"/>
            </a:spcAft>
            <a:buNone/>
          </a:pPr>
          <a:r>
            <a:rPr lang="en-US" sz="2800" kern="1200" dirty="0"/>
            <a:t>Lessons Learned</a:t>
          </a:r>
        </a:p>
      </dsp:txBody>
      <dsp:txXfrm>
        <a:off x="5651099" y="1623316"/>
        <a:ext cx="2120033" cy="1572928"/>
      </dsp:txXfrm>
    </dsp:sp>
    <dsp:sp modelId="{6B0D2FF5-5418-4B61-BB9A-4D71217B69EF}">
      <dsp:nvSpPr>
        <dsp:cNvPr id="0" name=""/>
        <dsp:cNvSpPr/>
      </dsp:nvSpPr>
      <dsp:spPr>
        <a:xfrm>
          <a:off x="4913190" y="77059"/>
          <a:ext cx="6455844" cy="6455844"/>
        </a:xfrm>
        <a:prstGeom prst="circularArrow">
          <a:avLst>
            <a:gd name="adj1" fmla="val 5085"/>
            <a:gd name="adj2" fmla="val 327528"/>
            <a:gd name="adj3" fmla="val 21272472"/>
            <a:gd name="adj4" fmla="val 16200000"/>
            <a:gd name="adj5" fmla="val 5932"/>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C1D2370-7B76-4C91-AAD0-FAC8AE7F3A97}">
      <dsp:nvSpPr>
        <dsp:cNvPr id="0" name=""/>
        <dsp:cNvSpPr/>
      </dsp:nvSpPr>
      <dsp:spPr>
        <a:xfrm>
          <a:off x="4913190" y="269914"/>
          <a:ext cx="6455844" cy="6455844"/>
        </a:xfrm>
        <a:prstGeom prst="circularArrow">
          <a:avLst>
            <a:gd name="adj1" fmla="val 5085"/>
            <a:gd name="adj2" fmla="val 327528"/>
            <a:gd name="adj3" fmla="val 5072472"/>
            <a:gd name="adj4" fmla="val 0"/>
            <a:gd name="adj5" fmla="val 5932"/>
          </a:avLst>
        </a:prstGeom>
        <a:solidFill>
          <a:schemeClr val="accent3">
            <a:hueOff val="903533"/>
            <a:satOff val="33333"/>
            <a:lumOff val="-490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1BE9A13-92E5-4FC7-AC50-500FC536E53D}">
      <dsp:nvSpPr>
        <dsp:cNvPr id="0" name=""/>
        <dsp:cNvSpPr/>
      </dsp:nvSpPr>
      <dsp:spPr>
        <a:xfrm>
          <a:off x="4720336" y="269914"/>
          <a:ext cx="6455844" cy="6455844"/>
        </a:xfrm>
        <a:prstGeom prst="circularArrow">
          <a:avLst>
            <a:gd name="adj1" fmla="val 5085"/>
            <a:gd name="adj2" fmla="val 327528"/>
            <a:gd name="adj3" fmla="val 10472472"/>
            <a:gd name="adj4" fmla="val 5400000"/>
            <a:gd name="adj5" fmla="val 5932"/>
          </a:avLst>
        </a:prstGeom>
        <a:solidFill>
          <a:schemeClr val="accent3">
            <a:hueOff val="1807066"/>
            <a:satOff val="66667"/>
            <a:lumOff val="-980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14608D8-EB95-4743-B1C4-FA4A2987889F}">
      <dsp:nvSpPr>
        <dsp:cNvPr id="0" name=""/>
        <dsp:cNvSpPr/>
      </dsp:nvSpPr>
      <dsp:spPr>
        <a:xfrm>
          <a:off x="4720336" y="77059"/>
          <a:ext cx="6455844" cy="6455844"/>
        </a:xfrm>
        <a:prstGeom prst="circularArrow">
          <a:avLst>
            <a:gd name="adj1" fmla="val 5085"/>
            <a:gd name="adj2" fmla="val 327528"/>
            <a:gd name="adj3" fmla="val 15872472"/>
            <a:gd name="adj4" fmla="val 10800000"/>
            <a:gd name="adj5" fmla="val 5932"/>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0F5CB-3FFB-465A-BAA7-9F639DE5250F}" type="datetimeFigureOut">
              <a:rPr lang="en-US" smtClean="0"/>
              <a:t>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DEE0F-467D-465C-8DA5-3CAA17F9CDB6}" type="slidenum">
              <a:rPr lang="en-US" smtClean="0"/>
              <a:t>‹#›</a:t>
            </a:fld>
            <a:endParaRPr lang="en-US"/>
          </a:p>
        </p:txBody>
      </p:sp>
    </p:spTree>
    <p:extLst>
      <p:ext uri="{BB962C8B-B14F-4D97-AF65-F5344CB8AC3E}">
        <p14:creationId xmlns:p14="http://schemas.microsoft.com/office/powerpoint/2010/main" val="281770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a:t>
            </a:fld>
            <a:endParaRPr lang="en-US"/>
          </a:p>
        </p:txBody>
      </p:sp>
    </p:spTree>
    <p:extLst>
      <p:ext uri="{BB962C8B-B14F-4D97-AF65-F5344CB8AC3E}">
        <p14:creationId xmlns:p14="http://schemas.microsoft.com/office/powerpoint/2010/main" val="182854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Meant for quick memory joggers, not intuitive, require training</a:t>
            </a:r>
          </a:p>
        </p:txBody>
      </p:sp>
      <p:sp>
        <p:nvSpPr>
          <p:cNvPr id="4" name="Slide Number Placeholder 3"/>
          <p:cNvSpPr>
            <a:spLocks noGrp="1"/>
          </p:cNvSpPr>
          <p:nvPr>
            <p:ph type="sldNum" sz="quarter" idx="5"/>
          </p:nvPr>
        </p:nvSpPr>
        <p:spPr/>
        <p:txBody>
          <a:bodyPr/>
          <a:lstStyle/>
          <a:p>
            <a:fld id="{81BDEE0F-467D-465C-8DA5-3CAA17F9CDB6}" type="slidenum">
              <a:rPr lang="en-US" smtClean="0"/>
              <a:t>12</a:t>
            </a:fld>
            <a:endParaRPr lang="en-US"/>
          </a:p>
        </p:txBody>
      </p:sp>
    </p:spTree>
    <p:extLst>
      <p:ext uri="{BB962C8B-B14F-4D97-AF65-F5344CB8AC3E}">
        <p14:creationId xmlns:p14="http://schemas.microsoft.com/office/powerpoint/2010/main" val="3987689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Organized into several books depending upon phase of flight  (EVA, RNDZ, free flight) and criticality (Nominal vs. Off-Nominal vs. Emergency)</a:t>
            </a:r>
          </a:p>
          <a:p>
            <a:endParaRPr lang="en-US" dirty="0"/>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13</a:t>
            </a:fld>
            <a:endParaRPr lang="en-US"/>
          </a:p>
        </p:txBody>
      </p:sp>
    </p:spTree>
    <p:extLst>
      <p:ext uri="{BB962C8B-B14F-4D97-AF65-F5344CB8AC3E}">
        <p14:creationId xmlns:p14="http://schemas.microsoft.com/office/powerpoint/2010/main" val="1848411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it looks like today on ISS with International Procedure Viewer (IPV). Procedures migrating to cockpit for Orion with EPROC, integrated with command and control</a:t>
            </a:r>
          </a:p>
          <a:p>
            <a:endParaRPr lang="en-US" dirty="0"/>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14</a:t>
            </a:fld>
            <a:endParaRPr lang="en-US"/>
          </a:p>
        </p:txBody>
      </p:sp>
    </p:spTree>
    <p:extLst>
      <p:ext uri="{BB962C8B-B14F-4D97-AF65-F5344CB8AC3E}">
        <p14:creationId xmlns:p14="http://schemas.microsoft.com/office/powerpoint/2010/main" val="61495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the crew a timeline of events for each flight day and sometimes phase specific timelines (like </a:t>
            </a:r>
            <a:r>
              <a:rPr lang="en-US" dirty="0" err="1"/>
              <a:t>Rndz</a:t>
            </a:r>
            <a:r>
              <a:rPr lang="en-US" dirty="0"/>
              <a:t> and undock and EVA)</a:t>
            </a:r>
          </a:p>
          <a:p>
            <a:r>
              <a:rPr lang="en-US" dirty="0"/>
              <a:t>Flight Plan updated each morning in a “Daily Execute Package” and then reviewed with crew in a daily tag-up with the ground team</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15</a:t>
            </a:fld>
            <a:endParaRPr lang="en-US"/>
          </a:p>
        </p:txBody>
      </p:sp>
    </p:spTree>
    <p:extLst>
      <p:ext uri="{BB962C8B-B14F-4D97-AF65-F5344CB8AC3E}">
        <p14:creationId xmlns:p14="http://schemas.microsoft.com/office/powerpoint/2010/main" val="393694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16</a:t>
            </a:fld>
            <a:endParaRPr lang="en-US"/>
          </a:p>
        </p:txBody>
      </p:sp>
    </p:spTree>
    <p:extLst>
      <p:ext uri="{BB962C8B-B14F-4D97-AF65-F5344CB8AC3E}">
        <p14:creationId xmlns:p14="http://schemas.microsoft.com/office/powerpoint/2010/main" val="727973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17</a:t>
            </a:fld>
            <a:endParaRPr lang="en-US"/>
          </a:p>
        </p:txBody>
      </p:sp>
    </p:spTree>
    <p:extLst>
      <p:ext uri="{BB962C8B-B14F-4D97-AF65-F5344CB8AC3E}">
        <p14:creationId xmlns:p14="http://schemas.microsoft.com/office/powerpoint/2010/main" val="393820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Procedure standards vary based on phase of flight. Ascent/Entry/Critical time frame procedures serve as memory joggers.</a:t>
            </a:r>
          </a:p>
          <a:p>
            <a:r>
              <a:rPr lang="en-US" dirty="0"/>
              <a:t>Orbit procedures are more verbose with caution blocks and extra aids</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18</a:t>
            </a:fld>
            <a:endParaRPr lang="en-US"/>
          </a:p>
        </p:txBody>
      </p:sp>
    </p:spTree>
    <p:extLst>
      <p:ext uri="{BB962C8B-B14F-4D97-AF65-F5344CB8AC3E}">
        <p14:creationId xmlns:p14="http://schemas.microsoft.com/office/powerpoint/2010/main" val="262162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19</a:t>
            </a:fld>
            <a:endParaRPr lang="en-US"/>
          </a:p>
        </p:txBody>
      </p:sp>
    </p:spTree>
    <p:extLst>
      <p:ext uri="{BB962C8B-B14F-4D97-AF65-F5344CB8AC3E}">
        <p14:creationId xmlns:p14="http://schemas.microsoft.com/office/powerpoint/2010/main" val="3359154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Shuttle was in control the solar arrays were locked in an approved position due to plume loading</a:t>
            </a:r>
          </a:p>
        </p:txBody>
      </p:sp>
      <p:sp>
        <p:nvSpPr>
          <p:cNvPr id="4" name="Slide Number Placeholder 3"/>
          <p:cNvSpPr>
            <a:spLocks noGrp="1"/>
          </p:cNvSpPr>
          <p:nvPr>
            <p:ph type="sldNum" sz="quarter" idx="5"/>
          </p:nvPr>
        </p:nvSpPr>
        <p:spPr/>
        <p:txBody>
          <a:bodyPr/>
          <a:lstStyle/>
          <a:p>
            <a:fld id="{81BDEE0F-467D-465C-8DA5-3CAA17F9CDB6}" type="slidenum">
              <a:rPr lang="en-US" smtClean="0"/>
              <a:t>20</a:t>
            </a:fld>
            <a:endParaRPr lang="en-US"/>
          </a:p>
        </p:txBody>
      </p:sp>
    </p:spTree>
    <p:extLst>
      <p:ext uri="{BB962C8B-B14F-4D97-AF65-F5344CB8AC3E}">
        <p14:creationId xmlns:p14="http://schemas.microsoft.com/office/powerpoint/2010/main" val="4074565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21</a:t>
            </a:fld>
            <a:endParaRPr lang="en-US"/>
          </a:p>
        </p:txBody>
      </p:sp>
    </p:spTree>
    <p:extLst>
      <p:ext uri="{BB962C8B-B14F-4D97-AF65-F5344CB8AC3E}">
        <p14:creationId xmlns:p14="http://schemas.microsoft.com/office/powerpoint/2010/main" val="298965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250</a:t>
            </a:r>
            <a:r>
              <a:rPr lang="en-US" baseline="30000" dirty="0"/>
              <a:t>th</a:t>
            </a:r>
            <a:r>
              <a:rPr lang="en-US" dirty="0"/>
              <a:t> human spaceflight of any nation</a:t>
            </a:r>
          </a:p>
          <a:p>
            <a:r>
              <a:rPr lang="en-US" dirty="0"/>
              <a:t>149</a:t>
            </a:r>
            <a:r>
              <a:rPr lang="en-US" baseline="30000" dirty="0"/>
              <a:t>th</a:t>
            </a:r>
            <a:r>
              <a:rPr lang="en-US" dirty="0"/>
              <a:t> for the US</a:t>
            </a:r>
          </a:p>
          <a:p>
            <a:r>
              <a:rPr lang="en-US" dirty="0"/>
              <a:t>118</a:t>
            </a:r>
            <a:r>
              <a:rPr lang="en-US" baseline="30000" dirty="0"/>
              <a:t>th</a:t>
            </a:r>
            <a:r>
              <a:rPr lang="en-US" dirty="0"/>
              <a:t> Shuttle mission</a:t>
            </a:r>
          </a:p>
          <a:p>
            <a:r>
              <a:rPr lang="en-US" dirty="0"/>
              <a:t>21</a:t>
            </a:r>
            <a:r>
              <a:rPr lang="en-US" baseline="30000" dirty="0"/>
              <a:t>st</a:t>
            </a:r>
            <a:r>
              <a:rPr lang="en-US" dirty="0"/>
              <a:t> mission to ISS</a:t>
            </a:r>
          </a:p>
          <a:p>
            <a:r>
              <a:rPr lang="en-US" dirty="0"/>
              <a:t>28</a:t>
            </a:r>
            <a:r>
              <a:rPr lang="en-US" baseline="30000" dirty="0"/>
              <a:t>th</a:t>
            </a:r>
            <a:r>
              <a:rPr lang="en-US" dirty="0"/>
              <a:t> flight of Atlantis</a:t>
            </a:r>
          </a:p>
          <a:p>
            <a:endParaRPr lang="en-US" dirty="0"/>
          </a:p>
          <a:p>
            <a:r>
              <a:rPr lang="en-US" dirty="0"/>
              <a:t>Originally was to launch March 15, 2007 but a hailstorm in Florida in February caused a mission delay. The hail was the size of golf balls and pelted the tank with 1,000-2,000 divots. The Shuttle stack was rolled back to the VAB for inspections and repairs.</a:t>
            </a:r>
          </a:p>
          <a:p>
            <a:endParaRPr lang="en-US" dirty="0"/>
          </a:p>
          <a:p>
            <a:r>
              <a:rPr lang="en-US" dirty="0"/>
              <a:t>Finally launched June 8, 2007. First launch from pad 39A since the fated Columbia mission.</a:t>
            </a:r>
          </a:p>
        </p:txBody>
      </p:sp>
      <p:sp>
        <p:nvSpPr>
          <p:cNvPr id="4" name="Slide Number Placeholder 3"/>
          <p:cNvSpPr>
            <a:spLocks noGrp="1"/>
          </p:cNvSpPr>
          <p:nvPr>
            <p:ph type="sldNum" sz="quarter" idx="5"/>
          </p:nvPr>
        </p:nvSpPr>
        <p:spPr/>
        <p:txBody>
          <a:bodyPr/>
          <a:lstStyle/>
          <a:p>
            <a:fld id="{81BDEE0F-467D-465C-8DA5-3CAA17F9CDB6}" type="slidenum">
              <a:rPr lang="en-US" smtClean="0"/>
              <a:t>2</a:t>
            </a:fld>
            <a:endParaRPr lang="en-US"/>
          </a:p>
        </p:txBody>
      </p:sp>
    </p:spTree>
    <p:extLst>
      <p:ext uri="{BB962C8B-B14F-4D97-AF65-F5344CB8AC3E}">
        <p14:creationId xmlns:p14="http://schemas.microsoft.com/office/powerpoint/2010/main" val="2032952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on console team to focus on safe operations</a:t>
            </a:r>
          </a:p>
          <a:p>
            <a:r>
              <a:rPr lang="en-US" dirty="0"/>
              <a:t>Team 4 brings in discipline experts, engineering support</a:t>
            </a:r>
          </a:p>
        </p:txBody>
      </p:sp>
      <p:sp>
        <p:nvSpPr>
          <p:cNvPr id="4" name="Slide Number Placeholder 3"/>
          <p:cNvSpPr>
            <a:spLocks noGrp="1"/>
          </p:cNvSpPr>
          <p:nvPr>
            <p:ph type="sldNum" sz="quarter" idx="5"/>
          </p:nvPr>
        </p:nvSpPr>
        <p:spPr/>
        <p:txBody>
          <a:bodyPr/>
          <a:lstStyle/>
          <a:p>
            <a:fld id="{81BDEE0F-467D-465C-8DA5-3CAA17F9CDB6}" type="slidenum">
              <a:rPr lang="en-US" smtClean="0"/>
              <a:t>22</a:t>
            </a:fld>
            <a:endParaRPr lang="en-US"/>
          </a:p>
        </p:txBody>
      </p:sp>
    </p:spTree>
    <p:extLst>
      <p:ext uri="{BB962C8B-B14F-4D97-AF65-F5344CB8AC3E}">
        <p14:creationId xmlns:p14="http://schemas.microsoft.com/office/powerpoint/2010/main" val="3638646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Chit is a military term carried over to NASA in the early days for a piece of paper which is an official letter requesting some privilege</a:t>
            </a:r>
          </a:p>
          <a:p>
            <a:endParaRPr lang="en-US" dirty="0"/>
          </a:p>
          <a:p>
            <a:r>
              <a:rPr lang="en-US" dirty="0"/>
              <a:t>Chit to request more time to understand increased prop usage and also update shuttle procedures to reduce propellant and handover without RS</a:t>
            </a:r>
          </a:p>
        </p:txBody>
      </p:sp>
      <p:sp>
        <p:nvSpPr>
          <p:cNvPr id="4" name="Slide Number Placeholder 3"/>
          <p:cNvSpPr>
            <a:spLocks noGrp="1"/>
          </p:cNvSpPr>
          <p:nvPr>
            <p:ph type="sldNum" sz="quarter" idx="5"/>
          </p:nvPr>
        </p:nvSpPr>
        <p:spPr/>
        <p:txBody>
          <a:bodyPr/>
          <a:lstStyle/>
          <a:p>
            <a:fld id="{81BDEE0F-467D-465C-8DA5-3CAA17F9CDB6}" type="slidenum">
              <a:rPr lang="en-US" smtClean="0"/>
              <a:t>23</a:t>
            </a:fld>
            <a:endParaRPr lang="en-US"/>
          </a:p>
        </p:txBody>
      </p:sp>
    </p:spTree>
    <p:extLst>
      <p:ext uri="{BB962C8B-B14F-4D97-AF65-F5344CB8AC3E}">
        <p14:creationId xmlns:p14="http://schemas.microsoft.com/office/powerpoint/2010/main" val="1227424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25</a:t>
            </a:fld>
            <a:endParaRPr lang="en-US"/>
          </a:p>
        </p:txBody>
      </p:sp>
    </p:spTree>
    <p:extLst>
      <p:ext uri="{BB962C8B-B14F-4D97-AF65-F5344CB8AC3E}">
        <p14:creationId xmlns:p14="http://schemas.microsoft.com/office/powerpoint/2010/main" val="869822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US GPS units the US segment was propagating nav knowledge with RGAs and then getting periodic resyncs from the Russian Segment</a:t>
            </a:r>
          </a:p>
          <a:p>
            <a:endParaRPr lang="en-US" dirty="0"/>
          </a:p>
          <a:p>
            <a:r>
              <a:rPr lang="en-US" dirty="0"/>
              <a:t>Connection was a small cylindrical tunnel to the air lock in the PLB, docking was not at exactly 90 deg.</a:t>
            </a:r>
          </a:p>
          <a:p>
            <a:r>
              <a:rPr lang="en-US" dirty="0"/>
              <a:t>Lots of structural flex after docking which would settle out/pressurize and were actually vehicle specific – offset from 90 deg called ODS offset (Orbiter Docking System)</a:t>
            </a:r>
          </a:p>
          <a:p>
            <a:r>
              <a:rPr lang="en-US" dirty="0"/>
              <a:t>Angle also shifted as ISS was assembled over time</a:t>
            </a:r>
          </a:p>
          <a:p>
            <a:r>
              <a:rPr lang="en-US" dirty="0"/>
              <a:t>Snap shot attitudes of both vehicles once settled to define the attitude frame </a:t>
            </a:r>
            <a:r>
              <a:rPr lang="en-US" dirty="0" err="1"/>
              <a:t>converstion</a:t>
            </a:r>
            <a:r>
              <a:rPr lang="en-US" dirty="0"/>
              <a:t> between vehicles, orbiter </a:t>
            </a:r>
            <a:r>
              <a:rPr lang="en-US" dirty="0" err="1"/>
              <a:t>dependant</a:t>
            </a:r>
            <a:r>
              <a:rPr lang="en-US" dirty="0"/>
              <a:t> due to small differences in docking </a:t>
            </a:r>
            <a:r>
              <a:rPr lang="en-US" dirty="0" err="1"/>
              <a:t>mechanicsm</a:t>
            </a:r>
            <a:r>
              <a:rPr lang="en-US" dirty="0"/>
              <a:t> clocking</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26</a:t>
            </a:fld>
            <a:endParaRPr lang="en-US"/>
          </a:p>
        </p:txBody>
      </p:sp>
    </p:spTree>
    <p:extLst>
      <p:ext uri="{BB962C8B-B14F-4D97-AF65-F5344CB8AC3E}">
        <p14:creationId xmlns:p14="http://schemas.microsoft.com/office/powerpoint/2010/main" val="1573471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27</a:t>
            </a:fld>
            <a:endParaRPr lang="en-US"/>
          </a:p>
        </p:txBody>
      </p:sp>
    </p:spTree>
    <p:extLst>
      <p:ext uri="{BB962C8B-B14F-4D97-AF65-F5344CB8AC3E}">
        <p14:creationId xmlns:p14="http://schemas.microsoft.com/office/powerpoint/2010/main" val="2939703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hardest failures that occur are the ones you have not thought of, else there would be a procedure or a FR or an operations constraint to prevent or help you out</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30</a:t>
            </a:fld>
            <a:endParaRPr lang="en-US"/>
          </a:p>
        </p:txBody>
      </p:sp>
    </p:spTree>
    <p:extLst>
      <p:ext uri="{BB962C8B-B14F-4D97-AF65-F5344CB8AC3E}">
        <p14:creationId xmlns:p14="http://schemas.microsoft.com/office/powerpoint/2010/main" val="643286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were a failure of communication</a:t>
            </a:r>
          </a:p>
        </p:txBody>
      </p:sp>
      <p:sp>
        <p:nvSpPr>
          <p:cNvPr id="4" name="Slide Number Placeholder 3"/>
          <p:cNvSpPr>
            <a:spLocks noGrp="1"/>
          </p:cNvSpPr>
          <p:nvPr>
            <p:ph type="sldNum" sz="quarter" idx="5"/>
          </p:nvPr>
        </p:nvSpPr>
        <p:spPr/>
        <p:txBody>
          <a:bodyPr/>
          <a:lstStyle/>
          <a:p>
            <a:fld id="{81BDEE0F-467D-465C-8DA5-3CAA17F9CDB6}" type="slidenum">
              <a:rPr lang="en-US" smtClean="0"/>
              <a:t>31</a:t>
            </a:fld>
            <a:endParaRPr lang="en-US"/>
          </a:p>
        </p:txBody>
      </p:sp>
    </p:spTree>
    <p:extLst>
      <p:ext uri="{BB962C8B-B14F-4D97-AF65-F5344CB8AC3E}">
        <p14:creationId xmlns:p14="http://schemas.microsoft.com/office/powerpoint/2010/main" val="610947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hard to instill a culture within FOD and most of that has a legacy in Gene Kranz who helped develop the concept of MCC with Chris Kraft….</a:t>
            </a:r>
          </a:p>
          <a:p>
            <a:endParaRPr lang="en-US" dirty="0"/>
          </a:p>
          <a:p>
            <a:r>
              <a:rPr lang="en-US" dirty="0"/>
              <a:t>Touch and Competent on white boards…</a:t>
            </a:r>
          </a:p>
          <a:p>
            <a:endParaRPr lang="en-US" dirty="0"/>
          </a:p>
          <a:p>
            <a:r>
              <a:rPr lang="en-US" dirty="0"/>
              <a:t>Led to Foundations…</a:t>
            </a:r>
          </a:p>
        </p:txBody>
      </p:sp>
      <p:sp>
        <p:nvSpPr>
          <p:cNvPr id="4" name="Slide Number Placeholder 3"/>
          <p:cNvSpPr>
            <a:spLocks noGrp="1"/>
          </p:cNvSpPr>
          <p:nvPr>
            <p:ph type="sldNum" sz="quarter" idx="5"/>
          </p:nvPr>
        </p:nvSpPr>
        <p:spPr/>
        <p:txBody>
          <a:bodyPr/>
          <a:lstStyle/>
          <a:p>
            <a:fld id="{81BDEE0F-467D-465C-8DA5-3CAA17F9CDB6}" type="slidenum">
              <a:rPr lang="en-US" smtClean="0"/>
              <a:t>32</a:t>
            </a:fld>
            <a:endParaRPr lang="en-US"/>
          </a:p>
        </p:txBody>
      </p:sp>
    </p:spTree>
    <p:extLst>
      <p:ext uri="{BB962C8B-B14F-4D97-AF65-F5344CB8AC3E}">
        <p14:creationId xmlns:p14="http://schemas.microsoft.com/office/powerpoint/2010/main" val="289690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Vigilance added after Columbia</a:t>
            </a:r>
          </a:p>
          <a:p>
            <a:endParaRPr lang="en-US" dirty="0"/>
          </a:p>
          <a:p>
            <a:r>
              <a:rPr lang="en-US" dirty="0"/>
              <a:t>Wary of deviation bias, oh it’s always that way. But was it </a:t>
            </a:r>
            <a:r>
              <a:rPr lang="en-US" i="1" dirty="0"/>
              <a:t>designed </a:t>
            </a:r>
            <a:r>
              <a:rPr lang="en-US" i="0" dirty="0"/>
              <a:t> to be that way</a:t>
            </a:r>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33</a:t>
            </a:fld>
            <a:endParaRPr lang="en-US"/>
          </a:p>
        </p:txBody>
      </p:sp>
    </p:spTree>
    <p:extLst>
      <p:ext uri="{BB962C8B-B14F-4D97-AF65-F5344CB8AC3E}">
        <p14:creationId xmlns:p14="http://schemas.microsoft.com/office/powerpoint/2010/main" val="186155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Delivered the second starboard truss segment (named S3/S4), hexagonal shape. Made of stainless steal, it was heaviest station payload the Shuttle had carried to date. S3/S4 measures 44’9” (13.6 m) long, roughly 4.6 m in diameter, 35,678 </a:t>
            </a:r>
            <a:r>
              <a:rPr lang="en-US" dirty="0" err="1"/>
              <a:t>lbs</a:t>
            </a:r>
            <a:r>
              <a:rPr lang="en-US" dirty="0"/>
              <a:t> (16,183 km).</a:t>
            </a:r>
          </a:p>
          <a:p>
            <a:r>
              <a:rPr lang="en-US" dirty="0"/>
              <a:t>Installed the truss segment, retracted one set of solar arrays in preparation to be repositioned on a later flight and unfolded the new arrays on S4</a:t>
            </a:r>
          </a:p>
          <a:p>
            <a:endParaRPr lang="en-US" dirty="0"/>
          </a:p>
          <a:p>
            <a:r>
              <a:rPr lang="en-US" dirty="0"/>
              <a:t>Longest mission of Shuttle Atlantis because of an on-orbit mission extensions and weather waive offs prior to landing. </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3</a:t>
            </a:fld>
            <a:endParaRPr lang="en-US"/>
          </a:p>
        </p:txBody>
      </p:sp>
    </p:spTree>
    <p:extLst>
      <p:ext uri="{BB962C8B-B14F-4D97-AF65-F5344CB8AC3E}">
        <p14:creationId xmlns:p14="http://schemas.microsoft.com/office/powerpoint/2010/main" val="26673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presentation I am going to take you through some operational philosophies and processes NASA uses for human spaceflight. Many of these processes have been refined through difficult lessons learned and incidents that have occurred over the last decades of human spaceflight. I do not mean to imply our philosophies and processes are the only or most efficient way of conducting business, rather, I hope by sharing some of our operations KARI might be able to pick up ideas that might best fit into how your organization conducts operations.</a:t>
            </a:r>
          </a:p>
        </p:txBody>
      </p:sp>
      <p:sp>
        <p:nvSpPr>
          <p:cNvPr id="4" name="Slide Number Placeholder 3"/>
          <p:cNvSpPr>
            <a:spLocks noGrp="1"/>
          </p:cNvSpPr>
          <p:nvPr>
            <p:ph type="sldNum" sz="quarter" idx="5"/>
          </p:nvPr>
        </p:nvSpPr>
        <p:spPr/>
        <p:txBody>
          <a:bodyPr/>
          <a:lstStyle/>
          <a:p>
            <a:fld id="{81BDEE0F-467D-465C-8DA5-3CAA17F9CDB6}" type="slidenum">
              <a:rPr lang="en-US" smtClean="0"/>
              <a:t>6</a:t>
            </a:fld>
            <a:endParaRPr lang="en-US"/>
          </a:p>
        </p:txBody>
      </p:sp>
    </p:spTree>
    <p:extLst>
      <p:ext uri="{BB962C8B-B14F-4D97-AF65-F5344CB8AC3E}">
        <p14:creationId xmlns:p14="http://schemas.microsoft.com/office/powerpoint/2010/main" val="4529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Our Org Structure</a:t>
            </a:r>
          </a:p>
          <a:p>
            <a:r>
              <a:rPr lang="en-US" dirty="0"/>
              <a:t>Same today with Orion, Lander, Gateway programs</a:t>
            </a:r>
          </a:p>
        </p:txBody>
      </p:sp>
      <p:sp>
        <p:nvSpPr>
          <p:cNvPr id="4" name="Slide Number Placeholder 3"/>
          <p:cNvSpPr>
            <a:spLocks noGrp="1"/>
          </p:cNvSpPr>
          <p:nvPr>
            <p:ph type="sldNum" sz="quarter" idx="5"/>
          </p:nvPr>
        </p:nvSpPr>
        <p:spPr/>
        <p:txBody>
          <a:bodyPr/>
          <a:lstStyle/>
          <a:p>
            <a:fld id="{81BDEE0F-467D-465C-8DA5-3CAA17F9CDB6}" type="slidenum">
              <a:rPr lang="en-US" smtClean="0"/>
              <a:t>7</a:t>
            </a:fld>
            <a:endParaRPr lang="en-US"/>
          </a:p>
        </p:txBody>
      </p:sp>
    </p:spTree>
    <p:extLst>
      <p:ext uri="{BB962C8B-B14F-4D97-AF65-F5344CB8AC3E}">
        <p14:creationId xmlns:p14="http://schemas.microsoft.com/office/powerpoint/2010/main" val="152529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Operations involved in early mission conception, requirement definition, system design, just like engineering. Important to build in operational flexibility into the design to have the tools to solve programs.</a:t>
            </a:r>
          </a:p>
          <a:p>
            <a:r>
              <a:rPr lang="en-US" dirty="0"/>
              <a:t>FOD looks at “Next Worst Failure”</a:t>
            </a:r>
          </a:p>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8</a:t>
            </a:fld>
            <a:endParaRPr lang="en-US"/>
          </a:p>
        </p:txBody>
      </p:sp>
    </p:spTree>
    <p:extLst>
      <p:ext uri="{BB962C8B-B14F-4D97-AF65-F5344CB8AC3E}">
        <p14:creationId xmlns:p14="http://schemas.microsoft.com/office/powerpoint/2010/main" val="2932068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9</a:t>
            </a:fld>
            <a:endParaRPr lang="en-US"/>
          </a:p>
        </p:txBody>
      </p:sp>
    </p:spTree>
    <p:extLst>
      <p:ext uri="{BB962C8B-B14F-4D97-AF65-F5344CB8AC3E}">
        <p14:creationId xmlns:p14="http://schemas.microsoft.com/office/powerpoint/2010/main" val="2055811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BDEE0F-467D-465C-8DA5-3CAA17F9CDB6}" type="slidenum">
              <a:rPr lang="en-US" smtClean="0"/>
              <a:t>10</a:t>
            </a:fld>
            <a:endParaRPr lang="en-US"/>
          </a:p>
        </p:txBody>
      </p:sp>
    </p:spTree>
    <p:extLst>
      <p:ext uri="{BB962C8B-B14F-4D97-AF65-F5344CB8AC3E}">
        <p14:creationId xmlns:p14="http://schemas.microsoft.com/office/powerpoint/2010/main" val="276567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FOD tracks command errors, procedure errors…</a:t>
            </a:r>
          </a:p>
        </p:txBody>
      </p:sp>
      <p:sp>
        <p:nvSpPr>
          <p:cNvPr id="4" name="Slide Number Placeholder 3"/>
          <p:cNvSpPr>
            <a:spLocks noGrp="1"/>
          </p:cNvSpPr>
          <p:nvPr>
            <p:ph type="sldNum" sz="quarter" idx="5"/>
          </p:nvPr>
        </p:nvSpPr>
        <p:spPr/>
        <p:txBody>
          <a:bodyPr/>
          <a:lstStyle/>
          <a:p>
            <a:fld id="{81BDEE0F-467D-465C-8DA5-3CAA17F9CDB6}" type="slidenum">
              <a:rPr lang="en-US" smtClean="0"/>
              <a:t>11</a:t>
            </a:fld>
            <a:endParaRPr lang="en-US"/>
          </a:p>
        </p:txBody>
      </p:sp>
    </p:spTree>
    <p:extLst>
      <p:ext uri="{BB962C8B-B14F-4D97-AF65-F5344CB8AC3E}">
        <p14:creationId xmlns:p14="http://schemas.microsoft.com/office/powerpoint/2010/main" val="2979724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586060-730D-4CEC-92D2-44E4901E6AB0}" type="datetimeFigureOut">
              <a:rPr lang="en-US" smtClean="0"/>
              <a:t>2/14/2023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E8982A-766D-41F1-8476-55F212D20962}" type="slidenum">
              <a:rPr lang="en-US" smtClean="0"/>
              <a:t>‹#›</a:t>
            </a:fld>
            <a:endParaRPr lang="en-US"/>
          </a:p>
        </p:txBody>
      </p:sp>
    </p:spTree>
    <p:extLst>
      <p:ext uri="{BB962C8B-B14F-4D97-AF65-F5344CB8AC3E}">
        <p14:creationId xmlns:p14="http://schemas.microsoft.com/office/powerpoint/2010/main" val="95830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583" y="136525"/>
            <a:ext cx="11339264" cy="708374"/>
          </a:xfrm>
          <a:prstGeom prst="rect">
            <a:avLst/>
          </a:prstGeom>
        </p:spPr>
        <p:txBody>
          <a:bodyPr>
            <a:normAutofit/>
          </a:bodyPr>
          <a:lstStyle>
            <a:lvl1pPr>
              <a:defRPr sz="4000">
                <a:solidFill>
                  <a:srgbClr val="0070C0"/>
                </a:solidFill>
                <a:latin typeface="+mj-lt"/>
              </a:defRPr>
            </a:lvl1pPr>
          </a:lstStyle>
          <a:p>
            <a:r>
              <a:rPr lang="en-US" dirty="0"/>
              <a:t> </a:t>
            </a:r>
          </a:p>
        </p:txBody>
      </p:sp>
      <p:sp>
        <p:nvSpPr>
          <p:cNvPr id="3" name="Content Placeholder 2"/>
          <p:cNvSpPr>
            <a:spLocks noGrp="1"/>
          </p:cNvSpPr>
          <p:nvPr>
            <p:ph idx="1"/>
          </p:nvPr>
        </p:nvSpPr>
        <p:spPr>
          <a:xfrm>
            <a:off x="265631" y="980388"/>
            <a:ext cx="11578839" cy="5075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265631" y="6337537"/>
            <a:ext cx="2743200" cy="365125"/>
          </a:xfrm>
        </p:spPr>
        <p:txBody>
          <a:bodyPr/>
          <a:lstStyle>
            <a:lvl1pPr>
              <a:defRPr/>
            </a:lvl1pPr>
          </a:lstStyle>
          <a:p>
            <a:r>
              <a:rPr lang="en-US" dirty="0"/>
              <a:t>NASA/K. Pohlkamp</a:t>
            </a:r>
          </a:p>
        </p:txBody>
      </p:sp>
      <p:sp>
        <p:nvSpPr>
          <p:cNvPr id="5" name="Footer Placeholder 4"/>
          <p:cNvSpPr>
            <a:spLocks noGrp="1"/>
          </p:cNvSpPr>
          <p:nvPr>
            <p:ph type="ftr" sz="quarter" idx="11"/>
          </p:nvPr>
        </p:nvSpPr>
        <p:spPr/>
        <p:txBody>
          <a:bodyPr/>
          <a:lstStyle/>
          <a:p>
            <a:r>
              <a:rPr lang="en-US" dirty="0"/>
              <a:t>KARI Lecture Series</a:t>
            </a:r>
          </a:p>
        </p:txBody>
      </p:sp>
      <p:sp>
        <p:nvSpPr>
          <p:cNvPr id="6" name="Slide Number Placeholder 5"/>
          <p:cNvSpPr>
            <a:spLocks noGrp="1"/>
          </p:cNvSpPr>
          <p:nvPr>
            <p:ph type="sldNum" sz="quarter" idx="12"/>
          </p:nvPr>
        </p:nvSpPr>
        <p:spPr>
          <a:xfrm>
            <a:off x="9183169" y="6356349"/>
            <a:ext cx="2743200" cy="365125"/>
          </a:xfrm>
        </p:spPr>
        <p:txBody>
          <a:bodyPr/>
          <a:lstStyle/>
          <a:p>
            <a:fld id="{EAE8982A-766D-41F1-8476-55F212D20962}" type="slidenum">
              <a:rPr lang="en-US" smtClean="0"/>
              <a:t>‹#›</a:t>
            </a:fld>
            <a:endParaRPr lang="en-US"/>
          </a:p>
        </p:txBody>
      </p:sp>
      <p:sp>
        <p:nvSpPr>
          <p:cNvPr id="10" name="Rectangle 9">
            <a:extLst>
              <a:ext uri="{FF2B5EF4-FFF2-40B4-BE49-F238E27FC236}">
                <a16:creationId xmlns:a16="http://schemas.microsoft.com/office/drawing/2014/main" id="{59B6696C-0286-463E-B716-A673B1DD56E2}"/>
              </a:ext>
            </a:extLst>
          </p:cNvPr>
          <p:cNvSpPr/>
          <p:nvPr userDrawn="1"/>
        </p:nvSpPr>
        <p:spPr>
          <a:xfrm>
            <a:off x="270619" y="799180"/>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32121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5457" y="870003"/>
            <a:ext cx="11765438" cy="53988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86060-730D-4CEC-92D2-44E4901E6AB0}" type="datetimeFigureOut">
              <a:rPr lang="en-US" smtClean="0"/>
              <a:t>2/14/2023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E8982A-766D-41F1-8476-55F212D20962}" type="slidenum">
              <a:rPr lang="en-US" smtClean="0"/>
              <a:t>‹#›</a:t>
            </a:fld>
            <a:endParaRPr lang="en-US"/>
          </a:p>
        </p:txBody>
      </p:sp>
      <p:sp>
        <p:nvSpPr>
          <p:cNvPr id="7" name="Title 1">
            <a:extLst>
              <a:ext uri="{FF2B5EF4-FFF2-40B4-BE49-F238E27FC236}">
                <a16:creationId xmlns:a16="http://schemas.microsoft.com/office/drawing/2014/main" id="{324D49D4-3273-43D8-A4B6-938EF698A300}"/>
              </a:ext>
            </a:extLst>
          </p:cNvPr>
          <p:cNvSpPr txBox="1">
            <a:spLocks/>
          </p:cNvSpPr>
          <p:nvPr userDrawn="1"/>
        </p:nvSpPr>
        <p:spPr>
          <a:xfrm>
            <a:off x="142583" y="136525"/>
            <a:ext cx="11339264" cy="708374"/>
          </a:xfrm>
          <a:prstGeom prst="rect">
            <a:avLst/>
          </a:prstGeom>
        </p:spPr>
        <p:txBody>
          <a:bodyPr>
            <a:normAutofit/>
          </a:bodyPr>
          <a:lstStyle>
            <a:lvl1pPr algn="l" defTabSz="914400" rtl="0" eaLnBrk="1" latinLnBrk="0" hangingPunct="1">
              <a:lnSpc>
                <a:spcPct val="90000"/>
              </a:lnSpc>
              <a:spcBef>
                <a:spcPct val="0"/>
              </a:spcBef>
              <a:buNone/>
              <a:defRPr sz="4000" kern="1200">
                <a:solidFill>
                  <a:srgbClr val="0070C0"/>
                </a:solidFill>
                <a:latin typeface="+mj-lt"/>
                <a:ea typeface="+mj-ea"/>
                <a:cs typeface="+mj-cs"/>
              </a:defRPr>
            </a:lvl1pPr>
          </a:lstStyle>
          <a:p>
            <a:endParaRPr lang="en-US" dirty="0"/>
          </a:p>
        </p:txBody>
      </p:sp>
    </p:spTree>
    <p:extLst>
      <p:ext uri="{BB962C8B-B14F-4D97-AF65-F5344CB8AC3E}">
        <p14:creationId xmlns:p14="http://schemas.microsoft.com/office/powerpoint/2010/main" val="2865435126"/>
      </p:ext>
    </p:extLst>
  </p:cSld>
  <p:clrMap bg1="dk1" tx1="lt1" bg2="dk2" tx2="lt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arc.aiaa.org/doi/10.2514/6.2011-7195"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815B71E6-2498-49C8-809F-60AB1DCA7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028"/>
          <a:stretch/>
        </p:blipFill>
        <p:spPr bwMode="auto">
          <a:xfrm>
            <a:off x="-1587620" y="-893036"/>
            <a:ext cx="13779620" cy="775103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6CDA8AE-644B-4AF7-ADF0-802C7BD6F1D9}"/>
              </a:ext>
            </a:extLst>
          </p:cNvPr>
          <p:cNvSpPr/>
          <p:nvPr/>
        </p:nvSpPr>
        <p:spPr>
          <a:xfrm>
            <a:off x="-1576622" y="-792005"/>
            <a:ext cx="9907822" cy="7751036"/>
          </a:xfrm>
          <a:prstGeom prst="rect">
            <a:avLst/>
          </a:prstGeom>
          <a:gradFill flip="none" rotWithShape="1">
            <a:gsLst>
              <a:gs pos="100000">
                <a:schemeClr val="bg1">
                  <a:alpha val="0"/>
                </a:schemeClr>
              </a:gs>
              <a:gs pos="0">
                <a:scrgbClr r="0" g="0" b="0"/>
              </a:gs>
              <a:gs pos="0">
                <a:schemeClr val="bg1"/>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CCB86-D006-41D1-8373-0203A5A16685}"/>
              </a:ext>
            </a:extLst>
          </p:cNvPr>
          <p:cNvSpPr>
            <a:spLocks noGrp="1"/>
          </p:cNvSpPr>
          <p:nvPr>
            <p:ph type="ctrTitle"/>
          </p:nvPr>
        </p:nvSpPr>
        <p:spPr>
          <a:xfrm>
            <a:off x="-1504738" y="-792005"/>
            <a:ext cx="6923314" cy="2387600"/>
          </a:xfrm>
        </p:spPr>
        <p:txBody>
          <a:bodyPr>
            <a:normAutofit/>
          </a:bodyPr>
          <a:lstStyle/>
          <a:p>
            <a:pPr>
              <a:tabLst>
                <a:tab pos="112713" algn="l"/>
              </a:tabLst>
            </a:pPr>
            <a:r>
              <a:rPr lang="en-US" sz="4000" dirty="0"/>
              <a:t>NASA Operational Processes for</a:t>
            </a:r>
            <a:br>
              <a:rPr lang="en-US" sz="4000" dirty="0"/>
            </a:br>
            <a:r>
              <a:rPr lang="en-US" sz="4000" dirty="0"/>
              <a:t>Human Spaceflight</a:t>
            </a:r>
            <a:br>
              <a:rPr lang="en-US" sz="4000" dirty="0"/>
            </a:br>
            <a:r>
              <a:rPr lang="en-US" sz="3200" dirty="0"/>
              <a:t>  </a:t>
            </a:r>
            <a:r>
              <a:rPr lang="en-US" sz="2000" dirty="0"/>
              <a:t> </a:t>
            </a:r>
            <a:br>
              <a:rPr lang="en-US" sz="23900" dirty="0"/>
            </a:br>
            <a:r>
              <a:rPr lang="en-US" sz="4000" b="1" dirty="0">
                <a:solidFill>
                  <a:srgbClr val="0070C0"/>
                </a:solidFill>
              </a:rPr>
              <a:t>The Story of STS-117/ISS 13A</a:t>
            </a:r>
          </a:p>
        </p:txBody>
      </p:sp>
      <p:sp>
        <p:nvSpPr>
          <p:cNvPr id="3" name="Subtitle 2">
            <a:extLst>
              <a:ext uri="{FF2B5EF4-FFF2-40B4-BE49-F238E27FC236}">
                <a16:creationId xmlns:a16="http://schemas.microsoft.com/office/drawing/2014/main" id="{54136862-D761-4207-BA3F-1B11699C64B5}"/>
              </a:ext>
            </a:extLst>
          </p:cNvPr>
          <p:cNvSpPr>
            <a:spLocks noGrp="1"/>
          </p:cNvSpPr>
          <p:nvPr>
            <p:ph type="subTitle" idx="1"/>
          </p:nvPr>
        </p:nvSpPr>
        <p:spPr>
          <a:xfrm>
            <a:off x="-1504738" y="2033077"/>
            <a:ext cx="6589485" cy="1655762"/>
          </a:xfrm>
        </p:spPr>
        <p:txBody>
          <a:bodyPr>
            <a:normAutofit/>
          </a:bodyPr>
          <a:lstStyle/>
          <a:p>
            <a:pPr>
              <a:lnSpc>
                <a:spcPct val="100000"/>
              </a:lnSpc>
              <a:spcBef>
                <a:spcPts val="0"/>
              </a:spcBef>
            </a:pPr>
            <a:r>
              <a:rPr lang="en-US" sz="1600" dirty="0"/>
              <a:t>Kara Pohlkamp</a:t>
            </a:r>
          </a:p>
          <a:p>
            <a:pPr>
              <a:lnSpc>
                <a:spcPct val="100000"/>
              </a:lnSpc>
              <a:spcBef>
                <a:spcPts val="0"/>
              </a:spcBef>
            </a:pPr>
            <a:r>
              <a:rPr lang="en-US" sz="1600" dirty="0"/>
              <a:t>Chief of Trajectory Operations for Human Spaceflight</a:t>
            </a:r>
          </a:p>
          <a:p>
            <a:pPr>
              <a:lnSpc>
                <a:spcPct val="100000"/>
              </a:lnSpc>
              <a:spcBef>
                <a:spcPts val="0"/>
              </a:spcBef>
            </a:pPr>
            <a:r>
              <a:rPr lang="en-US" sz="1600" dirty="0"/>
              <a:t>NASA Johnson Space/Flight Operations Directorate</a:t>
            </a:r>
          </a:p>
          <a:p>
            <a:pPr>
              <a:lnSpc>
                <a:spcPct val="100000"/>
              </a:lnSpc>
              <a:spcBef>
                <a:spcPts val="0"/>
              </a:spcBef>
            </a:pPr>
            <a:endParaRPr lang="en-US" sz="1600" dirty="0"/>
          </a:p>
          <a:p>
            <a:pPr>
              <a:lnSpc>
                <a:spcPct val="100000"/>
              </a:lnSpc>
              <a:spcBef>
                <a:spcPts val="0"/>
              </a:spcBef>
            </a:pPr>
            <a:r>
              <a:rPr lang="en-US" sz="1600" dirty="0"/>
              <a:t>KARI Lecture Series</a:t>
            </a:r>
          </a:p>
          <a:p>
            <a:pPr>
              <a:lnSpc>
                <a:spcPct val="100000"/>
              </a:lnSpc>
              <a:spcBef>
                <a:spcPts val="0"/>
              </a:spcBef>
            </a:pPr>
            <a:r>
              <a:rPr lang="en-US" sz="1600" dirty="0"/>
              <a:t>March 2023</a:t>
            </a:r>
          </a:p>
        </p:txBody>
      </p:sp>
      <p:pic>
        <p:nvPicPr>
          <p:cNvPr id="6" name="Picture 5" descr="DM_logo_transparent.gif">
            <a:extLst>
              <a:ext uri="{FF2B5EF4-FFF2-40B4-BE49-F238E27FC236}">
                <a16:creationId xmlns:a16="http://schemas.microsoft.com/office/drawing/2014/main" id="{B44613E7-3B78-4F3F-B7CC-F998467F1B65}"/>
              </a:ext>
            </a:extLst>
          </p:cNvPr>
          <p:cNvPicPr>
            <a:picLocks noChangeAspect="1"/>
          </p:cNvPicPr>
          <p:nvPr/>
        </p:nvPicPr>
        <p:blipFill>
          <a:blip r:embed="rId4" cstate="print"/>
          <a:stretch>
            <a:fillRect/>
          </a:stretch>
        </p:blipFill>
        <p:spPr>
          <a:xfrm>
            <a:off x="11000574" y="5964964"/>
            <a:ext cx="883161" cy="731520"/>
          </a:xfrm>
          <a:prstGeom prst="rect">
            <a:avLst/>
          </a:prstGeom>
          <a:ln>
            <a:noFill/>
          </a:ln>
          <a:effectLst/>
        </p:spPr>
      </p:pic>
      <p:pic>
        <p:nvPicPr>
          <p:cNvPr id="7" name="Picture 6" descr="NASA_meatball.gif">
            <a:extLst>
              <a:ext uri="{FF2B5EF4-FFF2-40B4-BE49-F238E27FC236}">
                <a16:creationId xmlns:a16="http://schemas.microsoft.com/office/drawing/2014/main" id="{77BBAABF-F7E3-4574-92E1-B2FC81BCB6CC}"/>
              </a:ext>
            </a:extLst>
          </p:cNvPr>
          <p:cNvPicPr>
            <a:picLocks noChangeAspect="1"/>
          </p:cNvPicPr>
          <p:nvPr/>
        </p:nvPicPr>
        <p:blipFill>
          <a:blip r:embed="rId5" cstate="print"/>
          <a:stretch>
            <a:fillRect/>
          </a:stretch>
        </p:blipFill>
        <p:spPr>
          <a:xfrm>
            <a:off x="8869853" y="5964964"/>
            <a:ext cx="891598" cy="731520"/>
          </a:xfrm>
          <a:prstGeom prst="rect">
            <a:avLst/>
          </a:prstGeom>
          <a:ln>
            <a:noFill/>
          </a:ln>
          <a:effectLst/>
        </p:spPr>
      </p:pic>
      <p:pic>
        <p:nvPicPr>
          <p:cNvPr id="1032" name="Picture 8">
            <a:extLst>
              <a:ext uri="{FF2B5EF4-FFF2-40B4-BE49-F238E27FC236}">
                <a16:creationId xmlns:a16="http://schemas.microsoft.com/office/drawing/2014/main" id="{DCAB4597-EBDB-41D3-95EE-E13B9CCE2F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1451" y="5725523"/>
            <a:ext cx="1239123" cy="11324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FF71D34-DD7A-42DB-9E2B-ECACD0BEC934}"/>
              </a:ext>
            </a:extLst>
          </p:cNvPr>
          <p:cNvSpPr/>
          <p:nvPr/>
        </p:nvSpPr>
        <p:spPr>
          <a:xfrm>
            <a:off x="-1673708" y="6524693"/>
            <a:ext cx="4742585" cy="33330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400" i="1" dirty="0">
                <a:effectLst/>
              </a:rPr>
              <a:t>Approved for Public Release in NASA STRIVES 20230002147</a:t>
            </a:r>
            <a:endParaRPr lang="en-US" sz="1400" i="1" dirty="0"/>
          </a:p>
        </p:txBody>
      </p:sp>
      <p:cxnSp>
        <p:nvCxnSpPr>
          <p:cNvPr id="10" name="Straight Connector 9">
            <a:extLst>
              <a:ext uri="{FF2B5EF4-FFF2-40B4-BE49-F238E27FC236}">
                <a16:creationId xmlns:a16="http://schemas.microsoft.com/office/drawing/2014/main" id="{F6F15C7B-2125-47F3-B0E7-D25E4C3A5B31}"/>
              </a:ext>
            </a:extLst>
          </p:cNvPr>
          <p:cNvCxnSpPr/>
          <p:nvPr/>
        </p:nvCxnSpPr>
        <p:spPr>
          <a:xfrm>
            <a:off x="72571" y="709502"/>
            <a:ext cx="376869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540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44B0-A7E9-4722-9547-99AB7D6F77E0}"/>
              </a:ext>
            </a:extLst>
          </p:cNvPr>
          <p:cNvSpPr>
            <a:spLocks noGrp="1"/>
          </p:cNvSpPr>
          <p:nvPr>
            <p:ph type="title"/>
          </p:nvPr>
        </p:nvSpPr>
        <p:spPr/>
        <p:txBody>
          <a:bodyPr>
            <a:noAutofit/>
          </a:bodyPr>
          <a:lstStyle/>
          <a:p>
            <a:r>
              <a:rPr lang="en-US" sz="2800" b="1" dirty="0">
                <a:solidFill>
                  <a:schemeClr val="accent2">
                    <a:lumMod val="75000"/>
                  </a:schemeClr>
                </a:solidFill>
              </a:rPr>
              <a:t>On-Orbit Flight Control Teams (Front Room “Console” Positions during STS-117)</a:t>
            </a:r>
          </a:p>
        </p:txBody>
      </p:sp>
      <p:graphicFrame>
        <p:nvGraphicFramePr>
          <p:cNvPr id="5" name="Table 5">
            <a:extLst>
              <a:ext uri="{FF2B5EF4-FFF2-40B4-BE49-F238E27FC236}">
                <a16:creationId xmlns:a16="http://schemas.microsoft.com/office/drawing/2014/main" id="{97019AC3-909B-4B1D-8583-A3811621D0B7}"/>
              </a:ext>
            </a:extLst>
          </p:cNvPr>
          <p:cNvGraphicFramePr>
            <a:graphicFrameLocks noGrp="1"/>
          </p:cNvGraphicFramePr>
          <p:nvPr>
            <p:extLst>
              <p:ext uri="{D42A27DB-BD31-4B8C-83A1-F6EECF244321}">
                <p14:modId xmlns:p14="http://schemas.microsoft.com/office/powerpoint/2010/main" val="1420989639"/>
              </p:ext>
            </p:extLst>
          </p:nvPr>
        </p:nvGraphicFramePr>
        <p:xfrm>
          <a:off x="1036576" y="955675"/>
          <a:ext cx="10306374" cy="5765800"/>
        </p:xfrm>
        <a:graphic>
          <a:graphicData uri="http://schemas.openxmlformats.org/drawingml/2006/table">
            <a:tbl>
              <a:tblPr firstRow="1" bandRow="1">
                <a:tableStyleId>{5C22544A-7EE6-4342-B048-85BDC9FD1C3A}</a:tableStyleId>
              </a:tblPr>
              <a:tblGrid>
                <a:gridCol w="4854937">
                  <a:extLst>
                    <a:ext uri="{9D8B030D-6E8A-4147-A177-3AD203B41FA5}">
                      <a16:colId xmlns:a16="http://schemas.microsoft.com/office/drawing/2014/main" val="2744455080"/>
                    </a:ext>
                  </a:extLst>
                </a:gridCol>
                <a:gridCol w="5451437">
                  <a:extLst>
                    <a:ext uri="{9D8B030D-6E8A-4147-A177-3AD203B41FA5}">
                      <a16:colId xmlns:a16="http://schemas.microsoft.com/office/drawing/2014/main" val="2326738717"/>
                    </a:ext>
                  </a:extLst>
                </a:gridCol>
              </a:tblGrid>
              <a:tr h="0">
                <a:tc>
                  <a:txBody>
                    <a:bodyPr/>
                    <a:lstStyle/>
                    <a:p>
                      <a:r>
                        <a:rPr lang="en-US" sz="1400" dirty="0"/>
                        <a:t>Shuttle (Alphabetical)</a:t>
                      </a:r>
                    </a:p>
                  </a:txBody>
                  <a:tcPr/>
                </a:tc>
                <a:tc>
                  <a:txBody>
                    <a:bodyPr/>
                    <a:lstStyle/>
                    <a:p>
                      <a:r>
                        <a:rPr lang="en-US" sz="1400"/>
                        <a:t>Station (Paired with Shuttle Counterpart)</a:t>
                      </a:r>
                      <a:endParaRPr lang="en-US" sz="1400" dirty="0"/>
                    </a:p>
                  </a:txBody>
                  <a:tcPr/>
                </a:tc>
                <a:extLst>
                  <a:ext uri="{0D108BD9-81ED-4DB2-BD59-A6C34878D82A}">
                    <a16:rowId xmlns:a16="http://schemas.microsoft.com/office/drawing/2014/main" val="4137654913"/>
                  </a:ext>
                </a:extLst>
              </a:tr>
              <a:tr h="0">
                <a:tc>
                  <a:txBody>
                    <a:bodyPr/>
                    <a:lstStyle/>
                    <a:p>
                      <a:r>
                        <a:rPr lang="en-US" sz="1400" dirty="0"/>
                        <a:t>Flight</a:t>
                      </a:r>
                    </a:p>
                  </a:txBody>
                  <a:tcPr/>
                </a:tc>
                <a:tc>
                  <a:txBody>
                    <a:bodyPr/>
                    <a:lstStyle/>
                    <a:p>
                      <a:r>
                        <a:rPr lang="en-US" sz="1400" dirty="0"/>
                        <a:t>ISS Flight</a:t>
                      </a:r>
                    </a:p>
                  </a:txBody>
                  <a:tcPr/>
                </a:tc>
                <a:extLst>
                  <a:ext uri="{0D108BD9-81ED-4DB2-BD59-A6C34878D82A}">
                    <a16:rowId xmlns:a16="http://schemas.microsoft.com/office/drawing/2014/main" val="30171547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ACO – Assembly and Checkout Officer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20074242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DPS – Data Processing System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ODIN – Onboard Data Interfaces and Networks</a:t>
                      </a:r>
                    </a:p>
                  </a:txBody>
                  <a:tcPr/>
                </a:tc>
                <a:extLst>
                  <a:ext uri="{0D108BD9-81ED-4DB2-BD59-A6C34878D82A}">
                    <a16:rowId xmlns:a16="http://schemas.microsoft.com/office/drawing/2014/main" val="890613669"/>
                  </a:ext>
                </a:extLst>
              </a:tr>
              <a:tr h="279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EECOM – Emergency, Environmental and Consumables Management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ECLSS – Environmental Control and Life Support System</a:t>
                      </a:r>
                    </a:p>
                  </a:txBody>
                  <a:tcPr/>
                </a:tc>
                <a:extLst>
                  <a:ext uri="{0D108BD9-81ED-4DB2-BD59-A6C34878D82A}">
                    <a16:rowId xmlns:a16="http://schemas.microsoft.com/office/drawing/2014/main" val="1749698603"/>
                  </a:ext>
                </a:extLst>
              </a:tr>
              <a:tr h="151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EGIL – Electrical Generation and Integrated Lighting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PHALCON – Power, Heating, Articulation, Lighting Control Officer</a:t>
                      </a:r>
                    </a:p>
                  </a:txBody>
                  <a:tcPr/>
                </a:tc>
                <a:extLst>
                  <a:ext uri="{0D108BD9-81ED-4DB2-BD59-A6C34878D82A}">
                    <a16:rowId xmlns:a16="http://schemas.microsoft.com/office/drawing/2014/main" val="732595168"/>
                  </a:ext>
                </a:extLst>
              </a:tr>
              <a:tr h="14782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EVA – Extravehicular Activity Officer</a:t>
                      </a:r>
                    </a:p>
                  </a:txBody>
                  <a:tcPr/>
                </a:tc>
                <a:tc hMerge="1">
                  <a:txBody>
                    <a:bodyPr/>
                    <a:lstStyle/>
                    <a:p>
                      <a:endParaRPr lang="en-US"/>
                    </a:p>
                  </a:txBody>
                  <a:tcPr/>
                </a:tc>
                <a:extLst>
                  <a:ext uri="{0D108BD9-81ED-4DB2-BD59-A6C34878D82A}">
                    <a16:rowId xmlns:a16="http://schemas.microsoft.com/office/drawing/2014/main" val="209273332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FAO – Flight Activities Officer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OPS PLAN – Operations Planner</a:t>
                      </a:r>
                    </a:p>
                  </a:txBody>
                  <a:tcPr/>
                </a:tc>
                <a:extLst>
                  <a:ext uri="{0D108BD9-81ED-4DB2-BD59-A6C34878D82A}">
                    <a16:rowId xmlns:a16="http://schemas.microsoft.com/office/drawing/2014/main" val="2028756920"/>
                  </a:ext>
                </a:extLst>
              </a:tr>
              <a:tr h="16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FDO – Flight Dynamics Officer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TOPO – Trajectory Operations and Planning Officer</a:t>
                      </a:r>
                    </a:p>
                  </a:txBody>
                  <a:tcPr/>
                </a:tc>
                <a:extLst>
                  <a:ext uri="{0D108BD9-81ED-4DB2-BD59-A6C34878D82A}">
                    <a16:rowId xmlns:a16="http://schemas.microsoft.com/office/drawing/2014/main" val="1905888581"/>
                  </a:ext>
                </a:extLst>
              </a:tr>
              <a:tr h="12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GC – Ground controller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ISS GC</a:t>
                      </a:r>
                    </a:p>
                  </a:txBody>
                  <a:tcPr/>
                </a:tc>
                <a:extLst>
                  <a:ext uri="{0D108BD9-81ED-4DB2-BD59-A6C34878D82A}">
                    <a16:rowId xmlns:a16="http://schemas.microsoft.com/office/drawing/2014/main" val="208332009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GNC – Guidance, Navigation and Control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ADCO – Attitude Determination and Control Officer</a:t>
                      </a:r>
                    </a:p>
                  </a:txBody>
                  <a:tcPr/>
                </a:tc>
                <a:extLst>
                  <a:ext uri="{0D108BD9-81ED-4DB2-BD59-A6C34878D82A}">
                    <a16:rowId xmlns:a16="http://schemas.microsoft.com/office/drawing/2014/main" val="3765378253"/>
                  </a:ext>
                </a:extLst>
              </a:tr>
              <a:tr h="1632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INCO – Instrumentation and Communications Officer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CATO – Communication and Tracking Officer</a:t>
                      </a:r>
                    </a:p>
                  </a:txBody>
                  <a:tcPr/>
                </a:tc>
                <a:extLst>
                  <a:ext uri="{0D108BD9-81ED-4DB2-BD59-A6C34878D82A}">
                    <a16:rowId xmlns:a16="http://schemas.microsoft.com/office/drawing/2014/main" val="13230759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MMACS – Mechanical, Maintenance, Arm and Crew Systems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OSO – Operations Support Officer</a:t>
                      </a:r>
                    </a:p>
                  </a:txBody>
                  <a:tcPr/>
                </a:tc>
                <a:extLst>
                  <a:ext uri="{0D108BD9-81ED-4DB2-BD59-A6C34878D82A}">
                    <a16:rowId xmlns:a16="http://schemas.microsoft.com/office/drawing/2014/main" val="745998164"/>
                  </a:ext>
                </a:extLst>
              </a:tr>
              <a:tr h="120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PDRS – Payload Deployment and Retrieval System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ROBO- Robotics Operations Systems Officer</a:t>
                      </a:r>
                    </a:p>
                  </a:txBody>
                  <a:tcPr/>
                </a:tc>
                <a:extLst>
                  <a:ext uri="{0D108BD9-81ED-4DB2-BD59-A6C34878D82A}">
                    <a16:rowId xmlns:a16="http://schemas.microsoft.com/office/drawing/2014/main" val="51676869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PROP – Propulsion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1957800323"/>
                  </a:ext>
                </a:extLst>
              </a:tr>
              <a:tr h="12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Surgeon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BME – Biomedical Engineer</a:t>
                      </a:r>
                    </a:p>
                  </a:txBody>
                  <a:tcPr/>
                </a:tc>
                <a:extLst>
                  <a:ext uri="{0D108BD9-81ED-4DB2-BD59-A6C34878D82A}">
                    <a16:rowId xmlns:a16="http://schemas.microsoft.com/office/drawing/2014/main" val="2153633851"/>
                  </a:ext>
                </a:extLst>
              </a:tr>
              <a:tr h="1555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ISO – Inventory and Stowage Officer</a:t>
                      </a:r>
                    </a:p>
                  </a:txBody>
                  <a:tcPr/>
                </a:tc>
                <a:extLst>
                  <a:ext uri="{0D108BD9-81ED-4DB2-BD59-A6C34878D82A}">
                    <a16:rowId xmlns:a16="http://schemas.microsoft.com/office/drawing/2014/main" val="473553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RIO – Remote Interface Officer (Russian Liaison)</a:t>
                      </a:r>
                    </a:p>
                  </a:txBody>
                  <a:tcPr/>
                </a:tc>
                <a:extLst>
                  <a:ext uri="{0D108BD9-81ED-4DB2-BD59-A6C34878D82A}">
                    <a16:rowId xmlns:a16="http://schemas.microsoft.com/office/drawing/2014/main" val="334994920"/>
                  </a:ext>
                </a:extLst>
              </a:tr>
            </a:tbl>
          </a:graphicData>
        </a:graphic>
      </p:graphicFrame>
    </p:spTree>
    <p:extLst>
      <p:ext uri="{BB962C8B-B14F-4D97-AF65-F5344CB8AC3E}">
        <p14:creationId xmlns:p14="http://schemas.microsoft.com/office/powerpoint/2010/main" val="953712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54A29-1922-4B3F-B67E-61585AEF7428}"/>
              </a:ext>
            </a:extLst>
          </p:cNvPr>
          <p:cNvSpPr>
            <a:spLocks noGrp="1"/>
          </p:cNvSpPr>
          <p:nvPr>
            <p:ph type="title"/>
          </p:nvPr>
        </p:nvSpPr>
        <p:spPr/>
        <p:txBody>
          <a:bodyPr/>
          <a:lstStyle/>
          <a:p>
            <a:r>
              <a:rPr lang="en-US" b="1" dirty="0">
                <a:solidFill>
                  <a:schemeClr val="accent2">
                    <a:lumMod val="75000"/>
                  </a:schemeClr>
                </a:solidFill>
              </a:rPr>
              <a:t>Procedures</a:t>
            </a:r>
          </a:p>
        </p:txBody>
      </p:sp>
      <p:sp>
        <p:nvSpPr>
          <p:cNvPr id="3" name="Content Placeholder 2">
            <a:extLst>
              <a:ext uri="{FF2B5EF4-FFF2-40B4-BE49-F238E27FC236}">
                <a16:creationId xmlns:a16="http://schemas.microsoft.com/office/drawing/2014/main" id="{03F58935-E86E-4CDD-AC46-07675B7DEEA1}"/>
              </a:ext>
            </a:extLst>
          </p:cNvPr>
          <p:cNvSpPr>
            <a:spLocks noGrp="1"/>
          </p:cNvSpPr>
          <p:nvPr>
            <p:ph idx="1"/>
          </p:nvPr>
        </p:nvSpPr>
        <p:spPr/>
        <p:txBody>
          <a:bodyPr/>
          <a:lstStyle/>
          <a:p>
            <a:pPr marL="0" indent="0">
              <a:buNone/>
            </a:pPr>
            <a:r>
              <a:rPr lang="en-US" dirty="0">
                <a:solidFill>
                  <a:srgbClr val="00B050"/>
                </a:solidFill>
              </a:rPr>
              <a:t>Procedures help ensure correct operations</a:t>
            </a:r>
          </a:p>
          <a:p>
            <a:r>
              <a:rPr lang="en-US" dirty="0"/>
              <a:t>Procedures are authored to ensure operations stays within Flight Rule permissions</a:t>
            </a:r>
          </a:p>
          <a:p>
            <a:r>
              <a:rPr lang="en-US" dirty="0"/>
              <a:t>All Procedures are authored in a standard format to prevent errors and exist under configuration management</a:t>
            </a:r>
          </a:p>
          <a:p>
            <a:r>
              <a:rPr lang="en-US" dirty="0"/>
              <a:t>All procedures are thoroughly tested in appropriate hardware/software rigs and exercised in pre-flight simulation practice sessions</a:t>
            </a:r>
          </a:p>
          <a:p>
            <a:endParaRPr lang="en-US" dirty="0"/>
          </a:p>
          <a:p>
            <a:pPr marL="0" indent="0">
              <a:buNone/>
            </a:pPr>
            <a:r>
              <a:rPr lang="en-US" dirty="0">
                <a:solidFill>
                  <a:srgbClr val="00B050"/>
                </a:solidFill>
              </a:rPr>
              <a:t>Best practice: never operate without a procedure (if possible). Acquire permission to operate outside of procedures.</a:t>
            </a:r>
          </a:p>
        </p:txBody>
      </p:sp>
    </p:spTree>
    <p:extLst>
      <p:ext uri="{BB962C8B-B14F-4D97-AF65-F5344CB8AC3E}">
        <p14:creationId xmlns:p14="http://schemas.microsoft.com/office/powerpoint/2010/main" val="320226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F862-7008-4A09-94CF-AC80C6168928}"/>
              </a:ext>
            </a:extLst>
          </p:cNvPr>
          <p:cNvSpPr>
            <a:spLocks noGrp="1"/>
          </p:cNvSpPr>
          <p:nvPr>
            <p:ph type="title"/>
          </p:nvPr>
        </p:nvSpPr>
        <p:spPr>
          <a:xfrm rot="10800000" flipV="1">
            <a:off x="142583" y="136525"/>
            <a:ext cx="11339264" cy="708374"/>
          </a:xfrm>
        </p:spPr>
        <p:txBody>
          <a:bodyPr/>
          <a:lstStyle/>
          <a:p>
            <a:r>
              <a:rPr lang="en-US" b="1" dirty="0">
                <a:solidFill>
                  <a:schemeClr val="accent2">
                    <a:lumMod val="75000"/>
                  </a:schemeClr>
                </a:solidFill>
              </a:rPr>
              <a:t>Types of Procedures (Shuttle was old-school paper)</a:t>
            </a:r>
            <a:endParaRPr lang="en-US" dirty="0"/>
          </a:p>
        </p:txBody>
      </p:sp>
      <p:sp>
        <p:nvSpPr>
          <p:cNvPr id="3" name="Content Placeholder 2">
            <a:extLst>
              <a:ext uri="{FF2B5EF4-FFF2-40B4-BE49-F238E27FC236}">
                <a16:creationId xmlns:a16="http://schemas.microsoft.com/office/drawing/2014/main" id="{9DC2D59E-28AF-4D3F-96AF-21466F88D5D8}"/>
              </a:ext>
            </a:extLst>
          </p:cNvPr>
          <p:cNvSpPr>
            <a:spLocks noGrp="1"/>
          </p:cNvSpPr>
          <p:nvPr>
            <p:ph idx="1"/>
          </p:nvPr>
        </p:nvSpPr>
        <p:spPr/>
        <p:txBody>
          <a:bodyPr/>
          <a:lstStyle/>
          <a:p>
            <a:r>
              <a:rPr lang="en-US" dirty="0"/>
              <a:t>Standard Flight Data File (FDF)</a:t>
            </a:r>
          </a:p>
          <a:p>
            <a:pPr lvl="1"/>
            <a:r>
              <a:rPr lang="en-US" dirty="0"/>
              <a:t>Ascent/Entry</a:t>
            </a:r>
          </a:p>
          <a:p>
            <a:pPr lvl="2"/>
            <a:r>
              <a:rPr lang="en-US" dirty="0"/>
              <a:t>Cue Cards</a:t>
            </a:r>
          </a:p>
          <a:p>
            <a:endParaRPr lang="en-US" dirty="0"/>
          </a:p>
        </p:txBody>
      </p:sp>
      <p:pic>
        <p:nvPicPr>
          <p:cNvPr id="4" name="Picture 2">
            <a:extLst>
              <a:ext uri="{FF2B5EF4-FFF2-40B4-BE49-F238E27FC236}">
                <a16:creationId xmlns:a16="http://schemas.microsoft.com/office/drawing/2014/main" id="{34F12B48-4110-4F47-B0CA-AF384E007C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13" r="1318" b="11237"/>
          <a:stretch/>
        </p:blipFill>
        <p:spPr bwMode="auto">
          <a:xfrm rot="5400000">
            <a:off x="6061906" y="771625"/>
            <a:ext cx="5075688" cy="576419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45EFFD1-130E-4773-9566-DBB7B961A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19892" y="2266266"/>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89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1011093" cy="5075688"/>
          </a:xfrm>
        </p:spPr>
        <p:txBody>
          <a:bodyPr>
            <a:normAutofit/>
          </a:bodyPr>
          <a:lstStyle/>
          <a:p>
            <a:r>
              <a:rPr lang="en-US" dirty="0">
                <a:solidFill>
                  <a:schemeClr val="tx1">
                    <a:lumMod val="65000"/>
                  </a:schemeClr>
                </a:solidFill>
              </a:rPr>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t>Orbit</a:t>
            </a:r>
          </a:p>
          <a:p>
            <a:pPr marL="0" indent="0">
              <a:buNone/>
            </a:pPr>
            <a:endParaRPr lang="en-US" dirty="0"/>
          </a:p>
        </p:txBody>
      </p:sp>
      <p:pic>
        <p:nvPicPr>
          <p:cNvPr id="6146" name="Picture 2">
            <a:extLst>
              <a:ext uri="{FF2B5EF4-FFF2-40B4-BE49-F238E27FC236}">
                <a16:creationId xmlns:a16="http://schemas.microsoft.com/office/drawing/2014/main" id="{096D8961-9059-48AD-A163-A61D0B98B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58"/>
          <a:stretch/>
        </p:blipFill>
        <p:spPr bwMode="auto">
          <a:xfrm rot="5400000">
            <a:off x="5401842" y="600109"/>
            <a:ext cx="49054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0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1011093" cy="5075688"/>
          </a:xfrm>
        </p:spPr>
        <p:txBody>
          <a:bodyPr>
            <a:normAutofit/>
          </a:bodyPr>
          <a:lstStyle/>
          <a:p>
            <a:r>
              <a:rPr lang="en-US" dirty="0">
                <a:solidFill>
                  <a:schemeClr val="tx1">
                    <a:lumMod val="65000"/>
                  </a:schemeClr>
                </a:solidFill>
              </a:rPr>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t>Orbit</a:t>
            </a:r>
          </a:p>
          <a:p>
            <a:pPr marL="0" indent="0">
              <a:buNone/>
            </a:pPr>
            <a:endParaRPr lang="en-US" dirty="0"/>
          </a:p>
        </p:txBody>
      </p:sp>
      <p:sp>
        <p:nvSpPr>
          <p:cNvPr id="6" name="TextBox 5">
            <a:extLst>
              <a:ext uri="{FF2B5EF4-FFF2-40B4-BE49-F238E27FC236}">
                <a16:creationId xmlns:a16="http://schemas.microsoft.com/office/drawing/2014/main" id="{6813D421-F569-4751-B7E1-E0EAD4F59BEB}"/>
              </a:ext>
            </a:extLst>
          </p:cNvPr>
          <p:cNvSpPr txBox="1"/>
          <p:nvPr/>
        </p:nvSpPr>
        <p:spPr>
          <a:xfrm>
            <a:off x="6375998" y="937413"/>
            <a:ext cx="5421484" cy="369332"/>
          </a:xfrm>
          <a:prstGeom prst="rect">
            <a:avLst/>
          </a:prstGeom>
          <a:noFill/>
        </p:spPr>
        <p:txBody>
          <a:bodyPr wrap="none" rtlCol="0">
            <a:spAutoFit/>
          </a:bodyPr>
          <a:lstStyle/>
          <a:p>
            <a:r>
              <a:rPr lang="en-US" dirty="0"/>
              <a:t>(what a procedure looks like electronically for ISS today)</a:t>
            </a:r>
          </a:p>
        </p:txBody>
      </p:sp>
      <p:pic>
        <p:nvPicPr>
          <p:cNvPr id="7" name="Picture 6">
            <a:extLst>
              <a:ext uri="{FF2B5EF4-FFF2-40B4-BE49-F238E27FC236}">
                <a16:creationId xmlns:a16="http://schemas.microsoft.com/office/drawing/2014/main" id="{4B00FA98-9F4A-4141-A554-73306C9C09C8}"/>
              </a:ext>
            </a:extLst>
          </p:cNvPr>
          <p:cNvPicPr>
            <a:picLocks noChangeAspect="1"/>
          </p:cNvPicPr>
          <p:nvPr/>
        </p:nvPicPr>
        <p:blipFill>
          <a:blip r:embed="rId3"/>
          <a:stretch>
            <a:fillRect/>
          </a:stretch>
        </p:blipFill>
        <p:spPr>
          <a:xfrm>
            <a:off x="4909458" y="1511683"/>
            <a:ext cx="7050086" cy="5266926"/>
          </a:xfrm>
          <a:prstGeom prst="rect">
            <a:avLst/>
          </a:prstGeom>
        </p:spPr>
      </p:pic>
    </p:spTree>
    <p:extLst>
      <p:ext uri="{BB962C8B-B14F-4D97-AF65-F5344CB8AC3E}">
        <p14:creationId xmlns:p14="http://schemas.microsoft.com/office/powerpoint/2010/main" val="2083948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1011093" cy="5075688"/>
          </a:xfrm>
        </p:spPr>
        <p:txBody>
          <a:bodyPr>
            <a:normAutofit/>
          </a:bodyPr>
          <a:lstStyle/>
          <a:p>
            <a:r>
              <a:rPr lang="en-US" dirty="0"/>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solidFill>
                  <a:schemeClr val="tx1">
                    <a:lumMod val="65000"/>
                  </a:schemeClr>
                </a:solidFill>
              </a:rPr>
              <a:t>Orbit</a:t>
            </a:r>
          </a:p>
          <a:p>
            <a:pPr lvl="1"/>
            <a:r>
              <a:rPr lang="en-US" dirty="0"/>
              <a:t>Flight Plan</a:t>
            </a:r>
          </a:p>
          <a:p>
            <a:endParaRPr lang="en-US" dirty="0"/>
          </a:p>
        </p:txBody>
      </p:sp>
      <p:pic>
        <p:nvPicPr>
          <p:cNvPr id="5122" name="Picture 2">
            <a:extLst>
              <a:ext uri="{FF2B5EF4-FFF2-40B4-BE49-F238E27FC236}">
                <a16:creationId xmlns:a16="http://schemas.microsoft.com/office/drawing/2014/main" id="{5F35AB92-B3AD-4E29-9D5C-415584EB8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422038" y="-503184"/>
            <a:ext cx="4643453" cy="619127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BE68892-B9A3-4C19-AD3E-5082A8904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78587" y="2504448"/>
            <a:ext cx="3614595" cy="481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364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1011093" cy="5075688"/>
          </a:xfrm>
        </p:spPr>
        <p:txBody>
          <a:bodyPr>
            <a:normAutofit/>
          </a:bodyPr>
          <a:lstStyle/>
          <a:p>
            <a:r>
              <a:rPr lang="en-US" dirty="0"/>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solidFill>
                  <a:schemeClr val="tx1">
                    <a:lumMod val="65000"/>
                  </a:schemeClr>
                </a:solidFill>
              </a:rPr>
              <a:t>Orbit</a:t>
            </a:r>
          </a:p>
          <a:p>
            <a:pPr lvl="1"/>
            <a:r>
              <a:rPr lang="en-US" dirty="0"/>
              <a:t>Flight Plan</a:t>
            </a:r>
          </a:p>
          <a:p>
            <a:endParaRPr lang="en-US" dirty="0"/>
          </a:p>
        </p:txBody>
      </p:sp>
      <p:pic>
        <p:nvPicPr>
          <p:cNvPr id="5" name="Picture 4">
            <a:extLst>
              <a:ext uri="{FF2B5EF4-FFF2-40B4-BE49-F238E27FC236}">
                <a16:creationId xmlns:a16="http://schemas.microsoft.com/office/drawing/2014/main" id="{F682FFFA-F047-44AE-90A7-4DE647EA6D4F}"/>
              </a:ext>
            </a:extLst>
          </p:cNvPr>
          <p:cNvPicPr>
            <a:picLocks noChangeAspect="1"/>
          </p:cNvPicPr>
          <p:nvPr/>
        </p:nvPicPr>
        <p:blipFill>
          <a:blip r:embed="rId3"/>
          <a:stretch>
            <a:fillRect/>
          </a:stretch>
        </p:blipFill>
        <p:spPr>
          <a:xfrm>
            <a:off x="2390600" y="2463253"/>
            <a:ext cx="9448800" cy="3867210"/>
          </a:xfrm>
          <a:prstGeom prst="rect">
            <a:avLst/>
          </a:prstGeom>
        </p:spPr>
      </p:pic>
      <p:sp>
        <p:nvSpPr>
          <p:cNvPr id="6" name="TextBox 5">
            <a:extLst>
              <a:ext uri="{FF2B5EF4-FFF2-40B4-BE49-F238E27FC236}">
                <a16:creationId xmlns:a16="http://schemas.microsoft.com/office/drawing/2014/main" id="{8420F89D-C962-40F5-A165-A2B9E77150DD}"/>
              </a:ext>
            </a:extLst>
          </p:cNvPr>
          <p:cNvSpPr txBox="1"/>
          <p:nvPr/>
        </p:nvSpPr>
        <p:spPr>
          <a:xfrm>
            <a:off x="6675162" y="1991452"/>
            <a:ext cx="4994957" cy="369332"/>
          </a:xfrm>
          <a:prstGeom prst="rect">
            <a:avLst/>
          </a:prstGeom>
          <a:noFill/>
        </p:spPr>
        <p:txBody>
          <a:bodyPr wrap="none" rtlCol="0">
            <a:spAutoFit/>
          </a:bodyPr>
          <a:lstStyle/>
          <a:p>
            <a:r>
              <a:rPr lang="en-US" dirty="0"/>
              <a:t>(What the flight plan looks like electronically today)</a:t>
            </a:r>
          </a:p>
        </p:txBody>
      </p:sp>
    </p:spTree>
    <p:extLst>
      <p:ext uri="{BB962C8B-B14F-4D97-AF65-F5344CB8AC3E}">
        <p14:creationId xmlns:p14="http://schemas.microsoft.com/office/powerpoint/2010/main" val="101186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4834531" cy="5075688"/>
          </a:xfrm>
        </p:spPr>
        <p:txBody>
          <a:bodyPr>
            <a:normAutofit lnSpcReduction="10000"/>
          </a:bodyPr>
          <a:lstStyle/>
          <a:p>
            <a:r>
              <a:rPr lang="en-US" dirty="0">
                <a:solidFill>
                  <a:schemeClr val="tx1">
                    <a:lumMod val="65000"/>
                  </a:schemeClr>
                </a:solidFill>
              </a:rPr>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solidFill>
                  <a:schemeClr val="tx1">
                    <a:lumMod val="65000"/>
                  </a:schemeClr>
                </a:solidFill>
              </a:rPr>
              <a:t>Orbit</a:t>
            </a:r>
          </a:p>
          <a:p>
            <a:pPr lvl="1"/>
            <a:r>
              <a:rPr lang="en-US" dirty="0">
                <a:solidFill>
                  <a:schemeClr val="tx1">
                    <a:lumMod val="65000"/>
                  </a:schemeClr>
                </a:solidFill>
              </a:rPr>
              <a:t>Flight Plan</a:t>
            </a:r>
          </a:p>
          <a:p>
            <a:r>
              <a:rPr lang="en-US" dirty="0"/>
              <a:t>Joint Operational Procedures (JOIP) – Procedures with an external entity (other programs/vehicles)</a:t>
            </a:r>
          </a:p>
          <a:p>
            <a:pPr lvl="1"/>
            <a:r>
              <a:rPr lang="en-US" dirty="0"/>
              <a:t>More verbose</a:t>
            </a:r>
          </a:p>
          <a:p>
            <a:pPr lvl="1"/>
            <a:r>
              <a:rPr lang="en-US" dirty="0"/>
              <a:t>The concept of KPLO OIPs are derived from this practice to document procedures between KMOC and MCC</a:t>
            </a:r>
          </a:p>
          <a:p>
            <a:endParaRPr lang="en-US" dirty="0"/>
          </a:p>
          <a:p>
            <a:pPr marL="0" indent="0">
              <a:buNone/>
            </a:pPr>
            <a:endParaRPr lang="en-US" dirty="0"/>
          </a:p>
        </p:txBody>
      </p:sp>
      <p:pic>
        <p:nvPicPr>
          <p:cNvPr id="5" name="Picture 4">
            <a:extLst>
              <a:ext uri="{FF2B5EF4-FFF2-40B4-BE49-F238E27FC236}">
                <a16:creationId xmlns:a16="http://schemas.microsoft.com/office/drawing/2014/main" id="{C4BA81E5-A99C-44CF-8633-272586FEA1AF}"/>
              </a:ext>
            </a:extLst>
          </p:cNvPr>
          <p:cNvPicPr>
            <a:picLocks noChangeAspect="1"/>
          </p:cNvPicPr>
          <p:nvPr/>
        </p:nvPicPr>
        <p:blipFill>
          <a:blip r:embed="rId3"/>
          <a:stretch>
            <a:fillRect/>
          </a:stretch>
        </p:blipFill>
        <p:spPr>
          <a:xfrm>
            <a:off x="5027273" y="136525"/>
            <a:ext cx="4572000" cy="3019425"/>
          </a:xfrm>
          <a:prstGeom prst="rect">
            <a:avLst/>
          </a:prstGeom>
        </p:spPr>
      </p:pic>
      <p:pic>
        <p:nvPicPr>
          <p:cNvPr id="7" name="Picture 6">
            <a:extLst>
              <a:ext uri="{FF2B5EF4-FFF2-40B4-BE49-F238E27FC236}">
                <a16:creationId xmlns:a16="http://schemas.microsoft.com/office/drawing/2014/main" id="{98BB57F6-79DF-432A-A665-166D2565FB8B}"/>
              </a:ext>
            </a:extLst>
          </p:cNvPr>
          <p:cNvPicPr>
            <a:picLocks noChangeAspect="1"/>
          </p:cNvPicPr>
          <p:nvPr/>
        </p:nvPicPr>
        <p:blipFill>
          <a:blip r:embed="rId4"/>
          <a:stretch>
            <a:fillRect/>
          </a:stretch>
        </p:blipFill>
        <p:spPr>
          <a:xfrm>
            <a:off x="7813085" y="1800431"/>
            <a:ext cx="4321215" cy="4921044"/>
          </a:xfrm>
          <a:prstGeom prst="rect">
            <a:avLst/>
          </a:prstGeom>
        </p:spPr>
      </p:pic>
    </p:spTree>
    <p:extLst>
      <p:ext uri="{BB962C8B-B14F-4D97-AF65-F5344CB8AC3E}">
        <p14:creationId xmlns:p14="http://schemas.microsoft.com/office/powerpoint/2010/main" val="2912960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0309355" cy="5075688"/>
          </a:xfrm>
        </p:spPr>
        <p:txBody>
          <a:bodyPr>
            <a:normAutofit/>
          </a:bodyPr>
          <a:lstStyle/>
          <a:p>
            <a:r>
              <a:rPr lang="en-US" dirty="0">
                <a:solidFill>
                  <a:schemeClr val="tx1">
                    <a:lumMod val="65000"/>
                  </a:schemeClr>
                </a:solidFill>
              </a:rPr>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solidFill>
                  <a:schemeClr val="tx1">
                    <a:lumMod val="65000"/>
                  </a:schemeClr>
                </a:solidFill>
              </a:rPr>
              <a:t>Orbit</a:t>
            </a:r>
          </a:p>
          <a:p>
            <a:pPr lvl="1"/>
            <a:r>
              <a:rPr lang="en-US" dirty="0">
                <a:solidFill>
                  <a:schemeClr val="tx1">
                    <a:lumMod val="65000"/>
                  </a:schemeClr>
                </a:solidFill>
              </a:rPr>
              <a:t>Flight Plan</a:t>
            </a:r>
          </a:p>
          <a:p>
            <a:r>
              <a:rPr lang="en-US" dirty="0">
                <a:solidFill>
                  <a:schemeClr val="tx1">
                    <a:lumMod val="65000"/>
                  </a:schemeClr>
                </a:solidFill>
              </a:rPr>
              <a:t>Joint Operational Procedures (JOIP) </a:t>
            </a:r>
            <a:r>
              <a:rPr lang="en-US" dirty="0"/>
              <a:t>Operational Interface Procedures (OIP) – Procedures to interface with external entities</a:t>
            </a:r>
          </a:p>
          <a:p>
            <a:pPr lvl="1"/>
            <a:r>
              <a:rPr lang="en-US" dirty="0"/>
              <a:t>KPLO OIPs are derived from this practice to document procedures between KMOC and MCC</a:t>
            </a:r>
          </a:p>
          <a:p>
            <a:endParaRPr lang="en-US" dirty="0"/>
          </a:p>
        </p:txBody>
      </p:sp>
    </p:spTree>
    <p:extLst>
      <p:ext uri="{BB962C8B-B14F-4D97-AF65-F5344CB8AC3E}">
        <p14:creationId xmlns:p14="http://schemas.microsoft.com/office/powerpoint/2010/main" val="2724704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Types of Procedures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6"/>
            <a:ext cx="5621609" cy="5478285"/>
          </a:xfrm>
        </p:spPr>
        <p:txBody>
          <a:bodyPr>
            <a:normAutofit lnSpcReduction="10000"/>
          </a:bodyPr>
          <a:lstStyle/>
          <a:p>
            <a:r>
              <a:rPr lang="en-US" dirty="0">
                <a:solidFill>
                  <a:schemeClr val="tx1">
                    <a:lumMod val="65000"/>
                  </a:schemeClr>
                </a:solidFill>
              </a:rPr>
              <a:t>Standard Flight Data File (FDF)</a:t>
            </a:r>
          </a:p>
          <a:p>
            <a:pPr lvl="1"/>
            <a:r>
              <a:rPr lang="en-US" dirty="0">
                <a:solidFill>
                  <a:schemeClr val="tx1">
                    <a:lumMod val="65000"/>
                  </a:schemeClr>
                </a:solidFill>
              </a:rPr>
              <a:t>Ascent/Entry</a:t>
            </a:r>
          </a:p>
          <a:p>
            <a:pPr lvl="2"/>
            <a:r>
              <a:rPr lang="en-US" dirty="0">
                <a:solidFill>
                  <a:schemeClr val="tx1">
                    <a:lumMod val="65000"/>
                  </a:schemeClr>
                </a:solidFill>
              </a:rPr>
              <a:t>Cue Cards</a:t>
            </a:r>
          </a:p>
          <a:p>
            <a:pPr lvl="1"/>
            <a:r>
              <a:rPr lang="en-US" dirty="0">
                <a:solidFill>
                  <a:schemeClr val="tx1">
                    <a:lumMod val="65000"/>
                  </a:schemeClr>
                </a:solidFill>
              </a:rPr>
              <a:t>Orbit</a:t>
            </a:r>
          </a:p>
          <a:p>
            <a:pPr lvl="1"/>
            <a:r>
              <a:rPr lang="en-US" dirty="0">
                <a:solidFill>
                  <a:schemeClr val="tx1">
                    <a:lumMod val="65000"/>
                  </a:schemeClr>
                </a:solidFill>
              </a:rPr>
              <a:t>Flight Plan</a:t>
            </a:r>
          </a:p>
          <a:p>
            <a:r>
              <a:rPr lang="en-US" dirty="0">
                <a:solidFill>
                  <a:schemeClr val="tx1">
                    <a:lumMod val="65000"/>
                  </a:schemeClr>
                </a:solidFill>
              </a:rPr>
              <a:t>Joint Operational Procedures (JOIP)</a:t>
            </a:r>
          </a:p>
          <a:p>
            <a:r>
              <a:rPr lang="en-US" dirty="0">
                <a:solidFill>
                  <a:schemeClr val="tx1">
                    <a:lumMod val="65000"/>
                  </a:schemeClr>
                </a:solidFill>
              </a:rPr>
              <a:t>Operational Interface Procedures (OIP)</a:t>
            </a:r>
          </a:p>
          <a:p>
            <a:r>
              <a:rPr lang="en-US" dirty="0"/>
              <a:t>Console Handbook – Procedures used by a specific discipline to operate tools at their console</a:t>
            </a:r>
          </a:p>
          <a:p>
            <a:pPr lvl="1"/>
            <a:r>
              <a:rPr lang="en-US" dirty="0"/>
              <a:t>Most verbose, often has equations</a:t>
            </a:r>
          </a:p>
          <a:p>
            <a:pPr lvl="1"/>
            <a:r>
              <a:rPr lang="en-US" dirty="0"/>
              <a:t>Often used to capture the “why”</a:t>
            </a:r>
          </a:p>
          <a:p>
            <a:pPr lvl="1"/>
            <a:r>
              <a:rPr lang="en-US" dirty="0"/>
              <a:t>Meant for </a:t>
            </a:r>
            <a:r>
              <a:rPr lang="en-US" u="sng" dirty="0"/>
              <a:t>ground</a:t>
            </a:r>
            <a:r>
              <a:rPr lang="en-US" dirty="0"/>
              <a:t> operations</a:t>
            </a:r>
          </a:p>
          <a:p>
            <a:endParaRPr lang="en-US" dirty="0"/>
          </a:p>
        </p:txBody>
      </p:sp>
      <p:pic>
        <p:nvPicPr>
          <p:cNvPr id="7" name="Picture 6">
            <a:extLst>
              <a:ext uri="{FF2B5EF4-FFF2-40B4-BE49-F238E27FC236}">
                <a16:creationId xmlns:a16="http://schemas.microsoft.com/office/drawing/2014/main" id="{D4539B94-562A-4348-AE82-233FB66018E8}"/>
              </a:ext>
            </a:extLst>
          </p:cNvPr>
          <p:cNvPicPr>
            <a:picLocks noChangeAspect="1"/>
          </p:cNvPicPr>
          <p:nvPr/>
        </p:nvPicPr>
        <p:blipFill rotWithShape="1">
          <a:blip r:embed="rId3"/>
          <a:srcRect t="2260"/>
          <a:stretch/>
        </p:blipFill>
        <p:spPr>
          <a:xfrm>
            <a:off x="6898511" y="209550"/>
            <a:ext cx="4876800" cy="6432992"/>
          </a:xfrm>
          <a:prstGeom prst="rect">
            <a:avLst/>
          </a:prstGeom>
        </p:spPr>
      </p:pic>
    </p:spTree>
    <p:extLst>
      <p:ext uri="{BB962C8B-B14F-4D97-AF65-F5344CB8AC3E}">
        <p14:creationId xmlns:p14="http://schemas.microsoft.com/office/powerpoint/2010/main" val="321819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CBA05-883E-4505-AB6C-40D4C363FBE8}"/>
              </a:ext>
            </a:extLst>
          </p:cNvPr>
          <p:cNvSpPr>
            <a:spLocks noGrp="1"/>
          </p:cNvSpPr>
          <p:nvPr>
            <p:ph idx="1"/>
          </p:nvPr>
        </p:nvSpPr>
        <p:spPr>
          <a:xfrm>
            <a:off x="188720" y="948929"/>
            <a:ext cx="11578839" cy="4351338"/>
          </a:xfrm>
        </p:spPr>
        <p:txBody>
          <a:bodyPr/>
          <a:lstStyle/>
          <a:p>
            <a:pPr>
              <a:lnSpc>
                <a:spcPct val="100000"/>
              </a:lnSpc>
              <a:spcBef>
                <a:spcPts val="0"/>
              </a:spcBef>
            </a:pPr>
            <a:r>
              <a:rPr lang="en-US" dirty="0"/>
              <a:t>STS-117 (ISS Assembly Flight 13A)</a:t>
            </a:r>
          </a:p>
          <a:p>
            <a:pPr>
              <a:lnSpc>
                <a:spcPct val="100000"/>
              </a:lnSpc>
              <a:spcBef>
                <a:spcPts val="0"/>
              </a:spcBef>
            </a:pPr>
            <a:r>
              <a:rPr lang="en-US" dirty="0"/>
              <a:t>28</a:t>
            </a:r>
            <a:r>
              <a:rPr lang="en-US" baseline="30000" dirty="0"/>
              <a:t>th</a:t>
            </a:r>
            <a:r>
              <a:rPr lang="en-US" dirty="0"/>
              <a:t> flight of Space Shuttle </a:t>
            </a:r>
            <a:r>
              <a:rPr lang="en-US" i="1" dirty="0"/>
              <a:t>Atlantis</a:t>
            </a:r>
          </a:p>
          <a:p>
            <a:pPr>
              <a:lnSpc>
                <a:spcPct val="100000"/>
              </a:lnSpc>
              <a:spcBef>
                <a:spcPts val="0"/>
              </a:spcBef>
            </a:pPr>
            <a:r>
              <a:rPr lang="en-US" dirty="0"/>
              <a:t>Launch: June 8, 2007</a:t>
            </a:r>
          </a:p>
          <a:p>
            <a:pPr>
              <a:lnSpc>
                <a:spcPct val="100000"/>
              </a:lnSpc>
              <a:spcBef>
                <a:spcPts val="0"/>
              </a:spcBef>
            </a:pPr>
            <a:r>
              <a:rPr lang="en-US" dirty="0"/>
              <a:t>Landed: June 22, 2007 (Edwards)</a:t>
            </a:r>
          </a:p>
        </p:txBody>
      </p:sp>
      <p:pic>
        <p:nvPicPr>
          <p:cNvPr id="2052" name="Picture 4">
            <a:extLst>
              <a:ext uri="{FF2B5EF4-FFF2-40B4-BE49-F238E27FC236}">
                <a16:creationId xmlns:a16="http://schemas.microsoft.com/office/drawing/2014/main" id="{CEDF716F-149A-4520-B5F6-E8AFCA055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04"/>
          <a:stretch/>
        </p:blipFill>
        <p:spPr bwMode="auto">
          <a:xfrm>
            <a:off x="895596" y="2702584"/>
            <a:ext cx="4603092" cy="336131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396DED-4BF9-4E56-B11D-D428A4456006}"/>
              </a:ext>
            </a:extLst>
          </p:cNvPr>
          <p:cNvSpPr txBox="1"/>
          <p:nvPr/>
        </p:nvSpPr>
        <p:spPr>
          <a:xfrm>
            <a:off x="107867" y="5906235"/>
            <a:ext cx="5954900" cy="954107"/>
          </a:xfrm>
          <a:prstGeom prst="rect">
            <a:avLst/>
          </a:prstGeom>
          <a:noFill/>
        </p:spPr>
        <p:txBody>
          <a:bodyPr wrap="none" rtlCol="0">
            <a:spAutoFit/>
          </a:bodyPr>
          <a:lstStyle/>
          <a:p>
            <a:pPr algn="ctr"/>
            <a:r>
              <a:rPr lang="en-US" sz="1400" dirty="0">
                <a:solidFill>
                  <a:schemeClr val="tx1">
                    <a:lumMod val="75000"/>
                  </a:schemeClr>
                </a:solidFill>
              </a:rPr>
              <a:t>Commander: Frederick </a:t>
            </a:r>
            <a:r>
              <a:rPr lang="en-US" sz="1400" dirty="0" err="1">
                <a:solidFill>
                  <a:schemeClr val="tx1">
                    <a:lumMod val="75000"/>
                  </a:schemeClr>
                </a:solidFill>
              </a:rPr>
              <a:t>Sturckow</a:t>
            </a:r>
            <a:endParaRPr lang="en-US" sz="1400" dirty="0">
              <a:solidFill>
                <a:schemeClr val="tx1">
                  <a:lumMod val="75000"/>
                </a:schemeClr>
              </a:solidFill>
            </a:endParaRPr>
          </a:p>
          <a:p>
            <a:pPr algn="ctr"/>
            <a:r>
              <a:rPr lang="en-US" sz="1400" dirty="0">
                <a:solidFill>
                  <a:schemeClr val="tx1">
                    <a:lumMod val="75000"/>
                  </a:schemeClr>
                </a:solidFill>
              </a:rPr>
              <a:t>Pilot: Lee Archambault</a:t>
            </a:r>
          </a:p>
          <a:p>
            <a:pPr algn="ctr"/>
            <a:r>
              <a:rPr lang="en-US" sz="1400" dirty="0">
                <a:solidFill>
                  <a:schemeClr val="tx1">
                    <a:lumMod val="75000"/>
                  </a:schemeClr>
                </a:solidFill>
              </a:rPr>
              <a:t>Mission Specialists: Patrick Forrester, Steven Swanson, John Olivas, James Reilly</a:t>
            </a:r>
          </a:p>
          <a:p>
            <a:pPr algn="ctr"/>
            <a:r>
              <a:rPr lang="en-US" sz="1400" dirty="0">
                <a:solidFill>
                  <a:schemeClr val="tx1">
                    <a:lumMod val="75000"/>
                  </a:schemeClr>
                </a:solidFill>
              </a:rPr>
              <a:t>ISS rotation: Clayton Anderson (Up), Sunita Williams (Down)</a:t>
            </a:r>
          </a:p>
        </p:txBody>
      </p:sp>
      <p:pic>
        <p:nvPicPr>
          <p:cNvPr id="2058" name="Picture 10">
            <a:extLst>
              <a:ext uri="{FF2B5EF4-FFF2-40B4-BE49-F238E27FC236}">
                <a16:creationId xmlns:a16="http://schemas.microsoft.com/office/drawing/2014/main" id="{C838CDFC-8141-40B4-8872-79BFBD2C01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535" r="15535" b="11916"/>
          <a:stretch/>
        </p:blipFill>
        <p:spPr bwMode="auto">
          <a:xfrm>
            <a:off x="6143621" y="0"/>
            <a:ext cx="604838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8EED591-2C56-406A-86EC-827BCC2AE057}"/>
              </a:ext>
            </a:extLst>
          </p:cNvPr>
          <p:cNvSpPr/>
          <p:nvPr/>
        </p:nvSpPr>
        <p:spPr>
          <a:xfrm>
            <a:off x="6139679" y="0"/>
            <a:ext cx="1905000" cy="6858000"/>
          </a:xfrm>
          <a:prstGeom prst="rect">
            <a:avLst/>
          </a:prstGeom>
          <a:gradFill flip="none" rotWithShape="1">
            <a:gsLst>
              <a:gs pos="100000">
                <a:schemeClr val="bg1">
                  <a:alpha val="0"/>
                </a:schemeClr>
              </a:gs>
              <a:gs pos="0">
                <a:scrgbClr r="0" g="0" b="0"/>
              </a:gs>
              <a:gs pos="0">
                <a:schemeClr val="bg1"/>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18F5F0-4190-4DC5-BDE0-B3311B6CF5C9}"/>
              </a:ext>
            </a:extLst>
          </p:cNvPr>
          <p:cNvSpPr>
            <a:spLocks noGrp="1"/>
          </p:cNvSpPr>
          <p:nvPr>
            <p:ph type="title"/>
          </p:nvPr>
        </p:nvSpPr>
        <p:spPr>
          <a:xfrm>
            <a:off x="107867" y="81178"/>
            <a:ext cx="11655750" cy="1325563"/>
          </a:xfrm>
        </p:spPr>
        <p:txBody>
          <a:bodyPr>
            <a:normAutofit/>
          </a:bodyPr>
          <a:lstStyle/>
          <a:p>
            <a:r>
              <a:rPr lang="en-US" sz="4000" dirty="0">
                <a:solidFill>
                  <a:srgbClr val="0070C0"/>
                </a:solidFill>
              </a:rPr>
              <a:t>The 250</a:t>
            </a:r>
            <a:r>
              <a:rPr lang="en-US" sz="4000" baseline="30000" dirty="0">
                <a:solidFill>
                  <a:srgbClr val="0070C0"/>
                </a:solidFill>
              </a:rPr>
              <a:t>th</a:t>
            </a:r>
            <a:r>
              <a:rPr lang="en-US" sz="4000" dirty="0">
                <a:solidFill>
                  <a:srgbClr val="0070C0"/>
                </a:solidFill>
              </a:rPr>
              <a:t> Orbital Human Spaceflight (Any nation)</a:t>
            </a:r>
          </a:p>
        </p:txBody>
      </p:sp>
      <p:sp>
        <p:nvSpPr>
          <p:cNvPr id="11" name="Rectangle 10">
            <a:extLst>
              <a:ext uri="{FF2B5EF4-FFF2-40B4-BE49-F238E27FC236}">
                <a16:creationId xmlns:a16="http://schemas.microsoft.com/office/drawing/2014/main" id="{04099A6D-3EB9-403D-898B-73312D70438D}"/>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962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DABE594-DAD4-49BC-B670-EDA22D478C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92"/>
          <a:stretch/>
        </p:blipFill>
        <p:spPr bwMode="auto">
          <a:xfrm>
            <a:off x="1043041" y="0"/>
            <a:ext cx="10438806"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4AEC9E8-A517-4039-8133-82A9A62B599C}"/>
              </a:ext>
            </a:extLst>
          </p:cNvPr>
          <p:cNvSpPr/>
          <p:nvPr/>
        </p:nvSpPr>
        <p:spPr>
          <a:xfrm>
            <a:off x="0" y="0"/>
            <a:ext cx="8389257" cy="6858000"/>
          </a:xfrm>
          <a:prstGeom prst="rect">
            <a:avLst/>
          </a:prstGeom>
          <a:gradFill flip="none" rotWithShape="1">
            <a:gsLst>
              <a:gs pos="100000">
                <a:schemeClr val="bg1">
                  <a:alpha val="0"/>
                </a:schemeClr>
              </a:gs>
              <a:gs pos="0">
                <a:scrgbClr r="0" g="0" b="0"/>
              </a:gs>
              <a:gs pos="0">
                <a:schemeClr val="bg1"/>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AAF375-A8E1-4C9C-AF71-DBD778E553BA}"/>
              </a:ext>
            </a:extLst>
          </p:cNvPr>
          <p:cNvSpPr>
            <a:spLocks noGrp="1"/>
          </p:cNvSpPr>
          <p:nvPr>
            <p:ph type="title"/>
          </p:nvPr>
        </p:nvSpPr>
        <p:spPr/>
        <p:txBody>
          <a:bodyPr/>
          <a:lstStyle/>
          <a:p>
            <a:r>
              <a:rPr lang="en-US" b="1" dirty="0"/>
              <a:t>Attempts to Recover Attitude Control</a:t>
            </a:r>
          </a:p>
        </p:txBody>
      </p:sp>
      <p:sp>
        <p:nvSpPr>
          <p:cNvPr id="11" name="Rectangle 10">
            <a:extLst>
              <a:ext uri="{FF2B5EF4-FFF2-40B4-BE49-F238E27FC236}">
                <a16:creationId xmlns:a16="http://schemas.microsoft.com/office/drawing/2014/main" id="{E43031BD-C189-4D2B-BFDF-E381F7A6CB7A}"/>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924D85-7A54-4F63-827B-DC924DA588EA}"/>
              </a:ext>
            </a:extLst>
          </p:cNvPr>
          <p:cNvPicPr>
            <a:picLocks noChangeAspect="1"/>
          </p:cNvPicPr>
          <p:nvPr/>
        </p:nvPicPr>
        <p:blipFill>
          <a:blip r:embed="rId4"/>
          <a:stretch>
            <a:fillRect/>
          </a:stretch>
        </p:blipFill>
        <p:spPr>
          <a:xfrm>
            <a:off x="7391692" y="770269"/>
            <a:ext cx="4657725" cy="5495925"/>
          </a:xfrm>
          <a:prstGeom prst="rect">
            <a:avLst/>
          </a:prstGeom>
        </p:spPr>
      </p:pic>
      <p:cxnSp>
        <p:nvCxnSpPr>
          <p:cNvPr id="7" name="Straight Connector 6">
            <a:extLst>
              <a:ext uri="{FF2B5EF4-FFF2-40B4-BE49-F238E27FC236}">
                <a16:creationId xmlns:a16="http://schemas.microsoft.com/office/drawing/2014/main" id="{8158ED2B-571A-4343-A0AF-4881AD889D5F}"/>
              </a:ext>
            </a:extLst>
          </p:cNvPr>
          <p:cNvCxnSpPr/>
          <p:nvPr/>
        </p:nvCxnSpPr>
        <p:spPr>
          <a:xfrm>
            <a:off x="7792573" y="4704361"/>
            <a:ext cx="2743200" cy="12384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8" name="Table 8">
            <a:extLst>
              <a:ext uri="{FF2B5EF4-FFF2-40B4-BE49-F238E27FC236}">
                <a16:creationId xmlns:a16="http://schemas.microsoft.com/office/drawing/2014/main" id="{70E13F9B-A917-423A-AF1A-E280A6568438}"/>
              </a:ext>
            </a:extLst>
          </p:cNvPr>
          <p:cNvGraphicFramePr>
            <a:graphicFrameLocks noGrp="1"/>
          </p:cNvGraphicFramePr>
          <p:nvPr>
            <p:extLst>
              <p:ext uri="{D42A27DB-BD31-4B8C-83A1-F6EECF244321}">
                <p14:modId xmlns:p14="http://schemas.microsoft.com/office/powerpoint/2010/main" val="956367159"/>
              </p:ext>
            </p:extLst>
          </p:nvPr>
        </p:nvGraphicFramePr>
        <p:xfrm>
          <a:off x="142582" y="1812041"/>
          <a:ext cx="7056504" cy="4490720"/>
        </p:xfrm>
        <a:graphic>
          <a:graphicData uri="http://schemas.openxmlformats.org/drawingml/2006/table">
            <a:tbl>
              <a:tblPr firstRow="1" bandRow="1">
                <a:tableStyleId>{5C22544A-7EE6-4342-B048-85BDC9FD1C3A}</a:tableStyleId>
              </a:tblPr>
              <a:tblGrid>
                <a:gridCol w="1453989">
                  <a:extLst>
                    <a:ext uri="{9D8B030D-6E8A-4147-A177-3AD203B41FA5}">
                      <a16:colId xmlns:a16="http://schemas.microsoft.com/office/drawing/2014/main" val="3230511267"/>
                    </a:ext>
                  </a:extLst>
                </a:gridCol>
                <a:gridCol w="5602515">
                  <a:extLst>
                    <a:ext uri="{9D8B030D-6E8A-4147-A177-3AD203B41FA5}">
                      <a16:colId xmlns:a16="http://schemas.microsoft.com/office/drawing/2014/main" val="4096095101"/>
                    </a:ext>
                  </a:extLst>
                </a:gridCol>
              </a:tblGrid>
              <a:tr h="370840">
                <a:tc>
                  <a:txBody>
                    <a:bodyPr/>
                    <a:lstStyle/>
                    <a:p>
                      <a:pPr algn="ctr"/>
                      <a:r>
                        <a:rPr lang="en-US" dirty="0">
                          <a:solidFill>
                            <a:schemeClr val="tx1"/>
                          </a:solidFill>
                        </a:rPr>
                        <a:t>Elapsed Time </a:t>
                      </a:r>
                      <a:r>
                        <a:rPr lang="en-US" b="0" dirty="0">
                          <a:solidFill>
                            <a:schemeClr val="tx1"/>
                          </a:solidFill>
                        </a:rPr>
                        <a:t>(</a:t>
                      </a:r>
                      <a:r>
                        <a:rPr lang="en-US" b="0" dirty="0" err="1">
                          <a:solidFill>
                            <a:schemeClr val="tx1"/>
                          </a:solidFill>
                        </a:rPr>
                        <a:t>hh:mm</a:t>
                      </a:r>
                      <a:r>
                        <a:rPr lang="en-US" b="0" dirty="0">
                          <a:solidFill>
                            <a:schemeClr val="tx1"/>
                          </a:solidFill>
                        </a:rPr>
                        <a: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dirty="0">
                          <a:solidFill>
                            <a:schemeClr val="tx1"/>
                          </a:solidFill>
                        </a:rPr>
                        <a:t>Event</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6143798"/>
                  </a:ext>
                </a:extLst>
              </a:tr>
              <a:tr h="370840">
                <a:tc>
                  <a:txBody>
                    <a:bodyPr/>
                    <a:lstStyle/>
                    <a:p>
                      <a:pPr algn="ctr"/>
                      <a:r>
                        <a:rPr lang="en-US" dirty="0">
                          <a:solidFill>
                            <a:schemeClr val="tx1"/>
                          </a:solidFill>
                        </a:rPr>
                        <a:t>0:00</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Russian computers failure while Shuttle in control</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8357643"/>
                  </a:ext>
                </a:extLst>
              </a:tr>
              <a:tr h="370840">
                <a:tc>
                  <a:txBody>
                    <a:bodyPr/>
                    <a:lstStyle/>
                    <a:p>
                      <a:pPr algn="ctr"/>
                      <a:r>
                        <a:rPr lang="en-US" dirty="0">
                          <a:solidFill>
                            <a:schemeClr val="tx1"/>
                          </a:solidFill>
                        </a:rPr>
                        <a:t>5:38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Attempt to hand over directly to CMG</a:t>
                      </a:r>
                      <a:br>
                        <a:rPr lang="en-US" dirty="0">
                          <a:solidFill>
                            <a:schemeClr val="tx1"/>
                          </a:solidFill>
                        </a:rPr>
                      </a:br>
                      <a:r>
                        <a:rPr lang="en-US" dirty="0" err="1">
                          <a:solidFill>
                            <a:schemeClr val="tx1"/>
                          </a:solidFill>
                        </a:rPr>
                        <a:t>CMG</a:t>
                      </a:r>
                      <a:r>
                        <a:rPr lang="en-US" dirty="0">
                          <a:solidFill>
                            <a:schemeClr val="tx1"/>
                          </a:solidFill>
                        </a:rPr>
                        <a:t> saturation 4 minutes later due to high rates</a:t>
                      </a:r>
                      <a:br>
                        <a:rPr lang="en-US" dirty="0">
                          <a:solidFill>
                            <a:schemeClr val="tx1"/>
                          </a:solidFill>
                        </a:rPr>
                      </a:br>
                      <a:r>
                        <a:rPr lang="en-US" dirty="0">
                          <a:solidFill>
                            <a:schemeClr val="tx1"/>
                          </a:solidFill>
                        </a:rPr>
                        <a:t>Shuttle resumes 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3297941"/>
                  </a:ext>
                </a:extLst>
              </a:tr>
              <a:tr h="370840">
                <a:tc>
                  <a:txBody>
                    <a:bodyPr/>
                    <a:lstStyle/>
                    <a:p>
                      <a:pPr algn="ctr"/>
                      <a:r>
                        <a:rPr lang="en-US" dirty="0">
                          <a:solidFill>
                            <a:schemeClr val="tx1"/>
                          </a:solidFill>
                        </a:rPr>
                        <a:t>6:18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Russian computers recovered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7039637"/>
                  </a:ext>
                </a:extLst>
              </a:tr>
              <a:tr h="370840">
                <a:tc>
                  <a:txBody>
                    <a:bodyPr/>
                    <a:lstStyle/>
                    <a:p>
                      <a:pPr algn="ctr"/>
                      <a:r>
                        <a:rPr lang="en-US" dirty="0">
                          <a:solidFill>
                            <a:schemeClr val="tx1"/>
                          </a:solidFill>
                        </a:rPr>
                        <a:t>7:30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Attempt to handover control Orbiter &gt; USTO &gt; CMG</a:t>
                      </a:r>
                    </a:p>
                    <a:p>
                      <a:r>
                        <a:rPr lang="en-US" dirty="0">
                          <a:solidFill>
                            <a:schemeClr val="tx1"/>
                          </a:solidFill>
                        </a:rPr>
                        <a:t>CMGs saturate 43 minutes later</a:t>
                      </a:r>
                    </a:p>
                    <a:p>
                      <a:r>
                        <a:rPr lang="en-US" dirty="0">
                          <a:solidFill>
                            <a:schemeClr val="tx1"/>
                          </a:solidFill>
                        </a:rPr>
                        <a:t>ISS batteries are now in a state of discharge, team decides to stay in FREE to allow solar arrays to track the sun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1749664"/>
                  </a:ext>
                </a:extLst>
              </a:tr>
              <a:tr h="137953">
                <a:tc>
                  <a:txBody>
                    <a:bodyPr/>
                    <a:lstStyle/>
                    <a:p>
                      <a:pPr algn="ctr"/>
                      <a:r>
                        <a:rPr lang="en-US" dirty="0">
                          <a:solidFill>
                            <a:schemeClr val="tx1"/>
                          </a:solidFill>
                        </a:rPr>
                        <a:t>9:30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Shuttle resumes control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81456452"/>
                  </a:ext>
                </a:extLst>
              </a:tr>
              <a:tr h="370840">
                <a:tc>
                  <a:txBody>
                    <a:bodyPr/>
                    <a:lstStyle/>
                    <a:p>
                      <a:pPr algn="ctr"/>
                      <a:r>
                        <a:rPr lang="en-US" dirty="0">
                          <a:solidFill>
                            <a:schemeClr val="tx1"/>
                          </a:solidFill>
                        </a:rPr>
                        <a:t>10:07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chemeClr val="tx1"/>
                          </a:solidFill>
                        </a:rPr>
                        <a:t>Successful handover Orbiter &gt; USTO &gt; CMG (Momentum reached 95% of saturation but settled out)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95530693"/>
                  </a:ext>
                </a:extLst>
              </a:tr>
            </a:tbl>
          </a:graphicData>
        </a:graphic>
      </p:graphicFrame>
      <p:sp>
        <p:nvSpPr>
          <p:cNvPr id="13" name="TextBox 12">
            <a:extLst>
              <a:ext uri="{FF2B5EF4-FFF2-40B4-BE49-F238E27FC236}">
                <a16:creationId xmlns:a16="http://schemas.microsoft.com/office/drawing/2014/main" id="{E56E35F8-0A0D-4463-8723-AAB7FB4C008F}"/>
              </a:ext>
            </a:extLst>
          </p:cNvPr>
          <p:cNvSpPr txBox="1"/>
          <p:nvPr/>
        </p:nvSpPr>
        <p:spPr>
          <a:xfrm>
            <a:off x="142583" y="842992"/>
            <a:ext cx="6132284" cy="923330"/>
          </a:xfrm>
          <a:prstGeom prst="rect">
            <a:avLst/>
          </a:prstGeom>
          <a:noFill/>
        </p:spPr>
        <p:txBody>
          <a:bodyPr wrap="square">
            <a:spAutoFit/>
          </a:bodyPr>
          <a:lstStyle/>
          <a:p>
            <a:r>
              <a:rPr lang="en-US" b="1" dirty="0"/>
              <a:t>With the matted ISS-Orbiter stack stuck on Shuttle attitude control, the team found themselves beyond the scope of flight rules and documented procedures</a:t>
            </a:r>
          </a:p>
        </p:txBody>
      </p:sp>
      <p:sp>
        <p:nvSpPr>
          <p:cNvPr id="14" name="TextBox 13">
            <a:extLst>
              <a:ext uri="{FF2B5EF4-FFF2-40B4-BE49-F238E27FC236}">
                <a16:creationId xmlns:a16="http://schemas.microsoft.com/office/drawing/2014/main" id="{70122F38-FC7D-4E66-A175-8F77C108BC64}"/>
              </a:ext>
            </a:extLst>
          </p:cNvPr>
          <p:cNvSpPr txBox="1"/>
          <p:nvPr/>
        </p:nvSpPr>
        <p:spPr>
          <a:xfrm>
            <a:off x="101131" y="6419195"/>
            <a:ext cx="6132284" cy="369332"/>
          </a:xfrm>
          <a:prstGeom prst="rect">
            <a:avLst/>
          </a:prstGeom>
          <a:noFill/>
        </p:spPr>
        <p:txBody>
          <a:bodyPr wrap="square">
            <a:spAutoFit/>
          </a:bodyPr>
          <a:lstStyle/>
          <a:p>
            <a:r>
              <a:rPr lang="en-US" b="1" dirty="0">
                <a:solidFill>
                  <a:srgbClr val="FF0000"/>
                </a:solidFill>
              </a:rPr>
              <a:t>Russian computers failed again that night…</a:t>
            </a:r>
          </a:p>
        </p:txBody>
      </p:sp>
    </p:spTree>
    <p:extLst>
      <p:ext uri="{BB962C8B-B14F-4D97-AF65-F5344CB8AC3E}">
        <p14:creationId xmlns:p14="http://schemas.microsoft.com/office/powerpoint/2010/main" val="3417239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2E690C75-940C-4200-A824-557DBE5EE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15" r="26385" b="38205"/>
          <a:stretch/>
        </p:blipFill>
        <p:spPr bwMode="auto">
          <a:xfrm rot="5400000">
            <a:off x="-1278268" y="1139372"/>
            <a:ext cx="6858001" cy="4579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75D57D-4FD1-4215-BB79-044FC7B17A7F}"/>
              </a:ext>
            </a:extLst>
          </p:cNvPr>
          <p:cNvSpPr>
            <a:spLocks noGrp="1"/>
          </p:cNvSpPr>
          <p:nvPr>
            <p:ph type="title"/>
          </p:nvPr>
        </p:nvSpPr>
        <p:spPr>
          <a:xfrm>
            <a:off x="3912245" y="136525"/>
            <a:ext cx="7569602" cy="708374"/>
          </a:xfrm>
        </p:spPr>
        <p:txBody>
          <a:bodyPr/>
          <a:lstStyle/>
          <a:p>
            <a:r>
              <a:rPr lang="en-US" b="1" dirty="0"/>
              <a:t>Without Russian Computers</a:t>
            </a:r>
          </a:p>
        </p:txBody>
      </p:sp>
      <p:sp>
        <p:nvSpPr>
          <p:cNvPr id="3" name="Content Placeholder 2">
            <a:extLst>
              <a:ext uri="{FF2B5EF4-FFF2-40B4-BE49-F238E27FC236}">
                <a16:creationId xmlns:a16="http://schemas.microsoft.com/office/drawing/2014/main" id="{309678FE-51C7-454A-BB11-C16846D00F6A}"/>
              </a:ext>
            </a:extLst>
          </p:cNvPr>
          <p:cNvSpPr>
            <a:spLocks noGrp="1"/>
          </p:cNvSpPr>
          <p:nvPr>
            <p:ph idx="1"/>
          </p:nvPr>
        </p:nvSpPr>
        <p:spPr>
          <a:xfrm>
            <a:off x="3912244" y="980387"/>
            <a:ext cx="8183300" cy="5513589"/>
          </a:xfrm>
        </p:spPr>
        <p:txBody>
          <a:bodyPr>
            <a:normAutofit lnSpcReduction="10000"/>
          </a:bodyPr>
          <a:lstStyle/>
          <a:p>
            <a:pPr marL="457200" indent="-457200">
              <a:buFont typeface="+mj-lt"/>
              <a:buAutoNum type="arabicPeriod"/>
            </a:pPr>
            <a:r>
              <a:rPr lang="en-US" sz="2400" dirty="0"/>
              <a:t>How would ISS regain attitude control after Shuttle undocked?</a:t>
            </a:r>
          </a:p>
          <a:p>
            <a:pPr marL="457200" indent="-457200">
              <a:buFont typeface="+mj-lt"/>
              <a:buAutoNum type="arabicPeriod"/>
            </a:pPr>
            <a:r>
              <a:rPr lang="en-US" sz="2400" dirty="0"/>
              <a:t>What happens if CMGs saturate again?</a:t>
            </a:r>
          </a:p>
          <a:p>
            <a:pPr lvl="1"/>
            <a:r>
              <a:rPr lang="en-US" sz="2000" dirty="0"/>
              <a:t>How can disturbances on the mated stack be minimized to prevent saturation?</a:t>
            </a:r>
          </a:p>
          <a:p>
            <a:pPr lvl="1"/>
            <a:r>
              <a:rPr lang="en-US" sz="2000" dirty="0"/>
              <a:t>Shuttle was using 18 </a:t>
            </a:r>
            <a:r>
              <a:rPr lang="en-US" sz="2000" dirty="0" err="1"/>
              <a:t>lbs</a:t>
            </a:r>
            <a:r>
              <a:rPr lang="en-US" sz="2000" dirty="0"/>
              <a:t> of fuel/</a:t>
            </a:r>
            <a:r>
              <a:rPr lang="en-US" sz="2000" dirty="0" err="1"/>
              <a:t>hr</a:t>
            </a:r>
            <a:r>
              <a:rPr lang="en-US" sz="2000" dirty="0"/>
              <a:t> to hold attitude on FD5 (pre-flight predictions were between 5-6 </a:t>
            </a:r>
            <a:r>
              <a:rPr lang="en-US" sz="2000" dirty="0" err="1"/>
              <a:t>lb</a:t>
            </a:r>
            <a:r>
              <a:rPr lang="en-US" sz="2000" dirty="0"/>
              <a:t>/</a:t>
            </a:r>
            <a:r>
              <a:rPr lang="en-US" sz="2000" dirty="0" err="1"/>
              <a:t>hr</a:t>
            </a:r>
            <a:r>
              <a:rPr lang="en-US" sz="2000" dirty="0"/>
              <a:t>)</a:t>
            </a:r>
          </a:p>
          <a:p>
            <a:pPr marL="457200" indent="-457200">
              <a:buFont typeface="+mj-lt"/>
              <a:buAutoNum type="arabicPeriod"/>
            </a:pPr>
            <a:r>
              <a:rPr lang="en-US" sz="2400" dirty="0"/>
              <a:t>ISS could not update its attitude knowledge and ISS attitude error was growing (ISS US GPS units happened to be failed at this time due to an independent failure)</a:t>
            </a:r>
          </a:p>
          <a:p>
            <a:pPr marL="457200" indent="-457200">
              <a:buFont typeface="+mj-lt"/>
              <a:buAutoNum type="arabicPeriod"/>
            </a:pPr>
            <a:r>
              <a:rPr lang="en-US" sz="2400" dirty="0"/>
              <a:t>Could the Shuttle mission be extended?</a:t>
            </a:r>
          </a:p>
          <a:p>
            <a:pPr lvl="1"/>
            <a:r>
              <a:rPr lang="en-US" sz="2000" dirty="0"/>
              <a:t>4x6” corner of insulation around the orbit engine pod had pulled away from adjacent heat-shield tiles needed for re-entry</a:t>
            </a:r>
          </a:p>
          <a:p>
            <a:pPr marL="460375" indent="-457200">
              <a:buFont typeface="+mj-lt"/>
              <a:buAutoNum type="arabicPeriod"/>
            </a:pPr>
            <a:r>
              <a:rPr lang="en-US" sz="2400" dirty="0"/>
              <a:t>How can the Russian computers be recovered?</a:t>
            </a:r>
          </a:p>
          <a:p>
            <a:pPr marL="460375" indent="-457200">
              <a:buFont typeface="+mj-lt"/>
              <a:buAutoNum type="arabicPeriod"/>
            </a:pPr>
            <a:endParaRPr lang="en-US" sz="2400" dirty="0"/>
          </a:p>
          <a:p>
            <a:pPr marL="3175" indent="0">
              <a:buNone/>
            </a:pPr>
            <a:r>
              <a:rPr lang="en-US" sz="2400" i="1" dirty="0"/>
              <a:t>To answer these questions, MCC turned to “Team 4” and “Chits”</a:t>
            </a:r>
          </a:p>
          <a:p>
            <a:endParaRPr lang="en-US" dirty="0"/>
          </a:p>
        </p:txBody>
      </p:sp>
      <p:sp>
        <p:nvSpPr>
          <p:cNvPr id="9" name="Rectangle 8">
            <a:extLst>
              <a:ext uri="{FF2B5EF4-FFF2-40B4-BE49-F238E27FC236}">
                <a16:creationId xmlns:a16="http://schemas.microsoft.com/office/drawing/2014/main" id="{31776227-0C5B-4937-94F7-90503A540B27}"/>
              </a:ext>
            </a:extLst>
          </p:cNvPr>
          <p:cNvSpPr/>
          <p:nvPr/>
        </p:nvSpPr>
        <p:spPr>
          <a:xfrm>
            <a:off x="3979501" y="799180"/>
            <a:ext cx="7502346"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348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“Team 4”</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1049837"/>
            <a:ext cx="11339264" cy="5075688"/>
          </a:xfrm>
        </p:spPr>
        <p:txBody>
          <a:bodyPr>
            <a:normAutofit/>
          </a:bodyPr>
          <a:lstStyle/>
          <a:p>
            <a:r>
              <a:rPr lang="en-US" dirty="0"/>
              <a:t>MCC supports in three, nine-hour shifts: Orbit 1, 2 and 3.</a:t>
            </a:r>
          </a:p>
          <a:p>
            <a:pPr lvl="1"/>
            <a:r>
              <a:rPr lang="en-US" dirty="0"/>
              <a:t>1 hour hand-overs between each shift with a team pre-brief prior to taking over operations</a:t>
            </a:r>
          </a:p>
          <a:p>
            <a:pPr lvl="1"/>
            <a:r>
              <a:rPr lang="en-US" dirty="0"/>
              <a:t>Shift handovers include a written handover log at each console</a:t>
            </a:r>
          </a:p>
          <a:p>
            <a:r>
              <a:rPr lang="en-US" dirty="0"/>
              <a:t>In contingency situations MCC will stand up at “Team 4” to work the problem “off console” and allow the real-time team to focus on safe operations and continuing mission milestones</a:t>
            </a:r>
          </a:p>
          <a:p>
            <a:r>
              <a:rPr lang="en-US" dirty="0"/>
              <a:t>Team 4 meetings are led by a Team 4 FD and include representatives from each discipline as well as engineering support and program representatives.</a:t>
            </a:r>
          </a:p>
          <a:p>
            <a:endParaRPr lang="en-US" dirty="0"/>
          </a:p>
        </p:txBody>
      </p:sp>
    </p:spTree>
    <p:extLst>
      <p:ext uri="{BB962C8B-B14F-4D97-AF65-F5344CB8AC3E}">
        <p14:creationId xmlns:p14="http://schemas.microsoft.com/office/powerpoint/2010/main" val="3071965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FA12F-9C11-4B9E-A912-9BF69FADA082}"/>
              </a:ext>
            </a:extLst>
          </p:cNvPr>
          <p:cNvSpPr>
            <a:spLocks noGrp="1"/>
          </p:cNvSpPr>
          <p:nvPr>
            <p:ph type="title"/>
          </p:nvPr>
        </p:nvSpPr>
        <p:spPr/>
        <p:txBody>
          <a:bodyPr/>
          <a:lstStyle/>
          <a:p>
            <a:r>
              <a:rPr lang="en-US" b="1" dirty="0">
                <a:solidFill>
                  <a:schemeClr val="accent2">
                    <a:lumMod val="75000"/>
                  </a:schemeClr>
                </a:solidFill>
              </a:rPr>
              <a:t>Chits</a:t>
            </a:r>
          </a:p>
        </p:txBody>
      </p:sp>
      <p:sp>
        <p:nvSpPr>
          <p:cNvPr id="3" name="Content Placeholder 2">
            <a:extLst>
              <a:ext uri="{FF2B5EF4-FFF2-40B4-BE49-F238E27FC236}">
                <a16:creationId xmlns:a16="http://schemas.microsoft.com/office/drawing/2014/main" id="{15B432BA-AD77-4ED4-820B-386873A8930C}"/>
              </a:ext>
            </a:extLst>
          </p:cNvPr>
          <p:cNvSpPr>
            <a:spLocks noGrp="1"/>
          </p:cNvSpPr>
          <p:nvPr>
            <p:ph idx="1"/>
          </p:nvPr>
        </p:nvSpPr>
        <p:spPr>
          <a:xfrm>
            <a:off x="142583" y="916622"/>
            <a:ext cx="10309355" cy="5075688"/>
          </a:xfrm>
        </p:spPr>
        <p:txBody>
          <a:bodyPr>
            <a:normAutofit/>
          </a:bodyPr>
          <a:lstStyle/>
          <a:p>
            <a:r>
              <a:rPr lang="en-US" sz="2400" dirty="0"/>
              <a:t>Formal requests between the real time ops team and engineering are documented in “Chits”</a:t>
            </a:r>
          </a:p>
          <a:p>
            <a:r>
              <a:rPr lang="en-US" sz="2400" dirty="0"/>
              <a:t>Formally documentation reduces ambiguity to help ensure safe operations and allows transparency among all stakeholders.</a:t>
            </a:r>
          </a:p>
          <a:p>
            <a:endParaRPr lang="en-US" sz="2400" dirty="0"/>
          </a:p>
        </p:txBody>
      </p:sp>
      <p:pic>
        <p:nvPicPr>
          <p:cNvPr id="5" name="Picture 4">
            <a:extLst>
              <a:ext uri="{FF2B5EF4-FFF2-40B4-BE49-F238E27FC236}">
                <a16:creationId xmlns:a16="http://schemas.microsoft.com/office/drawing/2014/main" id="{C36418EF-B407-4E9D-86E9-26B697E61903}"/>
              </a:ext>
            </a:extLst>
          </p:cNvPr>
          <p:cNvPicPr>
            <a:picLocks noChangeAspect="1"/>
          </p:cNvPicPr>
          <p:nvPr/>
        </p:nvPicPr>
        <p:blipFill>
          <a:blip r:embed="rId3"/>
          <a:stretch>
            <a:fillRect/>
          </a:stretch>
        </p:blipFill>
        <p:spPr>
          <a:xfrm>
            <a:off x="10058400" y="0"/>
            <a:ext cx="2133600" cy="2190750"/>
          </a:xfrm>
          <a:prstGeom prst="rect">
            <a:avLst/>
          </a:prstGeom>
          <a:effectLst>
            <a:softEdge rad="254000"/>
          </a:effectLst>
        </p:spPr>
      </p:pic>
      <p:pic>
        <p:nvPicPr>
          <p:cNvPr id="11" name="Picture 10">
            <a:extLst>
              <a:ext uri="{FF2B5EF4-FFF2-40B4-BE49-F238E27FC236}">
                <a16:creationId xmlns:a16="http://schemas.microsoft.com/office/drawing/2014/main" id="{DD61E7F1-1832-47EF-972F-9C21523728A9}"/>
              </a:ext>
            </a:extLst>
          </p:cNvPr>
          <p:cNvPicPr>
            <a:picLocks noChangeAspect="1"/>
          </p:cNvPicPr>
          <p:nvPr/>
        </p:nvPicPr>
        <p:blipFill>
          <a:blip r:embed="rId4"/>
          <a:stretch>
            <a:fillRect/>
          </a:stretch>
        </p:blipFill>
        <p:spPr>
          <a:xfrm>
            <a:off x="42076" y="3097194"/>
            <a:ext cx="6566144" cy="3626935"/>
          </a:xfrm>
          <a:prstGeom prst="rect">
            <a:avLst/>
          </a:prstGeom>
        </p:spPr>
      </p:pic>
      <p:pic>
        <p:nvPicPr>
          <p:cNvPr id="13" name="Picture 12">
            <a:extLst>
              <a:ext uri="{FF2B5EF4-FFF2-40B4-BE49-F238E27FC236}">
                <a16:creationId xmlns:a16="http://schemas.microsoft.com/office/drawing/2014/main" id="{AD5B1844-5C5D-4EAF-BA5F-089366A735E9}"/>
              </a:ext>
            </a:extLst>
          </p:cNvPr>
          <p:cNvPicPr>
            <a:picLocks noChangeAspect="1"/>
          </p:cNvPicPr>
          <p:nvPr/>
        </p:nvPicPr>
        <p:blipFill>
          <a:blip r:embed="rId5"/>
          <a:stretch>
            <a:fillRect/>
          </a:stretch>
        </p:blipFill>
        <p:spPr>
          <a:xfrm>
            <a:off x="5715058" y="2378207"/>
            <a:ext cx="6434866" cy="3614103"/>
          </a:xfrm>
          <a:prstGeom prst="rect">
            <a:avLst/>
          </a:prstGeom>
        </p:spPr>
      </p:pic>
    </p:spTree>
    <p:extLst>
      <p:ext uri="{BB962C8B-B14F-4D97-AF65-F5344CB8AC3E}">
        <p14:creationId xmlns:p14="http://schemas.microsoft.com/office/powerpoint/2010/main" val="3341542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F93B-96C9-47B9-B7F0-FC5628C02777}"/>
              </a:ext>
            </a:extLst>
          </p:cNvPr>
          <p:cNvSpPr>
            <a:spLocks noGrp="1"/>
          </p:cNvSpPr>
          <p:nvPr>
            <p:ph type="title"/>
          </p:nvPr>
        </p:nvSpPr>
        <p:spPr/>
        <p:txBody>
          <a:bodyPr/>
          <a:lstStyle/>
          <a:p>
            <a:r>
              <a:rPr lang="en-US" b="1" dirty="0">
                <a:solidFill>
                  <a:schemeClr val="accent2">
                    <a:lumMod val="75000"/>
                  </a:schemeClr>
                </a:solidFill>
              </a:rPr>
              <a:t>Anomaly Reports</a:t>
            </a:r>
          </a:p>
        </p:txBody>
      </p:sp>
      <p:sp>
        <p:nvSpPr>
          <p:cNvPr id="3" name="Content Placeholder 2">
            <a:extLst>
              <a:ext uri="{FF2B5EF4-FFF2-40B4-BE49-F238E27FC236}">
                <a16:creationId xmlns:a16="http://schemas.microsoft.com/office/drawing/2014/main" id="{416E8915-B71D-4DCE-A941-150C15BA623D}"/>
              </a:ext>
            </a:extLst>
          </p:cNvPr>
          <p:cNvSpPr>
            <a:spLocks noGrp="1"/>
          </p:cNvSpPr>
          <p:nvPr>
            <p:ph idx="1"/>
          </p:nvPr>
        </p:nvSpPr>
        <p:spPr>
          <a:xfrm>
            <a:off x="265631" y="980388"/>
            <a:ext cx="4153969" cy="5075688"/>
          </a:xfrm>
        </p:spPr>
        <p:txBody>
          <a:bodyPr/>
          <a:lstStyle/>
          <a:p>
            <a:r>
              <a:rPr lang="en-US" dirty="0"/>
              <a:t>Documents off-nominal conditions and associated resolution plans</a:t>
            </a:r>
          </a:p>
          <a:p>
            <a:r>
              <a:rPr lang="en-US" dirty="0"/>
              <a:t>Helps identify trends</a:t>
            </a:r>
          </a:p>
        </p:txBody>
      </p:sp>
      <p:pic>
        <p:nvPicPr>
          <p:cNvPr id="6" name="Picture 5">
            <a:extLst>
              <a:ext uri="{FF2B5EF4-FFF2-40B4-BE49-F238E27FC236}">
                <a16:creationId xmlns:a16="http://schemas.microsoft.com/office/drawing/2014/main" id="{9316C79E-E057-4019-961A-CE5215C51653}"/>
              </a:ext>
            </a:extLst>
          </p:cNvPr>
          <p:cNvPicPr>
            <a:picLocks noChangeAspect="1"/>
          </p:cNvPicPr>
          <p:nvPr/>
        </p:nvPicPr>
        <p:blipFill>
          <a:blip r:embed="rId2"/>
          <a:stretch>
            <a:fillRect/>
          </a:stretch>
        </p:blipFill>
        <p:spPr>
          <a:xfrm>
            <a:off x="4652520" y="136525"/>
            <a:ext cx="7273849" cy="6574971"/>
          </a:xfrm>
          <a:prstGeom prst="rect">
            <a:avLst/>
          </a:prstGeom>
        </p:spPr>
      </p:pic>
    </p:spTree>
    <p:extLst>
      <p:ext uri="{BB962C8B-B14F-4D97-AF65-F5344CB8AC3E}">
        <p14:creationId xmlns:p14="http://schemas.microsoft.com/office/powerpoint/2010/main" val="2978605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2E690C75-940C-4200-A824-557DBE5EEA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15" r="26385" b="38205"/>
          <a:stretch/>
        </p:blipFill>
        <p:spPr bwMode="auto">
          <a:xfrm rot="5400000">
            <a:off x="-1278268" y="1139372"/>
            <a:ext cx="6858001" cy="45792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75D57D-4FD1-4215-BB79-044FC7B17A7F}"/>
              </a:ext>
            </a:extLst>
          </p:cNvPr>
          <p:cNvSpPr>
            <a:spLocks noGrp="1"/>
          </p:cNvSpPr>
          <p:nvPr>
            <p:ph type="title"/>
          </p:nvPr>
        </p:nvSpPr>
        <p:spPr>
          <a:xfrm>
            <a:off x="3912245" y="136525"/>
            <a:ext cx="7569602" cy="708374"/>
          </a:xfrm>
        </p:spPr>
        <p:txBody>
          <a:bodyPr/>
          <a:lstStyle/>
          <a:p>
            <a:r>
              <a:rPr lang="en-US" b="1" dirty="0"/>
              <a:t>Without Russian Computers</a:t>
            </a:r>
          </a:p>
        </p:txBody>
      </p:sp>
      <p:sp>
        <p:nvSpPr>
          <p:cNvPr id="3" name="Content Placeholder 2">
            <a:extLst>
              <a:ext uri="{FF2B5EF4-FFF2-40B4-BE49-F238E27FC236}">
                <a16:creationId xmlns:a16="http://schemas.microsoft.com/office/drawing/2014/main" id="{309678FE-51C7-454A-BB11-C16846D00F6A}"/>
              </a:ext>
            </a:extLst>
          </p:cNvPr>
          <p:cNvSpPr>
            <a:spLocks noGrp="1"/>
          </p:cNvSpPr>
          <p:nvPr>
            <p:ph idx="1"/>
          </p:nvPr>
        </p:nvSpPr>
        <p:spPr>
          <a:xfrm>
            <a:off x="3912244" y="980387"/>
            <a:ext cx="8183300" cy="5513589"/>
          </a:xfrm>
        </p:spPr>
        <p:txBody>
          <a:bodyPr>
            <a:normAutofit lnSpcReduction="10000"/>
          </a:bodyPr>
          <a:lstStyle/>
          <a:p>
            <a:pPr marL="457200" indent="-457200">
              <a:buFont typeface="+mj-lt"/>
              <a:buAutoNum type="arabicPeriod"/>
            </a:pPr>
            <a:r>
              <a:rPr lang="en-US" sz="2400" dirty="0"/>
              <a:t>How would ISS regain attitude control after Shuttle undocked?</a:t>
            </a:r>
          </a:p>
          <a:p>
            <a:pPr marL="457200" indent="-457200">
              <a:buFont typeface="+mj-lt"/>
              <a:buAutoNum type="arabicPeriod"/>
            </a:pPr>
            <a:r>
              <a:rPr lang="en-US" sz="2400" dirty="0"/>
              <a:t>What happens if CMGs saturate again?</a:t>
            </a:r>
          </a:p>
          <a:p>
            <a:pPr lvl="1"/>
            <a:r>
              <a:rPr lang="en-US" sz="2000" dirty="0"/>
              <a:t>How can disturbances on the mated stack be minimized to prevent saturation?</a:t>
            </a:r>
          </a:p>
          <a:p>
            <a:pPr lvl="1"/>
            <a:r>
              <a:rPr lang="en-US" sz="2000" dirty="0"/>
              <a:t>Shuttle was using 18 </a:t>
            </a:r>
            <a:r>
              <a:rPr lang="en-US" sz="2000" dirty="0" err="1"/>
              <a:t>lbs</a:t>
            </a:r>
            <a:r>
              <a:rPr lang="en-US" sz="2000" dirty="0"/>
              <a:t> of fuel/</a:t>
            </a:r>
            <a:r>
              <a:rPr lang="en-US" sz="2000" dirty="0" err="1"/>
              <a:t>hr</a:t>
            </a:r>
            <a:r>
              <a:rPr lang="en-US" sz="2000" dirty="0"/>
              <a:t> to hold attitude on FD5 (pre-flight predictions were between 5-6 </a:t>
            </a:r>
            <a:r>
              <a:rPr lang="en-US" sz="2000" dirty="0" err="1"/>
              <a:t>lb</a:t>
            </a:r>
            <a:r>
              <a:rPr lang="en-US" sz="2000" dirty="0"/>
              <a:t>/</a:t>
            </a:r>
            <a:r>
              <a:rPr lang="en-US" sz="2000" dirty="0" err="1"/>
              <a:t>hr</a:t>
            </a:r>
            <a:r>
              <a:rPr lang="en-US" sz="2000" dirty="0"/>
              <a:t>)</a:t>
            </a:r>
          </a:p>
          <a:p>
            <a:pPr marL="457200" indent="-457200">
              <a:buFont typeface="+mj-lt"/>
              <a:buAutoNum type="arabicPeriod"/>
            </a:pPr>
            <a:r>
              <a:rPr lang="en-US" sz="2400" dirty="0"/>
              <a:t>ISS could not update its attitude knowledge and ISS attitude error was growing (ISS US GPS units happened to be failed at this time due to an independent failure)</a:t>
            </a:r>
          </a:p>
          <a:p>
            <a:pPr marL="457200" indent="-457200">
              <a:buFont typeface="+mj-lt"/>
              <a:buAutoNum type="arabicPeriod"/>
            </a:pPr>
            <a:r>
              <a:rPr lang="en-US" sz="2400" dirty="0"/>
              <a:t>Could the Shuttle mission be extended?</a:t>
            </a:r>
          </a:p>
          <a:p>
            <a:pPr lvl="1"/>
            <a:r>
              <a:rPr lang="en-US" sz="2000" dirty="0"/>
              <a:t>4x6” corner of insulation around the orbit engine pod had pulled away from adjacent heat-shield tiles needed for re-entry</a:t>
            </a:r>
          </a:p>
          <a:p>
            <a:pPr marL="460375" indent="-457200">
              <a:buFont typeface="+mj-lt"/>
              <a:buAutoNum type="arabicPeriod"/>
            </a:pPr>
            <a:r>
              <a:rPr lang="en-US" sz="2400" dirty="0"/>
              <a:t>How can the Russian computers be recovered?</a:t>
            </a:r>
          </a:p>
          <a:p>
            <a:pPr marL="460375" indent="-457200">
              <a:buFont typeface="+mj-lt"/>
              <a:buAutoNum type="arabicPeriod"/>
            </a:pPr>
            <a:endParaRPr lang="en-US" sz="2400" dirty="0"/>
          </a:p>
          <a:p>
            <a:pPr marL="3175" indent="0">
              <a:buNone/>
            </a:pPr>
            <a:r>
              <a:rPr lang="en-US" sz="2400" i="1" dirty="0"/>
              <a:t>To answer these questions, MCC turned to “Team 4” and “Chits”</a:t>
            </a:r>
          </a:p>
          <a:p>
            <a:endParaRPr lang="en-US" dirty="0"/>
          </a:p>
        </p:txBody>
      </p:sp>
      <p:sp>
        <p:nvSpPr>
          <p:cNvPr id="9" name="Rectangle 8">
            <a:extLst>
              <a:ext uri="{FF2B5EF4-FFF2-40B4-BE49-F238E27FC236}">
                <a16:creationId xmlns:a16="http://schemas.microsoft.com/office/drawing/2014/main" id="{31776227-0C5B-4937-94F7-90503A540B27}"/>
              </a:ext>
            </a:extLst>
          </p:cNvPr>
          <p:cNvSpPr/>
          <p:nvPr/>
        </p:nvSpPr>
        <p:spPr>
          <a:xfrm>
            <a:off x="3979501" y="799180"/>
            <a:ext cx="7502346"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6526525-2111-4F44-BBE7-BB78F07BF190}"/>
              </a:ext>
            </a:extLst>
          </p:cNvPr>
          <p:cNvSpPr/>
          <p:nvPr/>
        </p:nvSpPr>
        <p:spPr>
          <a:xfrm>
            <a:off x="3912244" y="1643605"/>
            <a:ext cx="8183300" cy="25063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345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CACFD-1942-4748-BB29-9188C37D8A64}"/>
              </a:ext>
            </a:extLst>
          </p:cNvPr>
          <p:cNvSpPr>
            <a:spLocks noGrp="1"/>
          </p:cNvSpPr>
          <p:nvPr>
            <p:ph type="title"/>
          </p:nvPr>
        </p:nvSpPr>
        <p:spPr>
          <a:xfrm>
            <a:off x="254643" y="47730"/>
            <a:ext cx="11339264" cy="708374"/>
          </a:xfrm>
        </p:spPr>
        <p:txBody>
          <a:bodyPr>
            <a:noAutofit/>
          </a:bodyPr>
          <a:lstStyle/>
          <a:p>
            <a:r>
              <a:rPr lang="en-US" sz="2800" dirty="0"/>
              <a:t>Transferring Attitude Knowledge </a:t>
            </a:r>
            <a:r>
              <a:rPr lang="en-US" sz="2800" dirty="0">
                <a:solidFill>
                  <a:schemeClr val="accent1"/>
                </a:solidFill>
              </a:rPr>
              <a:t>Between Vehicles (ODS Offset, </a:t>
            </a:r>
            <a:r>
              <a:rPr lang="en-US" sz="2800" dirty="0" err="1">
                <a:solidFill>
                  <a:schemeClr val="accent1"/>
                </a:solidFill>
              </a:rPr>
              <a:t>Q</a:t>
            </a:r>
            <a:r>
              <a:rPr lang="en-US" sz="2800" baseline="-25000" dirty="0" err="1">
                <a:solidFill>
                  <a:schemeClr val="accent1"/>
                </a:solidFill>
              </a:rPr>
              <a:t>Body_ISS</a:t>
            </a:r>
            <a:r>
              <a:rPr lang="en-US" sz="2800" dirty="0">
                <a:solidFill>
                  <a:schemeClr val="accent1"/>
                </a:solidFill>
              </a:rPr>
              <a:t>)</a:t>
            </a:r>
          </a:p>
        </p:txBody>
      </p:sp>
      <p:pic>
        <p:nvPicPr>
          <p:cNvPr id="5" name="Content Placeholder 4">
            <a:extLst>
              <a:ext uri="{FF2B5EF4-FFF2-40B4-BE49-F238E27FC236}">
                <a16:creationId xmlns:a16="http://schemas.microsoft.com/office/drawing/2014/main" id="{3ABF24C3-3BC9-4929-858D-175D62A88580}"/>
              </a:ext>
            </a:extLst>
          </p:cNvPr>
          <p:cNvPicPr>
            <a:picLocks noGrp="1" noChangeAspect="1"/>
          </p:cNvPicPr>
          <p:nvPr>
            <p:ph idx="1"/>
          </p:nvPr>
        </p:nvPicPr>
        <p:blipFill rotWithShape="1">
          <a:blip r:embed="rId3"/>
          <a:srcRect r="49358"/>
          <a:stretch/>
        </p:blipFill>
        <p:spPr>
          <a:xfrm>
            <a:off x="6983631" y="1171282"/>
            <a:ext cx="5000092" cy="2878087"/>
          </a:xfrm>
        </p:spPr>
      </p:pic>
      <p:pic>
        <p:nvPicPr>
          <p:cNvPr id="7" name="Picture 6">
            <a:extLst>
              <a:ext uri="{FF2B5EF4-FFF2-40B4-BE49-F238E27FC236}">
                <a16:creationId xmlns:a16="http://schemas.microsoft.com/office/drawing/2014/main" id="{194C565A-3AAB-425D-831C-0D750EC37FB5}"/>
              </a:ext>
            </a:extLst>
          </p:cNvPr>
          <p:cNvPicPr>
            <a:picLocks noChangeAspect="1"/>
          </p:cNvPicPr>
          <p:nvPr/>
        </p:nvPicPr>
        <p:blipFill rotWithShape="1">
          <a:blip r:embed="rId4"/>
          <a:srcRect l="28806" t="16656" r="29137" b="27652"/>
          <a:stretch/>
        </p:blipFill>
        <p:spPr>
          <a:xfrm>
            <a:off x="108746" y="973656"/>
            <a:ext cx="5099624" cy="4539458"/>
          </a:xfrm>
          <a:prstGeom prst="rect">
            <a:avLst/>
          </a:prstGeom>
        </p:spPr>
      </p:pic>
      <p:sp>
        <p:nvSpPr>
          <p:cNvPr id="8" name="Arrow: Curved Right 7">
            <a:extLst>
              <a:ext uri="{FF2B5EF4-FFF2-40B4-BE49-F238E27FC236}">
                <a16:creationId xmlns:a16="http://schemas.microsoft.com/office/drawing/2014/main" id="{79CA00CE-3C05-449C-ABA8-D47FE92D3C92}"/>
              </a:ext>
            </a:extLst>
          </p:cNvPr>
          <p:cNvSpPr/>
          <p:nvPr/>
        </p:nvSpPr>
        <p:spPr>
          <a:xfrm>
            <a:off x="507331" y="2900066"/>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Content Placeholder 4">
            <a:extLst>
              <a:ext uri="{FF2B5EF4-FFF2-40B4-BE49-F238E27FC236}">
                <a16:creationId xmlns:a16="http://schemas.microsoft.com/office/drawing/2014/main" id="{63D679AE-13C7-4ED7-B553-D848835E8DBF}"/>
              </a:ext>
            </a:extLst>
          </p:cNvPr>
          <p:cNvPicPr>
            <a:picLocks noChangeAspect="1"/>
          </p:cNvPicPr>
          <p:nvPr/>
        </p:nvPicPr>
        <p:blipFill rotWithShape="1">
          <a:blip r:embed="rId3"/>
          <a:srcRect l="49757" r="9218"/>
          <a:stretch/>
        </p:blipFill>
        <p:spPr>
          <a:xfrm>
            <a:off x="7820799" y="4129353"/>
            <a:ext cx="3773108" cy="2680917"/>
          </a:xfrm>
          <a:prstGeom prst="rect">
            <a:avLst/>
          </a:prstGeom>
        </p:spPr>
      </p:pic>
      <p:sp>
        <p:nvSpPr>
          <p:cNvPr id="3" name="TextBox 2">
            <a:extLst>
              <a:ext uri="{FF2B5EF4-FFF2-40B4-BE49-F238E27FC236}">
                <a16:creationId xmlns:a16="http://schemas.microsoft.com/office/drawing/2014/main" id="{62F0FB41-139B-4272-A985-FF66EF2DF352}"/>
              </a:ext>
            </a:extLst>
          </p:cNvPr>
          <p:cNvSpPr txBox="1"/>
          <p:nvPr/>
        </p:nvSpPr>
        <p:spPr>
          <a:xfrm>
            <a:off x="765296" y="5513114"/>
            <a:ext cx="4727321" cy="1077218"/>
          </a:xfrm>
          <a:prstGeom prst="rect">
            <a:avLst/>
          </a:prstGeom>
          <a:noFill/>
        </p:spPr>
        <p:txBody>
          <a:bodyPr wrap="none" rtlCol="0">
            <a:spAutoFit/>
          </a:bodyPr>
          <a:lstStyle/>
          <a:p>
            <a:pPr algn="ctr"/>
            <a:r>
              <a:rPr lang="en-US" sz="2400" dirty="0" err="1">
                <a:solidFill>
                  <a:srgbClr val="FF0000"/>
                </a:solidFill>
              </a:rPr>
              <a:t>Q</a:t>
            </a:r>
            <a:r>
              <a:rPr lang="en-US" sz="2400" baseline="-25000" dirty="0" err="1">
                <a:solidFill>
                  <a:srgbClr val="FF0000"/>
                </a:solidFill>
              </a:rPr>
              <a:t>Body_ISS</a:t>
            </a:r>
            <a:r>
              <a:rPr lang="en-US" sz="2400" baseline="-25000" dirty="0">
                <a:solidFill>
                  <a:srgbClr val="FF0000"/>
                </a:solidFill>
              </a:rPr>
              <a:t> </a:t>
            </a:r>
            <a:r>
              <a:rPr lang="en-US" sz="2400" dirty="0"/>
              <a:t>=</a:t>
            </a:r>
            <a:r>
              <a:rPr lang="en-US" sz="2400" dirty="0">
                <a:solidFill>
                  <a:srgbClr val="FF0000"/>
                </a:solidFill>
              </a:rPr>
              <a:t> </a:t>
            </a:r>
            <a:r>
              <a:rPr lang="en-US" sz="2400" dirty="0">
                <a:solidFill>
                  <a:srgbClr val="00B0F0"/>
                </a:solidFill>
              </a:rPr>
              <a:t>Q</a:t>
            </a:r>
            <a:r>
              <a:rPr lang="en-US" sz="2400" baseline="-25000" dirty="0">
                <a:solidFill>
                  <a:srgbClr val="00B0F0"/>
                </a:solidFill>
              </a:rPr>
              <a:t>Body_M50</a:t>
            </a:r>
            <a:r>
              <a:rPr lang="en-US" sz="2400" baseline="-25000" dirty="0">
                <a:solidFill>
                  <a:srgbClr val="FF0000"/>
                </a:solidFill>
              </a:rPr>
              <a:t> </a:t>
            </a:r>
            <a:r>
              <a:rPr lang="en-US" sz="2400" dirty="0"/>
              <a:t>·</a:t>
            </a:r>
            <a:r>
              <a:rPr lang="en-US" sz="2400" dirty="0">
                <a:solidFill>
                  <a:srgbClr val="00B050"/>
                </a:solidFill>
              </a:rPr>
              <a:t> Q</a:t>
            </a:r>
            <a:r>
              <a:rPr lang="en-US" sz="2400" baseline="-25000" dirty="0">
                <a:solidFill>
                  <a:srgbClr val="00B050"/>
                </a:solidFill>
              </a:rPr>
              <a:t>M50_J2K </a:t>
            </a:r>
            <a:r>
              <a:rPr lang="en-US" sz="2400" dirty="0"/>
              <a:t>·</a:t>
            </a:r>
            <a:r>
              <a:rPr lang="en-US" sz="2400" dirty="0">
                <a:solidFill>
                  <a:srgbClr val="FF0000"/>
                </a:solidFill>
              </a:rPr>
              <a:t> </a:t>
            </a:r>
            <a:r>
              <a:rPr lang="en-US" sz="2400" dirty="0">
                <a:solidFill>
                  <a:srgbClr val="00B0F0"/>
                </a:solidFill>
              </a:rPr>
              <a:t>Q</a:t>
            </a:r>
            <a:r>
              <a:rPr lang="en-US" sz="2400" baseline="-25000" dirty="0">
                <a:solidFill>
                  <a:srgbClr val="00B0F0"/>
                </a:solidFill>
              </a:rPr>
              <a:t>J2K_ISS</a:t>
            </a:r>
          </a:p>
          <a:p>
            <a:pPr algn="ctr"/>
            <a:r>
              <a:rPr lang="en-US" sz="2400" i="1" baseline="-25000" dirty="0">
                <a:solidFill>
                  <a:srgbClr val="00B0F0"/>
                </a:solidFill>
              </a:rPr>
              <a:t>   From telemetry</a:t>
            </a:r>
          </a:p>
          <a:p>
            <a:pPr algn="ctr"/>
            <a:r>
              <a:rPr lang="en-US" sz="2400" i="1" baseline="-25000" dirty="0">
                <a:solidFill>
                  <a:schemeClr val="accent6"/>
                </a:solidFill>
              </a:rPr>
              <a:t>   Constant </a:t>
            </a:r>
            <a:endParaRPr lang="en-US" sz="2400" i="1" dirty="0">
              <a:solidFill>
                <a:schemeClr val="accent6"/>
              </a:solidFill>
            </a:endParaRPr>
          </a:p>
        </p:txBody>
      </p:sp>
      <p:sp>
        <p:nvSpPr>
          <p:cNvPr id="10" name="TextBox 9">
            <a:extLst>
              <a:ext uri="{FF2B5EF4-FFF2-40B4-BE49-F238E27FC236}">
                <a16:creationId xmlns:a16="http://schemas.microsoft.com/office/drawing/2014/main" id="{E6C5A428-40A7-4798-A5D1-8F3FBAD17846}"/>
              </a:ext>
            </a:extLst>
          </p:cNvPr>
          <p:cNvSpPr txBox="1"/>
          <p:nvPr/>
        </p:nvSpPr>
        <p:spPr>
          <a:xfrm>
            <a:off x="6983631" y="801950"/>
            <a:ext cx="5000092" cy="369332"/>
          </a:xfrm>
          <a:prstGeom prst="rect">
            <a:avLst/>
          </a:prstGeom>
          <a:noFill/>
        </p:spPr>
        <p:txBody>
          <a:bodyPr wrap="square">
            <a:spAutoFit/>
          </a:bodyPr>
          <a:lstStyle/>
          <a:p>
            <a:pPr algn="ctr"/>
            <a:r>
              <a:rPr lang="en-US" sz="1800" dirty="0" err="1">
                <a:solidFill>
                  <a:srgbClr val="FF0000"/>
                </a:solidFill>
              </a:rPr>
              <a:t>Q</a:t>
            </a:r>
            <a:r>
              <a:rPr lang="en-US" sz="1800" baseline="-25000" dirty="0" err="1">
                <a:solidFill>
                  <a:srgbClr val="FF0000"/>
                </a:solidFill>
              </a:rPr>
              <a:t>Body_ISS</a:t>
            </a:r>
            <a:r>
              <a:rPr lang="en-US" sz="1800" baseline="-25000" dirty="0">
                <a:solidFill>
                  <a:srgbClr val="FF0000"/>
                </a:solidFill>
              </a:rPr>
              <a:t> </a:t>
            </a:r>
            <a:r>
              <a:rPr lang="en-US" sz="1800" dirty="0">
                <a:solidFill>
                  <a:srgbClr val="FF0000"/>
                </a:solidFill>
              </a:rPr>
              <a:t>over time immediately after docking</a:t>
            </a:r>
            <a:endParaRPr lang="en-US" dirty="0"/>
          </a:p>
        </p:txBody>
      </p:sp>
      <p:pic>
        <p:nvPicPr>
          <p:cNvPr id="1026" name="Picture 2" descr="s133E006496 - STS-133 - Orbiter Docking System mated with ISS PMA2 - NARA &amp;  DVIDS Public Domain Archive Public Domain Search">
            <a:extLst>
              <a:ext uri="{FF2B5EF4-FFF2-40B4-BE49-F238E27FC236}">
                <a16:creationId xmlns:a16="http://schemas.microsoft.com/office/drawing/2014/main" id="{A050B8E5-C684-4DD8-9BFB-6C9D5AAEA1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24" t="2231" r="15024" b="-2231"/>
          <a:stretch/>
        </p:blipFill>
        <p:spPr bwMode="auto">
          <a:xfrm>
            <a:off x="4345807" y="1553307"/>
            <a:ext cx="2541146" cy="23378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B0FB94B-DB53-4317-9AB0-58FF5DCC1149}"/>
              </a:ext>
            </a:extLst>
          </p:cNvPr>
          <p:cNvSpPr txBox="1"/>
          <p:nvPr/>
        </p:nvSpPr>
        <p:spPr>
          <a:xfrm>
            <a:off x="4924208" y="3627696"/>
            <a:ext cx="2246908" cy="307777"/>
          </a:xfrm>
          <a:prstGeom prst="rect">
            <a:avLst/>
          </a:prstGeom>
          <a:noFill/>
        </p:spPr>
        <p:txBody>
          <a:bodyPr wrap="square">
            <a:spAutoFit/>
          </a:bodyPr>
          <a:lstStyle/>
          <a:p>
            <a:pPr algn="ctr"/>
            <a:r>
              <a:rPr lang="en-US" sz="1400" i="1" dirty="0"/>
              <a:t>ODS to ISS on STS-133</a:t>
            </a:r>
          </a:p>
        </p:txBody>
      </p:sp>
    </p:spTree>
    <p:extLst>
      <p:ext uri="{BB962C8B-B14F-4D97-AF65-F5344CB8AC3E}">
        <p14:creationId xmlns:p14="http://schemas.microsoft.com/office/powerpoint/2010/main" val="7092016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C79F2-CA86-4651-99F4-069D951CBD59}"/>
              </a:ext>
            </a:extLst>
          </p:cNvPr>
          <p:cNvSpPr>
            <a:spLocks noGrp="1"/>
          </p:cNvSpPr>
          <p:nvPr>
            <p:ph type="title"/>
          </p:nvPr>
        </p:nvSpPr>
        <p:spPr/>
        <p:txBody>
          <a:bodyPr/>
          <a:lstStyle/>
          <a:p>
            <a:r>
              <a:rPr lang="en-US" dirty="0"/>
              <a:t>Manual Piloting the Mated Stack</a:t>
            </a:r>
          </a:p>
        </p:txBody>
      </p:sp>
      <p:sp>
        <p:nvSpPr>
          <p:cNvPr id="3" name="Content Placeholder 2">
            <a:extLst>
              <a:ext uri="{FF2B5EF4-FFF2-40B4-BE49-F238E27FC236}">
                <a16:creationId xmlns:a16="http://schemas.microsoft.com/office/drawing/2014/main" id="{F2A76AE6-2E78-4A24-8E3C-D952774A66A9}"/>
              </a:ext>
            </a:extLst>
          </p:cNvPr>
          <p:cNvSpPr>
            <a:spLocks noGrp="1"/>
          </p:cNvSpPr>
          <p:nvPr>
            <p:ph idx="1"/>
          </p:nvPr>
        </p:nvSpPr>
        <p:spPr/>
        <p:txBody>
          <a:bodyPr>
            <a:normAutofit/>
          </a:bodyPr>
          <a:lstStyle/>
          <a:p>
            <a:r>
              <a:rPr lang="en-US" dirty="0"/>
              <a:t>Initial transients during momentum management startup could be reduced by handing over attitude control as close as possible to the attitude momentum management would settle in.</a:t>
            </a:r>
          </a:p>
          <a:p>
            <a:endParaRPr lang="en-US" dirty="0"/>
          </a:p>
          <a:p>
            <a:r>
              <a:rPr lang="en-US" dirty="0"/>
              <a:t>Analysis repeated during STS-117 showed the Shuttle control system was instable with commanded rate error </a:t>
            </a:r>
            <a:r>
              <a:rPr lang="en-US" dirty="0" err="1"/>
              <a:t>deadbands</a:t>
            </a:r>
            <a:r>
              <a:rPr lang="en-US" dirty="0"/>
              <a:t> of 0.001 d/s</a:t>
            </a:r>
          </a:p>
          <a:p>
            <a:pPr lvl="1">
              <a:buFont typeface="Wingdings" panose="05000000000000000000" pitchFamily="2" charset="2"/>
              <a:buChar char="Ø"/>
            </a:pPr>
            <a:r>
              <a:rPr lang="en-US" dirty="0"/>
              <a:t>The Shuttle control system could not reduce errors low enough for direct handover to ISS momentum management</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r>
              <a:rPr lang="en-US" sz="2800" dirty="0"/>
              <a:t>…But what about a human?</a:t>
            </a:r>
          </a:p>
          <a:p>
            <a:pPr marL="0" indent="0">
              <a:buNone/>
            </a:pPr>
            <a:endParaRPr lang="en-US" dirty="0"/>
          </a:p>
        </p:txBody>
      </p:sp>
    </p:spTree>
    <p:extLst>
      <p:ext uri="{BB962C8B-B14F-4D97-AF65-F5344CB8AC3E}">
        <p14:creationId xmlns:p14="http://schemas.microsoft.com/office/powerpoint/2010/main" val="4008611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huttle Mission Simulator (SMS) Full Motion Simulator at t… | Flickr">
            <a:extLst>
              <a:ext uri="{FF2B5EF4-FFF2-40B4-BE49-F238E27FC236}">
                <a16:creationId xmlns:a16="http://schemas.microsoft.com/office/drawing/2014/main" id="{540EA55F-B689-43E9-A220-1E0E946E19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8" r="15881"/>
          <a:stretch/>
        </p:blipFill>
        <p:spPr bwMode="auto">
          <a:xfrm>
            <a:off x="0" y="-1"/>
            <a:ext cx="83702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69C79F2-CA86-4651-99F4-069D951CBD59}"/>
              </a:ext>
            </a:extLst>
          </p:cNvPr>
          <p:cNvSpPr>
            <a:spLocks noGrp="1"/>
          </p:cNvSpPr>
          <p:nvPr>
            <p:ph type="title"/>
          </p:nvPr>
        </p:nvSpPr>
        <p:spPr/>
        <p:txBody>
          <a:bodyPr/>
          <a:lstStyle/>
          <a:p>
            <a:r>
              <a:rPr lang="en-US" b="1" dirty="0"/>
              <a:t>Manual Piloting the Mated Stack</a:t>
            </a:r>
          </a:p>
        </p:txBody>
      </p:sp>
      <p:sp>
        <p:nvSpPr>
          <p:cNvPr id="7" name="Rectangle 6">
            <a:extLst>
              <a:ext uri="{FF2B5EF4-FFF2-40B4-BE49-F238E27FC236}">
                <a16:creationId xmlns:a16="http://schemas.microsoft.com/office/drawing/2014/main" id="{AA7B6616-3771-44CD-9818-7BD69CA46A3D}"/>
              </a:ext>
            </a:extLst>
          </p:cNvPr>
          <p:cNvSpPr/>
          <p:nvPr/>
        </p:nvSpPr>
        <p:spPr>
          <a:xfrm flipH="1">
            <a:off x="6819618" y="-1"/>
            <a:ext cx="1796843" cy="6858000"/>
          </a:xfrm>
          <a:prstGeom prst="rect">
            <a:avLst/>
          </a:prstGeom>
          <a:gradFill flip="none" rotWithShape="1">
            <a:gsLst>
              <a:gs pos="100000">
                <a:schemeClr val="bg1">
                  <a:alpha val="0"/>
                </a:schemeClr>
              </a:gs>
              <a:gs pos="0">
                <a:scrgbClr r="0" g="0" b="0"/>
              </a:gs>
              <a:gs pos="0">
                <a:schemeClr val="bg1"/>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A76AE6-2E78-4A24-8E3C-D952774A66A9}"/>
              </a:ext>
            </a:extLst>
          </p:cNvPr>
          <p:cNvSpPr>
            <a:spLocks noGrp="1"/>
          </p:cNvSpPr>
          <p:nvPr>
            <p:ph idx="1"/>
          </p:nvPr>
        </p:nvSpPr>
        <p:spPr>
          <a:xfrm>
            <a:off x="7955807" y="995877"/>
            <a:ext cx="4236193" cy="5798168"/>
          </a:xfrm>
        </p:spPr>
        <p:txBody>
          <a:bodyPr>
            <a:normAutofit fontScale="85000" lnSpcReduction="20000"/>
          </a:bodyPr>
          <a:lstStyle/>
          <a:p>
            <a:r>
              <a:rPr lang="en-US" dirty="0"/>
              <a:t>Expected TEA was converted to Orbiter commands using the ODS offset to be as accurate as possible.</a:t>
            </a:r>
          </a:p>
          <a:p>
            <a:r>
              <a:rPr lang="en-US" dirty="0"/>
              <a:t>Crew then commanded an attitude </a:t>
            </a:r>
            <a:r>
              <a:rPr lang="en-US" dirty="0" err="1"/>
              <a:t>deadband</a:t>
            </a:r>
            <a:r>
              <a:rPr lang="en-US" dirty="0"/>
              <a:t> collapse from 3 deg to 1 deg and then to 0.5 deg.</a:t>
            </a:r>
          </a:p>
          <a:p>
            <a:r>
              <a:rPr lang="en-US" dirty="0"/>
              <a:t>Crew commanded FREE</a:t>
            </a:r>
          </a:p>
          <a:p>
            <a:r>
              <a:rPr lang="en-US" dirty="0"/>
              <a:t>Crew used the Rotational Hand Controller (RHC) to manually fly out remaining rate errors</a:t>
            </a:r>
          </a:p>
          <a:p>
            <a:r>
              <a:rPr lang="en-US" i="1" dirty="0">
                <a:solidFill>
                  <a:schemeClr val="tx1">
                    <a:lumMod val="65000"/>
                  </a:schemeClr>
                </a:solidFill>
              </a:rPr>
              <a:t>Procedure successfully demoted on STS-117</a:t>
            </a:r>
          </a:p>
          <a:p>
            <a:r>
              <a:rPr lang="en-US" i="1" dirty="0">
                <a:solidFill>
                  <a:schemeClr val="tx1">
                    <a:lumMod val="65000"/>
                  </a:schemeClr>
                </a:solidFill>
              </a:rPr>
              <a:t>Improved on STS-129 to </a:t>
            </a:r>
            <a:r>
              <a:rPr lang="en-US" i="1" dirty="0" err="1">
                <a:solidFill>
                  <a:schemeClr val="tx1">
                    <a:lumMod val="65000"/>
                  </a:schemeClr>
                </a:solidFill>
              </a:rPr>
              <a:t>deadband</a:t>
            </a:r>
            <a:r>
              <a:rPr lang="en-US" i="1" dirty="0">
                <a:solidFill>
                  <a:schemeClr val="tx1">
                    <a:lumMod val="65000"/>
                  </a:schemeClr>
                </a:solidFill>
              </a:rPr>
              <a:t> collapse to 0.1 deg and no longer required RHC</a:t>
            </a:r>
          </a:p>
          <a:p>
            <a:endParaRPr lang="en-US" dirty="0"/>
          </a:p>
        </p:txBody>
      </p:sp>
      <p:sp>
        <p:nvSpPr>
          <p:cNvPr id="8" name="Rectangle 7">
            <a:extLst>
              <a:ext uri="{FF2B5EF4-FFF2-40B4-BE49-F238E27FC236}">
                <a16:creationId xmlns:a16="http://schemas.microsoft.com/office/drawing/2014/main" id="{2F412740-C75B-43DD-B542-19D72A6A4AB9}"/>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76428ED-D753-46B8-B469-B3E4DD970A2C}"/>
              </a:ext>
            </a:extLst>
          </p:cNvPr>
          <p:cNvCxnSpPr/>
          <p:nvPr/>
        </p:nvCxnSpPr>
        <p:spPr>
          <a:xfrm>
            <a:off x="8155180" y="4788015"/>
            <a:ext cx="376869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96775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FDC6-35F2-483B-8663-C0ACA4517D01}"/>
              </a:ext>
            </a:extLst>
          </p:cNvPr>
          <p:cNvSpPr>
            <a:spLocks noGrp="1"/>
          </p:cNvSpPr>
          <p:nvPr>
            <p:ph type="title"/>
          </p:nvPr>
        </p:nvSpPr>
        <p:spPr>
          <a:xfrm>
            <a:off x="188720" y="136525"/>
            <a:ext cx="11655750" cy="1325563"/>
          </a:xfrm>
        </p:spPr>
        <p:txBody>
          <a:bodyPr/>
          <a:lstStyle/>
          <a:p>
            <a:r>
              <a:rPr lang="en-US" dirty="0"/>
              <a:t>Solution!</a:t>
            </a:r>
          </a:p>
        </p:txBody>
      </p:sp>
      <p:sp>
        <p:nvSpPr>
          <p:cNvPr id="3" name="Content Placeholder 2">
            <a:extLst>
              <a:ext uri="{FF2B5EF4-FFF2-40B4-BE49-F238E27FC236}">
                <a16:creationId xmlns:a16="http://schemas.microsoft.com/office/drawing/2014/main" id="{4580EB81-4E89-4636-AA38-F2D98ACF581C}"/>
              </a:ext>
            </a:extLst>
          </p:cNvPr>
          <p:cNvSpPr>
            <a:spLocks noGrp="1"/>
          </p:cNvSpPr>
          <p:nvPr>
            <p:ph idx="1"/>
          </p:nvPr>
        </p:nvSpPr>
        <p:spPr/>
        <p:txBody>
          <a:bodyPr>
            <a:normAutofit fontScale="92500" lnSpcReduction="10000"/>
          </a:bodyPr>
          <a:lstStyle/>
          <a:p>
            <a:r>
              <a:rPr lang="en-US" dirty="0"/>
              <a:t>On FN8 the source of the Russian computer failures were isolated to a common power protection circuit that was bypassed via IFM (In-flight maintenance).</a:t>
            </a:r>
          </a:p>
          <a:p>
            <a:r>
              <a:rPr lang="en-US" dirty="0"/>
              <a:t>Orbiter -&gt; ISS Attitude:</a:t>
            </a:r>
          </a:p>
          <a:p>
            <a:pPr lvl="1"/>
            <a:r>
              <a:rPr lang="en-US" dirty="0"/>
              <a:t>After several days of verification, the contingency procedure to transfer attitude knowledge from Shuttle to ISS was ready but thankfully no longer needed.</a:t>
            </a:r>
          </a:p>
          <a:p>
            <a:pPr lvl="1"/>
            <a:r>
              <a:rPr lang="en-US" dirty="0"/>
              <a:t>As a DTO (Detailed Test Objective), ISS attitude derived from Shuttle was updated to an inactive attitude state onboard ISS on FD10 and found to have 0.35 deg RSS error compared to the Russian states</a:t>
            </a:r>
          </a:p>
          <a:p>
            <a:pPr lvl="1"/>
            <a:r>
              <a:rPr lang="en-US" dirty="0"/>
              <a:t>Resulted in a new SCP</a:t>
            </a:r>
          </a:p>
          <a:p>
            <a:pPr lvl="1"/>
            <a:r>
              <a:rPr lang="en-US" dirty="0"/>
              <a:t>Published Paper: </a:t>
            </a:r>
            <a:r>
              <a:rPr lang="en-US" dirty="0">
                <a:hlinkClick r:id="rId2"/>
              </a:rPr>
              <a:t>https://arc.aiaa.org/doi/10.2514/6.2011-7195</a:t>
            </a:r>
            <a:endParaRPr lang="en-US" dirty="0"/>
          </a:p>
          <a:p>
            <a:r>
              <a:rPr lang="en-US" dirty="0"/>
              <a:t>Direct Attitude Control Handover:</a:t>
            </a:r>
          </a:p>
          <a:p>
            <a:pPr lvl="1"/>
            <a:r>
              <a:rPr lang="en-US" dirty="0"/>
              <a:t>New procedure “Handover Attitude Control Orbiter to CMG Only without RS SMTC” was developed and successfully executed as a DTO on STS-118 and then improved on STS-120 to no longer need hand controller inputs</a:t>
            </a:r>
          </a:p>
          <a:p>
            <a:pPr lvl="1"/>
            <a:endParaRPr lang="en-US" dirty="0"/>
          </a:p>
        </p:txBody>
      </p:sp>
    </p:spTree>
    <p:extLst>
      <p:ext uri="{BB962C8B-B14F-4D97-AF65-F5344CB8AC3E}">
        <p14:creationId xmlns:p14="http://schemas.microsoft.com/office/powerpoint/2010/main" val="1038420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724959B-3F00-4749-9044-C23FAEA867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60"/>
          <a:stretch/>
        </p:blipFill>
        <p:spPr bwMode="auto">
          <a:xfrm>
            <a:off x="401367" y="1003931"/>
            <a:ext cx="6439293" cy="3803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79A8C3D-3130-4636-8942-3DBE8CC7ED7D}"/>
              </a:ext>
            </a:extLst>
          </p:cNvPr>
          <p:cNvSpPr>
            <a:spLocks noGrp="1"/>
          </p:cNvSpPr>
          <p:nvPr>
            <p:ph type="title"/>
          </p:nvPr>
        </p:nvSpPr>
        <p:spPr>
          <a:xfrm>
            <a:off x="188720" y="136525"/>
            <a:ext cx="11655750" cy="1325563"/>
          </a:xfrm>
        </p:spPr>
        <p:txBody>
          <a:bodyPr/>
          <a:lstStyle/>
          <a:p>
            <a:r>
              <a:rPr lang="en-US" b="1" dirty="0"/>
              <a:t>S3/S4 Truss</a:t>
            </a:r>
          </a:p>
        </p:txBody>
      </p:sp>
      <p:pic>
        <p:nvPicPr>
          <p:cNvPr id="4" name="Picture 6" descr="The newly installed S3/S4 truss assembly during the first EVA of mission STS-117 on June 11, 2007.">
            <a:extLst>
              <a:ext uri="{FF2B5EF4-FFF2-40B4-BE49-F238E27FC236}">
                <a16:creationId xmlns:a16="http://schemas.microsoft.com/office/drawing/2014/main" id="{4A3067B7-92FC-4BE1-BE09-C9CE00BC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2408" y="4678993"/>
            <a:ext cx="3055741" cy="199107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0D9C26E7-9E9E-45B2-87C9-2AE4F9CDAB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53" t="13665" r="1426" b="15549"/>
          <a:stretch/>
        </p:blipFill>
        <p:spPr bwMode="auto">
          <a:xfrm>
            <a:off x="614459" y="4874249"/>
            <a:ext cx="2202710" cy="124377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54E760E4-E892-4D69-B2A8-269CD72B310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8217888" y="404137"/>
            <a:ext cx="3053386" cy="2115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254420-6813-4CE5-9CCE-FE06013322EA}"/>
              </a:ext>
            </a:extLst>
          </p:cNvPr>
          <p:cNvSpPr txBox="1"/>
          <p:nvPr/>
        </p:nvSpPr>
        <p:spPr>
          <a:xfrm>
            <a:off x="8115638" y="2478931"/>
            <a:ext cx="2294823" cy="246221"/>
          </a:xfrm>
          <a:prstGeom prst="rect">
            <a:avLst/>
          </a:prstGeom>
          <a:gradFill flip="none" rotWithShape="1">
            <a:gsLst>
              <a:gs pos="71000">
                <a:schemeClr val="accent1">
                  <a:lumMod val="75000"/>
                </a:schemeClr>
              </a:gs>
              <a:gs pos="100000">
                <a:schemeClr val="bg1"/>
              </a:gs>
            </a:gsLst>
            <a:lin ang="0" scaled="1"/>
            <a:tileRect/>
          </a:gradFill>
        </p:spPr>
        <p:txBody>
          <a:bodyPr wrap="square" rtlCol="0">
            <a:spAutoFit/>
          </a:bodyPr>
          <a:lstStyle/>
          <a:p>
            <a:r>
              <a:rPr lang="en-US" sz="1000" b="1" dirty="0">
                <a:latin typeface="Arial" panose="020B0604020202020204" pitchFamily="34" charset="0"/>
                <a:cs typeface="Arial" panose="020B0604020202020204" pitchFamily="34" charset="0"/>
              </a:rPr>
              <a:t>Pre STS-118/13A Photo</a:t>
            </a:r>
          </a:p>
        </p:txBody>
      </p:sp>
      <p:pic>
        <p:nvPicPr>
          <p:cNvPr id="3080" name="Picture 8">
            <a:extLst>
              <a:ext uri="{FF2B5EF4-FFF2-40B4-BE49-F238E27FC236}">
                <a16:creationId xmlns:a16="http://schemas.microsoft.com/office/drawing/2014/main" id="{B1164606-35A5-48B5-9344-6E493452A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5638" y="3074898"/>
            <a:ext cx="3196382" cy="21159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60054DF-94BF-4BF0-A7A4-FFC49136B6DE}"/>
              </a:ext>
            </a:extLst>
          </p:cNvPr>
          <p:cNvSpPr txBox="1"/>
          <p:nvPr/>
        </p:nvSpPr>
        <p:spPr>
          <a:xfrm>
            <a:off x="8072096" y="5147257"/>
            <a:ext cx="2294823" cy="246221"/>
          </a:xfrm>
          <a:prstGeom prst="rect">
            <a:avLst/>
          </a:prstGeom>
          <a:gradFill flip="none" rotWithShape="1">
            <a:gsLst>
              <a:gs pos="71000">
                <a:schemeClr val="accent1">
                  <a:lumMod val="75000"/>
                </a:schemeClr>
              </a:gs>
              <a:gs pos="100000">
                <a:schemeClr val="bg1"/>
              </a:gs>
            </a:gsLst>
            <a:lin ang="0" scaled="1"/>
            <a:tileRect/>
          </a:gradFill>
        </p:spPr>
        <p:txBody>
          <a:bodyPr wrap="square" rtlCol="0">
            <a:spAutoFit/>
          </a:bodyPr>
          <a:lstStyle/>
          <a:p>
            <a:r>
              <a:rPr lang="en-US" sz="1000" b="1" dirty="0">
                <a:latin typeface="Arial" panose="020B0604020202020204" pitchFamily="34" charset="0"/>
                <a:cs typeface="Arial" panose="020B0604020202020204" pitchFamily="34" charset="0"/>
              </a:rPr>
              <a:t>Post STS-118/13A Photo</a:t>
            </a:r>
          </a:p>
        </p:txBody>
      </p:sp>
    </p:spTree>
    <p:extLst>
      <p:ext uri="{BB962C8B-B14F-4D97-AF65-F5344CB8AC3E}">
        <p14:creationId xmlns:p14="http://schemas.microsoft.com/office/powerpoint/2010/main" val="44897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3BAE60-DAE5-41F1-A5AD-FCA1F59E8CF9}"/>
              </a:ext>
            </a:extLst>
          </p:cNvPr>
          <p:cNvSpPr/>
          <p:nvPr/>
        </p:nvSpPr>
        <p:spPr>
          <a:xfrm>
            <a:off x="0" y="46296"/>
            <a:ext cx="12020388" cy="67654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D82A09-1901-4F8F-B67A-8F5663364DEC}"/>
              </a:ext>
            </a:extLst>
          </p:cNvPr>
          <p:cNvSpPr>
            <a:spLocks noGrp="1"/>
          </p:cNvSpPr>
          <p:nvPr>
            <p:ph type="title"/>
          </p:nvPr>
        </p:nvSpPr>
        <p:spPr>
          <a:xfrm>
            <a:off x="171612" y="92592"/>
            <a:ext cx="4647131" cy="708374"/>
          </a:xfrm>
        </p:spPr>
        <p:txBody>
          <a:bodyPr>
            <a:normAutofit fontScale="90000"/>
          </a:bodyPr>
          <a:lstStyle/>
          <a:p>
            <a:r>
              <a:rPr lang="en-US" dirty="0">
                <a:solidFill>
                  <a:schemeClr val="accent2">
                    <a:lumMod val="75000"/>
                  </a:schemeClr>
                </a:solidFill>
              </a:rPr>
              <a:t>Operations Plays a Role in the Entire Engineering Life Cycle</a:t>
            </a:r>
          </a:p>
        </p:txBody>
      </p:sp>
      <p:graphicFrame>
        <p:nvGraphicFramePr>
          <p:cNvPr id="4" name="Content Placeholder 3">
            <a:extLst>
              <a:ext uri="{FF2B5EF4-FFF2-40B4-BE49-F238E27FC236}">
                <a16:creationId xmlns:a16="http://schemas.microsoft.com/office/drawing/2014/main" id="{59B87E98-7303-417A-97A6-78E3A02B70C4}"/>
              </a:ext>
            </a:extLst>
          </p:cNvPr>
          <p:cNvGraphicFramePr>
            <a:graphicFrameLocks noGrp="1"/>
          </p:cNvGraphicFramePr>
          <p:nvPr>
            <p:ph idx="1"/>
          </p:nvPr>
        </p:nvGraphicFramePr>
        <p:xfrm>
          <a:off x="841829" y="-3502"/>
          <a:ext cx="16125371" cy="683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2">
            <a:extLst>
              <a:ext uri="{FF2B5EF4-FFF2-40B4-BE49-F238E27FC236}">
                <a16:creationId xmlns:a16="http://schemas.microsoft.com/office/drawing/2014/main" id="{27301811-26D6-4BB5-850B-4BD2F1D42E12}"/>
              </a:ext>
            </a:extLst>
          </p:cNvPr>
          <p:cNvSpPr txBox="1">
            <a:spLocks/>
          </p:cNvSpPr>
          <p:nvPr/>
        </p:nvSpPr>
        <p:spPr>
          <a:xfrm>
            <a:off x="265632" y="1944914"/>
            <a:ext cx="5278826" cy="411116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Failure of all Russian Computers was never imagined – </a:t>
            </a:r>
            <a:r>
              <a:rPr lang="en-US" dirty="0">
                <a:solidFill>
                  <a:srgbClr val="FFC000"/>
                </a:solidFill>
              </a:rPr>
              <a:t>Operators must build flexibilities into the design to respond to the unexpected </a:t>
            </a:r>
          </a:p>
          <a:p>
            <a:pPr marL="0" indent="0">
              <a:buNone/>
            </a:pPr>
            <a:endParaRPr lang="en-US" dirty="0"/>
          </a:p>
          <a:p>
            <a:pPr marL="0" indent="0">
              <a:buNone/>
            </a:pPr>
            <a:r>
              <a:rPr lang="en-US" dirty="0"/>
              <a:t>The ODS offset was used in ways it was never imagined – </a:t>
            </a:r>
            <a:r>
              <a:rPr lang="en-US" dirty="0">
                <a:solidFill>
                  <a:srgbClr val="FFC000"/>
                </a:solidFill>
              </a:rPr>
              <a:t>Operators need to understand their spacecraft and the full extent of its capabilities</a:t>
            </a:r>
          </a:p>
          <a:p>
            <a:pPr marL="0" indent="0">
              <a:buNone/>
            </a:pPr>
            <a:endParaRPr lang="en-US" dirty="0">
              <a:solidFill>
                <a:srgbClr val="FFC000"/>
              </a:solidFill>
            </a:endParaRPr>
          </a:p>
          <a:p>
            <a:pPr marL="0" indent="0">
              <a:buNone/>
            </a:pPr>
            <a:r>
              <a:rPr lang="en-US" dirty="0"/>
              <a:t>Spaceflight leaves </a:t>
            </a:r>
            <a:r>
              <a:rPr lang="en-US" u="sng" dirty="0"/>
              <a:t>no</a:t>
            </a:r>
            <a:r>
              <a:rPr lang="en-US" dirty="0"/>
              <a:t> margin for error- </a:t>
            </a:r>
            <a:r>
              <a:rPr lang="en-US" dirty="0">
                <a:solidFill>
                  <a:srgbClr val="FFC000"/>
                </a:solidFill>
              </a:rPr>
              <a:t>Even if you have all the technical correct and every procedure checked, that is not enough.</a:t>
            </a:r>
          </a:p>
        </p:txBody>
      </p:sp>
    </p:spTree>
    <p:extLst>
      <p:ext uri="{BB962C8B-B14F-4D97-AF65-F5344CB8AC3E}">
        <p14:creationId xmlns:p14="http://schemas.microsoft.com/office/powerpoint/2010/main" val="3916740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pollo 1, Challenger, and Columbia: Remembering NASA's lost astronauts |  Ars Technica">
            <a:extLst>
              <a:ext uri="{FF2B5EF4-FFF2-40B4-BE49-F238E27FC236}">
                <a16:creationId xmlns:a16="http://schemas.microsoft.com/office/drawing/2014/main" id="{C5AC0534-3C43-455E-BE2F-9DDA766B2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743"/>
            <a:ext cx="12221028" cy="6110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96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D00F29-D7D3-4C2D-B6BC-EF5A8493EE0E}"/>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E68853A-E146-4208-959B-2F0983218068}"/>
              </a:ext>
            </a:extLst>
          </p:cNvPr>
          <p:cNvPicPr>
            <a:picLocks noChangeAspect="1"/>
          </p:cNvPicPr>
          <p:nvPr/>
        </p:nvPicPr>
        <p:blipFill>
          <a:blip r:embed="rId3"/>
          <a:stretch>
            <a:fillRect/>
          </a:stretch>
        </p:blipFill>
        <p:spPr>
          <a:xfrm>
            <a:off x="3186112" y="136525"/>
            <a:ext cx="5819775" cy="6086475"/>
          </a:xfrm>
          <a:prstGeom prst="rect">
            <a:avLst/>
          </a:prstGeom>
        </p:spPr>
      </p:pic>
      <p:sp>
        <p:nvSpPr>
          <p:cNvPr id="6" name="TextBox 5">
            <a:extLst>
              <a:ext uri="{FF2B5EF4-FFF2-40B4-BE49-F238E27FC236}">
                <a16:creationId xmlns:a16="http://schemas.microsoft.com/office/drawing/2014/main" id="{A694D07F-C9B3-4D94-8D96-5162318BCE2A}"/>
              </a:ext>
            </a:extLst>
          </p:cNvPr>
          <p:cNvSpPr txBox="1"/>
          <p:nvPr/>
        </p:nvSpPr>
        <p:spPr>
          <a:xfrm>
            <a:off x="4387642" y="6223000"/>
            <a:ext cx="3416713" cy="369332"/>
          </a:xfrm>
          <a:prstGeom prst="rect">
            <a:avLst/>
          </a:prstGeom>
          <a:noFill/>
        </p:spPr>
        <p:txBody>
          <a:bodyPr wrap="square">
            <a:spAutoFit/>
          </a:bodyPr>
          <a:lstStyle/>
          <a:p>
            <a:pPr algn="ctr"/>
            <a:r>
              <a:rPr lang="en-US" i="1" dirty="0"/>
              <a:t>- Gene Kranz following Apollo 1</a:t>
            </a:r>
          </a:p>
        </p:txBody>
      </p:sp>
    </p:spTree>
    <p:extLst>
      <p:ext uri="{BB962C8B-B14F-4D97-AF65-F5344CB8AC3E}">
        <p14:creationId xmlns:p14="http://schemas.microsoft.com/office/powerpoint/2010/main" val="4224380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627BF9-ABEC-4EFB-B329-036ADCCDE7A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F6BB48-7E5A-4FA3-806D-541DDFA6A1FD}"/>
              </a:ext>
            </a:extLst>
          </p:cNvPr>
          <p:cNvPicPr>
            <a:picLocks noChangeAspect="1"/>
          </p:cNvPicPr>
          <p:nvPr/>
        </p:nvPicPr>
        <p:blipFill>
          <a:blip r:embed="rId3"/>
          <a:stretch>
            <a:fillRect/>
          </a:stretch>
        </p:blipFill>
        <p:spPr>
          <a:xfrm>
            <a:off x="3449608" y="0"/>
            <a:ext cx="5292784" cy="6858000"/>
          </a:xfrm>
          <a:prstGeom prst="rect">
            <a:avLst/>
          </a:prstGeom>
        </p:spPr>
      </p:pic>
    </p:spTree>
    <p:extLst>
      <p:ext uri="{BB962C8B-B14F-4D97-AF65-F5344CB8AC3E}">
        <p14:creationId xmlns:p14="http://schemas.microsoft.com/office/powerpoint/2010/main" val="1284755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8E07F4-F8CD-480D-8224-9BA3E0E5B258}"/>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a:extLst>
              <a:ext uri="{FF2B5EF4-FFF2-40B4-BE49-F238E27FC236}">
                <a16:creationId xmlns:a16="http://schemas.microsoft.com/office/drawing/2014/main" id="{4EE34158-5B5E-41B9-91B9-E8D49BD78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63" y="0"/>
            <a:ext cx="10326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988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View of ISS Nadir from Departing Soyuz TMA-20 Spacecraft  Complete ISS stack including Space Shuttle Endeavour and Automated Transfer Vehicle Kepler International Space Station – ISS Low Earth Orbit, Space Paolo Nespoli 60” X 40”">
            <a:extLst>
              <a:ext uri="{FF2B5EF4-FFF2-40B4-BE49-F238E27FC236}">
                <a16:creationId xmlns:a16="http://schemas.microsoft.com/office/drawing/2014/main" id="{43BE21B0-0E2D-4E20-9DA9-BFDFD79C8E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88" r="1578"/>
          <a:stretch/>
        </p:blipFill>
        <p:spPr bwMode="auto">
          <a:xfrm>
            <a:off x="0" y="-1490"/>
            <a:ext cx="123906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B9CADC0-AF46-47BA-8B3C-D616A46A97ED}"/>
              </a:ext>
            </a:extLst>
          </p:cNvPr>
          <p:cNvSpPr/>
          <p:nvPr/>
        </p:nvSpPr>
        <p:spPr>
          <a:xfrm rot="5400000">
            <a:off x="2881891" y="-2897087"/>
            <a:ext cx="6550223" cy="12344400"/>
          </a:xfrm>
          <a:prstGeom prst="rect">
            <a:avLst/>
          </a:prstGeom>
          <a:gradFill flip="none" rotWithShape="1">
            <a:gsLst>
              <a:gs pos="100000">
                <a:schemeClr val="bg1">
                  <a:alpha val="57000"/>
                </a:schemeClr>
              </a:gs>
              <a:gs pos="0">
                <a:scrgbClr r="0" g="0" b="0"/>
              </a:gs>
              <a:gs pos="0">
                <a:schemeClr val="bg1"/>
              </a:gs>
              <a:gs pos="0">
                <a:schemeClr val="bg1">
                  <a:alpha val="66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FA253-E084-471A-AA22-7F73E20E3A24}"/>
              </a:ext>
            </a:extLst>
          </p:cNvPr>
          <p:cNvSpPr>
            <a:spLocks noGrp="1"/>
          </p:cNvSpPr>
          <p:nvPr>
            <p:ph type="title"/>
          </p:nvPr>
        </p:nvSpPr>
        <p:spPr/>
        <p:txBody>
          <a:bodyPr/>
          <a:lstStyle/>
          <a:p>
            <a:r>
              <a:rPr lang="en-US" b="1" dirty="0"/>
              <a:t>Mated Stack (ISS and Orbiter) Attitude Control</a:t>
            </a:r>
          </a:p>
        </p:txBody>
      </p:sp>
      <p:sp>
        <p:nvSpPr>
          <p:cNvPr id="3" name="Content Placeholder 2">
            <a:extLst>
              <a:ext uri="{FF2B5EF4-FFF2-40B4-BE49-F238E27FC236}">
                <a16:creationId xmlns:a16="http://schemas.microsoft.com/office/drawing/2014/main" id="{745900D9-4AAE-4987-A191-7FA5BE674BE6}"/>
              </a:ext>
            </a:extLst>
          </p:cNvPr>
          <p:cNvSpPr>
            <a:spLocks noGrp="1"/>
          </p:cNvSpPr>
          <p:nvPr>
            <p:ph idx="1"/>
          </p:nvPr>
        </p:nvSpPr>
        <p:spPr>
          <a:xfrm>
            <a:off x="-61463" y="985039"/>
            <a:ext cx="11578839" cy="5075688"/>
          </a:xfrm>
        </p:spPr>
        <p:txBody>
          <a:bodyPr/>
          <a:lstStyle/>
          <a:p>
            <a:r>
              <a:rPr lang="en-US" dirty="0"/>
              <a:t>The (Shuttle) Orbiter could maneuver the entire mated stack (propellant expensive). Rate errors were </a:t>
            </a:r>
            <a:r>
              <a:rPr lang="en-US" dirty="0">
                <a:solidFill>
                  <a:srgbClr val="FF0000"/>
                </a:solidFill>
              </a:rPr>
              <a:t>0.01-0.02 d/s</a:t>
            </a:r>
            <a:r>
              <a:rPr lang="en-US" dirty="0"/>
              <a:t>; attitude </a:t>
            </a:r>
            <a:r>
              <a:rPr lang="en-US" dirty="0" err="1"/>
              <a:t>deadband</a:t>
            </a:r>
            <a:r>
              <a:rPr lang="en-US" dirty="0"/>
              <a:t> = </a:t>
            </a:r>
            <a:r>
              <a:rPr lang="en-US" dirty="0">
                <a:solidFill>
                  <a:srgbClr val="FF0000"/>
                </a:solidFill>
              </a:rPr>
              <a:t>3 deg</a:t>
            </a:r>
            <a:r>
              <a:rPr lang="en-US" dirty="0"/>
              <a:t>.</a:t>
            </a:r>
          </a:p>
          <a:p>
            <a:r>
              <a:rPr lang="en-US" dirty="0"/>
              <a:t>ISS can control via Russian Thrusters and US Momentum Management (Control Moment Gyros, CMGs)</a:t>
            </a:r>
          </a:p>
          <a:p>
            <a:pPr lvl="1"/>
            <a:r>
              <a:rPr lang="en-US" dirty="0"/>
              <a:t>CMGs can also be augmented with Russian Thrusters (CMG TA, Thruster Assist)</a:t>
            </a:r>
          </a:p>
          <a:p>
            <a:pPr lvl="1"/>
            <a:r>
              <a:rPr lang="en-US" dirty="0"/>
              <a:t>CMG controller naturally settled out into a TEA (Torque Equilibrium Attitude)</a:t>
            </a:r>
          </a:p>
          <a:p>
            <a:r>
              <a:rPr lang="en-US" dirty="0"/>
              <a:t>CMG initialization requires low attitude and rate errors (</a:t>
            </a:r>
            <a:r>
              <a:rPr lang="en-US" dirty="0">
                <a:solidFill>
                  <a:srgbClr val="FF0000"/>
                </a:solidFill>
              </a:rPr>
              <a:t>≤0.001 d/s</a:t>
            </a:r>
            <a:r>
              <a:rPr lang="en-US" dirty="0"/>
              <a:t>). Russian Thrusters are used to damp rates to maintain CMG Control (CMG TA)</a:t>
            </a:r>
          </a:p>
          <a:p>
            <a:pPr lvl="1"/>
            <a:r>
              <a:rPr lang="en-US" dirty="0">
                <a:solidFill>
                  <a:srgbClr val="FF0000"/>
                </a:solidFill>
              </a:rPr>
              <a:t>Russian thrusters were required to handover control from Orbiter to CMG</a:t>
            </a:r>
          </a:p>
          <a:p>
            <a:r>
              <a:rPr lang="en-US" dirty="0"/>
              <a:t>No attitude control is called “FREE” Drift</a:t>
            </a:r>
          </a:p>
          <a:p>
            <a:pPr lvl="1"/>
            <a:endParaRPr lang="en-US" dirty="0"/>
          </a:p>
        </p:txBody>
      </p:sp>
      <p:sp>
        <p:nvSpPr>
          <p:cNvPr id="5" name="Rectangle 4">
            <a:extLst>
              <a:ext uri="{FF2B5EF4-FFF2-40B4-BE49-F238E27FC236}">
                <a16:creationId xmlns:a16="http://schemas.microsoft.com/office/drawing/2014/main" id="{C6DFED8C-9B68-4650-B8AC-89A917A093CB}"/>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B61CAD-25C7-4EB5-A24C-A83FD451E372}"/>
              </a:ext>
            </a:extLst>
          </p:cNvPr>
          <p:cNvSpPr txBox="1"/>
          <p:nvPr/>
        </p:nvSpPr>
        <p:spPr>
          <a:xfrm>
            <a:off x="7486608" y="6550223"/>
            <a:ext cx="4705392" cy="307777"/>
          </a:xfrm>
          <a:prstGeom prst="rect">
            <a:avLst/>
          </a:prstGeom>
          <a:noFill/>
        </p:spPr>
        <p:txBody>
          <a:bodyPr wrap="none" rtlCol="0">
            <a:spAutoFit/>
          </a:bodyPr>
          <a:lstStyle/>
          <a:p>
            <a:pPr algn="ctr"/>
            <a:r>
              <a:rPr lang="en-US" sz="1400" i="1" dirty="0">
                <a:solidFill>
                  <a:schemeClr val="tx1">
                    <a:lumMod val="75000"/>
                  </a:schemeClr>
                </a:solidFill>
              </a:rPr>
              <a:t>ISS Nadir as taken by departing Soyuz (ISS assembly complete)</a:t>
            </a:r>
          </a:p>
        </p:txBody>
      </p:sp>
    </p:spTree>
    <p:extLst>
      <p:ext uri="{BB962C8B-B14F-4D97-AF65-F5344CB8AC3E}">
        <p14:creationId xmlns:p14="http://schemas.microsoft.com/office/powerpoint/2010/main" val="966720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409E8CE-435A-470A-936B-297263F65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1795463" y="0"/>
            <a:ext cx="103965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61B6F6A-33A2-4A93-8EF5-28836CED55C8}"/>
              </a:ext>
            </a:extLst>
          </p:cNvPr>
          <p:cNvSpPr/>
          <p:nvPr/>
        </p:nvSpPr>
        <p:spPr>
          <a:xfrm>
            <a:off x="1585732" y="0"/>
            <a:ext cx="10606268" cy="6858000"/>
          </a:xfrm>
          <a:prstGeom prst="rect">
            <a:avLst/>
          </a:prstGeom>
          <a:gradFill flip="none" rotWithShape="1">
            <a:gsLst>
              <a:gs pos="100000">
                <a:schemeClr val="bg1">
                  <a:alpha val="0"/>
                </a:schemeClr>
              </a:gs>
              <a:gs pos="0">
                <a:scrgbClr r="0" g="0" b="0"/>
              </a:gs>
              <a:gs pos="0">
                <a:schemeClr val="bg1"/>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CBCDC2-D92D-42C7-A746-075C8AEE3A92}"/>
              </a:ext>
            </a:extLst>
          </p:cNvPr>
          <p:cNvSpPr>
            <a:spLocks noGrp="1"/>
          </p:cNvSpPr>
          <p:nvPr>
            <p:ph type="title"/>
          </p:nvPr>
        </p:nvSpPr>
        <p:spPr/>
        <p:txBody>
          <a:bodyPr/>
          <a:lstStyle/>
          <a:p>
            <a:r>
              <a:rPr lang="en-US" b="1" dirty="0"/>
              <a:t>Fight Day (FD) 5</a:t>
            </a:r>
          </a:p>
        </p:txBody>
      </p:sp>
      <p:sp>
        <p:nvSpPr>
          <p:cNvPr id="3" name="Content Placeholder 2">
            <a:extLst>
              <a:ext uri="{FF2B5EF4-FFF2-40B4-BE49-F238E27FC236}">
                <a16:creationId xmlns:a16="http://schemas.microsoft.com/office/drawing/2014/main" id="{0A0D2EE3-5A32-435C-8164-2283DD697D45}"/>
              </a:ext>
            </a:extLst>
          </p:cNvPr>
          <p:cNvSpPr>
            <a:spLocks noGrp="1"/>
          </p:cNvSpPr>
          <p:nvPr>
            <p:ph idx="1"/>
          </p:nvPr>
        </p:nvSpPr>
        <p:spPr/>
        <p:txBody>
          <a:bodyPr/>
          <a:lstStyle/>
          <a:p>
            <a:r>
              <a:rPr lang="en-US" dirty="0"/>
              <a:t>Atlantis docked to ISS on FD3 and successfully installed S3/S4 on FD5</a:t>
            </a:r>
          </a:p>
          <a:p>
            <a:r>
              <a:rPr lang="en-US" dirty="0"/>
              <a:t>At MET (Mission Elapsed Time) 3/17:45, the Orbiter assumed attitude control of the mated stack due to perturbations imparted by solar array deploy. During the actual deploy Orbiter went FREE Drift (no attitude control) and then recovered post deploy at MET 3/18:14. </a:t>
            </a:r>
          </a:p>
          <a:p>
            <a:r>
              <a:rPr lang="en-US" dirty="0">
                <a:solidFill>
                  <a:srgbClr val="FF0000"/>
                </a:solidFill>
              </a:rPr>
              <a:t>Failure: </a:t>
            </a:r>
            <a:r>
              <a:rPr lang="en-US" dirty="0"/>
              <a:t>During the maneuver back to the TEA attitude (Thermal Equilibrium Attitude), the ISS Russian computers failed due to power issues.</a:t>
            </a:r>
          </a:p>
          <a:p>
            <a:r>
              <a:rPr lang="en-US" dirty="0">
                <a:solidFill>
                  <a:srgbClr val="FF0000"/>
                </a:solidFill>
              </a:rPr>
              <a:t>Impact: </a:t>
            </a:r>
            <a:r>
              <a:rPr lang="en-US" dirty="0"/>
              <a:t>Attitude control could not be handed back over to CMGs and the Shuttle has limited propellant, some of which is needed to return home.</a:t>
            </a:r>
          </a:p>
        </p:txBody>
      </p:sp>
      <p:sp>
        <p:nvSpPr>
          <p:cNvPr id="6" name="Rectangle 5">
            <a:extLst>
              <a:ext uri="{FF2B5EF4-FFF2-40B4-BE49-F238E27FC236}">
                <a16:creationId xmlns:a16="http://schemas.microsoft.com/office/drawing/2014/main" id="{4D0C2369-D04A-4E23-A201-8FBC95C67DE7}"/>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90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6EAD-A1C5-4FC2-8CDF-3996592CAA75}"/>
              </a:ext>
            </a:extLst>
          </p:cNvPr>
          <p:cNvSpPr>
            <a:spLocks noGrp="1"/>
          </p:cNvSpPr>
          <p:nvPr>
            <p:ph type="ctrTitle"/>
          </p:nvPr>
        </p:nvSpPr>
        <p:spPr/>
        <p:txBody>
          <a:bodyPr/>
          <a:lstStyle/>
          <a:p>
            <a:r>
              <a:rPr lang="en-US" i="1" dirty="0">
                <a:solidFill>
                  <a:schemeClr val="accent2">
                    <a:lumMod val="75000"/>
                  </a:schemeClr>
                </a:solidFill>
              </a:rPr>
              <a:t>A caveat…</a:t>
            </a:r>
          </a:p>
        </p:txBody>
      </p:sp>
    </p:spTree>
    <p:extLst>
      <p:ext uri="{BB962C8B-B14F-4D97-AF65-F5344CB8AC3E}">
        <p14:creationId xmlns:p14="http://schemas.microsoft.com/office/powerpoint/2010/main" val="4225587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71CA0-75E1-4FA7-AFE5-2FFBD389FF83}"/>
              </a:ext>
            </a:extLst>
          </p:cNvPr>
          <p:cNvSpPr>
            <a:spLocks noGrp="1"/>
          </p:cNvSpPr>
          <p:nvPr>
            <p:ph type="title"/>
          </p:nvPr>
        </p:nvSpPr>
        <p:spPr/>
        <p:txBody>
          <a:bodyPr/>
          <a:lstStyle/>
          <a:p>
            <a:r>
              <a:rPr lang="en-US" dirty="0">
                <a:solidFill>
                  <a:schemeClr val="accent2">
                    <a:lumMod val="75000"/>
                  </a:schemeClr>
                </a:solidFill>
              </a:rPr>
              <a:t>Human Space Flight Delegation of Authority</a:t>
            </a:r>
          </a:p>
        </p:txBody>
      </p:sp>
      <p:grpSp>
        <p:nvGrpSpPr>
          <p:cNvPr id="5" name="Group 4">
            <a:extLst>
              <a:ext uri="{FF2B5EF4-FFF2-40B4-BE49-F238E27FC236}">
                <a16:creationId xmlns:a16="http://schemas.microsoft.com/office/drawing/2014/main" id="{E1B9C61C-E271-4395-849B-62FEC1E58554}"/>
              </a:ext>
            </a:extLst>
          </p:cNvPr>
          <p:cNvGrpSpPr/>
          <p:nvPr/>
        </p:nvGrpSpPr>
        <p:grpSpPr>
          <a:xfrm>
            <a:off x="2843258" y="1140872"/>
            <a:ext cx="5841486" cy="5580603"/>
            <a:chOff x="2803581" y="981215"/>
            <a:chExt cx="5841486" cy="5580603"/>
          </a:xfrm>
        </p:grpSpPr>
        <p:sp>
          <p:nvSpPr>
            <p:cNvPr id="7" name="Freeform: Shape 6">
              <a:extLst>
                <a:ext uri="{FF2B5EF4-FFF2-40B4-BE49-F238E27FC236}">
                  <a16:creationId xmlns:a16="http://schemas.microsoft.com/office/drawing/2014/main" id="{F2122CF8-7EE1-4195-8264-0DB65AACC65E}"/>
                </a:ext>
              </a:extLst>
            </p:cNvPr>
            <p:cNvSpPr/>
            <p:nvPr/>
          </p:nvSpPr>
          <p:spPr>
            <a:xfrm>
              <a:off x="5724324" y="2302818"/>
              <a:ext cx="1599140" cy="555073"/>
            </a:xfrm>
            <a:custGeom>
              <a:avLst/>
              <a:gdLst/>
              <a:ahLst/>
              <a:cxnLst/>
              <a:rect l="0" t="0" r="0" b="0"/>
              <a:pathLst>
                <a:path>
                  <a:moveTo>
                    <a:pt x="0" y="0"/>
                  </a:moveTo>
                  <a:lnTo>
                    <a:pt x="0" y="277536"/>
                  </a:lnTo>
                  <a:lnTo>
                    <a:pt x="1599140" y="277536"/>
                  </a:lnTo>
                  <a:lnTo>
                    <a:pt x="1599140" y="5550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0BDD088D-3A7F-4089-8F72-DBFCADCA643E}"/>
                </a:ext>
              </a:extLst>
            </p:cNvPr>
            <p:cNvSpPr/>
            <p:nvPr/>
          </p:nvSpPr>
          <p:spPr>
            <a:xfrm>
              <a:off x="4125184" y="2302818"/>
              <a:ext cx="1599140" cy="555073"/>
            </a:xfrm>
            <a:custGeom>
              <a:avLst/>
              <a:gdLst/>
              <a:ahLst/>
              <a:cxnLst/>
              <a:rect l="0" t="0" r="0" b="0"/>
              <a:pathLst>
                <a:path>
                  <a:moveTo>
                    <a:pt x="1599140" y="0"/>
                  </a:moveTo>
                  <a:lnTo>
                    <a:pt x="1599140" y="277536"/>
                  </a:lnTo>
                  <a:lnTo>
                    <a:pt x="0" y="277536"/>
                  </a:lnTo>
                  <a:lnTo>
                    <a:pt x="0" y="5550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id="{219519E4-E812-478B-A0D7-052D2A499567}"/>
                </a:ext>
              </a:extLst>
            </p:cNvPr>
            <p:cNvSpPr/>
            <p:nvPr/>
          </p:nvSpPr>
          <p:spPr>
            <a:xfrm>
              <a:off x="4402721" y="981215"/>
              <a:ext cx="2643206" cy="1321603"/>
            </a:xfrm>
            <a:custGeom>
              <a:avLst/>
              <a:gdLst>
                <a:gd name="connsiteX0" fmla="*/ 0 w 2643206"/>
                <a:gd name="connsiteY0" fmla="*/ 0 h 1321603"/>
                <a:gd name="connsiteX1" fmla="*/ 2643206 w 2643206"/>
                <a:gd name="connsiteY1" fmla="*/ 0 h 1321603"/>
                <a:gd name="connsiteX2" fmla="*/ 2643206 w 2643206"/>
                <a:gd name="connsiteY2" fmla="*/ 1321603 h 1321603"/>
                <a:gd name="connsiteX3" fmla="*/ 0 w 2643206"/>
                <a:gd name="connsiteY3" fmla="*/ 1321603 h 1321603"/>
                <a:gd name="connsiteX4" fmla="*/ 0 w 2643206"/>
                <a:gd name="connsiteY4" fmla="*/ 0 h 132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206" h="1321603">
                  <a:moveTo>
                    <a:pt x="0" y="0"/>
                  </a:moveTo>
                  <a:lnTo>
                    <a:pt x="2643206" y="0"/>
                  </a:lnTo>
                  <a:lnTo>
                    <a:pt x="2643206" y="1321603"/>
                  </a:lnTo>
                  <a:lnTo>
                    <a:pt x="0" y="132160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kern="1200" dirty="0"/>
                <a:t>NASA HQ</a:t>
              </a:r>
            </a:p>
            <a:p>
              <a:pPr marL="0" lvl="0" indent="0" algn="ctr" defTabSz="1377950">
                <a:lnSpc>
                  <a:spcPct val="90000"/>
                </a:lnSpc>
                <a:spcBef>
                  <a:spcPct val="0"/>
                </a:spcBef>
                <a:spcAft>
                  <a:spcPct val="35000"/>
                </a:spcAft>
                <a:buNone/>
              </a:pPr>
              <a:r>
                <a:rPr lang="en-US" sz="2000" i="1" kern="1200" dirty="0">
                  <a:solidFill>
                    <a:srgbClr val="92D050"/>
                  </a:solidFill>
                </a:rPr>
                <a:t>Mission Vision</a:t>
              </a:r>
              <a:endParaRPr lang="en-US" sz="3100" i="1" kern="1200" dirty="0">
                <a:solidFill>
                  <a:srgbClr val="92D050"/>
                </a:solidFill>
              </a:endParaRPr>
            </a:p>
          </p:txBody>
        </p:sp>
        <p:sp>
          <p:nvSpPr>
            <p:cNvPr id="10" name="Freeform: Shape 9">
              <a:extLst>
                <a:ext uri="{FF2B5EF4-FFF2-40B4-BE49-F238E27FC236}">
                  <a16:creationId xmlns:a16="http://schemas.microsoft.com/office/drawing/2014/main" id="{AE4E0F9B-5C05-46A5-B75E-8B66F660BC9B}"/>
                </a:ext>
              </a:extLst>
            </p:cNvPr>
            <p:cNvSpPr/>
            <p:nvPr/>
          </p:nvSpPr>
          <p:spPr>
            <a:xfrm>
              <a:off x="2803581" y="2857892"/>
              <a:ext cx="2643206" cy="1321603"/>
            </a:xfrm>
            <a:custGeom>
              <a:avLst/>
              <a:gdLst>
                <a:gd name="connsiteX0" fmla="*/ 0 w 2643206"/>
                <a:gd name="connsiteY0" fmla="*/ 0 h 1321603"/>
                <a:gd name="connsiteX1" fmla="*/ 2643206 w 2643206"/>
                <a:gd name="connsiteY1" fmla="*/ 0 h 1321603"/>
                <a:gd name="connsiteX2" fmla="*/ 2643206 w 2643206"/>
                <a:gd name="connsiteY2" fmla="*/ 1321603 h 1321603"/>
                <a:gd name="connsiteX3" fmla="*/ 0 w 2643206"/>
                <a:gd name="connsiteY3" fmla="*/ 1321603 h 1321603"/>
                <a:gd name="connsiteX4" fmla="*/ 0 w 2643206"/>
                <a:gd name="connsiteY4" fmla="*/ 0 h 132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206" h="1321603">
                  <a:moveTo>
                    <a:pt x="0" y="0"/>
                  </a:moveTo>
                  <a:lnTo>
                    <a:pt x="2643206" y="0"/>
                  </a:lnTo>
                  <a:lnTo>
                    <a:pt x="2643206" y="1321603"/>
                  </a:lnTo>
                  <a:lnTo>
                    <a:pt x="0" y="132160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kern="1200" dirty="0"/>
                <a:t>ISS Program Office</a:t>
              </a:r>
            </a:p>
            <a:p>
              <a:pPr marL="0" lvl="0" indent="0" algn="ctr" defTabSz="1377950">
                <a:lnSpc>
                  <a:spcPct val="90000"/>
                </a:lnSpc>
                <a:spcBef>
                  <a:spcPct val="0"/>
                </a:spcBef>
                <a:spcAft>
                  <a:spcPct val="35000"/>
                </a:spcAft>
                <a:buNone/>
              </a:pPr>
              <a:r>
                <a:rPr lang="en-US" sz="2000" i="1" dirty="0">
                  <a:solidFill>
                    <a:srgbClr val="92D050"/>
                  </a:solidFill>
                </a:rPr>
                <a:t>Project Management</a:t>
              </a:r>
              <a:endParaRPr lang="en-US" sz="2000" i="1" kern="1200" dirty="0">
                <a:solidFill>
                  <a:srgbClr val="92D050"/>
                </a:solidFill>
              </a:endParaRPr>
            </a:p>
          </p:txBody>
        </p:sp>
        <p:sp>
          <p:nvSpPr>
            <p:cNvPr id="11" name="Freeform: Shape 10">
              <a:extLst>
                <a:ext uri="{FF2B5EF4-FFF2-40B4-BE49-F238E27FC236}">
                  <a16:creationId xmlns:a16="http://schemas.microsoft.com/office/drawing/2014/main" id="{81D15AFD-FFA9-4856-8CBB-CD4187DE1974}"/>
                </a:ext>
              </a:extLst>
            </p:cNvPr>
            <p:cNvSpPr/>
            <p:nvPr/>
          </p:nvSpPr>
          <p:spPr>
            <a:xfrm>
              <a:off x="6001861" y="2857892"/>
              <a:ext cx="2643206" cy="1321603"/>
            </a:xfrm>
            <a:custGeom>
              <a:avLst/>
              <a:gdLst>
                <a:gd name="connsiteX0" fmla="*/ 0 w 2643206"/>
                <a:gd name="connsiteY0" fmla="*/ 0 h 1321603"/>
                <a:gd name="connsiteX1" fmla="*/ 2643206 w 2643206"/>
                <a:gd name="connsiteY1" fmla="*/ 0 h 1321603"/>
                <a:gd name="connsiteX2" fmla="*/ 2643206 w 2643206"/>
                <a:gd name="connsiteY2" fmla="*/ 1321603 h 1321603"/>
                <a:gd name="connsiteX3" fmla="*/ 0 w 2643206"/>
                <a:gd name="connsiteY3" fmla="*/ 1321603 h 1321603"/>
                <a:gd name="connsiteX4" fmla="*/ 0 w 2643206"/>
                <a:gd name="connsiteY4" fmla="*/ 0 h 132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206" h="1321603">
                  <a:moveTo>
                    <a:pt x="0" y="0"/>
                  </a:moveTo>
                  <a:lnTo>
                    <a:pt x="2643206" y="0"/>
                  </a:lnTo>
                  <a:lnTo>
                    <a:pt x="2643206" y="1321603"/>
                  </a:lnTo>
                  <a:lnTo>
                    <a:pt x="0" y="132160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kern="1200" dirty="0"/>
                <a:t>Shuttle Program Office</a:t>
              </a:r>
            </a:p>
            <a:p>
              <a:pPr algn="ctr" defTabSz="1377950">
                <a:lnSpc>
                  <a:spcPct val="90000"/>
                </a:lnSpc>
                <a:spcBef>
                  <a:spcPct val="0"/>
                </a:spcBef>
                <a:spcAft>
                  <a:spcPct val="35000"/>
                </a:spcAft>
              </a:pPr>
              <a:r>
                <a:rPr lang="en-US" sz="2000" i="1" dirty="0">
                  <a:solidFill>
                    <a:srgbClr val="92D050"/>
                  </a:solidFill>
                </a:rPr>
                <a:t>Project Management</a:t>
              </a:r>
              <a:endParaRPr lang="en-US" sz="3100" kern="1200" dirty="0"/>
            </a:p>
          </p:txBody>
        </p:sp>
        <p:sp>
          <p:nvSpPr>
            <p:cNvPr id="12" name="Freeform: Shape 11">
              <a:extLst>
                <a:ext uri="{FF2B5EF4-FFF2-40B4-BE49-F238E27FC236}">
                  <a16:creationId xmlns:a16="http://schemas.microsoft.com/office/drawing/2014/main" id="{14C24EA0-169A-490B-AFFF-82F47301049D}"/>
                </a:ext>
              </a:extLst>
            </p:cNvPr>
            <p:cNvSpPr/>
            <p:nvPr/>
          </p:nvSpPr>
          <p:spPr>
            <a:xfrm>
              <a:off x="3262640" y="4656217"/>
              <a:ext cx="2643206" cy="1905601"/>
            </a:xfrm>
            <a:custGeom>
              <a:avLst/>
              <a:gdLst>
                <a:gd name="connsiteX0" fmla="*/ 0 w 2643206"/>
                <a:gd name="connsiteY0" fmla="*/ 0 h 1321603"/>
                <a:gd name="connsiteX1" fmla="*/ 2643206 w 2643206"/>
                <a:gd name="connsiteY1" fmla="*/ 0 h 1321603"/>
                <a:gd name="connsiteX2" fmla="*/ 2643206 w 2643206"/>
                <a:gd name="connsiteY2" fmla="*/ 1321603 h 1321603"/>
                <a:gd name="connsiteX3" fmla="*/ 0 w 2643206"/>
                <a:gd name="connsiteY3" fmla="*/ 1321603 h 1321603"/>
                <a:gd name="connsiteX4" fmla="*/ 0 w 2643206"/>
                <a:gd name="connsiteY4" fmla="*/ 0 h 132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206" h="1321603">
                  <a:moveTo>
                    <a:pt x="0" y="0"/>
                  </a:moveTo>
                  <a:lnTo>
                    <a:pt x="2643206" y="0"/>
                  </a:lnTo>
                  <a:lnTo>
                    <a:pt x="2643206" y="1321603"/>
                  </a:lnTo>
                  <a:lnTo>
                    <a:pt x="0" y="132160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400" kern="1200" dirty="0"/>
                <a:t>Flight Operations Directorate (includes Astronauts)</a:t>
              </a:r>
            </a:p>
            <a:p>
              <a:pPr marL="0" lvl="0" indent="0" algn="ctr" defTabSz="1377950">
                <a:lnSpc>
                  <a:spcPct val="90000"/>
                </a:lnSpc>
                <a:spcBef>
                  <a:spcPct val="0"/>
                </a:spcBef>
                <a:spcAft>
                  <a:spcPct val="35000"/>
                </a:spcAft>
                <a:buNone/>
              </a:pPr>
              <a:r>
                <a:rPr lang="en-US" sz="2000" i="1" dirty="0">
                  <a:solidFill>
                    <a:srgbClr val="92D050"/>
                  </a:solidFill>
                </a:rPr>
                <a:t>Plan/Train/Fly (launch to Crew extraction)</a:t>
              </a:r>
              <a:endParaRPr lang="en-US" sz="2000" i="1" kern="1200" dirty="0">
                <a:solidFill>
                  <a:srgbClr val="92D050"/>
                </a:solidFill>
              </a:endParaRPr>
            </a:p>
          </p:txBody>
        </p:sp>
      </p:grpSp>
      <p:pic>
        <p:nvPicPr>
          <p:cNvPr id="13" name="Picture 12" descr="NASA_meatball.gif">
            <a:extLst>
              <a:ext uri="{FF2B5EF4-FFF2-40B4-BE49-F238E27FC236}">
                <a16:creationId xmlns:a16="http://schemas.microsoft.com/office/drawing/2014/main" id="{6132940D-1BEA-449F-B970-88AAC115090F}"/>
              </a:ext>
            </a:extLst>
          </p:cNvPr>
          <p:cNvPicPr>
            <a:picLocks noChangeAspect="1"/>
          </p:cNvPicPr>
          <p:nvPr/>
        </p:nvPicPr>
        <p:blipFill>
          <a:blip r:embed="rId3" cstate="print"/>
          <a:stretch>
            <a:fillRect/>
          </a:stretch>
        </p:blipFill>
        <p:spPr>
          <a:xfrm>
            <a:off x="3321477" y="1435913"/>
            <a:ext cx="891598" cy="731520"/>
          </a:xfrm>
          <a:prstGeom prst="rect">
            <a:avLst/>
          </a:prstGeom>
          <a:ln>
            <a:noFill/>
          </a:ln>
          <a:effectLst/>
        </p:spPr>
      </p:pic>
      <p:pic>
        <p:nvPicPr>
          <p:cNvPr id="7170" name="Picture 2" descr="International Space Station programme - Wikipedia">
            <a:extLst>
              <a:ext uri="{FF2B5EF4-FFF2-40B4-BE49-F238E27FC236}">
                <a16:creationId xmlns:a16="http://schemas.microsoft.com/office/drawing/2014/main" id="{67522449-EFBB-4394-81EB-76468AE38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8368" y="3170565"/>
            <a:ext cx="1015567" cy="101556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pace Shuttle program - Wikipedia">
            <a:extLst>
              <a:ext uri="{FF2B5EF4-FFF2-40B4-BE49-F238E27FC236}">
                <a16:creationId xmlns:a16="http://schemas.microsoft.com/office/drawing/2014/main" id="{A348D666-2647-4F48-9173-1EBDAC2FF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495" y="3017547"/>
            <a:ext cx="1119507" cy="1162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E01A5F66-E068-4A6C-928E-28A388FC93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368" y="4983637"/>
            <a:ext cx="1356269" cy="1239541"/>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9EB6F683-8B46-4AB2-9751-F23F2649F0C2}"/>
              </a:ext>
            </a:extLst>
          </p:cNvPr>
          <p:cNvSpPr/>
          <p:nvPr/>
        </p:nvSpPr>
        <p:spPr>
          <a:xfrm>
            <a:off x="6059277" y="4815874"/>
            <a:ext cx="2643206" cy="1321603"/>
          </a:xfrm>
          <a:custGeom>
            <a:avLst/>
            <a:gdLst>
              <a:gd name="connsiteX0" fmla="*/ 0 w 2643206"/>
              <a:gd name="connsiteY0" fmla="*/ 0 h 1321603"/>
              <a:gd name="connsiteX1" fmla="*/ 2643206 w 2643206"/>
              <a:gd name="connsiteY1" fmla="*/ 0 h 1321603"/>
              <a:gd name="connsiteX2" fmla="*/ 2643206 w 2643206"/>
              <a:gd name="connsiteY2" fmla="*/ 1321603 h 1321603"/>
              <a:gd name="connsiteX3" fmla="*/ 0 w 2643206"/>
              <a:gd name="connsiteY3" fmla="*/ 1321603 h 1321603"/>
              <a:gd name="connsiteX4" fmla="*/ 0 w 2643206"/>
              <a:gd name="connsiteY4" fmla="*/ 0 h 1321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206" h="1321603">
                <a:moveTo>
                  <a:pt x="0" y="0"/>
                </a:moveTo>
                <a:lnTo>
                  <a:pt x="2643206" y="0"/>
                </a:lnTo>
                <a:lnTo>
                  <a:pt x="2643206" y="1321603"/>
                </a:lnTo>
                <a:lnTo>
                  <a:pt x="0" y="132160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2800" kern="1200" dirty="0"/>
              <a:t>Engineering Organizations</a:t>
            </a:r>
          </a:p>
        </p:txBody>
      </p:sp>
      <p:cxnSp>
        <p:nvCxnSpPr>
          <p:cNvPr id="15" name="Straight Connector 14">
            <a:extLst>
              <a:ext uri="{FF2B5EF4-FFF2-40B4-BE49-F238E27FC236}">
                <a16:creationId xmlns:a16="http://schemas.microsoft.com/office/drawing/2014/main" id="{72472E1F-17BB-4DE0-BA8B-E3DC81BF80A3}"/>
              </a:ext>
            </a:extLst>
          </p:cNvPr>
          <p:cNvCxnSpPr/>
          <p:nvPr/>
        </p:nvCxnSpPr>
        <p:spPr>
          <a:xfrm>
            <a:off x="4213075" y="4339151"/>
            <a:ext cx="0" cy="476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322C0B7-502B-4571-8C46-690782556CFB}"/>
              </a:ext>
            </a:extLst>
          </p:cNvPr>
          <p:cNvCxnSpPr/>
          <p:nvPr/>
        </p:nvCxnSpPr>
        <p:spPr>
          <a:xfrm flipH="1">
            <a:off x="4644571" y="4339151"/>
            <a:ext cx="2766784" cy="476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5C2B64-D49B-481E-AED8-D9AA43043AE3}"/>
              </a:ext>
            </a:extLst>
          </p:cNvPr>
          <p:cNvCxnSpPr/>
          <p:nvPr/>
        </p:nvCxnSpPr>
        <p:spPr>
          <a:xfrm>
            <a:off x="5012645" y="4339150"/>
            <a:ext cx="2475690" cy="476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EFA9094-A9C6-48A9-B0BC-4B209B25FA29}"/>
              </a:ext>
            </a:extLst>
          </p:cNvPr>
          <p:cNvCxnSpPr/>
          <p:nvPr/>
        </p:nvCxnSpPr>
        <p:spPr>
          <a:xfrm>
            <a:off x="7978926" y="4339150"/>
            <a:ext cx="0" cy="47672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337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3BAE60-DAE5-41F1-A5AD-FCA1F59E8CF9}"/>
              </a:ext>
            </a:extLst>
          </p:cNvPr>
          <p:cNvSpPr/>
          <p:nvPr/>
        </p:nvSpPr>
        <p:spPr>
          <a:xfrm>
            <a:off x="0" y="0"/>
            <a:ext cx="12192000" cy="676540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D82A09-1901-4F8F-B67A-8F5663364DEC}"/>
              </a:ext>
            </a:extLst>
          </p:cNvPr>
          <p:cNvSpPr>
            <a:spLocks noGrp="1"/>
          </p:cNvSpPr>
          <p:nvPr>
            <p:ph type="title"/>
          </p:nvPr>
        </p:nvSpPr>
        <p:spPr>
          <a:xfrm>
            <a:off x="171612" y="92592"/>
            <a:ext cx="4647131" cy="708374"/>
          </a:xfrm>
        </p:spPr>
        <p:txBody>
          <a:bodyPr>
            <a:normAutofit fontScale="90000"/>
          </a:bodyPr>
          <a:lstStyle/>
          <a:p>
            <a:r>
              <a:rPr lang="en-US" dirty="0">
                <a:solidFill>
                  <a:schemeClr val="accent2">
                    <a:lumMod val="75000"/>
                  </a:schemeClr>
                </a:solidFill>
              </a:rPr>
              <a:t>Operations Plays a Role in the Entire Engineering Life Cycle</a:t>
            </a:r>
          </a:p>
        </p:txBody>
      </p:sp>
      <p:graphicFrame>
        <p:nvGraphicFramePr>
          <p:cNvPr id="4" name="Content Placeholder 3">
            <a:extLst>
              <a:ext uri="{FF2B5EF4-FFF2-40B4-BE49-F238E27FC236}">
                <a16:creationId xmlns:a16="http://schemas.microsoft.com/office/drawing/2014/main" id="{59B87E98-7303-417A-97A6-78E3A02B70C4}"/>
              </a:ext>
            </a:extLst>
          </p:cNvPr>
          <p:cNvGraphicFramePr>
            <a:graphicFrameLocks noGrp="1"/>
          </p:cNvGraphicFramePr>
          <p:nvPr>
            <p:ph idx="1"/>
            <p:extLst>
              <p:ext uri="{D42A27DB-BD31-4B8C-83A1-F6EECF244321}">
                <p14:modId xmlns:p14="http://schemas.microsoft.com/office/powerpoint/2010/main" val="793405897"/>
              </p:ext>
            </p:extLst>
          </p:nvPr>
        </p:nvGraphicFramePr>
        <p:xfrm>
          <a:off x="841829" y="-3502"/>
          <a:ext cx="16125371" cy="68388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5782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hristopher C. Kraft Jr. Mission Control Center - Wikipedia">
            <a:extLst>
              <a:ext uri="{FF2B5EF4-FFF2-40B4-BE49-F238E27FC236}">
                <a16:creationId xmlns:a16="http://schemas.microsoft.com/office/drawing/2014/main" id="{1CA34C2F-DB55-4963-8EB9-A1C7B59C29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71" b="8943"/>
          <a:stretch/>
        </p:blipFill>
        <p:spPr bwMode="auto">
          <a:xfrm>
            <a:off x="0" y="0"/>
            <a:ext cx="12190393" cy="68580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6214911-DAA5-458C-9C09-34A41D7C5BA5}"/>
              </a:ext>
            </a:extLst>
          </p:cNvPr>
          <p:cNvSpPr/>
          <p:nvPr/>
        </p:nvSpPr>
        <p:spPr>
          <a:xfrm rot="5400000">
            <a:off x="2692481" y="-2676886"/>
            <a:ext cx="6836623" cy="12190395"/>
          </a:xfrm>
          <a:prstGeom prst="rect">
            <a:avLst/>
          </a:prstGeom>
          <a:gradFill flip="none" rotWithShape="1">
            <a:gsLst>
              <a:gs pos="100000">
                <a:schemeClr val="bg1">
                  <a:alpha val="14000"/>
                </a:schemeClr>
              </a:gs>
              <a:gs pos="0">
                <a:scrgbClr r="0" g="0" b="0"/>
              </a:gs>
              <a:gs pos="0">
                <a:schemeClr val="bg1"/>
              </a:gs>
              <a:gs pos="0">
                <a:schemeClr val="bg1">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7F13C3-0DFF-45F4-9D23-014A1FB5C141}"/>
              </a:ext>
            </a:extLst>
          </p:cNvPr>
          <p:cNvSpPr>
            <a:spLocks noGrp="1"/>
          </p:cNvSpPr>
          <p:nvPr>
            <p:ph type="title"/>
          </p:nvPr>
        </p:nvSpPr>
        <p:spPr/>
        <p:txBody>
          <a:bodyPr/>
          <a:lstStyle/>
          <a:p>
            <a:r>
              <a:rPr lang="en-US" b="1" dirty="0">
                <a:solidFill>
                  <a:schemeClr val="accent2">
                    <a:lumMod val="75000"/>
                  </a:schemeClr>
                </a:solidFill>
              </a:rPr>
              <a:t>Delegation of Authority and Flight Rules</a:t>
            </a:r>
          </a:p>
        </p:txBody>
      </p:sp>
      <p:sp>
        <p:nvSpPr>
          <p:cNvPr id="3" name="Content Placeholder 2">
            <a:extLst>
              <a:ext uri="{FF2B5EF4-FFF2-40B4-BE49-F238E27FC236}">
                <a16:creationId xmlns:a16="http://schemas.microsoft.com/office/drawing/2014/main" id="{EF6733E2-68D7-4895-AD7B-9C7D7593B4CD}"/>
              </a:ext>
            </a:extLst>
          </p:cNvPr>
          <p:cNvSpPr>
            <a:spLocks noGrp="1"/>
          </p:cNvSpPr>
          <p:nvPr>
            <p:ph idx="1"/>
          </p:nvPr>
        </p:nvSpPr>
        <p:spPr>
          <a:xfrm>
            <a:off x="142583" y="844899"/>
            <a:ext cx="6169893" cy="5075688"/>
          </a:xfrm>
        </p:spPr>
        <p:txBody>
          <a:bodyPr>
            <a:normAutofit/>
          </a:bodyPr>
          <a:lstStyle/>
          <a:p>
            <a:r>
              <a:rPr lang="en-US" sz="2000" dirty="0"/>
              <a:t>At NASA, human spaceflight mission execution authority is delegated from the Programs to FOD (both the crew and real-time ops team in Mission Control).</a:t>
            </a:r>
          </a:p>
          <a:p>
            <a:r>
              <a:rPr lang="en-US" sz="2000" dirty="0"/>
              <a:t>Terms of this delegation are documented in hundreds of “Flight Rules” which are pre-fight decisions of how the vehicle will be operated in nominal and contingency conditions.</a:t>
            </a:r>
          </a:p>
          <a:p>
            <a:endParaRPr lang="en-US" sz="2000" dirty="0"/>
          </a:p>
        </p:txBody>
      </p:sp>
      <p:sp>
        <p:nvSpPr>
          <p:cNvPr id="6" name="Rectangle: Rounded Corners 5">
            <a:extLst>
              <a:ext uri="{FF2B5EF4-FFF2-40B4-BE49-F238E27FC236}">
                <a16:creationId xmlns:a16="http://schemas.microsoft.com/office/drawing/2014/main" id="{AC33D319-4A92-49E8-83C3-DE808D250C81}"/>
              </a:ext>
            </a:extLst>
          </p:cNvPr>
          <p:cNvSpPr/>
          <p:nvPr/>
        </p:nvSpPr>
        <p:spPr>
          <a:xfrm>
            <a:off x="1319804" y="3146026"/>
            <a:ext cx="301897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Mission Management Team</a:t>
            </a:r>
          </a:p>
          <a:p>
            <a:pPr algn="ctr"/>
            <a:r>
              <a:rPr lang="en-US" sz="1600" dirty="0"/>
              <a:t>(When there is time to consult)</a:t>
            </a:r>
          </a:p>
        </p:txBody>
      </p:sp>
      <p:sp>
        <p:nvSpPr>
          <p:cNvPr id="7" name="Rectangle: Rounded Corners 6">
            <a:extLst>
              <a:ext uri="{FF2B5EF4-FFF2-40B4-BE49-F238E27FC236}">
                <a16:creationId xmlns:a16="http://schemas.microsoft.com/office/drawing/2014/main" id="{E0CF7E11-7CD2-4124-9DFD-254971909FA2}"/>
              </a:ext>
            </a:extLst>
          </p:cNvPr>
          <p:cNvSpPr/>
          <p:nvPr/>
        </p:nvSpPr>
        <p:spPr>
          <a:xfrm>
            <a:off x="1075344" y="4162383"/>
            <a:ext cx="1806753" cy="57398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Flight Director</a:t>
            </a:r>
          </a:p>
        </p:txBody>
      </p:sp>
      <p:sp>
        <p:nvSpPr>
          <p:cNvPr id="8" name="Rectangle: Rounded Corners 7">
            <a:extLst>
              <a:ext uri="{FF2B5EF4-FFF2-40B4-BE49-F238E27FC236}">
                <a16:creationId xmlns:a16="http://schemas.microsoft.com/office/drawing/2014/main" id="{5A15B2FB-0937-4E9A-A848-C1BD5F9ACF2C}"/>
              </a:ext>
            </a:extLst>
          </p:cNvPr>
          <p:cNvSpPr/>
          <p:nvPr/>
        </p:nvSpPr>
        <p:spPr>
          <a:xfrm>
            <a:off x="1319804" y="4790978"/>
            <a:ext cx="2524672" cy="57398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FCR (Discipline Lead)</a:t>
            </a:r>
          </a:p>
        </p:txBody>
      </p:sp>
      <p:sp>
        <p:nvSpPr>
          <p:cNvPr id="9" name="Rectangle: Rounded Corners 8">
            <a:extLst>
              <a:ext uri="{FF2B5EF4-FFF2-40B4-BE49-F238E27FC236}">
                <a16:creationId xmlns:a16="http://schemas.microsoft.com/office/drawing/2014/main" id="{B6D791F6-E092-4D37-A59F-543738C01F18}"/>
              </a:ext>
            </a:extLst>
          </p:cNvPr>
          <p:cNvSpPr/>
          <p:nvPr/>
        </p:nvSpPr>
        <p:spPr>
          <a:xfrm>
            <a:off x="1639118" y="5430614"/>
            <a:ext cx="2205358" cy="57398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MPSR</a:t>
            </a:r>
          </a:p>
          <a:p>
            <a:pPr algn="ctr"/>
            <a:r>
              <a:rPr lang="en-US" b="1" dirty="0"/>
              <a:t>(Discipline Support)</a:t>
            </a:r>
          </a:p>
        </p:txBody>
      </p:sp>
      <p:sp>
        <p:nvSpPr>
          <p:cNvPr id="10" name="Rectangle: Rounded Corners 9">
            <a:extLst>
              <a:ext uri="{FF2B5EF4-FFF2-40B4-BE49-F238E27FC236}">
                <a16:creationId xmlns:a16="http://schemas.microsoft.com/office/drawing/2014/main" id="{090A7AD5-ED89-4558-9D2A-DC133F1968AC}"/>
              </a:ext>
            </a:extLst>
          </p:cNvPr>
          <p:cNvSpPr/>
          <p:nvPr/>
        </p:nvSpPr>
        <p:spPr>
          <a:xfrm>
            <a:off x="2116575" y="6178975"/>
            <a:ext cx="2074730" cy="57398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MER (Engineering Support)</a:t>
            </a:r>
          </a:p>
        </p:txBody>
      </p:sp>
      <p:sp>
        <p:nvSpPr>
          <p:cNvPr id="11" name="Rectangle: Rounded Corners 10">
            <a:extLst>
              <a:ext uri="{FF2B5EF4-FFF2-40B4-BE49-F238E27FC236}">
                <a16:creationId xmlns:a16="http://schemas.microsoft.com/office/drawing/2014/main" id="{12E255A1-0B47-4362-9686-A0D02C43BB06}"/>
              </a:ext>
            </a:extLst>
          </p:cNvPr>
          <p:cNvSpPr/>
          <p:nvPr/>
        </p:nvSpPr>
        <p:spPr>
          <a:xfrm>
            <a:off x="2964982" y="4156863"/>
            <a:ext cx="1806753" cy="57398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Crew Commander</a:t>
            </a:r>
          </a:p>
        </p:txBody>
      </p:sp>
      <p:pic>
        <p:nvPicPr>
          <p:cNvPr id="15" name="Picture 14">
            <a:extLst>
              <a:ext uri="{FF2B5EF4-FFF2-40B4-BE49-F238E27FC236}">
                <a16:creationId xmlns:a16="http://schemas.microsoft.com/office/drawing/2014/main" id="{6BFE622F-A60B-43F7-BA2A-581CBB0427D5}"/>
              </a:ext>
            </a:extLst>
          </p:cNvPr>
          <p:cNvPicPr>
            <a:picLocks noChangeAspect="1"/>
          </p:cNvPicPr>
          <p:nvPr/>
        </p:nvPicPr>
        <p:blipFill>
          <a:blip r:embed="rId4"/>
          <a:stretch>
            <a:fillRect/>
          </a:stretch>
        </p:blipFill>
        <p:spPr>
          <a:xfrm>
            <a:off x="6700635" y="1678573"/>
            <a:ext cx="5377067" cy="3849306"/>
          </a:xfrm>
          <a:prstGeom prst="rect">
            <a:avLst/>
          </a:prstGeom>
          <a:effectLst>
            <a:softEdge rad="63500"/>
          </a:effectLst>
        </p:spPr>
      </p:pic>
      <p:pic>
        <p:nvPicPr>
          <p:cNvPr id="17" name="Picture 16">
            <a:extLst>
              <a:ext uri="{FF2B5EF4-FFF2-40B4-BE49-F238E27FC236}">
                <a16:creationId xmlns:a16="http://schemas.microsoft.com/office/drawing/2014/main" id="{88EA8BB0-D833-4FE5-AEA8-0F40C009599D}"/>
              </a:ext>
            </a:extLst>
          </p:cNvPr>
          <p:cNvPicPr>
            <a:picLocks noChangeAspect="1"/>
          </p:cNvPicPr>
          <p:nvPr/>
        </p:nvPicPr>
        <p:blipFill>
          <a:blip r:embed="rId5"/>
          <a:stretch>
            <a:fillRect/>
          </a:stretch>
        </p:blipFill>
        <p:spPr>
          <a:xfrm>
            <a:off x="6700634" y="5521328"/>
            <a:ext cx="5377067" cy="1315295"/>
          </a:xfrm>
          <a:prstGeom prst="rect">
            <a:avLst/>
          </a:prstGeom>
          <a:effectLst>
            <a:softEdge rad="31750"/>
          </a:effectLst>
        </p:spPr>
      </p:pic>
      <p:sp>
        <p:nvSpPr>
          <p:cNvPr id="21" name="Rectangle 20">
            <a:extLst>
              <a:ext uri="{FF2B5EF4-FFF2-40B4-BE49-F238E27FC236}">
                <a16:creationId xmlns:a16="http://schemas.microsoft.com/office/drawing/2014/main" id="{DF273BDF-5C5A-4943-8C86-36BE5769A31C}"/>
              </a:ext>
            </a:extLst>
          </p:cNvPr>
          <p:cNvSpPr/>
          <p:nvPr/>
        </p:nvSpPr>
        <p:spPr>
          <a:xfrm>
            <a:off x="268125" y="797273"/>
            <a:ext cx="11655750" cy="45719"/>
          </a:xfrm>
          <a:prstGeom prst="rect">
            <a:avLst/>
          </a:prstGeom>
          <a:gradFill>
            <a:gsLst>
              <a:gs pos="100000">
                <a:schemeClr val="bg1">
                  <a:alpha val="0"/>
                </a:schemeClr>
              </a:gs>
              <a:gs pos="0">
                <a:scrgbClr r="0" g="0" b="0"/>
              </a:gs>
              <a:gs pos="0">
                <a:schemeClr val="accent2">
                  <a:lumMod val="75000"/>
                </a:schemeClr>
              </a:gs>
              <a:gs pos="77000">
                <a:schemeClr val="accent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urved Left 18">
            <a:extLst>
              <a:ext uri="{FF2B5EF4-FFF2-40B4-BE49-F238E27FC236}">
                <a16:creationId xmlns:a16="http://schemas.microsoft.com/office/drawing/2014/main" id="{EA108F64-2379-4FCB-ABF8-7B9D6919F49E}"/>
              </a:ext>
            </a:extLst>
          </p:cNvPr>
          <p:cNvSpPr/>
          <p:nvPr/>
        </p:nvSpPr>
        <p:spPr>
          <a:xfrm flipV="1">
            <a:off x="3881094" y="4996542"/>
            <a:ext cx="450217" cy="924043"/>
          </a:xfrm>
          <a:prstGeom prst="curvedLeftArrow">
            <a:avLst>
              <a:gd name="adj1" fmla="val 23997"/>
              <a:gd name="adj2" fmla="val 50000"/>
              <a:gd name="adj3" fmla="val 47307"/>
            </a:avLst>
          </a:prstGeom>
          <a:solidFill>
            <a:schemeClr val="tx2"/>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C144DCC4-CBAA-40C3-9979-8CFCCBD248A0}"/>
              </a:ext>
            </a:extLst>
          </p:cNvPr>
          <p:cNvSpPr txBox="1"/>
          <p:nvPr/>
        </p:nvSpPr>
        <p:spPr>
          <a:xfrm>
            <a:off x="4408250" y="4996543"/>
            <a:ext cx="1219677" cy="954107"/>
          </a:xfrm>
          <a:prstGeom prst="rect">
            <a:avLst/>
          </a:prstGeom>
          <a:solidFill>
            <a:schemeClr val="bg1">
              <a:alpha val="38000"/>
            </a:schemeClr>
          </a:solidFill>
        </p:spPr>
        <p:txBody>
          <a:bodyPr wrap="square" rtlCol="0">
            <a:spAutoFit/>
          </a:bodyPr>
          <a:lstStyle/>
          <a:p>
            <a:r>
              <a:rPr lang="en-US" sz="1400" dirty="0"/>
              <a:t>Built in check system and personnel development</a:t>
            </a:r>
          </a:p>
        </p:txBody>
      </p:sp>
      <p:sp>
        <p:nvSpPr>
          <p:cNvPr id="20" name="Left Bracket 19">
            <a:extLst>
              <a:ext uri="{FF2B5EF4-FFF2-40B4-BE49-F238E27FC236}">
                <a16:creationId xmlns:a16="http://schemas.microsoft.com/office/drawing/2014/main" id="{7A40604C-A1CD-43C0-A37C-7D485BBCF97C}"/>
              </a:ext>
            </a:extLst>
          </p:cNvPr>
          <p:cNvSpPr/>
          <p:nvPr/>
        </p:nvSpPr>
        <p:spPr>
          <a:xfrm>
            <a:off x="946475" y="4443857"/>
            <a:ext cx="128869" cy="1476730"/>
          </a:xfrm>
          <a:prstGeom prst="lef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E849DA06-0E98-42DC-AC4E-7EDC08BA8050}"/>
              </a:ext>
            </a:extLst>
          </p:cNvPr>
          <p:cNvSpPr txBox="1"/>
          <p:nvPr/>
        </p:nvSpPr>
        <p:spPr>
          <a:xfrm>
            <a:off x="63509" y="4789382"/>
            <a:ext cx="1219677" cy="954107"/>
          </a:xfrm>
          <a:prstGeom prst="rect">
            <a:avLst/>
          </a:prstGeom>
          <a:solidFill>
            <a:schemeClr val="bg1">
              <a:alpha val="38000"/>
            </a:schemeClr>
          </a:solidFill>
        </p:spPr>
        <p:txBody>
          <a:bodyPr wrap="square" rtlCol="0">
            <a:spAutoFit/>
          </a:bodyPr>
          <a:lstStyle/>
          <a:p>
            <a:r>
              <a:rPr lang="en-US" sz="1400" dirty="0">
                <a:solidFill>
                  <a:srgbClr val="FF0000"/>
                </a:solidFill>
              </a:rPr>
              <a:t>24/7 support divided into three 9-hr shifts</a:t>
            </a:r>
          </a:p>
        </p:txBody>
      </p:sp>
    </p:spTree>
    <p:extLst>
      <p:ext uri="{BB962C8B-B14F-4D97-AF65-F5344CB8AC3E}">
        <p14:creationId xmlns:p14="http://schemas.microsoft.com/office/powerpoint/2010/main" val="34503386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16883</TotalTime>
  <Words>3024</Words>
  <Application>Microsoft Office PowerPoint</Application>
  <PresentationFormat>Widescreen</PresentationFormat>
  <Paragraphs>345</Paragraphs>
  <Slides>34</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Wingdings</vt:lpstr>
      <vt:lpstr>Office Theme</vt:lpstr>
      <vt:lpstr>NASA Operational Processes for Human Spaceflight     The Story of STS-117/ISS 13A</vt:lpstr>
      <vt:lpstr>The 250th Orbital Human Spaceflight (Any nation)</vt:lpstr>
      <vt:lpstr>S3/S4 Truss</vt:lpstr>
      <vt:lpstr>Mated Stack (ISS and Orbiter) Attitude Control</vt:lpstr>
      <vt:lpstr>Fight Day (FD) 5</vt:lpstr>
      <vt:lpstr>A caveat…</vt:lpstr>
      <vt:lpstr>Human Space Flight Delegation of Authority</vt:lpstr>
      <vt:lpstr>Operations Plays a Role in the Entire Engineering Life Cycle</vt:lpstr>
      <vt:lpstr>Delegation of Authority and Flight Rules</vt:lpstr>
      <vt:lpstr>On-Orbit Flight Control Teams (Front Room “Console” Positions during STS-117)</vt:lpstr>
      <vt:lpstr>Procedures</vt:lpstr>
      <vt:lpstr>Types of Procedures (Shuttle was old-school paper)</vt:lpstr>
      <vt:lpstr>Types of Procedures</vt:lpstr>
      <vt:lpstr>Types of Procedures</vt:lpstr>
      <vt:lpstr>Types of Procedures</vt:lpstr>
      <vt:lpstr>Types of Procedures</vt:lpstr>
      <vt:lpstr>Types of Procedures</vt:lpstr>
      <vt:lpstr>Types of Procedures</vt:lpstr>
      <vt:lpstr>Types of Procedures</vt:lpstr>
      <vt:lpstr>Attempts to Recover Attitude Control</vt:lpstr>
      <vt:lpstr>Without Russian Computers</vt:lpstr>
      <vt:lpstr>“Team 4”</vt:lpstr>
      <vt:lpstr>Chits</vt:lpstr>
      <vt:lpstr>Anomaly Reports</vt:lpstr>
      <vt:lpstr>Without Russian Computers</vt:lpstr>
      <vt:lpstr>Transferring Attitude Knowledge Between Vehicles (ODS Offset, QBody_ISS)</vt:lpstr>
      <vt:lpstr>Manual Piloting the Mated Stack</vt:lpstr>
      <vt:lpstr>Manual Piloting the Mated Stack</vt:lpstr>
      <vt:lpstr>Solution!</vt:lpstr>
      <vt:lpstr>Operations Plays a Role in the Entire Engineering Life Cycle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Pohlkamp, Kara M. (JSC-CM411)</dc:creator>
  <cp:lastModifiedBy>Kara Pohlkamp</cp:lastModifiedBy>
  <cp:revision>75</cp:revision>
  <dcterms:created xsi:type="dcterms:W3CDTF">2023-01-09T16:23:53Z</dcterms:created>
  <dcterms:modified xsi:type="dcterms:W3CDTF">2023-02-17T14:10:46Z</dcterms:modified>
</cp:coreProperties>
</file>