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FBB1-E828-6A49-AF88-12451FBC0A11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7417-208D-2B42-84D3-7E82DBCE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FD18-9632-C44C-99A1-FD7086E2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77E34-B23C-E342-9A95-EE0C07B38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E005-6F5F-7548-8663-0E59321B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78D8-9922-CC47-9BED-AAEE5CE8A253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88A1-D69E-064A-9489-3AB285C9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3B78-7934-1645-AB3B-3459F8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3195A-3D21-1A4E-BDB8-485B5EB3E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8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398" r="3200" b="2397"/>
          <a:stretch/>
        </p:blipFill>
        <p:spPr>
          <a:xfrm>
            <a:off x="4405359" y="2316163"/>
            <a:ext cx="3381281" cy="27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9A28-5661-9C49-98F0-73C16117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EA4E3-64E1-FE4F-9799-7C47D92E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6754-1C02-C143-9C1D-6DCFD888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CEE3-EF41-534F-8C77-04F0C9CC2FC6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4DAF-C250-2543-A78B-6D0A0516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2203-F963-9B48-81E1-CDA35C3A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4F9FC-1B1E-0D46-B563-6EBA39CB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2DD53-8052-7F41-AF80-A42599B3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A606-4F13-884D-A2F6-FC557000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E9B-58E9-2B49-9FEC-61EF11E05379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1EC8F-EDBE-6145-93BD-A08168EE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5EF9-35C7-164F-AE95-3484E809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F684-1CA1-B243-A2FF-FF02A7B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0B32-2A52-914F-A6F1-393B4E18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E9C3-55E3-2B43-ADF4-A3DF4122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83B0-49D9-FC4C-AC95-ADA8BCE0026D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2A09-0DC8-2C45-B2DD-3E51FB0A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F250-436E-1D48-9166-9637411A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BD30-0C54-3C4B-861B-4F42DE55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0FBB5-9D58-9D40-970C-1CF484F3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41397-AFBC-C040-8FFA-73544ADA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51F2-60EC-AA40-B985-D73E50DEAC9C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A876-B4D2-9347-BEBA-0BB39B2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0007-E817-1A43-B609-1FD19035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3E2F-6F55-E84B-9174-CDFD5C69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BC5F-144C-8B46-B2FB-D07BC501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B6575-0A5B-924C-8F9F-93F89941D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F70F0-B270-5144-AB42-507E16E0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E942-BEB5-6B4C-AE45-1DCE5DFEB322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6B2DE-AC3F-8341-8C93-640AD91D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3D600-8F9C-AF40-B3A3-AE10D5BD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EF32-5BC2-A244-8CD7-0A0892B1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7943B-D662-8540-9800-C0BA4938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957E0-F39D-354B-8550-7B9D13B4A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861BB-9916-3844-948D-282F24573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D800E-80E1-184B-8F9B-B84039AEC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FD2D3-A729-5543-9D72-FA1397C9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FBF9-9EDD-624C-8521-7DEC29C3CFD4}" type="datetime1">
              <a:rPr lang="en-US" smtClean="0"/>
              <a:t>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E7837-6551-664C-8F02-C37935B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6C47D-7872-914E-A5F2-43AE1002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F23E-B407-754C-A558-797CA13D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BFD9D-E61E-FB4E-B3A8-D8F0641E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2935-E56A-8E4A-A3A6-8C1A887209EE}" type="datetime1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C7C75-C7B0-234C-97BE-C599CF84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C08F-A80E-FD4E-900E-2920DCD0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8E4DC-1BC3-FE4B-86EE-3F2EE981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15D6-9C83-3640-9DBF-812893FEB66C}" type="datetime1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0F30A-F190-C54B-B5C6-3B6A7500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1B7E-9AB5-C944-BED3-BBB67BD9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595A-65A4-D141-A078-9463A869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721A-0209-F949-85B1-116ACE0C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117A7-588F-F441-8C19-D158579C3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01E2C-AC81-8145-84E1-2F5E82C7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903-301D-224A-959C-860A8F14D30A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BB655-D360-5A41-963A-058B8DBB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19E7F-A2DD-894A-B232-766E5796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57D2-7575-1148-B492-88C87857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72637-ED25-D84B-A344-D303F860F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F3D02-EBC8-3D48-86DF-A297F5AA2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C2398-5024-6A49-B7CC-C9FFA5C1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F2AB-1A36-A847-9537-1F89FE212249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4BE90-02EC-8142-8458-C707366B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289D-3161-3647-84A3-1DD8BF94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3B516-7036-6C4B-8114-24E989D2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67" y="151140"/>
            <a:ext cx="10515600" cy="8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3C16C-889E-F145-8F13-8783FB43E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4CB1-3E35-0342-BC2C-2D5864F52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66A0-4272-7942-A08D-9A5D9B866BAC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AC21-9A78-E941-B7B5-36C7CADC6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8D26-1299-5D4C-931E-08265F38E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E28C-9C9B-2A47-A4FF-839356A2AB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9ED54-9BD8-D040-86BB-4FAE28C78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398" r="3200" b="2397"/>
          <a:stretch/>
        </p:blipFill>
        <p:spPr>
          <a:xfrm>
            <a:off x="83125" y="61446"/>
            <a:ext cx="1076042" cy="89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A3FDC1-0FCB-7D47-A7EE-D662C303E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4" b="67330"/>
          <a:stretch/>
        </p:blipFill>
        <p:spPr>
          <a:xfrm>
            <a:off x="10763476" y="249259"/>
            <a:ext cx="1180647" cy="593745"/>
          </a:xfrm>
          <a:prstGeom prst="rect">
            <a:avLst/>
          </a:prstGeom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F5F069AC-13CE-B74B-9C20-4F0E641742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160" y="1057275"/>
            <a:ext cx="1216152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2EC26D1B-84FB-B648-AC68-E0EC5584A06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160" y="1028700"/>
            <a:ext cx="1216152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2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FAA-B519-E049-B383-358AF6A7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24" y="1050443"/>
            <a:ext cx="11096090" cy="1312612"/>
          </a:xfrm>
        </p:spPr>
        <p:txBody>
          <a:bodyPr>
            <a:noAutofit/>
          </a:bodyPr>
          <a:lstStyle/>
          <a:p>
            <a:r>
              <a:rPr lang="en-US" sz="4400" b="1" dirty="0"/>
              <a:t>Shape, Sizing, and Topology Design of an Aeroelastic </a:t>
            </a:r>
            <a:r>
              <a:rPr lang="en-US" sz="4400" b="1" dirty="0" err="1"/>
              <a:t>Wingbox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69094-EA78-2F45-B3DC-33FF675A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56" y="5173983"/>
            <a:ext cx="9144000" cy="1093252"/>
          </a:xfrm>
        </p:spPr>
        <p:txBody>
          <a:bodyPr/>
          <a:lstStyle/>
          <a:p>
            <a:r>
              <a:rPr lang="en-US" dirty="0"/>
              <a:t>Bret Stanford</a:t>
            </a:r>
          </a:p>
          <a:p>
            <a:r>
              <a:rPr lang="en-US" dirty="0"/>
              <a:t>NASA </a:t>
            </a:r>
            <a:r>
              <a:rPr lang="en-US" dirty="0" err="1"/>
              <a:t>LaRC</a:t>
            </a:r>
            <a:r>
              <a:rPr lang="en-US" dirty="0"/>
              <a:t>, Aeroelasticity Branch</a:t>
            </a:r>
          </a:p>
        </p:txBody>
      </p:sp>
    </p:spTree>
    <p:extLst>
      <p:ext uri="{BB962C8B-B14F-4D97-AF65-F5344CB8AC3E}">
        <p14:creationId xmlns:p14="http://schemas.microsoft.com/office/powerpoint/2010/main" val="384678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7BE061-B598-D34A-9854-5DD97CC7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7" y="1104857"/>
            <a:ext cx="7279608" cy="5771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0FE40-E0B0-FC4D-A945-91175773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E5BA5-DDE3-7A4E-9D21-D1E3EEBF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10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6983A8-1C16-4445-A482-7B8A128CAE4C}"/>
              </a:ext>
            </a:extLst>
          </p:cNvPr>
          <p:cNvSpPr/>
          <p:nvPr/>
        </p:nvSpPr>
        <p:spPr>
          <a:xfrm>
            <a:off x="6650162" y="3018920"/>
            <a:ext cx="1389888" cy="3706368"/>
          </a:xfrm>
          <a:custGeom>
            <a:avLst/>
            <a:gdLst>
              <a:gd name="connsiteX0" fmla="*/ 1011936 w 1011936"/>
              <a:gd name="connsiteY0" fmla="*/ 0 h 3669792"/>
              <a:gd name="connsiteX1" fmla="*/ 768096 w 1011936"/>
              <a:gd name="connsiteY1" fmla="*/ 2462784 h 3669792"/>
              <a:gd name="connsiteX2" fmla="*/ 0 w 1011936"/>
              <a:gd name="connsiteY2" fmla="*/ 3669792 h 3669792"/>
              <a:gd name="connsiteX0" fmla="*/ 1011936 w 1011936"/>
              <a:gd name="connsiteY0" fmla="*/ 0 h 3669792"/>
              <a:gd name="connsiteX1" fmla="*/ 402336 w 1011936"/>
              <a:gd name="connsiteY1" fmla="*/ 2535936 h 3669792"/>
              <a:gd name="connsiteX2" fmla="*/ 0 w 1011936"/>
              <a:gd name="connsiteY2" fmla="*/ 3669792 h 3669792"/>
              <a:gd name="connsiteX0" fmla="*/ 1389888 w 1389888"/>
              <a:gd name="connsiteY0" fmla="*/ 0 h 3706368"/>
              <a:gd name="connsiteX1" fmla="*/ 780288 w 1389888"/>
              <a:gd name="connsiteY1" fmla="*/ 2535936 h 3706368"/>
              <a:gd name="connsiteX2" fmla="*/ 0 w 1389888"/>
              <a:gd name="connsiteY2" fmla="*/ 3706368 h 3706368"/>
              <a:gd name="connsiteX0" fmla="*/ 1389888 w 1389888"/>
              <a:gd name="connsiteY0" fmla="*/ 0 h 3706368"/>
              <a:gd name="connsiteX1" fmla="*/ 780288 w 1389888"/>
              <a:gd name="connsiteY1" fmla="*/ 2535936 h 3706368"/>
              <a:gd name="connsiteX2" fmla="*/ 0 w 1389888"/>
              <a:gd name="connsiteY2" fmla="*/ 3706368 h 37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88" h="3706368">
                <a:moveTo>
                  <a:pt x="1389888" y="0"/>
                </a:moveTo>
                <a:cubicBezTo>
                  <a:pt x="1352296" y="925576"/>
                  <a:pt x="1121664" y="1930400"/>
                  <a:pt x="780288" y="2535936"/>
                </a:cubicBezTo>
                <a:cubicBezTo>
                  <a:pt x="438912" y="3141472"/>
                  <a:pt x="299720" y="3408680"/>
                  <a:pt x="0" y="3706368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8BA77-89F6-2548-8773-9D6C4A2B6925}"/>
              </a:ext>
            </a:extLst>
          </p:cNvPr>
          <p:cNvSpPr txBox="1"/>
          <p:nvPr/>
        </p:nvSpPr>
        <p:spPr>
          <a:xfrm>
            <a:off x="8099633" y="2929957"/>
            <a:ext cx="267092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/>
              <a:t>minimum fuel burn (FB)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7EC75-F370-BB4D-8853-DA7BAD52DA35}"/>
              </a:ext>
            </a:extLst>
          </p:cNvPr>
          <p:cNvSpPr/>
          <p:nvPr/>
        </p:nvSpPr>
        <p:spPr>
          <a:xfrm>
            <a:off x="6930968" y="6337528"/>
            <a:ext cx="315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minimum landing weight (LGW)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C1E76-9071-3244-9F70-307F3DC03F43}"/>
              </a:ext>
            </a:extLst>
          </p:cNvPr>
          <p:cNvSpPr txBox="1"/>
          <p:nvPr/>
        </p:nvSpPr>
        <p:spPr>
          <a:xfrm>
            <a:off x="5630491" y="990284"/>
            <a:ext cx="203934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/>
              <a:t>skin thickness (mm)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9F60A-E44F-0343-B28A-EAA829E79DEF}"/>
              </a:ext>
            </a:extLst>
          </p:cNvPr>
          <p:cNvSpPr txBox="1"/>
          <p:nvPr/>
        </p:nvSpPr>
        <p:spPr>
          <a:xfrm>
            <a:off x="7248310" y="2271092"/>
            <a:ext cx="125707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upper skins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A3F42-FB0B-0D4E-AA3A-A50B0DEA7545}"/>
              </a:ext>
            </a:extLst>
          </p:cNvPr>
          <p:cNvSpPr txBox="1"/>
          <p:nvPr/>
        </p:nvSpPr>
        <p:spPr>
          <a:xfrm>
            <a:off x="544928" y="2271092"/>
            <a:ext cx="122847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lower skins</a:t>
            </a:r>
          </a:p>
        </p:txBody>
      </p:sp>
    </p:spTree>
    <p:extLst>
      <p:ext uri="{BB962C8B-B14F-4D97-AF65-F5344CB8AC3E}">
        <p14:creationId xmlns:p14="http://schemas.microsoft.com/office/powerpoint/2010/main" val="414685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693D-01FE-5348-8198-DA015336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Including Curved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65D15-B053-3A4C-96C7-E69B2FD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6D936-1B94-CB4E-BDE6-B50D488B1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6" t="1344" r="27099" b="44470"/>
          <a:stretch/>
        </p:blipFill>
        <p:spPr>
          <a:xfrm>
            <a:off x="825674" y="2443204"/>
            <a:ext cx="5182492" cy="43513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7F36A3-DAC1-5843-B340-70027BBC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0" y="1240526"/>
            <a:ext cx="10515600" cy="4351338"/>
          </a:xfrm>
        </p:spPr>
        <p:txBody>
          <a:bodyPr/>
          <a:lstStyle/>
          <a:p>
            <a:r>
              <a:rPr lang="en-US" sz="2400" dirty="0"/>
              <a:t>Minimum FB designs: some benefit to including curved topologies</a:t>
            </a:r>
          </a:p>
          <a:p>
            <a:pPr lvl="1"/>
            <a:r>
              <a:rPr lang="en-US" sz="2000" dirty="0"/>
              <a:t>But could they buy their way onto the airplane?</a:t>
            </a:r>
          </a:p>
          <a:p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7658987-1B78-0240-AEE6-941EC3CD8C0A}"/>
              </a:ext>
            </a:extLst>
          </p:cNvPr>
          <p:cNvSpPr/>
          <p:nvPr/>
        </p:nvSpPr>
        <p:spPr>
          <a:xfrm>
            <a:off x="5785866" y="4981692"/>
            <a:ext cx="316992" cy="1219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2AE4A7D-164F-E845-BADA-E5524C067551}"/>
              </a:ext>
            </a:extLst>
          </p:cNvPr>
          <p:cNvSpPr/>
          <p:nvPr/>
        </p:nvSpPr>
        <p:spPr>
          <a:xfrm rot="16200000">
            <a:off x="2102630" y="1720405"/>
            <a:ext cx="316992" cy="1219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22A575-B595-B548-A107-71546C856966}"/>
              </a:ext>
            </a:extLst>
          </p:cNvPr>
          <p:cNvSpPr txBox="1">
            <a:spLocks/>
          </p:cNvSpPr>
          <p:nvPr/>
        </p:nvSpPr>
        <p:spPr bwMode="auto">
          <a:xfrm>
            <a:off x="6183836" y="5157382"/>
            <a:ext cx="4989336" cy="137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44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3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374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ú"/>
              <a:defRPr>
                <a:solidFill>
                  <a:schemeClr val="tx1"/>
                </a:solidFill>
                <a:latin typeface="+mn-lt"/>
              </a:defRPr>
            </a:lvl4pPr>
            <a:lvl5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5pPr>
            <a:lvl6pPr marL="21748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6pPr>
            <a:lvl7pPr marL="26320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7pPr>
            <a:lvl8pPr marL="30892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8pPr>
            <a:lvl9pPr marL="35464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Minimum LGW designs: no benefit to using curved topologies here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2315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FA9B-9296-E444-9496-C7541BD2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B53F7-A81A-D445-B3EA-26490EA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D5174-1823-044E-B925-A6294BF6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8" y="1139868"/>
            <a:ext cx="7317047" cy="5801117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1DFFE5E-5A7A-7E4D-9E3C-274FCCA73ABB}"/>
              </a:ext>
            </a:extLst>
          </p:cNvPr>
          <p:cNvSpPr/>
          <p:nvPr/>
        </p:nvSpPr>
        <p:spPr>
          <a:xfrm>
            <a:off x="6650162" y="3018920"/>
            <a:ext cx="1389888" cy="3706368"/>
          </a:xfrm>
          <a:custGeom>
            <a:avLst/>
            <a:gdLst>
              <a:gd name="connsiteX0" fmla="*/ 1011936 w 1011936"/>
              <a:gd name="connsiteY0" fmla="*/ 0 h 3669792"/>
              <a:gd name="connsiteX1" fmla="*/ 768096 w 1011936"/>
              <a:gd name="connsiteY1" fmla="*/ 2462784 h 3669792"/>
              <a:gd name="connsiteX2" fmla="*/ 0 w 1011936"/>
              <a:gd name="connsiteY2" fmla="*/ 3669792 h 3669792"/>
              <a:gd name="connsiteX0" fmla="*/ 1011936 w 1011936"/>
              <a:gd name="connsiteY0" fmla="*/ 0 h 3669792"/>
              <a:gd name="connsiteX1" fmla="*/ 402336 w 1011936"/>
              <a:gd name="connsiteY1" fmla="*/ 2535936 h 3669792"/>
              <a:gd name="connsiteX2" fmla="*/ 0 w 1011936"/>
              <a:gd name="connsiteY2" fmla="*/ 3669792 h 3669792"/>
              <a:gd name="connsiteX0" fmla="*/ 1389888 w 1389888"/>
              <a:gd name="connsiteY0" fmla="*/ 0 h 3706368"/>
              <a:gd name="connsiteX1" fmla="*/ 780288 w 1389888"/>
              <a:gd name="connsiteY1" fmla="*/ 2535936 h 3706368"/>
              <a:gd name="connsiteX2" fmla="*/ 0 w 1389888"/>
              <a:gd name="connsiteY2" fmla="*/ 3706368 h 3706368"/>
              <a:gd name="connsiteX0" fmla="*/ 1389888 w 1389888"/>
              <a:gd name="connsiteY0" fmla="*/ 0 h 3706368"/>
              <a:gd name="connsiteX1" fmla="*/ 780288 w 1389888"/>
              <a:gd name="connsiteY1" fmla="*/ 2535936 h 3706368"/>
              <a:gd name="connsiteX2" fmla="*/ 0 w 1389888"/>
              <a:gd name="connsiteY2" fmla="*/ 3706368 h 37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88" h="3706368">
                <a:moveTo>
                  <a:pt x="1389888" y="0"/>
                </a:moveTo>
                <a:cubicBezTo>
                  <a:pt x="1352296" y="925576"/>
                  <a:pt x="1121664" y="1930400"/>
                  <a:pt x="780288" y="2535936"/>
                </a:cubicBezTo>
                <a:cubicBezTo>
                  <a:pt x="438912" y="3141472"/>
                  <a:pt x="299720" y="3408680"/>
                  <a:pt x="0" y="3706368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E92DF-F69F-6B43-B562-E83303609D34}"/>
              </a:ext>
            </a:extLst>
          </p:cNvPr>
          <p:cNvSpPr txBox="1"/>
          <p:nvPr/>
        </p:nvSpPr>
        <p:spPr>
          <a:xfrm>
            <a:off x="8099633" y="2929957"/>
            <a:ext cx="267092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/>
              <a:t>minimum fuel burn (FB)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810E3-532E-D145-8D6F-EAAA27269820}"/>
              </a:ext>
            </a:extLst>
          </p:cNvPr>
          <p:cNvSpPr/>
          <p:nvPr/>
        </p:nvSpPr>
        <p:spPr>
          <a:xfrm>
            <a:off x="6930968" y="6337528"/>
            <a:ext cx="315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minimum landing weight (LGW)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26383C-B2FD-7143-B4B9-3407F435F721}"/>
              </a:ext>
            </a:extLst>
          </p:cNvPr>
          <p:cNvSpPr txBox="1"/>
          <p:nvPr/>
        </p:nvSpPr>
        <p:spPr>
          <a:xfrm>
            <a:off x="5630491" y="990284"/>
            <a:ext cx="203934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/>
              <a:t>skin thickness (mm)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2B14E-64F5-8441-BE8A-F45FDE3D9CEF}"/>
              </a:ext>
            </a:extLst>
          </p:cNvPr>
          <p:cNvSpPr txBox="1"/>
          <p:nvPr/>
        </p:nvSpPr>
        <p:spPr>
          <a:xfrm>
            <a:off x="7248310" y="2271092"/>
            <a:ext cx="125707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upper skins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09A36-D437-E94B-8A62-D48BA63A389F}"/>
              </a:ext>
            </a:extLst>
          </p:cNvPr>
          <p:cNvSpPr txBox="1"/>
          <p:nvPr/>
        </p:nvSpPr>
        <p:spPr>
          <a:xfrm>
            <a:off x="544928" y="2271092"/>
            <a:ext cx="122847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lower skins</a:t>
            </a:r>
          </a:p>
        </p:txBody>
      </p:sp>
    </p:spTree>
    <p:extLst>
      <p:ext uri="{BB962C8B-B14F-4D97-AF65-F5344CB8AC3E}">
        <p14:creationId xmlns:p14="http://schemas.microsoft.com/office/powerpoint/2010/main" val="385981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65E1-5E31-DC4E-924B-9DA06650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741C-9FFA-994B-AED9-18BDAC07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4723944"/>
          </a:xfrm>
        </p:spPr>
        <p:txBody>
          <a:bodyPr/>
          <a:lstStyle/>
          <a:p>
            <a:r>
              <a:rPr lang="en-US" dirty="0"/>
              <a:t>Have shown that nested procedures can be used to capture design synergies between shape, sizing, and layout design variables</a:t>
            </a:r>
          </a:p>
          <a:p>
            <a:endParaRPr lang="en-US" dirty="0"/>
          </a:p>
          <a:p>
            <a:r>
              <a:rPr lang="en-US" dirty="0"/>
              <a:t>For low-weight designs (minimum-LGW), these synergies matter:</a:t>
            </a:r>
          </a:p>
          <a:p>
            <a:pPr lvl="1"/>
            <a:r>
              <a:rPr lang="en-US" dirty="0"/>
              <a:t>Optimizing with only shape and sizing parameters gives an inferior result</a:t>
            </a:r>
          </a:p>
          <a:p>
            <a:pPr lvl="1"/>
            <a:endParaRPr lang="en-US" dirty="0"/>
          </a:p>
          <a:p>
            <a:r>
              <a:rPr lang="en-US" dirty="0"/>
              <a:t>For low-drag designs (minimum-FB), the advantages are minor</a:t>
            </a:r>
          </a:p>
          <a:p>
            <a:pPr lvl="1"/>
            <a:r>
              <a:rPr lang="en-US" dirty="0"/>
              <a:t>But these designs do benefit from the use of curvilinear topologies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F264-05FA-4547-853E-D0DCA681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F69094-EA78-2F45-B3DC-33FF675A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356" y="5825335"/>
            <a:ext cx="9144000" cy="1093252"/>
          </a:xfrm>
        </p:spPr>
        <p:txBody>
          <a:bodyPr/>
          <a:lstStyle/>
          <a:p>
            <a:r>
              <a:rPr lang="en-US" dirty="0" err="1"/>
              <a:t>bret.k.stanford@nasa.gov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6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683D-CCBE-C547-93B6-43BB2E4A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Aeroelasticity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5E72-FBCA-9240-9D0C-43F84096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683"/>
            <a:ext cx="10515600" cy="4351338"/>
          </a:xfrm>
        </p:spPr>
        <p:txBody>
          <a:bodyPr/>
          <a:lstStyle/>
          <a:p>
            <a:r>
              <a:rPr lang="en-US" dirty="0"/>
              <a:t>Coupled interactions between aerodynamics and structures:</a:t>
            </a:r>
          </a:p>
          <a:p>
            <a:pPr lvl="1"/>
            <a:r>
              <a:rPr lang="en-US" dirty="0"/>
              <a:t>The aerodynamic load on a flexible wing </a:t>
            </a:r>
            <a:r>
              <a:rPr lang="en-US" u="sng" dirty="0"/>
              <a:t>is not </a:t>
            </a:r>
            <a:r>
              <a:rPr lang="en-US" dirty="0"/>
              <a:t>known a-priori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48F8-1B4A-2C49-84E2-0BBA2026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7CB02-B48D-DD46-A65E-34548BE5532F}"/>
              </a:ext>
            </a:extLst>
          </p:cNvPr>
          <p:cNvGrpSpPr/>
          <p:nvPr/>
        </p:nvGrpSpPr>
        <p:grpSpPr>
          <a:xfrm>
            <a:off x="2262566" y="3788352"/>
            <a:ext cx="2510431" cy="1750759"/>
            <a:chOff x="1247958" y="3788630"/>
            <a:chExt cx="2510431" cy="17507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397EFB-18DD-474C-A56C-99CAD6662249}"/>
                </a:ext>
              </a:extLst>
            </p:cNvPr>
            <p:cNvSpPr txBox="1"/>
            <p:nvPr/>
          </p:nvSpPr>
          <p:spPr>
            <a:xfrm>
              <a:off x="1247958" y="3788630"/>
              <a:ext cx="2510431" cy="58477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aerodynamics</a:t>
              </a:r>
              <a:endParaRPr lang="en-US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B5AF4-4159-8F4D-A6BD-035631583CB2}"/>
                </a:ext>
              </a:extLst>
            </p:cNvPr>
            <p:cNvSpPr txBox="1"/>
            <p:nvPr/>
          </p:nvSpPr>
          <p:spPr>
            <a:xfrm>
              <a:off x="1570257" y="4954614"/>
              <a:ext cx="1865832" cy="58477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structures</a:t>
              </a:r>
              <a:endParaRPr lang="en-US" sz="20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C08D4D-409C-A449-9A28-735F4CB19DC6}"/>
                </a:ext>
              </a:extLst>
            </p:cNvPr>
            <p:cNvCxnSpPr/>
            <p:nvPr/>
          </p:nvCxnSpPr>
          <p:spPr>
            <a:xfrm flipV="1">
              <a:off x="2054268" y="4346532"/>
              <a:ext cx="0" cy="60124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CB69A4-B60E-A949-9F0E-B0B0F9E1BE79}"/>
                </a:ext>
              </a:extLst>
            </p:cNvPr>
            <p:cNvCxnSpPr>
              <a:cxnSpLocks/>
            </p:cNvCxnSpPr>
            <p:nvPr/>
          </p:nvCxnSpPr>
          <p:spPr>
            <a:xfrm>
              <a:off x="2995808" y="4373405"/>
              <a:ext cx="0" cy="60124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dynamic_HKdM4q.mp4">
            <a:hlinkClick r:id="" action="ppaction://media"/>
            <a:extLst>
              <a:ext uri="{FF2B5EF4-FFF2-40B4-BE49-F238E27FC236}">
                <a16:creationId xmlns:a16="http://schemas.microsoft.com/office/drawing/2014/main" id="{1185114D-E075-9447-BBAA-BD23E0CFE3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3891" y="3069717"/>
            <a:ext cx="3875114" cy="34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7007-8C65-0E47-AC67-2AF94729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Wingbox</a:t>
            </a:r>
            <a:r>
              <a:rPr lang="en-US" dirty="0"/>
              <a:t>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15B0-394B-5240-AE32-E97CAA0E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65" y="1825624"/>
            <a:ext cx="4952167" cy="4530725"/>
          </a:xfrm>
        </p:spPr>
        <p:txBody>
          <a:bodyPr/>
          <a:lstStyle/>
          <a:p>
            <a:r>
              <a:rPr lang="en-US" dirty="0"/>
              <a:t>Upper and lower skin panels (covers)</a:t>
            </a:r>
          </a:p>
          <a:p>
            <a:pPr lvl="1"/>
            <a:r>
              <a:rPr lang="en-US" dirty="0"/>
              <a:t>Support most of the load path</a:t>
            </a:r>
          </a:p>
          <a:p>
            <a:r>
              <a:rPr lang="en-US" dirty="0"/>
              <a:t>Internal web members:</a:t>
            </a:r>
          </a:p>
          <a:p>
            <a:pPr lvl="1"/>
            <a:r>
              <a:rPr lang="en-US" dirty="0"/>
              <a:t>Spars, ribs, skin stringers</a:t>
            </a:r>
          </a:p>
          <a:p>
            <a:pPr lvl="1"/>
            <a:r>
              <a:rPr lang="en-US" b="1" dirty="0"/>
              <a:t>A major role of these members is to ward off skin buckling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99AFE-1E33-C745-9D72-49045C2A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70288-8AAE-0E45-BBB5-A7AB8121F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16621" r="32597" b="42781"/>
          <a:stretch/>
        </p:blipFill>
        <p:spPr>
          <a:xfrm>
            <a:off x="5699342" y="1389043"/>
            <a:ext cx="5436296" cy="51422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7B86C-91E2-F14B-9580-2A6123FB079C}"/>
              </a:ext>
            </a:extLst>
          </p:cNvPr>
          <p:cNvSpPr/>
          <p:nvPr/>
        </p:nvSpPr>
        <p:spPr>
          <a:xfrm>
            <a:off x="5699342" y="1389043"/>
            <a:ext cx="45719" cy="230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D8A392-BDC6-0D47-861F-72EA2374E44C}"/>
              </a:ext>
            </a:extLst>
          </p:cNvPr>
          <p:cNvSpPr/>
          <p:nvPr/>
        </p:nvSpPr>
        <p:spPr>
          <a:xfrm>
            <a:off x="10822488" y="3582444"/>
            <a:ext cx="588723" cy="2718148"/>
          </a:xfrm>
          <a:custGeom>
            <a:avLst/>
            <a:gdLst>
              <a:gd name="connsiteX0" fmla="*/ 50104 w 588723"/>
              <a:gd name="connsiteY0" fmla="*/ 212942 h 2718148"/>
              <a:gd name="connsiteX1" fmla="*/ 400833 w 588723"/>
              <a:gd name="connsiteY1" fmla="*/ 0 h 2718148"/>
              <a:gd name="connsiteX2" fmla="*/ 588723 w 588723"/>
              <a:gd name="connsiteY2" fmla="*/ 2718148 h 2718148"/>
              <a:gd name="connsiteX3" fmla="*/ 450937 w 588723"/>
              <a:gd name="connsiteY3" fmla="*/ 2718148 h 2718148"/>
              <a:gd name="connsiteX4" fmla="*/ 75156 w 588723"/>
              <a:gd name="connsiteY4" fmla="*/ 2718148 h 2718148"/>
              <a:gd name="connsiteX5" fmla="*/ 0 w 588723"/>
              <a:gd name="connsiteY5" fmla="*/ 701457 h 2718148"/>
              <a:gd name="connsiteX6" fmla="*/ 50104 w 588723"/>
              <a:gd name="connsiteY6" fmla="*/ 212942 h 271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723" h="2718148">
                <a:moveTo>
                  <a:pt x="50104" y="212942"/>
                </a:moveTo>
                <a:lnTo>
                  <a:pt x="400833" y="0"/>
                </a:lnTo>
                <a:lnTo>
                  <a:pt x="588723" y="2718148"/>
                </a:lnTo>
                <a:lnTo>
                  <a:pt x="450937" y="2718148"/>
                </a:lnTo>
                <a:lnTo>
                  <a:pt x="75156" y="2718148"/>
                </a:lnTo>
                <a:lnTo>
                  <a:pt x="0" y="701457"/>
                </a:lnTo>
                <a:lnTo>
                  <a:pt x="50104" y="212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3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7968-03FE-0D42-AFF8-17248A23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Optimization of </a:t>
            </a:r>
            <a:r>
              <a:rPr lang="en-US" dirty="0" err="1"/>
              <a:t>Wingboxes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2D18-6FB8-F840-9E2C-53196210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463"/>
            <a:ext cx="10515600" cy="4810500"/>
          </a:xfrm>
        </p:spPr>
        <p:txBody>
          <a:bodyPr/>
          <a:lstStyle/>
          <a:p>
            <a:r>
              <a:rPr lang="en-US" dirty="0"/>
              <a:t>Identify the optimal distribution/layup of support material within a </a:t>
            </a:r>
            <a:r>
              <a:rPr lang="en-US" dirty="0" err="1"/>
              <a:t>wingbox</a:t>
            </a:r>
            <a:r>
              <a:rPr lang="en-US" dirty="0"/>
              <a:t> (through-depth)</a:t>
            </a:r>
          </a:p>
          <a:p>
            <a:r>
              <a:rPr lang="en-US" dirty="0"/>
              <a:t>Skin buckling is a key design driver</a:t>
            </a:r>
          </a:p>
          <a:p>
            <a:r>
              <a:rPr lang="en-US" dirty="0"/>
              <a:t>Three topology optimization ideas: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8336-8531-6543-A910-C4C34B01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73E10F5-37AA-A947-A47A-2BAF24BC0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24697" r="10478" b="23228"/>
          <a:stretch/>
        </p:blipFill>
        <p:spPr bwMode="auto">
          <a:xfrm rot="1106851">
            <a:off x="2084491" y="3950267"/>
            <a:ext cx="2776190" cy="143027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4095C9-ABC1-624A-B1B0-A0D757F5BDFE}"/>
              </a:ext>
            </a:extLst>
          </p:cNvPr>
          <p:cNvGrpSpPr/>
          <p:nvPr/>
        </p:nvGrpSpPr>
        <p:grpSpPr>
          <a:xfrm>
            <a:off x="1779739" y="3678921"/>
            <a:ext cx="3327400" cy="1625600"/>
            <a:chOff x="12700" y="3441700"/>
            <a:chExt cx="3327400" cy="1625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248E9-068C-3D4A-931A-C93882AE8506}"/>
                </a:ext>
              </a:extLst>
            </p:cNvPr>
            <p:cNvSpPr txBox="1"/>
            <p:nvPr/>
          </p:nvSpPr>
          <p:spPr>
            <a:xfrm>
              <a:off x="12700" y="3461721"/>
              <a:ext cx="3327400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/>
                <a:t>location, orientation, connectivity, </a:t>
              </a:r>
              <a:r>
                <a:rPr lang="en-US" sz="1600" dirty="0" err="1"/>
                <a:t>curvilinearity</a:t>
              </a:r>
              <a:r>
                <a:rPr lang="en-US" sz="1600" dirty="0"/>
                <a:t> of ribs/spars/stringers?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97F402-B6B8-CB44-A14B-5B274A2ABBA7}"/>
                </a:ext>
              </a:extLst>
            </p:cNvPr>
            <p:cNvSpPr/>
            <p:nvPr/>
          </p:nvSpPr>
          <p:spPr>
            <a:xfrm>
              <a:off x="63500" y="3441700"/>
              <a:ext cx="3200400" cy="162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F7F609-1BDF-ED48-9B04-16ADDDF5C18A}"/>
              </a:ext>
            </a:extLst>
          </p:cNvPr>
          <p:cNvGrpSpPr/>
          <p:nvPr/>
        </p:nvGrpSpPr>
        <p:grpSpPr>
          <a:xfrm>
            <a:off x="5196039" y="3678921"/>
            <a:ext cx="2679700" cy="1625600"/>
            <a:chOff x="3505200" y="3441700"/>
            <a:chExt cx="2679700" cy="1625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7A065E-854B-7F4E-A0C5-6FB4ECE86A09}"/>
                </a:ext>
              </a:extLst>
            </p:cNvPr>
            <p:cNvSpPr txBox="1"/>
            <p:nvPr/>
          </p:nvSpPr>
          <p:spPr>
            <a:xfrm>
              <a:off x="3568700" y="3461721"/>
              <a:ext cx="2565400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/>
                <a:t>distribution of material within the shell structures?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39E122-5AC0-A948-99CE-B01D91176DEA}"/>
                </a:ext>
              </a:extLst>
            </p:cNvPr>
            <p:cNvSpPr txBox="1"/>
            <p:nvPr/>
          </p:nvSpPr>
          <p:spPr>
            <a:xfrm>
              <a:off x="3808704" y="4702141"/>
              <a:ext cx="2057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 err="1"/>
                <a:t>Oktay</a:t>
              </a:r>
              <a:r>
                <a:rPr lang="en-US" sz="1600" dirty="0"/>
                <a:t> et al., 2011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21D081-877D-8F46-A9FD-D9CE59CD0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56000" y="4051300"/>
              <a:ext cx="2560419" cy="673100"/>
              <a:chOff x="3517900" y="3987800"/>
              <a:chExt cx="2463800" cy="647700"/>
            </a:xfrm>
          </p:grpSpPr>
          <p:pic>
            <p:nvPicPr>
              <p:cNvPr id="14" name="Picture 13" descr="Screen Shot 2013-12-03 at 11.08.28 AM.png">
                <a:extLst>
                  <a:ext uri="{FF2B5EF4-FFF2-40B4-BE49-F238E27FC236}">
                    <a16:creationId xmlns:a16="http://schemas.microsoft.com/office/drawing/2014/main" id="{B1183577-74C8-694F-886C-D2A8F2BE2C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7900" y="4330700"/>
                <a:ext cx="2451100" cy="304800"/>
              </a:xfrm>
              <a:prstGeom prst="rect">
                <a:avLst/>
              </a:prstGeom>
            </p:spPr>
          </p:pic>
          <p:pic>
            <p:nvPicPr>
              <p:cNvPr id="15" name="Picture 14" descr="Screen Shot 2013-12-03 at 11.08.28 AM.png">
                <a:extLst>
                  <a:ext uri="{FF2B5EF4-FFF2-40B4-BE49-F238E27FC236}">
                    <a16:creationId xmlns:a16="http://schemas.microsoft.com/office/drawing/2014/main" id="{AEB3ECEB-8DDF-F540-AAC3-9993CAA933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30600" y="3987800"/>
                <a:ext cx="2451100" cy="330200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EA81C7-09E2-D447-B327-1A2741C2BED6}"/>
                </a:ext>
              </a:extLst>
            </p:cNvPr>
            <p:cNvSpPr/>
            <p:nvPr/>
          </p:nvSpPr>
          <p:spPr>
            <a:xfrm>
              <a:off x="3505200" y="3441700"/>
              <a:ext cx="2679700" cy="162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7B8179-BB8A-C64B-A3E6-7B2A1CC23924}"/>
              </a:ext>
            </a:extLst>
          </p:cNvPr>
          <p:cNvGrpSpPr/>
          <p:nvPr/>
        </p:nvGrpSpPr>
        <p:grpSpPr>
          <a:xfrm>
            <a:off x="8028139" y="3678921"/>
            <a:ext cx="2692400" cy="1625600"/>
            <a:chOff x="6324600" y="3441700"/>
            <a:chExt cx="2692400" cy="1625600"/>
          </a:xfrm>
        </p:grpSpPr>
        <p:pic>
          <p:nvPicPr>
            <p:cNvPr id="17" name="Picture 16" descr="Screen Shot 2013-12-03 at 11.27.15 AM.png">
              <a:extLst>
                <a:ext uri="{FF2B5EF4-FFF2-40B4-BE49-F238E27FC236}">
                  <a16:creationId xmlns:a16="http://schemas.microsoft.com/office/drawing/2014/main" id="{6765B666-3024-2443-8499-93A5A94E4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500" y="3894062"/>
              <a:ext cx="2540000" cy="91923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75B699-3D45-0A4B-9CBC-BEF6B419480F}"/>
                </a:ext>
              </a:extLst>
            </p:cNvPr>
            <p:cNvSpPr txBox="1"/>
            <p:nvPr/>
          </p:nvSpPr>
          <p:spPr>
            <a:xfrm>
              <a:off x="6324600" y="3461721"/>
              <a:ext cx="2565400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/>
                <a:t>distribution of 3D material within the wing box?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4D75DA-1A18-9A49-9B7F-A259D8855963}"/>
                </a:ext>
              </a:extLst>
            </p:cNvPr>
            <p:cNvSpPr txBox="1"/>
            <p:nvPr/>
          </p:nvSpPr>
          <p:spPr>
            <a:xfrm>
              <a:off x="6807200" y="4719364"/>
              <a:ext cx="20574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/>
                <a:t>James et al., 2014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7EA873-1AE9-6A40-B9DC-5A9A74B731F6}"/>
                </a:ext>
              </a:extLst>
            </p:cNvPr>
            <p:cNvSpPr/>
            <p:nvPr/>
          </p:nvSpPr>
          <p:spPr>
            <a:xfrm>
              <a:off x="6337300" y="3441700"/>
              <a:ext cx="2679700" cy="162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AF8FB1-B639-D846-AFAB-B304C11DB215}"/>
              </a:ext>
            </a:extLst>
          </p:cNvPr>
          <p:cNvCxnSpPr/>
          <p:nvPr/>
        </p:nvCxnSpPr>
        <p:spPr>
          <a:xfrm>
            <a:off x="6535889" y="5304521"/>
            <a:ext cx="2721" cy="76018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0FAB54-550A-3B4D-92C8-66C8F3CB04FD}"/>
              </a:ext>
            </a:extLst>
          </p:cNvPr>
          <p:cNvCxnSpPr/>
          <p:nvPr/>
        </p:nvCxnSpPr>
        <p:spPr>
          <a:xfrm flipV="1">
            <a:off x="3430739" y="5304521"/>
            <a:ext cx="0" cy="774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8A06C1-B45B-A640-9160-8197843B5B2C}"/>
              </a:ext>
            </a:extLst>
          </p:cNvPr>
          <p:cNvCxnSpPr/>
          <p:nvPr/>
        </p:nvCxnSpPr>
        <p:spPr>
          <a:xfrm flipH="1">
            <a:off x="3418039" y="6064707"/>
            <a:ext cx="3120571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99D223C-F4F0-DE44-BB0D-05E511DE5D86}"/>
              </a:ext>
            </a:extLst>
          </p:cNvPr>
          <p:cNvSpPr txBox="1"/>
          <p:nvPr/>
        </p:nvSpPr>
        <p:spPr>
          <a:xfrm>
            <a:off x="3788152" y="5455171"/>
            <a:ext cx="2451101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/>
              <a:t>simultaneous or sequential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244638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A892-9983-9744-BD6C-5DB39544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Wingbox</a:t>
            </a:r>
            <a:r>
              <a:rPr lang="en-US" dirty="0"/>
              <a:t> Design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0F044-7938-0340-9C86-7540FDCA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6BB59-7611-184F-B853-823188DF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8367" r="6497" b="30603"/>
          <a:stretch/>
        </p:blipFill>
        <p:spPr>
          <a:xfrm>
            <a:off x="162189" y="1171608"/>
            <a:ext cx="6097987" cy="2451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A9CF3-4EB2-C14E-8957-5D6F7C92FED9}"/>
              </a:ext>
            </a:extLst>
          </p:cNvPr>
          <p:cNvSpPr txBox="1"/>
          <p:nvPr/>
        </p:nvSpPr>
        <p:spPr>
          <a:xfrm>
            <a:off x="2259007" y="3102085"/>
            <a:ext cx="3246349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dirty="0"/>
              <a:t>Structural sizing: ribs, spars, skins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5F7D4-9222-D946-8CDE-17AD4488B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26050" r="8813" b="29111"/>
          <a:stretch/>
        </p:blipFill>
        <p:spPr>
          <a:xfrm>
            <a:off x="6157091" y="1786526"/>
            <a:ext cx="5872720" cy="2633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CF6B2-6CB6-9A4E-9CBF-04F4344BFE2C}"/>
              </a:ext>
            </a:extLst>
          </p:cNvPr>
          <p:cNvSpPr txBox="1"/>
          <p:nvPr/>
        </p:nvSpPr>
        <p:spPr>
          <a:xfrm>
            <a:off x="7593977" y="4518062"/>
            <a:ext cx="3246349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Wing shape: planform, twist, t/c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ECFEE7-92E6-2043-8DC0-AC0EF4AB9723}"/>
              </a:ext>
            </a:extLst>
          </p:cNvPr>
          <p:cNvGrpSpPr>
            <a:grpSpLocks noChangeAspect="1"/>
          </p:cNvGrpSpPr>
          <p:nvPr/>
        </p:nvGrpSpPr>
        <p:grpSpPr>
          <a:xfrm>
            <a:off x="730851" y="3842956"/>
            <a:ext cx="3515471" cy="2992194"/>
            <a:chOff x="755904" y="4087448"/>
            <a:chExt cx="2889504" cy="24594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3C1AD4-F6CB-3643-8ED9-8C55B6F34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6" t="18346" r="33087" b="43926"/>
            <a:stretch/>
          </p:blipFill>
          <p:spPr>
            <a:xfrm>
              <a:off x="755904" y="4218178"/>
              <a:ext cx="2596896" cy="232867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F8899C-16F6-5446-A32C-E710EF658280}"/>
                </a:ext>
              </a:extLst>
            </p:cNvPr>
            <p:cNvSpPr/>
            <p:nvPr/>
          </p:nvSpPr>
          <p:spPr>
            <a:xfrm>
              <a:off x="3211183" y="5279136"/>
              <a:ext cx="434225" cy="126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1D7E37-950E-1143-A395-6E71206AFEDB}"/>
                </a:ext>
              </a:extLst>
            </p:cNvPr>
            <p:cNvSpPr/>
            <p:nvPr/>
          </p:nvSpPr>
          <p:spPr>
            <a:xfrm>
              <a:off x="1072897" y="4087448"/>
              <a:ext cx="1804415" cy="234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41810B-721D-2A43-96BF-37FB430D741B}"/>
              </a:ext>
            </a:extLst>
          </p:cNvPr>
          <p:cNvSpPr txBox="1"/>
          <p:nvPr/>
        </p:nvSpPr>
        <p:spPr>
          <a:xfrm>
            <a:off x="3211182" y="5736072"/>
            <a:ext cx="371989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Topology/layout of ribs and skin stringers</a:t>
            </a:r>
          </a:p>
        </p:txBody>
      </p:sp>
    </p:spTree>
    <p:extLst>
      <p:ext uri="{BB962C8B-B14F-4D97-AF65-F5344CB8AC3E}">
        <p14:creationId xmlns:p14="http://schemas.microsoft.com/office/powerpoint/2010/main" val="106635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0F35-D506-B642-8670-74C2F89C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F85D-DFD0-5949-9DBB-04DB43A7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we optimize all three design variables types at once?</a:t>
            </a:r>
          </a:p>
          <a:p>
            <a:pPr marL="858837" lvl="1" indent="-514350"/>
            <a:r>
              <a:rPr lang="en-US" dirty="0"/>
              <a:t>Sizing and shape design can be handled with gradient-based optimization</a:t>
            </a:r>
          </a:p>
          <a:p>
            <a:pPr marL="858837" lvl="1" indent="-514350"/>
            <a:r>
              <a:rPr lang="en-US" dirty="0"/>
              <a:t>Layout design cannot: </a:t>
            </a:r>
          </a:p>
          <a:p>
            <a:pPr marL="1316037" lvl="2" indent="-514350"/>
            <a:r>
              <a:rPr lang="en-US" dirty="0"/>
              <a:t>Some integer design variables</a:t>
            </a:r>
          </a:p>
          <a:p>
            <a:pPr marL="1316037" lvl="2" indent="-514350"/>
            <a:r>
              <a:rPr lang="en-US" dirty="0"/>
              <a:t>Some continuous design variables, but adjoint derivatives cannot be easily computed, or the design space is messy</a:t>
            </a:r>
          </a:p>
          <a:p>
            <a:pPr marL="858837" lvl="1" indent="-514350"/>
            <a:r>
              <a:rPr lang="en-US" dirty="0"/>
              <a:t>Large MINLP (Mixed Integer Nonlinear Programming) problem</a:t>
            </a:r>
          </a:p>
          <a:p>
            <a:pPr marL="344487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difference does it make?</a:t>
            </a:r>
          </a:p>
          <a:p>
            <a:pPr marL="858837" lvl="1" indent="-514350"/>
            <a:r>
              <a:rPr lang="en-US" dirty="0"/>
              <a:t>Are the design synergies between the 3 groups strong enough to matter?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3487D-9497-0644-9E77-EED81ADE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7EA1-73B1-CC46-B2F9-1B9E7A4C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F009C-1DF5-9D41-B350-A98119E4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C85C9-A3A0-3648-AEC4-61E1D4255BEE}"/>
              </a:ext>
            </a:extLst>
          </p:cNvPr>
          <p:cNvSpPr/>
          <p:nvPr/>
        </p:nvSpPr>
        <p:spPr>
          <a:xfrm>
            <a:off x="343043" y="1658560"/>
            <a:ext cx="7937500" cy="1770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A47A6-9159-9748-9A48-56B84EC7F8C4}"/>
              </a:ext>
            </a:extLst>
          </p:cNvPr>
          <p:cNvSpPr txBox="1"/>
          <p:nvPr/>
        </p:nvSpPr>
        <p:spPr>
          <a:xfrm>
            <a:off x="431740" y="1729960"/>
            <a:ext cx="2610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r>
              <a:rPr lang="en-US" dirty="0"/>
              <a:t>non-GBO global optimizer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021A6-E52A-5B4C-B654-A1C7AADC65B0}"/>
              </a:ext>
            </a:extLst>
          </p:cNvPr>
          <p:cNvSpPr txBox="1"/>
          <p:nvPr/>
        </p:nvSpPr>
        <p:spPr>
          <a:xfrm>
            <a:off x="1092343" y="2530010"/>
            <a:ext cx="20447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identify a candidate </a:t>
            </a:r>
            <a:r>
              <a:rPr lang="en-US" b="1" i="1" dirty="0" err="1"/>
              <a:t>x</a:t>
            </a:r>
            <a:r>
              <a:rPr lang="en-US" i="1" baseline="-25000" dirty="0" err="1"/>
              <a:t>global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503B9-789F-8B4F-8DE1-914DE82BF03C}"/>
              </a:ext>
            </a:extLst>
          </p:cNvPr>
          <p:cNvSpPr txBox="1"/>
          <p:nvPr/>
        </p:nvSpPr>
        <p:spPr>
          <a:xfrm>
            <a:off x="5156343" y="2530010"/>
            <a:ext cx="2260599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evaluate aeroelastic response of </a:t>
            </a:r>
            <a:r>
              <a:rPr lang="en-US" b="1" i="1" dirty="0" err="1"/>
              <a:t>x</a:t>
            </a:r>
            <a:r>
              <a:rPr lang="en-US" i="1" baseline="-25000" dirty="0" err="1"/>
              <a:t>global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6080EC-9DD3-3349-8380-650BC3A88F32}"/>
              </a:ext>
            </a:extLst>
          </p:cNvPr>
          <p:cNvSpPr/>
          <p:nvPr/>
        </p:nvSpPr>
        <p:spPr>
          <a:xfrm>
            <a:off x="3975243" y="2475232"/>
            <a:ext cx="342900" cy="3429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963FD-34B7-9F45-88AB-FFD9E65D1721}"/>
              </a:ext>
            </a:extLst>
          </p:cNvPr>
          <p:cNvSpPr txBox="1"/>
          <p:nvPr/>
        </p:nvSpPr>
        <p:spPr>
          <a:xfrm>
            <a:off x="3301435" y="2000351"/>
            <a:ext cx="661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/>
              <a:t>not done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08CFAE-2B88-D143-A2C9-3784ABFCA46A}"/>
              </a:ext>
            </a:extLst>
          </p:cNvPr>
          <p:cNvCxnSpPr/>
          <p:nvPr/>
        </p:nvCxnSpPr>
        <p:spPr>
          <a:xfrm flipH="1">
            <a:off x="4318143" y="2659382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DE1057-D96B-5A40-B88C-8D535F4C6069}"/>
              </a:ext>
            </a:extLst>
          </p:cNvPr>
          <p:cNvCxnSpPr/>
          <p:nvPr/>
        </p:nvCxnSpPr>
        <p:spPr>
          <a:xfrm flipH="1">
            <a:off x="3137043" y="2646682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17FF91-01FD-714E-9005-2BE30A0773FD}"/>
              </a:ext>
            </a:extLst>
          </p:cNvPr>
          <p:cNvCxnSpPr>
            <a:stCxn id="9" idx="0"/>
          </p:cNvCxnSpPr>
          <p:nvPr/>
        </p:nvCxnSpPr>
        <p:spPr>
          <a:xfrm flipV="1">
            <a:off x="4146693" y="1474154"/>
            <a:ext cx="0" cy="1001078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3B3E33-2815-784E-9DCD-A12EC4B3AAC1}"/>
              </a:ext>
            </a:extLst>
          </p:cNvPr>
          <p:cNvSpPr txBox="1"/>
          <p:nvPr/>
        </p:nvSpPr>
        <p:spPr>
          <a:xfrm>
            <a:off x="4240527" y="1254069"/>
            <a:ext cx="661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done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A424F5-3518-3B45-ABEF-DCAB84DB863D}"/>
              </a:ext>
            </a:extLst>
          </p:cNvPr>
          <p:cNvCxnSpPr/>
          <p:nvPr/>
        </p:nvCxnSpPr>
        <p:spPr>
          <a:xfrm flipV="1">
            <a:off x="3137043" y="3024508"/>
            <a:ext cx="2019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FD54A2-651F-6F45-9487-068D603F5D75}"/>
              </a:ext>
            </a:extLst>
          </p:cNvPr>
          <p:cNvGrpSpPr/>
          <p:nvPr/>
        </p:nvGrpSpPr>
        <p:grpSpPr>
          <a:xfrm>
            <a:off x="343043" y="3175954"/>
            <a:ext cx="7937500" cy="3119190"/>
            <a:chOff x="558800" y="3175000"/>
            <a:chExt cx="7937500" cy="31191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76684A-14F0-5647-8600-E347CF36B60B}"/>
                </a:ext>
              </a:extLst>
            </p:cNvPr>
            <p:cNvSpPr/>
            <p:nvPr/>
          </p:nvSpPr>
          <p:spPr>
            <a:xfrm>
              <a:off x="558800" y="3937893"/>
              <a:ext cx="7937500" cy="2356297"/>
            </a:xfrm>
            <a:prstGeom prst="rect">
              <a:avLst/>
            </a:prstGeom>
            <a:solidFill>
              <a:srgbClr val="F68E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1E623D-4BEF-784A-A1B3-C77AD6F9FDA8}"/>
                </a:ext>
              </a:extLst>
            </p:cNvPr>
            <p:cNvSpPr txBox="1"/>
            <p:nvPr/>
          </p:nvSpPr>
          <p:spPr>
            <a:xfrm>
              <a:off x="5359400" y="4313087"/>
              <a:ext cx="2044700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freeze </a:t>
              </a:r>
              <a:r>
                <a:rPr lang="en-US" b="1" i="1" dirty="0" err="1"/>
                <a:t>x</a:t>
              </a:r>
              <a:r>
                <a:rPr lang="en-US" i="1" baseline="-25000" dirty="0" err="1"/>
                <a:t>global</a:t>
              </a:r>
              <a:r>
                <a:rPr lang="en-US" dirty="0"/>
                <a:t>, initialize </a:t>
              </a:r>
              <a:r>
                <a:rPr lang="en-US" b="1" i="1" dirty="0" err="1"/>
                <a:t>x</a:t>
              </a:r>
              <a:r>
                <a:rPr lang="en-US" i="1" baseline="-25000" dirty="0" err="1"/>
                <a:t>local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BA20CA-FE5F-BB4D-8D06-C2C26DCF52AA}"/>
                </a:ext>
              </a:extLst>
            </p:cNvPr>
            <p:cNvSpPr txBox="1"/>
            <p:nvPr/>
          </p:nvSpPr>
          <p:spPr>
            <a:xfrm>
              <a:off x="1308100" y="5390672"/>
              <a:ext cx="2044700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update </a:t>
              </a:r>
              <a:r>
                <a:rPr lang="en-US" b="1" i="1" dirty="0" err="1"/>
                <a:t>x</a:t>
              </a:r>
              <a:r>
                <a:rPr lang="en-US" i="1" baseline="-25000" dirty="0" err="1"/>
                <a:t>local</a:t>
              </a:r>
              <a:r>
                <a:rPr lang="en-US" dirty="0"/>
                <a:t> parameters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959B7-11F0-AB40-A399-4A1EAFA89C97}"/>
                </a:ext>
              </a:extLst>
            </p:cNvPr>
            <p:cNvCxnSpPr>
              <a:stCxn id="18" idx="2"/>
            </p:cNvCxnSpPr>
            <p:nvPr/>
          </p:nvCxnSpPr>
          <p:spPr>
            <a:xfrm>
              <a:off x="6381750" y="4959418"/>
              <a:ext cx="0" cy="3746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3D195C1-03FF-684B-A7DD-2ACBBDE47C89}"/>
                </a:ext>
              </a:extLst>
            </p:cNvPr>
            <p:cNvSpPr/>
            <p:nvPr/>
          </p:nvSpPr>
          <p:spPr>
            <a:xfrm>
              <a:off x="4191000" y="5381625"/>
              <a:ext cx="342900" cy="3429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4DE4E5-B7E8-8849-8C72-17D0B3ED7AA6}"/>
                </a:ext>
              </a:extLst>
            </p:cNvPr>
            <p:cNvCxnSpPr/>
            <p:nvPr/>
          </p:nvCxnSpPr>
          <p:spPr>
            <a:xfrm flipH="1">
              <a:off x="4533900" y="5565775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513037-86E7-294B-B95D-C76C89FC053F}"/>
                </a:ext>
              </a:extLst>
            </p:cNvPr>
            <p:cNvCxnSpPr/>
            <p:nvPr/>
          </p:nvCxnSpPr>
          <p:spPr>
            <a:xfrm flipH="1">
              <a:off x="3352800" y="5553075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AEA7EE-224B-6942-AFFE-2CCE8BAE9D6A}"/>
                </a:ext>
              </a:extLst>
            </p:cNvPr>
            <p:cNvSpPr txBox="1"/>
            <p:nvPr/>
          </p:nvSpPr>
          <p:spPr>
            <a:xfrm>
              <a:off x="5378450" y="5334068"/>
              <a:ext cx="2044700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/>
                <a:t>evaluate aeroelastic response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67705F0-D320-FB40-AB9E-F3F4BCADC8B2}"/>
                </a:ext>
              </a:extLst>
            </p:cNvPr>
            <p:cNvCxnSpPr/>
            <p:nvPr/>
          </p:nvCxnSpPr>
          <p:spPr>
            <a:xfrm flipV="1">
              <a:off x="3346450" y="5876292"/>
              <a:ext cx="20193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611694-74D8-E544-9AE8-73814623BC11}"/>
                </a:ext>
              </a:extLst>
            </p:cNvPr>
            <p:cNvSpPr txBox="1"/>
            <p:nvPr/>
          </p:nvSpPr>
          <p:spPr>
            <a:xfrm>
              <a:off x="647497" y="3960337"/>
              <a:ext cx="2496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/>
                <a:t>GBO local optimizer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7B580E-B8CB-6846-9E8A-76141B95465A}"/>
                </a:ext>
              </a:extLst>
            </p:cNvPr>
            <p:cNvSpPr txBox="1"/>
            <p:nvPr/>
          </p:nvSpPr>
          <p:spPr>
            <a:xfrm>
              <a:off x="3517192" y="4881359"/>
              <a:ext cx="6618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/>
                <a:t>not done</a:t>
              </a:r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FA0D94-0F81-034A-AC33-BE29C7968EDE}"/>
                </a:ext>
              </a:extLst>
            </p:cNvPr>
            <p:cNvSpPr/>
            <p:nvPr/>
          </p:nvSpPr>
          <p:spPr>
            <a:xfrm>
              <a:off x="4354879" y="3175000"/>
              <a:ext cx="1639521" cy="2197100"/>
            </a:xfrm>
            <a:custGeom>
              <a:avLst/>
              <a:gdLst>
                <a:gd name="connsiteX0" fmla="*/ 12700 w 1651000"/>
                <a:gd name="connsiteY0" fmla="*/ 2184400 h 2184400"/>
                <a:gd name="connsiteX1" fmla="*/ 0 w 1651000"/>
                <a:gd name="connsiteY1" fmla="*/ 419100 h 2184400"/>
                <a:gd name="connsiteX2" fmla="*/ 1651000 w 1651000"/>
                <a:gd name="connsiteY2" fmla="*/ 419100 h 2184400"/>
                <a:gd name="connsiteX3" fmla="*/ 1651000 w 1651000"/>
                <a:gd name="connsiteY3" fmla="*/ 0 h 2184400"/>
                <a:gd name="connsiteX0" fmla="*/ 12700 w 1651000"/>
                <a:gd name="connsiteY0" fmla="*/ 2197100 h 2197100"/>
                <a:gd name="connsiteX1" fmla="*/ 0 w 1651000"/>
                <a:gd name="connsiteY1" fmla="*/ 419100 h 2197100"/>
                <a:gd name="connsiteX2" fmla="*/ 1651000 w 1651000"/>
                <a:gd name="connsiteY2" fmla="*/ 419100 h 2197100"/>
                <a:gd name="connsiteX3" fmla="*/ 1651000 w 1651000"/>
                <a:gd name="connsiteY3" fmla="*/ 0 h 2197100"/>
                <a:gd name="connsiteX0" fmla="*/ 563 w 1638863"/>
                <a:gd name="connsiteY0" fmla="*/ 2197100 h 2197100"/>
                <a:gd name="connsiteX1" fmla="*/ 13263 w 1638863"/>
                <a:gd name="connsiteY1" fmla="*/ 431800 h 2197100"/>
                <a:gd name="connsiteX2" fmla="*/ 1638863 w 1638863"/>
                <a:gd name="connsiteY2" fmla="*/ 419100 h 2197100"/>
                <a:gd name="connsiteX3" fmla="*/ 1638863 w 1638863"/>
                <a:gd name="connsiteY3" fmla="*/ 0 h 2197100"/>
                <a:gd name="connsiteX0" fmla="*/ 1221 w 1639521"/>
                <a:gd name="connsiteY0" fmla="*/ 2197100 h 2197100"/>
                <a:gd name="connsiteX1" fmla="*/ 1221 w 1639521"/>
                <a:gd name="connsiteY1" fmla="*/ 419100 h 2197100"/>
                <a:gd name="connsiteX2" fmla="*/ 1639521 w 1639521"/>
                <a:gd name="connsiteY2" fmla="*/ 419100 h 2197100"/>
                <a:gd name="connsiteX3" fmla="*/ 1639521 w 1639521"/>
                <a:gd name="connsiteY3" fmla="*/ 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521" h="2197100">
                  <a:moveTo>
                    <a:pt x="1221" y="2197100"/>
                  </a:moveTo>
                  <a:cubicBezTo>
                    <a:pt x="-3012" y="1608667"/>
                    <a:pt x="5454" y="1007533"/>
                    <a:pt x="1221" y="419100"/>
                  </a:cubicBezTo>
                  <a:lnTo>
                    <a:pt x="1639521" y="419100"/>
                  </a:lnTo>
                  <a:lnTo>
                    <a:pt x="1639521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3321268-7654-364B-8450-939D813B4E75}"/>
                </a:ext>
              </a:extLst>
            </p:cNvPr>
            <p:cNvCxnSpPr/>
            <p:nvPr/>
          </p:nvCxnSpPr>
          <p:spPr>
            <a:xfrm>
              <a:off x="6877050" y="3175000"/>
              <a:ext cx="0" cy="11380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BE46BF-93D4-8141-9071-BD88B8E49B1B}"/>
                </a:ext>
              </a:extLst>
            </p:cNvPr>
            <p:cNvSpPr txBox="1"/>
            <p:nvPr/>
          </p:nvSpPr>
          <p:spPr>
            <a:xfrm>
              <a:off x="3680363" y="4002180"/>
              <a:ext cx="6618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/>
                <a:t>done</a:t>
              </a:r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25C6218-DD2C-CF4A-93DD-6130A213B715}"/>
              </a:ext>
            </a:extLst>
          </p:cNvPr>
          <p:cNvSpPr txBox="1"/>
          <p:nvPr/>
        </p:nvSpPr>
        <p:spPr>
          <a:xfrm>
            <a:off x="8709544" y="2101178"/>
            <a:ext cx="264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topology DVs via surrogate in-fill based optimization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CA594-09DF-594E-8C45-353EF23C08DF}"/>
              </a:ext>
            </a:extLst>
          </p:cNvPr>
          <p:cNvSpPr txBox="1"/>
          <p:nvPr/>
        </p:nvSpPr>
        <p:spPr>
          <a:xfrm>
            <a:off x="8714602" y="4609163"/>
            <a:ext cx="264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sizing and shape DVs via gradient-based optimization: GCMMA</a:t>
            </a:r>
          </a:p>
        </p:txBody>
      </p:sp>
    </p:spTree>
    <p:extLst>
      <p:ext uri="{BB962C8B-B14F-4D97-AF65-F5344CB8AC3E}">
        <p14:creationId xmlns:p14="http://schemas.microsoft.com/office/powerpoint/2010/main" val="18239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56DC-A509-B843-8254-DFADC11E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0963-715A-0941-91E5-BD26C66B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33975" cy="4351338"/>
          </a:xfrm>
        </p:spPr>
        <p:txBody>
          <a:bodyPr/>
          <a:lstStyle/>
          <a:p>
            <a:r>
              <a:rPr lang="en-US" dirty="0"/>
              <a:t>Want to find the Pareto front between aerodynamic drag and structural weight</a:t>
            </a:r>
          </a:p>
          <a:p>
            <a:pPr lvl="1"/>
            <a:r>
              <a:rPr lang="en-US" dirty="0"/>
              <a:t>More specifically: the Pareto front between fuel burn (FB) and landing weight (LGW)</a:t>
            </a:r>
          </a:p>
          <a:p>
            <a:r>
              <a:rPr lang="en-US" dirty="0"/>
              <a:t>Constraints:</a:t>
            </a:r>
          </a:p>
          <a:p>
            <a:pPr lvl="1"/>
            <a:r>
              <a:rPr lang="en-US" dirty="0"/>
              <a:t>Stress and buckling margins from static aeroelastic load cases</a:t>
            </a:r>
          </a:p>
          <a:p>
            <a:pPr lvl="1"/>
            <a:r>
              <a:rPr lang="en-US" dirty="0"/>
              <a:t>Gust and flutter margins from dynamic aeroelastic load cases</a:t>
            </a:r>
          </a:p>
          <a:p>
            <a:pPr lvl="1"/>
            <a:r>
              <a:rPr lang="en-US" dirty="0"/>
              <a:t>Buffet margin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19E71-6DB9-C043-98E5-BADA6F28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F4FC8E-464F-5C44-BB56-679DD6A21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1" r="29834" b="42643"/>
          <a:stretch/>
        </p:blipFill>
        <p:spPr>
          <a:xfrm>
            <a:off x="838200" y="2651339"/>
            <a:ext cx="4899208" cy="4399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34E17-7ED6-4F41-B4E2-2E82568E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Trade-Off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03B86-7D59-2746-9D88-C01F90C3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0" y="1478520"/>
            <a:ext cx="10515600" cy="4351338"/>
          </a:xfrm>
        </p:spPr>
        <p:txBody>
          <a:bodyPr/>
          <a:lstStyle/>
          <a:p>
            <a:r>
              <a:rPr lang="en-US" sz="2400" dirty="0"/>
              <a:t>Minimum FB designs: small benefit to including layout variables</a:t>
            </a:r>
          </a:p>
          <a:p>
            <a:pPr lvl="1"/>
            <a:r>
              <a:rPr lang="en-US" sz="2000" dirty="0"/>
              <a:t>Could just optimize shape and sizing variables with a frozen layout/topology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D70E5-F3DD-6E41-8418-982A3E43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E28C-9C9B-2A47-A4FF-839356A2ABB6}" type="slidenum">
              <a:rPr lang="en-US" smtClean="0"/>
              <a:t>9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C1EA660-D1E7-CB44-9ADC-8E09E968D10C}"/>
              </a:ext>
            </a:extLst>
          </p:cNvPr>
          <p:cNvSpPr/>
          <p:nvPr/>
        </p:nvSpPr>
        <p:spPr>
          <a:xfrm>
            <a:off x="5785866" y="4981692"/>
            <a:ext cx="316992" cy="1219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FC8FF5D-97BD-C447-8BD8-0B7F99AE2102}"/>
              </a:ext>
            </a:extLst>
          </p:cNvPr>
          <p:cNvSpPr/>
          <p:nvPr/>
        </p:nvSpPr>
        <p:spPr>
          <a:xfrm rot="16200000">
            <a:off x="2378202" y="1958399"/>
            <a:ext cx="316992" cy="1219200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6380F-95CF-FD48-930D-08D81DA6C8B2}"/>
              </a:ext>
            </a:extLst>
          </p:cNvPr>
          <p:cNvSpPr txBox="1">
            <a:spLocks/>
          </p:cNvSpPr>
          <p:nvPr/>
        </p:nvSpPr>
        <p:spPr bwMode="auto">
          <a:xfrm>
            <a:off x="6189804" y="4981692"/>
            <a:ext cx="6246636" cy="27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44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03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374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ú"/>
              <a:defRPr>
                <a:solidFill>
                  <a:schemeClr val="tx1"/>
                </a:solidFill>
                <a:latin typeface="+mn-lt"/>
              </a:defRPr>
            </a:lvl4pPr>
            <a:lvl5pPr marL="171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5pPr>
            <a:lvl6pPr marL="21748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6pPr>
            <a:lvl7pPr marL="26320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7pPr>
            <a:lvl8pPr marL="30892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8pPr>
            <a:lvl9pPr marL="35464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Minimum LGW designs: large benefit to including layout variables</a:t>
            </a:r>
          </a:p>
          <a:p>
            <a:pPr lvl="1"/>
            <a:r>
              <a:rPr lang="en-US" sz="2000" kern="0" dirty="0"/>
              <a:t>Strong synergies among 3 design variable sets</a:t>
            </a:r>
          </a:p>
        </p:txBody>
      </p:sp>
    </p:spTree>
    <p:extLst>
      <p:ext uri="{BB962C8B-B14F-4D97-AF65-F5344CB8AC3E}">
        <p14:creationId xmlns:p14="http://schemas.microsoft.com/office/powerpoint/2010/main" val="74842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576</Words>
  <Application>Microsoft Macintosh PowerPoint</Application>
  <PresentationFormat>Widescreen</PresentationFormat>
  <Paragraphs>101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Shape, Sizing, and Topology Design of an Aeroelastic Wingbox</vt:lpstr>
      <vt:lpstr>Aeroelasticity</vt:lpstr>
      <vt:lpstr>Wingbox Structures</vt:lpstr>
      <vt:lpstr>Topology Optimization of Wingboxes</vt:lpstr>
      <vt:lpstr>Wingbox Design Variables</vt:lpstr>
      <vt:lpstr>Research Questions</vt:lpstr>
      <vt:lpstr>Nested Optimization</vt:lpstr>
      <vt:lpstr>Optimization Problem Definition</vt:lpstr>
      <vt:lpstr>Pareto Trade-Off Curves</vt:lpstr>
      <vt:lpstr>Optimal Designs</vt:lpstr>
      <vt:lpstr>Benefits of Including Curved Members</vt:lpstr>
      <vt:lpstr>Optimal Designs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Transonic Flutter Dips of the AGARD 445.6 Wing</dc:title>
  <dc:creator>Stanford, Bret K. (LARC-D308)</dc:creator>
  <cp:lastModifiedBy>Stanford, Bret K. (LARC-D308)</cp:lastModifiedBy>
  <cp:revision>20</cp:revision>
  <dcterms:created xsi:type="dcterms:W3CDTF">2022-11-27T01:18:59Z</dcterms:created>
  <dcterms:modified xsi:type="dcterms:W3CDTF">2023-02-15T01:33:53Z</dcterms:modified>
</cp:coreProperties>
</file>