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786" r:id="rId4"/>
    <p:sldId id="787" r:id="rId5"/>
    <p:sldId id="307" r:id="rId6"/>
    <p:sldId id="273" r:id="rId7"/>
    <p:sldId id="259" r:id="rId8"/>
    <p:sldId id="785" r:id="rId9"/>
    <p:sldId id="270" r:id="rId10"/>
    <p:sldId id="791" r:id="rId11"/>
    <p:sldId id="5694" r:id="rId12"/>
    <p:sldId id="793" r:id="rId13"/>
    <p:sldId id="277" r:id="rId14"/>
    <p:sldId id="792" r:id="rId15"/>
    <p:sldId id="261" r:id="rId16"/>
    <p:sldId id="790" r:id="rId17"/>
    <p:sldId id="262" r:id="rId18"/>
    <p:sldId id="7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A9A06D-650E-48FA-A0BE-3280CCB19FB7}">
          <p14:sldIdLst>
            <p14:sldId id="256"/>
            <p14:sldId id="258"/>
            <p14:sldId id="786"/>
            <p14:sldId id="787"/>
            <p14:sldId id="307"/>
            <p14:sldId id="273"/>
            <p14:sldId id="259"/>
            <p14:sldId id="785"/>
            <p14:sldId id="270"/>
            <p14:sldId id="791"/>
            <p14:sldId id="5694"/>
            <p14:sldId id="793"/>
            <p14:sldId id="277"/>
            <p14:sldId id="792"/>
            <p14:sldId id="261"/>
            <p14:sldId id="790"/>
            <p14:sldId id="262"/>
            <p14:sldId id="789"/>
          </p14:sldIdLst>
        </p14:section>
        <p14:section name="Backup" id="{489F9888-AFC7-4B82-B459-7842B5F76F3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g, Robert Y. (JSC-ER611)" initials="LR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9725" autoAdjust="0"/>
  </p:normalViewPr>
  <p:slideViewPr>
    <p:cSldViewPr snapToGrid="0">
      <p:cViewPr varScale="1">
        <p:scale>
          <a:sx n="73" d="100"/>
          <a:sy n="73" d="100"/>
        </p:scale>
        <p:origin x="3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8A521-DE5C-4FEF-842C-8F6E91E084A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9019B79-E39C-4089-BB16-BC5FF0F9A3FF}">
      <dgm:prSet/>
      <dgm:spPr/>
      <dgm:t>
        <a:bodyPr/>
        <a:lstStyle/>
        <a:p>
          <a:r>
            <a:rPr lang="en-US"/>
            <a:t>1. Gitlab Issue</a:t>
          </a:r>
        </a:p>
      </dgm:t>
    </dgm:pt>
    <dgm:pt modelId="{9E8DFB23-881B-4FFB-B4A8-4BBBE6FE0696}" type="parTrans" cxnId="{24FEE938-61CF-469D-97B8-3FD9A772A8A8}">
      <dgm:prSet/>
      <dgm:spPr/>
      <dgm:t>
        <a:bodyPr/>
        <a:lstStyle/>
        <a:p>
          <a:endParaRPr lang="en-US"/>
        </a:p>
      </dgm:t>
    </dgm:pt>
    <dgm:pt modelId="{E00AA8F8-3067-4AED-83CB-2150F810B188}" type="sibTrans" cxnId="{24FEE938-61CF-469D-97B8-3FD9A772A8A8}">
      <dgm:prSet/>
      <dgm:spPr/>
      <dgm:t>
        <a:bodyPr/>
        <a:lstStyle/>
        <a:p>
          <a:endParaRPr lang="en-US"/>
        </a:p>
      </dgm:t>
    </dgm:pt>
    <dgm:pt modelId="{FED8B690-2FA2-46C1-96AF-38A7D6E4D3B1}">
      <dgm:prSet/>
      <dgm:spPr/>
      <dgm:t>
        <a:bodyPr/>
        <a:lstStyle/>
        <a:p>
          <a:r>
            <a:rPr lang="en-US"/>
            <a:t>2. Gitlab Branch</a:t>
          </a:r>
        </a:p>
      </dgm:t>
    </dgm:pt>
    <dgm:pt modelId="{DA9C605C-5B63-477C-B30C-B1329FCC8EF6}" type="parTrans" cxnId="{F74D3DB9-6E3F-4233-A516-5CD4DB901F5E}">
      <dgm:prSet/>
      <dgm:spPr/>
      <dgm:t>
        <a:bodyPr/>
        <a:lstStyle/>
        <a:p>
          <a:endParaRPr lang="en-US"/>
        </a:p>
      </dgm:t>
    </dgm:pt>
    <dgm:pt modelId="{B96FE21E-0FBC-415A-9162-A54C859902F3}" type="sibTrans" cxnId="{F74D3DB9-6E3F-4233-A516-5CD4DB901F5E}">
      <dgm:prSet/>
      <dgm:spPr/>
      <dgm:t>
        <a:bodyPr/>
        <a:lstStyle/>
        <a:p>
          <a:endParaRPr lang="en-US"/>
        </a:p>
      </dgm:t>
    </dgm:pt>
    <dgm:pt modelId="{C5346F06-6B2A-46C5-A366-357351CABFCD}">
      <dgm:prSet/>
      <dgm:spPr/>
      <dgm:t>
        <a:bodyPr/>
        <a:lstStyle/>
        <a:p>
          <a:r>
            <a:rPr lang="en-US" dirty="0"/>
            <a:t>3. Code Update</a:t>
          </a:r>
        </a:p>
      </dgm:t>
    </dgm:pt>
    <dgm:pt modelId="{FA547D24-D616-4E59-8FE8-58F7E386DD1F}" type="parTrans" cxnId="{1B12BF7B-4AB3-49A2-B847-622D347FD679}">
      <dgm:prSet/>
      <dgm:spPr/>
      <dgm:t>
        <a:bodyPr/>
        <a:lstStyle/>
        <a:p>
          <a:endParaRPr lang="en-US"/>
        </a:p>
      </dgm:t>
    </dgm:pt>
    <dgm:pt modelId="{00BA2A2B-5763-49B8-B758-C88BF6A529EA}" type="sibTrans" cxnId="{1B12BF7B-4AB3-49A2-B847-622D347FD679}">
      <dgm:prSet/>
      <dgm:spPr/>
      <dgm:t>
        <a:bodyPr/>
        <a:lstStyle/>
        <a:p>
          <a:endParaRPr lang="en-US"/>
        </a:p>
      </dgm:t>
    </dgm:pt>
    <dgm:pt modelId="{50D238FD-32B2-4147-BD25-79CCB5EB36C2}">
      <dgm:prSet/>
      <dgm:spPr/>
      <dgm:t>
        <a:bodyPr/>
        <a:lstStyle/>
        <a:p>
          <a:r>
            <a:rPr lang="en-US"/>
            <a:t>4. Automatic CI</a:t>
          </a:r>
        </a:p>
      </dgm:t>
    </dgm:pt>
    <dgm:pt modelId="{C11A6D54-6B92-4F1B-92C9-4EF8FC1BC644}" type="parTrans" cxnId="{66F29DB7-D218-4072-B7F6-CE918243E95B}">
      <dgm:prSet/>
      <dgm:spPr/>
      <dgm:t>
        <a:bodyPr/>
        <a:lstStyle/>
        <a:p>
          <a:endParaRPr lang="en-US"/>
        </a:p>
      </dgm:t>
    </dgm:pt>
    <dgm:pt modelId="{C43FCA7E-4F71-43C5-B25D-DF70C4B3EA43}" type="sibTrans" cxnId="{66F29DB7-D218-4072-B7F6-CE918243E95B}">
      <dgm:prSet/>
      <dgm:spPr/>
      <dgm:t>
        <a:bodyPr/>
        <a:lstStyle/>
        <a:p>
          <a:endParaRPr lang="en-US"/>
        </a:p>
      </dgm:t>
    </dgm:pt>
    <dgm:pt modelId="{CFA6CBF6-C362-4134-AEDF-2FBD9815B851}">
      <dgm:prSet/>
      <dgm:spPr/>
      <dgm:t>
        <a:bodyPr/>
        <a:lstStyle/>
        <a:p>
          <a:r>
            <a:rPr lang="en-US"/>
            <a:t>5. Code Review (2 Approvals)</a:t>
          </a:r>
        </a:p>
      </dgm:t>
    </dgm:pt>
    <dgm:pt modelId="{EFA22087-5FB3-4F6C-81FF-CE22D3327577}" type="parTrans" cxnId="{33DC4750-A9E8-4A79-90F8-6F2B7E77713C}">
      <dgm:prSet/>
      <dgm:spPr/>
      <dgm:t>
        <a:bodyPr/>
        <a:lstStyle/>
        <a:p>
          <a:endParaRPr lang="en-US"/>
        </a:p>
      </dgm:t>
    </dgm:pt>
    <dgm:pt modelId="{5245F81C-B5B8-4947-98D0-CCE7F9569DA7}" type="sibTrans" cxnId="{33DC4750-A9E8-4A79-90F8-6F2B7E77713C}">
      <dgm:prSet/>
      <dgm:spPr/>
      <dgm:t>
        <a:bodyPr/>
        <a:lstStyle/>
        <a:p>
          <a:endParaRPr lang="en-US"/>
        </a:p>
      </dgm:t>
    </dgm:pt>
    <dgm:pt modelId="{11577CF0-27FD-49A6-AF30-F930973B4065}">
      <dgm:prSet/>
      <dgm:spPr/>
      <dgm:t>
        <a:bodyPr/>
        <a:lstStyle/>
        <a:p>
          <a:r>
            <a:rPr lang="en-US"/>
            <a:t>6. Merge branch into Main</a:t>
          </a:r>
        </a:p>
      </dgm:t>
    </dgm:pt>
    <dgm:pt modelId="{FA4A66D4-FB2D-4915-8B73-C22E7DDEF0EC}" type="parTrans" cxnId="{7E20179A-BC69-4EEB-AD67-483358096BB5}">
      <dgm:prSet/>
      <dgm:spPr/>
      <dgm:t>
        <a:bodyPr/>
        <a:lstStyle/>
        <a:p>
          <a:endParaRPr lang="en-US"/>
        </a:p>
      </dgm:t>
    </dgm:pt>
    <dgm:pt modelId="{D50F1886-74DC-423F-93E5-FC77FD006018}" type="sibTrans" cxnId="{7E20179A-BC69-4EEB-AD67-483358096BB5}">
      <dgm:prSet/>
      <dgm:spPr/>
      <dgm:t>
        <a:bodyPr/>
        <a:lstStyle/>
        <a:p>
          <a:endParaRPr lang="en-US"/>
        </a:p>
      </dgm:t>
    </dgm:pt>
    <dgm:pt modelId="{22916BB5-50DE-4AC2-B4BF-3093139B78BA}">
      <dgm:prSet/>
      <dgm:spPr/>
      <dgm:t>
        <a:bodyPr/>
        <a:lstStyle/>
        <a:p>
          <a:r>
            <a:rPr lang="en-US"/>
            <a:t>7. Promotion from Git to Perforce</a:t>
          </a:r>
        </a:p>
      </dgm:t>
    </dgm:pt>
    <dgm:pt modelId="{16D0626F-D706-4569-B626-A1D4E352FD42}" type="parTrans" cxnId="{168F1395-273A-4598-A5DE-4B4CEFCE914C}">
      <dgm:prSet/>
      <dgm:spPr/>
      <dgm:t>
        <a:bodyPr/>
        <a:lstStyle/>
        <a:p>
          <a:endParaRPr lang="en-US"/>
        </a:p>
      </dgm:t>
    </dgm:pt>
    <dgm:pt modelId="{23F065D0-FE64-4018-BA27-749D05CD4A50}" type="sibTrans" cxnId="{168F1395-273A-4598-A5DE-4B4CEFCE914C}">
      <dgm:prSet/>
      <dgm:spPr/>
      <dgm:t>
        <a:bodyPr/>
        <a:lstStyle/>
        <a:p>
          <a:endParaRPr lang="en-US"/>
        </a:p>
      </dgm:t>
    </dgm:pt>
    <dgm:pt modelId="{A072B233-66A9-F74C-8FE2-8EFBBD49D773}" type="pres">
      <dgm:prSet presAssocID="{5968A521-DE5C-4FEF-842C-8F6E91E084A9}" presName="linear" presStyleCnt="0">
        <dgm:presLayoutVars>
          <dgm:animLvl val="lvl"/>
          <dgm:resizeHandles val="exact"/>
        </dgm:presLayoutVars>
      </dgm:prSet>
      <dgm:spPr/>
    </dgm:pt>
    <dgm:pt modelId="{26E84EFE-B12C-F94A-BCAA-45F14D4536EC}" type="pres">
      <dgm:prSet presAssocID="{79019B79-E39C-4089-BB16-BC5FF0F9A3FF}" presName="parentText" presStyleLbl="node1" presStyleIdx="0" presStyleCnt="7">
        <dgm:presLayoutVars>
          <dgm:chMax val="0"/>
          <dgm:bulletEnabled val="1"/>
        </dgm:presLayoutVars>
      </dgm:prSet>
      <dgm:spPr/>
    </dgm:pt>
    <dgm:pt modelId="{F66C42AD-18DD-D148-B356-079509360C47}" type="pres">
      <dgm:prSet presAssocID="{E00AA8F8-3067-4AED-83CB-2150F810B188}" presName="spacer" presStyleCnt="0"/>
      <dgm:spPr/>
    </dgm:pt>
    <dgm:pt modelId="{A48EB27F-5E31-104C-A3D1-DA67201C04D3}" type="pres">
      <dgm:prSet presAssocID="{FED8B690-2FA2-46C1-96AF-38A7D6E4D3B1}" presName="parentText" presStyleLbl="node1" presStyleIdx="1" presStyleCnt="7">
        <dgm:presLayoutVars>
          <dgm:chMax val="0"/>
          <dgm:bulletEnabled val="1"/>
        </dgm:presLayoutVars>
      </dgm:prSet>
      <dgm:spPr/>
    </dgm:pt>
    <dgm:pt modelId="{CC22EF97-57DE-FF45-A2A3-1BD6CCD502D4}" type="pres">
      <dgm:prSet presAssocID="{B96FE21E-0FBC-415A-9162-A54C859902F3}" presName="spacer" presStyleCnt="0"/>
      <dgm:spPr/>
    </dgm:pt>
    <dgm:pt modelId="{F11C5F3E-2DE7-604C-A55D-A95FE1679D9A}" type="pres">
      <dgm:prSet presAssocID="{C5346F06-6B2A-46C5-A366-357351CABFCD}" presName="parentText" presStyleLbl="node1" presStyleIdx="2" presStyleCnt="7">
        <dgm:presLayoutVars>
          <dgm:chMax val="0"/>
          <dgm:bulletEnabled val="1"/>
        </dgm:presLayoutVars>
      </dgm:prSet>
      <dgm:spPr/>
    </dgm:pt>
    <dgm:pt modelId="{B418155C-ACA3-5C40-8499-8B443B24326E}" type="pres">
      <dgm:prSet presAssocID="{00BA2A2B-5763-49B8-B758-C88BF6A529EA}" presName="spacer" presStyleCnt="0"/>
      <dgm:spPr/>
    </dgm:pt>
    <dgm:pt modelId="{A82EF6FB-208C-464C-B305-4D08FF6C2E7E}" type="pres">
      <dgm:prSet presAssocID="{50D238FD-32B2-4147-BD25-79CCB5EB36C2}" presName="parentText" presStyleLbl="node1" presStyleIdx="3" presStyleCnt="7">
        <dgm:presLayoutVars>
          <dgm:chMax val="0"/>
          <dgm:bulletEnabled val="1"/>
        </dgm:presLayoutVars>
      </dgm:prSet>
      <dgm:spPr/>
    </dgm:pt>
    <dgm:pt modelId="{1FF3E4C6-AF23-EE47-A3D9-35439566F8C3}" type="pres">
      <dgm:prSet presAssocID="{C43FCA7E-4F71-43C5-B25D-DF70C4B3EA43}" presName="spacer" presStyleCnt="0"/>
      <dgm:spPr/>
    </dgm:pt>
    <dgm:pt modelId="{E77E3FD3-4CC9-1946-95A5-FBBD9577B1D8}" type="pres">
      <dgm:prSet presAssocID="{CFA6CBF6-C362-4134-AEDF-2FBD9815B851}" presName="parentText" presStyleLbl="node1" presStyleIdx="4" presStyleCnt="7">
        <dgm:presLayoutVars>
          <dgm:chMax val="0"/>
          <dgm:bulletEnabled val="1"/>
        </dgm:presLayoutVars>
      </dgm:prSet>
      <dgm:spPr/>
    </dgm:pt>
    <dgm:pt modelId="{A5D41193-F5F8-154F-9B67-64289521DCBF}" type="pres">
      <dgm:prSet presAssocID="{5245F81C-B5B8-4947-98D0-CCE7F9569DA7}" presName="spacer" presStyleCnt="0"/>
      <dgm:spPr/>
    </dgm:pt>
    <dgm:pt modelId="{3671C8F7-DA15-594A-B1A4-1BEE1399D42E}" type="pres">
      <dgm:prSet presAssocID="{11577CF0-27FD-49A6-AF30-F930973B4065}" presName="parentText" presStyleLbl="node1" presStyleIdx="5" presStyleCnt="7">
        <dgm:presLayoutVars>
          <dgm:chMax val="0"/>
          <dgm:bulletEnabled val="1"/>
        </dgm:presLayoutVars>
      </dgm:prSet>
      <dgm:spPr/>
    </dgm:pt>
    <dgm:pt modelId="{050AF515-8CDC-7647-8EBD-857539527ED1}" type="pres">
      <dgm:prSet presAssocID="{D50F1886-74DC-423F-93E5-FC77FD006018}" presName="spacer" presStyleCnt="0"/>
      <dgm:spPr/>
    </dgm:pt>
    <dgm:pt modelId="{7D72DD02-BDF5-E847-ACEC-7F0A9B1C74B0}" type="pres">
      <dgm:prSet presAssocID="{22916BB5-50DE-4AC2-B4BF-3093139B78BA}" presName="parentText" presStyleLbl="node1" presStyleIdx="6" presStyleCnt="7">
        <dgm:presLayoutVars>
          <dgm:chMax val="0"/>
          <dgm:bulletEnabled val="1"/>
        </dgm:presLayoutVars>
      </dgm:prSet>
      <dgm:spPr/>
    </dgm:pt>
  </dgm:ptLst>
  <dgm:cxnLst>
    <dgm:cxn modelId="{0B0BB31E-397B-9043-B6CC-C52BDE9A2FE2}" type="presOf" srcId="{5968A521-DE5C-4FEF-842C-8F6E91E084A9}" destId="{A072B233-66A9-F74C-8FE2-8EFBBD49D773}" srcOrd="0" destOrd="0" presId="urn:microsoft.com/office/officeart/2005/8/layout/vList2"/>
    <dgm:cxn modelId="{24FEE938-61CF-469D-97B8-3FD9A772A8A8}" srcId="{5968A521-DE5C-4FEF-842C-8F6E91E084A9}" destId="{79019B79-E39C-4089-BB16-BC5FF0F9A3FF}" srcOrd="0" destOrd="0" parTransId="{9E8DFB23-881B-4FFB-B4A8-4BBBE6FE0696}" sibTransId="{E00AA8F8-3067-4AED-83CB-2150F810B188}"/>
    <dgm:cxn modelId="{8D87F138-ABFA-D849-94A7-21859D618525}" type="presOf" srcId="{22916BB5-50DE-4AC2-B4BF-3093139B78BA}" destId="{7D72DD02-BDF5-E847-ACEC-7F0A9B1C74B0}" srcOrd="0" destOrd="0" presId="urn:microsoft.com/office/officeart/2005/8/layout/vList2"/>
    <dgm:cxn modelId="{5BF91A67-364D-DD45-888A-24C38C5AE5AC}" type="presOf" srcId="{FED8B690-2FA2-46C1-96AF-38A7D6E4D3B1}" destId="{A48EB27F-5E31-104C-A3D1-DA67201C04D3}" srcOrd="0" destOrd="0" presId="urn:microsoft.com/office/officeart/2005/8/layout/vList2"/>
    <dgm:cxn modelId="{33DC4750-A9E8-4A79-90F8-6F2B7E77713C}" srcId="{5968A521-DE5C-4FEF-842C-8F6E91E084A9}" destId="{CFA6CBF6-C362-4134-AEDF-2FBD9815B851}" srcOrd="4" destOrd="0" parTransId="{EFA22087-5FB3-4F6C-81FF-CE22D3327577}" sibTransId="{5245F81C-B5B8-4947-98D0-CCE7F9569DA7}"/>
    <dgm:cxn modelId="{1B12BF7B-4AB3-49A2-B847-622D347FD679}" srcId="{5968A521-DE5C-4FEF-842C-8F6E91E084A9}" destId="{C5346F06-6B2A-46C5-A366-357351CABFCD}" srcOrd="2" destOrd="0" parTransId="{FA547D24-D616-4E59-8FE8-58F7E386DD1F}" sibTransId="{00BA2A2B-5763-49B8-B758-C88BF6A529EA}"/>
    <dgm:cxn modelId="{168F1395-273A-4598-A5DE-4B4CEFCE914C}" srcId="{5968A521-DE5C-4FEF-842C-8F6E91E084A9}" destId="{22916BB5-50DE-4AC2-B4BF-3093139B78BA}" srcOrd="6" destOrd="0" parTransId="{16D0626F-D706-4569-B626-A1D4E352FD42}" sibTransId="{23F065D0-FE64-4018-BA27-749D05CD4A50}"/>
    <dgm:cxn modelId="{7EBE8295-5DBC-2340-8308-A816DBA22B20}" type="presOf" srcId="{50D238FD-32B2-4147-BD25-79CCB5EB36C2}" destId="{A82EF6FB-208C-464C-B305-4D08FF6C2E7E}" srcOrd="0" destOrd="0" presId="urn:microsoft.com/office/officeart/2005/8/layout/vList2"/>
    <dgm:cxn modelId="{7E20179A-BC69-4EEB-AD67-483358096BB5}" srcId="{5968A521-DE5C-4FEF-842C-8F6E91E084A9}" destId="{11577CF0-27FD-49A6-AF30-F930973B4065}" srcOrd="5" destOrd="0" parTransId="{FA4A66D4-FB2D-4915-8B73-C22E7DDEF0EC}" sibTransId="{D50F1886-74DC-423F-93E5-FC77FD006018}"/>
    <dgm:cxn modelId="{0333EFA1-6811-5746-BA8C-D2ECD3AF8410}" type="presOf" srcId="{11577CF0-27FD-49A6-AF30-F930973B4065}" destId="{3671C8F7-DA15-594A-B1A4-1BEE1399D42E}" srcOrd="0" destOrd="0" presId="urn:microsoft.com/office/officeart/2005/8/layout/vList2"/>
    <dgm:cxn modelId="{7788DFA9-84B0-E44D-863D-2E4EE518B97B}" type="presOf" srcId="{C5346F06-6B2A-46C5-A366-357351CABFCD}" destId="{F11C5F3E-2DE7-604C-A55D-A95FE1679D9A}" srcOrd="0" destOrd="0" presId="urn:microsoft.com/office/officeart/2005/8/layout/vList2"/>
    <dgm:cxn modelId="{66F29DB7-D218-4072-B7F6-CE918243E95B}" srcId="{5968A521-DE5C-4FEF-842C-8F6E91E084A9}" destId="{50D238FD-32B2-4147-BD25-79CCB5EB36C2}" srcOrd="3" destOrd="0" parTransId="{C11A6D54-6B92-4F1B-92C9-4EF8FC1BC644}" sibTransId="{C43FCA7E-4F71-43C5-B25D-DF70C4B3EA43}"/>
    <dgm:cxn modelId="{F74D3DB9-6E3F-4233-A516-5CD4DB901F5E}" srcId="{5968A521-DE5C-4FEF-842C-8F6E91E084A9}" destId="{FED8B690-2FA2-46C1-96AF-38A7D6E4D3B1}" srcOrd="1" destOrd="0" parTransId="{DA9C605C-5B63-477C-B30C-B1329FCC8EF6}" sibTransId="{B96FE21E-0FBC-415A-9162-A54C859902F3}"/>
    <dgm:cxn modelId="{7A5857D0-B499-B54C-9856-BF11E438CF9B}" type="presOf" srcId="{79019B79-E39C-4089-BB16-BC5FF0F9A3FF}" destId="{26E84EFE-B12C-F94A-BCAA-45F14D4536EC}" srcOrd="0" destOrd="0" presId="urn:microsoft.com/office/officeart/2005/8/layout/vList2"/>
    <dgm:cxn modelId="{935F9CF9-0A5A-6E44-8848-DB6318637511}" type="presOf" srcId="{CFA6CBF6-C362-4134-AEDF-2FBD9815B851}" destId="{E77E3FD3-4CC9-1946-95A5-FBBD9577B1D8}" srcOrd="0" destOrd="0" presId="urn:microsoft.com/office/officeart/2005/8/layout/vList2"/>
    <dgm:cxn modelId="{B9614048-1840-9D4E-A2EE-76ABBA4B89CE}" type="presParOf" srcId="{A072B233-66A9-F74C-8FE2-8EFBBD49D773}" destId="{26E84EFE-B12C-F94A-BCAA-45F14D4536EC}" srcOrd="0" destOrd="0" presId="urn:microsoft.com/office/officeart/2005/8/layout/vList2"/>
    <dgm:cxn modelId="{335D0B78-D79F-8441-80CD-4F79EAF2410A}" type="presParOf" srcId="{A072B233-66A9-F74C-8FE2-8EFBBD49D773}" destId="{F66C42AD-18DD-D148-B356-079509360C47}" srcOrd="1" destOrd="0" presId="urn:microsoft.com/office/officeart/2005/8/layout/vList2"/>
    <dgm:cxn modelId="{645390A4-16A6-AF4F-9A70-B196F002C0D0}" type="presParOf" srcId="{A072B233-66A9-F74C-8FE2-8EFBBD49D773}" destId="{A48EB27F-5E31-104C-A3D1-DA67201C04D3}" srcOrd="2" destOrd="0" presId="urn:microsoft.com/office/officeart/2005/8/layout/vList2"/>
    <dgm:cxn modelId="{BE2DB57A-5A62-8B48-8C97-F184A732CA90}" type="presParOf" srcId="{A072B233-66A9-F74C-8FE2-8EFBBD49D773}" destId="{CC22EF97-57DE-FF45-A2A3-1BD6CCD502D4}" srcOrd="3" destOrd="0" presId="urn:microsoft.com/office/officeart/2005/8/layout/vList2"/>
    <dgm:cxn modelId="{7655C154-676A-B44F-8DA3-DE36721336FB}" type="presParOf" srcId="{A072B233-66A9-F74C-8FE2-8EFBBD49D773}" destId="{F11C5F3E-2DE7-604C-A55D-A95FE1679D9A}" srcOrd="4" destOrd="0" presId="urn:microsoft.com/office/officeart/2005/8/layout/vList2"/>
    <dgm:cxn modelId="{F837CA41-09AC-1643-B4B5-C58AA14CD52B}" type="presParOf" srcId="{A072B233-66A9-F74C-8FE2-8EFBBD49D773}" destId="{B418155C-ACA3-5C40-8499-8B443B24326E}" srcOrd="5" destOrd="0" presId="urn:microsoft.com/office/officeart/2005/8/layout/vList2"/>
    <dgm:cxn modelId="{DF56AA84-5861-174B-876D-A17C87ABEFA4}" type="presParOf" srcId="{A072B233-66A9-F74C-8FE2-8EFBBD49D773}" destId="{A82EF6FB-208C-464C-B305-4D08FF6C2E7E}" srcOrd="6" destOrd="0" presId="urn:microsoft.com/office/officeart/2005/8/layout/vList2"/>
    <dgm:cxn modelId="{27616A13-B952-8241-AA2D-017A6C902B78}" type="presParOf" srcId="{A072B233-66A9-F74C-8FE2-8EFBBD49D773}" destId="{1FF3E4C6-AF23-EE47-A3D9-35439566F8C3}" srcOrd="7" destOrd="0" presId="urn:microsoft.com/office/officeart/2005/8/layout/vList2"/>
    <dgm:cxn modelId="{0587AAA0-2D42-AF4F-AA91-5FE5BBF63E6F}" type="presParOf" srcId="{A072B233-66A9-F74C-8FE2-8EFBBD49D773}" destId="{E77E3FD3-4CC9-1946-95A5-FBBD9577B1D8}" srcOrd="8" destOrd="0" presId="urn:microsoft.com/office/officeart/2005/8/layout/vList2"/>
    <dgm:cxn modelId="{858F5FCF-46C7-2144-83F3-55C2A36FB6C8}" type="presParOf" srcId="{A072B233-66A9-F74C-8FE2-8EFBBD49D773}" destId="{A5D41193-F5F8-154F-9B67-64289521DCBF}" srcOrd="9" destOrd="0" presId="urn:microsoft.com/office/officeart/2005/8/layout/vList2"/>
    <dgm:cxn modelId="{59FCB77B-145A-A147-B504-1F053AC95FC8}" type="presParOf" srcId="{A072B233-66A9-F74C-8FE2-8EFBBD49D773}" destId="{3671C8F7-DA15-594A-B1A4-1BEE1399D42E}" srcOrd="10" destOrd="0" presId="urn:microsoft.com/office/officeart/2005/8/layout/vList2"/>
    <dgm:cxn modelId="{2F40BEB1-6DF9-514B-8183-C50AB52D9F73}" type="presParOf" srcId="{A072B233-66A9-F74C-8FE2-8EFBBD49D773}" destId="{050AF515-8CDC-7647-8EBD-857539527ED1}" srcOrd="11" destOrd="0" presId="urn:microsoft.com/office/officeart/2005/8/layout/vList2"/>
    <dgm:cxn modelId="{FEC1CF96-7A2D-2D44-90C3-42CD4793C7BF}" type="presParOf" srcId="{A072B233-66A9-F74C-8FE2-8EFBBD49D773}" destId="{7D72DD02-BDF5-E847-ACEC-7F0A9B1C74B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84EFE-B12C-F94A-BCAA-45F14D4536EC}">
      <dsp:nvSpPr>
        <dsp:cNvPr id="0" name=""/>
        <dsp:cNvSpPr/>
      </dsp:nvSpPr>
      <dsp:spPr>
        <a:xfrm>
          <a:off x="0" y="67306"/>
          <a:ext cx="6263640"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1. Gitlab Issue</a:t>
          </a:r>
        </a:p>
      </dsp:txBody>
      <dsp:txXfrm>
        <a:off x="33955" y="101261"/>
        <a:ext cx="6195730" cy="627655"/>
      </dsp:txXfrm>
    </dsp:sp>
    <dsp:sp modelId="{A48EB27F-5E31-104C-A3D1-DA67201C04D3}">
      <dsp:nvSpPr>
        <dsp:cNvPr id="0" name=""/>
        <dsp:cNvSpPr/>
      </dsp:nvSpPr>
      <dsp:spPr>
        <a:xfrm>
          <a:off x="0" y="846391"/>
          <a:ext cx="6263640" cy="695565"/>
        </a:xfrm>
        <a:prstGeom prst="round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2. Gitlab Branch</a:t>
          </a:r>
        </a:p>
      </dsp:txBody>
      <dsp:txXfrm>
        <a:off x="33955" y="880346"/>
        <a:ext cx="6195730" cy="627655"/>
      </dsp:txXfrm>
    </dsp:sp>
    <dsp:sp modelId="{F11C5F3E-2DE7-604C-A55D-A95FE1679D9A}">
      <dsp:nvSpPr>
        <dsp:cNvPr id="0" name=""/>
        <dsp:cNvSpPr/>
      </dsp:nvSpPr>
      <dsp:spPr>
        <a:xfrm>
          <a:off x="0" y="1625476"/>
          <a:ext cx="6263640" cy="69556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3. Code Update</a:t>
          </a:r>
        </a:p>
      </dsp:txBody>
      <dsp:txXfrm>
        <a:off x="33955" y="1659431"/>
        <a:ext cx="6195730" cy="627655"/>
      </dsp:txXfrm>
    </dsp:sp>
    <dsp:sp modelId="{A82EF6FB-208C-464C-B305-4D08FF6C2E7E}">
      <dsp:nvSpPr>
        <dsp:cNvPr id="0" name=""/>
        <dsp:cNvSpPr/>
      </dsp:nvSpPr>
      <dsp:spPr>
        <a:xfrm>
          <a:off x="0" y="2404561"/>
          <a:ext cx="6263640" cy="69556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4. Automatic CI</a:t>
          </a:r>
        </a:p>
      </dsp:txBody>
      <dsp:txXfrm>
        <a:off x="33955" y="2438516"/>
        <a:ext cx="6195730" cy="627655"/>
      </dsp:txXfrm>
    </dsp:sp>
    <dsp:sp modelId="{E77E3FD3-4CC9-1946-95A5-FBBD9577B1D8}">
      <dsp:nvSpPr>
        <dsp:cNvPr id="0" name=""/>
        <dsp:cNvSpPr/>
      </dsp:nvSpPr>
      <dsp:spPr>
        <a:xfrm>
          <a:off x="0" y="3183646"/>
          <a:ext cx="6263640" cy="69556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5. Code Review (2 Approvals)</a:t>
          </a:r>
        </a:p>
      </dsp:txBody>
      <dsp:txXfrm>
        <a:off x="33955" y="3217601"/>
        <a:ext cx="6195730" cy="627655"/>
      </dsp:txXfrm>
    </dsp:sp>
    <dsp:sp modelId="{3671C8F7-DA15-594A-B1A4-1BEE1399D42E}">
      <dsp:nvSpPr>
        <dsp:cNvPr id="0" name=""/>
        <dsp:cNvSpPr/>
      </dsp:nvSpPr>
      <dsp:spPr>
        <a:xfrm>
          <a:off x="0" y="3962731"/>
          <a:ext cx="6263640" cy="695565"/>
        </a:xfrm>
        <a:prstGeom prst="round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6. Merge branch into Main</a:t>
          </a:r>
        </a:p>
      </dsp:txBody>
      <dsp:txXfrm>
        <a:off x="33955" y="3996686"/>
        <a:ext cx="6195730" cy="627655"/>
      </dsp:txXfrm>
    </dsp:sp>
    <dsp:sp modelId="{7D72DD02-BDF5-E847-ACEC-7F0A9B1C74B0}">
      <dsp:nvSpPr>
        <dsp:cNvPr id="0" name=""/>
        <dsp:cNvSpPr/>
      </dsp:nvSpPr>
      <dsp:spPr>
        <a:xfrm>
          <a:off x="0" y="4741816"/>
          <a:ext cx="6263640" cy="69556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7. Promotion from Git to Perforce</a:t>
          </a:r>
        </a:p>
      </dsp:txBody>
      <dsp:txXfrm>
        <a:off x="33955" y="4775771"/>
        <a:ext cx="6195730"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ABF00-48B0-4D12-AD14-6154DC626C85}"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8A51C-85EE-4FC2-BBCA-6D836A1FE10A}" type="slidenum">
              <a:rPr lang="en-US" smtClean="0"/>
              <a:t>‹#›</a:t>
            </a:fld>
            <a:endParaRPr lang="en-US"/>
          </a:p>
        </p:txBody>
      </p:sp>
    </p:spTree>
    <p:extLst>
      <p:ext uri="{BB962C8B-B14F-4D97-AF65-F5344CB8AC3E}">
        <p14:creationId xmlns:p14="http://schemas.microsoft.com/office/powerpoint/2010/main" val="419070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68A51C-85EE-4FC2-BBCA-6D836A1FE10A}" type="slidenum">
              <a:rPr lang="en-US" smtClean="0"/>
              <a:t>3</a:t>
            </a:fld>
            <a:endParaRPr lang="en-US"/>
          </a:p>
        </p:txBody>
      </p:sp>
    </p:spTree>
    <p:extLst>
      <p:ext uri="{BB962C8B-B14F-4D97-AF65-F5344CB8AC3E}">
        <p14:creationId xmlns:p14="http://schemas.microsoft.com/office/powerpoint/2010/main" val="305014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68A51C-85EE-4FC2-BBCA-6D836A1FE10A}" type="slidenum">
              <a:rPr lang="en-US" smtClean="0"/>
              <a:t>4</a:t>
            </a:fld>
            <a:endParaRPr lang="en-US"/>
          </a:p>
        </p:txBody>
      </p:sp>
    </p:spTree>
    <p:extLst>
      <p:ext uri="{BB962C8B-B14F-4D97-AF65-F5344CB8AC3E}">
        <p14:creationId xmlns:p14="http://schemas.microsoft.com/office/powerpoint/2010/main" val="184419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Bereshet</a:t>
            </a:r>
            <a:r>
              <a:rPr lang="en-US" dirty="0"/>
              <a:t> ’19 was the Israeli lunar lander mission that missed its first TLI burn attempt because of a single-string computer reset at it approached the time of ignition for the TLI (Trans-lunar injection) burn.</a:t>
            </a:r>
          </a:p>
          <a:p>
            <a:endParaRPr lang="en-US" dirty="0"/>
          </a:p>
          <a:p>
            <a:r>
              <a:rPr lang="en-US" dirty="0"/>
              <a:t>Ariane 5 suffered an integer overflow and it corrupted the entire primary flight computer and led the vehicle to break up during ascent in its inaugural launch.</a:t>
            </a:r>
          </a:p>
        </p:txBody>
      </p:sp>
      <p:sp>
        <p:nvSpPr>
          <p:cNvPr id="4" name="Slide Number Placeholder 3"/>
          <p:cNvSpPr>
            <a:spLocks noGrp="1"/>
          </p:cNvSpPr>
          <p:nvPr>
            <p:ph type="sldNum" sz="quarter" idx="5"/>
          </p:nvPr>
        </p:nvSpPr>
        <p:spPr/>
        <p:txBody>
          <a:bodyPr/>
          <a:lstStyle/>
          <a:p>
            <a:fld id="{2B2A3700-EEEC-4529-9874-62E4DFFF0504}" type="slidenum">
              <a:rPr lang="en-US" smtClean="0"/>
              <a:t>6</a:t>
            </a:fld>
            <a:endParaRPr lang="en-US"/>
          </a:p>
        </p:txBody>
      </p:sp>
    </p:spTree>
    <p:extLst>
      <p:ext uri="{BB962C8B-B14F-4D97-AF65-F5344CB8AC3E}">
        <p14:creationId xmlns:p14="http://schemas.microsoft.com/office/powerpoint/2010/main" val="398047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DE929-832B-448D-815A-360E5D89715D}" type="slidenum">
              <a:rPr lang="en-US" smtClean="0"/>
              <a:t>7</a:t>
            </a:fld>
            <a:endParaRPr lang="en-US"/>
          </a:p>
        </p:txBody>
      </p:sp>
    </p:spTree>
    <p:extLst>
      <p:ext uri="{BB962C8B-B14F-4D97-AF65-F5344CB8AC3E}">
        <p14:creationId xmlns:p14="http://schemas.microsoft.com/office/powerpoint/2010/main" val="1825073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68A51C-85EE-4FC2-BBCA-6D836A1FE10A}" type="slidenum">
              <a:rPr lang="en-US" smtClean="0"/>
              <a:t>12</a:t>
            </a:fld>
            <a:endParaRPr lang="en-US"/>
          </a:p>
        </p:txBody>
      </p:sp>
    </p:spTree>
    <p:extLst>
      <p:ext uri="{BB962C8B-B14F-4D97-AF65-F5344CB8AC3E}">
        <p14:creationId xmlns:p14="http://schemas.microsoft.com/office/powerpoint/2010/main" val="163773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1EB847-3C30-48D5-A728-28D650273DF8}"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F1AC5-27AA-47BD-A54F-A125D66B84C4}" type="slidenum">
              <a:rPr lang="en-US" smtClean="0"/>
              <a:t>‹#›</a:t>
            </a:fld>
            <a:endParaRPr lang="en-US"/>
          </a:p>
        </p:txBody>
      </p:sp>
    </p:spTree>
    <p:extLst>
      <p:ext uri="{BB962C8B-B14F-4D97-AF65-F5344CB8AC3E}">
        <p14:creationId xmlns:p14="http://schemas.microsoft.com/office/powerpoint/2010/main" val="296414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EB847-3C30-48D5-A728-28D650273DF8}"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F1AC5-27AA-47BD-A54F-A125D66B84C4}" type="slidenum">
              <a:rPr lang="en-US" smtClean="0"/>
              <a:t>‹#›</a:t>
            </a:fld>
            <a:endParaRPr lang="en-US"/>
          </a:p>
        </p:txBody>
      </p:sp>
    </p:spTree>
    <p:extLst>
      <p:ext uri="{BB962C8B-B14F-4D97-AF65-F5344CB8AC3E}">
        <p14:creationId xmlns:p14="http://schemas.microsoft.com/office/powerpoint/2010/main" val="317726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EB847-3C30-48D5-A728-28D650273DF8}"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F1AC5-27AA-47BD-A54F-A125D66B84C4}" type="slidenum">
              <a:rPr lang="en-US" smtClean="0"/>
              <a:t>‹#›</a:t>
            </a:fld>
            <a:endParaRPr lang="en-US"/>
          </a:p>
        </p:txBody>
      </p:sp>
    </p:spTree>
    <p:extLst>
      <p:ext uri="{BB962C8B-B14F-4D97-AF65-F5344CB8AC3E}">
        <p14:creationId xmlns:p14="http://schemas.microsoft.com/office/powerpoint/2010/main" val="428032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2811" y="136525"/>
            <a:ext cx="9358184" cy="811329"/>
          </a:xfrm>
        </p:spPr>
        <p:txBody>
          <a:bodyPr/>
          <a:lstStyle/>
          <a:p>
            <a:r>
              <a:rPr lang="en-US" dirty="0"/>
              <a:t>Click to edit Master title style</a:t>
            </a:r>
          </a:p>
        </p:txBody>
      </p:sp>
      <p:sp>
        <p:nvSpPr>
          <p:cNvPr id="3" name="Content Placeholder 2"/>
          <p:cNvSpPr>
            <a:spLocks noGrp="1"/>
          </p:cNvSpPr>
          <p:nvPr>
            <p:ph idx="1"/>
          </p:nvPr>
        </p:nvSpPr>
        <p:spPr>
          <a:xfrm>
            <a:off x="234175" y="1143000"/>
            <a:ext cx="11781263" cy="5033963"/>
          </a:xfrm>
        </p:spPr>
        <p:txBody>
          <a:bodyPr/>
          <a:lstStyle>
            <a:lvl1pPr marL="173038" indent="-173038">
              <a:defRPr/>
            </a:lvl1pPr>
            <a:lvl2pPr marL="403225" indent="-173038">
              <a:tabLst>
                <a:tab pos="288925" algn="l"/>
              </a:tabLst>
              <a:defRPr/>
            </a:lvl2pPr>
            <a:lvl3pPr marL="625475" indent="-163513">
              <a:defRPr/>
            </a:lvl3pPr>
            <a:lvl4pPr marL="857250" indent="-173038">
              <a:defRPr/>
            </a:lvl4pPr>
            <a:lvl5pPr marL="1087438" indent="-17303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1EB847-3C30-48D5-A728-28D650273DF8}"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F1AC5-27AA-47BD-A54F-A125D66B84C4}" type="slidenum">
              <a:rPr lang="en-US" smtClean="0"/>
              <a:t>‹#›</a:t>
            </a:fld>
            <a:endParaRPr lang="en-US"/>
          </a:p>
        </p:txBody>
      </p:sp>
    </p:spTree>
    <p:extLst>
      <p:ext uri="{BB962C8B-B14F-4D97-AF65-F5344CB8AC3E}">
        <p14:creationId xmlns:p14="http://schemas.microsoft.com/office/powerpoint/2010/main" val="21277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EB847-3C30-48D5-A728-28D650273DF8}"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F1AC5-27AA-47BD-A54F-A125D66B84C4}" type="slidenum">
              <a:rPr lang="en-US" smtClean="0"/>
              <a:t>‹#›</a:t>
            </a:fld>
            <a:endParaRPr lang="en-US"/>
          </a:p>
        </p:txBody>
      </p:sp>
    </p:spTree>
    <p:extLst>
      <p:ext uri="{BB962C8B-B14F-4D97-AF65-F5344CB8AC3E}">
        <p14:creationId xmlns:p14="http://schemas.microsoft.com/office/powerpoint/2010/main" val="358609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1EB847-3C30-48D5-A728-28D650273DF8}"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F1AC5-27AA-47BD-A54F-A125D66B84C4}" type="slidenum">
              <a:rPr lang="en-US" smtClean="0"/>
              <a:t>‹#›</a:t>
            </a:fld>
            <a:endParaRPr lang="en-US"/>
          </a:p>
        </p:txBody>
      </p:sp>
    </p:spTree>
    <p:extLst>
      <p:ext uri="{BB962C8B-B14F-4D97-AF65-F5344CB8AC3E}">
        <p14:creationId xmlns:p14="http://schemas.microsoft.com/office/powerpoint/2010/main" val="150422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1EB847-3C30-48D5-A728-28D650273DF8}"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F1AC5-27AA-47BD-A54F-A125D66B84C4}" type="slidenum">
              <a:rPr lang="en-US" smtClean="0"/>
              <a:t>‹#›</a:t>
            </a:fld>
            <a:endParaRPr lang="en-US"/>
          </a:p>
        </p:txBody>
      </p:sp>
    </p:spTree>
    <p:extLst>
      <p:ext uri="{BB962C8B-B14F-4D97-AF65-F5344CB8AC3E}">
        <p14:creationId xmlns:p14="http://schemas.microsoft.com/office/powerpoint/2010/main" val="4166746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1EB847-3C30-48D5-A728-28D650273DF8}"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F1AC5-27AA-47BD-A54F-A125D66B84C4}" type="slidenum">
              <a:rPr lang="en-US" smtClean="0"/>
              <a:t>‹#›</a:t>
            </a:fld>
            <a:endParaRPr lang="en-US"/>
          </a:p>
        </p:txBody>
      </p:sp>
    </p:spTree>
    <p:extLst>
      <p:ext uri="{BB962C8B-B14F-4D97-AF65-F5344CB8AC3E}">
        <p14:creationId xmlns:p14="http://schemas.microsoft.com/office/powerpoint/2010/main" val="73258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EB847-3C30-48D5-A728-28D650273DF8}"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F1AC5-27AA-47BD-A54F-A125D66B84C4}" type="slidenum">
              <a:rPr lang="en-US" smtClean="0"/>
              <a:t>‹#›</a:t>
            </a:fld>
            <a:endParaRPr lang="en-US"/>
          </a:p>
        </p:txBody>
      </p:sp>
    </p:spTree>
    <p:extLst>
      <p:ext uri="{BB962C8B-B14F-4D97-AF65-F5344CB8AC3E}">
        <p14:creationId xmlns:p14="http://schemas.microsoft.com/office/powerpoint/2010/main" val="220492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EB847-3C30-48D5-A728-28D650273DF8}"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F1AC5-27AA-47BD-A54F-A125D66B84C4}" type="slidenum">
              <a:rPr lang="en-US" smtClean="0"/>
              <a:t>‹#›</a:t>
            </a:fld>
            <a:endParaRPr lang="en-US"/>
          </a:p>
        </p:txBody>
      </p:sp>
    </p:spTree>
    <p:extLst>
      <p:ext uri="{BB962C8B-B14F-4D97-AF65-F5344CB8AC3E}">
        <p14:creationId xmlns:p14="http://schemas.microsoft.com/office/powerpoint/2010/main" val="109158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EB847-3C30-48D5-A728-28D650273DF8}"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F1AC5-27AA-47BD-A54F-A125D66B84C4}" type="slidenum">
              <a:rPr lang="en-US" smtClean="0"/>
              <a:t>‹#›</a:t>
            </a:fld>
            <a:endParaRPr lang="en-US"/>
          </a:p>
        </p:txBody>
      </p:sp>
    </p:spTree>
    <p:extLst>
      <p:ext uri="{BB962C8B-B14F-4D97-AF65-F5344CB8AC3E}">
        <p14:creationId xmlns:p14="http://schemas.microsoft.com/office/powerpoint/2010/main" val="284930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97A145-68E8-4A89-A1E5-9E21F2FBC1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55178" y="0"/>
            <a:ext cx="1136821" cy="1132805"/>
          </a:xfrm>
          <a:prstGeom prst="rect">
            <a:avLst/>
          </a:prstGeom>
        </p:spPr>
      </p:pic>
      <p:sp>
        <p:nvSpPr>
          <p:cNvPr id="2" name="Title Placeholder 1"/>
          <p:cNvSpPr>
            <a:spLocks noGrp="1"/>
          </p:cNvSpPr>
          <p:nvPr>
            <p:ph type="title"/>
          </p:nvPr>
        </p:nvSpPr>
        <p:spPr>
          <a:xfrm>
            <a:off x="1530672" y="365126"/>
            <a:ext cx="9359750" cy="58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EB847-3C30-48D5-A728-28D650273DF8}" type="datetimeFigureOut">
              <a:rPr lang="en-US" smtClean="0"/>
              <a:t>2/16/2023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F1AC5-27AA-47BD-A54F-A125D66B84C4}" type="slidenum">
              <a:rPr lang="en-US" smtClean="0"/>
              <a:t>‹#›</a:t>
            </a:fld>
            <a:endParaRPr lang="en-US"/>
          </a:p>
        </p:txBody>
      </p:sp>
      <p:pic>
        <p:nvPicPr>
          <p:cNvPr id="15" name="Picture 14" descr="A picture containing text, clipart&#10;&#10;Description automatically generated">
            <a:extLst>
              <a:ext uri="{FF2B5EF4-FFF2-40B4-BE49-F238E27FC236}">
                <a16:creationId xmlns:a16="http://schemas.microsoft.com/office/drawing/2014/main" id="{B03F5CA9-4D23-4BCA-8CD4-C82DAA9C4AB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8256"/>
            <a:ext cx="1202724" cy="1006200"/>
          </a:xfrm>
          <a:prstGeom prst="rect">
            <a:avLst/>
          </a:prstGeom>
        </p:spPr>
      </p:pic>
      <p:cxnSp>
        <p:nvCxnSpPr>
          <p:cNvPr id="16" name="Straight Connector 15">
            <a:extLst>
              <a:ext uri="{FF2B5EF4-FFF2-40B4-BE49-F238E27FC236}">
                <a16:creationId xmlns:a16="http://schemas.microsoft.com/office/drawing/2014/main" id="{8A032EC2-5808-453E-AF0F-BF29D1DE4372}"/>
              </a:ext>
            </a:extLst>
          </p:cNvPr>
          <p:cNvCxnSpPr>
            <a:cxnSpLocks/>
          </p:cNvCxnSpPr>
          <p:nvPr userDrawn="1"/>
        </p:nvCxnSpPr>
        <p:spPr>
          <a:xfrm>
            <a:off x="1466335" y="945288"/>
            <a:ext cx="9424087"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6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urya.gupta@nasa.gov" TargetMode="External"/><Relationship Id="rId2" Type="http://schemas.openxmlformats.org/officeDocument/2006/relationships/hyperlink" Target="mailto:Robert.l.Hirsh@nas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tiff"/><Relationship Id="rId4" Type="http://schemas.openxmlformats.org/officeDocument/2006/relationships/image" Target="../media/image6.png"/><Relationship Id="rId9"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hyperlink" Target="https://cfs.gsfc.nasa.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ithub.com/nasa/CCD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155" y="1492471"/>
            <a:ext cx="11443689" cy="1272850"/>
          </a:xfrm>
        </p:spPr>
        <p:txBody>
          <a:bodyPr>
            <a:normAutofit/>
          </a:bodyPr>
          <a:lstStyle/>
          <a:p>
            <a:r>
              <a:rPr lang="en-US" b="1" dirty="0"/>
              <a:t>Orion Backup Flight Software (BFS)</a:t>
            </a:r>
          </a:p>
        </p:txBody>
      </p:sp>
      <p:sp>
        <p:nvSpPr>
          <p:cNvPr id="4" name="Subtitle 2"/>
          <p:cNvSpPr>
            <a:spLocks noGrp="1"/>
          </p:cNvSpPr>
          <p:nvPr>
            <p:ph type="subTitle" idx="1"/>
          </p:nvPr>
        </p:nvSpPr>
        <p:spPr>
          <a:xfrm>
            <a:off x="1524000" y="3355430"/>
            <a:ext cx="9144000" cy="2318201"/>
          </a:xfrm>
        </p:spPr>
        <p:txBody>
          <a:bodyPr>
            <a:noAutofit/>
          </a:bodyPr>
          <a:lstStyle/>
          <a:p>
            <a:r>
              <a:rPr lang="en-US" sz="3200" dirty="0"/>
              <a:t>NASA/ Johnson Space Center </a:t>
            </a:r>
          </a:p>
          <a:p>
            <a:r>
              <a:rPr lang="en-US" sz="3200" dirty="0"/>
              <a:t>March 2023</a:t>
            </a:r>
          </a:p>
          <a:p>
            <a:endParaRPr lang="en-US" sz="3200" dirty="0"/>
          </a:p>
          <a:p>
            <a:r>
              <a:rPr lang="en-US" sz="3200" dirty="0"/>
              <a:t>Robert Hirsh      </a:t>
            </a:r>
            <a:r>
              <a:rPr lang="en-US" sz="3200" dirty="0">
                <a:hlinkClick r:id="rId2"/>
              </a:rPr>
              <a:t>robert.l.hirsh@nasa.gov</a:t>
            </a:r>
            <a:endParaRPr lang="en-US" sz="3200" dirty="0"/>
          </a:p>
          <a:p>
            <a:r>
              <a:rPr lang="en-US" sz="3200" dirty="0"/>
              <a:t>Shaurya Gupta   </a:t>
            </a:r>
            <a:r>
              <a:rPr lang="en-US" sz="3200" dirty="0">
                <a:hlinkClick r:id="rId3"/>
              </a:rPr>
              <a:t>shaurya.gupta@nasa.gov</a:t>
            </a:r>
            <a:endParaRPr lang="en-US" sz="3200" dirty="0"/>
          </a:p>
          <a:p>
            <a:endParaRPr lang="en-US" sz="3200" dirty="0"/>
          </a:p>
        </p:txBody>
      </p:sp>
    </p:spTree>
    <p:extLst>
      <p:ext uri="{BB962C8B-B14F-4D97-AF65-F5344CB8AC3E}">
        <p14:creationId xmlns:p14="http://schemas.microsoft.com/office/powerpoint/2010/main" val="3072409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823F-07FF-4700-A85C-41C0B5E7B7B2}"/>
              </a:ext>
            </a:extLst>
          </p:cNvPr>
          <p:cNvSpPr>
            <a:spLocks noGrp="1"/>
          </p:cNvSpPr>
          <p:nvPr>
            <p:ph type="title"/>
          </p:nvPr>
        </p:nvSpPr>
        <p:spPr/>
        <p:txBody>
          <a:bodyPr>
            <a:normAutofit/>
          </a:bodyPr>
          <a:lstStyle/>
          <a:p>
            <a:r>
              <a:rPr lang="en-US" dirty="0"/>
              <a:t>Interface Management</a:t>
            </a:r>
          </a:p>
        </p:txBody>
      </p:sp>
      <p:sp>
        <p:nvSpPr>
          <p:cNvPr id="3" name="Content Placeholder 2">
            <a:extLst>
              <a:ext uri="{FF2B5EF4-FFF2-40B4-BE49-F238E27FC236}">
                <a16:creationId xmlns:a16="http://schemas.microsoft.com/office/drawing/2014/main" id="{C05C3790-60F0-47A5-A414-3228C2448AD8}"/>
              </a:ext>
            </a:extLst>
          </p:cNvPr>
          <p:cNvSpPr>
            <a:spLocks noGrp="1"/>
          </p:cNvSpPr>
          <p:nvPr>
            <p:ph idx="1"/>
          </p:nvPr>
        </p:nvSpPr>
        <p:spPr>
          <a:xfrm>
            <a:off x="234175" y="1143000"/>
            <a:ext cx="11781263" cy="5425580"/>
          </a:xfrm>
        </p:spPr>
        <p:txBody>
          <a:bodyPr>
            <a:normAutofit lnSpcReduction="10000"/>
          </a:bodyPr>
          <a:lstStyle/>
          <a:p>
            <a:r>
              <a:rPr lang="en-US" dirty="0"/>
              <a:t>All external interfaces for BFS are managed in CCDD</a:t>
            </a:r>
          </a:p>
          <a:p>
            <a:pPr lvl="1"/>
            <a:r>
              <a:rPr lang="en-US" dirty="0"/>
              <a:t>Autogenerates C++ header files for BFS (*.h)</a:t>
            </a:r>
          </a:p>
          <a:p>
            <a:pPr lvl="1"/>
            <a:r>
              <a:rPr lang="en-US" dirty="0"/>
              <a:t>Reports and Orion Data Services (ODS) formatted data</a:t>
            </a:r>
          </a:p>
          <a:p>
            <a:r>
              <a:rPr lang="en-US" dirty="0"/>
              <a:t>Configuration Tables for BFS apps</a:t>
            </a:r>
          </a:p>
          <a:p>
            <a:pPr lvl="1"/>
            <a:r>
              <a:rPr lang="en-US" dirty="0"/>
              <a:t>All parameter values for each table parameter are stored in CCDD</a:t>
            </a:r>
          </a:p>
          <a:p>
            <a:pPr lvl="1"/>
            <a:r>
              <a:rPr lang="en-US" dirty="0"/>
              <a:t>Include validation information (date/name/status) along with flight value</a:t>
            </a:r>
          </a:p>
          <a:p>
            <a:pPr lvl="1"/>
            <a:r>
              <a:rPr lang="en-US" dirty="0"/>
              <a:t>Autogenerates of C++ table file for each BFS application</a:t>
            </a:r>
          </a:p>
          <a:p>
            <a:r>
              <a:rPr lang="en-US" dirty="0"/>
              <a:t>Telemetry Packing Map (TPM) generation </a:t>
            </a:r>
          </a:p>
          <a:p>
            <a:pPr lvl="1"/>
            <a:r>
              <a:rPr lang="en-US" dirty="0"/>
              <a:t>Each TPM is defined in the CFS HK apps “copy table”</a:t>
            </a:r>
          </a:p>
          <a:p>
            <a:pPr lvl="1"/>
            <a:r>
              <a:rPr lang="en-US" dirty="0"/>
              <a:t>Frankenstein recipe to create downlink telemetry (very limited bandwidth)</a:t>
            </a:r>
          </a:p>
          <a:p>
            <a:r>
              <a:rPr lang="en-US" dirty="0"/>
              <a:t>Display Packing Map (DPM) generation</a:t>
            </a:r>
          </a:p>
          <a:p>
            <a:pPr lvl="1"/>
            <a:r>
              <a:rPr lang="en-US" dirty="0"/>
              <a:t>Frankenstein recipe to create Display input</a:t>
            </a:r>
          </a:p>
          <a:p>
            <a:pPr lvl="1"/>
            <a:r>
              <a:rPr lang="en-US" dirty="0"/>
              <a:t>Each display format gets the data needed for that page</a:t>
            </a:r>
          </a:p>
          <a:p>
            <a:pPr lvl="1"/>
            <a:r>
              <a:rPr lang="en-US" dirty="0"/>
              <a:t>Quite Similar to a TPM, but sliced at the bit level (HK minimum size is 1 byte)</a:t>
            </a:r>
          </a:p>
          <a:p>
            <a:pPr marL="230187" lvl="1" indent="0">
              <a:buNone/>
            </a:pPr>
            <a:endParaRPr lang="en-US" dirty="0"/>
          </a:p>
        </p:txBody>
      </p:sp>
    </p:spTree>
    <p:extLst>
      <p:ext uri="{BB962C8B-B14F-4D97-AF65-F5344CB8AC3E}">
        <p14:creationId xmlns:p14="http://schemas.microsoft.com/office/powerpoint/2010/main" val="49210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823F-07FF-4700-A85C-41C0B5E7B7B2}"/>
              </a:ext>
            </a:extLst>
          </p:cNvPr>
          <p:cNvSpPr>
            <a:spLocks noGrp="1"/>
          </p:cNvSpPr>
          <p:nvPr>
            <p:ph type="title"/>
          </p:nvPr>
        </p:nvSpPr>
        <p:spPr/>
        <p:txBody>
          <a:bodyPr>
            <a:normAutofit/>
          </a:bodyPr>
          <a:lstStyle/>
          <a:p>
            <a:r>
              <a:rPr lang="en-US"/>
              <a:t>Configuration Control and Workflow</a:t>
            </a:r>
            <a:endParaRPr lang="en-US" dirty="0"/>
          </a:p>
        </p:txBody>
      </p:sp>
      <p:graphicFrame>
        <p:nvGraphicFramePr>
          <p:cNvPr id="6" name="Content Placeholder 2">
            <a:extLst>
              <a:ext uri="{FF2B5EF4-FFF2-40B4-BE49-F238E27FC236}">
                <a16:creationId xmlns:a16="http://schemas.microsoft.com/office/drawing/2014/main" id="{00C000DC-F899-3A70-4721-03563AF940C1}"/>
              </a:ext>
            </a:extLst>
          </p:cNvPr>
          <p:cNvGraphicFramePr>
            <a:graphicFrameLocks noGrp="1"/>
          </p:cNvGraphicFramePr>
          <p:nvPr>
            <p:ph idx="1"/>
          </p:nvPr>
        </p:nvGraphicFramePr>
        <p:xfrm>
          <a:off x="364291" y="1113133"/>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Logo, icon&#10;&#10;Description automatically generated">
            <a:extLst>
              <a:ext uri="{FF2B5EF4-FFF2-40B4-BE49-F238E27FC236}">
                <a16:creationId xmlns:a16="http://schemas.microsoft.com/office/drawing/2014/main" id="{DF27C236-E146-25DB-36BB-510BA003D1AF}"/>
              </a:ext>
            </a:extLst>
          </p:cNvPr>
          <p:cNvPicPr>
            <a:picLocks noChangeAspect="1"/>
          </p:cNvPicPr>
          <p:nvPr/>
        </p:nvPicPr>
        <p:blipFill rotWithShape="1">
          <a:blip r:embed="rId7">
            <a:extLst>
              <a:ext uri="{28A0092B-C50C-407E-A947-70E740481C1C}">
                <a14:useLocalDpi xmlns:a14="http://schemas.microsoft.com/office/drawing/2010/main" val="0"/>
              </a:ext>
            </a:extLst>
          </a:blip>
          <a:srcRect r="14699"/>
          <a:stretch/>
        </p:blipFill>
        <p:spPr>
          <a:xfrm>
            <a:off x="6819510" y="987178"/>
            <a:ext cx="4077240" cy="5756599"/>
          </a:xfrm>
          <a:prstGeom prst="rect">
            <a:avLst/>
          </a:prstGeom>
        </p:spPr>
      </p:pic>
    </p:spTree>
    <p:extLst>
      <p:ext uri="{BB962C8B-B14F-4D97-AF65-F5344CB8AC3E}">
        <p14:creationId xmlns:p14="http://schemas.microsoft.com/office/powerpoint/2010/main" val="54475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10F4-71B3-42F1-835D-60FF04B2ACC5}"/>
              </a:ext>
            </a:extLst>
          </p:cNvPr>
          <p:cNvSpPr>
            <a:spLocks noGrp="1"/>
          </p:cNvSpPr>
          <p:nvPr>
            <p:ph type="title"/>
          </p:nvPr>
        </p:nvSpPr>
        <p:spPr/>
        <p:txBody>
          <a:bodyPr/>
          <a:lstStyle/>
          <a:p>
            <a:r>
              <a:rPr lang="en-US" dirty="0"/>
              <a:t>BFS Progress to date</a:t>
            </a:r>
          </a:p>
        </p:txBody>
      </p:sp>
      <p:sp>
        <p:nvSpPr>
          <p:cNvPr id="3" name="Content Placeholder 2">
            <a:extLst>
              <a:ext uri="{FF2B5EF4-FFF2-40B4-BE49-F238E27FC236}">
                <a16:creationId xmlns:a16="http://schemas.microsoft.com/office/drawing/2014/main" id="{70FD1BA1-5C77-47F5-8934-00179606BE72}"/>
              </a:ext>
            </a:extLst>
          </p:cNvPr>
          <p:cNvSpPr>
            <a:spLocks noGrp="1"/>
          </p:cNvSpPr>
          <p:nvPr>
            <p:ph idx="1"/>
          </p:nvPr>
        </p:nvSpPr>
        <p:spPr>
          <a:xfrm>
            <a:off x="234176" y="1143000"/>
            <a:ext cx="10071874" cy="5576888"/>
          </a:xfrm>
        </p:spPr>
        <p:txBody>
          <a:bodyPr>
            <a:normAutofit/>
          </a:bodyPr>
          <a:lstStyle/>
          <a:p>
            <a:r>
              <a:rPr lang="en-US" dirty="0"/>
              <a:t>Artemis I (Started in 2017, delivered 2020) – During Artemis I, the BFS Software was only active for entry (last few hours of mission). During entry, BFS ran and issued commands, but was not in control since all 4 Primary computers functioned nominally</a:t>
            </a:r>
          </a:p>
          <a:p>
            <a:r>
              <a:rPr lang="en-US" dirty="0"/>
              <a:t>Artemis II BFS (Started Oct 2018)</a:t>
            </a:r>
          </a:p>
          <a:p>
            <a:pPr lvl="1"/>
            <a:r>
              <a:rPr lang="en-US" dirty="0"/>
              <a:t>202(Artemis II - BFS delivered Feb 2020) - Major BFS update to Artemis II architecture. Added capability to control Solar Arrays</a:t>
            </a:r>
          </a:p>
          <a:p>
            <a:pPr lvl="1"/>
            <a:r>
              <a:rPr lang="en-US" dirty="0"/>
              <a:t>203 (Entry - BFS delivered Oct 2020) – ECLS and Suit interfaces, Sequencing and Limit Checking, Command module RCS and parachutes control</a:t>
            </a:r>
          </a:p>
          <a:p>
            <a:pPr lvl="1"/>
            <a:r>
              <a:rPr lang="en-US" dirty="0"/>
              <a:t>204 (Orbit - BFS delivered May 2021) – Navigation, Guidance and Control for Orbit phases, RCS and AUX engine interface for Service module</a:t>
            </a:r>
          </a:p>
          <a:p>
            <a:pPr lvl="1"/>
            <a:r>
              <a:rPr lang="en-US" dirty="0"/>
              <a:t>205 (Launch - BFS delivered Dec 2022) – Final BFS code for Artemis II. Hazard monitoring, Launch vehicle interfaces, Upper stage rocket interface to BFS</a:t>
            </a:r>
          </a:p>
        </p:txBody>
      </p:sp>
      <p:pic>
        <p:nvPicPr>
          <p:cNvPr id="5" name="Picture 4" descr="A picture containing text, clipart&#10;&#10;Description automatically generated">
            <a:extLst>
              <a:ext uri="{FF2B5EF4-FFF2-40B4-BE49-F238E27FC236}">
                <a16:creationId xmlns:a16="http://schemas.microsoft.com/office/drawing/2014/main" id="{08B1AA84-675F-4072-8F63-20814B097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869" y="4752974"/>
            <a:ext cx="1473025" cy="828675"/>
          </a:xfrm>
          <a:prstGeom prst="rect">
            <a:avLst/>
          </a:prstGeom>
        </p:spPr>
      </p:pic>
      <p:pic>
        <p:nvPicPr>
          <p:cNvPr id="7" name="Picture 6" descr="Diagram&#10;&#10;Description automatically generated">
            <a:extLst>
              <a:ext uri="{FF2B5EF4-FFF2-40B4-BE49-F238E27FC236}">
                <a16:creationId xmlns:a16="http://schemas.microsoft.com/office/drawing/2014/main" id="{E0BF9854-FCDB-41D2-856B-B6467AC26C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8383" y="5803081"/>
            <a:ext cx="1647956" cy="916807"/>
          </a:xfrm>
          <a:prstGeom prst="rect">
            <a:avLst/>
          </a:prstGeom>
        </p:spPr>
      </p:pic>
      <p:pic>
        <p:nvPicPr>
          <p:cNvPr id="8" name="Picture 7">
            <a:extLst>
              <a:ext uri="{FF2B5EF4-FFF2-40B4-BE49-F238E27FC236}">
                <a16:creationId xmlns:a16="http://schemas.microsoft.com/office/drawing/2014/main" id="{16718576-650A-40BD-B7B8-3ED6884B51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0802" y="1647714"/>
            <a:ext cx="1276350" cy="1448091"/>
          </a:xfrm>
          <a:prstGeom prst="rect">
            <a:avLst/>
          </a:prstGeom>
        </p:spPr>
      </p:pic>
      <p:pic>
        <p:nvPicPr>
          <p:cNvPr id="9" name="Picture 8" descr="A picture containing text, device, meter&#10;&#10;Description automatically generated">
            <a:extLst>
              <a:ext uri="{FF2B5EF4-FFF2-40B4-BE49-F238E27FC236}">
                <a16:creationId xmlns:a16="http://schemas.microsoft.com/office/drawing/2014/main" id="{FA9C8BC6-C2D1-40D7-9466-0EEBB3EAE4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20802" y="3159684"/>
            <a:ext cx="1448091" cy="1448091"/>
          </a:xfrm>
          <a:prstGeom prst="rect">
            <a:avLst/>
          </a:prstGeom>
        </p:spPr>
      </p:pic>
    </p:spTree>
    <p:extLst>
      <p:ext uri="{BB962C8B-B14F-4D97-AF65-F5344CB8AC3E}">
        <p14:creationId xmlns:p14="http://schemas.microsoft.com/office/powerpoint/2010/main" val="106157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E6F7C7-1A5A-49D1-B8E5-4C2282454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0785" y="3141059"/>
            <a:ext cx="1118897" cy="1269452"/>
          </a:xfrm>
          <a:prstGeom prst="rect">
            <a:avLst/>
          </a:prstGeom>
        </p:spPr>
      </p:pic>
      <p:pic>
        <p:nvPicPr>
          <p:cNvPr id="5" name="Picture 4" descr="A picture containing text, device, meter&#10;&#10;Description automatically generated">
            <a:extLst>
              <a:ext uri="{FF2B5EF4-FFF2-40B4-BE49-F238E27FC236}">
                <a16:creationId xmlns:a16="http://schemas.microsoft.com/office/drawing/2014/main" id="{C314424C-AFCB-4F03-A07F-7A792611F5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3135" y="3133908"/>
            <a:ext cx="1276603" cy="1276603"/>
          </a:xfrm>
          <a:prstGeom prst="rect">
            <a:avLst/>
          </a:prstGeom>
        </p:spPr>
      </p:pic>
      <p:pic>
        <p:nvPicPr>
          <p:cNvPr id="6" name="Picture 5">
            <a:extLst>
              <a:ext uri="{FF2B5EF4-FFF2-40B4-BE49-F238E27FC236}">
                <a16:creationId xmlns:a16="http://schemas.microsoft.com/office/drawing/2014/main" id="{544A40BA-0601-4AA0-B06B-20DACDBAED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37617" y="3127516"/>
            <a:ext cx="2179105" cy="1323439"/>
          </a:xfrm>
          <a:prstGeom prst="rect">
            <a:avLst/>
          </a:prstGeom>
        </p:spPr>
      </p:pic>
      <p:pic>
        <p:nvPicPr>
          <p:cNvPr id="11" name="Content Placeholder 3">
            <a:extLst>
              <a:ext uri="{FF2B5EF4-FFF2-40B4-BE49-F238E27FC236}">
                <a16:creationId xmlns:a16="http://schemas.microsoft.com/office/drawing/2014/main" id="{83AB5393-A957-4C2D-ACFB-92CF2A1174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394601" y="3127516"/>
            <a:ext cx="2378876" cy="1323439"/>
          </a:xfrm>
          <a:prstGeom prst="rect">
            <a:avLst/>
          </a:prstGeom>
          <a:effectLst>
            <a:glow rad="228600">
              <a:schemeClr val="bg1">
                <a:alpha val="40000"/>
              </a:schemeClr>
            </a:glow>
            <a:outerShdw blurRad="50800" dist="50800" dir="5400000" algn="ctr" rotWithShape="0">
              <a:schemeClr val="bg1"/>
            </a:outerShdw>
          </a:effectLst>
        </p:spPr>
      </p:pic>
      <p:sp>
        <p:nvSpPr>
          <p:cNvPr id="12" name="TextBox 11">
            <a:extLst>
              <a:ext uri="{FF2B5EF4-FFF2-40B4-BE49-F238E27FC236}">
                <a16:creationId xmlns:a16="http://schemas.microsoft.com/office/drawing/2014/main" id="{D56D8F42-B3C3-4320-A1E7-AE55E5B150E2}"/>
              </a:ext>
            </a:extLst>
          </p:cNvPr>
          <p:cNvSpPr txBox="1"/>
          <p:nvPr/>
        </p:nvSpPr>
        <p:spPr>
          <a:xfrm>
            <a:off x="2050785" y="4573321"/>
            <a:ext cx="1400566" cy="461665"/>
          </a:xfrm>
          <a:prstGeom prst="rect">
            <a:avLst/>
          </a:prstGeom>
          <a:noFill/>
        </p:spPr>
        <p:txBody>
          <a:bodyPr wrap="square">
            <a:spAutoFit/>
          </a:bodyPr>
          <a:lstStyle/>
          <a:p>
            <a:r>
              <a:rPr lang="en-US" sz="2400" dirty="0"/>
              <a:t>Feb 2020</a:t>
            </a:r>
          </a:p>
        </p:txBody>
      </p:sp>
      <p:sp>
        <p:nvSpPr>
          <p:cNvPr id="14" name="TextBox 13">
            <a:extLst>
              <a:ext uri="{FF2B5EF4-FFF2-40B4-BE49-F238E27FC236}">
                <a16:creationId xmlns:a16="http://schemas.microsoft.com/office/drawing/2014/main" id="{79D17F24-D4D1-4DF1-9AC8-A6D045356ABA}"/>
              </a:ext>
            </a:extLst>
          </p:cNvPr>
          <p:cNvSpPr txBox="1"/>
          <p:nvPr/>
        </p:nvSpPr>
        <p:spPr>
          <a:xfrm>
            <a:off x="3569698" y="4565996"/>
            <a:ext cx="1400566" cy="461665"/>
          </a:xfrm>
          <a:prstGeom prst="rect">
            <a:avLst/>
          </a:prstGeom>
          <a:noFill/>
        </p:spPr>
        <p:txBody>
          <a:bodyPr wrap="square">
            <a:spAutoFit/>
          </a:bodyPr>
          <a:lstStyle/>
          <a:p>
            <a:r>
              <a:rPr lang="en-US" sz="2400" dirty="0"/>
              <a:t>Jul 2020</a:t>
            </a:r>
          </a:p>
        </p:txBody>
      </p:sp>
      <p:sp>
        <p:nvSpPr>
          <p:cNvPr id="16" name="TextBox 15">
            <a:extLst>
              <a:ext uri="{FF2B5EF4-FFF2-40B4-BE49-F238E27FC236}">
                <a16:creationId xmlns:a16="http://schemas.microsoft.com/office/drawing/2014/main" id="{29A80FC7-42BC-4906-8CE0-7E0CF9CF5A66}"/>
              </a:ext>
            </a:extLst>
          </p:cNvPr>
          <p:cNvSpPr txBox="1"/>
          <p:nvPr/>
        </p:nvSpPr>
        <p:spPr>
          <a:xfrm>
            <a:off x="5318760" y="4500714"/>
            <a:ext cx="1554479" cy="461665"/>
          </a:xfrm>
          <a:prstGeom prst="rect">
            <a:avLst/>
          </a:prstGeom>
          <a:noFill/>
        </p:spPr>
        <p:txBody>
          <a:bodyPr wrap="square">
            <a:spAutoFit/>
          </a:bodyPr>
          <a:lstStyle/>
          <a:p>
            <a:r>
              <a:rPr lang="en-US" sz="2400" strike="noStrike" dirty="0"/>
              <a:t>May 2021</a:t>
            </a:r>
            <a:endParaRPr lang="en-US" sz="2400" dirty="0"/>
          </a:p>
        </p:txBody>
      </p:sp>
      <p:sp>
        <p:nvSpPr>
          <p:cNvPr id="20" name="TextBox 19">
            <a:extLst>
              <a:ext uri="{FF2B5EF4-FFF2-40B4-BE49-F238E27FC236}">
                <a16:creationId xmlns:a16="http://schemas.microsoft.com/office/drawing/2014/main" id="{3E861602-9473-4DD5-860B-051C57D8EF3D}"/>
              </a:ext>
            </a:extLst>
          </p:cNvPr>
          <p:cNvSpPr txBox="1"/>
          <p:nvPr/>
        </p:nvSpPr>
        <p:spPr>
          <a:xfrm>
            <a:off x="7806799" y="4468833"/>
            <a:ext cx="1554479" cy="461665"/>
          </a:xfrm>
          <a:prstGeom prst="rect">
            <a:avLst/>
          </a:prstGeom>
          <a:noFill/>
        </p:spPr>
        <p:txBody>
          <a:bodyPr wrap="square">
            <a:spAutoFit/>
          </a:bodyPr>
          <a:lstStyle/>
          <a:p>
            <a:r>
              <a:rPr lang="en-US" sz="2400" strike="noStrike" dirty="0"/>
              <a:t>Dec 2022</a:t>
            </a:r>
            <a:endParaRPr lang="en-US" sz="2400" dirty="0"/>
          </a:p>
        </p:txBody>
      </p:sp>
      <p:sp>
        <p:nvSpPr>
          <p:cNvPr id="21" name="TextBox 20">
            <a:extLst>
              <a:ext uri="{FF2B5EF4-FFF2-40B4-BE49-F238E27FC236}">
                <a16:creationId xmlns:a16="http://schemas.microsoft.com/office/drawing/2014/main" id="{B008CA55-CC7F-49D4-8090-72E6E1948ACD}"/>
              </a:ext>
            </a:extLst>
          </p:cNvPr>
          <p:cNvSpPr txBox="1"/>
          <p:nvPr/>
        </p:nvSpPr>
        <p:spPr>
          <a:xfrm>
            <a:off x="583030" y="4573320"/>
            <a:ext cx="1400566" cy="461665"/>
          </a:xfrm>
          <a:prstGeom prst="rect">
            <a:avLst/>
          </a:prstGeom>
          <a:noFill/>
        </p:spPr>
        <p:txBody>
          <a:bodyPr wrap="square">
            <a:spAutoFit/>
          </a:bodyPr>
          <a:lstStyle/>
          <a:p>
            <a:r>
              <a:rPr lang="en-US" sz="2400" dirty="0"/>
              <a:t>SW Dev</a:t>
            </a:r>
          </a:p>
        </p:txBody>
      </p:sp>
      <p:sp>
        <p:nvSpPr>
          <p:cNvPr id="13" name="TextBox 12">
            <a:extLst>
              <a:ext uri="{FF2B5EF4-FFF2-40B4-BE49-F238E27FC236}">
                <a16:creationId xmlns:a16="http://schemas.microsoft.com/office/drawing/2014/main" id="{8DD19ADF-8D91-4DCD-9878-DEC89832D3F8}"/>
              </a:ext>
            </a:extLst>
          </p:cNvPr>
          <p:cNvSpPr txBox="1"/>
          <p:nvPr/>
        </p:nvSpPr>
        <p:spPr>
          <a:xfrm>
            <a:off x="3899344" y="5275695"/>
            <a:ext cx="1075936" cy="1323439"/>
          </a:xfrm>
          <a:prstGeom prst="rect">
            <a:avLst/>
          </a:prstGeom>
          <a:noFill/>
          <a:ln>
            <a:solidFill>
              <a:srgbClr val="000000"/>
            </a:solidFill>
          </a:ln>
        </p:spPr>
        <p:txBody>
          <a:bodyPr wrap="none" rtlCol="0">
            <a:spAutoFit/>
          </a:bodyPr>
          <a:lstStyle/>
          <a:p>
            <a:r>
              <a:rPr lang="en-US" sz="4000" dirty="0"/>
              <a:t>304</a:t>
            </a:r>
          </a:p>
          <a:p>
            <a:r>
              <a:rPr lang="en-US" sz="4000" dirty="0">
                <a:latin typeface="Algerian" panose="04020705040A02060702" pitchFamily="82" charset="0"/>
              </a:rPr>
              <a:t>????</a:t>
            </a:r>
          </a:p>
        </p:txBody>
      </p:sp>
      <p:sp>
        <p:nvSpPr>
          <p:cNvPr id="2" name="TextBox 1">
            <a:extLst>
              <a:ext uri="{FF2B5EF4-FFF2-40B4-BE49-F238E27FC236}">
                <a16:creationId xmlns:a16="http://schemas.microsoft.com/office/drawing/2014/main" id="{7F3DA7A7-1622-42FC-AAB1-B4A703502C71}"/>
              </a:ext>
            </a:extLst>
          </p:cNvPr>
          <p:cNvSpPr txBox="1"/>
          <p:nvPr/>
        </p:nvSpPr>
        <p:spPr>
          <a:xfrm>
            <a:off x="100668" y="1053647"/>
            <a:ext cx="1682255" cy="584775"/>
          </a:xfrm>
          <a:prstGeom prst="rect">
            <a:avLst/>
          </a:prstGeom>
          <a:noFill/>
        </p:spPr>
        <p:txBody>
          <a:bodyPr wrap="none" rtlCol="0">
            <a:spAutoFit/>
          </a:bodyPr>
          <a:lstStyle/>
          <a:p>
            <a:r>
              <a:rPr lang="en-US" sz="3200" dirty="0"/>
              <a:t>Artemis I</a:t>
            </a:r>
          </a:p>
        </p:txBody>
      </p:sp>
      <p:sp>
        <p:nvSpPr>
          <p:cNvPr id="15" name="TextBox 14">
            <a:extLst>
              <a:ext uri="{FF2B5EF4-FFF2-40B4-BE49-F238E27FC236}">
                <a16:creationId xmlns:a16="http://schemas.microsoft.com/office/drawing/2014/main" id="{70CA6207-9F8A-4FBE-AD3B-E70009DA6616}"/>
              </a:ext>
            </a:extLst>
          </p:cNvPr>
          <p:cNvSpPr txBox="1"/>
          <p:nvPr/>
        </p:nvSpPr>
        <p:spPr>
          <a:xfrm>
            <a:off x="-25612" y="3091027"/>
            <a:ext cx="1786451" cy="584775"/>
          </a:xfrm>
          <a:prstGeom prst="rect">
            <a:avLst/>
          </a:prstGeom>
          <a:noFill/>
        </p:spPr>
        <p:txBody>
          <a:bodyPr wrap="none" rtlCol="0">
            <a:spAutoFit/>
          </a:bodyPr>
          <a:lstStyle/>
          <a:p>
            <a:r>
              <a:rPr lang="en-US" sz="3200" dirty="0"/>
              <a:t>Artemis II</a:t>
            </a:r>
          </a:p>
        </p:txBody>
      </p:sp>
      <p:sp>
        <p:nvSpPr>
          <p:cNvPr id="17" name="TextBox 16">
            <a:extLst>
              <a:ext uri="{FF2B5EF4-FFF2-40B4-BE49-F238E27FC236}">
                <a16:creationId xmlns:a16="http://schemas.microsoft.com/office/drawing/2014/main" id="{9DA3B963-6DFD-4697-BA9E-43C6172221BE}"/>
              </a:ext>
            </a:extLst>
          </p:cNvPr>
          <p:cNvSpPr txBox="1"/>
          <p:nvPr/>
        </p:nvSpPr>
        <p:spPr>
          <a:xfrm>
            <a:off x="5284660" y="1115201"/>
            <a:ext cx="1400566" cy="461665"/>
          </a:xfrm>
          <a:prstGeom prst="rect">
            <a:avLst/>
          </a:prstGeom>
          <a:noFill/>
        </p:spPr>
        <p:txBody>
          <a:bodyPr wrap="square">
            <a:spAutoFit/>
          </a:bodyPr>
          <a:lstStyle/>
          <a:p>
            <a:r>
              <a:rPr lang="en-US" sz="2400" dirty="0"/>
              <a:t>SW Dev</a:t>
            </a:r>
          </a:p>
        </p:txBody>
      </p:sp>
      <p:pic>
        <p:nvPicPr>
          <p:cNvPr id="7" name="Picture 6" descr="A picture containing text&#10;&#10;Description automatically generated">
            <a:extLst>
              <a:ext uri="{FF2B5EF4-FFF2-40B4-BE49-F238E27FC236}">
                <a16:creationId xmlns:a16="http://schemas.microsoft.com/office/drawing/2014/main" id="{FD35E764-756A-493F-8ED5-D5C3F7590F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8756" y="1155321"/>
            <a:ext cx="1386524" cy="1218625"/>
          </a:xfrm>
          <a:prstGeom prst="rect">
            <a:avLst/>
          </a:prstGeom>
        </p:spPr>
      </p:pic>
      <p:sp>
        <p:nvSpPr>
          <p:cNvPr id="22" name="TextBox 21">
            <a:extLst>
              <a:ext uri="{FF2B5EF4-FFF2-40B4-BE49-F238E27FC236}">
                <a16:creationId xmlns:a16="http://schemas.microsoft.com/office/drawing/2014/main" id="{8913FCAA-1A34-45C3-A685-F06AB40E5439}"/>
              </a:ext>
            </a:extLst>
          </p:cNvPr>
          <p:cNvSpPr txBox="1"/>
          <p:nvPr/>
        </p:nvSpPr>
        <p:spPr>
          <a:xfrm>
            <a:off x="5130747" y="6147555"/>
            <a:ext cx="1554479" cy="461665"/>
          </a:xfrm>
          <a:prstGeom prst="rect">
            <a:avLst/>
          </a:prstGeom>
          <a:noFill/>
        </p:spPr>
        <p:txBody>
          <a:bodyPr wrap="square">
            <a:spAutoFit/>
          </a:bodyPr>
          <a:lstStyle/>
          <a:p>
            <a:r>
              <a:rPr lang="en-US" sz="2400" strike="noStrike" dirty="0"/>
              <a:t>Aug 2023</a:t>
            </a:r>
            <a:endParaRPr lang="en-US" sz="2400" dirty="0"/>
          </a:p>
        </p:txBody>
      </p:sp>
      <p:sp>
        <p:nvSpPr>
          <p:cNvPr id="23" name="TextBox 22">
            <a:extLst>
              <a:ext uri="{FF2B5EF4-FFF2-40B4-BE49-F238E27FC236}">
                <a16:creationId xmlns:a16="http://schemas.microsoft.com/office/drawing/2014/main" id="{382E0D9B-72F9-4BF3-AEBD-AD654259B38E}"/>
              </a:ext>
            </a:extLst>
          </p:cNvPr>
          <p:cNvSpPr txBox="1"/>
          <p:nvPr/>
        </p:nvSpPr>
        <p:spPr>
          <a:xfrm>
            <a:off x="48569" y="5420973"/>
            <a:ext cx="1890646" cy="584775"/>
          </a:xfrm>
          <a:prstGeom prst="rect">
            <a:avLst/>
          </a:prstGeom>
          <a:noFill/>
        </p:spPr>
        <p:txBody>
          <a:bodyPr wrap="none" rtlCol="0">
            <a:spAutoFit/>
          </a:bodyPr>
          <a:lstStyle/>
          <a:p>
            <a:r>
              <a:rPr lang="en-US" sz="3200" dirty="0"/>
              <a:t>Artemis III</a:t>
            </a:r>
          </a:p>
        </p:txBody>
      </p:sp>
      <p:cxnSp>
        <p:nvCxnSpPr>
          <p:cNvPr id="9" name="Straight Connector 8">
            <a:extLst>
              <a:ext uri="{FF2B5EF4-FFF2-40B4-BE49-F238E27FC236}">
                <a16:creationId xmlns:a16="http://schemas.microsoft.com/office/drawing/2014/main" id="{31644F6A-CB17-4CB1-9FFE-1FFA9A864BB4}"/>
              </a:ext>
            </a:extLst>
          </p:cNvPr>
          <p:cNvCxnSpPr/>
          <p:nvPr/>
        </p:nvCxnSpPr>
        <p:spPr>
          <a:xfrm>
            <a:off x="159391" y="2457663"/>
            <a:ext cx="111993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DEFEDF3-EE3C-4064-A2F6-DECE81A07B41}"/>
              </a:ext>
            </a:extLst>
          </p:cNvPr>
          <p:cNvCxnSpPr/>
          <p:nvPr/>
        </p:nvCxnSpPr>
        <p:spPr>
          <a:xfrm>
            <a:off x="159391" y="5045539"/>
            <a:ext cx="1119930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AAD70CC-BE1A-46E3-837E-E672DB9B528E}"/>
              </a:ext>
            </a:extLst>
          </p:cNvPr>
          <p:cNvSpPr txBox="1"/>
          <p:nvPr/>
        </p:nvSpPr>
        <p:spPr>
          <a:xfrm>
            <a:off x="5318760" y="1708937"/>
            <a:ext cx="1897962" cy="461665"/>
          </a:xfrm>
          <a:prstGeom prst="rect">
            <a:avLst/>
          </a:prstGeom>
          <a:noFill/>
        </p:spPr>
        <p:txBody>
          <a:bodyPr wrap="square">
            <a:spAutoFit/>
          </a:bodyPr>
          <a:lstStyle/>
          <a:p>
            <a:r>
              <a:rPr lang="en-US" sz="2400" strike="noStrike" dirty="0"/>
              <a:t>Oct 2020</a:t>
            </a:r>
            <a:endParaRPr lang="en-US" sz="2400" dirty="0"/>
          </a:p>
        </p:txBody>
      </p:sp>
      <p:sp>
        <p:nvSpPr>
          <p:cNvPr id="26" name="TextBox 25">
            <a:extLst>
              <a:ext uri="{FF2B5EF4-FFF2-40B4-BE49-F238E27FC236}">
                <a16:creationId xmlns:a16="http://schemas.microsoft.com/office/drawing/2014/main" id="{9181D80A-686A-444B-B8EA-8FA5015AE06F}"/>
              </a:ext>
            </a:extLst>
          </p:cNvPr>
          <p:cNvSpPr txBox="1"/>
          <p:nvPr/>
        </p:nvSpPr>
        <p:spPr>
          <a:xfrm>
            <a:off x="10074103" y="3373736"/>
            <a:ext cx="1913765" cy="830997"/>
          </a:xfrm>
          <a:prstGeom prst="rect">
            <a:avLst/>
          </a:prstGeom>
          <a:noFill/>
        </p:spPr>
        <p:txBody>
          <a:bodyPr wrap="square">
            <a:spAutoFit/>
          </a:bodyPr>
          <a:lstStyle/>
          <a:p>
            <a:r>
              <a:rPr lang="en-US" sz="2400" strike="noStrike" dirty="0"/>
              <a:t>Launch</a:t>
            </a:r>
          </a:p>
          <a:p>
            <a:r>
              <a:rPr lang="en-US" sz="2400" strike="noStrike" dirty="0"/>
              <a:t>TBD 2024(?)</a:t>
            </a:r>
            <a:endParaRPr lang="en-US" sz="2400" dirty="0"/>
          </a:p>
        </p:txBody>
      </p:sp>
      <p:sp>
        <p:nvSpPr>
          <p:cNvPr id="27" name="TextBox 26">
            <a:extLst>
              <a:ext uri="{FF2B5EF4-FFF2-40B4-BE49-F238E27FC236}">
                <a16:creationId xmlns:a16="http://schemas.microsoft.com/office/drawing/2014/main" id="{CA5C1B77-39A0-4CC5-9266-F153C36E9273}"/>
              </a:ext>
            </a:extLst>
          </p:cNvPr>
          <p:cNvSpPr txBox="1"/>
          <p:nvPr/>
        </p:nvSpPr>
        <p:spPr>
          <a:xfrm>
            <a:off x="10101891" y="1339605"/>
            <a:ext cx="1554479" cy="830997"/>
          </a:xfrm>
          <a:prstGeom prst="rect">
            <a:avLst/>
          </a:prstGeom>
          <a:noFill/>
        </p:spPr>
        <p:txBody>
          <a:bodyPr wrap="square">
            <a:spAutoFit/>
          </a:bodyPr>
          <a:lstStyle/>
          <a:p>
            <a:r>
              <a:rPr lang="en-US" sz="2400" strike="noStrike" dirty="0"/>
              <a:t>Launched</a:t>
            </a:r>
          </a:p>
          <a:p>
            <a:r>
              <a:rPr lang="en-US" sz="2400" strike="noStrike" dirty="0"/>
              <a:t>Nov 2022</a:t>
            </a:r>
            <a:endParaRPr lang="en-US" sz="2400" dirty="0"/>
          </a:p>
        </p:txBody>
      </p:sp>
      <p:sp>
        <p:nvSpPr>
          <p:cNvPr id="28" name="TextBox 27">
            <a:extLst>
              <a:ext uri="{FF2B5EF4-FFF2-40B4-BE49-F238E27FC236}">
                <a16:creationId xmlns:a16="http://schemas.microsoft.com/office/drawing/2014/main" id="{581DF82F-5E14-4E15-B3A8-237815242626}"/>
              </a:ext>
            </a:extLst>
          </p:cNvPr>
          <p:cNvSpPr txBox="1"/>
          <p:nvPr/>
        </p:nvSpPr>
        <p:spPr>
          <a:xfrm>
            <a:off x="10008066" y="5420973"/>
            <a:ext cx="1841249" cy="830997"/>
          </a:xfrm>
          <a:prstGeom prst="rect">
            <a:avLst/>
          </a:prstGeom>
          <a:noFill/>
        </p:spPr>
        <p:txBody>
          <a:bodyPr wrap="square">
            <a:spAutoFit/>
          </a:bodyPr>
          <a:lstStyle/>
          <a:p>
            <a:r>
              <a:rPr lang="en-US" sz="2400" strike="noStrike" dirty="0"/>
              <a:t>Launch</a:t>
            </a:r>
          </a:p>
          <a:p>
            <a:r>
              <a:rPr lang="en-US" sz="2400" strike="noStrike" dirty="0"/>
              <a:t>TBD 2025(?)</a:t>
            </a:r>
            <a:endParaRPr lang="en-US" sz="2400" dirty="0"/>
          </a:p>
        </p:txBody>
      </p:sp>
      <p:sp>
        <p:nvSpPr>
          <p:cNvPr id="29" name="TextBox 28">
            <a:extLst>
              <a:ext uri="{FF2B5EF4-FFF2-40B4-BE49-F238E27FC236}">
                <a16:creationId xmlns:a16="http://schemas.microsoft.com/office/drawing/2014/main" id="{2852A6CA-7751-4379-B11C-3621F1F0E341}"/>
              </a:ext>
            </a:extLst>
          </p:cNvPr>
          <p:cNvSpPr txBox="1"/>
          <p:nvPr/>
        </p:nvSpPr>
        <p:spPr>
          <a:xfrm>
            <a:off x="5130747" y="5552970"/>
            <a:ext cx="1400566" cy="461665"/>
          </a:xfrm>
          <a:prstGeom prst="rect">
            <a:avLst/>
          </a:prstGeom>
          <a:noFill/>
        </p:spPr>
        <p:txBody>
          <a:bodyPr wrap="square">
            <a:spAutoFit/>
          </a:bodyPr>
          <a:lstStyle/>
          <a:p>
            <a:r>
              <a:rPr lang="en-US" sz="2400" dirty="0"/>
              <a:t>SW Dev</a:t>
            </a:r>
          </a:p>
        </p:txBody>
      </p:sp>
      <p:sp>
        <p:nvSpPr>
          <p:cNvPr id="32" name="Title 1">
            <a:extLst>
              <a:ext uri="{FF2B5EF4-FFF2-40B4-BE49-F238E27FC236}">
                <a16:creationId xmlns:a16="http://schemas.microsoft.com/office/drawing/2014/main" id="{9CE12C03-63CE-4F6D-B7A1-C8D0976069E8}"/>
              </a:ext>
            </a:extLst>
          </p:cNvPr>
          <p:cNvSpPr txBox="1">
            <a:spLocks/>
          </p:cNvSpPr>
          <p:nvPr/>
        </p:nvSpPr>
        <p:spPr>
          <a:xfrm>
            <a:off x="1482811" y="136525"/>
            <a:ext cx="9358184" cy="8113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Orion BFS Releases</a:t>
            </a:r>
          </a:p>
        </p:txBody>
      </p:sp>
    </p:spTree>
    <p:extLst>
      <p:ext uri="{BB962C8B-B14F-4D97-AF65-F5344CB8AC3E}">
        <p14:creationId xmlns:p14="http://schemas.microsoft.com/office/powerpoint/2010/main" val="349620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080F-6B5B-49A2-AA59-10D99B1CEFCE}"/>
              </a:ext>
            </a:extLst>
          </p:cNvPr>
          <p:cNvSpPr>
            <a:spLocks noGrp="1"/>
          </p:cNvSpPr>
          <p:nvPr>
            <p:ph type="title"/>
          </p:nvPr>
        </p:nvSpPr>
        <p:spPr/>
        <p:txBody>
          <a:bodyPr/>
          <a:lstStyle/>
          <a:p>
            <a:r>
              <a:rPr lang="en-US" dirty="0"/>
              <a:t>BFS Schedule</a:t>
            </a:r>
          </a:p>
        </p:txBody>
      </p:sp>
      <p:sp>
        <p:nvSpPr>
          <p:cNvPr id="3" name="Content Placeholder 2">
            <a:extLst>
              <a:ext uri="{FF2B5EF4-FFF2-40B4-BE49-F238E27FC236}">
                <a16:creationId xmlns:a16="http://schemas.microsoft.com/office/drawing/2014/main" id="{906E3F44-3A6F-429E-81A9-7FFF31AF3A7B}"/>
              </a:ext>
            </a:extLst>
          </p:cNvPr>
          <p:cNvSpPr>
            <a:spLocks noGrp="1"/>
          </p:cNvSpPr>
          <p:nvPr>
            <p:ph idx="1"/>
          </p:nvPr>
        </p:nvSpPr>
        <p:spPr/>
        <p:txBody>
          <a:bodyPr/>
          <a:lstStyle/>
          <a:p>
            <a:r>
              <a:rPr lang="en-US" dirty="0"/>
              <a:t>Artemis II – Launch end of 2024</a:t>
            </a:r>
          </a:p>
          <a:p>
            <a:pPr lvl="1"/>
            <a:r>
              <a:rPr lang="en-US" dirty="0"/>
              <a:t>Final BFS delivery for 205 scheduled for Aug 2023</a:t>
            </a:r>
          </a:p>
          <a:p>
            <a:pPr lvl="1"/>
            <a:r>
              <a:rPr lang="en-US" dirty="0"/>
              <a:t>Bug/Defect fixes made after 205 only as approved by Orion program</a:t>
            </a:r>
          </a:p>
          <a:p>
            <a:pPr lvl="1"/>
            <a:r>
              <a:rPr lang="en-US" dirty="0"/>
              <a:t>Simulation and training support through launch in 2024</a:t>
            </a:r>
          </a:p>
          <a:p>
            <a:r>
              <a:rPr lang="en-US" dirty="0"/>
              <a:t>Artemis III – Launching in 2025</a:t>
            </a:r>
          </a:p>
          <a:p>
            <a:pPr lvl="1"/>
            <a:r>
              <a:rPr lang="en-US" dirty="0"/>
              <a:t>303 - No new BFS content, copy existing Artemis II BFS – April 2023</a:t>
            </a:r>
          </a:p>
          <a:p>
            <a:pPr lvl="1"/>
            <a:r>
              <a:rPr lang="en-US" dirty="0"/>
              <a:t>304 (Final BFS for Artemis III) – Adding additional Hand controller, repositioning of RCS thrusters, interface to Docking system, Jettison of docking system</a:t>
            </a:r>
          </a:p>
          <a:p>
            <a:pPr lvl="2"/>
            <a:r>
              <a:rPr lang="en-US" sz="2200" dirty="0"/>
              <a:t>Planning code completion in FY23, with tuning and bug fixes through the end of 2023</a:t>
            </a:r>
          </a:p>
          <a:p>
            <a:pPr lvl="1"/>
            <a:r>
              <a:rPr lang="en-US" dirty="0"/>
              <a:t>Simulation and training support through launch in 2025</a:t>
            </a:r>
          </a:p>
        </p:txBody>
      </p:sp>
    </p:spTree>
    <p:extLst>
      <p:ext uri="{BB962C8B-B14F-4D97-AF65-F5344CB8AC3E}">
        <p14:creationId xmlns:p14="http://schemas.microsoft.com/office/powerpoint/2010/main" val="19567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BFS Data Management Activity</a:t>
            </a:r>
          </a:p>
        </p:txBody>
      </p:sp>
      <p:sp>
        <p:nvSpPr>
          <p:cNvPr id="3" name="Content Placeholder 2"/>
          <p:cNvSpPr>
            <a:spLocks noGrp="1"/>
          </p:cNvSpPr>
          <p:nvPr>
            <p:ph idx="1"/>
          </p:nvPr>
        </p:nvSpPr>
        <p:spPr>
          <a:xfrm>
            <a:off x="391830" y="1287573"/>
            <a:ext cx="11800170" cy="5475942"/>
          </a:xfrm>
        </p:spPr>
        <p:txBody>
          <a:bodyPr>
            <a:normAutofit fontScale="40000" lnSpcReduction="20000"/>
          </a:bodyPr>
          <a:lstStyle/>
          <a:p>
            <a:r>
              <a:rPr lang="en-US" sz="6000" dirty="0"/>
              <a:t>BFS (and several other Orion teams) migrated to using CCDD version 2</a:t>
            </a:r>
          </a:p>
          <a:p>
            <a:r>
              <a:rPr lang="en-US" sz="6000" dirty="0"/>
              <a:t>Data Table management in CCDD</a:t>
            </a:r>
          </a:p>
          <a:p>
            <a:pPr lvl="1"/>
            <a:r>
              <a:rPr lang="en-US" sz="5000" dirty="0"/>
              <a:t>Store/document each individual parameter values (with date/signatures) </a:t>
            </a:r>
          </a:p>
          <a:p>
            <a:pPr lvl="1"/>
            <a:r>
              <a:rPr lang="en-US" sz="5000" dirty="0"/>
              <a:t>Sequence table management (store/document each line of each sequence)</a:t>
            </a:r>
          </a:p>
          <a:p>
            <a:pPr lvl="1"/>
            <a:r>
              <a:rPr lang="en-US" sz="5000" dirty="0"/>
              <a:t>Global tables (schedule tables, MIDs, </a:t>
            </a:r>
            <a:r>
              <a:rPr lang="en-US" sz="5000" dirty="0" err="1"/>
              <a:t>etc</a:t>
            </a:r>
            <a:r>
              <a:rPr lang="en-US" sz="5000" dirty="0"/>
              <a:t>) managed for BFS/VPU</a:t>
            </a:r>
          </a:p>
          <a:p>
            <a:r>
              <a:rPr lang="en-US" sz="6000" dirty="0"/>
              <a:t>Data exports (each from a CCDD script)</a:t>
            </a:r>
          </a:p>
          <a:p>
            <a:pPr lvl="1"/>
            <a:r>
              <a:rPr lang="en-US" sz="5000" dirty="0"/>
              <a:t>Validation info (name/date/test#/</a:t>
            </a:r>
            <a:r>
              <a:rPr lang="en-US" sz="5000" dirty="0" err="1"/>
              <a:t>etc</a:t>
            </a:r>
            <a:r>
              <a:rPr lang="en-US" sz="5000" dirty="0"/>
              <a:t>) managed for EVERY table item</a:t>
            </a:r>
          </a:p>
          <a:p>
            <a:pPr lvl="1"/>
            <a:r>
              <a:rPr lang="en-US" sz="5000" dirty="0"/>
              <a:t>Information for IDD </a:t>
            </a:r>
          </a:p>
          <a:p>
            <a:pPr lvl="1"/>
            <a:r>
              <a:rPr lang="en-US" sz="5000" dirty="0"/>
              <a:t>Header files for all cFS SB messages used on BFS</a:t>
            </a:r>
          </a:p>
          <a:p>
            <a:pPr lvl="1"/>
            <a:r>
              <a:rPr lang="en-US" sz="5000" dirty="0"/>
              <a:t>Table files used by BFS (see previous bullet)</a:t>
            </a:r>
          </a:p>
          <a:p>
            <a:pPr lvl="1"/>
            <a:r>
              <a:rPr lang="en-US" sz="5000" dirty="0"/>
              <a:t>Telemetry management (Orion CUIs used on BFS) as well as spreadsheet to request new ones</a:t>
            </a:r>
          </a:p>
          <a:p>
            <a:pPr lvl="1"/>
            <a:r>
              <a:rPr lang="en-US" sz="5000" dirty="0"/>
              <a:t>Automated HK copy table (Frankenstein message for downlink)</a:t>
            </a:r>
          </a:p>
          <a:p>
            <a:pPr lvl="1"/>
            <a:r>
              <a:rPr lang="en-US" sz="5000" dirty="0"/>
              <a:t>Crew Display telemetry packet generation (similar to HK copy table)</a:t>
            </a:r>
          </a:p>
          <a:p>
            <a:r>
              <a:rPr lang="en-US" sz="6000" dirty="0"/>
              <a:t>CCDD used to autogenerate/</a:t>
            </a:r>
            <a:r>
              <a:rPr lang="en-US" sz="6000" dirty="0" err="1"/>
              <a:t>autocode</a:t>
            </a:r>
            <a:r>
              <a:rPr lang="en-US" sz="6000" dirty="0"/>
              <a:t> a majority of all BFS SW:</a:t>
            </a:r>
          </a:p>
          <a:p>
            <a:pPr lvl="1"/>
            <a:r>
              <a:rPr lang="en-US" sz="5000" dirty="0"/>
              <a:t>More than 20,000 SLOC in source code headers (*.h files)</a:t>
            </a:r>
          </a:p>
          <a:p>
            <a:pPr lvl="1"/>
            <a:r>
              <a:rPr lang="en-US" sz="5000" dirty="0"/>
              <a:t>More than 20,000 SLOC in config tables (*.</a:t>
            </a:r>
            <a:r>
              <a:rPr lang="en-US" sz="5000" dirty="0" err="1"/>
              <a:t>cpp</a:t>
            </a:r>
            <a:r>
              <a:rPr lang="en-US" sz="5000" dirty="0"/>
              <a:t> files)</a:t>
            </a:r>
          </a:p>
          <a:p>
            <a:pPr lvl="1"/>
            <a:r>
              <a:rPr lang="en-US" sz="5000" dirty="0"/>
              <a:t>Custom “hand-coded” SLOC in BFS is less than 40,000 SLOC</a:t>
            </a:r>
          </a:p>
        </p:txBody>
      </p:sp>
      <p:sp>
        <p:nvSpPr>
          <p:cNvPr id="4" name="Content Placeholder 2">
            <a:extLst>
              <a:ext uri="{FF2B5EF4-FFF2-40B4-BE49-F238E27FC236}">
                <a16:creationId xmlns:a16="http://schemas.microsoft.com/office/drawing/2014/main" id="{48770B4A-D685-4632-C2EE-660A1DF0A3FE}"/>
              </a:ext>
            </a:extLst>
          </p:cNvPr>
          <p:cNvSpPr txBox="1">
            <a:spLocks/>
          </p:cNvSpPr>
          <p:nvPr/>
        </p:nvSpPr>
        <p:spPr>
          <a:xfrm>
            <a:off x="234176" y="1185040"/>
            <a:ext cx="11253632" cy="5578475"/>
          </a:xfrm>
          <a:prstGeom prst="rect">
            <a:avLst/>
          </a:prstGeom>
        </p:spPr>
        <p:txBody>
          <a:bodyPr vert="horz" lIns="91440" tIns="45720" rIns="91440" bIns="45720" rtlCol="0">
            <a:normAutofit/>
          </a:bodyPr>
          <a:lstStyle>
            <a:lvl1pPr marL="173038" indent="-173038"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03225" indent="-173038" algn="l" defTabSz="914400" rtl="0" eaLnBrk="1" latinLnBrk="0" hangingPunct="1">
              <a:lnSpc>
                <a:spcPct val="90000"/>
              </a:lnSpc>
              <a:spcBef>
                <a:spcPts val="500"/>
              </a:spcBef>
              <a:buFont typeface="Arial" panose="020B0604020202020204" pitchFamily="34" charset="0"/>
              <a:buChar char="•"/>
              <a:tabLst>
                <a:tab pos="288925" algn="l"/>
              </a:tabLst>
              <a:defRPr sz="2400" kern="1200">
                <a:solidFill>
                  <a:schemeClr val="tx1"/>
                </a:solidFill>
                <a:latin typeface="+mn-lt"/>
                <a:ea typeface="+mn-ea"/>
                <a:cs typeface="+mn-cs"/>
              </a:defRPr>
            </a:lvl2pPr>
            <a:lvl3pPr marL="625475" indent="-16351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857250" indent="-1730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7438" indent="-1730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73587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4585-EE1A-4631-8C31-3CAA478DF94E}"/>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2B5DD010-8ADA-4FAC-9034-65A785663901}"/>
              </a:ext>
            </a:extLst>
          </p:cNvPr>
          <p:cNvSpPr>
            <a:spLocks noGrp="1"/>
          </p:cNvSpPr>
          <p:nvPr>
            <p:ph idx="1"/>
          </p:nvPr>
        </p:nvSpPr>
        <p:spPr>
          <a:xfrm>
            <a:off x="234175" y="1143000"/>
            <a:ext cx="11781263" cy="5417191"/>
          </a:xfrm>
        </p:spPr>
        <p:txBody>
          <a:bodyPr>
            <a:normAutofit/>
          </a:bodyPr>
          <a:lstStyle/>
          <a:p>
            <a:r>
              <a:rPr lang="en-US" dirty="0"/>
              <a:t>Managing Artemis II and Artemis III at the same time is challenging</a:t>
            </a:r>
          </a:p>
          <a:p>
            <a:pPr lvl="1"/>
            <a:r>
              <a:rPr lang="en-US" dirty="0"/>
              <a:t>Most “updates” to A2 should flow into A3, but not all!</a:t>
            </a:r>
          </a:p>
          <a:p>
            <a:pPr lvl="1"/>
            <a:r>
              <a:rPr lang="en-US" dirty="0"/>
              <a:t>Perforce flowing back to </a:t>
            </a:r>
            <a:r>
              <a:rPr lang="en-US" dirty="0" err="1"/>
              <a:t>gitlab</a:t>
            </a:r>
            <a:r>
              <a:rPr lang="en-US" dirty="0"/>
              <a:t> caused version control conflicts</a:t>
            </a:r>
          </a:p>
          <a:p>
            <a:r>
              <a:rPr lang="en-US" dirty="0"/>
              <a:t>BFS can be “forgotten about” when changes/fixes are made in Primary SW</a:t>
            </a:r>
          </a:p>
          <a:p>
            <a:r>
              <a:rPr lang="en-US" dirty="0"/>
              <a:t>Being spread across 4 states made telecons a required part of BFS culture</a:t>
            </a:r>
          </a:p>
          <a:p>
            <a:pPr lvl="1"/>
            <a:r>
              <a:rPr lang="en-US" dirty="0"/>
              <a:t>This setup allowed BFS team to work from home during COVID-19 with minimal impact</a:t>
            </a:r>
          </a:p>
          <a:p>
            <a:r>
              <a:rPr lang="en-US" dirty="0"/>
              <a:t>Using “frozen” cFS and VxWorks version (bleeding edge vs. end of life)</a:t>
            </a:r>
          </a:p>
          <a:p>
            <a:r>
              <a:rPr lang="en-US" dirty="0"/>
              <a:t>Test as You Fly</a:t>
            </a:r>
          </a:p>
          <a:p>
            <a:pPr lvl="1"/>
            <a:r>
              <a:rPr lang="en-US" dirty="0"/>
              <a:t>Big Endian vs Little Endian</a:t>
            </a:r>
          </a:p>
          <a:p>
            <a:pPr lvl="1"/>
            <a:r>
              <a:rPr lang="en-US" dirty="0"/>
              <a:t>CRC calculation(s)</a:t>
            </a:r>
          </a:p>
          <a:p>
            <a:pPr lvl="1"/>
            <a:r>
              <a:rPr lang="en-US" dirty="0"/>
              <a:t>Test with actual HW or data recordings (documentation may not reflect reality)</a:t>
            </a:r>
          </a:p>
        </p:txBody>
      </p:sp>
    </p:spTree>
    <p:extLst>
      <p:ext uri="{BB962C8B-B14F-4D97-AF65-F5344CB8AC3E}">
        <p14:creationId xmlns:p14="http://schemas.microsoft.com/office/powerpoint/2010/main" val="227086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Future Work</a:t>
            </a:r>
            <a:endParaRPr lang="en-US" dirty="0"/>
          </a:p>
        </p:txBody>
      </p:sp>
      <p:sp>
        <p:nvSpPr>
          <p:cNvPr id="3" name="Content Placeholder 2"/>
          <p:cNvSpPr>
            <a:spLocks noGrp="1"/>
          </p:cNvSpPr>
          <p:nvPr>
            <p:ph idx="1"/>
          </p:nvPr>
        </p:nvSpPr>
        <p:spPr>
          <a:xfrm>
            <a:off x="316784" y="1342698"/>
            <a:ext cx="11558432" cy="3922986"/>
          </a:xfrm>
        </p:spPr>
        <p:txBody>
          <a:bodyPr/>
          <a:lstStyle/>
          <a:p>
            <a:r>
              <a:rPr lang="en-US" dirty="0"/>
              <a:t>Artemis II config table management until launch –  Sep 2024(?)</a:t>
            </a:r>
          </a:p>
          <a:p>
            <a:r>
              <a:rPr lang="en-US" sz="2700" dirty="0"/>
              <a:t>Parallel configuration table management for Artemis III – 2025(?)</a:t>
            </a:r>
          </a:p>
          <a:p>
            <a:pPr lvl="1"/>
            <a:r>
              <a:rPr lang="en-US" dirty="0"/>
              <a:t>Different output messages (A2 vs. A3) – added telemetry and HW interface updates</a:t>
            </a:r>
          </a:p>
          <a:p>
            <a:pPr lvl="1"/>
            <a:r>
              <a:rPr lang="en-US" dirty="0"/>
              <a:t>Vehicle specific calibration values will change (mass, CG, thruster locations, </a:t>
            </a:r>
            <a:r>
              <a:rPr lang="en-US" dirty="0" err="1"/>
              <a:t>etc</a:t>
            </a:r>
            <a:r>
              <a:rPr lang="en-US" dirty="0"/>
              <a:t>)</a:t>
            </a:r>
          </a:p>
          <a:p>
            <a:r>
              <a:rPr lang="en-US" dirty="0"/>
              <a:t>Lessons learned from using CCDD on BFS</a:t>
            </a:r>
          </a:p>
          <a:p>
            <a:pPr lvl="1"/>
            <a:r>
              <a:rPr lang="en-US" dirty="0"/>
              <a:t>Updates/Bugfixes made to CCDD for BFS ( now available to other programs)</a:t>
            </a:r>
          </a:p>
          <a:p>
            <a:pPr lvl="1"/>
            <a:r>
              <a:rPr lang="en-US" dirty="0"/>
              <a:t>Comparisons between CCDD and Rhapsody (modeling tool used on PFSW)</a:t>
            </a:r>
          </a:p>
        </p:txBody>
      </p:sp>
    </p:spTree>
    <p:extLst>
      <p:ext uri="{BB962C8B-B14F-4D97-AF65-F5344CB8AC3E}">
        <p14:creationId xmlns:p14="http://schemas.microsoft.com/office/powerpoint/2010/main" val="1893693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330A-6B9F-4750-AEE7-8E830D16F780}"/>
              </a:ext>
            </a:extLst>
          </p:cNvPr>
          <p:cNvSpPr>
            <a:spLocks noGrp="1"/>
          </p:cNvSpPr>
          <p:nvPr>
            <p:ph type="title"/>
          </p:nvPr>
        </p:nvSpPr>
        <p:spPr/>
        <p:txBody>
          <a:bodyPr/>
          <a:lstStyle/>
          <a:p>
            <a:r>
              <a:rPr lang="en-US" dirty="0"/>
              <a:t>Q+A</a:t>
            </a:r>
          </a:p>
        </p:txBody>
      </p:sp>
      <p:sp>
        <p:nvSpPr>
          <p:cNvPr id="3" name="Content Placeholder 2">
            <a:extLst>
              <a:ext uri="{FF2B5EF4-FFF2-40B4-BE49-F238E27FC236}">
                <a16:creationId xmlns:a16="http://schemas.microsoft.com/office/drawing/2014/main" id="{9357DA8A-EA79-47C5-A7A5-F77F11B2BFC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6136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368863" y="1199689"/>
            <a:ext cx="5273676" cy="5033963"/>
          </a:xfrm>
        </p:spPr>
        <p:txBody>
          <a:bodyPr>
            <a:normAutofit fontScale="92500" lnSpcReduction="10000"/>
          </a:bodyPr>
          <a:lstStyle/>
          <a:p>
            <a:endParaRPr lang="en-US" dirty="0"/>
          </a:p>
          <a:p>
            <a:pPr>
              <a:buFont typeface="Wingdings" pitchFamily="2" charset="2"/>
              <a:buChar char="v"/>
            </a:pPr>
            <a:r>
              <a:rPr lang="en-US" b="1" dirty="0"/>
              <a:t> Background</a:t>
            </a:r>
          </a:p>
          <a:p>
            <a:pPr lvl="1"/>
            <a:r>
              <a:rPr lang="en-US" dirty="0"/>
              <a:t>Artemis and Orion</a:t>
            </a:r>
          </a:p>
          <a:p>
            <a:pPr lvl="1"/>
            <a:r>
              <a:rPr lang="en-US" dirty="0"/>
              <a:t>BFS vs. Primary Orion Software</a:t>
            </a:r>
          </a:p>
          <a:p>
            <a:pPr lvl="1"/>
            <a:r>
              <a:rPr lang="en-US" dirty="0"/>
              <a:t>cFS, CCDD, and version control</a:t>
            </a:r>
          </a:p>
          <a:p>
            <a:pPr lvl="1"/>
            <a:endParaRPr lang="en-US" sz="800" dirty="0"/>
          </a:p>
          <a:p>
            <a:pPr>
              <a:buFont typeface="Wingdings" pitchFamily="2" charset="2"/>
              <a:buChar char="v"/>
            </a:pPr>
            <a:r>
              <a:rPr lang="en-US" b="1" dirty="0"/>
              <a:t> BFS Development</a:t>
            </a:r>
          </a:p>
          <a:p>
            <a:pPr lvl="1"/>
            <a:r>
              <a:rPr lang="en-US" dirty="0"/>
              <a:t>Interface Management</a:t>
            </a:r>
          </a:p>
          <a:p>
            <a:pPr lvl="1"/>
            <a:r>
              <a:rPr lang="en-US" dirty="0"/>
              <a:t>Configuration Control and Workflow</a:t>
            </a:r>
          </a:p>
          <a:p>
            <a:pPr lvl="1"/>
            <a:r>
              <a:rPr lang="en-US" dirty="0"/>
              <a:t>Status and Schedule</a:t>
            </a:r>
          </a:p>
          <a:p>
            <a:pPr lvl="1"/>
            <a:r>
              <a:rPr lang="en-US" dirty="0"/>
              <a:t>Verification and Validation</a:t>
            </a:r>
          </a:p>
          <a:p>
            <a:pPr lvl="1"/>
            <a:endParaRPr lang="en-US" sz="800" dirty="0"/>
          </a:p>
          <a:p>
            <a:pPr>
              <a:buFont typeface="Wingdings" pitchFamily="2" charset="2"/>
              <a:buChar char="v"/>
            </a:pPr>
            <a:r>
              <a:rPr lang="en-US" b="1" dirty="0"/>
              <a:t> Lessons Learned</a:t>
            </a:r>
          </a:p>
          <a:p>
            <a:pPr>
              <a:buFont typeface="Wingdings" pitchFamily="2" charset="2"/>
              <a:buChar char="v"/>
            </a:pPr>
            <a:endParaRPr lang="en-US" sz="900" b="1" dirty="0"/>
          </a:p>
          <a:p>
            <a:pPr>
              <a:buFont typeface="Wingdings" pitchFamily="2" charset="2"/>
              <a:buChar char="v"/>
            </a:pPr>
            <a:r>
              <a:rPr lang="en-US" b="1" dirty="0"/>
              <a:t> Q + A</a:t>
            </a:r>
          </a:p>
          <a:p>
            <a:endParaRPr lang="en-US" dirty="0"/>
          </a:p>
          <a:p>
            <a:endParaRPr lang="en-US" dirty="0"/>
          </a:p>
        </p:txBody>
      </p:sp>
      <p:pic>
        <p:nvPicPr>
          <p:cNvPr id="4" name="Picture 2">
            <a:extLst>
              <a:ext uri="{FF2B5EF4-FFF2-40B4-BE49-F238E27FC236}">
                <a16:creationId xmlns:a16="http://schemas.microsoft.com/office/drawing/2014/main" id="{FDDE2362-4387-B39A-26A7-9B6B93238E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2539" y="1718341"/>
            <a:ext cx="4566551" cy="399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94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26EB-74AA-4216-8A67-9C49F518F259}"/>
              </a:ext>
            </a:extLst>
          </p:cNvPr>
          <p:cNvSpPr>
            <a:spLocks noGrp="1"/>
          </p:cNvSpPr>
          <p:nvPr>
            <p:ph type="title"/>
          </p:nvPr>
        </p:nvSpPr>
        <p:spPr/>
        <p:txBody>
          <a:bodyPr/>
          <a:lstStyle/>
          <a:p>
            <a:r>
              <a:rPr lang="en-US" dirty="0"/>
              <a:t>Artemis Background</a:t>
            </a:r>
          </a:p>
        </p:txBody>
      </p:sp>
      <p:sp>
        <p:nvSpPr>
          <p:cNvPr id="3" name="Content Placeholder 2">
            <a:extLst>
              <a:ext uri="{FF2B5EF4-FFF2-40B4-BE49-F238E27FC236}">
                <a16:creationId xmlns:a16="http://schemas.microsoft.com/office/drawing/2014/main" id="{065886BC-D2F6-42E5-8B2A-4C07EBE357A1}"/>
              </a:ext>
            </a:extLst>
          </p:cNvPr>
          <p:cNvSpPr>
            <a:spLocks noGrp="1"/>
          </p:cNvSpPr>
          <p:nvPr>
            <p:ph idx="1"/>
          </p:nvPr>
        </p:nvSpPr>
        <p:spPr>
          <a:xfrm>
            <a:off x="297235" y="1321670"/>
            <a:ext cx="11285163" cy="5033963"/>
          </a:xfrm>
        </p:spPr>
        <p:txBody>
          <a:bodyPr>
            <a:normAutofit/>
          </a:bodyPr>
          <a:lstStyle/>
          <a:p>
            <a:r>
              <a:rPr lang="en-US" sz="2700" b="1" i="1" dirty="0">
                <a:effectLst/>
              </a:rPr>
              <a:t>Artemis</a:t>
            </a:r>
            <a:r>
              <a:rPr lang="en-US" sz="2700" dirty="0">
                <a:effectLst/>
              </a:rPr>
              <a:t>, the twin sister of Apollo and Goddess of the Moon and the Hunt, encompasses all of NASA’s present efforts to return humans to the Moon and preparing us and propelling us on to Mars</a:t>
            </a:r>
          </a:p>
          <a:p>
            <a:r>
              <a:rPr lang="en-US" sz="2700" dirty="0">
                <a:effectLst/>
              </a:rPr>
              <a:t>The Artemis program will be a series of increasingly complex missions to build a long-term human presence at the Moon for decades to come</a:t>
            </a:r>
          </a:p>
          <a:p>
            <a:pPr lvl="1"/>
            <a:r>
              <a:rPr lang="en-US" dirty="0">
                <a:effectLst/>
              </a:rPr>
              <a:t>Through the successful </a:t>
            </a:r>
            <a:r>
              <a:rPr lang="en-US" b="1" dirty="0">
                <a:effectLst/>
              </a:rPr>
              <a:t>Artemis I </a:t>
            </a:r>
            <a:r>
              <a:rPr lang="en-US" dirty="0">
                <a:effectLst/>
              </a:rPr>
              <a:t>mission (Nov/Dec 2022), the </a:t>
            </a:r>
            <a:r>
              <a:rPr lang="en-US" dirty="0"/>
              <a:t>deep space exploration </a:t>
            </a:r>
            <a:r>
              <a:rPr lang="en-US" dirty="0">
                <a:effectLst/>
              </a:rPr>
              <a:t>Orion spacecraft’s systems were tested in a spaceflight environment, as well as ensuring a safe re-entry, descent, splashdown, and recovery prior to the first flight with crew on Artemis II.</a:t>
            </a:r>
          </a:p>
          <a:p>
            <a:pPr lvl="1"/>
            <a:r>
              <a:rPr lang="en-US" b="1" dirty="0">
                <a:effectLst/>
              </a:rPr>
              <a:t>Artemis II </a:t>
            </a:r>
            <a:r>
              <a:rPr lang="en-US" dirty="0">
                <a:effectLst/>
              </a:rPr>
              <a:t>will be the next mission (2024) and the first flight with crew aboard of NASA’s Orion spacecraft -- this will be the first crewed test flight to the Moon since the Apollo program. The Artemis II flight test will pave the way to land the first woman and first person of color on the Moon on </a:t>
            </a:r>
            <a:r>
              <a:rPr lang="en-US" b="1" dirty="0">
                <a:effectLst/>
              </a:rPr>
              <a:t>Artemis III </a:t>
            </a:r>
            <a:r>
              <a:rPr lang="en-US" dirty="0">
                <a:effectLst/>
              </a:rPr>
              <a:t>(2025).</a:t>
            </a:r>
          </a:p>
        </p:txBody>
      </p:sp>
    </p:spTree>
    <p:extLst>
      <p:ext uri="{BB962C8B-B14F-4D97-AF65-F5344CB8AC3E}">
        <p14:creationId xmlns:p14="http://schemas.microsoft.com/office/powerpoint/2010/main" val="364731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58F6-0BFF-4D0F-BDC8-9AF6064BF109}"/>
              </a:ext>
            </a:extLst>
          </p:cNvPr>
          <p:cNvSpPr>
            <a:spLocks noGrp="1"/>
          </p:cNvSpPr>
          <p:nvPr>
            <p:ph type="title"/>
          </p:nvPr>
        </p:nvSpPr>
        <p:spPr>
          <a:xfrm>
            <a:off x="1482811" y="137351"/>
            <a:ext cx="9358184" cy="811329"/>
          </a:xfrm>
        </p:spPr>
        <p:txBody>
          <a:bodyPr/>
          <a:lstStyle/>
          <a:p>
            <a:r>
              <a:rPr lang="en-US" dirty="0"/>
              <a:t>Orion Background</a:t>
            </a:r>
          </a:p>
        </p:txBody>
      </p:sp>
      <p:sp>
        <p:nvSpPr>
          <p:cNvPr id="3" name="Content Placeholder 2">
            <a:extLst>
              <a:ext uri="{FF2B5EF4-FFF2-40B4-BE49-F238E27FC236}">
                <a16:creationId xmlns:a16="http://schemas.microsoft.com/office/drawing/2014/main" id="{708272BE-B48C-46CD-A1CA-E48AC5447782}"/>
              </a:ext>
            </a:extLst>
          </p:cNvPr>
          <p:cNvSpPr>
            <a:spLocks noGrp="1"/>
          </p:cNvSpPr>
          <p:nvPr>
            <p:ph idx="1"/>
          </p:nvPr>
        </p:nvSpPr>
        <p:spPr>
          <a:xfrm>
            <a:off x="265705" y="1216570"/>
            <a:ext cx="11781263" cy="3599301"/>
          </a:xfrm>
        </p:spPr>
        <p:txBody>
          <a:bodyPr>
            <a:normAutofit/>
          </a:bodyPr>
          <a:lstStyle/>
          <a:p>
            <a:r>
              <a:rPr lang="en-US" sz="2600" dirty="0">
                <a:effectLst/>
              </a:rPr>
              <a:t>Named after one of the largest constellations in the night sky and drawing from more than 50 years of spaceflight research and development, the Orion spacecraft is designed to meet the evolving needs of NASA’s deep space exploration program for decades to come</a:t>
            </a:r>
          </a:p>
          <a:p>
            <a:r>
              <a:rPr lang="en-US" sz="2600" dirty="0">
                <a:effectLst/>
              </a:rPr>
              <a:t>Orion will serve as the multi-purpose exploration vehicle that will carry crew to space, provide emergency abort capability, sustain astronauts during their missions, and provide safe re-entry from deep space return velocities</a:t>
            </a:r>
            <a:endParaRPr lang="en-US" sz="2600" dirty="0">
              <a:highlight>
                <a:srgbClr val="FFFF00"/>
              </a:highlight>
            </a:endParaRPr>
          </a:p>
        </p:txBody>
      </p:sp>
      <p:sp>
        <p:nvSpPr>
          <p:cNvPr id="4" name="Content Placeholder 2">
            <a:extLst>
              <a:ext uri="{FF2B5EF4-FFF2-40B4-BE49-F238E27FC236}">
                <a16:creationId xmlns:a16="http://schemas.microsoft.com/office/drawing/2014/main" id="{C0BFB202-6D12-F178-7366-9B0CFB73C498}"/>
              </a:ext>
            </a:extLst>
          </p:cNvPr>
          <p:cNvSpPr txBox="1">
            <a:spLocks/>
          </p:cNvSpPr>
          <p:nvPr/>
        </p:nvSpPr>
        <p:spPr>
          <a:xfrm>
            <a:off x="452779" y="3983191"/>
            <a:ext cx="8680711" cy="2716432"/>
          </a:xfrm>
          <a:prstGeom prst="rect">
            <a:avLst/>
          </a:prstGeom>
        </p:spPr>
        <p:txBody>
          <a:bodyPr vert="horz" lIns="91440" tIns="45720" rIns="91440" bIns="45720" rtlCol="0">
            <a:normAutofit/>
          </a:bodyPr>
          <a:lstStyle>
            <a:lvl1pPr marL="173038" indent="-173038"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03225" indent="-173038" algn="l" defTabSz="914400" rtl="0" eaLnBrk="1" latinLnBrk="0" hangingPunct="1">
              <a:lnSpc>
                <a:spcPct val="90000"/>
              </a:lnSpc>
              <a:spcBef>
                <a:spcPts val="500"/>
              </a:spcBef>
              <a:buFont typeface="Arial" panose="020B0604020202020204" pitchFamily="34" charset="0"/>
              <a:buChar char="•"/>
              <a:tabLst>
                <a:tab pos="288925" algn="l"/>
              </a:tabLst>
              <a:defRPr sz="2400" kern="1200">
                <a:solidFill>
                  <a:schemeClr val="tx1"/>
                </a:solidFill>
                <a:latin typeface="+mn-lt"/>
                <a:ea typeface="+mn-ea"/>
                <a:cs typeface="+mn-cs"/>
              </a:defRPr>
            </a:lvl2pPr>
            <a:lvl3pPr marL="625475" indent="-16351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857250" indent="-1730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087438" indent="-1730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a:t>
            </a:r>
            <a:r>
              <a:rPr lang="en-US" sz="2000" b="1" dirty="0"/>
              <a:t>Launch Abort System </a:t>
            </a:r>
            <a:r>
              <a:rPr lang="en-US" sz="2000" dirty="0"/>
              <a:t>will carry the crew to safety in the event of an emergency during launch or ascent atop the agency’s Space Launch System rocket</a:t>
            </a:r>
          </a:p>
          <a:p>
            <a:r>
              <a:rPr lang="en-US" sz="2000" dirty="0"/>
              <a:t>The </a:t>
            </a:r>
            <a:r>
              <a:rPr lang="en-US" sz="2000" b="1" dirty="0"/>
              <a:t>Crew Module </a:t>
            </a:r>
            <a:r>
              <a:rPr lang="en-US" sz="2000" dirty="0"/>
              <a:t>is the pressurized part of the Orion spacecraft where crew will live and work on their journey to the Moon and back</a:t>
            </a:r>
          </a:p>
          <a:p>
            <a:r>
              <a:rPr lang="en-US" sz="2000" dirty="0"/>
              <a:t>The </a:t>
            </a:r>
            <a:r>
              <a:rPr lang="en-US" sz="2000" b="1" dirty="0"/>
              <a:t>Service Module </a:t>
            </a:r>
            <a:r>
              <a:rPr lang="en-US" sz="2000" dirty="0"/>
              <a:t>provides propulsion, thermal control, electrical power generated by solar arrays, and life support systems including water, oxygen, and nitrogen</a:t>
            </a:r>
          </a:p>
        </p:txBody>
      </p:sp>
      <p:pic>
        <p:nvPicPr>
          <p:cNvPr id="2050" name="Picture 2" descr="ESA - Cutaway view of Artemis I rocket with the European Service Module on  top">
            <a:extLst>
              <a:ext uri="{FF2B5EF4-FFF2-40B4-BE49-F238E27FC236}">
                <a16:creationId xmlns:a16="http://schemas.microsoft.com/office/drawing/2014/main" id="{93C3B4A7-03C2-0736-E5A2-EF2FE1E301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1261" y="3739909"/>
            <a:ext cx="1399988" cy="289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4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6B09-BF8C-4D63-9469-97C567B5AD7F}"/>
              </a:ext>
            </a:extLst>
          </p:cNvPr>
          <p:cNvSpPr>
            <a:spLocks noGrp="1"/>
          </p:cNvSpPr>
          <p:nvPr>
            <p:ph type="title"/>
          </p:nvPr>
        </p:nvSpPr>
        <p:spPr>
          <a:xfrm>
            <a:off x="1124125" y="136525"/>
            <a:ext cx="9716870" cy="811329"/>
          </a:xfrm>
        </p:spPr>
        <p:txBody>
          <a:bodyPr>
            <a:normAutofit fontScale="90000"/>
          </a:bodyPr>
          <a:lstStyle/>
          <a:p>
            <a:r>
              <a:rPr lang="en-US" dirty="0"/>
              <a:t>High Level Artemis Schedule (likely to change!)</a:t>
            </a:r>
          </a:p>
        </p:txBody>
      </p:sp>
      <p:sp>
        <p:nvSpPr>
          <p:cNvPr id="3" name="Content Placeholder 2">
            <a:extLst>
              <a:ext uri="{FF2B5EF4-FFF2-40B4-BE49-F238E27FC236}">
                <a16:creationId xmlns:a16="http://schemas.microsoft.com/office/drawing/2014/main" id="{DB255C9B-6AC1-4C92-8001-94E2BFDB70D9}"/>
              </a:ext>
            </a:extLst>
          </p:cNvPr>
          <p:cNvSpPr>
            <a:spLocks noGrp="1"/>
          </p:cNvSpPr>
          <p:nvPr>
            <p:ph idx="1"/>
          </p:nvPr>
        </p:nvSpPr>
        <p:spPr/>
        <p:txBody>
          <a:bodyPr>
            <a:normAutofit lnSpcReduction="10000"/>
          </a:bodyPr>
          <a:lstStyle/>
          <a:p>
            <a:r>
              <a:rPr lang="en-US" dirty="0"/>
              <a:t>Pad Abort I – May 6</a:t>
            </a:r>
            <a:r>
              <a:rPr lang="en-US" baseline="30000" dirty="0"/>
              <a:t>th</a:t>
            </a:r>
            <a:r>
              <a:rPr lang="en-US" dirty="0"/>
              <a:t>, 2010</a:t>
            </a:r>
          </a:p>
          <a:p>
            <a:pPr lvl="1"/>
            <a:r>
              <a:rPr lang="en-US" dirty="0"/>
              <a:t>95 second test of LAS (from rest off the launchpad)</a:t>
            </a:r>
          </a:p>
          <a:p>
            <a:r>
              <a:rPr lang="en-US" dirty="0"/>
              <a:t>EFT-1 – Dec 5</a:t>
            </a:r>
            <a:r>
              <a:rPr lang="en-US" baseline="30000" dirty="0"/>
              <a:t>th</a:t>
            </a:r>
            <a:r>
              <a:rPr lang="en-US" dirty="0"/>
              <a:t>, 2014                                               (1675 day gap)</a:t>
            </a:r>
          </a:p>
          <a:p>
            <a:pPr lvl="1"/>
            <a:r>
              <a:rPr lang="en-US" dirty="0"/>
              <a:t>4-hour 3-orbit test of Orion Crew Module</a:t>
            </a:r>
          </a:p>
          <a:p>
            <a:r>
              <a:rPr lang="en-US" dirty="0"/>
              <a:t>AA-2 – July 2</a:t>
            </a:r>
            <a:r>
              <a:rPr lang="en-US" baseline="30000" dirty="0"/>
              <a:t>nd</a:t>
            </a:r>
            <a:r>
              <a:rPr lang="en-US" dirty="0"/>
              <a:t>, 2019                                                (1669 day gap)</a:t>
            </a:r>
          </a:p>
          <a:p>
            <a:pPr lvl="1"/>
            <a:r>
              <a:rPr lang="en-US" dirty="0"/>
              <a:t>3-minute test of LAS (from 30,000ft going Mach 1)</a:t>
            </a:r>
          </a:p>
          <a:p>
            <a:r>
              <a:rPr lang="en-US" dirty="0"/>
              <a:t>Artemis I – Nov 16</a:t>
            </a:r>
            <a:r>
              <a:rPr lang="en-US" baseline="30000" dirty="0"/>
              <a:t>th</a:t>
            </a:r>
            <a:r>
              <a:rPr lang="en-US" dirty="0"/>
              <a:t> 2022                                        (1233 day gap)</a:t>
            </a:r>
          </a:p>
          <a:p>
            <a:pPr lvl="1"/>
            <a:r>
              <a:rPr lang="en-US" dirty="0"/>
              <a:t>~30 day test of CM and SM (no crew)</a:t>
            </a:r>
          </a:p>
          <a:p>
            <a:r>
              <a:rPr lang="en-US" dirty="0"/>
              <a:t>Artemis II (ETD: late 2024)                                      ( ~716 day gap)</a:t>
            </a:r>
          </a:p>
          <a:p>
            <a:pPr lvl="1"/>
            <a:r>
              <a:rPr lang="en-US" dirty="0"/>
              <a:t>First Orion mission with crew, ~10 days</a:t>
            </a:r>
          </a:p>
          <a:p>
            <a:r>
              <a:rPr lang="en-US" dirty="0"/>
              <a:t>Artemis III (ETD: late 2025)                                     ( ~406 day gap)</a:t>
            </a:r>
          </a:p>
          <a:p>
            <a:pPr lvl="1"/>
            <a:r>
              <a:rPr lang="en-US" dirty="0"/>
              <a:t>First lunar landing mission since Apollo, ~30 days total</a:t>
            </a:r>
          </a:p>
        </p:txBody>
      </p:sp>
    </p:spTree>
    <p:extLst>
      <p:ext uri="{BB962C8B-B14F-4D97-AF65-F5344CB8AC3E}">
        <p14:creationId xmlns:p14="http://schemas.microsoft.com/office/powerpoint/2010/main" val="247683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1048-08BF-1D4C-9C19-5E1DCCD389D4}"/>
              </a:ext>
            </a:extLst>
          </p:cNvPr>
          <p:cNvSpPr>
            <a:spLocks noGrp="1"/>
          </p:cNvSpPr>
          <p:nvPr>
            <p:ph type="title"/>
          </p:nvPr>
        </p:nvSpPr>
        <p:spPr/>
        <p:txBody>
          <a:bodyPr/>
          <a:lstStyle/>
          <a:p>
            <a:r>
              <a:rPr lang="en-US" dirty="0"/>
              <a:t>Orion Backup Flight Software</a:t>
            </a:r>
          </a:p>
        </p:txBody>
      </p:sp>
      <p:sp>
        <p:nvSpPr>
          <p:cNvPr id="29" name="Content Placeholder 2">
            <a:extLst>
              <a:ext uri="{FF2B5EF4-FFF2-40B4-BE49-F238E27FC236}">
                <a16:creationId xmlns:a16="http://schemas.microsoft.com/office/drawing/2014/main" id="{B26A4D51-7DB7-904F-B7FF-6D0236E3A1A9}"/>
              </a:ext>
            </a:extLst>
          </p:cNvPr>
          <p:cNvSpPr>
            <a:spLocks noGrp="1"/>
          </p:cNvSpPr>
          <p:nvPr>
            <p:ph idx="1"/>
          </p:nvPr>
        </p:nvSpPr>
        <p:spPr>
          <a:xfrm>
            <a:off x="184879" y="1233910"/>
            <a:ext cx="6228395" cy="2561742"/>
          </a:xfrm>
        </p:spPr>
        <p:txBody>
          <a:bodyPr>
            <a:normAutofit/>
          </a:bodyPr>
          <a:lstStyle/>
          <a:p>
            <a:pPr marL="285750" indent="-285750"/>
            <a:r>
              <a:rPr lang="en-US" sz="1800" dirty="0"/>
              <a:t>Orion is controlled by four redundant flight computers.  If all four computers fail simultaneously due to a latent software bug, then Backup Flight Software (BFS) takes control of Orion.</a:t>
            </a:r>
          </a:p>
          <a:p>
            <a:pPr marL="285750" indent="-285750"/>
            <a:r>
              <a:rPr lang="en-US" sz="1800" dirty="0"/>
              <a:t>BFS is a </a:t>
            </a:r>
            <a:r>
              <a:rPr lang="en-US" sz="1800" b="1" i="1" dirty="0"/>
              <a:t>dissimilar</a:t>
            </a:r>
            <a:r>
              <a:rPr lang="en-US" sz="1800" dirty="0"/>
              <a:t> flight software system that mitigates against a common-cause primary computer failure.</a:t>
            </a:r>
          </a:p>
          <a:p>
            <a:pPr marL="285750" indent="-285750"/>
            <a:r>
              <a:rPr lang="en-US" sz="1800" dirty="0"/>
              <a:t>BFS provides core capabilities to </a:t>
            </a:r>
            <a:r>
              <a:rPr lang="en-US" sz="1800" b="1" i="1" dirty="0"/>
              <a:t>survive the crisis</a:t>
            </a:r>
            <a:r>
              <a:rPr lang="en-US" sz="1800" b="1" dirty="0"/>
              <a:t> </a:t>
            </a:r>
            <a:r>
              <a:rPr lang="en-US" sz="1800" dirty="0"/>
              <a:t>(3 hours) until primary FSW is restored</a:t>
            </a:r>
            <a:r>
              <a:rPr lang="en-US" sz="1800" i="1" dirty="0"/>
              <a:t>.</a:t>
            </a:r>
          </a:p>
          <a:p>
            <a:pPr marL="285750" indent="-285750"/>
            <a:r>
              <a:rPr lang="en-US" sz="1800" i="1" dirty="0" err="1"/>
              <a:t>Beresheet</a:t>
            </a:r>
            <a:r>
              <a:rPr lang="en-US" sz="1800" dirty="0"/>
              <a:t> (‘19), </a:t>
            </a:r>
            <a:r>
              <a:rPr lang="en-US" sz="1800" i="1" dirty="0"/>
              <a:t>Ariane 5</a:t>
            </a:r>
            <a:r>
              <a:rPr lang="en-US" sz="1800" dirty="0"/>
              <a:t> (‘96)</a:t>
            </a:r>
          </a:p>
        </p:txBody>
      </p:sp>
      <p:grpSp>
        <p:nvGrpSpPr>
          <p:cNvPr id="65" name="Group 64">
            <a:extLst>
              <a:ext uri="{FF2B5EF4-FFF2-40B4-BE49-F238E27FC236}">
                <a16:creationId xmlns:a16="http://schemas.microsoft.com/office/drawing/2014/main" id="{A490F5AF-EC83-DA49-8791-B2904F57738A}"/>
              </a:ext>
            </a:extLst>
          </p:cNvPr>
          <p:cNvGrpSpPr/>
          <p:nvPr/>
        </p:nvGrpSpPr>
        <p:grpSpPr>
          <a:xfrm>
            <a:off x="5621312" y="1138934"/>
            <a:ext cx="6415788" cy="2662385"/>
            <a:chOff x="6442537" y="1198872"/>
            <a:chExt cx="5429680" cy="3217217"/>
          </a:xfrm>
        </p:grpSpPr>
        <p:pic>
          <p:nvPicPr>
            <p:cNvPr id="38" name="Picture 37">
              <a:extLst>
                <a:ext uri="{FF2B5EF4-FFF2-40B4-BE49-F238E27FC236}">
                  <a16:creationId xmlns:a16="http://schemas.microsoft.com/office/drawing/2014/main" id="{AB7EAE81-FC69-1A4F-865C-EFA389E0FF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3802" y="1198872"/>
              <a:ext cx="605545" cy="605545"/>
            </a:xfrm>
            <a:prstGeom prst="rect">
              <a:avLst/>
            </a:prstGeom>
          </p:spPr>
        </p:pic>
        <p:pic>
          <p:nvPicPr>
            <p:cNvPr id="39" name="Picture 38">
              <a:extLst>
                <a:ext uri="{FF2B5EF4-FFF2-40B4-BE49-F238E27FC236}">
                  <a16:creationId xmlns:a16="http://schemas.microsoft.com/office/drawing/2014/main" id="{B982E105-69CB-C44E-8817-66A6714694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3802" y="1848067"/>
              <a:ext cx="605545" cy="605545"/>
            </a:xfrm>
            <a:prstGeom prst="rect">
              <a:avLst/>
            </a:prstGeom>
          </p:spPr>
        </p:pic>
        <p:pic>
          <p:nvPicPr>
            <p:cNvPr id="40" name="Picture 39">
              <a:extLst>
                <a:ext uri="{FF2B5EF4-FFF2-40B4-BE49-F238E27FC236}">
                  <a16:creationId xmlns:a16="http://schemas.microsoft.com/office/drawing/2014/main" id="{3D214442-CAB2-F844-AE0F-76B48FADFD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3802" y="2497262"/>
              <a:ext cx="605545" cy="605545"/>
            </a:xfrm>
            <a:prstGeom prst="rect">
              <a:avLst/>
            </a:prstGeom>
          </p:spPr>
        </p:pic>
        <p:pic>
          <p:nvPicPr>
            <p:cNvPr id="41" name="Picture 40">
              <a:extLst>
                <a:ext uri="{FF2B5EF4-FFF2-40B4-BE49-F238E27FC236}">
                  <a16:creationId xmlns:a16="http://schemas.microsoft.com/office/drawing/2014/main" id="{B6C61442-BC45-FD4E-A7D6-6730C5AEE1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13802" y="3146457"/>
              <a:ext cx="605545" cy="605545"/>
            </a:xfrm>
            <a:prstGeom prst="rect">
              <a:avLst/>
            </a:prstGeom>
          </p:spPr>
        </p:pic>
        <p:pic>
          <p:nvPicPr>
            <p:cNvPr id="42" name="Picture 41">
              <a:extLst>
                <a:ext uri="{FF2B5EF4-FFF2-40B4-BE49-F238E27FC236}">
                  <a16:creationId xmlns:a16="http://schemas.microsoft.com/office/drawing/2014/main" id="{88F0C357-B69C-2644-AA53-C9E9666D5E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06355" y="3795651"/>
              <a:ext cx="620438" cy="620438"/>
            </a:xfrm>
            <a:prstGeom prst="rect">
              <a:avLst/>
            </a:prstGeom>
          </p:spPr>
        </p:pic>
        <p:sp>
          <p:nvSpPr>
            <p:cNvPr id="43" name="Oval 42">
              <a:extLst>
                <a:ext uri="{FF2B5EF4-FFF2-40B4-BE49-F238E27FC236}">
                  <a16:creationId xmlns:a16="http://schemas.microsoft.com/office/drawing/2014/main" id="{8D0CF85F-4106-7947-80CA-EED9D4D0ECE5}"/>
                </a:ext>
              </a:extLst>
            </p:cNvPr>
            <p:cNvSpPr/>
            <p:nvPr/>
          </p:nvSpPr>
          <p:spPr>
            <a:xfrm>
              <a:off x="10181345" y="2730024"/>
              <a:ext cx="127000"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9ADD825A-85DD-4947-A5CD-FCA33AD5DA9C}"/>
                </a:ext>
              </a:extLst>
            </p:cNvPr>
            <p:cNvCxnSpPr>
              <a:stCxn id="38" idx="3"/>
            </p:cNvCxnSpPr>
            <p:nvPr/>
          </p:nvCxnSpPr>
          <p:spPr>
            <a:xfrm>
              <a:off x="8719347" y="1501645"/>
              <a:ext cx="1135853" cy="951967"/>
            </a:xfrm>
            <a:prstGeom prst="straightConnector1">
              <a:avLst/>
            </a:prstGeom>
            <a:ln w="38100">
              <a:tailEnd type="oval"/>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DC669CA8-F3CF-554A-9CC4-32A1C0BAC5F0}"/>
                </a:ext>
              </a:extLst>
            </p:cNvPr>
            <p:cNvCxnSpPr>
              <a:cxnSpLocks/>
              <a:stCxn id="39" idx="3"/>
            </p:cNvCxnSpPr>
            <p:nvPr/>
          </p:nvCxnSpPr>
          <p:spPr>
            <a:xfrm>
              <a:off x="8719347" y="2150840"/>
              <a:ext cx="983453" cy="483775"/>
            </a:xfrm>
            <a:prstGeom prst="straightConnector1">
              <a:avLst/>
            </a:prstGeom>
            <a:ln>
              <a:tailEnd type="oval"/>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ABFBB4FC-0690-A545-B373-6862EA661C14}"/>
                </a:ext>
              </a:extLst>
            </p:cNvPr>
            <p:cNvCxnSpPr>
              <a:cxnSpLocks/>
              <a:stCxn id="40" idx="3"/>
            </p:cNvCxnSpPr>
            <p:nvPr/>
          </p:nvCxnSpPr>
          <p:spPr>
            <a:xfrm flipV="1">
              <a:off x="8719347" y="2793525"/>
              <a:ext cx="983453" cy="6510"/>
            </a:xfrm>
            <a:prstGeom prst="straightConnector1">
              <a:avLst/>
            </a:prstGeom>
            <a:ln>
              <a:tailEnd type="oval"/>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5768ABBD-FD1F-8C48-9E0F-2D48A481645F}"/>
                </a:ext>
              </a:extLst>
            </p:cNvPr>
            <p:cNvCxnSpPr>
              <a:cxnSpLocks/>
              <a:stCxn id="41" idx="3"/>
            </p:cNvCxnSpPr>
            <p:nvPr/>
          </p:nvCxnSpPr>
          <p:spPr>
            <a:xfrm flipV="1">
              <a:off x="8719347" y="2966086"/>
              <a:ext cx="983453" cy="483144"/>
            </a:xfrm>
            <a:prstGeom prst="straightConnector1">
              <a:avLst/>
            </a:prstGeom>
            <a:ln>
              <a:tailEnd type="oval"/>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9400B57F-B6C9-E44A-B9C0-6BE8ABEA65FD}"/>
                </a:ext>
              </a:extLst>
            </p:cNvPr>
            <p:cNvCxnSpPr>
              <a:cxnSpLocks/>
              <a:stCxn id="42" idx="3"/>
            </p:cNvCxnSpPr>
            <p:nvPr/>
          </p:nvCxnSpPr>
          <p:spPr>
            <a:xfrm flipV="1">
              <a:off x="8726793" y="3102808"/>
              <a:ext cx="1128407" cy="1003062"/>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57C9F55-9902-DB45-A96D-CD28D7237ACC}"/>
                </a:ext>
              </a:extLst>
            </p:cNvPr>
            <p:cNvCxnSpPr>
              <a:stCxn id="43" idx="1"/>
            </p:cNvCxnSpPr>
            <p:nvPr/>
          </p:nvCxnSpPr>
          <p:spPr>
            <a:xfrm flipH="1" flipV="1">
              <a:off x="9901049" y="2497262"/>
              <a:ext cx="298895" cy="251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6B9D335-CC7F-2042-8C37-ECAC931D43CA}"/>
                </a:ext>
              </a:extLst>
            </p:cNvPr>
            <p:cNvCxnSpPr>
              <a:stCxn id="43" idx="6"/>
            </p:cNvCxnSpPr>
            <p:nvPr/>
          </p:nvCxnSpPr>
          <p:spPr>
            <a:xfrm>
              <a:off x="10308345" y="2793524"/>
              <a:ext cx="813883" cy="6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D3FA230-8FB1-7B4B-9255-4FCB4D258BE4}"/>
                </a:ext>
              </a:extLst>
            </p:cNvPr>
            <p:cNvSpPr txBox="1"/>
            <p:nvPr/>
          </p:nvSpPr>
          <p:spPr>
            <a:xfrm>
              <a:off x="8084540" y="3900856"/>
              <a:ext cx="664069" cy="369332"/>
            </a:xfrm>
            <a:prstGeom prst="rect">
              <a:avLst/>
            </a:prstGeom>
            <a:noFill/>
          </p:spPr>
          <p:txBody>
            <a:bodyPr wrap="square" rtlCol="0">
              <a:spAutoFit/>
            </a:bodyPr>
            <a:lstStyle/>
            <a:p>
              <a:pPr algn="ctr"/>
              <a:r>
                <a:rPr lang="en-US" dirty="0">
                  <a:solidFill>
                    <a:schemeClr val="bg1"/>
                  </a:solidFill>
                </a:rPr>
                <a:t>BFS</a:t>
              </a:r>
            </a:p>
          </p:txBody>
        </p:sp>
        <p:sp>
          <p:nvSpPr>
            <p:cNvPr id="52" name="TextBox 51">
              <a:extLst>
                <a:ext uri="{FF2B5EF4-FFF2-40B4-BE49-F238E27FC236}">
                  <a16:creationId xmlns:a16="http://schemas.microsoft.com/office/drawing/2014/main" id="{34544221-A596-D544-9338-22C7DB693B0C}"/>
                </a:ext>
              </a:extLst>
            </p:cNvPr>
            <p:cNvSpPr txBox="1"/>
            <p:nvPr/>
          </p:nvSpPr>
          <p:spPr>
            <a:xfrm>
              <a:off x="8084540" y="3294389"/>
              <a:ext cx="664069" cy="307777"/>
            </a:xfrm>
            <a:prstGeom prst="rect">
              <a:avLst/>
            </a:prstGeom>
            <a:noFill/>
          </p:spPr>
          <p:txBody>
            <a:bodyPr wrap="square" rtlCol="0">
              <a:spAutoFit/>
            </a:bodyPr>
            <a:lstStyle/>
            <a:p>
              <a:pPr algn="ctr"/>
              <a:r>
                <a:rPr lang="en-US" sz="1400" dirty="0">
                  <a:solidFill>
                    <a:schemeClr val="bg1"/>
                  </a:solidFill>
                </a:rPr>
                <a:t>FCM</a:t>
              </a:r>
            </a:p>
          </p:txBody>
        </p:sp>
        <p:sp>
          <p:nvSpPr>
            <p:cNvPr id="53" name="TextBox 52">
              <a:extLst>
                <a:ext uri="{FF2B5EF4-FFF2-40B4-BE49-F238E27FC236}">
                  <a16:creationId xmlns:a16="http://schemas.microsoft.com/office/drawing/2014/main" id="{430F3812-A7AB-DE4D-A477-9E8D4D6AC022}"/>
                </a:ext>
              </a:extLst>
            </p:cNvPr>
            <p:cNvSpPr txBox="1"/>
            <p:nvPr/>
          </p:nvSpPr>
          <p:spPr>
            <a:xfrm>
              <a:off x="8084540" y="2636483"/>
              <a:ext cx="664069" cy="307777"/>
            </a:xfrm>
            <a:prstGeom prst="rect">
              <a:avLst/>
            </a:prstGeom>
            <a:noFill/>
          </p:spPr>
          <p:txBody>
            <a:bodyPr wrap="square" rtlCol="0">
              <a:spAutoFit/>
            </a:bodyPr>
            <a:lstStyle/>
            <a:p>
              <a:pPr algn="ctr"/>
              <a:r>
                <a:rPr lang="en-US" sz="1400" dirty="0">
                  <a:solidFill>
                    <a:schemeClr val="bg1"/>
                  </a:solidFill>
                </a:rPr>
                <a:t>FCM</a:t>
              </a:r>
            </a:p>
          </p:txBody>
        </p:sp>
        <p:sp>
          <p:nvSpPr>
            <p:cNvPr id="54" name="TextBox 53">
              <a:extLst>
                <a:ext uri="{FF2B5EF4-FFF2-40B4-BE49-F238E27FC236}">
                  <a16:creationId xmlns:a16="http://schemas.microsoft.com/office/drawing/2014/main" id="{43C5C44A-5DE3-8A4C-933F-38232E5FDC06}"/>
                </a:ext>
              </a:extLst>
            </p:cNvPr>
            <p:cNvSpPr txBox="1"/>
            <p:nvPr/>
          </p:nvSpPr>
          <p:spPr>
            <a:xfrm>
              <a:off x="8084540" y="1996951"/>
              <a:ext cx="664069" cy="307777"/>
            </a:xfrm>
            <a:prstGeom prst="rect">
              <a:avLst/>
            </a:prstGeom>
            <a:noFill/>
          </p:spPr>
          <p:txBody>
            <a:bodyPr wrap="square" rtlCol="0">
              <a:spAutoFit/>
            </a:bodyPr>
            <a:lstStyle/>
            <a:p>
              <a:pPr algn="ctr"/>
              <a:r>
                <a:rPr lang="en-US" sz="1400" dirty="0">
                  <a:solidFill>
                    <a:schemeClr val="bg1"/>
                  </a:solidFill>
                </a:rPr>
                <a:t>FCM</a:t>
              </a:r>
            </a:p>
          </p:txBody>
        </p:sp>
        <p:sp>
          <p:nvSpPr>
            <p:cNvPr id="55" name="TextBox 54">
              <a:extLst>
                <a:ext uri="{FF2B5EF4-FFF2-40B4-BE49-F238E27FC236}">
                  <a16:creationId xmlns:a16="http://schemas.microsoft.com/office/drawing/2014/main" id="{86F7AA5D-700C-FD48-AFF9-665BEFD8C571}"/>
                </a:ext>
              </a:extLst>
            </p:cNvPr>
            <p:cNvSpPr txBox="1"/>
            <p:nvPr/>
          </p:nvSpPr>
          <p:spPr>
            <a:xfrm>
              <a:off x="8084540" y="1339045"/>
              <a:ext cx="664069" cy="307777"/>
            </a:xfrm>
            <a:prstGeom prst="rect">
              <a:avLst/>
            </a:prstGeom>
            <a:noFill/>
          </p:spPr>
          <p:txBody>
            <a:bodyPr wrap="square" rtlCol="0">
              <a:spAutoFit/>
            </a:bodyPr>
            <a:lstStyle/>
            <a:p>
              <a:pPr algn="ctr"/>
              <a:r>
                <a:rPr lang="en-US" sz="1400" dirty="0">
                  <a:solidFill>
                    <a:schemeClr val="bg1"/>
                  </a:solidFill>
                </a:rPr>
                <a:t>FCM</a:t>
              </a:r>
            </a:p>
          </p:txBody>
        </p:sp>
        <p:sp>
          <p:nvSpPr>
            <p:cNvPr id="56" name="Up Arrow 55">
              <a:extLst>
                <a:ext uri="{FF2B5EF4-FFF2-40B4-BE49-F238E27FC236}">
                  <a16:creationId xmlns:a16="http://schemas.microsoft.com/office/drawing/2014/main" id="{DD88E3F1-DAB7-D74D-BC2C-355B31856B87}"/>
                </a:ext>
              </a:extLst>
            </p:cNvPr>
            <p:cNvSpPr/>
            <p:nvPr/>
          </p:nvSpPr>
          <p:spPr>
            <a:xfrm>
              <a:off x="7542528" y="1198872"/>
              <a:ext cx="542011" cy="3217217"/>
            </a:xfrm>
            <a:prstGeom prst="upArrow">
              <a:avLst/>
            </a:prstGeom>
            <a:gradFill>
              <a:gsLst>
                <a:gs pos="65500">
                  <a:srgbClr val="F78009"/>
                </a:gs>
                <a:gs pos="31000">
                  <a:srgbClr val="FFFF00"/>
                </a:gs>
                <a:gs pos="0">
                  <a:srgbClr val="00B050"/>
                </a:gs>
                <a:gs pos="100000">
                  <a:schemeClr val="tx1"/>
                </a:gs>
              </a:gsLst>
              <a:lin ang="5400000" scaled="1"/>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solidFill>
                    <a:schemeClr val="tx1"/>
                  </a:solidFill>
                </a:rPr>
                <a:t>Priority</a:t>
              </a:r>
            </a:p>
          </p:txBody>
        </p:sp>
        <p:sp>
          <p:nvSpPr>
            <p:cNvPr id="57" name="TextBox 56">
              <a:extLst>
                <a:ext uri="{FF2B5EF4-FFF2-40B4-BE49-F238E27FC236}">
                  <a16:creationId xmlns:a16="http://schemas.microsoft.com/office/drawing/2014/main" id="{9F17C15F-CD92-C547-B1EA-165EC16D669B}"/>
                </a:ext>
              </a:extLst>
            </p:cNvPr>
            <p:cNvSpPr txBox="1"/>
            <p:nvPr/>
          </p:nvSpPr>
          <p:spPr>
            <a:xfrm>
              <a:off x="10194653" y="2082409"/>
              <a:ext cx="940883" cy="646331"/>
            </a:xfrm>
            <a:prstGeom prst="rect">
              <a:avLst/>
            </a:prstGeom>
            <a:noFill/>
          </p:spPr>
          <p:txBody>
            <a:bodyPr wrap="square" rtlCol="0">
              <a:spAutoFit/>
            </a:bodyPr>
            <a:lstStyle/>
            <a:p>
              <a:r>
                <a:rPr lang="en-US" dirty="0"/>
                <a:t>Source</a:t>
              </a:r>
            </a:p>
            <a:p>
              <a:r>
                <a:rPr lang="en-US" dirty="0"/>
                <a:t>Selector</a:t>
              </a:r>
            </a:p>
          </p:txBody>
        </p:sp>
        <p:sp>
          <p:nvSpPr>
            <p:cNvPr id="58" name="TextBox 57">
              <a:extLst>
                <a:ext uri="{FF2B5EF4-FFF2-40B4-BE49-F238E27FC236}">
                  <a16:creationId xmlns:a16="http://schemas.microsoft.com/office/drawing/2014/main" id="{8B3391FC-AB7C-2941-A9F0-2791C3C691B7}"/>
                </a:ext>
              </a:extLst>
            </p:cNvPr>
            <p:cNvSpPr txBox="1"/>
            <p:nvPr/>
          </p:nvSpPr>
          <p:spPr>
            <a:xfrm>
              <a:off x="6442537" y="1253207"/>
              <a:ext cx="1099990" cy="307777"/>
            </a:xfrm>
            <a:prstGeom prst="rect">
              <a:avLst/>
            </a:prstGeom>
            <a:noFill/>
          </p:spPr>
          <p:txBody>
            <a:bodyPr wrap="square" rtlCol="0">
              <a:spAutoFit/>
            </a:bodyPr>
            <a:lstStyle/>
            <a:p>
              <a:pPr algn="r"/>
              <a:r>
                <a:rPr lang="en-US" sz="1400" dirty="0"/>
                <a:t>Highest</a:t>
              </a:r>
            </a:p>
          </p:txBody>
        </p:sp>
        <p:sp>
          <p:nvSpPr>
            <p:cNvPr id="59" name="TextBox 58">
              <a:extLst>
                <a:ext uri="{FF2B5EF4-FFF2-40B4-BE49-F238E27FC236}">
                  <a16:creationId xmlns:a16="http://schemas.microsoft.com/office/drawing/2014/main" id="{FA59D0D4-4E41-3143-BE14-A4062FB22A1C}"/>
                </a:ext>
              </a:extLst>
            </p:cNvPr>
            <p:cNvSpPr txBox="1"/>
            <p:nvPr/>
          </p:nvSpPr>
          <p:spPr>
            <a:xfrm>
              <a:off x="6535168" y="4067859"/>
              <a:ext cx="1099990" cy="307777"/>
            </a:xfrm>
            <a:prstGeom prst="rect">
              <a:avLst/>
            </a:prstGeom>
            <a:noFill/>
          </p:spPr>
          <p:txBody>
            <a:bodyPr wrap="square" rtlCol="0">
              <a:spAutoFit/>
            </a:bodyPr>
            <a:lstStyle/>
            <a:p>
              <a:pPr algn="r"/>
              <a:r>
                <a:rPr lang="en-US" sz="1400" dirty="0"/>
                <a:t>Lowest</a:t>
              </a:r>
            </a:p>
          </p:txBody>
        </p:sp>
        <p:sp>
          <p:nvSpPr>
            <p:cNvPr id="60" name="TextBox 59">
              <a:extLst>
                <a:ext uri="{FF2B5EF4-FFF2-40B4-BE49-F238E27FC236}">
                  <a16:creationId xmlns:a16="http://schemas.microsoft.com/office/drawing/2014/main" id="{971819DF-2290-FB47-99CF-7D1F2434A382}"/>
                </a:ext>
              </a:extLst>
            </p:cNvPr>
            <p:cNvSpPr txBox="1"/>
            <p:nvPr/>
          </p:nvSpPr>
          <p:spPr>
            <a:xfrm rot="18966348">
              <a:off x="10847690" y="2625721"/>
              <a:ext cx="1024527" cy="369332"/>
            </a:xfrm>
            <a:prstGeom prst="rect">
              <a:avLst/>
            </a:prstGeom>
            <a:noFill/>
          </p:spPr>
          <p:txBody>
            <a:bodyPr wrap="square" rtlCol="0">
              <a:spAutoFit/>
            </a:bodyPr>
            <a:lstStyle/>
            <a:p>
              <a:r>
                <a:rPr lang="en-US" dirty="0"/>
                <a:t>Effectors</a:t>
              </a:r>
            </a:p>
          </p:txBody>
        </p:sp>
      </p:grpSp>
      <p:grpSp>
        <p:nvGrpSpPr>
          <p:cNvPr id="66" name="Group 65">
            <a:extLst>
              <a:ext uri="{FF2B5EF4-FFF2-40B4-BE49-F238E27FC236}">
                <a16:creationId xmlns:a16="http://schemas.microsoft.com/office/drawing/2014/main" id="{6CB8EA1A-F412-DA41-8127-301585CD2E83}"/>
              </a:ext>
            </a:extLst>
          </p:cNvPr>
          <p:cNvGrpSpPr/>
          <p:nvPr/>
        </p:nvGrpSpPr>
        <p:grpSpPr>
          <a:xfrm>
            <a:off x="0" y="3798943"/>
            <a:ext cx="12192000" cy="3060992"/>
            <a:chOff x="-133564" y="3800994"/>
            <a:chExt cx="12192000" cy="3060992"/>
          </a:xfrm>
        </p:grpSpPr>
        <p:sp>
          <p:nvSpPr>
            <p:cNvPr id="28" name="Rectangle 27">
              <a:extLst>
                <a:ext uri="{FF2B5EF4-FFF2-40B4-BE49-F238E27FC236}">
                  <a16:creationId xmlns:a16="http://schemas.microsoft.com/office/drawing/2014/main" id="{BA801D48-C5DF-EF44-86E5-2A36384F9F2D}"/>
                </a:ext>
              </a:extLst>
            </p:cNvPr>
            <p:cNvSpPr/>
            <p:nvPr/>
          </p:nvSpPr>
          <p:spPr>
            <a:xfrm>
              <a:off x="-133564" y="3840375"/>
              <a:ext cx="12192000" cy="30196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pPr algn="ctr"/>
              <a:endParaRPr lang="en-US" sz="2800" b="1" i="1" spc="300" dirty="0">
                <a:solidFill>
                  <a:schemeClr val="bg1"/>
                </a:solidFill>
              </a:endParaRPr>
            </a:p>
          </p:txBody>
        </p:sp>
        <p:pic>
          <p:nvPicPr>
            <p:cNvPr id="31" name="Picture 30">
              <a:extLst>
                <a:ext uri="{FF2B5EF4-FFF2-40B4-BE49-F238E27FC236}">
                  <a16:creationId xmlns:a16="http://schemas.microsoft.com/office/drawing/2014/main" id="{B902B528-8DE6-814D-A6D1-C0C6411530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6132" r="19352"/>
            <a:stretch/>
          </p:blipFill>
          <p:spPr>
            <a:xfrm>
              <a:off x="9812693" y="4153746"/>
              <a:ext cx="2245742" cy="2272922"/>
            </a:xfrm>
            <a:prstGeom prst="rect">
              <a:avLst/>
            </a:prstGeom>
          </p:spPr>
        </p:pic>
        <p:pic>
          <p:nvPicPr>
            <p:cNvPr id="32" name="Picture 31">
              <a:extLst>
                <a:ext uri="{FF2B5EF4-FFF2-40B4-BE49-F238E27FC236}">
                  <a16:creationId xmlns:a16="http://schemas.microsoft.com/office/drawing/2014/main" id="{5CF078AF-45B9-2544-BBCC-3692CC1243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7996" y="4169371"/>
              <a:ext cx="4081061" cy="2295596"/>
            </a:xfrm>
            <a:prstGeom prst="rect">
              <a:avLst/>
            </a:prstGeom>
            <a:blipFill dpi="0" rotWithShape="1">
              <a:blip r:embed="rId7">
                <a:alphaModFix amt="69000"/>
              </a:blip>
              <a:srcRect/>
              <a:tile tx="0" ty="0" sx="100000" sy="100000" flip="none" algn="tl"/>
            </a:blipFill>
          </p:spPr>
        </p:pic>
        <p:pic>
          <p:nvPicPr>
            <p:cNvPr id="33" name="Picture 32">
              <a:extLst>
                <a:ext uri="{FF2B5EF4-FFF2-40B4-BE49-F238E27FC236}">
                  <a16:creationId xmlns:a16="http://schemas.microsoft.com/office/drawing/2014/main" id="{41DCF635-C830-2D40-BE5D-4EB207C3474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30174" y="4150329"/>
              <a:ext cx="3290280" cy="2268137"/>
            </a:xfrm>
            <a:prstGeom prst="rect">
              <a:avLst/>
            </a:prstGeom>
            <a:blipFill dpi="0" rotWithShape="1">
              <a:blip r:embed="rId7">
                <a:alphaModFix amt="69000"/>
              </a:blip>
              <a:srcRect/>
              <a:tile tx="0" ty="0" sx="100000" sy="100000" flip="none" algn="tl"/>
            </a:blipFill>
          </p:spPr>
        </p:pic>
        <p:pic>
          <p:nvPicPr>
            <p:cNvPr id="30" name="Picture 29">
              <a:extLst>
                <a:ext uri="{FF2B5EF4-FFF2-40B4-BE49-F238E27FC236}">
                  <a16:creationId xmlns:a16="http://schemas.microsoft.com/office/drawing/2014/main" id="{9BB14387-2B46-4A4B-8842-946F810DD25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3719"/>
            <a:stretch/>
          </p:blipFill>
          <p:spPr>
            <a:xfrm>
              <a:off x="-133035" y="4207301"/>
              <a:ext cx="3211560" cy="2274675"/>
            </a:xfrm>
            <a:prstGeom prst="rect">
              <a:avLst/>
            </a:prstGeom>
          </p:spPr>
        </p:pic>
        <p:sp>
          <p:nvSpPr>
            <p:cNvPr id="64" name="TextBox 63">
              <a:extLst>
                <a:ext uri="{FF2B5EF4-FFF2-40B4-BE49-F238E27FC236}">
                  <a16:creationId xmlns:a16="http://schemas.microsoft.com/office/drawing/2014/main" id="{A07FCDC1-6EF8-BE4F-B1E9-D5870F59CAF3}"/>
                </a:ext>
              </a:extLst>
            </p:cNvPr>
            <p:cNvSpPr txBox="1"/>
            <p:nvPr/>
          </p:nvSpPr>
          <p:spPr>
            <a:xfrm>
              <a:off x="-133564" y="6490864"/>
              <a:ext cx="3211559" cy="369332"/>
            </a:xfrm>
            <a:prstGeom prst="rect">
              <a:avLst/>
            </a:prstGeom>
            <a:solidFill>
              <a:srgbClr val="FFFFFF">
                <a:alpha val="32157"/>
              </a:srgbClr>
            </a:solidFill>
          </p:spPr>
          <p:txBody>
            <a:bodyPr wrap="square" rtlCol="0">
              <a:spAutoFit/>
            </a:bodyPr>
            <a:lstStyle/>
            <a:p>
              <a:pPr algn="ctr"/>
              <a:r>
                <a:rPr lang="en-US" b="1" i="1" spc="300" dirty="0">
                  <a:solidFill>
                    <a:schemeClr val="bg1"/>
                  </a:solidFill>
                </a:rPr>
                <a:t>ARTEMIS 1+</a:t>
              </a:r>
            </a:p>
          </p:txBody>
        </p:sp>
        <p:sp>
          <p:nvSpPr>
            <p:cNvPr id="61" name="TextBox 60">
              <a:extLst>
                <a:ext uri="{FF2B5EF4-FFF2-40B4-BE49-F238E27FC236}">
                  <a16:creationId xmlns:a16="http://schemas.microsoft.com/office/drawing/2014/main" id="{61E09E19-995C-E14E-8BF2-1F96C957689B}"/>
                </a:ext>
              </a:extLst>
            </p:cNvPr>
            <p:cNvSpPr txBox="1"/>
            <p:nvPr/>
          </p:nvSpPr>
          <p:spPr>
            <a:xfrm>
              <a:off x="3077996" y="6486773"/>
              <a:ext cx="8980439" cy="375213"/>
            </a:xfrm>
            <a:prstGeom prst="rect">
              <a:avLst/>
            </a:prstGeom>
            <a:solidFill>
              <a:srgbClr val="000000">
                <a:alpha val="32941"/>
              </a:srgb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i="1" spc="600" dirty="0">
                  <a:solidFill>
                    <a:schemeClr val="bg1"/>
                  </a:solidFill>
                </a:rPr>
                <a:t>ARTEMIS   2   NEW  CAPABILITIES</a:t>
              </a:r>
            </a:p>
          </p:txBody>
        </p:sp>
        <p:sp>
          <p:nvSpPr>
            <p:cNvPr id="37" name="TextBox 36">
              <a:extLst>
                <a:ext uri="{FF2B5EF4-FFF2-40B4-BE49-F238E27FC236}">
                  <a16:creationId xmlns:a16="http://schemas.microsoft.com/office/drawing/2014/main" id="{A714F8E3-0FD1-D449-8E30-DDB40B47AE23}"/>
                </a:ext>
              </a:extLst>
            </p:cNvPr>
            <p:cNvSpPr txBox="1"/>
            <p:nvPr/>
          </p:nvSpPr>
          <p:spPr>
            <a:xfrm>
              <a:off x="136406" y="3850945"/>
              <a:ext cx="2608986" cy="646331"/>
            </a:xfrm>
            <a:prstGeom prst="rect">
              <a:avLst/>
            </a:prstGeom>
            <a:noFill/>
          </p:spPr>
          <p:txBody>
            <a:bodyPr wrap="square" rtlCol="0">
              <a:spAutoFit/>
            </a:bodyPr>
            <a:lstStyle/>
            <a:p>
              <a:pPr algn="r"/>
              <a:r>
                <a:rPr lang="en-US" b="1" i="1" spc="300" dirty="0">
                  <a:solidFill>
                    <a:schemeClr val="bg1"/>
                  </a:solidFill>
                </a:rPr>
                <a:t>INFRASTRUCTURE</a:t>
              </a:r>
            </a:p>
            <a:p>
              <a:pPr algn="r"/>
              <a:r>
                <a:rPr lang="en-US" b="1" i="1" spc="300" dirty="0">
                  <a:solidFill>
                    <a:schemeClr val="bg1"/>
                  </a:solidFill>
                </a:rPr>
                <a:t>&amp; ENTRY (202)</a:t>
              </a:r>
            </a:p>
          </p:txBody>
        </p:sp>
        <p:sp>
          <p:nvSpPr>
            <p:cNvPr id="35" name="TextBox 34">
              <a:extLst>
                <a:ext uri="{FF2B5EF4-FFF2-40B4-BE49-F238E27FC236}">
                  <a16:creationId xmlns:a16="http://schemas.microsoft.com/office/drawing/2014/main" id="{3DF8EE65-FD8A-A046-A757-EE323C551BBA}"/>
                </a:ext>
              </a:extLst>
            </p:cNvPr>
            <p:cNvSpPr txBox="1"/>
            <p:nvPr/>
          </p:nvSpPr>
          <p:spPr>
            <a:xfrm>
              <a:off x="3876538" y="3809275"/>
              <a:ext cx="2085898" cy="369332"/>
            </a:xfrm>
            <a:prstGeom prst="rect">
              <a:avLst/>
            </a:prstGeom>
            <a:noFill/>
          </p:spPr>
          <p:txBody>
            <a:bodyPr wrap="square" rtlCol="0">
              <a:spAutoFit/>
            </a:bodyPr>
            <a:lstStyle/>
            <a:p>
              <a:r>
                <a:rPr lang="en-US" b="1" i="1" spc="300" dirty="0">
                  <a:solidFill>
                    <a:schemeClr val="bg1"/>
                  </a:solidFill>
                </a:rPr>
                <a:t>ENTRY (203)</a:t>
              </a:r>
            </a:p>
          </p:txBody>
        </p:sp>
        <p:sp>
          <p:nvSpPr>
            <p:cNvPr id="34" name="TextBox 33">
              <a:extLst>
                <a:ext uri="{FF2B5EF4-FFF2-40B4-BE49-F238E27FC236}">
                  <a16:creationId xmlns:a16="http://schemas.microsoft.com/office/drawing/2014/main" id="{2C544E97-13DF-0E42-84C3-86676E947FCF}"/>
                </a:ext>
              </a:extLst>
            </p:cNvPr>
            <p:cNvSpPr txBox="1"/>
            <p:nvPr/>
          </p:nvSpPr>
          <p:spPr>
            <a:xfrm>
              <a:off x="9905577" y="3800994"/>
              <a:ext cx="1934806" cy="369332"/>
            </a:xfrm>
            <a:prstGeom prst="rect">
              <a:avLst/>
            </a:prstGeom>
            <a:noFill/>
          </p:spPr>
          <p:txBody>
            <a:bodyPr wrap="square" rtlCol="0">
              <a:spAutoFit/>
            </a:bodyPr>
            <a:lstStyle/>
            <a:p>
              <a:r>
                <a:rPr lang="en-US" b="1" i="1" spc="300" dirty="0">
                  <a:solidFill>
                    <a:schemeClr val="bg1"/>
                  </a:solidFill>
                </a:rPr>
                <a:t>ASCENT (205)</a:t>
              </a:r>
            </a:p>
          </p:txBody>
        </p:sp>
        <p:sp>
          <p:nvSpPr>
            <p:cNvPr id="36" name="TextBox 35">
              <a:extLst>
                <a:ext uri="{FF2B5EF4-FFF2-40B4-BE49-F238E27FC236}">
                  <a16:creationId xmlns:a16="http://schemas.microsoft.com/office/drawing/2014/main" id="{D639356C-BE40-0843-9ECE-A6245255228C}"/>
                </a:ext>
              </a:extLst>
            </p:cNvPr>
            <p:cNvSpPr txBox="1"/>
            <p:nvPr/>
          </p:nvSpPr>
          <p:spPr>
            <a:xfrm>
              <a:off x="7008185" y="3842660"/>
              <a:ext cx="2027418" cy="369332"/>
            </a:xfrm>
            <a:prstGeom prst="rect">
              <a:avLst/>
            </a:prstGeom>
            <a:noFill/>
          </p:spPr>
          <p:txBody>
            <a:bodyPr wrap="square" rtlCol="0">
              <a:spAutoFit/>
            </a:bodyPr>
            <a:lstStyle/>
            <a:p>
              <a:pPr algn="r"/>
              <a:r>
                <a:rPr lang="en-US" b="1" i="1" spc="300" dirty="0">
                  <a:solidFill>
                    <a:schemeClr val="bg1"/>
                  </a:solidFill>
                </a:rPr>
                <a:t>ORBIT (204) </a:t>
              </a:r>
            </a:p>
          </p:txBody>
        </p:sp>
      </p:grpSp>
    </p:spTree>
    <p:extLst>
      <p:ext uri="{BB962C8B-B14F-4D97-AF65-F5344CB8AC3E}">
        <p14:creationId xmlns:p14="http://schemas.microsoft.com/office/powerpoint/2010/main" val="36231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Backup Flight Software (BFS)</a:t>
            </a:r>
          </a:p>
        </p:txBody>
      </p:sp>
      <p:sp>
        <p:nvSpPr>
          <p:cNvPr id="3" name="Content Placeholder 2"/>
          <p:cNvSpPr>
            <a:spLocks noGrp="1"/>
          </p:cNvSpPr>
          <p:nvPr>
            <p:ph idx="1"/>
          </p:nvPr>
        </p:nvSpPr>
        <p:spPr>
          <a:xfrm>
            <a:off x="1" y="1290142"/>
            <a:ext cx="12192000" cy="5337161"/>
          </a:xfrm>
        </p:spPr>
        <p:txBody>
          <a:bodyPr>
            <a:normAutofit/>
          </a:bodyPr>
          <a:lstStyle/>
          <a:p>
            <a:r>
              <a:rPr lang="en-US" sz="3200" dirty="0"/>
              <a:t>Orion Multi-Purpose Crew Vehicle Backup Flight Software (BFS)</a:t>
            </a:r>
          </a:p>
          <a:p>
            <a:pPr lvl="1"/>
            <a:r>
              <a:rPr lang="en-US" sz="2800" dirty="0"/>
              <a:t>Reduces risk of “loss of crew” if Primary Flight Software (PFSW) were to fail</a:t>
            </a:r>
          </a:p>
          <a:p>
            <a:pPr lvl="1"/>
            <a:r>
              <a:rPr lang="en-US" sz="2800" dirty="0"/>
              <a:t>BFS is a joint NASA/LM development team</a:t>
            </a:r>
          </a:p>
          <a:p>
            <a:pPr lvl="2"/>
            <a:r>
              <a:rPr lang="en-US" sz="2400" dirty="0"/>
              <a:t>Different OS, HW, software, philosophy and developers</a:t>
            </a:r>
          </a:p>
          <a:p>
            <a:pPr lvl="3"/>
            <a:r>
              <a:rPr lang="en-US" sz="2000" dirty="0"/>
              <a:t>Like BFS used on Space Shuttle (but even more dissimilar)</a:t>
            </a:r>
          </a:p>
          <a:p>
            <a:pPr lvl="2"/>
            <a:r>
              <a:rPr lang="en-US" sz="2400" dirty="0"/>
              <a:t>Less complex than PFSW, and less automated (source code ~20k SLOC )</a:t>
            </a:r>
          </a:p>
          <a:p>
            <a:pPr lvl="2"/>
            <a:r>
              <a:rPr lang="en-US" sz="2400" dirty="0"/>
              <a:t>More responsibility on humans to send out commands when they are needed</a:t>
            </a:r>
          </a:p>
          <a:p>
            <a:pPr lvl="1"/>
            <a:r>
              <a:rPr lang="en-US" sz="2800" dirty="0"/>
              <a:t>BFS constantly sends commands, but BFS is ignored as long as primary is active, </a:t>
            </a:r>
          </a:p>
          <a:p>
            <a:pPr lvl="2"/>
            <a:r>
              <a:rPr lang="en-US" sz="2400" dirty="0"/>
              <a:t>If primary fails (or does not send commands), then BFS immediately takes over</a:t>
            </a:r>
          </a:p>
          <a:p>
            <a:pPr lvl="2"/>
            <a:r>
              <a:rPr lang="en-US" sz="2400" dirty="0"/>
              <a:t>“Hot backup” for dynamic phases flight (ascent, burns, and entry)</a:t>
            </a:r>
          </a:p>
          <a:p>
            <a:pPr lvl="3"/>
            <a:r>
              <a:rPr lang="en-US" sz="2000" dirty="0"/>
              <a:t>Times when vehicle needs to send commands sooner than PFSW can reboot</a:t>
            </a:r>
          </a:p>
          <a:p>
            <a:pPr lvl="2"/>
            <a:r>
              <a:rPr lang="en-US" sz="2400" dirty="0"/>
              <a:t>Lots of things must go wrong for BFS to takes over -- Hopefully BFS is never used! </a:t>
            </a:r>
          </a:p>
          <a:p>
            <a:pPr lvl="2"/>
            <a:r>
              <a:rPr lang="en-US" sz="2400" dirty="0"/>
              <a:t>BFS decided to use cFS architecture (unlike PFSW)</a:t>
            </a:r>
          </a:p>
          <a:p>
            <a:endParaRPr lang="en-US" dirty="0"/>
          </a:p>
          <a:p>
            <a:pPr marL="0" indent="0">
              <a:buNone/>
            </a:pPr>
            <a:endParaRPr lang="en-US" dirty="0"/>
          </a:p>
        </p:txBody>
      </p:sp>
      <p:pic>
        <p:nvPicPr>
          <p:cNvPr id="4" name="Picture 3">
            <a:extLst>
              <a:ext uri="{FF2B5EF4-FFF2-40B4-BE49-F238E27FC236}">
                <a16:creationId xmlns:a16="http://schemas.microsoft.com/office/drawing/2014/main" id="{C2B29F4A-42E6-8FE9-6274-CA9D8417C6D6}"/>
              </a:ext>
            </a:extLst>
          </p:cNvPr>
          <p:cNvPicPr>
            <a:picLocks noChangeAspect="1"/>
          </p:cNvPicPr>
          <p:nvPr/>
        </p:nvPicPr>
        <p:blipFill>
          <a:blip r:embed="rId3" cstate="print">
            <a:duotone>
              <a:prstClr val="black"/>
              <a:schemeClr val="bg2">
                <a:lumMod val="25000"/>
                <a:tint val="45000"/>
                <a:satMod val="400000"/>
              </a:schemeClr>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177469" y="2175841"/>
            <a:ext cx="1804528" cy="1756499"/>
          </a:xfrm>
          <a:prstGeom prst="rect">
            <a:avLst/>
          </a:prstGeom>
        </p:spPr>
      </p:pic>
    </p:spTree>
    <p:extLst>
      <p:ext uri="{BB962C8B-B14F-4D97-AF65-F5344CB8AC3E}">
        <p14:creationId xmlns:p14="http://schemas.microsoft.com/office/powerpoint/2010/main" val="206510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0DE43E-E811-4D88-985B-F5F99ED8DCA9}"/>
              </a:ext>
            </a:extLst>
          </p:cNvPr>
          <p:cNvSpPr>
            <a:spLocks noGrp="1"/>
          </p:cNvSpPr>
          <p:nvPr>
            <p:ph type="title"/>
          </p:nvPr>
        </p:nvSpPr>
        <p:spPr/>
        <p:txBody>
          <a:bodyPr/>
          <a:lstStyle/>
          <a:p>
            <a:r>
              <a:rPr lang="en-US" dirty="0"/>
              <a:t>cFS Background</a:t>
            </a:r>
          </a:p>
        </p:txBody>
      </p:sp>
      <p:sp>
        <p:nvSpPr>
          <p:cNvPr id="9" name="Content Placeholder 8"/>
          <p:cNvSpPr>
            <a:spLocks noGrp="1"/>
          </p:cNvSpPr>
          <p:nvPr>
            <p:ph idx="1"/>
          </p:nvPr>
        </p:nvSpPr>
        <p:spPr>
          <a:xfrm>
            <a:off x="255195" y="1332187"/>
            <a:ext cx="11781263" cy="5033963"/>
          </a:xfrm>
        </p:spPr>
        <p:txBody>
          <a:bodyPr>
            <a:normAutofit lnSpcReduction="10000"/>
          </a:bodyPr>
          <a:lstStyle/>
          <a:p>
            <a:r>
              <a:rPr lang="en-US" dirty="0"/>
              <a:t>cFS (core Flight System) was developed by NASA Goddard Space Flight Center as a reusable software framework for software development (especially for spacecraft)</a:t>
            </a:r>
          </a:p>
          <a:p>
            <a:pPr lvl="1"/>
            <a:r>
              <a:rPr lang="en-US" dirty="0"/>
              <a:t>Freely available for download from </a:t>
            </a:r>
            <a:r>
              <a:rPr lang="en-US" dirty="0">
                <a:hlinkClick r:id="rId2"/>
              </a:rPr>
              <a:t>https://cfs.gsfc.nasa.gov/</a:t>
            </a:r>
            <a:endParaRPr lang="en-US" dirty="0"/>
          </a:p>
          <a:p>
            <a:r>
              <a:rPr lang="en-US" dirty="0"/>
              <a:t>cFS has been, is, and is intended to be used by many projects</a:t>
            </a:r>
          </a:p>
          <a:p>
            <a:pPr lvl="1"/>
            <a:r>
              <a:rPr lang="en-US" dirty="0"/>
              <a:t>Examples: Lunar Atmosphere and Dust Environment Explorer (LADEE), Lunar Reconnaissance Orbiter (LRO), Global Precipitation Measurement(GPM), Morpheus test bed, advanced EVA suit, Orion AA2 backup flight system, Orion BFS</a:t>
            </a:r>
            <a:endParaRPr lang="en-US" dirty="0">
              <a:highlight>
                <a:srgbClr val="FFFF00"/>
              </a:highlight>
            </a:endParaRPr>
          </a:p>
          <a:p>
            <a:r>
              <a:rPr lang="en-US" dirty="0"/>
              <a:t>cFS does not specify a specific type of CDD (Command and Data Dictionary) for cFS projects</a:t>
            </a:r>
          </a:p>
          <a:p>
            <a:pPr lvl="1"/>
            <a:r>
              <a:rPr lang="en-US" dirty="0"/>
              <a:t>Any flight program will require some form CDD (as part of documentation if nothing else)</a:t>
            </a:r>
          </a:p>
          <a:p>
            <a:pPr lvl="1"/>
            <a:r>
              <a:rPr lang="en-US" dirty="0"/>
              <a:t>This could be done by a spreadsheet, with custom utilities to convert data into useful files</a:t>
            </a:r>
          </a:p>
          <a:p>
            <a:pPr lvl="2"/>
            <a:r>
              <a:rPr lang="en-US" dirty="0"/>
              <a:t>Custom utilities trigger project-specific development effort (little reuse potential)</a:t>
            </a:r>
          </a:p>
          <a:p>
            <a:pPr lvl="2"/>
            <a:r>
              <a:rPr lang="en-US" dirty="0"/>
              <a:t>Using a generic CDD utility can minimize this duplication of effort on each project</a:t>
            </a:r>
          </a:p>
          <a:p>
            <a:endParaRPr lang="en-US" dirty="0"/>
          </a:p>
          <a:p>
            <a:endParaRPr lang="en-US" dirty="0"/>
          </a:p>
        </p:txBody>
      </p:sp>
      <p:sp>
        <p:nvSpPr>
          <p:cNvPr id="5" name="Slide Number Placeholder 4"/>
          <p:cNvSpPr>
            <a:spLocks noGrp="1"/>
          </p:cNvSpPr>
          <p:nvPr>
            <p:ph type="sldNum" sz="quarter" idx="12"/>
          </p:nvPr>
        </p:nvSpPr>
        <p:spPr/>
        <p:txBody>
          <a:bodyPr/>
          <a:lstStyle>
            <a:defPPr>
              <a:defRPr lang="en-US"/>
            </a:defPPr>
            <a:lvl1pPr algn="r" rtl="0" eaLnBrk="0" fontAlgn="base" hangingPunct="0">
              <a:spcBef>
                <a:spcPct val="0"/>
              </a:spcBef>
              <a:spcAft>
                <a:spcPct val="0"/>
              </a:spcAft>
              <a:defRPr sz="800"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a:lstStyle>
          <a:p>
            <a:fld id="{90630ACA-0EEE-4F08-A1B4-1A2E30E00B36}" type="slidenum">
              <a:rPr lang="en-US" smtClean="0"/>
              <a:pPr/>
              <a:t>8</a:t>
            </a:fld>
            <a:endParaRPr lang="en-US" dirty="0"/>
          </a:p>
        </p:txBody>
      </p:sp>
    </p:spTree>
    <p:extLst>
      <p:ext uri="{BB962C8B-B14F-4D97-AF65-F5344CB8AC3E}">
        <p14:creationId xmlns:p14="http://schemas.microsoft.com/office/powerpoint/2010/main" val="2355349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CCDD Background</a:t>
            </a:r>
            <a:endParaRPr lang="en-US" dirty="0"/>
          </a:p>
        </p:txBody>
      </p:sp>
      <p:sp>
        <p:nvSpPr>
          <p:cNvPr id="3" name="Content Placeholder 2"/>
          <p:cNvSpPr>
            <a:spLocks noGrp="1"/>
          </p:cNvSpPr>
          <p:nvPr>
            <p:ph idx="1"/>
          </p:nvPr>
        </p:nvSpPr>
        <p:spPr>
          <a:xfrm>
            <a:off x="234176" y="1216570"/>
            <a:ext cx="11127507" cy="5578475"/>
          </a:xfrm>
        </p:spPr>
        <p:txBody>
          <a:bodyPr>
            <a:normAutofit lnSpcReduction="10000"/>
          </a:bodyPr>
          <a:lstStyle/>
          <a:p>
            <a:r>
              <a:rPr lang="en-US" sz="2600" dirty="0"/>
              <a:t>cFS Command and Data Dictionary utility (CCDD) was designed as a generic utility to eliminate duplication of effort in order to make CDD management easier</a:t>
            </a:r>
          </a:p>
          <a:p>
            <a:pPr lvl="1"/>
            <a:r>
              <a:rPr lang="en-US" sz="2200" dirty="0"/>
              <a:t>Open source project available at </a:t>
            </a:r>
            <a:r>
              <a:rPr lang="en-US" sz="2200" dirty="0">
                <a:hlinkClick r:id="rId2"/>
              </a:rPr>
              <a:t>https://github.com/nasa/CCDD</a:t>
            </a:r>
            <a:endParaRPr lang="en-US" sz="2200" dirty="0"/>
          </a:p>
          <a:p>
            <a:pPr lvl="1"/>
            <a:r>
              <a:rPr lang="en-US" sz="2200" dirty="0"/>
              <a:t>Written in Java for maximum portability (Linux/Mac/Windows)</a:t>
            </a:r>
          </a:p>
          <a:p>
            <a:pPr lvl="1"/>
            <a:r>
              <a:rPr lang="en-US" sz="2200" dirty="0"/>
              <a:t>Stores all BFS interface information into an open source database (PostgreSQL)</a:t>
            </a:r>
          </a:p>
          <a:p>
            <a:r>
              <a:rPr lang="en-US" dirty="0"/>
              <a:t>Easy creation/modification of CDD information</a:t>
            </a:r>
          </a:p>
          <a:p>
            <a:pPr lvl="1"/>
            <a:r>
              <a:rPr lang="en-US" sz="2200" dirty="0"/>
              <a:t>Graphical user interface (GUI) to interact with the database</a:t>
            </a:r>
          </a:p>
          <a:p>
            <a:pPr lvl="1"/>
            <a:r>
              <a:rPr lang="en-US" sz="2200" dirty="0"/>
              <a:t>Limited to a single user (at a time) for a given database</a:t>
            </a:r>
          </a:p>
          <a:p>
            <a:pPr lvl="1"/>
            <a:r>
              <a:rPr lang="en-US" sz="2200" dirty="0"/>
              <a:t>Bidirectional transfer of information to/from the CCDD</a:t>
            </a:r>
          </a:p>
          <a:p>
            <a:pPr lvl="2"/>
            <a:r>
              <a:rPr lang="en-US" sz="1800" dirty="0"/>
              <a:t>Cut-n-paste to Excel, import/export via XTCE/CSV/JSON</a:t>
            </a:r>
          </a:p>
          <a:p>
            <a:r>
              <a:rPr lang="en-US" sz="2600" dirty="0"/>
              <a:t>Easy access to CDD information (via scripting languages and web applications )</a:t>
            </a:r>
          </a:p>
          <a:p>
            <a:pPr lvl="1"/>
            <a:r>
              <a:rPr lang="en-US" dirty="0"/>
              <a:t>Allows user to write custom scripts (ruby/python/</a:t>
            </a:r>
            <a:r>
              <a:rPr lang="en-US" dirty="0" err="1"/>
              <a:t>js</a:t>
            </a:r>
            <a:r>
              <a:rPr lang="en-US" dirty="0"/>
              <a:t>) and access CDD information</a:t>
            </a:r>
          </a:p>
          <a:p>
            <a:pPr lvl="2"/>
            <a:r>
              <a:rPr lang="en-US" dirty="0"/>
              <a:t>Create vehicle and ground software products, data summary, </a:t>
            </a:r>
            <a:r>
              <a:rPr lang="en-US" dirty="0" err="1"/>
              <a:t>etc</a:t>
            </a:r>
            <a:endParaRPr lang="en-US" dirty="0"/>
          </a:p>
          <a:p>
            <a:pPr lvl="2"/>
            <a:r>
              <a:rPr lang="en-US" dirty="0"/>
              <a:t>Generate complicated cFS products: Schedule or network tables, copy table, </a:t>
            </a:r>
            <a:r>
              <a:rPr lang="en-US" dirty="0" err="1"/>
              <a:t>etc</a:t>
            </a:r>
            <a:endParaRPr lang="en-US" dirty="0"/>
          </a:p>
        </p:txBody>
      </p:sp>
    </p:spTree>
    <p:extLst>
      <p:ext uri="{BB962C8B-B14F-4D97-AF65-F5344CB8AC3E}">
        <p14:creationId xmlns:p14="http://schemas.microsoft.com/office/powerpoint/2010/main" val="2036643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22676</TotalTime>
  <Words>2201</Words>
  <Application>Microsoft Office PowerPoint</Application>
  <PresentationFormat>Widescreen</PresentationFormat>
  <Paragraphs>216</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Arial</vt:lpstr>
      <vt:lpstr>Calibri</vt:lpstr>
      <vt:lpstr>Calibri Light</vt:lpstr>
      <vt:lpstr>Wingdings</vt:lpstr>
      <vt:lpstr>Office Theme</vt:lpstr>
      <vt:lpstr>Orion Backup Flight Software (BFS)</vt:lpstr>
      <vt:lpstr>Agenda</vt:lpstr>
      <vt:lpstr>Artemis Background</vt:lpstr>
      <vt:lpstr>Orion Background</vt:lpstr>
      <vt:lpstr>High Level Artemis Schedule (likely to change!)</vt:lpstr>
      <vt:lpstr>Orion Backup Flight Software</vt:lpstr>
      <vt:lpstr>Backup Flight Software (BFS)</vt:lpstr>
      <vt:lpstr>cFS Background</vt:lpstr>
      <vt:lpstr>CCDD Background</vt:lpstr>
      <vt:lpstr>Interface Management</vt:lpstr>
      <vt:lpstr>Configuration Control and Workflow</vt:lpstr>
      <vt:lpstr>BFS Progress to date</vt:lpstr>
      <vt:lpstr>PowerPoint Presentation</vt:lpstr>
      <vt:lpstr>BFS Schedule</vt:lpstr>
      <vt:lpstr>BFS Data Management Activity</vt:lpstr>
      <vt:lpstr>Lessons Learned</vt:lpstr>
      <vt:lpstr>Future Work</vt:lpstr>
      <vt:lpstr>Q+A</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cFS Command and Data Dictionary (CCDD) to Automate Software development on Orion Ascent Abort 2 (AA2)</dc:title>
  <dc:creator>Hirsh, Robert L. (JSC-ER611)</dc:creator>
  <cp:lastModifiedBy>Hirsh, Robert L. (JSC-ER611)</cp:lastModifiedBy>
  <cp:revision>83</cp:revision>
  <dcterms:created xsi:type="dcterms:W3CDTF">2018-11-14T16:46:55Z</dcterms:created>
  <dcterms:modified xsi:type="dcterms:W3CDTF">2023-02-18T06:44:19Z</dcterms:modified>
</cp:coreProperties>
</file>