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23"/>
  </p:notesMasterIdLst>
  <p:handoutMasterIdLst>
    <p:handoutMasterId r:id="rId24"/>
  </p:handoutMasterIdLst>
  <p:sldIdLst>
    <p:sldId id="271" r:id="rId5"/>
    <p:sldId id="431" r:id="rId6"/>
    <p:sldId id="417" r:id="rId7"/>
    <p:sldId id="418" r:id="rId8"/>
    <p:sldId id="419" r:id="rId9"/>
    <p:sldId id="420" r:id="rId10"/>
    <p:sldId id="433" r:id="rId11"/>
    <p:sldId id="424" r:id="rId12"/>
    <p:sldId id="422" r:id="rId13"/>
    <p:sldId id="421" r:id="rId14"/>
    <p:sldId id="425" r:id="rId15"/>
    <p:sldId id="426" r:id="rId16"/>
    <p:sldId id="428" r:id="rId17"/>
    <p:sldId id="429" r:id="rId18"/>
    <p:sldId id="427" r:id="rId19"/>
    <p:sldId id="274" r:id="rId20"/>
    <p:sldId id="405" r:id="rId21"/>
    <p:sldId id="430" r:id="rId2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ヒラギノ角ゴ Pro W3" charset="-128"/>
        <a:cs typeface="+mn-cs"/>
      </a:defRPr>
    </a:lvl1pPr>
    <a:lvl2pPr marL="457200" algn="l" rtl="0" fontAlgn="base">
      <a:spcBef>
        <a:spcPct val="0"/>
      </a:spcBef>
      <a:spcAft>
        <a:spcPct val="0"/>
      </a:spcAft>
      <a:defRPr kern="1200">
        <a:solidFill>
          <a:schemeClr val="tx1"/>
        </a:solidFill>
        <a:latin typeface="Arial" charset="0"/>
        <a:ea typeface="ヒラギノ角ゴ Pro W3" charset="-128"/>
        <a:cs typeface="+mn-cs"/>
      </a:defRPr>
    </a:lvl2pPr>
    <a:lvl3pPr marL="914400" algn="l" rtl="0" fontAlgn="base">
      <a:spcBef>
        <a:spcPct val="0"/>
      </a:spcBef>
      <a:spcAft>
        <a:spcPct val="0"/>
      </a:spcAft>
      <a:defRPr kern="1200">
        <a:solidFill>
          <a:schemeClr val="tx1"/>
        </a:solidFill>
        <a:latin typeface="Arial" charset="0"/>
        <a:ea typeface="ヒラギノ角ゴ Pro W3" charset="-128"/>
        <a:cs typeface="+mn-cs"/>
      </a:defRPr>
    </a:lvl3pPr>
    <a:lvl4pPr marL="1371600" algn="l" rtl="0" fontAlgn="base">
      <a:spcBef>
        <a:spcPct val="0"/>
      </a:spcBef>
      <a:spcAft>
        <a:spcPct val="0"/>
      </a:spcAft>
      <a:defRPr kern="1200">
        <a:solidFill>
          <a:schemeClr val="tx1"/>
        </a:solidFill>
        <a:latin typeface="Arial" charset="0"/>
        <a:ea typeface="ヒラギノ角ゴ Pro W3" charset="-128"/>
        <a:cs typeface="+mn-cs"/>
      </a:defRPr>
    </a:lvl4pPr>
    <a:lvl5pPr marL="1828800" algn="l" rtl="0" fontAlgn="base">
      <a:spcBef>
        <a:spcPct val="0"/>
      </a:spcBef>
      <a:spcAft>
        <a:spcPct val="0"/>
      </a:spcAft>
      <a:defRPr kern="1200">
        <a:solidFill>
          <a:schemeClr val="tx1"/>
        </a:solidFill>
        <a:latin typeface="Arial" charset="0"/>
        <a:ea typeface="ヒラギノ角ゴ Pro W3" charset="-128"/>
        <a:cs typeface="+mn-cs"/>
      </a:defRPr>
    </a:lvl5pPr>
    <a:lvl6pPr marL="2286000" algn="l" defTabSz="914400" rtl="0" eaLnBrk="1" latinLnBrk="0" hangingPunct="1">
      <a:defRPr kern="1200">
        <a:solidFill>
          <a:schemeClr val="tx1"/>
        </a:solidFill>
        <a:latin typeface="Arial" charset="0"/>
        <a:ea typeface="ヒラギノ角ゴ Pro W3" charset="-128"/>
        <a:cs typeface="+mn-cs"/>
      </a:defRPr>
    </a:lvl6pPr>
    <a:lvl7pPr marL="2743200" algn="l" defTabSz="914400" rtl="0" eaLnBrk="1" latinLnBrk="0" hangingPunct="1">
      <a:defRPr kern="1200">
        <a:solidFill>
          <a:schemeClr val="tx1"/>
        </a:solidFill>
        <a:latin typeface="Arial" charset="0"/>
        <a:ea typeface="ヒラギノ角ゴ Pro W3" charset="-128"/>
        <a:cs typeface="+mn-cs"/>
      </a:defRPr>
    </a:lvl7pPr>
    <a:lvl8pPr marL="3200400" algn="l" defTabSz="914400" rtl="0" eaLnBrk="1" latinLnBrk="0" hangingPunct="1">
      <a:defRPr kern="1200">
        <a:solidFill>
          <a:schemeClr val="tx1"/>
        </a:solidFill>
        <a:latin typeface="Arial" charset="0"/>
        <a:ea typeface="ヒラギノ角ゴ Pro W3" charset="-128"/>
        <a:cs typeface="+mn-cs"/>
      </a:defRPr>
    </a:lvl8pPr>
    <a:lvl9pPr marL="3657600" algn="l" defTabSz="914400" rtl="0" eaLnBrk="1" latinLnBrk="0" hangingPunct="1">
      <a:defRPr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15:guide id="1" orient="horz" pos="206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rk, Amanda E. (LARC-D206)" initials="SAE(" lastIdx="1" clrIdx="0">
    <p:extLst>
      <p:ext uri="{19B8F6BF-5375-455C-9EA6-DF929625EA0E}">
        <p15:presenceInfo xmlns:p15="http://schemas.microsoft.com/office/powerpoint/2012/main" userId="S-1-5-21-330711430-3775241029-4075259233-7587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2929"/>
    <a:srgbClr val="000000"/>
    <a:srgbClr val="FFFFCC"/>
    <a:srgbClr val="FFFF00"/>
    <a:srgbClr val="008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7474" autoAdjust="0"/>
  </p:normalViewPr>
  <p:slideViewPr>
    <p:cSldViewPr snapToGrid="0" snapToObjects="1">
      <p:cViewPr varScale="1">
        <p:scale>
          <a:sx n="164" d="100"/>
          <a:sy n="164" d="100"/>
        </p:scale>
        <p:origin x="228" y="84"/>
      </p:cViewPr>
      <p:guideLst>
        <p:guide orient="horz" pos="2064"/>
        <p:guide pos="3840"/>
      </p:guideLst>
    </p:cSldViewPr>
  </p:slideViewPr>
  <p:outlineViewPr>
    <p:cViewPr>
      <p:scale>
        <a:sx n="33" d="100"/>
        <a:sy n="33" d="100"/>
      </p:scale>
      <p:origin x="0" y="-184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CA82ABD-854F-45EB-89BE-71B69C506A61}" type="datetime1">
              <a:rPr lang="en-US"/>
              <a:pPr/>
              <a:t>2/22/2023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4876B0B-21A2-4FFE-AF92-B876F4521143}" type="slidenum">
              <a:rPr lang="en-US"/>
              <a:pPr/>
              <a:t>‹#›</a:t>
            </a:fld>
            <a:endParaRPr lang="en-US"/>
          </a:p>
        </p:txBody>
      </p:sp>
    </p:spTree>
    <p:extLst>
      <p:ext uri="{BB962C8B-B14F-4D97-AF65-F5344CB8AC3E}">
        <p14:creationId xmlns:p14="http://schemas.microsoft.com/office/powerpoint/2010/main" val="19320883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defRPr>
            </a:lvl1pPr>
          </a:lstStyle>
          <a:p>
            <a:fld id="{220D8D88-801D-40F7-87B3-8FD8EE695ACB}" type="datetime1">
              <a:rPr lang="en-US"/>
              <a:pPr/>
              <a:t>2/22/2023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defRPr>
            </a:lvl1pPr>
          </a:lstStyle>
          <a:p>
            <a:fld id="{BDBC9C3A-BD29-4D2C-ADC7-DE6572B26BAE}" type="slidenum">
              <a:rPr lang="en-US"/>
              <a:pPr/>
              <a:t>‹#›</a:t>
            </a:fld>
            <a:endParaRPr lang="en-US"/>
          </a:p>
        </p:txBody>
      </p:sp>
    </p:spTree>
    <p:extLst>
      <p:ext uri="{BB962C8B-B14F-4D97-AF65-F5344CB8AC3E}">
        <p14:creationId xmlns:p14="http://schemas.microsoft.com/office/powerpoint/2010/main" val="11749564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ED_PPT_Template_Cover_Image_Apr2014.jpg">
            <a:extLst>
              <a:ext uri="{FF2B5EF4-FFF2-40B4-BE49-F238E27FC236}">
                <a16:creationId xmlns:a16="http://schemas.microsoft.com/office/drawing/2014/main" id="{0DFF321E-B72E-489D-82F7-7471C95DA47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32368"/>
          <a:stretch/>
        </p:blipFill>
        <p:spPr>
          <a:xfrm>
            <a:off x="0" y="0"/>
            <a:ext cx="6184232" cy="6858000"/>
          </a:xfrm>
          <a:prstGeom prst="rect">
            <a:avLst/>
          </a:prstGeom>
        </p:spPr>
      </p:pic>
      <p:pic>
        <p:nvPicPr>
          <p:cNvPr id="5" name="Picture 4" descr="ED_PPT_Template_Cover_Image_Apr2014.jpg">
            <a:extLst>
              <a:ext uri="{FF2B5EF4-FFF2-40B4-BE49-F238E27FC236}">
                <a16:creationId xmlns:a16="http://schemas.microsoft.com/office/drawing/2014/main" id="{7F6CD40F-AE82-484D-A49F-BA9080A6DEF6}"/>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67851"/>
          <a:stretch/>
        </p:blipFill>
        <p:spPr>
          <a:xfrm>
            <a:off x="9252284" y="0"/>
            <a:ext cx="2939716"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userDrawn="1"/>
        </p:nvSpPr>
        <p:spPr>
          <a:xfrm>
            <a:off x="9243484" y="6627813"/>
            <a:ext cx="2844800" cy="228600"/>
          </a:xfrm>
          <a:prstGeom prst="rect">
            <a:avLst/>
          </a:prstGeom>
        </p:spPr>
        <p:txBody>
          <a:bodyPr anchor="ctr"/>
          <a:lstStyle/>
          <a:p>
            <a:pPr algn="r"/>
            <a:fld id="{0C8379FD-C5FE-4DDB-AAFA-1F3AE98541C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3753854"/>
            <a:ext cx="10363200" cy="65304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a:extLst>
              <a:ext uri="{FF2B5EF4-FFF2-40B4-BE49-F238E27FC236}">
                <a16:creationId xmlns:a16="http://schemas.microsoft.com/office/drawing/2014/main" id="{EC85C0B7-3DB5-41FD-828D-9292802708B4}"/>
              </a:ext>
            </a:extLst>
          </p:cNvPr>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9" name="Footer Placeholder 4">
            <a:extLst>
              <a:ext uri="{FF2B5EF4-FFF2-40B4-BE49-F238E27FC236}">
                <a16:creationId xmlns:a16="http://schemas.microsoft.com/office/drawing/2014/main" id="{B289026F-754B-48CE-88AC-0DD23AFE29C9}"/>
              </a:ext>
            </a:extLst>
          </p:cNvPr>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pic>
        <p:nvPicPr>
          <p:cNvPr id="10" name="Picture 9">
            <a:extLst>
              <a:ext uri="{FF2B5EF4-FFF2-40B4-BE49-F238E27FC236}">
                <a16:creationId xmlns:a16="http://schemas.microsoft.com/office/drawing/2014/main" id="{957072C1-E517-4146-87A7-7C9A731288BE}"/>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55732" y="625050"/>
            <a:ext cx="3745230" cy="269938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5" name="Footer Placeholder 4"/>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744C59DE-4FA3-4E4C-97B3-4BF4A11E27FD}"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7" name="Straight Connector 6"/>
          <p:cNvCxnSpPr>
            <a:cxnSpLocks noChangeShapeType="1"/>
          </p:cNvCxnSpPr>
          <p:nvPr userDrawn="1"/>
        </p:nvCxnSpPr>
        <p:spPr bwMode="auto">
          <a:xfrm>
            <a:off x="1657351" y="954089"/>
            <a:ext cx="8860367" cy="1587"/>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3" name="Content Placeholder 2"/>
          <p:cNvSpPr>
            <a:spLocks noGrp="1"/>
          </p:cNvSpPr>
          <p:nvPr>
            <p:ph idx="1"/>
          </p:nvPr>
        </p:nvSpPr>
        <p:spPr>
          <a:xfrm>
            <a:off x="101600" y="1221190"/>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8"/>
          <p:cNvSpPr>
            <a:spLocks noGrp="1"/>
          </p:cNvSpPr>
          <p:nvPr>
            <p:ph type="title"/>
          </p:nvPr>
        </p:nvSpPr>
        <p:spPr bwMode="auto">
          <a:xfrm>
            <a:off x="1656319" y="167508"/>
            <a:ext cx="8861420" cy="615950"/>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1625601" y="1066800"/>
            <a:ext cx="8860367" cy="1588"/>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CA77DC20-3B50-4967-9347-FDE585A8898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0" y="274638"/>
            <a:ext cx="8940800" cy="639762"/>
          </a:xfrm>
          <a:prstGeom prst="rect">
            <a:avLst/>
          </a:prstGeom>
        </p:spPr>
        <p:txBody>
          <a:bodyPr/>
          <a:lstStyle>
            <a:lvl1pPr>
              <a:defRPr>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a:extLst>
              <a:ext uri="{FF2B5EF4-FFF2-40B4-BE49-F238E27FC236}">
                <a16:creationId xmlns:a16="http://schemas.microsoft.com/office/drawing/2014/main" id="{7892CB6F-21C6-44EE-B47E-43AC79F215AA}"/>
              </a:ext>
            </a:extLst>
          </p:cNvPr>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10" name="Footer Placeholder 4">
            <a:extLst>
              <a:ext uri="{FF2B5EF4-FFF2-40B4-BE49-F238E27FC236}">
                <a16:creationId xmlns:a16="http://schemas.microsoft.com/office/drawing/2014/main" id="{78A1391F-00AD-4410-9FFD-2BDB0ED78C1C}"/>
              </a:ext>
            </a:extLst>
          </p:cNvPr>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userDrawn="1"/>
        </p:nvCxnSpPr>
        <p:spPr bwMode="auto">
          <a:xfrm>
            <a:off x="1625601" y="1066800"/>
            <a:ext cx="8860367" cy="1588"/>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8" name="Slide Number Placeholder 5"/>
          <p:cNvSpPr txBox="1">
            <a:spLocks/>
          </p:cNvSpPr>
          <p:nvPr userDrawn="1"/>
        </p:nvSpPr>
        <p:spPr>
          <a:xfrm>
            <a:off x="9243484" y="6627813"/>
            <a:ext cx="2844800" cy="228600"/>
          </a:xfrm>
          <a:prstGeom prst="rect">
            <a:avLst/>
          </a:prstGeom>
        </p:spPr>
        <p:txBody>
          <a:bodyPr anchor="ctr"/>
          <a:lstStyle/>
          <a:p>
            <a:pPr algn="r"/>
            <a:fld id="{79715EB9-E7D6-4A24-882E-7DD01113CAE6}"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0" y="274638"/>
            <a:ext cx="8940800" cy="639762"/>
          </a:xfrm>
          <a:prstGeom prst="rect">
            <a:avLst/>
          </a:prstGeom>
        </p:spPr>
        <p:txBody>
          <a:bodyPr/>
          <a:lstStyle>
            <a:lvl1pPr>
              <a:defRPr>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E8C325E8-741E-45E4-93EE-D7956345EB6E}"/>
              </a:ext>
            </a:extLst>
          </p:cNvPr>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12" name="Footer Placeholder 4">
            <a:extLst>
              <a:ext uri="{FF2B5EF4-FFF2-40B4-BE49-F238E27FC236}">
                <a16:creationId xmlns:a16="http://schemas.microsoft.com/office/drawing/2014/main" id="{2C9D6FBE-ACDD-4571-B846-D524C8F3FE84}"/>
              </a:ext>
            </a:extLst>
          </p:cNvPr>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508000" y="1219200"/>
            <a:ext cx="4165600" cy="0"/>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48D981B0-8762-4F59-9955-6E8434BB51C9}"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1" y="273050"/>
            <a:ext cx="3096684" cy="793750"/>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371601"/>
            <a:ext cx="4011084" cy="4754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3">
            <a:extLst>
              <a:ext uri="{FF2B5EF4-FFF2-40B4-BE49-F238E27FC236}">
                <a16:creationId xmlns:a16="http://schemas.microsoft.com/office/drawing/2014/main" id="{F48F2062-834B-40A7-A66B-546785D20D36}"/>
              </a:ext>
            </a:extLst>
          </p:cNvPr>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10" name="Footer Placeholder 4">
            <a:extLst>
              <a:ext uri="{FF2B5EF4-FFF2-40B4-BE49-F238E27FC236}">
                <a16:creationId xmlns:a16="http://schemas.microsoft.com/office/drawing/2014/main" id="{213F0C0E-D44F-47B2-A755-DE8A8E1FA883}"/>
              </a:ext>
            </a:extLst>
          </p:cNvPr>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5"/>
          <p:cNvSpPr txBox="1">
            <a:spLocks/>
          </p:cNvSpPr>
          <p:nvPr userDrawn="1"/>
        </p:nvSpPr>
        <p:spPr>
          <a:xfrm>
            <a:off x="9243484" y="6627813"/>
            <a:ext cx="2844800" cy="228600"/>
          </a:xfrm>
          <a:prstGeom prst="rect">
            <a:avLst/>
          </a:prstGeom>
        </p:spPr>
        <p:txBody>
          <a:bodyPr anchor="ctr"/>
          <a:lstStyle/>
          <a:p>
            <a:pPr algn="r"/>
            <a:fld id="{DE794882-CAE7-4C9B-9C3F-8DC6A1BC4533}"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6" name="Straight Connector 5"/>
          <p:cNvCxnSpPr>
            <a:cxnSpLocks noChangeShapeType="1"/>
          </p:cNvCxnSpPr>
          <p:nvPr userDrawn="1"/>
        </p:nvCxnSpPr>
        <p:spPr bwMode="auto">
          <a:xfrm>
            <a:off x="1657351" y="954089"/>
            <a:ext cx="8860367" cy="1587"/>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7" name="Title Placeholder 8"/>
          <p:cNvSpPr>
            <a:spLocks noGrp="1"/>
          </p:cNvSpPr>
          <p:nvPr>
            <p:ph type="title"/>
          </p:nvPr>
        </p:nvSpPr>
        <p:spPr bwMode="auto">
          <a:xfrm>
            <a:off x="1656319" y="167508"/>
            <a:ext cx="8861420" cy="615950"/>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endParaRPr lang="en-US" dirty="0"/>
          </a:p>
        </p:txBody>
      </p:sp>
      <p:sp>
        <p:nvSpPr>
          <p:cNvPr id="8" name="Date Placeholder 3">
            <a:extLst>
              <a:ext uri="{FF2B5EF4-FFF2-40B4-BE49-F238E27FC236}">
                <a16:creationId xmlns:a16="http://schemas.microsoft.com/office/drawing/2014/main" id="{F341F95C-1691-481C-9283-33D58860DB35}"/>
              </a:ext>
            </a:extLst>
          </p:cNvPr>
          <p:cNvSpPr txBox="1">
            <a:spLocks/>
          </p:cNvSpPr>
          <p:nvPr userDrawn="1"/>
        </p:nvSpPr>
        <p:spPr>
          <a:xfrm>
            <a:off x="99484" y="6627813"/>
            <a:ext cx="2844800" cy="228600"/>
          </a:xfrm>
          <a:prstGeom prst="rect">
            <a:avLst/>
          </a:prstGeom>
        </p:spPr>
        <p:txBody>
          <a:bodyPr anchor="ctr"/>
          <a:lstStyle/>
          <a:p>
            <a:r>
              <a:rPr lang="en-US" sz="1000" dirty="0">
                <a:solidFill>
                  <a:srgbClr val="000000"/>
                </a:solidFill>
                <a:latin typeface="Calibri" charset="0"/>
              </a:rPr>
              <a:t>2023 Flight Software Workshop </a:t>
            </a:r>
          </a:p>
        </p:txBody>
      </p:sp>
      <p:sp>
        <p:nvSpPr>
          <p:cNvPr id="9" name="Footer Placeholder 4">
            <a:extLst>
              <a:ext uri="{FF2B5EF4-FFF2-40B4-BE49-F238E27FC236}">
                <a16:creationId xmlns:a16="http://schemas.microsoft.com/office/drawing/2014/main" id="{0E945B4B-0275-4470-BBE0-DC82A0E03EA5}"/>
              </a:ext>
            </a:extLst>
          </p:cNvPr>
          <p:cNvSpPr txBox="1">
            <a:spLocks/>
          </p:cNvSpPr>
          <p:nvPr userDrawn="1"/>
        </p:nvSpPr>
        <p:spPr>
          <a:xfrm>
            <a:off x="4163484" y="6627813"/>
            <a:ext cx="3860800" cy="228600"/>
          </a:xfrm>
          <a:prstGeom prst="rect">
            <a:avLst/>
          </a:prstGeom>
        </p:spPr>
        <p:txBody>
          <a:bodyPr anchor="ctr"/>
          <a:lstStyle/>
          <a:p>
            <a:pPr algn="ctr"/>
            <a:r>
              <a:rPr lang="en-US" sz="1000" dirty="0">
                <a:solidFill>
                  <a:srgbClr val="898989"/>
                </a:solidFill>
                <a:latin typeface="Calibri" charset="0"/>
              </a:rPr>
              <a:t>GPX2</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Slide Number Placeholder 5"/>
          <p:cNvSpPr txBox="1">
            <a:spLocks/>
          </p:cNvSpPr>
          <p:nvPr userDrawn="1"/>
        </p:nvSpPr>
        <p:spPr>
          <a:xfrm>
            <a:off x="9243484" y="6627813"/>
            <a:ext cx="2844800" cy="228600"/>
          </a:xfrm>
          <a:prstGeom prst="rect">
            <a:avLst/>
          </a:prstGeom>
        </p:spPr>
        <p:txBody>
          <a:bodyPr anchor="ctr"/>
          <a:lstStyle/>
          <a:p>
            <a:pPr algn="r"/>
            <a:fld id="{25CA770B-A730-41F3-899C-DE5E82A561EF}"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8" name="Rectangle 7"/>
          <p:cNvSpPr/>
          <p:nvPr userDrawn="1"/>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LaRC_ED_Logo_Final_Apr_2014_med_res.jpg">
            <a:extLst>
              <a:ext uri="{FF2B5EF4-FFF2-40B4-BE49-F238E27FC236}">
                <a16:creationId xmlns:a16="http://schemas.microsoft.com/office/drawing/2014/main" id="{5EB3EEE3-5189-4B1E-BA5D-3CC1032321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14063" y="1957809"/>
            <a:ext cx="2963873" cy="294238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ED PPT body IMAGE simple Apr 2014.jpg">
            <a:extLst>
              <a:ext uri="{FF2B5EF4-FFF2-40B4-BE49-F238E27FC236}">
                <a16:creationId xmlns:a16="http://schemas.microsoft.com/office/drawing/2014/main" id="{9AEC4249-B52C-4A77-9498-0343AAB6E33B}"/>
              </a:ext>
            </a:extLst>
          </p:cNvPr>
          <p:cNvPicPr>
            <a:picLocks noChangeAspect="1"/>
          </p:cNvPicPr>
          <p:nvPr userDrawn="1"/>
        </p:nvPicPr>
        <p:blipFill rotWithShape="1">
          <a:blip r:embed="rId10">
            <a:extLst>
              <a:ext uri="{28A0092B-C50C-407E-A947-70E740481C1C}">
                <a14:useLocalDpi xmlns:a14="http://schemas.microsoft.com/office/drawing/2010/main"/>
              </a:ext>
            </a:extLst>
          </a:blip>
          <a:srcRect l="66667"/>
          <a:stretch/>
        </p:blipFill>
        <p:spPr>
          <a:xfrm>
            <a:off x="9144000" y="0"/>
            <a:ext cx="3047999" cy="6858000"/>
          </a:xfrm>
          <a:prstGeom prst="rect">
            <a:avLst/>
          </a:prstGeom>
        </p:spPr>
      </p:pic>
      <p:pic>
        <p:nvPicPr>
          <p:cNvPr id="7" name="Picture 6" descr="ED PPT body IMAGE simple Apr 2014.jpg">
            <a:extLst>
              <a:ext uri="{FF2B5EF4-FFF2-40B4-BE49-F238E27FC236}">
                <a16:creationId xmlns:a16="http://schemas.microsoft.com/office/drawing/2014/main" id="{4CBCBAFD-8740-4C21-87C3-7FE2F5BA703E}"/>
              </a:ext>
            </a:extLst>
          </p:cNvPr>
          <p:cNvPicPr>
            <a:picLocks noChangeAspect="1"/>
          </p:cNvPicPr>
          <p:nvPr userDrawn="1"/>
        </p:nvPicPr>
        <p:blipFill rotWithShape="1">
          <a:blip r:embed="rId10">
            <a:extLst>
              <a:ext uri="{28A0092B-C50C-407E-A947-70E740481C1C}">
                <a14:useLocalDpi xmlns:a14="http://schemas.microsoft.com/office/drawing/2010/main"/>
              </a:ext>
            </a:extLst>
          </a:blip>
          <a:srcRect r="70855"/>
          <a:stretch/>
        </p:blipFill>
        <p:spPr>
          <a:xfrm>
            <a:off x="0" y="0"/>
            <a:ext cx="2664995" cy="6858000"/>
          </a:xfrm>
          <a:prstGeom prst="rect">
            <a:avLst/>
          </a:prstGeom>
        </p:spPr>
      </p:pic>
      <p:sp>
        <p:nvSpPr>
          <p:cNvPr id="4" name="Date Placeholder 3"/>
          <p:cNvSpPr>
            <a:spLocks noGrp="1"/>
          </p:cNvSpPr>
          <p:nvPr>
            <p:ph type="dt" sz="half" idx="2"/>
          </p:nvPr>
        </p:nvSpPr>
        <p:spPr>
          <a:xfrm>
            <a:off x="101600" y="6629400"/>
            <a:ext cx="2844800" cy="228600"/>
          </a:xfrm>
          <a:prstGeom prst="rect">
            <a:avLst/>
          </a:prstGeom>
        </p:spPr>
        <p:txBody>
          <a:bodyPr vert="horz" lIns="91440" tIns="45720" rIns="91440" bIns="45720" rtlCol="0" anchor="ctr"/>
          <a:lstStyle>
            <a:lvl1pPr algn="l" fontAlgn="auto">
              <a:spcBef>
                <a:spcPts val="0"/>
              </a:spcBef>
              <a:spcAft>
                <a:spcPts val="0"/>
              </a:spcAft>
              <a:defRPr sz="1000">
                <a:solidFill>
                  <a:srgbClr val="000000"/>
                </a:solidFill>
                <a:latin typeface="+mn-lt"/>
                <a:ea typeface="+mn-ea"/>
                <a:cs typeface="+mn-cs"/>
              </a:defRPr>
            </a:lvl1pPr>
          </a:lstStyle>
          <a:p>
            <a:pPr>
              <a:defRPr/>
            </a:pPr>
            <a:endParaRPr lang="en-US" dirty="0"/>
          </a:p>
        </p:txBody>
      </p:sp>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fontAlgn="auto">
              <a:spcBef>
                <a:spcPts val="0"/>
              </a:spcBef>
              <a:spcAft>
                <a:spcPts val="0"/>
              </a:spcAft>
              <a:defRPr sz="1000">
                <a:solidFill>
                  <a:schemeClr val="tx1">
                    <a:tint val="75000"/>
                  </a:schemeClr>
                </a:solidFill>
                <a:latin typeface="+mn-lt"/>
                <a:ea typeface="+mn-ea"/>
                <a:cs typeface="+mn-cs"/>
              </a:defRPr>
            </a:lvl1pPr>
          </a:lstStyle>
          <a:p>
            <a:pPr>
              <a:defRPr/>
            </a:pPr>
            <a:r>
              <a:rPr lang="en-US"/>
              <a:t>ED Overview</a:t>
            </a: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defRPr>
            </a:lvl1pPr>
          </a:lstStyle>
          <a:p>
            <a:fld id="{8AC72DB4-DBC2-4F2D-835B-1DE882C0DEB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376" r:id="rId1"/>
    <p:sldLayoutId id="2147484380" r:id="rId2"/>
    <p:sldLayoutId id="2147484377" r:id="rId3"/>
    <p:sldLayoutId id="2147484381" r:id="rId4"/>
    <p:sldLayoutId id="2147484382" r:id="rId5"/>
    <p:sldLayoutId id="2147484383" r:id="rId6"/>
    <p:sldLayoutId id="2147484378" r:id="rId7"/>
    <p:sldLayoutId id="2147484384" r:id="rId8"/>
  </p:sldLayoutIdLst>
  <p:hf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eaLnBrk="1" fontAlgn="base" hangingPunct="1">
        <a:spcBef>
          <a:spcPct val="0"/>
        </a:spcBef>
        <a:spcAft>
          <a:spcPct val="0"/>
        </a:spcAft>
        <a:defRPr sz="3600" b="1">
          <a:solidFill>
            <a:schemeClr val="bg1"/>
          </a:solidFill>
          <a:latin typeface="Calibri" pitchFamily="34" charset="0"/>
        </a:defRPr>
      </a:lvl6pPr>
      <a:lvl7pPr marL="914400" algn="ctr" rtl="0" eaLnBrk="1" fontAlgn="base" hangingPunct="1">
        <a:spcBef>
          <a:spcPct val="0"/>
        </a:spcBef>
        <a:spcAft>
          <a:spcPct val="0"/>
        </a:spcAft>
        <a:defRPr sz="3600" b="1">
          <a:solidFill>
            <a:schemeClr val="bg1"/>
          </a:solidFill>
          <a:latin typeface="Calibri" pitchFamily="34" charset="0"/>
        </a:defRPr>
      </a:lvl7pPr>
      <a:lvl8pPr marL="1371600" algn="ctr" rtl="0" eaLnBrk="1" fontAlgn="base" hangingPunct="1">
        <a:spcBef>
          <a:spcPct val="0"/>
        </a:spcBef>
        <a:spcAft>
          <a:spcPct val="0"/>
        </a:spcAft>
        <a:defRPr sz="3600" b="1">
          <a:solidFill>
            <a:schemeClr val="bg1"/>
          </a:solidFill>
          <a:latin typeface="Calibri" pitchFamily="34" charset="0"/>
        </a:defRPr>
      </a:lvl8pPr>
      <a:lvl9pPr marL="1828800" algn="ctr" rtl="0" eaLnBrk="1" fontAlgn="base" hangingPunct="1">
        <a:spcBef>
          <a:spcPct val="0"/>
        </a:spcBef>
        <a:spcAft>
          <a:spcPct val="0"/>
        </a:spcAft>
        <a:defRPr sz="3600" b="1">
          <a:solidFill>
            <a:schemeClr val="bg1"/>
          </a:solidFill>
          <a:latin typeface="Calibri" pitchFamily="34" charset="0"/>
        </a:defRPr>
      </a:lvl9pPr>
    </p:titleStyle>
    <p:body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ngineering.larc.nas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image" Target="../media/image21.jpg"/><Relationship Id="rId1" Type="http://schemas.openxmlformats.org/officeDocument/2006/relationships/slideLayout" Target="../slideLayouts/slideLayout3.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949678" y="4073023"/>
            <a:ext cx="7921793" cy="1492716"/>
          </a:xfrm>
          <a:prstGeom prst="rect">
            <a:avLst/>
          </a:prstGeom>
          <a:noFill/>
          <a:ln w="9525">
            <a:noFill/>
            <a:miter lim="800000"/>
            <a:headEnd/>
            <a:tailEnd/>
          </a:ln>
        </p:spPr>
        <p:txBody>
          <a:bodyPr wrap="square">
            <a:spAutoFit/>
          </a:bodyPr>
          <a:lstStyle/>
          <a:p>
            <a:r>
              <a:rPr lang="en-US" sz="2400" dirty="0">
                <a:effectLst/>
                <a:latin typeface="Bookman"/>
                <a:ea typeface="Times New Roman" panose="02020603050405020304" pitchFamily="18" charset="0"/>
                <a:cs typeface="Times New Roman" panose="02020603050405020304" pitchFamily="18" charset="0"/>
              </a:rPr>
              <a:t>Lessons Learned Developing Flight, Ground, and Mission Operations Software for the GPX2 Technology Demonstration 3U CubeSat</a:t>
            </a:r>
          </a:p>
          <a:p>
            <a:pPr>
              <a:spcBef>
                <a:spcPts val="600"/>
              </a:spcBef>
            </a:pPr>
            <a:endParaRPr lang="en-US" sz="1400" dirty="0">
              <a:cs typeface="Arial" charset="0"/>
            </a:endParaRPr>
          </a:p>
        </p:txBody>
      </p:sp>
      <p:sp>
        <p:nvSpPr>
          <p:cNvPr id="13314" name="TextBox 2"/>
          <p:cNvSpPr txBox="1">
            <a:spLocks noChangeArrowheads="1"/>
          </p:cNvSpPr>
          <p:nvPr/>
        </p:nvSpPr>
        <p:spPr bwMode="auto">
          <a:xfrm>
            <a:off x="110942" y="6428621"/>
            <a:ext cx="1824695" cy="230832"/>
          </a:xfrm>
          <a:prstGeom prst="rect">
            <a:avLst/>
          </a:prstGeom>
          <a:noFill/>
          <a:ln w="9525">
            <a:noFill/>
            <a:miter lim="800000"/>
            <a:headEnd/>
            <a:tailEnd/>
          </a:ln>
        </p:spPr>
        <p:txBody>
          <a:bodyPr wrap="square">
            <a:spAutoFit/>
          </a:bodyPr>
          <a:lstStyle/>
          <a:p>
            <a:pPr algn="r">
              <a:spcBef>
                <a:spcPts val="600"/>
              </a:spcBef>
            </a:pPr>
            <a:r>
              <a:rPr lang="en-US" sz="900" dirty="0">
                <a:solidFill>
                  <a:schemeClr val="bg1"/>
                </a:solidFill>
                <a:latin typeface="Helvetica"/>
                <a:cs typeface="Helvetica"/>
                <a:hlinkClick r:id="rId2"/>
              </a:rPr>
              <a:t>http://engineering.larc.nasa.gov/</a:t>
            </a:r>
            <a:endParaRPr lang="en-US" sz="900" dirty="0">
              <a:solidFill>
                <a:schemeClr val="bg1"/>
              </a:solidFill>
              <a:latin typeface="Helvetica"/>
              <a:cs typeface="Helvetica"/>
            </a:endParaRPr>
          </a:p>
        </p:txBody>
      </p:sp>
      <p:pic>
        <p:nvPicPr>
          <p:cNvPr id="4" name="Picture 3">
            <a:extLst>
              <a:ext uri="{FF2B5EF4-FFF2-40B4-BE49-F238E27FC236}">
                <a16:creationId xmlns:a16="http://schemas.microsoft.com/office/drawing/2014/main" id="{223A5D22-C7D8-4BBD-AACC-489707F1703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301638" y="863046"/>
            <a:ext cx="3745230" cy="2699385"/>
          </a:xfrm>
          <a:prstGeom prst="rect">
            <a:avLst/>
          </a:prstGeom>
        </p:spPr>
      </p:pic>
      <p:sp>
        <p:nvSpPr>
          <p:cNvPr id="6" name="TextBox 5">
            <a:extLst>
              <a:ext uri="{FF2B5EF4-FFF2-40B4-BE49-F238E27FC236}">
                <a16:creationId xmlns:a16="http://schemas.microsoft.com/office/drawing/2014/main" id="{591E825D-698D-4A46-832B-37B2B967B950}"/>
              </a:ext>
            </a:extLst>
          </p:cNvPr>
          <p:cNvSpPr txBox="1"/>
          <p:nvPr/>
        </p:nvSpPr>
        <p:spPr>
          <a:xfrm>
            <a:off x="2949678" y="5713907"/>
            <a:ext cx="6097190" cy="584775"/>
          </a:xfrm>
          <a:prstGeom prst="rect">
            <a:avLst/>
          </a:prstGeom>
          <a:noFill/>
        </p:spPr>
        <p:txBody>
          <a:bodyPr wrap="square">
            <a:spAutoFit/>
          </a:bodyPr>
          <a:lstStyle/>
          <a:p>
            <a:r>
              <a:rPr lang="en-US" dirty="0"/>
              <a:t>Mark Banchy &amp; David Keck</a:t>
            </a:r>
          </a:p>
          <a:p>
            <a:r>
              <a:rPr lang="en-US" sz="1400" dirty="0"/>
              <a:t>GPX2 Flight and Ground Software Leads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826F01-1F56-41F3-8C19-F1B7B4A0FD8D}"/>
              </a:ext>
            </a:extLst>
          </p:cNvPr>
          <p:cNvSpPr>
            <a:spLocks noGrp="1"/>
          </p:cNvSpPr>
          <p:nvPr>
            <p:ph idx="1"/>
          </p:nvPr>
        </p:nvSpPr>
        <p:spPr>
          <a:xfrm>
            <a:off x="101600" y="1221190"/>
            <a:ext cx="5213719" cy="5380856"/>
          </a:xfrm>
        </p:spPr>
        <p:txBody>
          <a:bodyPr/>
          <a:lstStyle/>
          <a:p>
            <a:r>
              <a:rPr lang="en-US" dirty="0"/>
              <a:t>GPX2 Project Overview </a:t>
            </a:r>
          </a:p>
          <a:p>
            <a:pPr lvl="1"/>
            <a:r>
              <a:rPr lang="en-US" dirty="0"/>
              <a:t>Mission Objectives</a:t>
            </a:r>
          </a:p>
          <a:p>
            <a:pPr lvl="1"/>
            <a:r>
              <a:rPr lang="en-US" dirty="0"/>
              <a:t>Project Status</a:t>
            </a:r>
          </a:p>
          <a:p>
            <a:pPr lvl="1"/>
            <a:r>
              <a:rPr lang="en-US" dirty="0"/>
              <a:t>Flight Software/Hardware Architecture</a:t>
            </a:r>
          </a:p>
          <a:p>
            <a:pPr lvl="1"/>
            <a:r>
              <a:rPr lang="en-US" dirty="0"/>
              <a:t>Ground Software/Hardware Architecture</a:t>
            </a:r>
          </a:p>
          <a:p>
            <a:r>
              <a:rPr lang="en-US" dirty="0"/>
              <a:t>Software Lessons Learned</a:t>
            </a:r>
          </a:p>
          <a:p>
            <a:pPr lvl="1"/>
            <a:r>
              <a:rPr lang="en-US" dirty="0"/>
              <a:t>Design</a:t>
            </a:r>
          </a:p>
          <a:p>
            <a:pPr lvl="1"/>
            <a:r>
              <a:rPr lang="en-US" dirty="0"/>
              <a:t>Development</a:t>
            </a:r>
          </a:p>
          <a:p>
            <a:pPr lvl="1"/>
            <a:r>
              <a:rPr lang="en-US" dirty="0"/>
              <a:t>Integration/Test</a:t>
            </a:r>
          </a:p>
          <a:p>
            <a:pPr lvl="1"/>
            <a:r>
              <a:rPr lang="en-US" dirty="0"/>
              <a:t>Operations</a:t>
            </a:r>
          </a:p>
          <a:p>
            <a:r>
              <a:rPr lang="en-US" dirty="0"/>
              <a:t>Questions</a:t>
            </a:r>
          </a:p>
          <a:p>
            <a:pPr lvl="1"/>
            <a:endParaRPr lang="en-US" dirty="0"/>
          </a:p>
          <a:p>
            <a:pPr lvl="1"/>
            <a:endParaRPr lang="en-US" dirty="0"/>
          </a:p>
          <a:p>
            <a:endParaRPr lang="en-US" dirty="0"/>
          </a:p>
        </p:txBody>
      </p:sp>
      <p:sp>
        <p:nvSpPr>
          <p:cNvPr id="3" name="Title 2">
            <a:extLst>
              <a:ext uri="{FF2B5EF4-FFF2-40B4-BE49-F238E27FC236}">
                <a16:creationId xmlns:a16="http://schemas.microsoft.com/office/drawing/2014/main" id="{4309954A-197F-44F0-BB42-3A4A41988738}"/>
              </a:ext>
            </a:extLst>
          </p:cNvPr>
          <p:cNvSpPr>
            <a:spLocks noGrp="1"/>
          </p:cNvSpPr>
          <p:nvPr>
            <p:ph type="title"/>
          </p:nvPr>
        </p:nvSpPr>
        <p:spPr/>
        <p:txBody>
          <a:bodyPr/>
          <a:lstStyle/>
          <a:p>
            <a:r>
              <a:rPr lang="en-US" dirty="0"/>
              <a:t>Agenda</a:t>
            </a:r>
          </a:p>
        </p:txBody>
      </p:sp>
      <p:pic>
        <p:nvPicPr>
          <p:cNvPr id="9" name="Picture 8" descr="A picture containing indoor&#10;&#10;Description automatically generated">
            <a:extLst>
              <a:ext uri="{FF2B5EF4-FFF2-40B4-BE49-F238E27FC236}">
                <a16:creationId xmlns:a16="http://schemas.microsoft.com/office/drawing/2014/main" id="{E6ECD9D3-ADA9-42DA-9073-F2E37975BE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0108" y="3229164"/>
            <a:ext cx="3507763" cy="3251524"/>
          </a:xfrm>
          <a:prstGeom prst="rect">
            <a:avLst/>
          </a:prstGeom>
        </p:spPr>
      </p:pic>
      <p:pic>
        <p:nvPicPr>
          <p:cNvPr id="11" name="Picture 10" descr="A picture containing person, person&#10;&#10;Description automatically generated">
            <a:extLst>
              <a:ext uri="{FF2B5EF4-FFF2-40B4-BE49-F238E27FC236}">
                <a16:creationId xmlns:a16="http://schemas.microsoft.com/office/drawing/2014/main" id="{B0A6E6CF-CEE8-4F63-9F24-DCA3DAB0B1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685" y="1188865"/>
            <a:ext cx="3264002" cy="2959242"/>
          </a:xfrm>
          <a:prstGeom prst="rect">
            <a:avLst/>
          </a:prstGeom>
        </p:spPr>
      </p:pic>
    </p:spTree>
    <p:extLst>
      <p:ext uri="{BB962C8B-B14F-4D97-AF65-F5344CB8AC3E}">
        <p14:creationId xmlns:p14="http://schemas.microsoft.com/office/powerpoint/2010/main" val="2068597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95DFAD-6474-41F0-869A-8B17D7A741B9}"/>
              </a:ext>
            </a:extLst>
          </p:cNvPr>
          <p:cNvSpPr>
            <a:spLocks noGrp="1"/>
          </p:cNvSpPr>
          <p:nvPr>
            <p:ph idx="1"/>
          </p:nvPr>
        </p:nvSpPr>
        <p:spPr>
          <a:xfrm>
            <a:off x="92629" y="1020612"/>
            <a:ext cx="11316723" cy="5380856"/>
          </a:xfrm>
        </p:spPr>
        <p:txBody>
          <a:bodyPr/>
          <a:lstStyle/>
          <a:p>
            <a:r>
              <a:rPr lang="en-US" dirty="0"/>
              <a:t>What is GPX2?</a:t>
            </a:r>
          </a:p>
          <a:p>
            <a:pPr lvl="1"/>
            <a:r>
              <a:rPr lang="en-US" dirty="0"/>
              <a:t>3U technology demonstration CubeSat</a:t>
            </a:r>
          </a:p>
          <a:p>
            <a:pPr lvl="2"/>
            <a:r>
              <a:rPr lang="en-US" dirty="0"/>
              <a:t>Increase the Technology Readiness Level (TRL) of hardware components</a:t>
            </a:r>
          </a:p>
          <a:p>
            <a:pPr lvl="3"/>
            <a:r>
              <a:rPr lang="en-US" dirty="0"/>
              <a:t>LaRC Flight Computer Processing Unit (FCPU),</a:t>
            </a:r>
            <a:r>
              <a:rPr lang="en-US" dirty="0">
                <a:solidFill>
                  <a:schemeClr val="tx1"/>
                </a:solidFill>
                <a:latin typeface="+mn-lt"/>
                <a:cs typeface="Arial" panose="020B0604020202020204" pitchFamily="34" charset="0"/>
              </a:rPr>
              <a:t> </a:t>
            </a:r>
            <a:r>
              <a:rPr lang="en-US" dirty="0" err="1"/>
              <a:t>uCAM</a:t>
            </a:r>
            <a:r>
              <a:rPr lang="en-US" dirty="0"/>
              <a:t>-III cameras, and chassis made from </a:t>
            </a:r>
            <a:r>
              <a:rPr lang="en-US" i="1" dirty="0" err="1">
                <a:solidFill>
                  <a:schemeClr val="tx1"/>
                </a:solidFill>
                <a:latin typeface="+mn-lt"/>
                <a:cs typeface="Arial" panose="020B0604020202020204" pitchFamily="34" charset="0"/>
              </a:rPr>
              <a:t>Windform</a:t>
            </a:r>
            <a:r>
              <a:rPr lang="en-US" i="1" dirty="0">
                <a:solidFill>
                  <a:schemeClr val="tx1"/>
                </a:solidFill>
                <a:latin typeface="+mn-lt"/>
                <a:cs typeface="Arial" panose="020B0604020202020204" pitchFamily="34" charset="0"/>
              </a:rPr>
              <a:t> XT 2.0</a:t>
            </a:r>
            <a:endParaRPr lang="en-US" dirty="0"/>
          </a:p>
          <a:p>
            <a:pPr lvl="2"/>
            <a:r>
              <a:rPr lang="en-US" dirty="0"/>
              <a:t>Increase knowledge/experience utilizing Iridium Short Burst Data (SBD) communications</a:t>
            </a:r>
          </a:p>
          <a:p>
            <a:pPr lvl="3"/>
            <a:r>
              <a:rPr lang="en-US" dirty="0"/>
              <a:t>Build on NASA Ames experience utilizing SBD</a:t>
            </a:r>
          </a:p>
          <a:p>
            <a:pPr lvl="2"/>
            <a:r>
              <a:rPr lang="en-US" dirty="0">
                <a:cs typeface="Arial" panose="020B0604020202020204" pitchFamily="34" charset="0"/>
              </a:rPr>
              <a:t>Attempt an off-the-shelf </a:t>
            </a:r>
            <a:r>
              <a:rPr lang="en-US" i="1" dirty="0">
                <a:cs typeface="Arial" panose="020B0604020202020204" pitchFamily="34" charset="0"/>
              </a:rPr>
              <a:t>Align</a:t>
            </a:r>
            <a:r>
              <a:rPr lang="en-US" dirty="0">
                <a:cs typeface="Arial" panose="020B0604020202020204" pitchFamily="34" charset="0"/>
              </a:rPr>
              <a:t> experiment via the </a:t>
            </a:r>
            <a:r>
              <a:rPr lang="en-US" i="1" dirty="0">
                <a:cs typeface="Arial" panose="020B0604020202020204" pitchFamily="34" charset="0"/>
              </a:rPr>
              <a:t>NovAtel OEM719 GPS Receivers</a:t>
            </a:r>
          </a:p>
          <a:p>
            <a:pPr lvl="3"/>
            <a:r>
              <a:rPr lang="en-US" dirty="0">
                <a:cs typeface="Arial" panose="020B0604020202020204" pitchFamily="34" charset="0"/>
              </a:rPr>
              <a:t>Aimed at measuring a known distance between the G5 Antennae via </a:t>
            </a:r>
            <a:r>
              <a:rPr lang="en-US" i="1" dirty="0">
                <a:cs typeface="Arial" panose="020B0604020202020204" pitchFamily="34" charset="0"/>
              </a:rPr>
              <a:t>Align </a:t>
            </a:r>
            <a:r>
              <a:rPr lang="en-US" dirty="0">
                <a:cs typeface="Arial" panose="020B0604020202020204" pitchFamily="34" charset="0"/>
              </a:rPr>
              <a:t>relative positioning</a:t>
            </a:r>
          </a:p>
          <a:p>
            <a:pPr lvl="2"/>
            <a:r>
              <a:rPr lang="en-US" dirty="0">
                <a:cs typeface="Arial" panose="020B0604020202020204" pitchFamily="34" charset="0"/>
              </a:rPr>
              <a:t>Workforce development (small and young team)!</a:t>
            </a:r>
            <a:endParaRPr lang="en-US" dirty="0"/>
          </a:p>
          <a:p>
            <a:pPr lvl="2"/>
            <a:endParaRPr lang="en-US" dirty="0"/>
          </a:p>
        </p:txBody>
      </p:sp>
      <p:sp>
        <p:nvSpPr>
          <p:cNvPr id="3" name="Title 2">
            <a:extLst>
              <a:ext uri="{FF2B5EF4-FFF2-40B4-BE49-F238E27FC236}">
                <a16:creationId xmlns:a16="http://schemas.microsoft.com/office/drawing/2014/main" id="{89DA6C42-9760-4366-ACC9-E50E135CC2E1}"/>
              </a:ext>
            </a:extLst>
          </p:cNvPr>
          <p:cNvSpPr>
            <a:spLocks noGrp="1"/>
          </p:cNvSpPr>
          <p:nvPr>
            <p:ph type="title"/>
          </p:nvPr>
        </p:nvSpPr>
        <p:spPr/>
        <p:txBody>
          <a:bodyPr/>
          <a:lstStyle/>
          <a:p>
            <a:r>
              <a:rPr lang="en-US" dirty="0"/>
              <a:t>Mission Objectives</a:t>
            </a:r>
          </a:p>
        </p:txBody>
      </p:sp>
      <p:grpSp>
        <p:nvGrpSpPr>
          <p:cNvPr id="4" name="Group 3">
            <a:extLst>
              <a:ext uri="{FF2B5EF4-FFF2-40B4-BE49-F238E27FC236}">
                <a16:creationId xmlns:a16="http://schemas.microsoft.com/office/drawing/2014/main" id="{D07EF5DF-E56A-47ED-8FEF-258945599B51}"/>
              </a:ext>
            </a:extLst>
          </p:cNvPr>
          <p:cNvGrpSpPr/>
          <p:nvPr/>
        </p:nvGrpSpPr>
        <p:grpSpPr>
          <a:xfrm>
            <a:off x="2573492" y="4464424"/>
            <a:ext cx="6604332" cy="2119319"/>
            <a:chOff x="91719" y="3466668"/>
            <a:chExt cx="8833128" cy="3245337"/>
          </a:xfrm>
        </p:grpSpPr>
        <p:pic>
          <p:nvPicPr>
            <p:cNvPr id="5" name="Picture 4">
              <a:extLst>
                <a:ext uri="{FF2B5EF4-FFF2-40B4-BE49-F238E27FC236}">
                  <a16:creationId xmlns:a16="http://schemas.microsoft.com/office/drawing/2014/main" id="{25C98D12-75C4-4135-A15D-E351723D6512}"/>
                </a:ext>
              </a:extLst>
            </p:cNvPr>
            <p:cNvPicPr>
              <a:picLocks noChangeAspect="1"/>
            </p:cNvPicPr>
            <p:nvPr/>
          </p:nvPicPr>
          <p:blipFill>
            <a:blip r:embed="rId2"/>
            <a:stretch>
              <a:fillRect/>
            </a:stretch>
          </p:blipFill>
          <p:spPr>
            <a:xfrm>
              <a:off x="4951528" y="3579754"/>
              <a:ext cx="3973319" cy="3132251"/>
            </a:xfrm>
            <a:prstGeom prst="rect">
              <a:avLst/>
            </a:prstGeom>
            <a:effectLst>
              <a:outerShdw blurRad="76200" dir="13500000" sy="23000" kx="1200000" algn="br" rotWithShape="0">
                <a:prstClr val="black">
                  <a:alpha val="20000"/>
                </a:prstClr>
              </a:outerShdw>
            </a:effectLst>
          </p:spPr>
        </p:pic>
        <p:pic>
          <p:nvPicPr>
            <p:cNvPr id="6" name="Picture 5">
              <a:extLst>
                <a:ext uri="{FF2B5EF4-FFF2-40B4-BE49-F238E27FC236}">
                  <a16:creationId xmlns:a16="http://schemas.microsoft.com/office/drawing/2014/main" id="{87E620E3-D79E-45D5-A617-B5529C8AEA99}"/>
                </a:ext>
              </a:extLst>
            </p:cNvPr>
            <p:cNvPicPr>
              <a:picLocks noChangeAspect="1"/>
            </p:cNvPicPr>
            <p:nvPr/>
          </p:nvPicPr>
          <p:blipFill>
            <a:blip r:embed="rId3"/>
            <a:stretch>
              <a:fillRect/>
            </a:stretch>
          </p:blipFill>
          <p:spPr>
            <a:xfrm>
              <a:off x="91719" y="3466668"/>
              <a:ext cx="3912416" cy="3132251"/>
            </a:xfrm>
            <a:prstGeom prst="rect">
              <a:avLst/>
            </a:prstGeom>
            <a:effectLst>
              <a:outerShdw blurRad="76200" dir="13500000" sy="23000" kx="1200000" algn="br" rotWithShape="0">
                <a:prstClr val="black">
                  <a:alpha val="20000"/>
                </a:prstClr>
              </a:outerShdw>
            </a:effectLst>
          </p:spPr>
        </p:pic>
        <p:grpSp>
          <p:nvGrpSpPr>
            <p:cNvPr id="7" name="Group 6">
              <a:extLst>
                <a:ext uri="{FF2B5EF4-FFF2-40B4-BE49-F238E27FC236}">
                  <a16:creationId xmlns:a16="http://schemas.microsoft.com/office/drawing/2014/main" id="{66D771EE-155F-4E82-BCBA-0419D107DF22}"/>
                </a:ext>
              </a:extLst>
            </p:cNvPr>
            <p:cNvGrpSpPr/>
            <p:nvPr/>
          </p:nvGrpSpPr>
          <p:grpSpPr>
            <a:xfrm>
              <a:off x="4084946" y="3892442"/>
              <a:ext cx="899160" cy="2221416"/>
              <a:chOff x="4113521" y="3816242"/>
              <a:chExt cx="899160" cy="2221416"/>
            </a:xfrm>
            <a:effectLst>
              <a:outerShdw blurRad="76200" dir="13500000" sy="23000" kx="1200000" algn="br" rotWithShape="0">
                <a:prstClr val="black">
                  <a:alpha val="20000"/>
                </a:prstClr>
              </a:outerShdw>
            </a:effectLst>
          </p:grpSpPr>
          <p:sp>
            <p:nvSpPr>
              <p:cNvPr id="8" name="Curved Right Arrow 14">
                <a:extLst>
                  <a:ext uri="{FF2B5EF4-FFF2-40B4-BE49-F238E27FC236}">
                    <a16:creationId xmlns:a16="http://schemas.microsoft.com/office/drawing/2014/main" id="{77E0DD51-669C-47FC-97E5-F262A2AD6A4F}"/>
                  </a:ext>
                </a:extLst>
              </p:cNvPr>
              <p:cNvSpPr/>
              <p:nvPr/>
            </p:nvSpPr>
            <p:spPr>
              <a:xfrm>
                <a:off x="4113521" y="4626417"/>
                <a:ext cx="899160" cy="822960"/>
              </a:xfrm>
              <a:prstGeom prst="curvedRightArrow">
                <a:avLst/>
              </a:prstGeom>
              <a:gradFill>
                <a:gsLst>
                  <a:gs pos="0">
                    <a:srgbClr val="CCD9EC"/>
                  </a:gs>
                  <a:gs pos="100000">
                    <a:srgbClr val="00009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Up Arrow 15">
                <a:extLst>
                  <a:ext uri="{FF2B5EF4-FFF2-40B4-BE49-F238E27FC236}">
                    <a16:creationId xmlns:a16="http://schemas.microsoft.com/office/drawing/2014/main" id="{09649E77-BEC0-4402-B9DE-9EF3FDFCD9E7}"/>
                  </a:ext>
                </a:extLst>
              </p:cNvPr>
              <p:cNvSpPr/>
              <p:nvPr/>
            </p:nvSpPr>
            <p:spPr>
              <a:xfrm>
                <a:off x="4435661" y="3816242"/>
                <a:ext cx="242110" cy="1280160"/>
              </a:xfrm>
              <a:prstGeom prst="upArrow">
                <a:avLst/>
              </a:prstGeom>
              <a:solidFill>
                <a:srgbClr val="131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EA1819-15F1-45DC-801D-E469AE458432}"/>
                  </a:ext>
                </a:extLst>
              </p:cNvPr>
              <p:cNvSpPr/>
              <p:nvPr/>
            </p:nvSpPr>
            <p:spPr>
              <a:xfrm>
                <a:off x="4495526" y="5307701"/>
                <a:ext cx="123825" cy="729957"/>
              </a:xfrm>
              <a:prstGeom prst="rect">
                <a:avLst/>
              </a:prstGeom>
              <a:solidFill>
                <a:srgbClr val="131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5743938-D0AA-4DD0-9FE5-5EF5D9D8B684}"/>
                  </a:ext>
                </a:extLst>
              </p:cNvPr>
              <p:cNvCxnSpPr/>
              <p:nvPr/>
            </p:nvCxnSpPr>
            <p:spPr>
              <a:xfrm>
                <a:off x="4622527" y="4592286"/>
                <a:ext cx="0" cy="3225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3287FA4-290F-4233-8517-A5CE2A5FA96A}"/>
                  </a:ext>
                </a:extLst>
              </p:cNvPr>
              <p:cNvCxnSpPr/>
              <p:nvPr/>
            </p:nvCxnSpPr>
            <p:spPr>
              <a:xfrm>
                <a:off x="4490762" y="4592286"/>
                <a:ext cx="0" cy="3225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32A57E4-272F-4498-AD3D-587DAA241083}"/>
                  </a:ext>
                </a:extLst>
              </p:cNvPr>
              <p:cNvCxnSpPr/>
              <p:nvPr/>
            </p:nvCxnSpPr>
            <p:spPr>
              <a:xfrm>
                <a:off x="4420948" y="5069680"/>
                <a:ext cx="237015" cy="4100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076464F-D808-44D2-A948-FC652705CC48}"/>
                  </a:ext>
                </a:extLst>
              </p:cNvPr>
              <p:cNvCxnSpPr/>
              <p:nvPr/>
            </p:nvCxnSpPr>
            <p:spPr>
              <a:xfrm>
                <a:off x="4476476" y="5307740"/>
                <a:ext cx="155575" cy="19614"/>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3466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13C685-A09E-4EA8-8B43-A150DD027969}"/>
              </a:ext>
            </a:extLst>
          </p:cNvPr>
          <p:cNvSpPr>
            <a:spLocks noGrp="1"/>
          </p:cNvSpPr>
          <p:nvPr>
            <p:ph idx="1"/>
          </p:nvPr>
        </p:nvSpPr>
        <p:spPr>
          <a:xfrm>
            <a:off x="101600" y="1190526"/>
            <a:ext cx="6393590" cy="5380856"/>
          </a:xfrm>
        </p:spPr>
        <p:txBody>
          <a:bodyPr/>
          <a:lstStyle/>
          <a:p>
            <a:r>
              <a:rPr lang="en-US" dirty="0"/>
              <a:t>Launched July 2</a:t>
            </a:r>
            <a:r>
              <a:rPr lang="en-US" baseline="30000" dirty="0"/>
              <a:t>nd</a:t>
            </a:r>
            <a:r>
              <a:rPr lang="en-US" dirty="0"/>
              <a:t> 2022 on Virgin Orbit’s </a:t>
            </a:r>
            <a:r>
              <a:rPr lang="en-US" dirty="0" err="1"/>
              <a:t>LauncherOne</a:t>
            </a:r>
            <a:r>
              <a:rPr lang="en-US" dirty="0"/>
              <a:t> as part of the “Straight Up” mission</a:t>
            </a:r>
          </a:p>
          <a:p>
            <a:pPr lvl="1"/>
            <a:r>
              <a:rPr lang="en-US" dirty="0"/>
              <a:t>Successfully reached a ~500km circular orbit</a:t>
            </a:r>
          </a:p>
          <a:p>
            <a:pPr lvl="1"/>
            <a:r>
              <a:rPr lang="en-US" dirty="0"/>
              <a:t>Received first health and status beacon ~45 minutes after deployment</a:t>
            </a:r>
          </a:p>
          <a:p>
            <a:pPr lvl="1"/>
            <a:r>
              <a:rPr lang="en-US" dirty="0"/>
              <a:t>Demonstrated Iridium SBD transmissions and are working to further characterize them</a:t>
            </a:r>
          </a:p>
          <a:p>
            <a:pPr lvl="2"/>
            <a:r>
              <a:rPr lang="en-US" dirty="0"/>
              <a:t>&gt;1MB through Iridium SBD thus far</a:t>
            </a:r>
          </a:p>
          <a:p>
            <a:pPr lvl="1"/>
            <a:r>
              <a:rPr lang="en-US" dirty="0"/>
              <a:t>Demonstrated </a:t>
            </a:r>
            <a:r>
              <a:rPr lang="en-US" dirty="0" err="1"/>
              <a:t>uCAM</a:t>
            </a:r>
            <a:r>
              <a:rPr lang="en-US" dirty="0"/>
              <a:t>-III camera operates on orbit</a:t>
            </a:r>
          </a:p>
          <a:p>
            <a:pPr lvl="2"/>
            <a:r>
              <a:rPr lang="en-US" dirty="0"/>
              <a:t>26 images from orbit transmitted thus far</a:t>
            </a:r>
          </a:p>
          <a:p>
            <a:pPr lvl="1"/>
            <a:r>
              <a:rPr lang="en-US" dirty="0"/>
              <a:t>Demonstrated NovAtel OEM719 receivers are operational, unfortunately an </a:t>
            </a:r>
            <a:r>
              <a:rPr lang="en-US" i="1" dirty="0"/>
              <a:t>Align</a:t>
            </a:r>
            <a:r>
              <a:rPr lang="en-US" dirty="0"/>
              <a:t> mode lock has not been achieved</a:t>
            </a:r>
          </a:p>
          <a:p>
            <a:pPr lvl="1"/>
            <a:r>
              <a:rPr lang="en-US" dirty="0"/>
              <a:t>Have been operating nominally since launch!</a:t>
            </a:r>
          </a:p>
          <a:p>
            <a:pPr lvl="1"/>
            <a:endParaRPr lang="en-US" dirty="0"/>
          </a:p>
        </p:txBody>
      </p:sp>
      <p:sp>
        <p:nvSpPr>
          <p:cNvPr id="3" name="Title 2">
            <a:extLst>
              <a:ext uri="{FF2B5EF4-FFF2-40B4-BE49-F238E27FC236}">
                <a16:creationId xmlns:a16="http://schemas.microsoft.com/office/drawing/2014/main" id="{6240035F-DCD1-46CF-AB75-BACCFCF360DA}"/>
              </a:ext>
            </a:extLst>
          </p:cNvPr>
          <p:cNvSpPr>
            <a:spLocks noGrp="1"/>
          </p:cNvSpPr>
          <p:nvPr>
            <p:ph type="title"/>
          </p:nvPr>
        </p:nvSpPr>
        <p:spPr/>
        <p:txBody>
          <a:bodyPr/>
          <a:lstStyle/>
          <a:p>
            <a:r>
              <a:rPr lang="en-US" dirty="0"/>
              <a:t>Project Status</a:t>
            </a:r>
          </a:p>
        </p:txBody>
      </p:sp>
      <p:pic>
        <p:nvPicPr>
          <p:cNvPr id="5" name="Picture 4" descr="A picture containing text&#10;&#10;Description automatically generated">
            <a:extLst>
              <a:ext uri="{FF2B5EF4-FFF2-40B4-BE49-F238E27FC236}">
                <a16:creationId xmlns:a16="http://schemas.microsoft.com/office/drawing/2014/main" id="{86387C9F-4EC1-4B76-8C5C-27A14835D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522" y="3975188"/>
            <a:ext cx="1800225" cy="2533650"/>
          </a:xfrm>
          <a:prstGeom prst="rect">
            <a:avLst/>
          </a:prstGeom>
        </p:spPr>
      </p:pic>
      <p:pic>
        <p:nvPicPr>
          <p:cNvPr id="9" name="Picture 8" descr="A large airplane flying in the sky&#10;&#10;Description automatically generated with medium confidence">
            <a:extLst>
              <a:ext uri="{FF2B5EF4-FFF2-40B4-BE49-F238E27FC236}">
                <a16:creationId xmlns:a16="http://schemas.microsoft.com/office/drawing/2014/main" id="{F1F193EB-8BC1-48EA-8441-2C9E4B570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5591" y="1111007"/>
            <a:ext cx="3474915" cy="2480221"/>
          </a:xfrm>
          <a:prstGeom prst="rect">
            <a:avLst/>
          </a:prstGeom>
        </p:spPr>
      </p:pic>
      <p:sp>
        <p:nvSpPr>
          <p:cNvPr id="10" name="TextBox 9">
            <a:extLst>
              <a:ext uri="{FF2B5EF4-FFF2-40B4-BE49-F238E27FC236}">
                <a16:creationId xmlns:a16="http://schemas.microsoft.com/office/drawing/2014/main" id="{1275762E-FCAD-4EEC-B779-66E37E6EEC90}"/>
              </a:ext>
            </a:extLst>
          </p:cNvPr>
          <p:cNvSpPr txBox="1"/>
          <p:nvPr/>
        </p:nvSpPr>
        <p:spPr>
          <a:xfrm>
            <a:off x="8330728" y="3591228"/>
            <a:ext cx="1024639" cy="261610"/>
          </a:xfrm>
          <a:prstGeom prst="rect">
            <a:avLst/>
          </a:prstGeom>
          <a:noFill/>
        </p:spPr>
        <p:txBody>
          <a:bodyPr wrap="none" rtlCol="0">
            <a:spAutoFit/>
          </a:bodyPr>
          <a:lstStyle/>
          <a:p>
            <a:r>
              <a:rPr lang="en-US" sz="1050" dirty="0"/>
              <a:t>Credit: NASA</a:t>
            </a:r>
          </a:p>
        </p:txBody>
      </p:sp>
    </p:spTree>
    <p:extLst>
      <p:ext uri="{BB962C8B-B14F-4D97-AF65-F5344CB8AC3E}">
        <p14:creationId xmlns:p14="http://schemas.microsoft.com/office/powerpoint/2010/main" val="2883101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BDEEC3-32EE-41B2-9A4D-EAF7C187BE15}"/>
              </a:ext>
            </a:extLst>
          </p:cNvPr>
          <p:cNvSpPr>
            <a:spLocks noGrp="1"/>
          </p:cNvSpPr>
          <p:nvPr>
            <p:ph idx="1"/>
          </p:nvPr>
        </p:nvSpPr>
        <p:spPr>
          <a:xfrm>
            <a:off x="-63533" y="1395838"/>
            <a:ext cx="5817279" cy="2720271"/>
          </a:xfrm>
        </p:spPr>
        <p:txBody>
          <a:bodyPr/>
          <a:lstStyle/>
          <a:p>
            <a:r>
              <a:rPr lang="en-US" dirty="0"/>
              <a:t> LaRC developed flight hardware and software </a:t>
            </a:r>
          </a:p>
          <a:p>
            <a:pPr lvl="1"/>
            <a:r>
              <a:rPr lang="en-US" dirty="0"/>
              <a:t>LaRC Flight Computer Processing Unit (FCPU) design utilizing STM32F407VG chip</a:t>
            </a:r>
          </a:p>
          <a:p>
            <a:pPr lvl="2"/>
            <a:r>
              <a:rPr lang="en-US" dirty="0"/>
              <a:t>16MHz Internal Clock, 196KB RAM, 1MB Internal Flash, Direct Memory Access (DMA) controller</a:t>
            </a:r>
          </a:p>
          <a:p>
            <a:pPr lvl="2"/>
            <a:r>
              <a:rPr lang="en-US" dirty="0"/>
              <a:t>32MB external flash chip running Little File System (LFS)</a:t>
            </a:r>
          </a:p>
          <a:p>
            <a:pPr lvl="1"/>
            <a:r>
              <a:rPr lang="en-US" dirty="0"/>
              <a:t>LaRC flight software (</a:t>
            </a:r>
            <a:r>
              <a:rPr lang="en-US" dirty="0" err="1"/>
              <a:t>FreeRTOS</a:t>
            </a:r>
            <a:r>
              <a:rPr lang="en-US" dirty="0"/>
              <a:t>) and ground software (Python/COSMOS)</a:t>
            </a:r>
          </a:p>
        </p:txBody>
      </p:sp>
      <p:sp>
        <p:nvSpPr>
          <p:cNvPr id="3" name="Title 2">
            <a:extLst>
              <a:ext uri="{FF2B5EF4-FFF2-40B4-BE49-F238E27FC236}">
                <a16:creationId xmlns:a16="http://schemas.microsoft.com/office/drawing/2014/main" id="{A5D5BD54-838B-46AD-B667-B66073150E81}"/>
              </a:ext>
            </a:extLst>
          </p:cNvPr>
          <p:cNvSpPr>
            <a:spLocks noGrp="1"/>
          </p:cNvSpPr>
          <p:nvPr>
            <p:ph type="title"/>
          </p:nvPr>
        </p:nvSpPr>
        <p:spPr>
          <a:xfrm>
            <a:off x="1665290" y="186732"/>
            <a:ext cx="8861420" cy="615950"/>
          </a:xfrm>
        </p:spPr>
        <p:txBody>
          <a:bodyPr/>
          <a:lstStyle/>
          <a:p>
            <a:r>
              <a:rPr lang="en-US" dirty="0"/>
              <a:t>GPX2 Flight Software/Hardware Architecture</a:t>
            </a:r>
          </a:p>
        </p:txBody>
      </p:sp>
      <p:sp>
        <p:nvSpPr>
          <p:cNvPr id="10" name="TextBox 9">
            <a:extLst>
              <a:ext uri="{FF2B5EF4-FFF2-40B4-BE49-F238E27FC236}">
                <a16:creationId xmlns:a16="http://schemas.microsoft.com/office/drawing/2014/main" id="{4D26D221-BAFA-44AB-9482-028E97E51BF2}"/>
              </a:ext>
            </a:extLst>
          </p:cNvPr>
          <p:cNvSpPr txBox="1"/>
          <p:nvPr/>
        </p:nvSpPr>
        <p:spPr>
          <a:xfrm>
            <a:off x="7263574" y="5704587"/>
            <a:ext cx="3374688" cy="307777"/>
          </a:xfrm>
          <a:prstGeom prst="rect">
            <a:avLst/>
          </a:prstGeom>
          <a:noFill/>
        </p:spPr>
        <p:txBody>
          <a:bodyPr wrap="square" rtlCol="0">
            <a:spAutoFit/>
          </a:bodyPr>
          <a:lstStyle/>
          <a:p>
            <a:r>
              <a:rPr lang="en-US" sz="1400" dirty="0"/>
              <a:t>GPX2 Flight Software Architecture</a:t>
            </a:r>
          </a:p>
        </p:txBody>
      </p:sp>
      <p:pic>
        <p:nvPicPr>
          <p:cNvPr id="9" name="Picture 8">
            <a:extLst>
              <a:ext uri="{FF2B5EF4-FFF2-40B4-BE49-F238E27FC236}">
                <a16:creationId xmlns:a16="http://schemas.microsoft.com/office/drawing/2014/main" id="{9BC5B518-209F-46F9-9C5C-49DEA96491BD}"/>
              </a:ext>
            </a:extLst>
          </p:cNvPr>
          <p:cNvPicPr>
            <a:picLocks noChangeAspect="1"/>
          </p:cNvPicPr>
          <p:nvPr/>
        </p:nvPicPr>
        <p:blipFill>
          <a:blip r:embed="rId2"/>
          <a:stretch>
            <a:fillRect/>
          </a:stretch>
        </p:blipFill>
        <p:spPr>
          <a:xfrm>
            <a:off x="5518234" y="1331788"/>
            <a:ext cx="6293488" cy="4409379"/>
          </a:xfrm>
          <a:prstGeom prst="rect">
            <a:avLst/>
          </a:prstGeom>
        </p:spPr>
      </p:pic>
    </p:spTree>
    <p:extLst>
      <p:ext uri="{BB962C8B-B14F-4D97-AF65-F5344CB8AC3E}">
        <p14:creationId xmlns:p14="http://schemas.microsoft.com/office/powerpoint/2010/main" val="294551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1CD1FA3-0CBF-43EC-B9CF-BAD8E910627F}"/>
              </a:ext>
            </a:extLst>
          </p:cNvPr>
          <p:cNvSpPr>
            <a:spLocks noGrp="1"/>
          </p:cNvSpPr>
          <p:nvPr>
            <p:ph type="title"/>
          </p:nvPr>
        </p:nvSpPr>
        <p:spPr>
          <a:xfrm>
            <a:off x="1655763" y="168275"/>
            <a:ext cx="8861425" cy="615950"/>
          </a:xfrm>
        </p:spPr>
        <p:txBody>
          <a:bodyPr/>
          <a:lstStyle/>
          <a:p>
            <a:r>
              <a:rPr lang="en-US" dirty="0"/>
              <a:t>GPX2 Ground Software/Hardware Architecture</a:t>
            </a:r>
          </a:p>
        </p:txBody>
      </p:sp>
      <p:pic>
        <p:nvPicPr>
          <p:cNvPr id="5" name="Picture 4">
            <a:extLst>
              <a:ext uri="{FF2B5EF4-FFF2-40B4-BE49-F238E27FC236}">
                <a16:creationId xmlns:a16="http://schemas.microsoft.com/office/drawing/2014/main" id="{4DDB14D8-8D07-457A-9501-6FA8495A65BD}"/>
              </a:ext>
            </a:extLst>
          </p:cNvPr>
          <p:cNvPicPr>
            <a:picLocks noChangeAspect="1"/>
          </p:cNvPicPr>
          <p:nvPr/>
        </p:nvPicPr>
        <p:blipFill>
          <a:blip r:embed="rId2"/>
          <a:stretch>
            <a:fillRect/>
          </a:stretch>
        </p:blipFill>
        <p:spPr>
          <a:xfrm>
            <a:off x="6096000" y="1238692"/>
            <a:ext cx="4912196" cy="4294427"/>
          </a:xfrm>
          <a:prstGeom prst="rect">
            <a:avLst/>
          </a:prstGeom>
        </p:spPr>
      </p:pic>
      <p:sp>
        <p:nvSpPr>
          <p:cNvPr id="6" name="TextBox 5">
            <a:extLst>
              <a:ext uri="{FF2B5EF4-FFF2-40B4-BE49-F238E27FC236}">
                <a16:creationId xmlns:a16="http://schemas.microsoft.com/office/drawing/2014/main" id="{ED920B29-3D3D-47C7-9787-3AF73A7A3372}"/>
              </a:ext>
            </a:extLst>
          </p:cNvPr>
          <p:cNvSpPr txBox="1"/>
          <p:nvPr/>
        </p:nvSpPr>
        <p:spPr>
          <a:xfrm>
            <a:off x="7285821" y="5591246"/>
            <a:ext cx="3345191" cy="307777"/>
          </a:xfrm>
          <a:prstGeom prst="rect">
            <a:avLst/>
          </a:prstGeom>
          <a:noFill/>
        </p:spPr>
        <p:txBody>
          <a:bodyPr wrap="square" rtlCol="0">
            <a:spAutoFit/>
          </a:bodyPr>
          <a:lstStyle/>
          <a:p>
            <a:r>
              <a:rPr lang="en-US" sz="1400" dirty="0"/>
              <a:t>GPX2 Ground Software Architecture</a:t>
            </a:r>
          </a:p>
        </p:txBody>
      </p:sp>
      <p:sp>
        <p:nvSpPr>
          <p:cNvPr id="7" name="Content Placeholder 7">
            <a:extLst>
              <a:ext uri="{FF2B5EF4-FFF2-40B4-BE49-F238E27FC236}">
                <a16:creationId xmlns:a16="http://schemas.microsoft.com/office/drawing/2014/main" id="{5B941998-214C-4FD7-8D6B-F2F73C135A0A}"/>
              </a:ext>
            </a:extLst>
          </p:cNvPr>
          <p:cNvSpPr>
            <a:spLocks noGrp="1"/>
          </p:cNvSpPr>
          <p:nvPr>
            <p:ph idx="1"/>
          </p:nvPr>
        </p:nvSpPr>
        <p:spPr>
          <a:xfrm>
            <a:off x="101599" y="1474862"/>
            <a:ext cx="5903913" cy="5027285"/>
          </a:xfrm>
        </p:spPr>
        <p:txBody>
          <a:bodyPr/>
          <a:lstStyle/>
          <a:p>
            <a:r>
              <a:rPr lang="en-US" dirty="0"/>
              <a:t>Two data interfaces into GPX2</a:t>
            </a:r>
          </a:p>
          <a:p>
            <a:pPr lvl="1"/>
            <a:r>
              <a:rPr lang="en-US" dirty="0"/>
              <a:t>GSE: COSMOS utilized as primary ground testing/development software </a:t>
            </a:r>
          </a:p>
          <a:p>
            <a:pPr lvl="2"/>
            <a:r>
              <a:rPr lang="en-US" dirty="0"/>
              <a:t>LaRC Python scripts leveraging COSMOS interface for definitions for database logging.</a:t>
            </a:r>
          </a:p>
          <a:p>
            <a:pPr lvl="2"/>
            <a:r>
              <a:rPr lang="en-US" dirty="0"/>
              <a:t>COSMOS utilized heavily for development and testing (test script running, limits monitoring, telemetry logging, etc.)</a:t>
            </a:r>
          </a:p>
          <a:p>
            <a:pPr lvl="1"/>
            <a:r>
              <a:rPr lang="en-US" dirty="0"/>
              <a:t>MODEM: (Iridium) Interfaces via email</a:t>
            </a:r>
          </a:p>
          <a:p>
            <a:pPr lvl="2"/>
            <a:r>
              <a:rPr lang="en-US" dirty="0"/>
              <a:t>LaRC Python GUIs for command crafting and telemetry processing (stitching packets back together)</a:t>
            </a:r>
          </a:p>
          <a:p>
            <a:endParaRPr lang="en-US" dirty="0"/>
          </a:p>
        </p:txBody>
      </p:sp>
    </p:spTree>
    <p:extLst>
      <p:ext uri="{BB962C8B-B14F-4D97-AF65-F5344CB8AC3E}">
        <p14:creationId xmlns:p14="http://schemas.microsoft.com/office/powerpoint/2010/main" val="2426093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6C857D-D2B3-4F0A-AA13-1F5070549726}"/>
              </a:ext>
            </a:extLst>
          </p:cNvPr>
          <p:cNvSpPr>
            <a:spLocks noGrp="1"/>
          </p:cNvSpPr>
          <p:nvPr>
            <p:ph idx="1"/>
          </p:nvPr>
        </p:nvSpPr>
        <p:spPr>
          <a:xfrm>
            <a:off x="101600" y="1334794"/>
            <a:ext cx="11513226" cy="2442896"/>
          </a:xfrm>
        </p:spPr>
        <p:txBody>
          <a:bodyPr/>
          <a:lstStyle/>
          <a:p>
            <a:r>
              <a:rPr lang="en-US" dirty="0"/>
              <a:t>Leverage open-source tools to allow for quick and flexible design and development</a:t>
            </a:r>
          </a:p>
          <a:p>
            <a:pPr lvl="1"/>
            <a:endParaRPr lang="en-US" dirty="0"/>
          </a:p>
        </p:txBody>
      </p:sp>
      <p:sp>
        <p:nvSpPr>
          <p:cNvPr id="4" name="Title 2">
            <a:extLst>
              <a:ext uri="{FF2B5EF4-FFF2-40B4-BE49-F238E27FC236}">
                <a16:creationId xmlns:a16="http://schemas.microsoft.com/office/drawing/2014/main" id="{481DA346-C074-4811-84F7-024712ED2873}"/>
              </a:ext>
            </a:extLst>
          </p:cNvPr>
          <p:cNvSpPr>
            <a:spLocks noGrp="1"/>
          </p:cNvSpPr>
          <p:nvPr>
            <p:ph type="title"/>
          </p:nvPr>
        </p:nvSpPr>
        <p:spPr>
          <a:xfrm>
            <a:off x="1656319" y="167508"/>
            <a:ext cx="8861420" cy="615950"/>
          </a:xfrm>
        </p:spPr>
        <p:txBody>
          <a:bodyPr/>
          <a:lstStyle/>
          <a:p>
            <a:r>
              <a:rPr lang="en-US" dirty="0"/>
              <a:t>Lessons Learned (Design &amp; Development)</a:t>
            </a:r>
          </a:p>
        </p:txBody>
      </p:sp>
      <p:sp>
        <p:nvSpPr>
          <p:cNvPr id="8" name="TextBox 7">
            <a:extLst>
              <a:ext uri="{FF2B5EF4-FFF2-40B4-BE49-F238E27FC236}">
                <a16:creationId xmlns:a16="http://schemas.microsoft.com/office/drawing/2014/main" id="{20C9F16A-3255-4792-ABDB-9511F08B6177}"/>
              </a:ext>
            </a:extLst>
          </p:cNvPr>
          <p:cNvSpPr txBox="1"/>
          <p:nvPr/>
        </p:nvSpPr>
        <p:spPr>
          <a:xfrm>
            <a:off x="421531" y="6228827"/>
            <a:ext cx="11141414" cy="461665"/>
          </a:xfrm>
          <a:prstGeom prst="rect">
            <a:avLst/>
          </a:prstGeom>
          <a:noFill/>
        </p:spPr>
        <p:txBody>
          <a:bodyPr wrap="square" rtlCol="0">
            <a:spAutoFit/>
          </a:bodyPr>
          <a:lstStyle/>
          <a:p>
            <a:r>
              <a:rPr lang="en-US" sz="800" dirty="0">
                <a:effectLst/>
                <a:latin typeface="Calibri" panose="020F0502020204030204" pitchFamily="34" charset="0"/>
                <a:ea typeface="Calibri" panose="020F0502020204030204" pitchFamily="34" charset="0"/>
              </a:rPr>
              <a:t>Neither the U.S. Government nor NASA endorse or recommend any commercial products, processes, or services. Reference to or appearance of any specific commercial products, processes, or services by trade name, trademark, manufacturer, or otherwise, in NASA materials does not constitute or imply its endorsement, recommendation, or favoring by the U.S. Government or NASA.</a:t>
            </a:r>
          </a:p>
          <a:p>
            <a:endParaRPr lang="en-US" sz="800" dirty="0"/>
          </a:p>
        </p:txBody>
      </p:sp>
      <p:sp>
        <p:nvSpPr>
          <p:cNvPr id="9" name="Content Placeholder 1">
            <a:extLst>
              <a:ext uri="{FF2B5EF4-FFF2-40B4-BE49-F238E27FC236}">
                <a16:creationId xmlns:a16="http://schemas.microsoft.com/office/drawing/2014/main" id="{120623D0-EE9B-48AF-83D3-4DB87928095D}"/>
              </a:ext>
            </a:extLst>
          </p:cNvPr>
          <p:cNvSpPr txBox="1">
            <a:spLocks/>
          </p:cNvSpPr>
          <p:nvPr/>
        </p:nvSpPr>
        <p:spPr>
          <a:xfrm>
            <a:off x="421531" y="1967607"/>
            <a:ext cx="3651115" cy="1390687"/>
          </a:xfrm>
          <a:prstGeom prst="rect">
            <a:avLst/>
          </a:prstGeom>
        </p:spPr>
        <p:txBody>
          <a:bodyPr/>
          <a:lstStyle>
            <a:lvl1pPr marL="342900" indent="-342900"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18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sz="1600"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a:t>Flight Software</a:t>
            </a:r>
          </a:p>
          <a:p>
            <a:pPr lvl="2"/>
            <a:r>
              <a:rPr lang="en-US" dirty="0" err="1"/>
              <a:t>FreeRTOS</a:t>
            </a:r>
            <a:endParaRPr lang="en-US" dirty="0"/>
          </a:p>
          <a:p>
            <a:pPr lvl="2"/>
            <a:r>
              <a:rPr lang="en-US" dirty="0"/>
              <a:t>Little File System (LFS)</a:t>
            </a:r>
          </a:p>
          <a:p>
            <a:pPr lvl="2"/>
            <a:r>
              <a:rPr lang="en-US" dirty="0"/>
              <a:t>LUA</a:t>
            </a:r>
          </a:p>
          <a:p>
            <a:pPr lvl="1"/>
            <a:endParaRPr lang="en-US" dirty="0"/>
          </a:p>
          <a:p>
            <a:pPr lvl="1"/>
            <a:endParaRPr lang="en-US" dirty="0"/>
          </a:p>
        </p:txBody>
      </p:sp>
      <p:sp>
        <p:nvSpPr>
          <p:cNvPr id="14" name="Content Placeholder 1">
            <a:extLst>
              <a:ext uri="{FF2B5EF4-FFF2-40B4-BE49-F238E27FC236}">
                <a16:creationId xmlns:a16="http://schemas.microsoft.com/office/drawing/2014/main" id="{23B549B2-FC63-4048-B043-B15DC2E49D51}"/>
              </a:ext>
            </a:extLst>
          </p:cNvPr>
          <p:cNvSpPr txBox="1">
            <a:spLocks/>
          </p:cNvSpPr>
          <p:nvPr/>
        </p:nvSpPr>
        <p:spPr>
          <a:xfrm>
            <a:off x="7250349" y="1968934"/>
            <a:ext cx="3651115" cy="1390687"/>
          </a:xfrm>
          <a:prstGeom prst="rect">
            <a:avLst/>
          </a:prstGeom>
        </p:spPr>
        <p:txBody>
          <a:bodyPr/>
          <a:lstStyle>
            <a:lvl1pPr marL="342900" indent="-342900"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18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sz="1600"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a:t>Static Analysis</a:t>
            </a:r>
          </a:p>
          <a:p>
            <a:pPr lvl="2"/>
            <a:r>
              <a:rPr lang="en-US" dirty="0"/>
              <a:t>Cppcheck</a:t>
            </a:r>
          </a:p>
          <a:p>
            <a:pPr lvl="2"/>
            <a:r>
              <a:rPr lang="en-US" dirty="0" err="1"/>
              <a:t>Sourcemonitor</a:t>
            </a:r>
            <a:endParaRPr lang="en-US" dirty="0"/>
          </a:p>
          <a:p>
            <a:pPr lvl="2"/>
            <a:r>
              <a:rPr lang="en-US" dirty="0"/>
              <a:t>Cobra</a:t>
            </a:r>
          </a:p>
          <a:p>
            <a:pPr lvl="1"/>
            <a:endParaRPr lang="en-US" dirty="0"/>
          </a:p>
          <a:p>
            <a:pPr lvl="1"/>
            <a:endParaRPr lang="en-US" dirty="0"/>
          </a:p>
        </p:txBody>
      </p:sp>
      <p:sp>
        <p:nvSpPr>
          <p:cNvPr id="15" name="Content Placeholder 1">
            <a:extLst>
              <a:ext uri="{FF2B5EF4-FFF2-40B4-BE49-F238E27FC236}">
                <a16:creationId xmlns:a16="http://schemas.microsoft.com/office/drawing/2014/main" id="{A4C0DB3F-5584-4C85-A196-E2A271DF44EC}"/>
              </a:ext>
            </a:extLst>
          </p:cNvPr>
          <p:cNvSpPr txBox="1">
            <a:spLocks/>
          </p:cNvSpPr>
          <p:nvPr/>
        </p:nvSpPr>
        <p:spPr>
          <a:xfrm>
            <a:off x="3874851" y="1947341"/>
            <a:ext cx="3651115" cy="1390687"/>
          </a:xfrm>
          <a:prstGeom prst="rect">
            <a:avLst/>
          </a:prstGeom>
        </p:spPr>
        <p:txBody>
          <a:bodyPr/>
          <a:lstStyle>
            <a:lvl1pPr marL="342900" indent="-342900"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18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sz="1600"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a:t>Ground Software</a:t>
            </a:r>
          </a:p>
          <a:p>
            <a:pPr lvl="2"/>
            <a:r>
              <a:rPr lang="en-US" dirty="0"/>
              <a:t>COSMOS</a:t>
            </a:r>
          </a:p>
          <a:p>
            <a:pPr lvl="2"/>
            <a:r>
              <a:rPr lang="en-US" dirty="0"/>
              <a:t>Python</a:t>
            </a:r>
          </a:p>
          <a:p>
            <a:pPr lvl="2"/>
            <a:r>
              <a:rPr lang="en-US" dirty="0"/>
              <a:t>Grafana</a:t>
            </a:r>
          </a:p>
          <a:p>
            <a:pPr lvl="2"/>
            <a:r>
              <a:rPr lang="en-US" dirty="0"/>
              <a:t>MariaDB</a:t>
            </a:r>
          </a:p>
          <a:p>
            <a:pPr lvl="2"/>
            <a:r>
              <a:rPr lang="en-US" dirty="0" err="1"/>
              <a:t>DearPyGUI</a:t>
            </a:r>
            <a:endParaRPr lang="en-US" dirty="0"/>
          </a:p>
          <a:p>
            <a:pPr lvl="1"/>
            <a:endParaRPr lang="en-US" dirty="0"/>
          </a:p>
          <a:p>
            <a:pPr lvl="1"/>
            <a:endParaRPr lang="en-US" dirty="0"/>
          </a:p>
        </p:txBody>
      </p:sp>
    </p:spTree>
    <p:extLst>
      <p:ext uri="{BB962C8B-B14F-4D97-AF65-F5344CB8AC3E}">
        <p14:creationId xmlns:p14="http://schemas.microsoft.com/office/powerpoint/2010/main" val="274200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1CCFD79-A9E9-4095-B76F-02CD4CEF3247}"/>
              </a:ext>
            </a:extLst>
          </p:cNvPr>
          <p:cNvPicPr>
            <a:picLocks noChangeAspect="1"/>
          </p:cNvPicPr>
          <p:nvPr/>
        </p:nvPicPr>
        <p:blipFill>
          <a:blip r:embed="rId2"/>
          <a:stretch>
            <a:fillRect/>
          </a:stretch>
        </p:blipFill>
        <p:spPr>
          <a:xfrm>
            <a:off x="5498862" y="1308564"/>
            <a:ext cx="6293488" cy="4409379"/>
          </a:xfrm>
          <a:prstGeom prst="rect">
            <a:avLst/>
          </a:prstGeom>
        </p:spPr>
      </p:pic>
      <p:sp>
        <p:nvSpPr>
          <p:cNvPr id="2" name="Content Placeholder 1">
            <a:extLst>
              <a:ext uri="{FF2B5EF4-FFF2-40B4-BE49-F238E27FC236}">
                <a16:creationId xmlns:a16="http://schemas.microsoft.com/office/drawing/2014/main" id="{F6F9A805-1702-4A59-A39A-BF489FFCD0D6}"/>
              </a:ext>
            </a:extLst>
          </p:cNvPr>
          <p:cNvSpPr>
            <a:spLocks noGrp="1"/>
          </p:cNvSpPr>
          <p:nvPr>
            <p:ph idx="1"/>
          </p:nvPr>
        </p:nvSpPr>
        <p:spPr>
          <a:xfrm>
            <a:off x="42333" y="1178857"/>
            <a:ext cx="5630333" cy="5380856"/>
          </a:xfrm>
        </p:spPr>
        <p:txBody>
          <a:bodyPr/>
          <a:lstStyle/>
          <a:p>
            <a:r>
              <a:rPr lang="en-US" dirty="0"/>
              <a:t>Leveraging DMA controller optimized capabilities of the resource limited microcontroller</a:t>
            </a:r>
          </a:p>
          <a:p>
            <a:pPr lvl="1"/>
            <a:r>
              <a:rPr lang="en-US" dirty="0"/>
              <a:t>DGPS, IMU, EPS, ADC, and Flash interfaces all heavily utilize the onboard DMA controller</a:t>
            </a:r>
          </a:p>
          <a:p>
            <a:pPr lvl="2"/>
            <a:r>
              <a:rPr lang="en-US" dirty="0"/>
              <a:t>2x UART, 2x I2C, 1x ADC, and 1x SPI</a:t>
            </a:r>
          </a:p>
          <a:p>
            <a:pPr marL="914400" lvl="2" indent="0">
              <a:buNone/>
            </a:pPr>
            <a:endParaRPr lang="en-US" dirty="0"/>
          </a:p>
          <a:p>
            <a:r>
              <a:rPr lang="en-US" dirty="0"/>
              <a:t>Utilizing Little File System (LFS) onboard for long term telemetry storage added flexibility and data integrity to GPX2</a:t>
            </a:r>
          </a:p>
          <a:p>
            <a:pPr lvl="1"/>
            <a:r>
              <a:rPr lang="en-US" dirty="0"/>
              <a:t>LFS performs dynamic wear-leveling, power-loss resilience, CRC checking, and bounded RAM/ROM usage</a:t>
            </a:r>
          </a:p>
          <a:p>
            <a:pPr lvl="1"/>
            <a:endParaRPr lang="en-US" dirty="0"/>
          </a:p>
          <a:p>
            <a:pPr lvl="1"/>
            <a:endParaRPr lang="en-US" dirty="0"/>
          </a:p>
        </p:txBody>
      </p:sp>
      <p:sp>
        <p:nvSpPr>
          <p:cNvPr id="6" name="TextBox 5">
            <a:extLst>
              <a:ext uri="{FF2B5EF4-FFF2-40B4-BE49-F238E27FC236}">
                <a16:creationId xmlns:a16="http://schemas.microsoft.com/office/drawing/2014/main" id="{51117521-FA17-4D66-B453-FD72AC0A19FD}"/>
              </a:ext>
            </a:extLst>
          </p:cNvPr>
          <p:cNvSpPr txBox="1"/>
          <p:nvPr/>
        </p:nvSpPr>
        <p:spPr>
          <a:xfrm>
            <a:off x="7262641" y="5805317"/>
            <a:ext cx="3374688" cy="307777"/>
          </a:xfrm>
          <a:prstGeom prst="rect">
            <a:avLst/>
          </a:prstGeom>
          <a:noFill/>
        </p:spPr>
        <p:txBody>
          <a:bodyPr wrap="square" rtlCol="0">
            <a:spAutoFit/>
          </a:bodyPr>
          <a:lstStyle/>
          <a:p>
            <a:r>
              <a:rPr lang="en-US" sz="1400" dirty="0"/>
              <a:t>GPX2 Flight Software Architecture</a:t>
            </a:r>
          </a:p>
        </p:txBody>
      </p:sp>
      <p:sp>
        <p:nvSpPr>
          <p:cNvPr id="8" name="Rectangle 7">
            <a:extLst>
              <a:ext uri="{FF2B5EF4-FFF2-40B4-BE49-F238E27FC236}">
                <a16:creationId xmlns:a16="http://schemas.microsoft.com/office/drawing/2014/main" id="{C5FD60DF-643D-4B86-B57B-8B4FC86E4D75}"/>
              </a:ext>
            </a:extLst>
          </p:cNvPr>
          <p:cNvSpPr/>
          <p:nvPr/>
        </p:nvSpPr>
        <p:spPr>
          <a:xfrm>
            <a:off x="6551082" y="2569663"/>
            <a:ext cx="641351" cy="2744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561EC2-62DE-42ED-88DE-6CB1ADC6B2C2}"/>
              </a:ext>
            </a:extLst>
          </p:cNvPr>
          <p:cNvSpPr/>
          <p:nvPr/>
        </p:nvSpPr>
        <p:spPr>
          <a:xfrm>
            <a:off x="9906000" y="3328136"/>
            <a:ext cx="778934" cy="2744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39D187-6708-4CCA-88BA-A96E979488C5}"/>
              </a:ext>
            </a:extLst>
          </p:cNvPr>
          <p:cNvSpPr/>
          <p:nvPr/>
        </p:nvSpPr>
        <p:spPr>
          <a:xfrm>
            <a:off x="9901768" y="2586337"/>
            <a:ext cx="783166" cy="2744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D2C2CE4-2B96-4D0A-B00B-141AC82B8869}"/>
              </a:ext>
            </a:extLst>
          </p:cNvPr>
          <p:cNvSpPr/>
          <p:nvPr/>
        </p:nvSpPr>
        <p:spPr>
          <a:xfrm>
            <a:off x="6551082" y="3018368"/>
            <a:ext cx="641351" cy="2751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79CBF4-9CC1-42E2-BD5A-0F1B5A7DEDF7}"/>
              </a:ext>
            </a:extLst>
          </p:cNvPr>
          <p:cNvSpPr/>
          <p:nvPr/>
        </p:nvSpPr>
        <p:spPr>
          <a:xfrm>
            <a:off x="9906000" y="1702234"/>
            <a:ext cx="783166" cy="484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055C56C-D376-40DC-BBF4-39009BE73318}"/>
              </a:ext>
            </a:extLst>
          </p:cNvPr>
          <p:cNvPicPr>
            <a:picLocks noChangeAspect="1"/>
          </p:cNvPicPr>
          <p:nvPr/>
        </p:nvPicPr>
        <p:blipFill>
          <a:blip r:embed="rId3"/>
          <a:stretch>
            <a:fillRect/>
          </a:stretch>
        </p:blipFill>
        <p:spPr>
          <a:xfrm>
            <a:off x="10016450" y="1895230"/>
            <a:ext cx="230335" cy="112909"/>
          </a:xfrm>
          <a:prstGeom prst="rect">
            <a:avLst/>
          </a:prstGeom>
        </p:spPr>
      </p:pic>
      <p:sp>
        <p:nvSpPr>
          <p:cNvPr id="20" name="Title 2">
            <a:extLst>
              <a:ext uri="{FF2B5EF4-FFF2-40B4-BE49-F238E27FC236}">
                <a16:creationId xmlns:a16="http://schemas.microsoft.com/office/drawing/2014/main" id="{585428CF-1F27-4CA2-9559-0D0032E6767B}"/>
              </a:ext>
            </a:extLst>
          </p:cNvPr>
          <p:cNvSpPr>
            <a:spLocks noGrp="1"/>
          </p:cNvSpPr>
          <p:nvPr>
            <p:ph type="title"/>
          </p:nvPr>
        </p:nvSpPr>
        <p:spPr>
          <a:xfrm>
            <a:off x="1656319" y="167508"/>
            <a:ext cx="8861420" cy="615950"/>
          </a:xfrm>
        </p:spPr>
        <p:txBody>
          <a:bodyPr/>
          <a:lstStyle/>
          <a:p>
            <a:r>
              <a:rPr lang="en-US" dirty="0"/>
              <a:t>Lessons Learned (Design &amp; Development)</a:t>
            </a:r>
          </a:p>
        </p:txBody>
      </p:sp>
    </p:spTree>
    <p:extLst>
      <p:ext uri="{BB962C8B-B14F-4D97-AF65-F5344CB8AC3E}">
        <p14:creationId xmlns:p14="http://schemas.microsoft.com/office/powerpoint/2010/main" val="50319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1F4F96-43C4-48D0-BC45-D4F51B3632E5}"/>
              </a:ext>
            </a:extLst>
          </p:cNvPr>
          <p:cNvSpPr>
            <a:spLocks noGrp="1"/>
          </p:cNvSpPr>
          <p:nvPr>
            <p:ph idx="1"/>
          </p:nvPr>
        </p:nvSpPr>
        <p:spPr>
          <a:xfrm>
            <a:off x="101599" y="1221190"/>
            <a:ext cx="6684434" cy="5175377"/>
          </a:xfrm>
        </p:spPr>
        <p:txBody>
          <a:bodyPr/>
          <a:lstStyle/>
          <a:p>
            <a:r>
              <a:rPr lang="en-US" dirty="0"/>
              <a:t>Flexible ground software design allowed for sharing and collaboration of test and flight data</a:t>
            </a:r>
          </a:p>
          <a:p>
            <a:pPr lvl="1"/>
            <a:r>
              <a:rPr lang="en-US" dirty="0"/>
              <a:t>Ground software populates a MariaDB database via a Python script that pulled from COSMOS</a:t>
            </a:r>
          </a:p>
          <a:p>
            <a:pPr lvl="2"/>
            <a:r>
              <a:rPr lang="en-US" dirty="0"/>
              <a:t>Flexible Python “glue” with a single point of truth for telemetry and command definitions</a:t>
            </a:r>
          </a:p>
          <a:p>
            <a:pPr lvl="1"/>
            <a:r>
              <a:rPr lang="en-US" dirty="0"/>
              <a:t>Utilizes LaRC hosted Grafana database viewer</a:t>
            </a:r>
          </a:p>
          <a:p>
            <a:pPr lvl="2"/>
            <a:r>
              <a:rPr lang="en-US" dirty="0"/>
              <a:t>Easily able to add users and customize their views</a:t>
            </a:r>
          </a:p>
          <a:p>
            <a:pPr lvl="2"/>
            <a:r>
              <a:rPr lang="en-US" dirty="0"/>
              <a:t>Remote viewing/sharing of test data for project members and management during integration, testing, and operations activities</a:t>
            </a:r>
          </a:p>
          <a:p>
            <a:pPr lvl="2"/>
            <a:r>
              <a:rPr lang="en-US" dirty="0"/>
              <a:t>Great for timestamped time-series data</a:t>
            </a:r>
          </a:p>
          <a:p>
            <a:pPr lvl="2"/>
            <a:r>
              <a:rPr lang="en-US" dirty="0"/>
              <a:t>Not ideal for viewing images</a:t>
            </a:r>
          </a:p>
          <a:p>
            <a:pPr lvl="1"/>
            <a:endParaRPr lang="en-US" dirty="0"/>
          </a:p>
          <a:p>
            <a:pPr lvl="2"/>
            <a:endParaRPr lang="en-US" dirty="0"/>
          </a:p>
          <a:p>
            <a:pPr lvl="2"/>
            <a:endParaRPr lang="en-US" dirty="0"/>
          </a:p>
          <a:p>
            <a:pPr lvl="1"/>
            <a:endParaRPr lang="en-US" dirty="0"/>
          </a:p>
        </p:txBody>
      </p:sp>
      <p:sp>
        <p:nvSpPr>
          <p:cNvPr id="11" name="TextBox 10">
            <a:extLst>
              <a:ext uri="{FF2B5EF4-FFF2-40B4-BE49-F238E27FC236}">
                <a16:creationId xmlns:a16="http://schemas.microsoft.com/office/drawing/2014/main" id="{4F221400-93B5-4CB2-A847-453392CAF5FC}"/>
              </a:ext>
            </a:extLst>
          </p:cNvPr>
          <p:cNvSpPr txBox="1"/>
          <p:nvPr/>
        </p:nvSpPr>
        <p:spPr>
          <a:xfrm>
            <a:off x="7655261" y="6203167"/>
            <a:ext cx="3023585" cy="338554"/>
          </a:xfrm>
          <a:prstGeom prst="rect">
            <a:avLst/>
          </a:prstGeom>
          <a:noFill/>
        </p:spPr>
        <p:txBody>
          <a:bodyPr wrap="none" rtlCol="0">
            <a:spAutoFit/>
          </a:bodyPr>
          <a:lstStyle/>
          <a:p>
            <a:r>
              <a:rPr lang="en-US" sz="1600" dirty="0"/>
              <a:t>GPX2 Grafana Page Examples</a:t>
            </a:r>
          </a:p>
        </p:txBody>
      </p:sp>
      <p:sp>
        <p:nvSpPr>
          <p:cNvPr id="15" name="Title 2">
            <a:extLst>
              <a:ext uri="{FF2B5EF4-FFF2-40B4-BE49-F238E27FC236}">
                <a16:creationId xmlns:a16="http://schemas.microsoft.com/office/drawing/2014/main" id="{25AB1BDC-9D67-430D-B02C-3366A2A1238D}"/>
              </a:ext>
            </a:extLst>
          </p:cNvPr>
          <p:cNvSpPr>
            <a:spLocks noGrp="1"/>
          </p:cNvSpPr>
          <p:nvPr>
            <p:ph type="title"/>
          </p:nvPr>
        </p:nvSpPr>
        <p:spPr>
          <a:xfrm>
            <a:off x="1656319" y="167508"/>
            <a:ext cx="8861420" cy="615950"/>
          </a:xfrm>
        </p:spPr>
        <p:txBody>
          <a:bodyPr/>
          <a:lstStyle/>
          <a:p>
            <a:r>
              <a:rPr lang="en-US" dirty="0"/>
              <a:t>Lessons Learned (Design &amp; Development)</a:t>
            </a:r>
          </a:p>
        </p:txBody>
      </p:sp>
      <p:pic>
        <p:nvPicPr>
          <p:cNvPr id="4" name="Picture 3">
            <a:extLst>
              <a:ext uri="{FF2B5EF4-FFF2-40B4-BE49-F238E27FC236}">
                <a16:creationId xmlns:a16="http://schemas.microsoft.com/office/drawing/2014/main" id="{E247C99A-93F9-4D00-AE44-76A3B7EAFC80}"/>
              </a:ext>
            </a:extLst>
          </p:cNvPr>
          <p:cNvPicPr>
            <a:picLocks noChangeAspect="1"/>
          </p:cNvPicPr>
          <p:nvPr/>
        </p:nvPicPr>
        <p:blipFill>
          <a:blip r:embed="rId2"/>
          <a:stretch>
            <a:fillRect/>
          </a:stretch>
        </p:blipFill>
        <p:spPr>
          <a:xfrm>
            <a:off x="6863869" y="1231767"/>
            <a:ext cx="4555229" cy="2323627"/>
          </a:xfrm>
          <a:prstGeom prst="rect">
            <a:avLst/>
          </a:prstGeom>
        </p:spPr>
      </p:pic>
      <p:pic>
        <p:nvPicPr>
          <p:cNvPr id="6" name="Picture 5">
            <a:extLst>
              <a:ext uri="{FF2B5EF4-FFF2-40B4-BE49-F238E27FC236}">
                <a16:creationId xmlns:a16="http://schemas.microsoft.com/office/drawing/2014/main" id="{A11970D7-3319-4827-B5D6-CDC6DFC95828}"/>
              </a:ext>
            </a:extLst>
          </p:cNvPr>
          <p:cNvPicPr>
            <a:picLocks noChangeAspect="1"/>
          </p:cNvPicPr>
          <p:nvPr/>
        </p:nvPicPr>
        <p:blipFill>
          <a:blip r:embed="rId3"/>
          <a:stretch>
            <a:fillRect/>
          </a:stretch>
        </p:blipFill>
        <p:spPr>
          <a:xfrm>
            <a:off x="6863869" y="3669710"/>
            <a:ext cx="4555229" cy="2356599"/>
          </a:xfrm>
          <a:prstGeom prst="rect">
            <a:avLst/>
          </a:prstGeom>
        </p:spPr>
      </p:pic>
    </p:spTree>
    <p:extLst>
      <p:ext uri="{BB962C8B-B14F-4D97-AF65-F5344CB8AC3E}">
        <p14:creationId xmlns:p14="http://schemas.microsoft.com/office/powerpoint/2010/main" val="160057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7">
            <a:extLst>
              <a:ext uri="{FF2B5EF4-FFF2-40B4-BE49-F238E27FC236}">
                <a16:creationId xmlns:a16="http://schemas.microsoft.com/office/drawing/2014/main" id="{256E6AEC-8B82-48CE-8EDE-CD1A88776EF3}"/>
              </a:ext>
            </a:extLst>
          </p:cNvPr>
          <p:cNvSpPr txBox="1">
            <a:spLocks/>
          </p:cNvSpPr>
          <p:nvPr/>
        </p:nvSpPr>
        <p:spPr>
          <a:xfrm>
            <a:off x="448779" y="1310646"/>
            <a:ext cx="10579100" cy="2603499"/>
          </a:xfrm>
          <a:prstGeom prst="rect">
            <a:avLst/>
          </a:prstGeom>
        </p:spPr>
        <p:txBody>
          <a:bodyPr/>
          <a:lstStyle>
            <a:lvl1pPr marL="342900" indent="-342900"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18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sz="1600"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Utilize telemetry indexing to reduce data bandwidth and increase flexibility</a:t>
            </a:r>
          </a:p>
          <a:p>
            <a:pPr lvl="1"/>
            <a:r>
              <a:rPr lang="en-US" dirty="0"/>
              <a:t>GPX2 Iridium SBD bandwidth is extremely limiting (average throughput ~3.5kB per day)</a:t>
            </a:r>
          </a:p>
          <a:p>
            <a:pPr lvl="1"/>
            <a:r>
              <a:rPr lang="en-US" dirty="0"/>
              <a:t>The software team devised a way to splice and index the system’s logged telemetry</a:t>
            </a:r>
          </a:p>
          <a:p>
            <a:pPr lvl="2"/>
            <a:r>
              <a:rPr lang="en-US" dirty="0"/>
              <a:t>Late addition to the software development effort</a:t>
            </a:r>
          </a:p>
          <a:p>
            <a:pPr lvl="2"/>
            <a:r>
              <a:rPr lang="en-US" dirty="0"/>
              <a:t>Able to implement this feature quickly (&lt; 1 week) and it has proven invaluable on-orbit</a:t>
            </a:r>
          </a:p>
        </p:txBody>
      </p:sp>
      <p:pic>
        <p:nvPicPr>
          <p:cNvPr id="41" name="Picture 40" descr="A screenshot of a computer&#10;&#10;Description automatically generated with medium confidence">
            <a:extLst>
              <a:ext uri="{FF2B5EF4-FFF2-40B4-BE49-F238E27FC236}">
                <a16:creationId xmlns:a16="http://schemas.microsoft.com/office/drawing/2014/main" id="{2CE36E16-A3E9-419D-9A31-5820E913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444" y="3769782"/>
            <a:ext cx="10836006" cy="2241224"/>
          </a:xfrm>
          <a:prstGeom prst="rect">
            <a:avLst/>
          </a:prstGeom>
        </p:spPr>
      </p:pic>
      <p:sp>
        <p:nvSpPr>
          <p:cNvPr id="47" name="Title 2">
            <a:extLst>
              <a:ext uri="{FF2B5EF4-FFF2-40B4-BE49-F238E27FC236}">
                <a16:creationId xmlns:a16="http://schemas.microsoft.com/office/drawing/2014/main" id="{52E16267-FAFC-435F-9F24-AD68D2E3AC5F}"/>
              </a:ext>
            </a:extLst>
          </p:cNvPr>
          <p:cNvSpPr>
            <a:spLocks noGrp="1"/>
          </p:cNvSpPr>
          <p:nvPr>
            <p:ph type="title"/>
          </p:nvPr>
        </p:nvSpPr>
        <p:spPr>
          <a:xfrm>
            <a:off x="1656319" y="167508"/>
            <a:ext cx="8861420" cy="615950"/>
          </a:xfrm>
        </p:spPr>
        <p:txBody>
          <a:bodyPr/>
          <a:lstStyle/>
          <a:p>
            <a:r>
              <a:rPr lang="en-US" dirty="0"/>
              <a:t>Lessons Learned (Design &amp; Development)</a:t>
            </a:r>
          </a:p>
        </p:txBody>
      </p:sp>
    </p:spTree>
    <p:extLst>
      <p:ext uri="{BB962C8B-B14F-4D97-AF65-F5344CB8AC3E}">
        <p14:creationId xmlns:p14="http://schemas.microsoft.com/office/powerpoint/2010/main" val="4095409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A12141-FF77-47AE-B274-603DEAEC3346}"/>
              </a:ext>
            </a:extLst>
          </p:cNvPr>
          <p:cNvSpPr>
            <a:spLocks noGrp="1"/>
          </p:cNvSpPr>
          <p:nvPr>
            <p:ph idx="1"/>
          </p:nvPr>
        </p:nvSpPr>
        <p:spPr>
          <a:xfrm>
            <a:off x="101599" y="1221189"/>
            <a:ext cx="7376966" cy="5507230"/>
          </a:xfrm>
        </p:spPr>
        <p:txBody>
          <a:bodyPr/>
          <a:lstStyle/>
          <a:p>
            <a:r>
              <a:rPr lang="en-US" dirty="0"/>
              <a:t>Importance of flight-like </a:t>
            </a:r>
            <a:r>
              <a:rPr lang="en-US" dirty="0" err="1"/>
              <a:t>flatsat</a:t>
            </a:r>
            <a:r>
              <a:rPr lang="en-US" dirty="0"/>
              <a:t> for software development and testing</a:t>
            </a:r>
          </a:p>
          <a:p>
            <a:pPr lvl="1"/>
            <a:r>
              <a:rPr lang="en-US" dirty="0"/>
              <a:t>Complete system with flight-like hardware</a:t>
            </a:r>
          </a:p>
          <a:p>
            <a:pPr lvl="2"/>
            <a:r>
              <a:rPr lang="en-US" dirty="0"/>
              <a:t>Able to run end-to-end testing years before launch</a:t>
            </a:r>
          </a:p>
          <a:p>
            <a:pPr lvl="2"/>
            <a:r>
              <a:rPr lang="en-US" dirty="0"/>
              <a:t>Caught a lot of issues early!</a:t>
            </a:r>
          </a:p>
          <a:p>
            <a:r>
              <a:rPr lang="en-US" dirty="0"/>
              <a:t>Importance of utilizing automated system level testing</a:t>
            </a:r>
          </a:p>
          <a:p>
            <a:pPr lvl="1"/>
            <a:r>
              <a:rPr lang="en-US" dirty="0"/>
              <a:t>Wrote system level tests via COSMOS “</a:t>
            </a:r>
            <a:r>
              <a:rPr lang="en-US" dirty="0" err="1"/>
              <a:t>TestRunner</a:t>
            </a:r>
            <a:r>
              <a:rPr lang="en-US" dirty="0"/>
              <a:t>” framework</a:t>
            </a:r>
          </a:p>
          <a:p>
            <a:pPr lvl="2"/>
            <a:r>
              <a:rPr lang="en-US" dirty="0"/>
              <a:t>Sends every command within the system, checks for correct number of Rx/Tx bytes, relevant counters incrementing, and reports all error masks before/after command processing</a:t>
            </a:r>
          </a:p>
          <a:p>
            <a:pPr lvl="2"/>
            <a:r>
              <a:rPr lang="en-US" dirty="0"/>
              <a:t>Produced output logs that proved invaluable</a:t>
            </a:r>
          </a:p>
          <a:p>
            <a:pPr lvl="3"/>
            <a:r>
              <a:rPr lang="en-US" dirty="0"/>
              <a:t>Could go back and check historical test runs as needed</a:t>
            </a:r>
          </a:p>
          <a:p>
            <a:pPr lvl="2"/>
            <a:r>
              <a:rPr lang="en-US" dirty="0"/>
              <a:t>Allowed automation of TVAC testing!</a:t>
            </a:r>
          </a:p>
          <a:p>
            <a:pPr lvl="3"/>
            <a:r>
              <a:rPr lang="en-US" dirty="0"/>
              <a:t>Every TVAC test point ran 33 tests in ~5min</a:t>
            </a:r>
          </a:p>
        </p:txBody>
      </p:sp>
      <p:sp>
        <p:nvSpPr>
          <p:cNvPr id="3" name="Title 2">
            <a:extLst>
              <a:ext uri="{FF2B5EF4-FFF2-40B4-BE49-F238E27FC236}">
                <a16:creationId xmlns:a16="http://schemas.microsoft.com/office/drawing/2014/main" id="{26BF1577-AACF-4627-8A75-6091E5A0F306}"/>
              </a:ext>
            </a:extLst>
          </p:cNvPr>
          <p:cNvSpPr>
            <a:spLocks noGrp="1"/>
          </p:cNvSpPr>
          <p:nvPr>
            <p:ph type="title"/>
          </p:nvPr>
        </p:nvSpPr>
        <p:spPr/>
        <p:txBody>
          <a:bodyPr/>
          <a:lstStyle/>
          <a:p>
            <a:r>
              <a:rPr lang="en-US" dirty="0"/>
              <a:t>Lessons Learned (Integration &amp; Test)</a:t>
            </a:r>
          </a:p>
        </p:txBody>
      </p:sp>
      <p:pic>
        <p:nvPicPr>
          <p:cNvPr id="5" name="Picture 4">
            <a:extLst>
              <a:ext uri="{FF2B5EF4-FFF2-40B4-BE49-F238E27FC236}">
                <a16:creationId xmlns:a16="http://schemas.microsoft.com/office/drawing/2014/main" id="{838A8836-B101-43F0-A462-10D05BB1C289}"/>
              </a:ext>
            </a:extLst>
          </p:cNvPr>
          <p:cNvPicPr>
            <a:picLocks noChangeAspect="1"/>
          </p:cNvPicPr>
          <p:nvPr/>
        </p:nvPicPr>
        <p:blipFill>
          <a:blip r:embed="rId2"/>
          <a:stretch>
            <a:fillRect/>
          </a:stretch>
        </p:blipFill>
        <p:spPr>
          <a:xfrm>
            <a:off x="7244108" y="1154760"/>
            <a:ext cx="3917351" cy="1636017"/>
          </a:xfrm>
          <a:prstGeom prst="rect">
            <a:avLst/>
          </a:prstGeom>
        </p:spPr>
      </p:pic>
      <p:pic>
        <p:nvPicPr>
          <p:cNvPr id="10" name="Picture 9">
            <a:extLst>
              <a:ext uri="{FF2B5EF4-FFF2-40B4-BE49-F238E27FC236}">
                <a16:creationId xmlns:a16="http://schemas.microsoft.com/office/drawing/2014/main" id="{F0994388-DB90-4BCC-B16D-50FEF83DCE86}"/>
              </a:ext>
            </a:extLst>
          </p:cNvPr>
          <p:cNvPicPr>
            <a:picLocks noChangeAspect="1"/>
          </p:cNvPicPr>
          <p:nvPr/>
        </p:nvPicPr>
        <p:blipFill>
          <a:blip r:embed="rId3"/>
          <a:stretch>
            <a:fillRect/>
          </a:stretch>
        </p:blipFill>
        <p:spPr>
          <a:xfrm>
            <a:off x="7767059" y="3152677"/>
            <a:ext cx="3002150" cy="3162836"/>
          </a:xfrm>
          <a:prstGeom prst="rect">
            <a:avLst/>
          </a:prstGeom>
        </p:spPr>
      </p:pic>
      <p:sp>
        <p:nvSpPr>
          <p:cNvPr id="11" name="TextBox 10">
            <a:extLst>
              <a:ext uri="{FF2B5EF4-FFF2-40B4-BE49-F238E27FC236}">
                <a16:creationId xmlns:a16="http://schemas.microsoft.com/office/drawing/2014/main" id="{B9DB9101-5375-4B97-A4B5-F59225F5DE22}"/>
              </a:ext>
            </a:extLst>
          </p:cNvPr>
          <p:cNvSpPr txBox="1"/>
          <p:nvPr/>
        </p:nvSpPr>
        <p:spPr>
          <a:xfrm>
            <a:off x="8577451" y="2790777"/>
            <a:ext cx="1250663" cy="307777"/>
          </a:xfrm>
          <a:prstGeom prst="rect">
            <a:avLst/>
          </a:prstGeom>
          <a:noFill/>
        </p:spPr>
        <p:txBody>
          <a:bodyPr wrap="none" rtlCol="0">
            <a:spAutoFit/>
          </a:bodyPr>
          <a:lstStyle/>
          <a:p>
            <a:r>
              <a:rPr lang="en-US" sz="1400" dirty="0"/>
              <a:t>GPX2 </a:t>
            </a:r>
            <a:r>
              <a:rPr lang="en-US" sz="1400" dirty="0" err="1"/>
              <a:t>Flatsat</a:t>
            </a:r>
            <a:endParaRPr lang="en-US" sz="1400" dirty="0"/>
          </a:p>
        </p:txBody>
      </p:sp>
      <p:sp>
        <p:nvSpPr>
          <p:cNvPr id="12" name="TextBox 11">
            <a:extLst>
              <a:ext uri="{FF2B5EF4-FFF2-40B4-BE49-F238E27FC236}">
                <a16:creationId xmlns:a16="http://schemas.microsoft.com/office/drawing/2014/main" id="{5ECD2F21-ACE4-48D5-B3B3-82317C52232B}"/>
              </a:ext>
            </a:extLst>
          </p:cNvPr>
          <p:cNvSpPr txBox="1"/>
          <p:nvPr/>
        </p:nvSpPr>
        <p:spPr>
          <a:xfrm>
            <a:off x="7709406" y="6315513"/>
            <a:ext cx="3290644" cy="307777"/>
          </a:xfrm>
          <a:prstGeom prst="rect">
            <a:avLst/>
          </a:prstGeom>
          <a:noFill/>
        </p:spPr>
        <p:txBody>
          <a:bodyPr wrap="none" rtlCol="0">
            <a:spAutoFit/>
          </a:bodyPr>
          <a:lstStyle/>
          <a:p>
            <a:r>
              <a:rPr lang="en-US" sz="1400" dirty="0"/>
              <a:t>COSMOS “</a:t>
            </a:r>
            <a:r>
              <a:rPr lang="en-US" sz="1400" dirty="0" err="1"/>
              <a:t>TestRunner</a:t>
            </a:r>
            <a:r>
              <a:rPr lang="en-US" sz="1400" dirty="0"/>
              <a:t>” Sample Output</a:t>
            </a:r>
          </a:p>
        </p:txBody>
      </p:sp>
    </p:spTree>
    <p:extLst>
      <p:ext uri="{BB962C8B-B14F-4D97-AF65-F5344CB8AC3E}">
        <p14:creationId xmlns:p14="http://schemas.microsoft.com/office/powerpoint/2010/main" val="162794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A12141-FF77-47AE-B274-603DEAEC3346}"/>
              </a:ext>
            </a:extLst>
          </p:cNvPr>
          <p:cNvSpPr>
            <a:spLocks noGrp="1"/>
          </p:cNvSpPr>
          <p:nvPr>
            <p:ph idx="1"/>
          </p:nvPr>
        </p:nvSpPr>
        <p:spPr>
          <a:xfrm>
            <a:off x="0" y="1110455"/>
            <a:ext cx="6618539" cy="5507230"/>
          </a:xfrm>
        </p:spPr>
        <p:txBody>
          <a:bodyPr/>
          <a:lstStyle/>
          <a:p>
            <a:r>
              <a:rPr lang="en-US" dirty="0"/>
              <a:t>Stay connected with hardware/software vendors regarding the project specific configuration details</a:t>
            </a:r>
          </a:p>
          <a:p>
            <a:pPr lvl="1"/>
            <a:r>
              <a:rPr lang="en-US" dirty="0"/>
              <a:t>Spurious watchdog reset discovered on GOMSpace Electrical Power System (EPS) during TVAC</a:t>
            </a:r>
          </a:p>
          <a:p>
            <a:pPr lvl="2"/>
            <a:r>
              <a:rPr lang="en-US" dirty="0"/>
              <a:t>This meant random unintended power cycles</a:t>
            </a:r>
          </a:p>
          <a:p>
            <a:pPr lvl="2"/>
            <a:r>
              <a:rPr lang="en-US" dirty="0"/>
              <a:t>Evidence of this reset was found in archived test data</a:t>
            </a:r>
          </a:p>
          <a:p>
            <a:pPr lvl="1"/>
            <a:r>
              <a:rPr lang="en-US" dirty="0"/>
              <a:t>The vendor admitted to having knowledge of this</a:t>
            </a:r>
          </a:p>
          <a:p>
            <a:pPr lvl="2"/>
            <a:r>
              <a:rPr lang="en-US" dirty="0"/>
              <a:t>They even had a patch for it! </a:t>
            </a:r>
          </a:p>
          <a:p>
            <a:pPr lvl="3"/>
            <a:r>
              <a:rPr lang="en-US" dirty="0"/>
              <a:t>It was too late for GPX2 to apply this patch</a:t>
            </a:r>
          </a:p>
          <a:p>
            <a:pPr lvl="1"/>
            <a:r>
              <a:rPr lang="en-US" dirty="0"/>
              <a:t>The software team quickly developed a FSW patch that allowed for mitigation of reset on-orbit</a:t>
            </a:r>
          </a:p>
          <a:p>
            <a:pPr lvl="2"/>
            <a:r>
              <a:rPr lang="en-US" dirty="0"/>
              <a:t>Problem continues to occur ~6hrs on orbit without hindering the mission</a:t>
            </a:r>
          </a:p>
          <a:p>
            <a:pPr lvl="2"/>
            <a:r>
              <a:rPr lang="en-US" dirty="0"/>
              <a:t>This issue could have been mitigated if there was better communication with the vendor</a:t>
            </a:r>
          </a:p>
          <a:p>
            <a:pPr lvl="1"/>
            <a:endParaRPr lang="en-US" dirty="0"/>
          </a:p>
        </p:txBody>
      </p:sp>
      <p:sp>
        <p:nvSpPr>
          <p:cNvPr id="3" name="Title 2">
            <a:extLst>
              <a:ext uri="{FF2B5EF4-FFF2-40B4-BE49-F238E27FC236}">
                <a16:creationId xmlns:a16="http://schemas.microsoft.com/office/drawing/2014/main" id="{26BF1577-AACF-4627-8A75-6091E5A0F306}"/>
              </a:ext>
            </a:extLst>
          </p:cNvPr>
          <p:cNvSpPr>
            <a:spLocks noGrp="1"/>
          </p:cNvSpPr>
          <p:nvPr>
            <p:ph type="title"/>
          </p:nvPr>
        </p:nvSpPr>
        <p:spPr/>
        <p:txBody>
          <a:bodyPr/>
          <a:lstStyle/>
          <a:p>
            <a:r>
              <a:rPr lang="en-US" dirty="0"/>
              <a:t>Lessons Learned (Integration &amp; Test)</a:t>
            </a:r>
          </a:p>
        </p:txBody>
      </p:sp>
      <p:sp>
        <p:nvSpPr>
          <p:cNvPr id="11" name="TextBox 10">
            <a:extLst>
              <a:ext uri="{FF2B5EF4-FFF2-40B4-BE49-F238E27FC236}">
                <a16:creationId xmlns:a16="http://schemas.microsoft.com/office/drawing/2014/main" id="{B9DB9101-5375-4B97-A4B5-F59225F5DE22}"/>
              </a:ext>
            </a:extLst>
          </p:cNvPr>
          <p:cNvSpPr txBox="1"/>
          <p:nvPr/>
        </p:nvSpPr>
        <p:spPr>
          <a:xfrm>
            <a:off x="7669551" y="4624141"/>
            <a:ext cx="3361818" cy="307777"/>
          </a:xfrm>
          <a:prstGeom prst="rect">
            <a:avLst/>
          </a:prstGeom>
          <a:noFill/>
        </p:spPr>
        <p:txBody>
          <a:bodyPr wrap="none" rtlCol="0">
            <a:spAutoFit/>
          </a:bodyPr>
          <a:lstStyle/>
          <a:p>
            <a:r>
              <a:rPr lang="en-US" sz="1400" dirty="0"/>
              <a:t>Manifestation of GOMSpace EPS Reset</a:t>
            </a:r>
          </a:p>
        </p:txBody>
      </p:sp>
      <p:pic>
        <p:nvPicPr>
          <p:cNvPr id="8" name="Content Placeholder 5">
            <a:extLst>
              <a:ext uri="{FF2B5EF4-FFF2-40B4-BE49-F238E27FC236}">
                <a16:creationId xmlns:a16="http://schemas.microsoft.com/office/drawing/2014/main" id="{24966036-45E0-48AB-B393-99672B121377}"/>
              </a:ext>
            </a:extLst>
          </p:cNvPr>
          <p:cNvPicPr>
            <a:picLocks noChangeAspect="1"/>
          </p:cNvPicPr>
          <p:nvPr/>
        </p:nvPicPr>
        <p:blipFill>
          <a:blip r:embed="rId2"/>
          <a:stretch>
            <a:fillRect/>
          </a:stretch>
        </p:blipFill>
        <p:spPr>
          <a:xfrm>
            <a:off x="6725603" y="2020882"/>
            <a:ext cx="5138776" cy="2526895"/>
          </a:xfrm>
          <a:prstGeom prst="rect">
            <a:avLst/>
          </a:prstGeom>
        </p:spPr>
      </p:pic>
      <p:sp>
        <p:nvSpPr>
          <p:cNvPr id="9" name="Oval 8">
            <a:extLst>
              <a:ext uri="{FF2B5EF4-FFF2-40B4-BE49-F238E27FC236}">
                <a16:creationId xmlns:a16="http://schemas.microsoft.com/office/drawing/2014/main" id="{94628EF8-4790-467E-8633-5AC773840AFE}"/>
              </a:ext>
            </a:extLst>
          </p:cNvPr>
          <p:cNvSpPr/>
          <p:nvPr/>
        </p:nvSpPr>
        <p:spPr>
          <a:xfrm>
            <a:off x="9042054" y="3332452"/>
            <a:ext cx="616812" cy="5776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85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7287C8-945D-4ABC-985A-3D36CB19B031}"/>
              </a:ext>
            </a:extLst>
          </p:cNvPr>
          <p:cNvSpPr>
            <a:spLocks noGrp="1"/>
          </p:cNvSpPr>
          <p:nvPr>
            <p:ph idx="1"/>
          </p:nvPr>
        </p:nvSpPr>
        <p:spPr>
          <a:xfrm>
            <a:off x="92629" y="1685725"/>
            <a:ext cx="5994400" cy="5380856"/>
          </a:xfrm>
        </p:spPr>
        <p:txBody>
          <a:bodyPr/>
          <a:lstStyle/>
          <a:p>
            <a:r>
              <a:rPr lang="en-US" dirty="0"/>
              <a:t>Have a detailed operations plan including who will staff this phase of the project</a:t>
            </a:r>
          </a:p>
          <a:p>
            <a:pPr lvl="1"/>
            <a:r>
              <a:rPr lang="en-US" dirty="0"/>
              <a:t>FSW engineers often become operators</a:t>
            </a:r>
          </a:p>
          <a:p>
            <a:pPr lvl="1"/>
            <a:r>
              <a:rPr lang="en-US" dirty="0"/>
              <a:t>Secure funding for software team</a:t>
            </a:r>
          </a:p>
          <a:p>
            <a:r>
              <a:rPr lang="en-US" dirty="0"/>
              <a:t>Automate operations as much as feasible</a:t>
            </a:r>
          </a:p>
          <a:p>
            <a:pPr lvl="1"/>
            <a:r>
              <a:rPr lang="en-US" dirty="0"/>
              <a:t>The team quickly learned it was clunky to manually operate the way it was originally planned</a:t>
            </a:r>
          </a:p>
          <a:p>
            <a:pPr lvl="2"/>
            <a:r>
              <a:rPr lang="en-US" dirty="0"/>
              <a:t>Over time, various scripts/tools have been developed for quality-of-life improvements</a:t>
            </a:r>
          </a:p>
          <a:p>
            <a:r>
              <a:rPr lang="en-US" dirty="0"/>
              <a:t>Enjoy the view!</a:t>
            </a:r>
          </a:p>
        </p:txBody>
      </p:sp>
      <p:sp>
        <p:nvSpPr>
          <p:cNvPr id="4" name="Title 2">
            <a:extLst>
              <a:ext uri="{FF2B5EF4-FFF2-40B4-BE49-F238E27FC236}">
                <a16:creationId xmlns:a16="http://schemas.microsoft.com/office/drawing/2014/main" id="{6C7080E8-06D3-4D71-A167-0C7B4489B3E8}"/>
              </a:ext>
            </a:extLst>
          </p:cNvPr>
          <p:cNvSpPr>
            <a:spLocks noGrp="1"/>
          </p:cNvSpPr>
          <p:nvPr>
            <p:ph type="title"/>
          </p:nvPr>
        </p:nvSpPr>
        <p:spPr>
          <a:xfrm>
            <a:off x="1656319" y="167508"/>
            <a:ext cx="8861420" cy="615950"/>
          </a:xfrm>
        </p:spPr>
        <p:txBody>
          <a:bodyPr/>
          <a:lstStyle/>
          <a:p>
            <a:r>
              <a:rPr lang="en-US" dirty="0"/>
              <a:t>Lessons Learned (Operations)</a:t>
            </a:r>
          </a:p>
        </p:txBody>
      </p:sp>
      <p:pic>
        <p:nvPicPr>
          <p:cNvPr id="9" name="Picture 8" descr="A picture containing porcelain, ceramic ware, glass&#10;&#10;Description automatically generated">
            <a:extLst>
              <a:ext uri="{FF2B5EF4-FFF2-40B4-BE49-F238E27FC236}">
                <a16:creationId xmlns:a16="http://schemas.microsoft.com/office/drawing/2014/main" id="{8C624100-7E56-4D4A-A8FA-A6EADDFBA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6635512" y="1746028"/>
            <a:ext cx="4870279" cy="3652709"/>
          </a:xfrm>
          <a:prstGeom prst="rect">
            <a:avLst/>
          </a:prstGeom>
        </p:spPr>
      </p:pic>
      <p:sp>
        <p:nvSpPr>
          <p:cNvPr id="10" name="TextBox 9">
            <a:extLst>
              <a:ext uri="{FF2B5EF4-FFF2-40B4-BE49-F238E27FC236}">
                <a16:creationId xmlns:a16="http://schemas.microsoft.com/office/drawing/2014/main" id="{1FF277C9-6E5D-4633-9335-0FCFCBFA179C}"/>
              </a:ext>
            </a:extLst>
          </p:cNvPr>
          <p:cNvSpPr txBox="1"/>
          <p:nvPr/>
        </p:nvSpPr>
        <p:spPr>
          <a:xfrm>
            <a:off x="8109232" y="5455368"/>
            <a:ext cx="2219186" cy="307777"/>
          </a:xfrm>
          <a:prstGeom prst="rect">
            <a:avLst/>
          </a:prstGeom>
          <a:noFill/>
        </p:spPr>
        <p:txBody>
          <a:bodyPr wrap="square" rtlCol="0">
            <a:spAutoFit/>
          </a:bodyPr>
          <a:lstStyle/>
          <a:p>
            <a:r>
              <a:rPr lang="en-US" sz="1400" dirty="0"/>
              <a:t>First Image From GPX2</a:t>
            </a:r>
          </a:p>
        </p:txBody>
      </p:sp>
    </p:spTree>
    <p:extLst>
      <p:ext uri="{BB962C8B-B14F-4D97-AF65-F5344CB8AC3E}">
        <p14:creationId xmlns:p14="http://schemas.microsoft.com/office/powerpoint/2010/main" val="2932260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0FE17B-2671-4F13-B622-1D5D253D5D62}"/>
              </a:ext>
            </a:extLst>
          </p:cNvPr>
          <p:cNvSpPr>
            <a:spLocks noGrp="1"/>
          </p:cNvSpPr>
          <p:nvPr>
            <p:ph idx="1"/>
          </p:nvPr>
        </p:nvSpPr>
        <p:spPr>
          <a:xfrm>
            <a:off x="624812" y="1323036"/>
            <a:ext cx="11638905" cy="5380856"/>
          </a:xfrm>
        </p:spPr>
        <p:txBody>
          <a:bodyPr/>
          <a:lstStyle/>
          <a:p>
            <a:r>
              <a:rPr lang="en-US" dirty="0"/>
              <a:t>GPX2 is a 3U technology demonstration CubeSat developed by LaRC</a:t>
            </a:r>
          </a:p>
          <a:p>
            <a:pPr lvl="1"/>
            <a:r>
              <a:rPr lang="en-US" dirty="0"/>
              <a:t>Successfully launched via Virgin Orbit’s </a:t>
            </a:r>
            <a:r>
              <a:rPr lang="en-US" dirty="0" err="1"/>
              <a:t>LauncherOne</a:t>
            </a:r>
            <a:r>
              <a:rPr lang="en-US" dirty="0"/>
              <a:t> and operational since July 2</a:t>
            </a:r>
            <a:r>
              <a:rPr lang="en-US" baseline="30000" dirty="0"/>
              <a:t>nd</a:t>
            </a:r>
            <a:r>
              <a:rPr lang="en-US" dirty="0"/>
              <a:t>, 2022</a:t>
            </a:r>
          </a:p>
          <a:p>
            <a:r>
              <a:rPr lang="en-US" dirty="0"/>
              <a:t>Key Lessons Learned</a:t>
            </a:r>
          </a:p>
          <a:p>
            <a:pPr lvl="1"/>
            <a:r>
              <a:rPr lang="en-US" dirty="0"/>
              <a:t>Leverage tools that are available to you (first step is to learn what tools are even available!)</a:t>
            </a:r>
          </a:p>
          <a:p>
            <a:pPr lvl="1"/>
            <a:r>
              <a:rPr lang="en-US" dirty="0"/>
              <a:t>Good software designs pay dividends</a:t>
            </a:r>
          </a:p>
          <a:p>
            <a:pPr lvl="1"/>
            <a:r>
              <a:rPr lang="en-US" dirty="0"/>
              <a:t>Automate things in an efficient way (work smart not hard)</a:t>
            </a:r>
          </a:p>
          <a:p>
            <a:pPr lvl="1"/>
            <a:r>
              <a:rPr lang="en-US" dirty="0"/>
              <a:t>Embrace being able to “fix-it-in-software”</a:t>
            </a:r>
          </a:p>
          <a:p>
            <a:pPr lvl="1"/>
            <a:r>
              <a:rPr lang="en-US" dirty="0"/>
              <a:t>Stay connected with vendors</a:t>
            </a:r>
          </a:p>
          <a:p>
            <a:r>
              <a:rPr lang="en-US" dirty="0"/>
              <a:t>Next Steps</a:t>
            </a:r>
          </a:p>
          <a:p>
            <a:pPr lvl="1"/>
            <a:r>
              <a:rPr lang="en-US" dirty="0"/>
              <a:t>Continue operations of GPX2 and monitor its health and status</a:t>
            </a:r>
          </a:p>
          <a:p>
            <a:pPr lvl="2"/>
            <a:r>
              <a:rPr lang="en-US" dirty="0"/>
              <a:t>Continue attempting </a:t>
            </a:r>
            <a:r>
              <a:rPr lang="en-US" i="1" dirty="0"/>
              <a:t>Align</a:t>
            </a:r>
            <a:r>
              <a:rPr lang="en-US" dirty="0"/>
              <a:t> experiments and characterizing Iridium SBD transmissions</a:t>
            </a:r>
          </a:p>
          <a:p>
            <a:pPr lvl="1"/>
            <a:r>
              <a:rPr lang="en-US" dirty="0"/>
              <a:t>Apply these software lessons to other LaRC projects and future CubeSat projects</a:t>
            </a:r>
          </a:p>
          <a:p>
            <a:pPr lvl="2"/>
            <a:r>
              <a:rPr lang="en-US" dirty="0"/>
              <a:t>Software reuse is already underway for some GPX2 software</a:t>
            </a:r>
          </a:p>
          <a:p>
            <a:pPr lvl="2"/>
            <a:endParaRPr lang="en-US" dirty="0"/>
          </a:p>
          <a:p>
            <a:endParaRPr lang="en-US" dirty="0"/>
          </a:p>
          <a:p>
            <a:endParaRPr lang="en-US" dirty="0"/>
          </a:p>
        </p:txBody>
      </p:sp>
      <p:sp>
        <p:nvSpPr>
          <p:cNvPr id="3" name="Title 2">
            <a:extLst>
              <a:ext uri="{FF2B5EF4-FFF2-40B4-BE49-F238E27FC236}">
                <a16:creationId xmlns:a16="http://schemas.microsoft.com/office/drawing/2014/main" id="{FDDE8F08-4871-47A1-87EA-064728A2BA41}"/>
              </a:ext>
            </a:extLst>
          </p:cNvPr>
          <p:cNvSpPr>
            <a:spLocks noGrp="1"/>
          </p:cNvSpPr>
          <p:nvPr>
            <p:ph type="title"/>
          </p:nvPr>
        </p:nvSpPr>
        <p:spPr/>
        <p:txBody>
          <a:bodyPr/>
          <a:lstStyle/>
          <a:p>
            <a:r>
              <a:rPr lang="en-US" dirty="0"/>
              <a:t>Concluding Remarks</a:t>
            </a:r>
          </a:p>
        </p:txBody>
      </p:sp>
    </p:spTree>
    <p:extLst>
      <p:ext uri="{BB962C8B-B14F-4D97-AF65-F5344CB8AC3E}">
        <p14:creationId xmlns:p14="http://schemas.microsoft.com/office/powerpoint/2010/main" val="1845515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view of the earth from space&#10;&#10;Description automatically generated with medium confidence">
            <a:extLst>
              <a:ext uri="{FF2B5EF4-FFF2-40B4-BE49-F238E27FC236}">
                <a16:creationId xmlns:a16="http://schemas.microsoft.com/office/drawing/2014/main" id="{AFE56362-5994-487B-A3A5-E817A28DB2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7431735" y="1103263"/>
            <a:ext cx="3100980" cy="2325735"/>
          </a:xfrm>
        </p:spPr>
      </p:pic>
      <p:sp>
        <p:nvSpPr>
          <p:cNvPr id="3" name="Title 2">
            <a:extLst>
              <a:ext uri="{FF2B5EF4-FFF2-40B4-BE49-F238E27FC236}">
                <a16:creationId xmlns:a16="http://schemas.microsoft.com/office/drawing/2014/main" id="{7311155B-96C6-4A34-A94F-9890FB83A97E}"/>
              </a:ext>
            </a:extLst>
          </p:cNvPr>
          <p:cNvSpPr>
            <a:spLocks noGrp="1"/>
          </p:cNvSpPr>
          <p:nvPr>
            <p:ph type="title"/>
          </p:nvPr>
        </p:nvSpPr>
        <p:spPr>
          <a:xfrm>
            <a:off x="1329109" y="325237"/>
            <a:ext cx="8861420" cy="615950"/>
          </a:xfrm>
        </p:spPr>
        <p:txBody>
          <a:bodyPr/>
          <a:lstStyle/>
          <a:p>
            <a:r>
              <a:rPr lang="en-US" dirty="0"/>
              <a:t>Questions?</a:t>
            </a:r>
          </a:p>
        </p:txBody>
      </p:sp>
      <p:pic>
        <p:nvPicPr>
          <p:cNvPr id="7" name="Picture 6" descr="A view of the earth from space&#10;&#10;Description automatically generated with medium confidence">
            <a:extLst>
              <a:ext uri="{FF2B5EF4-FFF2-40B4-BE49-F238E27FC236}">
                <a16:creationId xmlns:a16="http://schemas.microsoft.com/office/drawing/2014/main" id="{120F62A8-4067-4EF9-B6B3-05EB45479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329" y="3543913"/>
            <a:ext cx="3100981" cy="2325736"/>
          </a:xfrm>
          <a:prstGeom prst="rect">
            <a:avLst/>
          </a:prstGeom>
        </p:spPr>
      </p:pic>
      <p:pic>
        <p:nvPicPr>
          <p:cNvPr id="9" name="Picture 8" descr="A picture containing snow, nature, mountain&#10;&#10;Description automatically generated">
            <a:extLst>
              <a:ext uri="{FF2B5EF4-FFF2-40B4-BE49-F238E27FC236}">
                <a16:creationId xmlns:a16="http://schemas.microsoft.com/office/drawing/2014/main" id="{50B73E5D-CBFF-4CE5-BAC8-13B54B6F1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1735" y="3543913"/>
            <a:ext cx="3100980" cy="2325735"/>
          </a:xfrm>
          <a:prstGeom prst="rect">
            <a:avLst/>
          </a:prstGeom>
        </p:spPr>
      </p:pic>
      <p:pic>
        <p:nvPicPr>
          <p:cNvPr id="11" name="Picture 10" descr="A picture containing snow, outdoor, nature, ice&#10;&#10;Description automatically generated">
            <a:extLst>
              <a:ext uri="{FF2B5EF4-FFF2-40B4-BE49-F238E27FC236}">
                <a16:creationId xmlns:a16="http://schemas.microsoft.com/office/drawing/2014/main" id="{C3ED999A-C404-4843-8B60-911334D6EB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986924" y="3543915"/>
            <a:ext cx="3100980" cy="2325735"/>
          </a:xfrm>
          <a:prstGeom prst="rect">
            <a:avLst/>
          </a:prstGeom>
        </p:spPr>
      </p:pic>
      <p:pic>
        <p:nvPicPr>
          <p:cNvPr id="13" name="Picture 12" descr="A view of the earth from space&#10;&#10;Description automatically generated with medium confidence">
            <a:extLst>
              <a:ext uri="{FF2B5EF4-FFF2-40B4-BE49-F238E27FC236}">
                <a16:creationId xmlns:a16="http://schemas.microsoft.com/office/drawing/2014/main" id="{41CB20EF-3711-47B9-9FB9-C9119F4721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4209330" y="1103265"/>
            <a:ext cx="3100980" cy="2325735"/>
          </a:xfrm>
          <a:prstGeom prst="rect">
            <a:avLst/>
          </a:prstGeom>
        </p:spPr>
      </p:pic>
      <p:sp>
        <p:nvSpPr>
          <p:cNvPr id="17" name="TextBox 16">
            <a:extLst>
              <a:ext uri="{FF2B5EF4-FFF2-40B4-BE49-F238E27FC236}">
                <a16:creationId xmlns:a16="http://schemas.microsoft.com/office/drawing/2014/main" id="{21B82938-1DF0-48AD-A77E-CBC91DDA1F6D}"/>
              </a:ext>
            </a:extLst>
          </p:cNvPr>
          <p:cNvSpPr txBox="1"/>
          <p:nvPr/>
        </p:nvSpPr>
        <p:spPr>
          <a:xfrm>
            <a:off x="4087904" y="5974245"/>
            <a:ext cx="3457116" cy="338554"/>
          </a:xfrm>
          <a:prstGeom prst="rect">
            <a:avLst/>
          </a:prstGeom>
          <a:noFill/>
        </p:spPr>
        <p:txBody>
          <a:bodyPr wrap="square" rtlCol="0">
            <a:spAutoFit/>
          </a:bodyPr>
          <a:lstStyle/>
          <a:p>
            <a:r>
              <a:rPr lang="en-US" sz="1600" dirty="0"/>
              <a:t>Sample Pictures Taken From GPX2</a:t>
            </a:r>
            <a:endParaRPr lang="en-US" sz="1200" dirty="0"/>
          </a:p>
        </p:txBody>
      </p:sp>
      <p:pic>
        <p:nvPicPr>
          <p:cNvPr id="19" name="Picture 18" descr="A view of the earth from space&#10;&#10;Description automatically generated with medium confidence">
            <a:extLst>
              <a:ext uri="{FF2B5EF4-FFF2-40B4-BE49-F238E27FC236}">
                <a16:creationId xmlns:a16="http://schemas.microsoft.com/office/drawing/2014/main" id="{1F51CFE9-FC07-4564-9512-BD5178CBA3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923" y="1103263"/>
            <a:ext cx="3100981" cy="2325736"/>
          </a:xfrm>
          <a:prstGeom prst="rect">
            <a:avLst/>
          </a:prstGeom>
        </p:spPr>
      </p:pic>
    </p:spTree>
    <p:extLst>
      <p:ext uri="{BB962C8B-B14F-4D97-AF65-F5344CB8AC3E}">
        <p14:creationId xmlns:p14="http://schemas.microsoft.com/office/powerpoint/2010/main" val="1004565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184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screenshot of a computer screen&#10;&#10;Description automatically generated with medium confidence">
            <a:extLst>
              <a:ext uri="{FF2B5EF4-FFF2-40B4-BE49-F238E27FC236}">
                <a16:creationId xmlns:a16="http://schemas.microsoft.com/office/drawing/2014/main" id="{C0D06092-D489-4D5C-A7B7-3AC2280DB8C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3740" y="1069449"/>
            <a:ext cx="2705157" cy="5382605"/>
          </a:xfrm>
        </p:spPr>
      </p:pic>
      <p:sp>
        <p:nvSpPr>
          <p:cNvPr id="5" name="Title 4">
            <a:extLst>
              <a:ext uri="{FF2B5EF4-FFF2-40B4-BE49-F238E27FC236}">
                <a16:creationId xmlns:a16="http://schemas.microsoft.com/office/drawing/2014/main" id="{58FE4DF0-2197-44F8-8852-AC9F322423A0}"/>
              </a:ext>
            </a:extLst>
          </p:cNvPr>
          <p:cNvSpPr>
            <a:spLocks noGrp="1"/>
          </p:cNvSpPr>
          <p:nvPr>
            <p:ph type="title"/>
          </p:nvPr>
        </p:nvSpPr>
        <p:spPr/>
        <p:txBody>
          <a:bodyPr/>
          <a:lstStyle/>
          <a:p>
            <a:r>
              <a:rPr lang="en-US" dirty="0"/>
              <a:t>Ground Software Python GUIs</a:t>
            </a:r>
          </a:p>
        </p:txBody>
      </p:sp>
      <p:pic>
        <p:nvPicPr>
          <p:cNvPr id="13" name="Picture 12" descr="Graphical user interface&#10;&#10;Description automatically generated">
            <a:extLst>
              <a:ext uri="{FF2B5EF4-FFF2-40B4-BE49-F238E27FC236}">
                <a16:creationId xmlns:a16="http://schemas.microsoft.com/office/drawing/2014/main" id="{FECA0FE7-8EAB-4E01-89A5-2AD07FE26FAF}"/>
              </a:ext>
            </a:extLst>
          </p:cNvPr>
          <p:cNvPicPr>
            <a:picLocks noChangeAspect="1"/>
          </p:cNvPicPr>
          <p:nvPr/>
        </p:nvPicPr>
        <p:blipFill rotWithShape="1">
          <a:blip r:embed="rId3">
            <a:extLst>
              <a:ext uri="{28A0092B-C50C-407E-A947-70E740481C1C}">
                <a14:useLocalDpi xmlns:a14="http://schemas.microsoft.com/office/drawing/2010/main" val="0"/>
              </a:ext>
            </a:extLst>
          </a:blip>
          <a:srcRect r="21223" b="25797"/>
          <a:stretch/>
        </p:blipFill>
        <p:spPr>
          <a:xfrm>
            <a:off x="3093424" y="1367624"/>
            <a:ext cx="7534969" cy="4444779"/>
          </a:xfrm>
          <a:prstGeom prst="rect">
            <a:avLst/>
          </a:prstGeom>
        </p:spPr>
      </p:pic>
    </p:spTree>
    <p:extLst>
      <p:ext uri="{BB962C8B-B14F-4D97-AF65-F5344CB8AC3E}">
        <p14:creationId xmlns:p14="http://schemas.microsoft.com/office/powerpoint/2010/main" val="2115324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with medium confidence">
            <a:extLst>
              <a:ext uri="{FF2B5EF4-FFF2-40B4-BE49-F238E27FC236}">
                <a16:creationId xmlns:a16="http://schemas.microsoft.com/office/drawing/2014/main" id="{09E23396-449D-4211-9F7E-3E48769931B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8740" y="1049835"/>
            <a:ext cx="9634519" cy="5381625"/>
          </a:xfrm>
        </p:spPr>
      </p:pic>
      <p:sp>
        <p:nvSpPr>
          <p:cNvPr id="3" name="Title 2">
            <a:extLst>
              <a:ext uri="{FF2B5EF4-FFF2-40B4-BE49-F238E27FC236}">
                <a16:creationId xmlns:a16="http://schemas.microsoft.com/office/drawing/2014/main" id="{042E2028-32EA-4F3C-8085-AFB58A655BC6}"/>
              </a:ext>
            </a:extLst>
          </p:cNvPr>
          <p:cNvSpPr>
            <a:spLocks noGrp="1"/>
          </p:cNvSpPr>
          <p:nvPr>
            <p:ph type="title"/>
          </p:nvPr>
        </p:nvSpPr>
        <p:spPr/>
        <p:txBody>
          <a:bodyPr/>
          <a:lstStyle/>
          <a:p>
            <a:r>
              <a:rPr lang="en-US" dirty="0"/>
              <a:t>Ground Software Python GUIs</a:t>
            </a:r>
          </a:p>
        </p:txBody>
      </p:sp>
    </p:spTree>
    <p:extLst>
      <p:ext uri="{BB962C8B-B14F-4D97-AF65-F5344CB8AC3E}">
        <p14:creationId xmlns:p14="http://schemas.microsoft.com/office/powerpoint/2010/main" val="253308386"/>
      </p:ext>
    </p:extLst>
  </p:cSld>
  <p:clrMapOvr>
    <a:masterClrMapping/>
  </p:clrMapOvr>
</p:sld>
</file>

<file path=ppt/theme/theme1.xml><?xml version="1.0" encoding="utf-8"?>
<a:theme xmlns:a="http://schemas.openxmlformats.org/drawingml/2006/main" name="ED PPT Template 7 12 11">
  <a:themeElements>
    <a:clrScheme name="Custom 2">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95C6EF"/>
      </a:hlink>
      <a:folHlink>
        <a:srgbClr val="FED0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3D487CCB560246884557466EE8BF6A" ma:contentTypeVersion="16" ma:contentTypeDescription="Create a new document." ma:contentTypeScope="" ma:versionID="50739af920540d928f189ad6dbcd6da6">
  <xsd:schema xmlns:xsd="http://www.w3.org/2001/XMLSchema" xmlns:xs="http://www.w3.org/2001/XMLSchema" xmlns:p="http://schemas.microsoft.com/office/2006/metadata/properties" xmlns:ns2="d900e117-17a0-4b24-9e47-511ef1d02c43" xmlns:ns3="5d5dbc9b-c821-46aa-8b2c-ad2cfa35c61d" xmlns:ns4="abf131a5-827a-46b6-8668-ea53c72bd47b" targetNamespace="http://schemas.microsoft.com/office/2006/metadata/properties" ma:root="true" ma:fieldsID="646badeaed2d0d490cbdca53800cb665" ns2:_="" ns3:_="" ns4:_="">
    <xsd:import namespace="d900e117-17a0-4b24-9e47-511ef1d02c43"/>
    <xsd:import namespace="5d5dbc9b-c821-46aa-8b2c-ad2cfa35c61d"/>
    <xsd:import namespace="abf131a5-827a-46b6-8668-ea53c72bd47b"/>
    <xsd:element name="properties">
      <xsd:complexType>
        <xsd:sequence>
          <xsd:element name="documentManagement">
            <xsd:complexType>
              <xsd:all>
                <xsd:element ref="ns2:Data_x0020_Categoriz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LengthInSeconds" minOccurs="0"/>
                <xsd:element ref="ns4:MediaServiceOCR" minOccurs="0"/>
                <xsd:element ref="ns4:MediaServiceGenerationTime" minOccurs="0"/>
                <xsd:element ref="ns4:MediaServiceEventHashCode" minOccurs="0"/>
                <xsd:element ref="ns4:MediaServiceLocation" minOccurs="0"/>
                <xsd:element ref="ns4: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8" nillable="true" ma:displayName="Data Categorization" ma:default=""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restriction>
          </xsd:simpleType>
        </xsd:union>
      </xsd:simpleType>
    </xsd:element>
    <xsd:element name="TaxCatchAll" ma:index="21" nillable="true" ma:displayName="Taxonomy Catch All Column" ma:hidden="true" ma:list="{2d71869e-a6a0-42cd-955e-7abaecc8584b}" ma:internalName="TaxCatchAll" ma:showField="CatchAllData" ma:web="5d5dbc9b-c821-46aa-8b2c-ad2cfa35c61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d5dbc9b-c821-46aa-8b2c-ad2cfa35c61d" elementFormDefault="qualified">
    <xsd:import namespace="http://schemas.microsoft.com/office/2006/documentManagement/types"/>
    <xsd:import namespace="http://schemas.microsoft.com/office/infopath/2007/PartnerControls"/>
    <xsd:element name="SharedWithUsers" ma:index="9"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f131a5-827a-46b6-8668-ea53c72bd47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abf131a5-827a-46b6-8668-ea53c72bd47b">
      <Terms xmlns="http://schemas.microsoft.com/office/infopath/2007/PartnerControls"/>
    </lcf76f155ced4ddcb4097134ff3c332f>
    <Data_x0020_Categorization xmlns="d900e117-17a0-4b24-9e47-511ef1d02c43" xsi:nil="true"/>
  </documentManagement>
</p:properties>
</file>

<file path=customXml/itemProps1.xml><?xml version="1.0" encoding="utf-8"?>
<ds:datastoreItem xmlns:ds="http://schemas.openxmlformats.org/officeDocument/2006/customXml" ds:itemID="{2190EE40-017B-47BC-928E-C5AE1268FD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00e117-17a0-4b24-9e47-511ef1d02c43"/>
    <ds:schemaRef ds:uri="5d5dbc9b-c821-46aa-8b2c-ad2cfa35c61d"/>
    <ds:schemaRef ds:uri="abf131a5-827a-46b6-8668-ea53c72bd4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956C22-BE6C-4D1A-83CD-1E39EFB67E64}">
  <ds:schemaRefs>
    <ds:schemaRef ds:uri="http://schemas.microsoft.com/sharepoint/v3/contenttype/forms"/>
  </ds:schemaRefs>
</ds:datastoreItem>
</file>

<file path=customXml/itemProps3.xml><?xml version="1.0" encoding="utf-8"?>
<ds:datastoreItem xmlns:ds="http://schemas.openxmlformats.org/officeDocument/2006/customXml" ds:itemID="{42430655-097F-490F-9586-73F377EB55CC}">
  <ds:schemaRefs>
    <ds:schemaRef ds:uri="http://www.w3.org/XML/1998/namespace"/>
    <ds:schemaRef ds:uri="http://purl.org/dc/dcmitype/"/>
    <ds:schemaRef ds:uri="http://schemas.microsoft.com/office/infopath/2007/PartnerControls"/>
    <ds:schemaRef ds:uri="http://schemas.microsoft.com/office/2006/documentManagement/types"/>
    <ds:schemaRef ds:uri="http://purl.org/dc/elements/1.1/"/>
    <ds:schemaRef ds:uri="da59e70b-4f02-4ff4-81b1-3562fb812c5c"/>
    <ds:schemaRef ds:uri="http://purl.org/dc/terms/"/>
    <ds:schemaRef ds:uri="http://schemas.openxmlformats.org/package/2006/metadata/core-properties"/>
    <ds:schemaRef ds:uri="cd492018-acbf-4c8a-8c61-37b77964d676"/>
    <ds:schemaRef ds:uri="http://schemas.microsoft.com/office/2006/metadata/properties"/>
    <ds:schemaRef ds:uri="d900e117-17a0-4b24-9e47-511ef1d02c43"/>
    <ds:schemaRef ds:uri="abf131a5-827a-46b6-8668-ea53c72bd47b"/>
  </ds:schemaRefs>
</ds:datastoreItem>
</file>

<file path=docProps/app.xml><?xml version="1.0" encoding="utf-8"?>
<Properties xmlns="http://schemas.openxmlformats.org/officeDocument/2006/extended-properties" xmlns:vt="http://schemas.openxmlformats.org/officeDocument/2006/docPropsVTypes">
  <Template>ED PPT Template 7 12 11</Template>
  <TotalTime>37294</TotalTime>
  <Words>1225</Words>
  <Application>Microsoft Office PowerPoint</Application>
  <PresentationFormat>Widescreen</PresentationFormat>
  <Paragraphs>150</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Bookman</vt:lpstr>
      <vt:lpstr>Calibri</vt:lpstr>
      <vt:lpstr>Courier New</vt:lpstr>
      <vt:lpstr>Helvetica</vt:lpstr>
      <vt:lpstr>Wingdings</vt:lpstr>
      <vt:lpstr>ED PPT Template 7 12 11</vt:lpstr>
      <vt:lpstr>PowerPoint Presentation</vt:lpstr>
      <vt:lpstr>Agenda</vt:lpstr>
      <vt:lpstr>Mission Objectives</vt:lpstr>
      <vt:lpstr>Project Status</vt:lpstr>
      <vt:lpstr>GPX2 Flight Software/Hardware Architecture</vt:lpstr>
      <vt:lpstr>GPX2 Ground Software/Hardware Architecture</vt:lpstr>
      <vt:lpstr>Lessons Learned (Design &amp; Development)</vt:lpstr>
      <vt:lpstr>Lessons Learned (Design &amp; Development)</vt:lpstr>
      <vt:lpstr>Lessons Learned (Design &amp; Development)</vt:lpstr>
      <vt:lpstr>Lessons Learned (Design &amp; Development)</vt:lpstr>
      <vt:lpstr>Lessons Learned (Integration &amp; Test)</vt:lpstr>
      <vt:lpstr>Lessons Learned (Integration &amp; Test)</vt:lpstr>
      <vt:lpstr>Lessons Learned (Operations)</vt:lpstr>
      <vt:lpstr>Concluding Remarks</vt:lpstr>
      <vt:lpstr>Questions?</vt:lpstr>
      <vt:lpstr>PowerPoint Presentation</vt:lpstr>
      <vt:lpstr>Ground Software Python GUIs</vt:lpstr>
      <vt:lpstr>Ground Software Python GUIs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Tappan, Nina D. (LARC-D2A)</dc:creator>
  <cp:lastModifiedBy>Banchy, Mark J. (LARC-D207)</cp:lastModifiedBy>
  <cp:revision>520</cp:revision>
  <dcterms:created xsi:type="dcterms:W3CDTF">2013-08-09T11:14:22Z</dcterms:created>
  <dcterms:modified xsi:type="dcterms:W3CDTF">2023-02-22T15:12:37Z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0x010100C03D487CCB560246884557466EE8BF6A</vt:lpwstr>
  </property>
  <property fmtid="{D5CDD505-2E9C-101B-9397-08002B2CF9AE}" pid="3" name="_dlc_DocIdItemGuid">
    <vt:lpwstr>9edc7830-e25b-47a3-8bfa-b2b144a0fd1e</vt:lpwstr>
  </property>
</Properties>
</file>