
<file path=[Content_Types].xml><?xml version="1.0" encoding="utf-8"?>
<Types xmlns="http://schemas.openxmlformats.org/package/2006/content-types">
  <Default Extension="gif" ContentType="image/gif"/>
  <Default Extension="jpeg" ContentType="image/jpeg"/>
  <Default Extension="jpg" ContentType="image/pn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5.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7" r:id="rId4"/>
    <p:sldId id="289" r:id="rId5"/>
    <p:sldId id="283" r:id="rId6"/>
    <p:sldId id="281" r:id="rId7"/>
    <p:sldId id="263" r:id="rId8"/>
    <p:sldId id="269" r:id="rId9"/>
    <p:sldId id="270" r:id="rId10"/>
    <p:sldId id="271" r:id="rId11"/>
    <p:sldId id="288" r:id="rId12"/>
    <p:sldId id="286" r:id="rId13"/>
    <p:sldId id="285" r:id="rId14"/>
    <p:sldId id="267" r:id="rId15"/>
    <p:sldId id="268" r:id="rId16"/>
    <p:sldId id="287" r:id="rId17"/>
    <p:sldId id="292" r:id="rId18"/>
    <p:sldId id="294" r:id="rId19"/>
    <p:sldId id="295" r:id="rId20"/>
    <p:sldId id="276"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0517"/>
    <a:srgbClr val="061A70"/>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28" autoAdjust="0"/>
    <p:restoredTop sz="94660"/>
  </p:normalViewPr>
  <p:slideViewPr>
    <p:cSldViewPr snapToGrid="0">
      <p:cViewPr varScale="1">
        <p:scale>
          <a:sx n="153" d="100"/>
          <a:sy n="153" d="100"/>
        </p:scale>
        <p:origin x="16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2C9D27-A947-294B-AF5A-DF93CCBBACD4}" type="datetimeFigureOut">
              <a:rPr lang="en-US" smtClean="0"/>
              <a:t>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DE7E4-6207-774B-B607-C952A3BC7FF6}" type="slidenum">
              <a:rPr lang="en-US" smtClean="0"/>
              <a:t>‹#›</a:t>
            </a:fld>
            <a:endParaRPr lang="en-US"/>
          </a:p>
        </p:txBody>
      </p:sp>
    </p:spTree>
    <p:extLst>
      <p:ext uri="{BB962C8B-B14F-4D97-AF65-F5344CB8AC3E}">
        <p14:creationId xmlns:p14="http://schemas.microsoft.com/office/powerpoint/2010/main" val="3071708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defTabSz="919718"/>
            <a:fld id="{C0DA845D-7BB0-4BAD-8A25-C7E40B48C1F1}" type="slidenum">
              <a:rPr lang="en-US" smtClean="0"/>
              <a:pPr defTabSz="919718"/>
              <a:t>14</a:t>
            </a:fld>
            <a:endParaRPr lang="en-US" dirty="0"/>
          </a:p>
        </p:txBody>
      </p:sp>
      <p:sp>
        <p:nvSpPr>
          <p:cNvPr id="29699" name="Rectangle 2"/>
          <p:cNvSpPr>
            <a:spLocks noGrp="1" noRot="1" noChangeAspect="1" noChangeArrowheads="1" noTextEdit="1"/>
          </p:cNvSpPr>
          <p:nvPr>
            <p:ph type="sldImg"/>
          </p:nvPr>
        </p:nvSpPr>
        <p:spPr>
          <a:xfrm>
            <a:off x="419100" y="701675"/>
            <a:ext cx="6242050" cy="3511550"/>
          </a:xfrm>
          <a:ln/>
        </p:spPr>
      </p:sp>
      <p:sp>
        <p:nvSpPr>
          <p:cNvPr id="29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88259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defTabSz="919718"/>
            <a:fld id="{C0DA845D-7BB0-4BAD-8A25-C7E40B48C1F1}" type="slidenum">
              <a:rPr lang="en-US" smtClean="0"/>
              <a:pPr defTabSz="919718"/>
              <a:t>15</a:t>
            </a:fld>
            <a:endParaRPr lang="en-US" dirty="0"/>
          </a:p>
        </p:txBody>
      </p:sp>
      <p:sp>
        <p:nvSpPr>
          <p:cNvPr id="29699" name="Rectangle 2"/>
          <p:cNvSpPr>
            <a:spLocks noGrp="1" noRot="1" noChangeAspect="1" noChangeArrowheads="1" noTextEdit="1"/>
          </p:cNvSpPr>
          <p:nvPr>
            <p:ph type="sldImg"/>
          </p:nvPr>
        </p:nvSpPr>
        <p:spPr>
          <a:xfrm>
            <a:off x="419100" y="701675"/>
            <a:ext cx="6242050" cy="3511550"/>
          </a:xfrm>
          <a:ln/>
        </p:spPr>
      </p:sp>
      <p:sp>
        <p:nvSpPr>
          <p:cNvPr id="29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87402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B44F9-545B-4AF7-BF44-09531A8DC893}" type="slidenum">
              <a:rPr lang="en-US" smtClean="0"/>
              <a:t>‹#›</a:t>
            </a:fld>
            <a:endParaRPr lang="en-US" dirty="0"/>
          </a:p>
        </p:txBody>
      </p:sp>
      <p:pic>
        <p:nvPicPr>
          <p:cNvPr id="7" name="Picture 6"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50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B44F9-545B-4AF7-BF44-09531A8DC893}" type="slidenum">
              <a:rPr lang="en-US" smtClean="0"/>
              <a:t>‹#›</a:t>
            </a:fld>
            <a:endParaRPr lang="en-US" dirty="0"/>
          </a:p>
        </p:txBody>
      </p:sp>
      <p:pic>
        <p:nvPicPr>
          <p:cNvPr id="7" name="Picture 6"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522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B44F9-545B-4AF7-BF44-09531A8DC893}" type="slidenum">
              <a:rPr lang="en-US" smtClean="0"/>
              <a:t>‹#›</a:t>
            </a:fld>
            <a:endParaRPr lang="en-US" dirty="0"/>
          </a:p>
        </p:txBody>
      </p:sp>
      <p:pic>
        <p:nvPicPr>
          <p:cNvPr id="7" name="Picture 6"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650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B44F9-545B-4AF7-BF44-09531A8DC893}" type="slidenum">
              <a:rPr lang="en-US" smtClean="0"/>
              <a:t>‹#›</a:t>
            </a:fld>
            <a:endParaRPr lang="en-US" dirty="0"/>
          </a:p>
        </p:txBody>
      </p:sp>
      <p:pic>
        <p:nvPicPr>
          <p:cNvPr id="8" name="Picture 7"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683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B44F9-545B-4AF7-BF44-09531A8DC893}" type="slidenum">
              <a:rPr lang="en-US" smtClean="0"/>
              <a:t>‹#›</a:t>
            </a:fld>
            <a:endParaRPr lang="en-US" dirty="0"/>
          </a:p>
        </p:txBody>
      </p:sp>
      <p:pic>
        <p:nvPicPr>
          <p:cNvPr id="10" name="Picture 9"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298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F5B44F9-545B-4AF7-BF44-09531A8DC893}" type="slidenum">
              <a:rPr lang="en-US" smtClean="0"/>
              <a:t>‹#›</a:t>
            </a:fld>
            <a:endParaRPr lang="en-US" dirty="0"/>
          </a:p>
        </p:txBody>
      </p:sp>
      <p:pic>
        <p:nvPicPr>
          <p:cNvPr id="6" name="Picture 5"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42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5B44F9-545B-4AF7-BF44-09531A8DC893}" type="slidenum">
              <a:rPr lang="en-US" smtClean="0"/>
              <a:t>‹#›</a:t>
            </a:fld>
            <a:endParaRPr lang="en-US" dirty="0"/>
          </a:p>
        </p:txBody>
      </p:sp>
      <p:pic>
        <p:nvPicPr>
          <p:cNvPr id="5" name="Picture 4"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20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B44F9-545B-4AF7-BF44-09531A8DC893}" type="slidenum">
              <a:rPr lang="en-US" smtClean="0"/>
              <a:t>‹#›</a:t>
            </a:fld>
            <a:endParaRPr lang="en-US" dirty="0"/>
          </a:p>
        </p:txBody>
      </p:sp>
      <p:pic>
        <p:nvPicPr>
          <p:cNvPr id="8" name="Picture 7"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8758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B44F9-545B-4AF7-BF44-09531A8DC893}" type="slidenum">
              <a:rPr lang="en-US" smtClean="0"/>
              <a:t>‹#›</a:t>
            </a:fld>
            <a:endParaRPr lang="en-US" dirty="0"/>
          </a:p>
        </p:txBody>
      </p:sp>
      <p:pic>
        <p:nvPicPr>
          <p:cNvPr id="8" name="Picture 7"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984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B44F9-545B-4AF7-BF44-09531A8DC893}" type="slidenum">
              <a:rPr lang="en-US" smtClean="0"/>
              <a:t>‹#›</a:t>
            </a:fld>
            <a:endParaRPr lang="en-US" dirty="0"/>
          </a:p>
        </p:txBody>
      </p:sp>
      <p:pic>
        <p:nvPicPr>
          <p:cNvPr id="7" name="Picture 6"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318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4F47E-2F44-40A5-AC8E-A0AAD0D2D2BE}"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B44F9-545B-4AF7-BF44-09531A8DC893}" type="slidenum">
              <a:rPr lang="en-US" smtClean="0"/>
              <a:t>‹#›</a:t>
            </a:fld>
            <a:endParaRPr lang="en-US" dirty="0"/>
          </a:p>
        </p:txBody>
      </p:sp>
      <p:pic>
        <p:nvPicPr>
          <p:cNvPr id="7" name="Picture 6" descr="3d_mtbl_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88464" y="125415"/>
            <a:ext cx="709613"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702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94F47E-2F44-40A5-AC8E-A0AAD0D2D2BE}" type="datetimeFigureOut">
              <a:rPr lang="en-US" smtClean="0"/>
              <a:t>2/15/2023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5B44F9-545B-4AF7-BF44-09531A8DC893}" type="slidenum">
              <a:rPr lang="en-US" smtClean="0"/>
              <a:t>‹#›</a:t>
            </a:fld>
            <a:endParaRPr lang="en-US" dirty="0"/>
          </a:p>
        </p:txBody>
      </p:sp>
    </p:spTree>
    <p:extLst>
      <p:ext uri="{BB962C8B-B14F-4D97-AF65-F5344CB8AC3E}">
        <p14:creationId xmlns:p14="http://schemas.microsoft.com/office/powerpoint/2010/main" val="1271655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gif"/><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6114" y="256090"/>
            <a:ext cx="11959772" cy="2387600"/>
          </a:xfrm>
        </p:spPr>
        <p:txBody>
          <a:bodyPr>
            <a:normAutofit/>
          </a:bodyPr>
          <a:lstStyle/>
          <a:p>
            <a:r>
              <a:rPr lang="en-US" b="1" dirty="0">
                <a:solidFill>
                  <a:schemeClr val="bg1"/>
                </a:solidFill>
                <a:latin typeface="Times New Roman" panose="02020603050405020304" pitchFamily="18" charset="0"/>
                <a:cs typeface="Times New Roman" panose="02020603050405020304" pitchFamily="18" charset="0"/>
              </a:rPr>
              <a:t>NASA – JSC Wearable Robotic Technologies</a:t>
            </a:r>
          </a:p>
        </p:txBody>
      </p:sp>
      <p:sp>
        <p:nvSpPr>
          <p:cNvPr id="3" name="Subtitle 2"/>
          <p:cNvSpPr>
            <a:spLocks noGrp="1"/>
          </p:cNvSpPr>
          <p:nvPr>
            <p:ph type="subTitle" idx="1"/>
          </p:nvPr>
        </p:nvSpPr>
        <p:spPr>
          <a:xfrm>
            <a:off x="1524000" y="3007895"/>
            <a:ext cx="9144000" cy="3729789"/>
          </a:xfrm>
        </p:spPr>
        <p:txBody>
          <a:bodyPr>
            <a:normAutofit/>
          </a:bodyPr>
          <a:lstStyle/>
          <a:p>
            <a:endParaRPr lang="en-US" dirty="0">
              <a:solidFill>
                <a:schemeClr val="bg1"/>
              </a:solidFill>
            </a:endParaRPr>
          </a:p>
          <a:p>
            <a:r>
              <a:rPr lang="en-US" dirty="0">
                <a:solidFill>
                  <a:schemeClr val="bg1"/>
                </a:solidFill>
              </a:rPr>
              <a:t>on behalf of the</a:t>
            </a:r>
          </a:p>
          <a:p>
            <a:endParaRPr lang="en-US" dirty="0">
              <a:solidFill>
                <a:schemeClr val="bg1"/>
              </a:solidFill>
            </a:endParaRPr>
          </a:p>
          <a:p>
            <a:r>
              <a:rPr lang="en-US" dirty="0">
                <a:solidFill>
                  <a:schemeClr val="bg1"/>
                </a:solidFill>
              </a:rPr>
              <a:t>Software, Robotics, and Simulation Division</a:t>
            </a:r>
          </a:p>
          <a:p>
            <a:r>
              <a:rPr lang="en-US" dirty="0">
                <a:solidFill>
                  <a:schemeClr val="bg1"/>
                </a:solidFill>
              </a:rPr>
              <a:t>NASA/Johnson Space Center</a:t>
            </a:r>
          </a:p>
          <a:p>
            <a:endParaRPr lang="en-US" dirty="0">
              <a:solidFill>
                <a:schemeClr val="bg1"/>
              </a:solidFill>
            </a:endParaRPr>
          </a:p>
        </p:txBody>
      </p:sp>
      <p:pic>
        <p:nvPicPr>
          <p:cNvPr id="4" name="Picture 3">
            <a:extLst>
              <a:ext uri="{FF2B5EF4-FFF2-40B4-BE49-F238E27FC236}">
                <a16:creationId xmlns:a16="http://schemas.microsoft.com/office/drawing/2014/main" id="{72F31BBF-23FF-4236-BB7F-15FDF11F5266}"/>
              </a:ext>
            </a:extLst>
          </p:cNvPr>
          <p:cNvPicPr>
            <a:picLocks noChangeAspect="1"/>
          </p:cNvPicPr>
          <p:nvPr/>
        </p:nvPicPr>
        <p:blipFill>
          <a:blip r:embed="rId2"/>
          <a:stretch>
            <a:fillRect/>
          </a:stretch>
        </p:blipFill>
        <p:spPr>
          <a:xfrm>
            <a:off x="9406611" y="4079132"/>
            <a:ext cx="2522778" cy="2522778"/>
          </a:xfrm>
          <a:prstGeom prst="rect">
            <a:avLst/>
          </a:prstGeom>
        </p:spPr>
      </p:pic>
    </p:spTree>
    <p:extLst>
      <p:ext uri="{BB962C8B-B14F-4D97-AF65-F5344CB8AC3E}">
        <p14:creationId xmlns:p14="http://schemas.microsoft.com/office/powerpoint/2010/main" val="1637461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solidFill>
                  <a:schemeClr val="bg1"/>
                </a:solidFill>
                <a:latin typeface="Times New Roman" charset="0"/>
                <a:cs typeface="Times New Roman" charset="0"/>
              </a:rPr>
              <a:t>Robonaut</a:t>
            </a:r>
            <a:r>
              <a:rPr lang="en-US" b="1" dirty="0">
                <a:solidFill>
                  <a:schemeClr val="bg1"/>
                </a:solidFill>
                <a:latin typeface="Times New Roman" charset="0"/>
                <a:cs typeface="Times New Roman" charset="0"/>
              </a:rPr>
              <a:t> 2 (R2): NASA-JSC Wearable Robotic Technologies’ common ancestor</a:t>
            </a:r>
          </a:p>
        </p:txBody>
      </p:sp>
      <p:sp>
        <p:nvSpPr>
          <p:cNvPr id="3" name="Content Placeholder 2"/>
          <p:cNvSpPr>
            <a:spLocks noGrp="1"/>
          </p:cNvSpPr>
          <p:nvPr>
            <p:ph idx="1"/>
          </p:nvPr>
        </p:nvSpPr>
        <p:spPr>
          <a:xfrm>
            <a:off x="838201" y="1825624"/>
            <a:ext cx="4914344" cy="4695491"/>
          </a:xfrm>
        </p:spPr>
        <p:txBody>
          <a:bodyPr>
            <a:normAutofit fontScale="85000" lnSpcReduction="20000"/>
          </a:bodyPr>
          <a:lstStyle/>
          <a:p>
            <a:r>
              <a:rPr lang="en-US" dirty="0">
                <a:solidFill>
                  <a:schemeClr val="bg1"/>
                </a:solidFill>
              </a:rPr>
              <a:t>Humanoid robot designed to assist humans on Earth and in space</a:t>
            </a:r>
          </a:p>
          <a:p>
            <a:pPr lvl="1"/>
            <a:r>
              <a:rPr lang="en-US" dirty="0">
                <a:solidFill>
                  <a:schemeClr val="bg1"/>
                </a:solidFill>
              </a:rPr>
              <a:t>Partnership with General Motors</a:t>
            </a:r>
          </a:p>
          <a:p>
            <a:endParaRPr lang="en-US" dirty="0">
              <a:solidFill>
                <a:schemeClr val="bg1"/>
              </a:solidFill>
            </a:endParaRPr>
          </a:p>
          <a:p>
            <a:r>
              <a:rPr lang="en-US" dirty="0">
                <a:solidFill>
                  <a:schemeClr val="bg1"/>
                </a:solidFill>
              </a:rPr>
              <a:t>Technologies developed, and now leveraged:</a:t>
            </a:r>
          </a:p>
          <a:p>
            <a:pPr lvl="1"/>
            <a:r>
              <a:rPr lang="en-US" dirty="0">
                <a:solidFill>
                  <a:schemeClr val="bg1"/>
                </a:solidFill>
              </a:rPr>
              <a:t>Series Elastic arm joints</a:t>
            </a:r>
          </a:p>
          <a:p>
            <a:pPr lvl="1"/>
            <a:r>
              <a:rPr lang="en-US" dirty="0">
                <a:solidFill>
                  <a:schemeClr val="bg1"/>
                </a:solidFill>
              </a:rPr>
              <a:t>Embedded electronics</a:t>
            </a:r>
          </a:p>
          <a:p>
            <a:pPr lvl="1"/>
            <a:r>
              <a:rPr lang="en-US" dirty="0">
                <a:solidFill>
                  <a:schemeClr val="bg1"/>
                </a:solidFill>
              </a:rPr>
              <a:t>Tendon-driven dexterous hands</a:t>
            </a:r>
          </a:p>
          <a:p>
            <a:pPr lvl="1"/>
            <a:r>
              <a:rPr lang="en-US" dirty="0">
                <a:solidFill>
                  <a:schemeClr val="bg1"/>
                </a:solidFill>
              </a:rPr>
              <a:t>Custom internal communication bus</a:t>
            </a:r>
          </a:p>
          <a:p>
            <a:pPr lvl="1"/>
            <a:r>
              <a:rPr lang="en-US" dirty="0">
                <a:solidFill>
                  <a:schemeClr val="bg1"/>
                </a:solidFill>
              </a:rPr>
              <a:t>Fault-tolerant safety system approved for space</a:t>
            </a:r>
          </a:p>
          <a:p>
            <a:endParaRPr lang="en-US" dirty="0">
              <a:solidFill>
                <a:schemeClr val="bg1"/>
              </a:solidFill>
            </a:endParaRPr>
          </a:p>
          <a:p>
            <a:r>
              <a:rPr lang="en-US" b="1" dirty="0">
                <a:solidFill>
                  <a:schemeClr val="bg1"/>
                </a:solidFill>
              </a:rPr>
              <a:t>Multiple spinoffs, including wearable robotic applications</a:t>
            </a:r>
          </a:p>
        </p:txBody>
      </p:sp>
      <p:pic>
        <p:nvPicPr>
          <p:cNvPr id="4" name="Picture 7" descr="jsc2011e075603.jpg"/>
          <p:cNvPicPr>
            <a:picLocks noChangeAspect="1"/>
          </p:cNvPicPr>
          <p:nvPr/>
        </p:nvPicPr>
        <p:blipFill>
          <a:blip r:embed="rId2">
            <a:extLst>
              <a:ext uri="{28A0092B-C50C-407E-A947-70E740481C1C}">
                <a14:useLocalDpi xmlns:a14="http://schemas.microsoft.com/office/drawing/2010/main" val="0"/>
              </a:ext>
            </a:extLst>
          </a:blip>
          <a:srcRect l="30000" r="30000"/>
          <a:stretch>
            <a:fillRect/>
          </a:stretch>
        </p:blipFill>
        <p:spPr bwMode="auto">
          <a:xfrm>
            <a:off x="9963150" y="2535072"/>
            <a:ext cx="2104513" cy="4210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6538" y="4908884"/>
            <a:ext cx="1441047" cy="183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4"/>
          <a:srcRect r="2824"/>
          <a:stretch/>
        </p:blipFill>
        <p:spPr>
          <a:xfrm>
            <a:off x="6006538" y="2535071"/>
            <a:ext cx="3814308" cy="2239630"/>
          </a:xfrm>
          <a:prstGeom prst="rect">
            <a:avLst/>
          </a:prstGeom>
        </p:spPr>
      </p:pic>
      <p:pic>
        <p:nvPicPr>
          <p:cNvPr id="1026" name="Picture 2" descr="R2 20 pound weight, Robonau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9890" y="4908884"/>
            <a:ext cx="2230956" cy="18368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logok.org/wp-content/uploads/2014/05/GM-logo.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9687" t="22918" r="29209" b="23495"/>
          <a:stretch/>
        </p:blipFill>
        <p:spPr bwMode="auto">
          <a:xfrm>
            <a:off x="11381863" y="845820"/>
            <a:ext cx="685800" cy="67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709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b="1" dirty="0">
                <a:solidFill>
                  <a:schemeClr val="bg1"/>
                </a:solidFill>
                <a:latin typeface="Times New Roman" charset="0"/>
                <a:cs typeface="Times New Roman" charset="0"/>
              </a:rPr>
              <a:t>JSC Wearable Robotics Development</a:t>
            </a:r>
          </a:p>
        </p:txBody>
      </p:sp>
      <p:sp>
        <p:nvSpPr>
          <p:cNvPr id="3" name="Content Placeholder 2"/>
          <p:cNvSpPr>
            <a:spLocks noGrp="1"/>
          </p:cNvSpPr>
          <p:nvPr>
            <p:ph idx="1"/>
          </p:nvPr>
        </p:nvSpPr>
        <p:spPr>
          <a:xfrm>
            <a:off x="838200" y="1825625"/>
            <a:ext cx="4116977" cy="4351338"/>
          </a:xfrm>
        </p:spPr>
        <p:txBody>
          <a:bodyPr>
            <a:normAutofit fontScale="85000" lnSpcReduction="20000"/>
          </a:bodyPr>
          <a:lstStyle/>
          <a:p>
            <a:r>
              <a:rPr lang="en-US" dirty="0">
                <a:solidFill>
                  <a:schemeClr val="bg1"/>
                </a:solidFill>
              </a:rPr>
              <a:t>Robonaut 2 Technology –  wearable spinoffs</a:t>
            </a:r>
          </a:p>
          <a:p>
            <a:pPr lvl="1"/>
            <a:r>
              <a:rPr lang="en-US" dirty="0">
                <a:solidFill>
                  <a:schemeClr val="bg1"/>
                </a:solidFill>
              </a:rPr>
              <a:t>X1 Lower Extremity Exoskeleton</a:t>
            </a:r>
          </a:p>
          <a:p>
            <a:pPr lvl="1"/>
            <a:r>
              <a:rPr lang="en-US" i="1" dirty="0">
                <a:solidFill>
                  <a:schemeClr val="bg1"/>
                </a:solidFill>
              </a:rPr>
              <a:t>Hopper</a:t>
            </a:r>
          </a:p>
          <a:p>
            <a:pPr lvl="1"/>
            <a:r>
              <a:rPr lang="en-US" dirty="0" err="1">
                <a:solidFill>
                  <a:schemeClr val="bg1"/>
                </a:solidFill>
              </a:rPr>
              <a:t>RoboGlove</a:t>
            </a:r>
            <a:endParaRPr lang="en-US" dirty="0">
              <a:solidFill>
                <a:schemeClr val="bg1"/>
              </a:solidFill>
            </a:endParaRPr>
          </a:p>
          <a:p>
            <a:pPr lvl="1"/>
            <a:r>
              <a:rPr lang="en-US" dirty="0">
                <a:solidFill>
                  <a:schemeClr val="bg1"/>
                </a:solidFill>
              </a:rPr>
              <a:t>Space Suit RoboGlove</a:t>
            </a:r>
          </a:p>
          <a:p>
            <a:pPr lvl="1"/>
            <a:r>
              <a:rPr lang="en-US" dirty="0">
                <a:solidFill>
                  <a:schemeClr val="bg1"/>
                </a:solidFill>
              </a:rPr>
              <a:t>Armstrong Garment</a:t>
            </a:r>
          </a:p>
          <a:p>
            <a:pPr lvl="1"/>
            <a:r>
              <a:rPr lang="en-US" dirty="0">
                <a:solidFill>
                  <a:schemeClr val="bg1"/>
                </a:solidFill>
              </a:rPr>
              <a:t>Force Shoe</a:t>
            </a:r>
          </a:p>
          <a:p>
            <a:pPr lvl="1"/>
            <a:r>
              <a:rPr lang="en-US" i="1" dirty="0">
                <a:solidFill>
                  <a:schemeClr val="bg1"/>
                </a:solidFill>
              </a:rPr>
              <a:t>MED-2</a:t>
            </a:r>
          </a:p>
          <a:p>
            <a:pPr lvl="1"/>
            <a:r>
              <a:rPr lang="en-US" dirty="0">
                <a:solidFill>
                  <a:schemeClr val="bg1"/>
                </a:solidFill>
              </a:rPr>
              <a:t>Portable Dynamometer</a:t>
            </a:r>
          </a:p>
          <a:p>
            <a:pPr lvl="1"/>
            <a:r>
              <a:rPr lang="en-US" i="1" dirty="0">
                <a:solidFill>
                  <a:schemeClr val="bg1"/>
                </a:solidFill>
              </a:rPr>
              <a:t>Sensorimotor Countermeasures Device</a:t>
            </a:r>
          </a:p>
          <a:p>
            <a:pPr lvl="1"/>
            <a:r>
              <a:rPr lang="en-US" i="1" dirty="0">
                <a:solidFill>
                  <a:schemeClr val="bg1"/>
                </a:solidFill>
              </a:rPr>
              <a:t>Upper Extremity Offload Device for Gravity Offload System</a:t>
            </a:r>
          </a:p>
        </p:txBody>
      </p:sp>
      <p:pic>
        <p:nvPicPr>
          <p:cNvPr id="3074" name="Picture 2" descr="http://www.nasa.gov/sites/default/files/471146main_jsc2010e089924_h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2263" y="1323014"/>
            <a:ext cx="6918732" cy="5534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28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b="1" dirty="0">
                <a:solidFill>
                  <a:schemeClr val="bg1"/>
                </a:solidFill>
                <a:latin typeface="Times New Roman" charset="0"/>
                <a:cs typeface="Times New Roman" charset="0"/>
              </a:rPr>
              <a:t>JSC Wearable Robotics Development</a:t>
            </a:r>
          </a:p>
        </p:txBody>
      </p:sp>
      <p:pic>
        <p:nvPicPr>
          <p:cNvPr id="5" name="Picture 4"/>
          <p:cNvPicPr>
            <a:picLocks noChangeAspect="1"/>
          </p:cNvPicPr>
          <p:nvPr/>
        </p:nvPicPr>
        <p:blipFill rotWithShape="1">
          <a:blip r:embed="rId2" cstate="print"/>
          <a:srcRect b="6840"/>
          <a:stretch/>
        </p:blipFill>
        <p:spPr>
          <a:xfrm>
            <a:off x="148488" y="1439522"/>
            <a:ext cx="2494595" cy="2905298"/>
          </a:xfrm>
          <a:prstGeom prst="rect">
            <a:avLst/>
          </a:prstGeom>
          <a:ln>
            <a:noFill/>
          </a:ln>
          <a:effectLst>
            <a:softEdge rad="112500"/>
          </a:effectLst>
        </p:spPr>
      </p:pic>
      <p:pic>
        <p:nvPicPr>
          <p:cNvPr id="6" name="Picture 8" descr="Img002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1" y="4813687"/>
            <a:ext cx="2741307" cy="18239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stretch>
            <a:fillRect/>
          </a:stretch>
        </p:blipFill>
        <p:spPr>
          <a:xfrm>
            <a:off x="8375632" y="1823541"/>
            <a:ext cx="3509676" cy="2362200"/>
          </a:xfrm>
          <a:prstGeom prst="rect">
            <a:avLst/>
          </a:prstGeom>
          <a:ln>
            <a:noFill/>
          </a:ln>
          <a:effectLst>
            <a:softEdge rad="112500"/>
          </a:effectLst>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9040" t="13906" r="15191" b="29204"/>
          <a:stretch/>
        </p:blipFill>
        <p:spPr>
          <a:xfrm>
            <a:off x="5395917" y="1458686"/>
            <a:ext cx="2720472" cy="3060534"/>
          </a:xfrm>
          <a:prstGeom prst="rect">
            <a:avLst/>
          </a:prstGeom>
          <a:ln>
            <a:noFill/>
          </a:ln>
          <a:effectLst>
            <a:softEdge rad="112500"/>
          </a:effectLst>
        </p:spPr>
      </p:pic>
      <p:pic>
        <p:nvPicPr>
          <p:cNvPr id="18" name="Picture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6442" y="4752288"/>
            <a:ext cx="2376641" cy="1901314"/>
          </a:xfrm>
          <a:prstGeom prst="rect">
            <a:avLst/>
          </a:prstGeom>
          <a:ln>
            <a:noFill/>
          </a:ln>
          <a:effectLst>
            <a:softEdge rad="112500"/>
          </a:effectLst>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62771" y="690564"/>
            <a:ext cx="2556960" cy="3835440"/>
          </a:xfrm>
          <a:prstGeom prst="rect">
            <a:avLst/>
          </a:prstGeom>
        </p:spPr>
      </p:pic>
      <p:pic>
        <p:nvPicPr>
          <p:cNvPr id="4" name="Picture 3"/>
          <p:cNvPicPr>
            <a:picLocks noChangeAspect="1"/>
          </p:cNvPicPr>
          <p:nvPr/>
        </p:nvPicPr>
        <p:blipFill>
          <a:blip r:embed="rId8"/>
          <a:stretch>
            <a:fillRect/>
          </a:stretch>
        </p:blipFill>
        <p:spPr>
          <a:xfrm>
            <a:off x="6810060" y="5034459"/>
            <a:ext cx="2157561" cy="1211830"/>
          </a:xfrm>
          <a:prstGeom prst="rect">
            <a:avLst/>
          </a:prstGeom>
          <a:ln>
            <a:noFill/>
          </a:ln>
          <a:effectLst>
            <a:softEdge rad="112500"/>
          </a:effectLst>
        </p:spPr>
      </p:pic>
      <p:pic>
        <p:nvPicPr>
          <p:cNvPr id="10" name="Picture 9">
            <a:extLst>
              <a:ext uri="{FF2B5EF4-FFF2-40B4-BE49-F238E27FC236}">
                <a16:creationId xmlns:a16="http://schemas.microsoft.com/office/drawing/2014/main" id="{6FC91D54-F97A-47E1-BB31-4DDDC36F1B8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901" t="9721" r="13850" b="7660"/>
          <a:stretch/>
        </p:blipFill>
        <p:spPr>
          <a:xfrm>
            <a:off x="2905118" y="4344820"/>
            <a:ext cx="3728563" cy="2365601"/>
          </a:xfrm>
          <a:prstGeom prst="rect">
            <a:avLst/>
          </a:prstGeom>
          <a:ln>
            <a:noFill/>
          </a:ln>
          <a:effectLst>
            <a:softEdge rad="112500"/>
          </a:effectLst>
        </p:spPr>
      </p:pic>
    </p:spTree>
    <p:extLst>
      <p:ext uri="{BB962C8B-B14F-4D97-AF65-F5344CB8AC3E}">
        <p14:creationId xmlns:p14="http://schemas.microsoft.com/office/powerpoint/2010/main" val="3861088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chemeClr val="bg1"/>
                </a:solidFill>
                <a:latin typeface="Times New Roman" charset="0"/>
                <a:ea typeface="Times New Roman" charset="0"/>
                <a:cs typeface="Times New Roman" charset="0"/>
              </a:rPr>
              <a:t>X1 Technology Description</a:t>
            </a:r>
            <a:endParaRPr lang="en-US" dirty="0">
              <a:solidFill>
                <a:schemeClr val="bg1"/>
              </a:solidFill>
            </a:endParaRPr>
          </a:p>
        </p:txBody>
      </p:sp>
      <p:pic>
        <p:nvPicPr>
          <p:cNvPr id="4" name="Picture 3"/>
          <p:cNvPicPr>
            <a:picLocks noChangeAspect="1"/>
          </p:cNvPicPr>
          <p:nvPr/>
        </p:nvPicPr>
        <p:blipFill rotWithShape="1">
          <a:blip r:embed="rId2" cstate="print"/>
          <a:srcRect b="6840"/>
          <a:stretch/>
        </p:blipFill>
        <p:spPr>
          <a:xfrm>
            <a:off x="6325859" y="1429614"/>
            <a:ext cx="4661011" cy="5428386"/>
          </a:xfrm>
          <a:prstGeom prst="ellipse">
            <a:avLst/>
          </a:prstGeom>
          <a:ln>
            <a:noFill/>
          </a:ln>
          <a:effectLst>
            <a:softEdge rad="112500"/>
          </a:effectLst>
        </p:spPr>
      </p:pic>
      <p:sp>
        <p:nvSpPr>
          <p:cNvPr id="6" name="TextBox 5"/>
          <p:cNvSpPr txBox="1">
            <a:spLocks noChangeArrowheads="1"/>
          </p:cNvSpPr>
          <p:nvPr/>
        </p:nvSpPr>
        <p:spPr bwMode="auto">
          <a:xfrm>
            <a:off x="9758609" y="2534273"/>
            <a:ext cx="18056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Brainstem and safety 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(R2-derived firmware/software)</a:t>
            </a:r>
          </a:p>
        </p:txBody>
      </p:sp>
      <p:sp>
        <p:nvSpPr>
          <p:cNvPr id="11" name="TextBox 10"/>
          <p:cNvSpPr txBox="1">
            <a:spLocks noChangeArrowheads="1"/>
          </p:cNvSpPr>
          <p:nvPr/>
        </p:nvSpPr>
        <p:spPr bwMode="auto">
          <a:xfrm>
            <a:off x="9710661" y="3819228"/>
            <a:ext cx="223714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Passive hip DOFs for abduction &amp; adduction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And internal &amp; external rotation</a:t>
            </a:r>
          </a:p>
        </p:txBody>
      </p:sp>
      <p:sp>
        <p:nvSpPr>
          <p:cNvPr id="12" name="TextBox 11"/>
          <p:cNvSpPr txBox="1">
            <a:spLocks noChangeArrowheads="1"/>
          </p:cNvSpPr>
          <p:nvPr/>
        </p:nvSpPr>
        <p:spPr bwMode="auto">
          <a:xfrm>
            <a:off x="4763623" y="6125558"/>
            <a:ext cx="2366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Passive </a:t>
            </a:r>
            <a:r>
              <a:rPr kumimoji="0" lang="en-US" altLang="en-US" sz="1600" b="0" i="0" u="none" strike="noStrike" kern="1200" cap="none" spc="0" normalizeH="0" baseline="0" noProof="0">
                <a:ln>
                  <a:noFill/>
                </a:ln>
                <a:solidFill>
                  <a:prstClr val="white"/>
                </a:solidFill>
                <a:effectLst/>
                <a:uLnTx/>
                <a:uFillTx/>
                <a:latin typeface="Calibri" panose="020F0502020204030204"/>
                <a:ea typeface="+mn-ea"/>
                <a:cs typeface="+mn-cs"/>
              </a:rPr>
              <a:t>ankle shown; powered ankle available</a:t>
            </a:r>
            <a:endPar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p:cNvSpPr txBox="1">
            <a:spLocks noChangeArrowheads="1"/>
          </p:cNvSpPr>
          <p:nvPr/>
        </p:nvSpPr>
        <p:spPr bwMode="auto">
          <a:xfrm>
            <a:off x="5617272" y="2828822"/>
            <a:ext cx="180676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Adjustable thigh and shin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interface to accommodate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large range of user</a:t>
            </a:r>
          </a:p>
        </p:txBody>
      </p:sp>
      <p:sp>
        <p:nvSpPr>
          <p:cNvPr id="18" name="TextBox 17"/>
          <p:cNvSpPr txBox="1">
            <a:spLocks noChangeArrowheads="1"/>
          </p:cNvSpPr>
          <p:nvPr/>
        </p:nvSpPr>
        <p:spPr bwMode="auto">
          <a:xfrm>
            <a:off x="10523709" y="6027003"/>
            <a:ext cx="1503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R2 Softgoods and composite materials</a:t>
            </a:r>
          </a:p>
        </p:txBody>
      </p:sp>
      <p:sp>
        <p:nvSpPr>
          <p:cNvPr id="20" name="TextBox 19"/>
          <p:cNvSpPr txBox="1">
            <a:spLocks noChangeArrowheads="1"/>
          </p:cNvSpPr>
          <p:nvPr/>
        </p:nvSpPr>
        <p:spPr bwMode="auto">
          <a:xfrm>
            <a:off x="9161253" y="1638315"/>
            <a:ext cx="1500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a:ln>
                  <a:noFill/>
                </a:ln>
                <a:solidFill>
                  <a:prstClr val="white"/>
                </a:solidFill>
                <a:effectLst/>
                <a:uLnTx/>
                <a:uFillTx/>
                <a:latin typeface="Calibri" panose="020F0502020204030204"/>
                <a:ea typeface="+mn-ea"/>
                <a:cs typeface="+mn-cs"/>
              </a:rPr>
              <a:t>Adjustable Backpack</a:t>
            </a:r>
          </a:p>
        </p:txBody>
      </p:sp>
      <p:sp>
        <p:nvSpPr>
          <p:cNvPr id="21" name="TextBox 20"/>
          <p:cNvSpPr txBox="1">
            <a:spLocks noChangeArrowheads="1"/>
          </p:cNvSpPr>
          <p:nvPr/>
        </p:nvSpPr>
        <p:spPr bwMode="auto">
          <a:xfrm>
            <a:off x="6400804" y="1604559"/>
            <a:ext cx="1073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Arial" charset="0"/>
              </a:rPr>
              <a:t>Adjustable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Arial" charset="0"/>
              </a:rPr>
              <a:t>comfort fit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Arial" charset="0"/>
              </a:rPr>
              <a:t>harness</a:t>
            </a:r>
          </a:p>
        </p:txBody>
      </p:sp>
      <p:sp>
        <p:nvSpPr>
          <p:cNvPr id="22" name="TextBox 21"/>
          <p:cNvSpPr txBox="1">
            <a:spLocks noChangeArrowheads="1"/>
          </p:cNvSpPr>
          <p:nvPr/>
        </p:nvSpPr>
        <p:spPr bwMode="auto">
          <a:xfrm>
            <a:off x="9869176" y="5046225"/>
            <a:ext cx="21648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Powered hips and knees with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real-time joint feedback</a:t>
            </a:r>
          </a:p>
        </p:txBody>
      </p:sp>
      <p:pic>
        <p:nvPicPr>
          <p:cNvPr id="42" name="Picture 41"/>
          <p:cNvPicPr>
            <a:picLocks noChangeAspect="1"/>
          </p:cNvPicPr>
          <p:nvPr/>
        </p:nvPicPr>
        <p:blipFill>
          <a:blip r:embed="rId3"/>
          <a:stretch>
            <a:fillRect/>
          </a:stretch>
        </p:blipFill>
        <p:spPr>
          <a:xfrm>
            <a:off x="1254483" y="3937955"/>
            <a:ext cx="2665029" cy="2917576"/>
          </a:xfrm>
          <a:prstGeom prst="rect">
            <a:avLst/>
          </a:prstGeom>
          <a:ln>
            <a:noFill/>
          </a:ln>
          <a:effectLst>
            <a:softEdge rad="112500"/>
          </a:effectLst>
        </p:spPr>
      </p:pic>
      <p:sp>
        <p:nvSpPr>
          <p:cNvPr id="59" name="Content Placeholder 2"/>
          <p:cNvSpPr txBox="1">
            <a:spLocks/>
          </p:cNvSpPr>
          <p:nvPr/>
        </p:nvSpPr>
        <p:spPr>
          <a:xfrm>
            <a:off x="774781" y="1629992"/>
            <a:ext cx="4711620" cy="23746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white"/>
                </a:solidFill>
                <a:effectLst/>
                <a:uLnTx/>
                <a:uFillTx/>
                <a:latin typeface="Calibri" panose="020F0502020204030204"/>
                <a:ea typeface="+mn-ea"/>
                <a:cs typeface="+mn-cs"/>
              </a:rPr>
              <a:t>A multi-joint actuated lower-extremity robotic exoskeleton, designed for a wide range of applications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Mobility assistance, augmentation, exercise, dynamometry, rehabilitation</a:t>
            </a:r>
          </a:p>
        </p:txBody>
      </p:sp>
      <p:sp>
        <p:nvSpPr>
          <p:cNvPr id="15" name="TextBox 25">
            <a:extLst>
              <a:ext uri="{FF2B5EF4-FFF2-40B4-BE49-F238E27FC236}">
                <a16:creationId xmlns:a16="http://schemas.microsoft.com/office/drawing/2014/main" id="{C759C19B-572F-B64F-97C4-8E2ABAE26967}"/>
              </a:ext>
            </a:extLst>
          </p:cNvPr>
          <p:cNvSpPr txBox="1">
            <a:spLocks noChangeArrowheads="1"/>
          </p:cNvSpPr>
          <p:nvPr/>
        </p:nvSpPr>
        <p:spPr bwMode="auto">
          <a:xfrm>
            <a:off x="5904036" y="4705620"/>
            <a:ext cx="14190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1600"/>
            </a:lvl1pPr>
            <a:lvl2pPr marL="742950" indent="-285750" eaLnBrk="0" hangingPunct="0">
              <a:defRPr>
                <a:latin typeface="Arial" charset="0"/>
                <a:ea typeface="Arial" charset="0"/>
                <a:cs typeface="Arial" charset="0"/>
              </a:defRPr>
            </a:lvl2pPr>
            <a:lvl3pPr marL="1143000" indent="-228600" eaLnBrk="0" hangingPunct="0">
              <a:defRPr>
                <a:latin typeface="Arial" charset="0"/>
                <a:ea typeface="Arial" charset="0"/>
                <a:cs typeface="Arial" charset="0"/>
              </a:defRPr>
            </a:lvl3pPr>
            <a:lvl4pPr marL="1600200" indent="-228600" eaLnBrk="0" hangingPunct="0">
              <a:defRPr>
                <a:latin typeface="Arial" charset="0"/>
                <a:ea typeface="Arial" charset="0"/>
                <a:cs typeface="Arial" charset="0"/>
              </a:defRPr>
            </a:lvl4pPr>
            <a:lvl5pPr marL="2057400" indent="-228600" eaLnBrk="0" hangingPunct="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rPr>
              <a:t>Integrated </a:t>
            </a:r>
            <a:r>
              <a:rPr kumimoji="0" lang="en-US" altLang="en-US" sz="1600" b="0" i="0" u="none" strike="noStrike" kern="1200" cap="none" spc="0" normalizeH="0" baseline="0" noProof="0" dirty="0" err="1">
                <a:ln>
                  <a:noFill/>
                </a:ln>
                <a:solidFill>
                  <a:prstClr val="white"/>
                </a:solidFill>
                <a:effectLst/>
                <a:uLnTx/>
                <a:uFillTx/>
                <a:latin typeface="Calibri" panose="020F0502020204030204"/>
                <a:ea typeface="+mn-ea"/>
                <a:cs typeface="+mn-cs"/>
              </a:rPr>
              <a:t>Hardstops</a:t>
            </a:r>
            <a:endParaRPr kumimoji="0" lang="en-US" alt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5" descr="X:\Pictures and Videos\Pictures\2011 - december exo buildup\DSC05537.JPG">
            <a:extLst>
              <a:ext uri="{FF2B5EF4-FFF2-40B4-BE49-F238E27FC236}">
                <a16:creationId xmlns:a16="http://schemas.microsoft.com/office/drawing/2014/main" id="{1B55E4C9-60FD-C245-A7F4-6AFC4957C53E}"/>
              </a:ext>
            </a:extLst>
          </p:cNvPr>
          <p:cNvPicPr>
            <a:picLocks noChangeAspect="1" noChangeArrowheads="1"/>
          </p:cNvPicPr>
          <p:nvPr/>
        </p:nvPicPr>
        <p:blipFill>
          <a:blip r:embed="rId4" cstate="print"/>
          <a:srcRect l="24812" t="12030" r="21053" b="9774"/>
          <a:stretch>
            <a:fillRect/>
          </a:stretch>
        </p:blipFill>
        <p:spPr bwMode="auto">
          <a:xfrm>
            <a:off x="4880446" y="4423215"/>
            <a:ext cx="1061153" cy="1149583"/>
          </a:xfrm>
          <a:prstGeom prst="rect">
            <a:avLst/>
          </a:prstGeom>
          <a:ln>
            <a:noFill/>
          </a:ln>
          <a:effectLst>
            <a:softEdge rad="112500"/>
          </a:effectLst>
        </p:spPr>
      </p:pic>
    </p:spTree>
    <p:extLst>
      <p:ext uri="{BB962C8B-B14F-4D97-AF65-F5344CB8AC3E}">
        <p14:creationId xmlns:p14="http://schemas.microsoft.com/office/powerpoint/2010/main" val="3642398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chemeClr val="bg1"/>
                </a:solidFill>
                <a:latin typeface="Times New Roman" charset="0"/>
                <a:ea typeface="Times New Roman" charset="0"/>
                <a:cs typeface="Times New Roman" charset="0"/>
              </a:rPr>
              <a:t>X1 Technology, continued</a:t>
            </a:r>
            <a:endParaRPr lang="en-US" dirty="0">
              <a:solidFill>
                <a:schemeClr val="bg1"/>
              </a:solidFill>
            </a:endParaRPr>
          </a:p>
        </p:txBody>
      </p:sp>
      <p:sp>
        <p:nvSpPr>
          <p:cNvPr id="3" name="Content Placeholder 2"/>
          <p:cNvSpPr>
            <a:spLocks noGrp="1"/>
          </p:cNvSpPr>
          <p:nvPr>
            <p:ph idx="1"/>
          </p:nvPr>
        </p:nvSpPr>
        <p:spPr>
          <a:xfrm>
            <a:off x="838200" y="1825624"/>
            <a:ext cx="7675179" cy="4559409"/>
          </a:xfrm>
        </p:spPr>
        <p:txBody>
          <a:bodyPr>
            <a:normAutofit fontScale="92500" lnSpcReduction="10000"/>
          </a:bodyPr>
          <a:lstStyle/>
          <a:p>
            <a:r>
              <a:rPr lang="en-US" sz="2600" dirty="0">
                <a:solidFill>
                  <a:schemeClr val="bg1"/>
                </a:solidFill>
              </a:rPr>
              <a:t>Designed to accommodate 5</a:t>
            </a:r>
            <a:r>
              <a:rPr lang="en-US" sz="2600" baseline="30000" dirty="0">
                <a:solidFill>
                  <a:schemeClr val="bg1"/>
                </a:solidFill>
              </a:rPr>
              <a:t>th</a:t>
            </a:r>
            <a:r>
              <a:rPr lang="en-US" sz="2600" dirty="0">
                <a:solidFill>
                  <a:schemeClr val="bg1"/>
                </a:solidFill>
              </a:rPr>
              <a:t> to 95</a:t>
            </a:r>
            <a:r>
              <a:rPr lang="en-US" sz="2600" baseline="30000" dirty="0">
                <a:solidFill>
                  <a:schemeClr val="bg1"/>
                </a:solidFill>
              </a:rPr>
              <a:t>th</a:t>
            </a:r>
            <a:r>
              <a:rPr lang="en-US" sz="2600" dirty="0">
                <a:solidFill>
                  <a:schemeClr val="bg1"/>
                </a:solidFill>
              </a:rPr>
              <a:t> percentile anthropometrics</a:t>
            </a:r>
          </a:p>
          <a:p>
            <a:r>
              <a:rPr lang="en-US" sz="2600" dirty="0">
                <a:solidFill>
                  <a:schemeClr val="bg1"/>
                </a:solidFill>
              </a:rPr>
              <a:t>Device mass 26 </a:t>
            </a:r>
            <a:r>
              <a:rPr lang="en-US" sz="2600" dirty="0" err="1">
                <a:solidFill>
                  <a:schemeClr val="bg1"/>
                </a:solidFill>
              </a:rPr>
              <a:t>kgs</a:t>
            </a:r>
            <a:endParaRPr lang="en-US" sz="2600" dirty="0">
              <a:solidFill>
                <a:schemeClr val="bg1"/>
              </a:solidFill>
            </a:endParaRPr>
          </a:p>
          <a:p>
            <a:pPr lvl="1"/>
            <a:r>
              <a:rPr lang="en-US" sz="2200" dirty="0">
                <a:solidFill>
                  <a:schemeClr val="bg1"/>
                </a:solidFill>
              </a:rPr>
              <a:t>weight of device shunted to ground</a:t>
            </a:r>
          </a:p>
          <a:p>
            <a:r>
              <a:rPr lang="en-US" sz="2600" dirty="0">
                <a:solidFill>
                  <a:schemeClr val="bg1"/>
                </a:solidFill>
              </a:rPr>
              <a:t>Leverages Series Elastic Actuation, </a:t>
            </a:r>
            <a:r>
              <a:rPr lang="en-US" sz="2600" dirty="0" err="1">
                <a:solidFill>
                  <a:schemeClr val="bg1"/>
                </a:solidFill>
              </a:rPr>
              <a:t>Robonet</a:t>
            </a:r>
            <a:r>
              <a:rPr lang="en-US" sz="2600" dirty="0">
                <a:solidFill>
                  <a:schemeClr val="bg1"/>
                </a:solidFill>
              </a:rPr>
              <a:t> communication, safety, and electronics architecture from R2</a:t>
            </a:r>
          </a:p>
          <a:p>
            <a:pPr marL="228600" lvl="1">
              <a:spcBef>
                <a:spcPts val="1000"/>
              </a:spcBef>
              <a:defRPr/>
            </a:pPr>
            <a:r>
              <a:rPr lang="en-US" sz="2600" dirty="0">
                <a:solidFill>
                  <a:schemeClr val="bg1"/>
                </a:solidFill>
              </a:rPr>
              <a:t>300+ Nm peak torque at each joint</a:t>
            </a:r>
          </a:p>
          <a:p>
            <a:pPr marL="228600" lvl="1">
              <a:spcBef>
                <a:spcPts val="1000"/>
              </a:spcBef>
              <a:defRPr/>
            </a:pPr>
            <a:r>
              <a:rPr lang="en-US" sz="2600" dirty="0">
                <a:solidFill>
                  <a:schemeClr val="bg1"/>
                </a:solidFill>
              </a:rPr>
              <a:t>360+ </a:t>
            </a:r>
            <a:r>
              <a:rPr lang="en-US" sz="2600" dirty="0" err="1">
                <a:solidFill>
                  <a:schemeClr val="bg1"/>
                </a:solidFill>
              </a:rPr>
              <a:t>deg</a:t>
            </a:r>
            <a:r>
              <a:rPr lang="en-US" sz="2600" dirty="0">
                <a:solidFill>
                  <a:schemeClr val="bg1"/>
                </a:solidFill>
              </a:rPr>
              <a:t>/s velocity at each joint</a:t>
            </a:r>
          </a:p>
          <a:p>
            <a:pPr marL="228600" lvl="1">
              <a:spcBef>
                <a:spcPts val="1000"/>
              </a:spcBef>
              <a:defRPr/>
            </a:pPr>
            <a:r>
              <a:rPr lang="en-US" sz="2600" dirty="0">
                <a:solidFill>
                  <a:schemeClr val="bg1"/>
                </a:solidFill>
              </a:rPr>
              <a:t>Demonstrated capabilities</a:t>
            </a:r>
          </a:p>
          <a:p>
            <a:pPr marL="685800" lvl="2">
              <a:spcBef>
                <a:spcPts val="1000"/>
              </a:spcBef>
              <a:defRPr/>
            </a:pPr>
            <a:r>
              <a:rPr lang="en-US" sz="2200" dirty="0">
                <a:solidFill>
                  <a:schemeClr val="bg1"/>
                </a:solidFill>
              </a:rPr>
              <a:t>Assisted walking, sit-to-stand, stand-to-sit, dynamometry, resistive exercise, data recording</a:t>
            </a:r>
            <a:endParaRPr lang="en-US" sz="2600" dirty="0">
              <a:solidFill>
                <a:schemeClr val="bg1"/>
              </a:solidFill>
            </a:endParaRPr>
          </a:p>
          <a:p>
            <a:endParaRPr lang="en-US" dirty="0">
              <a:solidFill>
                <a:schemeClr val="bg1"/>
              </a:solidFill>
            </a:endParaRPr>
          </a:p>
        </p:txBody>
      </p:sp>
      <p:pic>
        <p:nvPicPr>
          <p:cNvPr id="4" name="Picture 3"/>
          <p:cNvPicPr>
            <a:picLocks noChangeAspect="1"/>
          </p:cNvPicPr>
          <p:nvPr/>
        </p:nvPicPr>
        <p:blipFill rotWithShape="1">
          <a:blip r:embed="rId2" cstate="print"/>
          <a:srcRect l="9070" t="5328" r="17644" b="9320"/>
          <a:stretch/>
        </p:blipFill>
        <p:spPr>
          <a:xfrm>
            <a:off x="8243871" y="1145628"/>
            <a:ext cx="3678621" cy="5712372"/>
          </a:xfrm>
          <a:prstGeom prst="ellipse">
            <a:avLst/>
          </a:prstGeom>
          <a:ln>
            <a:noFill/>
          </a:ln>
          <a:effectLst>
            <a:softEdge rad="112500"/>
          </a:effectLst>
        </p:spPr>
      </p:pic>
      <p:pic>
        <p:nvPicPr>
          <p:cNvPr id="6" name="Picture 5">
            <a:extLst>
              <a:ext uri="{FF2B5EF4-FFF2-40B4-BE49-F238E27FC236}">
                <a16:creationId xmlns:a16="http://schemas.microsoft.com/office/drawing/2014/main" id="{92839D50-C209-4615-9B4F-C2B1119BFF48}"/>
              </a:ext>
            </a:extLst>
          </p:cNvPr>
          <p:cNvPicPr>
            <a:picLocks noChangeAspect="1"/>
          </p:cNvPicPr>
          <p:nvPr/>
        </p:nvPicPr>
        <p:blipFill>
          <a:blip r:embed="rId3"/>
          <a:stretch>
            <a:fillRect/>
          </a:stretch>
        </p:blipFill>
        <p:spPr>
          <a:xfrm>
            <a:off x="7558548" y="1124614"/>
            <a:ext cx="1676400"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27686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bg1"/>
                </a:solidFill>
                <a:latin typeface="Times New Roman" charset="0"/>
                <a:cs typeface="Times New Roman" charset="0"/>
              </a:rPr>
              <a:t>RoboGlove</a:t>
            </a:r>
            <a:endParaRPr lang="en-US" b="1" dirty="0">
              <a:solidFill>
                <a:schemeClr val="bg1"/>
              </a:solidFill>
              <a:latin typeface="Times New Roman" charset="0"/>
              <a:cs typeface="Times New Roman" charset="0"/>
            </a:endParaRPr>
          </a:p>
        </p:txBody>
      </p:sp>
      <p:sp>
        <p:nvSpPr>
          <p:cNvPr id="3" name="Content Placeholder 2"/>
          <p:cNvSpPr>
            <a:spLocks noGrp="1"/>
          </p:cNvSpPr>
          <p:nvPr>
            <p:ph idx="1"/>
          </p:nvPr>
        </p:nvSpPr>
        <p:spPr>
          <a:xfrm>
            <a:off x="838200" y="1825625"/>
            <a:ext cx="4266124" cy="4871266"/>
          </a:xfrm>
        </p:spPr>
        <p:txBody>
          <a:bodyPr>
            <a:normAutofit fontScale="85000" lnSpcReduction="20000"/>
          </a:bodyPr>
          <a:lstStyle/>
          <a:p>
            <a:r>
              <a:rPr lang="en-US" dirty="0">
                <a:solidFill>
                  <a:schemeClr val="bg1"/>
                </a:solidFill>
              </a:rPr>
              <a:t>Grasp assist device</a:t>
            </a:r>
          </a:p>
          <a:p>
            <a:pPr lvl="1"/>
            <a:r>
              <a:rPr lang="en-US" dirty="0">
                <a:solidFill>
                  <a:schemeClr val="bg1"/>
                </a:solidFill>
              </a:rPr>
              <a:t>Reduce ergonomic strain and fatigue</a:t>
            </a:r>
          </a:p>
          <a:p>
            <a:r>
              <a:rPr lang="en-US" dirty="0">
                <a:solidFill>
                  <a:schemeClr val="bg1"/>
                </a:solidFill>
              </a:rPr>
              <a:t>Based on R2 hand technology</a:t>
            </a:r>
          </a:p>
          <a:p>
            <a:pPr lvl="1"/>
            <a:r>
              <a:rPr lang="en-US" dirty="0">
                <a:solidFill>
                  <a:schemeClr val="bg1"/>
                </a:solidFill>
              </a:rPr>
              <a:t>Tendon-based actuation</a:t>
            </a:r>
          </a:p>
          <a:p>
            <a:pPr lvl="1"/>
            <a:r>
              <a:rPr lang="en-US" dirty="0">
                <a:solidFill>
                  <a:schemeClr val="bg1"/>
                </a:solidFill>
              </a:rPr>
              <a:t>Similar drivetrain</a:t>
            </a:r>
          </a:p>
          <a:p>
            <a:r>
              <a:rPr lang="en-US" dirty="0">
                <a:solidFill>
                  <a:schemeClr val="bg1"/>
                </a:solidFill>
              </a:rPr>
              <a:t>Multiple modes</a:t>
            </a:r>
          </a:p>
          <a:p>
            <a:pPr lvl="1"/>
            <a:r>
              <a:rPr lang="en-US" dirty="0">
                <a:solidFill>
                  <a:schemeClr val="bg1"/>
                </a:solidFill>
              </a:rPr>
              <a:t>Contact sensing for actuating</a:t>
            </a:r>
          </a:p>
          <a:p>
            <a:pPr lvl="2"/>
            <a:r>
              <a:rPr lang="en-US" dirty="0">
                <a:solidFill>
                  <a:schemeClr val="bg1"/>
                </a:solidFill>
              </a:rPr>
              <a:t>Force Sensitive Resistors (FSRs) used as threshold switches for closing fingers</a:t>
            </a:r>
          </a:p>
          <a:p>
            <a:pPr lvl="1"/>
            <a:r>
              <a:rPr lang="en-US" dirty="0">
                <a:solidFill>
                  <a:schemeClr val="bg1"/>
                </a:solidFill>
              </a:rPr>
              <a:t>Programmable</a:t>
            </a:r>
          </a:p>
          <a:p>
            <a:r>
              <a:rPr lang="en-US" dirty="0">
                <a:solidFill>
                  <a:schemeClr val="bg1"/>
                </a:solidFill>
              </a:rPr>
              <a:t>Applications</a:t>
            </a:r>
          </a:p>
          <a:p>
            <a:pPr lvl="1"/>
            <a:r>
              <a:rPr lang="en-US" dirty="0">
                <a:solidFill>
                  <a:schemeClr val="bg1"/>
                </a:solidFill>
              </a:rPr>
              <a:t>Spacesuits</a:t>
            </a:r>
          </a:p>
          <a:p>
            <a:pPr lvl="1"/>
            <a:r>
              <a:rPr lang="en-US" dirty="0">
                <a:solidFill>
                  <a:schemeClr val="bg1"/>
                </a:solidFill>
              </a:rPr>
              <a:t>Manufacturing floor</a:t>
            </a:r>
          </a:p>
          <a:p>
            <a:pPr lvl="1"/>
            <a:r>
              <a:rPr lang="en-US" dirty="0">
                <a:solidFill>
                  <a:schemeClr val="bg1"/>
                </a:solidFill>
              </a:rPr>
              <a:t>Rehabilitation</a:t>
            </a:r>
          </a:p>
        </p:txBody>
      </p:sp>
      <p:pic>
        <p:nvPicPr>
          <p:cNvPr id="5" name="Picture 8" descr="Img002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8295" y="4676504"/>
            <a:ext cx="2942310" cy="195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p:cNvPicPr>
          <p:nvPr/>
        </p:nvPicPr>
        <p:blipFill>
          <a:blip r:embed="rId3" cstate="print">
            <a:extLst>
              <a:ext uri="{28A0092B-C50C-407E-A947-70E740481C1C}">
                <a14:useLocalDpi xmlns:a14="http://schemas.microsoft.com/office/drawing/2010/main" val="0"/>
              </a:ext>
            </a:extLst>
          </a:blip>
          <a:srcRect l="30582" t="4889" r="22813"/>
          <a:stretch>
            <a:fillRect/>
          </a:stretch>
        </p:blipFill>
        <p:spPr bwMode="auto">
          <a:xfrm>
            <a:off x="8778572" y="2159727"/>
            <a:ext cx="3289091" cy="447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logok.org/wp-content/uploads/2014/05/GM-logo.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687" t="22918" r="29209" b="23495"/>
          <a:stretch/>
        </p:blipFill>
        <p:spPr bwMode="auto">
          <a:xfrm>
            <a:off x="11381863" y="845820"/>
            <a:ext cx="685800" cy="6705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2291" y="2159727"/>
            <a:ext cx="3438314" cy="236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08408F9-2027-4FFE-B6C4-F15F5358D882}"/>
              </a:ext>
            </a:extLst>
          </p:cNvPr>
          <p:cNvPicPr>
            <a:picLocks noChangeAspect="1"/>
          </p:cNvPicPr>
          <p:nvPr/>
        </p:nvPicPr>
        <p:blipFill>
          <a:blip r:embed="rId6"/>
          <a:stretch>
            <a:fillRect/>
          </a:stretch>
        </p:blipFill>
        <p:spPr>
          <a:xfrm>
            <a:off x="4296223" y="209423"/>
            <a:ext cx="1616202" cy="1616202"/>
          </a:xfrm>
          <a:prstGeom prst="rect">
            <a:avLst/>
          </a:prstGeom>
        </p:spPr>
      </p:pic>
    </p:spTree>
    <p:extLst>
      <p:ext uri="{BB962C8B-B14F-4D97-AF65-F5344CB8AC3E}">
        <p14:creationId xmlns:p14="http://schemas.microsoft.com/office/powerpoint/2010/main" val="330735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bg1"/>
                </a:solidFill>
                <a:latin typeface="Times New Roman" charset="0"/>
                <a:cs typeface="Times New Roman" charset="0"/>
              </a:rPr>
              <a:t>RoboGlove</a:t>
            </a:r>
            <a:r>
              <a:rPr lang="en-US" b="1" dirty="0">
                <a:solidFill>
                  <a:schemeClr val="bg1"/>
                </a:solidFill>
                <a:latin typeface="Times New Roman" charset="0"/>
                <a:cs typeface="Times New Roman" charset="0"/>
              </a:rPr>
              <a:t> Applications</a:t>
            </a:r>
          </a:p>
        </p:txBody>
      </p:sp>
      <p:sp>
        <p:nvSpPr>
          <p:cNvPr id="3" name="Content Placeholder 2"/>
          <p:cNvSpPr>
            <a:spLocks noGrp="1"/>
          </p:cNvSpPr>
          <p:nvPr>
            <p:ph idx="1"/>
          </p:nvPr>
        </p:nvSpPr>
        <p:spPr>
          <a:xfrm>
            <a:off x="838201" y="1825625"/>
            <a:ext cx="8278227" cy="2321259"/>
          </a:xfrm>
        </p:spPr>
        <p:txBody>
          <a:bodyPr>
            <a:normAutofit fontScale="92500" lnSpcReduction="20000"/>
          </a:bodyPr>
          <a:lstStyle/>
          <a:p>
            <a:r>
              <a:rPr lang="en-US" dirty="0">
                <a:solidFill>
                  <a:schemeClr val="bg1"/>
                </a:solidFill>
              </a:rPr>
              <a:t>Moving heavy objects with difficult handholds</a:t>
            </a:r>
          </a:p>
          <a:p>
            <a:pPr lvl="1"/>
            <a:r>
              <a:rPr lang="en-US" dirty="0">
                <a:solidFill>
                  <a:schemeClr val="bg1"/>
                </a:solidFill>
              </a:rPr>
              <a:t>Door glass installation</a:t>
            </a:r>
          </a:p>
          <a:p>
            <a:r>
              <a:rPr lang="en-US" dirty="0">
                <a:solidFill>
                  <a:schemeClr val="bg1"/>
                </a:solidFill>
              </a:rPr>
              <a:t>Maintaining a tight grasp while moving wrist</a:t>
            </a:r>
          </a:p>
          <a:p>
            <a:r>
              <a:rPr lang="en-US" dirty="0">
                <a:solidFill>
                  <a:schemeClr val="bg1"/>
                </a:solidFill>
              </a:rPr>
              <a:t>Snapping components together during assembly</a:t>
            </a:r>
          </a:p>
          <a:p>
            <a:r>
              <a:rPr lang="en-US" dirty="0">
                <a:solidFill>
                  <a:schemeClr val="bg1"/>
                </a:solidFill>
              </a:rPr>
              <a:t>Wire harness crimping</a:t>
            </a:r>
          </a:p>
          <a:p>
            <a:r>
              <a:rPr lang="en-US" dirty="0">
                <a:solidFill>
                  <a:schemeClr val="bg1"/>
                </a:solidFill>
              </a:rPr>
              <a:t>Manipulating pressurized space suit gloves</a:t>
            </a:r>
          </a:p>
          <a:p>
            <a:pPr lvl="1"/>
            <a:endParaRPr lang="en-US" dirty="0">
              <a:solidFill>
                <a:schemeClr val="bg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1409" y="1444082"/>
            <a:ext cx="265271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1441" y="4312211"/>
            <a:ext cx="4446316" cy="238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Img002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2342" y="4312211"/>
            <a:ext cx="3591609" cy="238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984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charset="0"/>
                <a:cs typeface="Times New Roman" charset="0"/>
              </a:rPr>
              <a:t>Space Suit </a:t>
            </a:r>
            <a:r>
              <a:rPr lang="en-US" b="1" dirty="0" err="1">
                <a:solidFill>
                  <a:schemeClr val="bg1"/>
                </a:solidFill>
                <a:latin typeface="Times New Roman" charset="0"/>
                <a:cs typeface="Times New Roman" charset="0"/>
              </a:rPr>
              <a:t>RoboGlove</a:t>
            </a:r>
            <a:r>
              <a:rPr lang="en-US" b="1" dirty="0">
                <a:solidFill>
                  <a:schemeClr val="bg1"/>
                </a:solidFill>
                <a:latin typeface="Times New Roman" charset="0"/>
                <a:cs typeface="Times New Roman" charset="0"/>
              </a:rPr>
              <a:t> (SSRG)</a:t>
            </a:r>
          </a:p>
        </p:txBody>
      </p:sp>
      <p:sp>
        <p:nvSpPr>
          <p:cNvPr id="3" name="Content Placeholder 2"/>
          <p:cNvSpPr>
            <a:spLocks noGrp="1"/>
          </p:cNvSpPr>
          <p:nvPr>
            <p:ph idx="1"/>
          </p:nvPr>
        </p:nvSpPr>
        <p:spPr>
          <a:xfrm>
            <a:off x="396397" y="2032103"/>
            <a:ext cx="6628270" cy="4351338"/>
          </a:xfrm>
        </p:spPr>
        <p:txBody>
          <a:bodyPr>
            <a:normAutofit lnSpcReduction="10000"/>
          </a:bodyPr>
          <a:lstStyle/>
          <a:p>
            <a:r>
              <a:rPr lang="en-US" dirty="0">
                <a:solidFill>
                  <a:schemeClr val="bg1"/>
                </a:solidFill>
              </a:rPr>
              <a:t>Reduce pressure differential effect on closing the space suit glove</a:t>
            </a:r>
          </a:p>
          <a:p>
            <a:pPr lvl="1"/>
            <a:r>
              <a:rPr lang="en-US" dirty="0">
                <a:solidFill>
                  <a:schemeClr val="bg1"/>
                </a:solidFill>
              </a:rPr>
              <a:t>Approximately 4 PSI</a:t>
            </a:r>
          </a:p>
          <a:p>
            <a:pPr lvl="1"/>
            <a:r>
              <a:rPr lang="en-US" dirty="0">
                <a:solidFill>
                  <a:schemeClr val="bg1"/>
                </a:solidFill>
              </a:rPr>
              <a:t>Fatigue, injury</a:t>
            </a:r>
          </a:p>
          <a:p>
            <a:r>
              <a:rPr lang="en-US" dirty="0">
                <a:solidFill>
                  <a:schemeClr val="bg1"/>
                </a:solidFill>
              </a:rPr>
              <a:t>Unique integration challenges</a:t>
            </a:r>
          </a:p>
          <a:p>
            <a:pPr lvl="1"/>
            <a:r>
              <a:rPr lang="en-US" dirty="0">
                <a:solidFill>
                  <a:schemeClr val="bg1"/>
                </a:solidFill>
              </a:rPr>
              <a:t>Pressurized system</a:t>
            </a:r>
          </a:p>
          <a:p>
            <a:pPr lvl="1"/>
            <a:r>
              <a:rPr lang="en-US" dirty="0">
                <a:solidFill>
                  <a:schemeClr val="bg1"/>
                </a:solidFill>
              </a:rPr>
              <a:t>Flammability</a:t>
            </a:r>
          </a:p>
          <a:p>
            <a:r>
              <a:rPr lang="en-US" dirty="0">
                <a:solidFill>
                  <a:schemeClr val="bg1"/>
                </a:solidFill>
              </a:rPr>
              <a:t>Initial prototype places mechanism between restraint layer and TMG (thermal micrometeoroid garment)</a:t>
            </a:r>
          </a:p>
          <a:p>
            <a:pPr lvl="1"/>
            <a:r>
              <a:rPr lang="en-US" dirty="0">
                <a:solidFill>
                  <a:schemeClr val="bg1"/>
                </a:solidFill>
              </a:rPr>
              <a:t>Electronics and motors would be in vacuum</a:t>
            </a:r>
          </a:p>
        </p:txBody>
      </p:sp>
      <p:pic>
        <p:nvPicPr>
          <p:cNvPr id="5" name="Picture 8"/>
          <p:cNvPicPr>
            <a:picLocks noChangeAspect="1"/>
          </p:cNvPicPr>
          <p:nvPr/>
        </p:nvPicPr>
        <p:blipFill>
          <a:blip r:embed="rId2">
            <a:extLst>
              <a:ext uri="{28A0092B-C50C-407E-A947-70E740481C1C}">
                <a14:useLocalDpi xmlns:a14="http://schemas.microsoft.com/office/drawing/2010/main" val="0"/>
              </a:ext>
            </a:extLst>
          </a:blip>
          <a:srcRect l="8904" t="9920" r="10146" b="12453"/>
          <a:stretch>
            <a:fillRect/>
          </a:stretch>
        </p:blipFill>
        <p:spPr bwMode="auto">
          <a:xfrm>
            <a:off x="8422134" y="1402079"/>
            <a:ext cx="3653683" cy="263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stretch>
            <a:fillRect/>
          </a:stretch>
        </p:blipFill>
        <p:spPr>
          <a:xfrm>
            <a:off x="8425835" y="4110446"/>
            <a:ext cx="3649982" cy="2456634"/>
          </a:xfrm>
          <a:prstGeom prst="rect">
            <a:avLst/>
          </a:prstGeom>
        </p:spPr>
      </p:pic>
      <p:sp>
        <p:nvSpPr>
          <p:cNvPr id="7" name="TextBox 6"/>
          <p:cNvSpPr txBox="1"/>
          <p:nvPr/>
        </p:nvSpPr>
        <p:spPr>
          <a:xfrm>
            <a:off x="8335049" y="6565822"/>
            <a:ext cx="3653683" cy="261610"/>
          </a:xfrm>
          <a:prstGeom prst="rect">
            <a:avLst/>
          </a:prstGeom>
          <a:noFill/>
        </p:spPr>
        <p:txBody>
          <a:bodyPr wrap="square" rtlCol="0">
            <a:spAutoFit/>
          </a:bodyPr>
          <a:lstStyle/>
          <a:p>
            <a:r>
              <a:rPr lang="en-US" sz="1100" dirty="0"/>
              <a:t>Madden et al., </a:t>
            </a:r>
            <a:r>
              <a:rPr lang="en-US" sz="1100" i="1" dirty="0"/>
              <a:t>ICES</a:t>
            </a:r>
            <a:r>
              <a:rPr lang="en-US" sz="1100" dirty="0"/>
              <a:t> 2017</a:t>
            </a:r>
          </a:p>
        </p:txBody>
      </p:sp>
      <p:pic>
        <p:nvPicPr>
          <p:cNvPr id="8" name="Picture 7">
            <a:extLst>
              <a:ext uri="{FF2B5EF4-FFF2-40B4-BE49-F238E27FC236}">
                <a16:creationId xmlns:a16="http://schemas.microsoft.com/office/drawing/2014/main" id="{587A27D7-E8BD-4B41-8389-288CC22FB743}"/>
              </a:ext>
            </a:extLst>
          </p:cNvPr>
          <p:cNvPicPr>
            <a:picLocks noChangeAspect="1"/>
          </p:cNvPicPr>
          <p:nvPr/>
        </p:nvPicPr>
        <p:blipFill>
          <a:blip r:embed="rId4"/>
          <a:stretch>
            <a:fillRect/>
          </a:stretch>
        </p:blipFill>
        <p:spPr>
          <a:xfrm>
            <a:off x="6172467" y="2718111"/>
            <a:ext cx="1885971" cy="1901927"/>
          </a:xfrm>
          <a:prstGeom prst="rect">
            <a:avLst/>
          </a:prstGeom>
        </p:spPr>
      </p:pic>
    </p:spTree>
    <p:extLst>
      <p:ext uri="{BB962C8B-B14F-4D97-AF65-F5344CB8AC3E}">
        <p14:creationId xmlns:p14="http://schemas.microsoft.com/office/powerpoint/2010/main" val="1433158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charset="0"/>
                <a:cs typeface="Times New Roman" charset="0"/>
              </a:rPr>
              <a:t>SSRG Initial Testing</a:t>
            </a:r>
          </a:p>
        </p:txBody>
      </p:sp>
      <p:pic>
        <p:nvPicPr>
          <p:cNvPr id="4" name="RoboGlove Testing - ICES Clip 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612232" y="1373063"/>
            <a:ext cx="8983578" cy="50906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82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8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charset="0"/>
                <a:cs typeface="Times New Roman" charset="0"/>
              </a:rPr>
              <a:t>SSRG Fatigue Study</a:t>
            </a:r>
          </a:p>
        </p:txBody>
      </p:sp>
      <p:sp>
        <p:nvSpPr>
          <p:cNvPr id="3" name="Content Placeholder 2"/>
          <p:cNvSpPr>
            <a:spLocks noGrp="1"/>
          </p:cNvSpPr>
          <p:nvPr>
            <p:ph idx="1"/>
          </p:nvPr>
        </p:nvSpPr>
        <p:spPr>
          <a:xfrm>
            <a:off x="838200" y="1825624"/>
            <a:ext cx="7412099" cy="4740197"/>
          </a:xfrm>
        </p:spPr>
        <p:txBody>
          <a:bodyPr>
            <a:normAutofit fontScale="77500" lnSpcReduction="20000"/>
          </a:bodyPr>
          <a:lstStyle/>
          <a:p>
            <a:r>
              <a:rPr lang="en-US" dirty="0">
                <a:solidFill>
                  <a:schemeClr val="bg1"/>
                </a:solidFill>
              </a:rPr>
              <a:t>Six subjects performed repetitive dynamic-gripping interspersed with isometric grip-holds under three conditions</a:t>
            </a:r>
          </a:p>
          <a:p>
            <a:pPr lvl="1"/>
            <a:r>
              <a:rPr lang="en-US" dirty="0">
                <a:solidFill>
                  <a:schemeClr val="bg1"/>
                </a:solidFill>
              </a:rPr>
              <a:t>Barehanded</a:t>
            </a:r>
          </a:p>
          <a:p>
            <a:pPr lvl="1"/>
            <a:r>
              <a:rPr lang="en-US" dirty="0">
                <a:solidFill>
                  <a:schemeClr val="bg1"/>
                </a:solidFill>
              </a:rPr>
              <a:t>Wearing pressurized Phase VI EVA SSG</a:t>
            </a:r>
          </a:p>
          <a:p>
            <a:pPr lvl="1"/>
            <a:r>
              <a:rPr lang="en-US" dirty="0">
                <a:solidFill>
                  <a:schemeClr val="bg1"/>
                </a:solidFill>
              </a:rPr>
              <a:t>Wearing pressurized SSRG</a:t>
            </a:r>
          </a:p>
          <a:p>
            <a:r>
              <a:rPr lang="en-US" dirty="0">
                <a:solidFill>
                  <a:schemeClr val="bg1"/>
                </a:solidFill>
              </a:rPr>
              <a:t>Results showed that the SSRG successfully reduced the neuromuscular effort needed to close the fingers of the space suit glove in more than half of subjects during two types of tasks</a:t>
            </a:r>
          </a:p>
          <a:p>
            <a:pPr lvl="1"/>
            <a:r>
              <a:rPr lang="en-US" dirty="0">
                <a:solidFill>
                  <a:schemeClr val="bg1"/>
                </a:solidFill>
              </a:rPr>
              <a:t>However, the SSRG required more neuromuscular effort to extend the fingers compared to a conventional SSG in many subjects</a:t>
            </a:r>
          </a:p>
          <a:p>
            <a:r>
              <a:rPr lang="en-US" dirty="0">
                <a:solidFill>
                  <a:schemeClr val="bg1"/>
                </a:solidFill>
              </a:rPr>
              <a:t>Subjects using SSRG stated they felt less fatigued during short periods of intense work compared to the SSG</a:t>
            </a:r>
          </a:p>
          <a:p>
            <a:endParaRPr lang="en-US" dirty="0">
              <a:solidFill>
                <a:schemeClr val="bg1"/>
              </a:solidFill>
            </a:endParaRPr>
          </a:p>
          <a:p>
            <a:r>
              <a:rPr lang="en-US" b="1" dirty="0">
                <a:solidFill>
                  <a:schemeClr val="bg1"/>
                </a:solidFill>
              </a:rPr>
              <a:t>Results show the potential of the SSRG as a grasp-assist device that can improve astronaut performance and reduce injury risk by reducing effort</a:t>
            </a:r>
          </a:p>
        </p:txBody>
      </p:sp>
      <p:sp>
        <p:nvSpPr>
          <p:cNvPr id="7" name="TextBox 6"/>
          <p:cNvSpPr txBox="1"/>
          <p:nvPr/>
        </p:nvSpPr>
        <p:spPr>
          <a:xfrm>
            <a:off x="8335049" y="6565822"/>
            <a:ext cx="3653683" cy="261610"/>
          </a:xfrm>
          <a:prstGeom prst="rect">
            <a:avLst/>
          </a:prstGeom>
          <a:noFill/>
        </p:spPr>
        <p:txBody>
          <a:bodyPr wrap="square" rtlCol="0">
            <a:spAutoFit/>
          </a:bodyPr>
          <a:lstStyle/>
          <a:p>
            <a:r>
              <a:rPr lang="en-US" sz="1100" dirty="0"/>
              <a:t>Madden et al., </a:t>
            </a:r>
            <a:r>
              <a:rPr lang="en-US" sz="1100" i="1" dirty="0"/>
              <a:t>ICES</a:t>
            </a:r>
            <a:r>
              <a:rPr lang="en-US" sz="1100" dirty="0"/>
              <a:t> 2017</a:t>
            </a:r>
          </a:p>
        </p:txBody>
      </p:sp>
      <p:pic>
        <p:nvPicPr>
          <p:cNvPr id="4" name="Picture 3"/>
          <p:cNvPicPr>
            <a:picLocks noChangeAspect="1"/>
          </p:cNvPicPr>
          <p:nvPr/>
        </p:nvPicPr>
        <p:blipFill>
          <a:blip r:embed="rId2"/>
          <a:stretch>
            <a:fillRect/>
          </a:stretch>
        </p:blipFill>
        <p:spPr>
          <a:xfrm>
            <a:off x="8383551" y="1690688"/>
            <a:ext cx="3689931" cy="4875134"/>
          </a:xfrm>
          <a:prstGeom prst="rect">
            <a:avLst/>
          </a:prstGeom>
        </p:spPr>
      </p:pic>
    </p:spTree>
    <p:extLst>
      <p:ext uri="{BB962C8B-B14F-4D97-AF65-F5344CB8AC3E}">
        <p14:creationId xmlns:p14="http://schemas.microsoft.com/office/powerpoint/2010/main" val="10156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A70F77-CCFE-2E47-BCC7-0AC9A02D3A74}"/>
              </a:ext>
            </a:extLst>
          </p:cNvPr>
          <p:cNvPicPr>
            <a:picLocks noChangeAspect="1"/>
          </p:cNvPicPr>
          <p:nvPr/>
        </p:nvPicPr>
        <p:blipFill>
          <a:blip r:embed="rId2"/>
          <a:stretch>
            <a:fillRect/>
          </a:stretch>
        </p:blipFill>
        <p:spPr>
          <a:xfrm>
            <a:off x="4899260" y="1640831"/>
            <a:ext cx="7292740" cy="5217169"/>
          </a:xfrm>
          <a:prstGeom prst="rect">
            <a:avLst/>
          </a:prstGeom>
          <a:ln>
            <a:noFill/>
          </a:ln>
          <a:effectLst>
            <a:softEdge rad="112500"/>
          </a:effectLst>
        </p:spPr>
      </p:pic>
      <p:sp>
        <p:nvSpPr>
          <p:cNvPr id="12" name="Content Placeholder 2"/>
          <p:cNvSpPr txBox="1">
            <a:spLocks/>
          </p:cNvSpPr>
          <p:nvPr/>
        </p:nvSpPr>
        <p:spPr>
          <a:xfrm>
            <a:off x="130344" y="1640831"/>
            <a:ext cx="4768915" cy="5144881"/>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Co-funded by DARPA with the intent to advance rehabilitation for soldiers with traumatic brain injury (TBI)</a:t>
            </a:r>
          </a:p>
          <a:p>
            <a:r>
              <a:rPr lang="en-US" sz="2600" dirty="0"/>
              <a:t>Soft, portable, wearable robotic device</a:t>
            </a:r>
          </a:p>
          <a:p>
            <a:r>
              <a:rPr lang="en-US" sz="2600" dirty="0"/>
              <a:t>Actively controls shoulder and elbow</a:t>
            </a:r>
          </a:p>
          <a:p>
            <a:pPr marL="228600" lvl="1">
              <a:spcBef>
                <a:spcPts val="1000"/>
              </a:spcBef>
            </a:pPr>
            <a:r>
              <a:rPr lang="en-US" sz="2600" dirty="0"/>
              <a:t>Joint speeds &gt;30 </a:t>
            </a:r>
            <a:r>
              <a:rPr lang="en-US" sz="2600" dirty="0" err="1"/>
              <a:t>deg</a:t>
            </a:r>
            <a:r>
              <a:rPr lang="en-US" sz="2600" dirty="0"/>
              <a:t>/s</a:t>
            </a:r>
          </a:p>
          <a:p>
            <a:pPr marL="228600" lvl="1">
              <a:spcBef>
                <a:spcPts val="1000"/>
              </a:spcBef>
            </a:pPr>
            <a:r>
              <a:rPr lang="en-US" sz="2600" dirty="0"/>
              <a:t>Custom force-controllable tendon actuators, capable of &gt;100 </a:t>
            </a:r>
            <a:r>
              <a:rPr lang="en-US" sz="2600" dirty="0" err="1"/>
              <a:t>lbf</a:t>
            </a:r>
            <a:r>
              <a:rPr lang="en-US" sz="2600" dirty="0"/>
              <a:t> pulling force</a:t>
            </a:r>
          </a:p>
          <a:p>
            <a:pPr marL="228600" lvl="1">
              <a:spcBef>
                <a:spcPts val="1000"/>
              </a:spcBef>
            </a:pPr>
            <a:r>
              <a:rPr lang="en-US" sz="2600" dirty="0"/>
              <a:t>Battery compatible</a:t>
            </a:r>
          </a:p>
          <a:p>
            <a:pPr marL="228600" lvl="1">
              <a:spcBef>
                <a:spcPts val="1000"/>
              </a:spcBef>
            </a:pPr>
            <a:r>
              <a:rPr lang="en-US" sz="2600" dirty="0"/>
              <a:t>Component technologies translatable to other DOFs, such as hip and knee</a:t>
            </a:r>
          </a:p>
          <a:p>
            <a:pPr marL="228600" lvl="1">
              <a:spcBef>
                <a:spcPts val="1000"/>
              </a:spcBef>
            </a:pPr>
            <a:r>
              <a:rPr lang="en-US" sz="2600" dirty="0"/>
              <a:t>Hybrid approach: soft with thoughtfully placed rigid components where necessary</a:t>
            </a:r>
          </a:p>
          <a:p>
            <a:pPr marL="228600" lvl="1">
              <a:spcBef>
                <a:spcPts val="1000"/>
              </a:spcBef>
            </a:pPr>
            <a:r>
              <a:rPr lang="en-US" sz="2600" dirty="0" err="1"/>
              <a:t>pHMI</a:t>
            </a:r>
            <a:r>
              <a:rPr lang="en-US" sz="2600" dirty="0"/>
              <a:t> effectively distributes loads away from joints, minimizing pressure points and interface migration</a:t>
            </a:r>
          </a:p>
          <a:p>
            <a:pPr marL="228600" lvl="1">
              <a:spcBef>
                <a:spcPts val="1000"/>
              </a:spcBef>
            </a:pPr>
            <a:endParaRPr lang="en-US" sz="2600" dirty="0"/>
          </a:p>
          <a:p>
            <a:endParaRPr lang="en-US" dirty="0"/>
          </a:p>
        </p:txBody>
      </p:sp>
      <p:sp>
        <p:nvSpPr>
          <p:cNvPr id="21" name="Title 1">
            <a:extLst>
              <a:ext uri="{FF2B5EF4-FFF2-40B4-BE49-F238E27FC236}">
                <a16:creationId xmlns:a16="http://schemas.microsoft.com/office/drawing/2014/main" id="{21C4121A-01F2-6F45-8BFA-E27D6B36F2D6}"/>
              </a:ext>
            </a:extLst>
          </p:cNvPr>
          <p:cNvSpPr>
            <a:spLocks noGrp="1"/>
          </p:cNvSpPr>
          <p:nvPr>
            <p:ph type="title"/>
          </p:nvPr>
        </p:nvSpPr>
        <p:spPr>
          <a:xfrm>
            <a:off x="838200" y="365125"/>
            <a:ext cx="10515600" cy="1325563"/>
          </a:xfrm>
        </p:spPr>
        <p:txBody>
          <a:bodyPr>
            <a:normAutofit/>
          </a:bodyPr>
          <a:lstStyle/>
          <a:p>
            <a:r>
              <a:rPr lang="en-US" b="1" dirty="0">
                <a:solidFill>
                  <a:schemeClr val="tx2"/>
                </a:solidFill>
                <a:latin typeface="Times New Roman" charset="0"/>
                <a:ea typeface="Times New Roman" charset="0"/>
                <a:cs typeface="Times New Roman" charset="0"/>
              </a:rPr>
              <a:t>Armstrong Technology Description</a:t>
            </a:r>
            <a:endParaRPr lang="en-US" b="1" dirty="0">
              <a:solidFill>
                <a:schemeClr val="tx2">
                  <a:lumMod val="25000"/>
                </a:schemeClr>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2442205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051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solidFill>
                  <a:schemeClr val="bg1"/>
                </a:solidFill>
                <a:latin typeface="Times New Roman" charset="0"/>
                <a:cs typeface="Times New Roman" charset="0"/>
              </a:rPr>
              <a:t>Armstrong Technology, continued</a:t>
            </a:r>
            <a:endParaRPr lang="en-US" b="1" dirty="0">
              <a:solidFill>
                <a:schemeClr val="bg1"/>
              </a:solidFill>
              <a:latin typeface="Times New Roman" charset="0"/>
              <a:cs typeface="Times New Roman" charset="0"/>
            </a:endParaRPr>
          </a:p>
        </p:txBody>
      </p:sp>
      <p:sp>
        <p:nvSpPr>
          <p:cNvPr id="8" name="Content Placeholder 2"/>
          <p:cNvSpPr>
            <a:spLocks noGrp="1"/>
          </p:cNvSpPr>
          <p:nvPr>
            <p:ph idx="1"/>
          </p:nvPr>
        </p:nvSpPr>
        <p:spPr>
          <a:xfrm>
            <a:off x="838200" y="1825625"/>
            <a:ext cx="6389913" cy="4801598"/>
          </a:xfrm>
        </p:spPr>
        <p:txBody>
          <a:bodyPr>
            <a:normAutofit fontScale="85000" lnSpcReduction="20000"/>
          </a:bodyPr>
          <a:lstStyle/>
          <a:p>
            <a:r>
              <a:rPr lang="en-US" dirty="0">
                <a:solidFill>
                  <a:schemeClr val="bg1"/>
                </a:solidFill>
              </a:rPr>
              <a:t>Capable of manipulating a 95th percentile arm</a:t>
            </a:r>
          </a:p>
          <a:p>
            <a:r>
              <a:rPr lang="en-US" dirty="0">
                <a:solidFill>
                  <a:schemeClr val="bg1"/>
                </a:solidFill>
              </a:rPr>
              <a:t>Device mass under 8.5 </a:t>
            </a:r>
            <a:r>
              <a:rPr lang="en-US" dirty="0" err="1">
                <a:solidFill>
                  <a:schemeClr val="bg1"/>
                </a:solidFill>
              </a:rPr>
              <a:t>kgs</a:t>
            </a:r>
            <a:r>
              <a:rPr lang="en-US" dirty="0">
                <a:solidFill>
                  <a:schemeClr val="bg1"/>
                </a:solidFill>
              </a:rPr>
              <a:t> (right arm; no battery)</a:t>
            </a:r>
          </a:p>
          <a:p>
            <a:r>
              <a:rPr lang="en-US" dirty="0">
                <a:solidFill>
                  <a:schemeClr val="bg1"/>
                </a:solidFill>
              </a:rPr>
              <a:t>Ability to mix and match multiple control modes among DOFs</a:t>
            </a:r>
          </a:p>
          <a:p>
            <a:pPr lvl="1"/>
            <a:r>
              <a:rPr lang="en-US" dirty="0">
                <a:solidFill>
                  <a:schemeClr val="bg1"/>
                </a:solidFill>
              </a:rPr>
              <a:t>Active mode – device doing all the work</a:t>
            </a:r>
          </a:p>
          <a:p>
            <a:pPr lvl="1"/>
            <a:r>
              <a:rPr lang="en-US" dirty="0">
                <a:solidFill>
                  <a:schemeClr val="bg1"/>
                </a:solidFill>
              </a:rPr>
              <a:t>Assist-as-needed mode – device and wearer share the work</a:t>
            </a:r>
          </a:p>
          <a:p>
            <a:pPr lvl="2"/>
            <a:r>
              <a:rPr lang="en-US" dirty="0">
                <a:solidFill>
                  <a:schemeClr val="bg1"/>
                </a:solidFill>
              </a:rPr>
              <a:t>Sharing ratio tunable</a:t>
            </a:r>
          </a:p>
          <a:p>
            <a:pPr lvl="1"/>
            <a:r>
              <a:rPr lang="en-US" dirty="0">
                <a:solidFill>
                  <a:schemeClr val="bg1"/>
                </a:solidFill>
              </a:rPr>
              <a:t>Passive mode – wearer does all the work; actuators are passive</a:t>
            </a:r>
          </a:p>
          <a:p>
            <a:r>
              <a:rPr lang="en-US" dirty="0">
                <a:solidFill>
                  <a:schemeClr val="bg1"/>
                </a:solidFill>
              </a:rPr>
              <a:t>Software safeties consistent with our other wearable technology</a:t>
            </a:r>
          </a:p>
          <a:p>
            <a:r>
              <a:rPr lang="en-US" dirty="0">
                <a:solidFill>
                  <a:schemeClr val="bg1"/>
                </a:solidFill>
              </a:rPr>
              <a:t>Has been evaluated with two subjects with TBI</a:t>
            </a:r>
          </a:p>
          <a:p>
            <a:pPr lvl="1"/>
            <a:r>
              <a:rPr lang="en-US" dirty="0">
                <a:solidFill>
                  <a:schemeClr val="bg1"/>
                </a:solidFill>
              </a:rPr>
              <a:t>Joint isolation demonstrated, as well as safety, comfort, don/doff, wheelchair compatibility</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9040" t="13906" r="15191" b="29204"/>
          <a:stretch/>
        </p:blipFill>
        <p:spPr>
          <a:xfrm>
            <a:off x="7228113" y="1472120"/>
            <a:ext cx="4323493" cy="4863935"/>
          </a:xfrm>
          <a:prstGeom prst="rect">
            <a:avLst/>
          </a:prstGeom>
          <a:ln>
            <a:noFill/>
          </a:ln>
          <a:effectLst>
            <a:softEdge rad="112500"/>
          </a:effectLst>
        </p:spPr>
      </p:pic>
      <p:pic>
        <p:nvPicPr>
          <p:cNvPr id="7" name="Picture 6">
            <a:extLst>
              <a:ext uri="{FF2B5EF4-FFF2-40B4-BE49-F238E27FC236}">
                <a16:creationId xmlns:a16="http://schemas.microsoft.com/office/drawing/2014/main" id="{F8025A1B-4F5F-4BF1-BB7E-AB05562058DD}"/>
              </a:ext>
            </a:extLst>
          </p:cNvPr>
          <p:cNvPicPr>
            <a:picLocks noChangeAspect="1"/>
          </p:cNvPicPr>
          <p:nvPr/>
        </p:nvPicPr>
        <p:blipFill>
          <a:blip r:embed="rId3"/>
          <a:stretch>
            <a:fillRect/>
          </a:stretch>
        </p:blipFill>
        <p:spPr>
          <a:xfrm>
            <a:off x="10500852" y="5078708"/>
            <a:ext cx="1543665" cy="1553939"/>
          </a:xfrm>
          <a:prstGeom prst="rect">
            <a:avLst/>
          </a:prstGeom>
        </p:spPr>
      </p:pic>
    </p:spTree>
    <p:extLst>
      <p:ext uri="{BB962C8B-B14F-4D97-AF65-F5344CB8AC3E}">
        <p14:creationId xmlns:p14="http://schemas.microsoft.com/office/powerpoint/2010/main" val="847249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clrChange>
              <a:clrFrom>
                <a:srgbClr val="000000">
                  <a:alpha val="0"/>
                </a:srgbClr>
              </a:clrFrom>
              <a:clrTo>
                <a:srgbClr val="000000">
                  <a:alpha val="0"/>
                </a:srgbClr>
              </a:clrTo>
            </a:clrChange>
          </a:blip>
          <a:stretch>
            <a:fillRect/>
          </a:stretch>
        </p:blipFill>
        <p:spPr>
          <a:xfrm>
            <a:off x="3470086" y="3852429"/>
            <a:ext cx="4534881" cy="2865027"/>
          </a:xfrm>
          <a:prstGeom prst="rect">
            <a:avLst/>
          </a:prstGeom>
          <a:ln>
            <a:noFill/>
          </a:ln>
          <a:effectLst>
            <a:softEdge rad="112500"/>
          </a:effectLst>
        </p:spPr>
      </p:pic>
      <p:pic>
        <p:nvPicPr>
          <p:cNvPr id="6" name="Picture 2" descr="image002">
            <a:extLst>
              <a:ext uri="{FF2B5EF4-FFF2-40B4-BE49-F238E27FC236}">
                <a16:creationId xmlns:a16="http://schemas.microsoft.com/office/drawing/2014/main" id="{A6E4A4F7-ECB0-CF4A-90EB-45C2D2FB198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19462" y="1645383"/>
            <a:ext cx="3315426" cy="1922792"/>
          </a:xfrm>
          <a:prstGeom prst="rect">
            <a:avLst/>
          </a:prstGeom>
          <a:ln w="19050">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69EBA9F-FB6C-114C-AFA3-6AF51DB94941}"/>
              </a:ext>
            </a:extLst>
          </p:cNvPr>
          <p:cNvSpPr txBox="1"/>
          <p:nvPr/>
        </p:nvSpPr>
        <p:spPr>
          <a:xfrm>
            <a:off x="4541433" y="1043754"/>
            <a:ext cx="3271484" cy="584775"/>
          </a:xfrm>
          <a:prstGeom prst="rect">
            <a:avLst/>
          </a:prstGeom>
          <a:noFill/>
        </p:spPr>
        <p:txBody>
          <a:bodyPr wrap="square" rtlCol="0">
            <a:spAutoFit/>
          </a:bodyPr>
          <a:lstStyle/>
          <a:p>
            <a:pPr algn="ctr"/>
            <a:r>
              <a:rPr lang="en-US" sz="1600" b="1" dirty="0">
                <a:solidFill>
                  <a:schemeClr val="bg1"/>
                </a:solidFill>
              </a:rPr>
              <a:t>Graphical User Interface/</a:t>
            </a:r>
          </a:p>
          <a:p>
            <a:pPr algn="ctr"/>
            <a:r>
              <a:rPr lang="en-US" sz="1600" b="1" dirty="0">
                <a:solidFill>
                  <a:schemeClr val="bg1"/>
                </a:solidFill>
              </a:rPr>
              <a:t>Real-time Data Display </a:t>
            </a:r>
          </a:p>
        </p:txBody>
      </p:sp>
      <p:sp>
        <p:nvSpPr>
          <p:cNvPr id="10" name="Content Placeholder 2">
            <a:extLst>
              <a:ext uri="{FF2B5EF4-FFF2-40B4-BE49-F238E27FC236}">
                <a16:creationId xmlns:a16="http://schemas.microsoft.com/office/drawing/2014/main" id="{6377D1DE-E7CB-1B40-8DF1-DA2D6D33F4C6}"/>
              </a:ext>
            </a:extLst>
          </p:cNvPr>
          <p:cNvSpPr txBox="1">
            <a:spLocks/>
          </p:cNvSpPr>
          <p:nvPr/>
        </p:nvSpPr>
        <p:spPr>
          <a:xfrm>
            <a:off x="691359" y="1530476"/>
            <a:ext cx="3722700" cy="5094767"/>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Human Health and Performance need for understanding crew health</a:t>
            </a:r>
          </a:p>
          <a:p>
            <a:pPr lvl="1"/>
            <a:r>
              <a:rPr lang="en-US" dirty="0">
                <a:solidFill>
                  <a:schemeClr val="bg1"/>
                </a:solidFill>
              </a:rPr>
              <a:t>Ground reaction force data during squats</a:t>
            </a:r>
          </a:p>
          <a:p>
            <a:pPr lvl="1"/>
            <a:r>
              <a:rPr lang="en-US" dirty="0">
                <a:solidFill>
                  <a:schemeClr val="bg1"/>
                </a:solidFill>
              </a:rPr>
              <a:t>Pressure distribution on feet</a:t>
            </a:r>
          </a:p>
          <a:p>
            <a:r>
              <a:rPr lang="en-US" dirty="0">
                <a:solidFill>
                  <a:schemeClr val="bg1"/>
                </a:solidFill>
              </a:rPr>
              <a:t>Daily-use device</a:t>
            </a:r>
          </a:p>
          <a:p>
            <a:pPr lvl="1"/>
            <a:r>
              <a:rPr lang="en-US" dirty="0">
                <a:solidFill>
                  <a:schemeClr val="bg1"/>
                </a:solidFill>
              </a:rPr>
              <a:t>Comfortable</a:t>
            </a:r>
          </a:p>
          <a:p>
            <a:pPr lvl="1"/>
            <a:r>
              <a:rPr lang="en-US" dirty="0">
                <a:solidFill>
                  <a:schemeClr val="bg1"/>
                </a:solidFill>
              </a:rPr>
              <a:t>Wireless</a:t>
            </a:r>
          </a:p>
          <a:p>
            <a:pPr lvl="1"/>
            <a:r>
              <a:rPr lang="en-US" dirty="0">
                <a:solidFill>
                  <a:schemeClr val="bg1"/>
                </a:solidFill>
              </a:rPr>
              <a:t>Exercise form not impacted</a:t>
            </a:r>
          </a:p>
          <a:p>
            <a:r>
              <a:rPr lang="en-US" dirty="0">
                <a:solidFill>
                  <a:schemeClr val="bg1"/>
                </a:solidFill>
              </a:rPr>
              <a:t>Multi-use device</a:t>
            </a:r>
          </a:p>
          <a:p>
            <a:pPr lvl="1"/>
            <a:r>
              <a:rPr lang="en-US" dirty="0">
                <a:solidFill>
                  <a:schemeClr val="bg1"/>
                </a:solidFill>
              </a:rPr>
              <a:t>Shoe not tied to specific exercise device</a:t>
            </a:r>
          </a:p>
          <a:p>
            <a:r>
              <a:rPr lang="en-US" dirty="0">
                <a:solidFill>
                  <a:schemeClr val="bg1"/>
                </a:solidFill>
              </a:rPr>
              <a:t>Applications</a:t>
            </a:r>
          </a:p>
          <a:p>
            <a:pPr lvl="1"/>
            <a:r>
              <a:rPr lang="en-US" dirty="0">
                <a:solidFill>
                  <a:schemeClr val="bg1"/>
                </a:solidFill>
              </a:rPr>
              <a:t>Exercise monitoring</a:t>
            </a:r>
          </a:p>
          <a:p>
            <a:pPr lvl="1"/>
            <a:r>
              <a:rPr lang="en-US" dirty="0">
                <a:solidFill>
                  <a:schemeClr val="bg1"/>
                </a:solidFill>
              </a:rPr>
              <a:t>Rehabilitation</a:t>
            </a:r>
          </a:p>
          <a:p>
            <a:pPr lvl="1"/>
            <a:r>
              <a:rPr lang="en-US" dirty="0">
                <a:solidFill>
                  <a:schemeClr val="bg1"/>
                </a:solidFill>
              </a:rPr>
              <a:t>Athletics</a:t>
            </a:r>
          </a:p>
        </p:txBody>
      </p:sp>
      <p:sp>
        <p:nvSpPr>
          <p:cNvPr id="11" name="Title 1">
            <a:extLst>
              <a:ext uri="{FF2B5EF4-FFF2-40B4-BE49-F238E27FC236}">
                <a16:creationId xmlns:a16="http://schemas.microsoft.com/office/drawing/2014/main" id="{A86570A9-96A4-5246-9EE9-50627ABC860A}"/>
              </a:ext>
            </a:extLst>
          </p:cNvPr>
          <p:cNvSpPr>
            <a:spLocks noGrp="1"/>
          </p:cNvSpPr>
          <p:nvPr>
            <p:ph type="title"/>
          </p:nvPr>
        </p:nvSpPr>
        <p:spPr>
          <a:xfrm>
            <a:off x="838200" y="365125"/>
            <a:ext cx="10515600" cy="1325563"/>
          </a:xfrm>
        </p:spPr>
        <p:txBody>
          <a:bodyPr/>
          <a:lstStyle/>
          <a:p>
            <a:r>
              <a:rPr lang="en-US" b="1" dirty="0" err="1">
                <a:solidFill>
                  <a:schemeClr val="bg1"/>
                </a:solidFill>
                <a:latin typeface="Times New Roman" charset="0"/>
                <a:cs typeface="Times New Roman" charset="0"/>
              </a:rPr>
              <a:t>ForceShoe</a:t>
            </a:r>
            <a:r>
              <a:rPr lang="en-US" b="1" dirty="0">
                <a:solidFill>
                  <a:schemeClr val="bg1"/>
                </a:solidFill>
                <a:latin typeface="Times New Roman" charset="0"/>
                <a:cs typeface="Times New Roman" charset="0"/>
              </a:rPr>
              <a:t> 2.1</a:t>
            </a:r>
          </a:p>
        </p:txBody>
      </p:sp>
      <p:graphicFrame>
        <p:nvGraphicFramePr>
          <p:cNvPr id="12" name="Table 11">
            <a:extLst>
              <a:ext uri="{FF2B5EF4-FFF2-40B4-BE49-F238E27FC236}">
                <a16:creationId xmlns:a16="http://schemas.microsoft.com/office/drawing/2014/main" id="{F933732A-D30A-5948-9D7E-1CB51A9AF8D9}"/>
              </a:ext>
            </a:extLst>
          </p:cNvPr>
          <p:cNvGraphicFramePr>
            <a:graphicFrameLocks noGrp="1"/>
          </p:cNvGraphicFramePr>
          <p:nvPr>
            <p:extLst>
              <p:ext uri="{D42A27DB-BD31-4B8C-83A1-F6EECF244321}">
                <p14:modId xmlns:p14="http://schemas.microsoft.com/office/powerpoint/2010/main" val="2336725736"/>
              </p:ext>
            </p:extLst>
          </p:nvPr>
        </p:nvGraphicFramePr>
        <p:xfrm>
          <a:off x="8132341" y="1237502"/>
          <a:ext cx="3872319" cy="4996749"/>
        </p:xfrm>
        <a:graphic>
          <a:graphicData uri="http://schemas.openxmlformats.org/drawingml/2006/table">
            <a:tbl>
              <a:tblPr firstRow="1" bandRow="1">
                <a:tableStyleId>{5C22544A-7EE6-4342-B048-85BDC9FD1C3A}</a:tableStyleId>
              </a:tblPr>
              <a:tblGrid>
                <a:gridCol w="1800662">
                  <a:extLst>
                    <a:ext uri="{9D8B030D-6E8A-4147-A177-3AD203B41FA5}">
                      <a16:colId xmlns:a16="http://schemas.microsoft.com/office/drawing/2014/main" val="20000"/>
                    </a:ext>
                  </a:extLst>
                </a:gridCol>
                <a:gridCol w="2071657">
                  <a:extLst>
                    <a:ext uri="{9D8B030D-6E8A-4147-A177-3AD203B41FA5}">
                      <a16:colId xmlns:a16="http://schemas.microsoft.com/office/drawing/2014/main" val="20001"/>
                    </a:ext>
                  </a:extLst>
                </a:gridCol>
              </a:tblGrid>
              <a:tr h="406975">
                <a:tc>
                  <a:txBody>
                    <a:bodyPr/>
                    <a:lstStyle/>
                    <a:p>
                      <a:r>
                        <a:rPr lang="en-US" dirty="0"/>
                        <a:t>Specification</a:t>
                      </a:r>
                    </a:p>
                  </a:txBody>
                  <a:tcPr/>
                </a:tc>
                <a:tc>
                  <a:txBody>
                    <a:bodyPr/>
                    <a:lstStyle/>
                    <a:p>
                      <a:r>
                        <a:rPr lang="en-US" dirty="0"/>
                        <a:t>Value*</a:t>
                      </a:r>
                    </a:p>
                  </a:txBody>
                  <a:tcPr/>
                </a:tc>
                <a:extLst>
                  <a:ext uri="{0D108BD9-81ED-4DB2-BD59-A6C34878D82A}">
                    <a16:rowId xmlns:a16="http://schemas.microsoft.com/office/drawing/2014/main" val="10000"/>
                  </a:ext>
                </a:extLst>
              </a:tr>
              <a:tr h="712206">
                <a:tc>
                  <a:txBody>
                    <a:bodyPr/>
                    <a:lstStyle/>
                    <a:p>
                      <a:r>
                        <a:rPr lang="en-US" dirty="0"/>
                        <a:t>Load measurement</a:t>
                      </a:r>
                    </a:p>
                  </a:txBody>
                  <a:tcPr/>
                </a:tc>
                <a:tc>
                  <a:txBody>
                    <a:bodyPr/>
                    <a:lstStyle/>
                    <a:p>
                      <a:r>
                        <a:rPr lang="en-US" dirty="0"/>
                        <a:t>600 lbf total (300 lbf per shoe)</a:t>
                      </a:r>
                    </a:p>
                  </a:txBody>
                  <a:tcPr/>
                </a:tc>
                <a:extLst>
                  <a:ext uri="{0D108BD9-81ED-4DB2-BD59-A6C34878D82A}">
                    <a16:rowId xmlns:a16="http://schemas.microsoft.com/office/drawing/2014/main" val="10001"/>
                  </a:ext>
                </a:extLst>
              </a:tr>
              <a:tr h="712206">
                <a:tc>
                  <a:txBody>
                    <a:bodyPr/>
                    <a:lstStyle/>
                    <a:p>
                      <a:r>
                        <a:rPr lang="en-US" dirty="0"/>
                        <a:t>Overload</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1000 lbf total (500 lbf per shoe)</a:t>
                      </a:r>
                    </a:p>
                  </a:txBody>
                  <a:tcPr/>
                </a:tc>
                <a:extLst>
                  <a:ext uri="{0D108BD9-81ED-4DB2-BD59-A6C34878D82A}">
                    <a16:rowId xmlns:a16="http://schemas.microsoft.com/office/drawing/2014/main" val="10002"/>
                  </a:ext>
                </a:extLst>
              </a:tr>
              <a:tr h="412628">
                <a:tc>
                  <a:txBody>
                    <a:bodyPr/>
                    <a:lstStyle/>
                    <a:p>
                      <a:r>
                        <a:rPr lang="en-US" dirty="0"/>
                        <a:t>Data rate </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200 Hz (Bluetooth)</a:t>
                      </a:r>
                    </a:p>
                  </a:txBody>
                  <a:tcPr/>
                </a:tc>
                <a:extLst>
                  <a:ext uri="{0D108BD9-81ED-4DB2-BD59-A6C34878D82A}">
                    <a16:rowId xmlns:a16="http://schemas.microsoft.com/office/drawing/2014/main" val="10003"/>
                  </a:ext>
                </a:extLst>
              </a:tr>
              <a:tr h="712206">
                <a:tc>
                  <a:txBody>
                    <a:bodyPr/>
                    <a:lstStyle/>
                    <a:p>
                      <a:r>
                        <a:rPr lang="en-US" dirty="0"/>
                        <a:t>Power supply</a:t>
                      </a:r>
                    </a:p>
                  </a:txBody>
                  <a:tcPr/>
                </a:tc>
                <a:tc>
                  <a:txBody>
                    <a:bodyPr/>
                    <a:lstStyle/>
                    <a:p>
                      <a:r>
                        <a:rPr lang="en-US" dirty="0"/>
                        <a:t>(4)</a:t>
                      </a:r>
                      <a:r>
                        <a:rPr lang="en-US" baseline="0" dirty="0"/>
                        <a:t> AAA batteries per shoe</a:t>
                      </a:r>
                      <a:endParaRPr lang="en-US" dirty="0"/>
                    </a:p>
                  </a:txBody>
                  <a:tcPr/>
                </a:tc>
                <a:extLst>
                  <a:ext uri="{0D108BD9-81ED-4DB2-BD59-A6C34878D82A}">
                    <a16:rowId xmlns:a16="http://schemas.microsoft.com/office/drawing/2014/main" val="10005"/>
                  </a:ext>
                </a:extLst>
              </a:tr>
              <a:tr h="412628">
                <a:tc>
                  <a:txBody>
                    <a:bodyPr/>
                    <a:lstStyle/>
                    <a:p>
                      <a:r>
                        <a:rPr lang="en-US" dirty="0"/>
                        <a:t>Battery life</a:t>
                      </a:r>
                    </a:p>
                  </a:txBody>
                  <a:tcPr/>
                </a:tc>
                <a:tc>
                  <a:txBody>
                    <a:bodyPr/>
                    <a:lstStyle/>
                    <a:p>
                      <a:r>
                        <a:rPr lang="en-US" dirty="0"/>
                        <a:t>5 hours</a:t>
                      </a:r>
                    </a:p>
                  </a:txBody>
                  <a:tcPr/>
                </a:tc>
                <a:extLst>
                  <a:ext uri="{0D108BD9-81ED-4DB2-BD59-A6C34878D82A}">
                    <a16:rowId xmlns:a16="http://schemas.microsoft.com/office/drawing/2014/main" val="10006"/>
                  </a:ext>
                </a:extLst>
              </a:tr>
              <a:tr h="1627900">
                <a:tc>
                  <a:txBody>
                    <a:bodyPr/>
                    <a:lstStyle/>
                    <a:p>
                      <a:r>
                        <a:rPr lang="en-US" dirty="0"/>
                        <a:t>Bluetooth</a:t>
                      </a:r>
                    </a:p>
                  </a:txBody>
                  <a:tcPr/>
                </a:tc>
                <a:tc>
                  <a:txBody>
                    <a:bodyPr/>
                    <a:lstStyle/>
                    <a:p>
                      <a:r>
                        <a:rPr lang="en-US" dirty="0"/>
                        <a:t>Version 2.1 (backwards compatible), RN-41 Class I RF module, 240 Kbps</a:t>
                      </a:r>
                    </a:p>
                  </a:txBody>
                  <a:tcPr/>
                </a:tc>
                <a:extLst>
                  <a:ext uri="{0D108BD9-81ED-4DB2-BD59-A6C34878D82A}">
                    <a16:rowId xmlns:a16="http://schemas.microsoft.com/office/drawing/2014/main" val="10007"/>
                  </a:ext>
                </a:extLst>
              </a:tr>
            </a:tbl>
          </a:graphicData>
        </a:graphic>
      </p:graphicFrame>
      <p:sp>
        <p:nvSpPr>
          <p:cNvPr id="2" name="TextBox 1"/>
          <p:cNvSpPr txBox="1"/>
          <p:nvPr/>
        </p:nvSpPr>
        <p:spPr>
          <a:xfrm>
            <a:off x="8132341" y="6234251"/>
            <a:ext cx="3872319" cy="261610"/>
          </a:xfrm>
          <a:prstGeom prst="rect">
            <a:avLst/>
          </a:prstGeom>
          <a:noFill/>
        </p:spPr>
        <p:txBody>
          <a:bodyPr wrap="square" rtlCol="0">
            <a:spAutoFit/>
          </a:bodyPr>
          <a:lstStyle/>
          <a:p>
            <a:r>
              <a:rPr lang="en-US" sz="1100" dirty="0">
                <a:solidFill>
                  <a:schemeClr val="bg1"/>
                </a:solidFill>
              </a:rPr>
              <a:t>*Values represent those from previous </a:t>
            </a:r>
            <a:r>
              <a:rPr lang="en-US" sz="1100" dirty="0" err="1">
                <a:solidFill>
                  <a:schemeClr val="bg1"/>
                </a:solidFill>
              </a:rPr>
              <a:t>ForceShoe</a:t>
            </a:r>
            <a:r>
              <a:rPr lang="en-US" sz="1100" dirty="0">
                <a:solidFill>
                  <a:schemeClr val="bg1"/>
                </a:solidFill>
              </a:rPr>
              <a:t> version</a:t>
            </a:r>
          </a:p>
        </p:txBody>
      </p:sp>
    </p:spTree>
    <p:extLst>
      <p:ext uri="{BB962C8B-B14F-4D97-AF65-F5344CB8AC3E}">
        <p14:creationId xmlns:p14="http://schemas.microsoft.com/office/powerpoint/2010/main" val="4294898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9" name="Group 8"/>
          <p:cNvGrpSpPr/>
          <p:nvPr/>
        </p:nvGrpSpPr>
        <p:grpSpPr>
          <a:xfrm>
            <a:off x="581777" y="1281328"/>
            <a:ext cx="7221678" cy="3851161"/>
            <a:chOff x="-427438" y="1136754"/>
            <a:chExt cx="6242047" cy="3608090"/>
          </a:xfrm>
        </p:grpSpPr>
        <p:sp>
          <p:nvSpPr>
            <p:cNvPr id="14" name="TextBox 13"/>
            <p:cNvSpPr txBox="1"/>
            <p:nvPr/>
          </p:nvSpPr>
          <p:spPr>
            <a:xfrm>
              <a:off x="4426345" y="1136754"/>
              <a:ext cx="1388264" cy="547866"/>
            </a:xfrm>
            <a:prstGeom prst="rect">
              <a:avLst/>
            </a:prstGeom>
            <a:noFill/>
          </p:spPr>
          <p:txBody>
            <a:bodyPr wrap="square" rtlCol="0">
              <a:spAutoFit/>
            </a:bodyPr>
            <a:lstStyle/>
            <a:p>
              <a:r>
                <a:rPr lang="en-US" sz="1600" dirty="0">
                  <a:solidFill>
                    <a:schemeClr val="bg1"/>
                  </a:solidFill>
                </a:rPr>
                <a:t>Modified COTS Exercise Shoes</a:t>
              </a:r>
            </a:p>
          </p:txBody>
        </p:sp>
        <p:sp>
          <p:nvSpPr>
            <p:cNvPr id="15" name="TextBox 14"/>
            <p:cNvSpPr txBox="1"/>
            <p:nvPr/>
          </p:nvSpPr>
          <p:spPr>
            <a:xfrm>
              <a:off x="2509185" y="3866221"/>
              <a:ext cx="2958369" cy="547866"/>
            </a:xfrm>
            <a:prstGeom prst="rect">
              <a:avLst/>
            </a:prstGeom>
            <a:noFill/>
          </p:spPr>
          <p:txBody>
            <a:bodyPr wrap="square" rtlCol="0">
              <a:spAutoFit/>
            </a:bodyPr>
            <a:lstStyle/>
            <a:p>
              <a:r>
                <a:rPr lang="en-US" sz="1600" dirty="0">
                  <a:solidFill>
                    <a:schemeClr val="bg1"/>
                  </a:solidFill>
                </a:rPr>
                <a:t>Embedded six-axis load cells for force/moment data (heel and toe)</a:t>
              </a:r>
              <a:endParaRPr lang="en-US" sz="1050" dirty="0">
                <a:solidFill>
                  <a:schemeClr val="bg1"/>
                </a:solidFill>
              </a:endParaRPr>
            </a:p>
          </p:txBody>
        </p:sp>
        <p:sp>
          <p:nvSpPr>
            <p:cNvPr id="16" name="TextBox 15"/>
            <p:cNvSpPr txBox="1"/>
            <p:nvPr/>
          </p:nvSpPr>
          <p:spPr>
            <a:xfrm>
              <a:off x="-427438" y="1279770"/>
              <a:ext cx="1660937" cy="547866"/>
            </a:xfrm>
            <a:prstGeom prst="rect">
              <a:avLst/>
            </a:prstGeom>
            <a:noFill/>
          </p:spPr>
          <p:txBody>
            <a:bodyPr wrap="square" rtlCol="0">
              <a:spAutoFit/>
            </a:bodyPr>
            <a:lstStyle/>
            <a:p>
              <a:r>
                <a:rPr lang="en-US" sz="1600" dirty="0">
                  <a:solidFill>
                    <a:schemeClr val="bg1"/>
                  </a:solidFill>
                </a:rPr>
                <a:t>Power switch with LED indicator</a:t>
              </a:r>
            </a:p>
          </p:txBody>
        </p:sp>
        <p:pic>
          <p:nvPicPr>
            <p:cNvPr id="17" name="Picture 5" descr="image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12309" y="1502849"/>
              <a:ext cx="3490060" cy="2204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Arrow Connector 17"/>
            <p:cNvCxnSpPr>
              <a:cxnSpLocks/>
            </p:cNvCxnSpPr>
            <p:nvPr/>
          </p:nvCxnSpPr>
          <p:spPr>
            <a:xfrm>
              <a:off x="1004871" y="1581265"/>
              <a:ext cx="1367934" cy="147731"/>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flipV="1">
              <a:off x="1907208" y="3326945"/>
              <a:ext cx="1035089" cy="82197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H="1" flipV="1">
              <a:off x="2016692" y="3552541"/>
              <a:ext cx="613599" cy="38554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9267" y="3966296"/>
              <a:ext cx="1956084" cy="778548"/>
            </a:xfrm>
            <a:prstGeom prst="rect">
              <a:avLst/>
            </a:prstGeom>
            <a:noFill/>
          </p:spPr>
          <p:txBody>
            <a:bodyPr wrap="square" rtlCol="0">
              <a:spAutoFit/>
            </a:bodyPr>
            <a:lstStyle/>
            <a:p>
              <a:r>
                <a:rPr lang="en-US" sz="1600" dirty="0">
                  <a:solidFill>
                    <a:schemeClr val="bg1"/>
                  </a:solidFill>
                </a:rPr>
                <a:t>Integrated Lithium ion Battery and Electronics compartment</a:t>
              </a:r>
            </a:p>
          </p:txBody>
        </p:sp>
      </p:gr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16873" y="5190319"/>
            <a:ext cx="3347464" cy="1653622"/>
          </a:xfrm>
          <a:prstGeom prst="rect">
            <a:avLst/>
          </a:prstGeom>
        </p:spPr>
      </p:pic>
      <p:sp>
        <p:nvSpPr>
          <p:cNvPr id="13" name="TextBox 12"/>
          <p:cNvSpPr txBox="1"/>
          <p:nvPr/>
        </p:nvSpPr>
        <p:spPr>
          <a:xfrm>
            <a:off x="456823" y="5386758"/>
            <a:ext cx="3334748" cy="1323439"/>
          </a:xfrm>
          <a:prstGeom prst="rect">
            <a:avLst/>
          </a:prstGeom>
          <a:noFill/>
        </p:spPr>
        <p:txBody>
          <a:bodyPr wrap="square" rtlCol="0">
            <a:spAutoFit/>
          </a:bodyPr>
          <a:lstStyle/>
          <a:p>
            <a:pPr algn="just"/>
            <a:r>
              <a:rPr lang="en-US" sz="1600" dirty="0">
                <a:solidFill>
                  <a:schemeClr val="bg1"/>
                </a:solidFill>
              </a:rPr>
              <a:t>Data from the Force Shoes together with Motion Capture data will be used to develop computer simulation models to assess human performance and optimization efforts.</a:t>
            </a:r>
          </a:p>
        </p:txBody>
      </p:sp>
      <p:pic>
        <p:nvPicPr>
          <p:cNvPr id="23" name="Picture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635480" y="1086660"/>
            <a:ext cx="1485494" cy="2621327"/>
          </a:xfrm>
          <a:prstGeom prst="rect">
            <a:avLst/>
          </a:prstGeom>
          <a:ln w="19050">
            <a:solidFill>
              <a:schemeClr val="tx1"/>
            </a:solidFill>
          </a:ln>
        </p:spPr>
      </p:pic>
      <p:pic>
        <p:nvPicPr>
          <p:cNvPr id="24" name="Picture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574397" y="3854293"/>
            <a:ext cx="1558805" cy="2933521"/>
          </a:xfrm>
          <a:prstGeom prst="rect">
            <a:avLst/>
          </a:prstGeom>
          <a:ln w="19050">
            <a:solidFill>
              <a:schemeClr val="tx1"/>
            </a:solidFill>
          </a:ln>
        </p:spPr>
      </p:pic>
      <p:pic>
        <p:nvPicPr>
          <p:cNvPr id="27" name="Picture 2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159909" y="1080919"/>
            <a:ext cx="2333770" cy="3236838"/>
          </a:xfrm>
          <a:prstGeom prst="rect">
            <a:avLst/>
          </a:prstGeom>
          <a:ln w="19050">
            <a:solidFill>
              <a:schemeClr val="tx1"/>
            </a:solidFill>
          </a:ln>
        </p:spPr>
      </p:pic>
      <p:pic>
        <p:nvPicPr>
          <p:cNvPr id="28" name="Picture 2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159909" y="4773880"/>
            <a:ext cx="2291792" cy="2026220"/>
          </a:xfrm>
          <a:prstGeom prst="rect">
            <a:avLst/>
          </a:prstGeom>
          <a:ln w="19050">
            <a:solidFill>
              <a:schemeClr val="tx1"/>
            </a:solidFill>
          </a:ln>
        </p:spPr>
      </p:pic>
      <p:cxnSp>
        <p:nvCxnSpPr>
          <p:cNvPr id="29" name="Straight Arrow Connector 28">
            <a:extLst>
              <a:ext uri="{FF2B5EF4-FFF2-40B4-BE49-F238E27FC236}">
                <a16:creationId xmlns:a16="http://schemas.microsoft.com/office/drawing/2014/main" id="{C183D5BE-2EF1-EA4E-9995-628E3077968B}"/>
              </a:ext>
            </a:extLst>
          </p:cNvPr>
          <p:cNvCxnSpPr>
            <a:cxnSpLocks/>
          </p:cNvCxnSpPr>
          <p:nvPr/>
        </p:nvCxnSpPr>
        <p:spPr>
          <a:xfrm flipV="1">
            <a:off x="5276825" y="3564575"/>
            <a:ext cx="51059" cy="70123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B0AED03-9871-654E-B438-D1906F8E9BDC}"/>
              </a:ext>
            </a:extLst>
          </p:cNvPr>
          <p:cNvSpPr txBox="1"/>
          <p:nvPr/>
        </p:nvSpPr>
        <p:spPr>
          <a:xfrm>
            <a:off x="718339" y="2258114"/>
            <a:ext cx="1606139" cy="584775"/>
          </a:xfrm>
          <a:prstGeom prst="rect">
            <a:avLst/>
          </a:prstGeom>
          <a:noFill/>
        </p:spPr>
        <p:txBody>
          <a:bodyPr wrap="square" rtlCol="0">
            <a:spAutoFit/>
          </a:bodyPr>
          <a:lstStyle/>
          <a:p>
            <a:r>
              <a:rPr lang="en-US" sz="1600" dirty="0">
                <a:solidFill>
                  <a:schemeClr val="bg1"/>
                </a:solidFill>
              </a:rPr>
              <a:t>Data storage onboard</a:t>
            </a:r>
          </a:p>
        </p:txBody>
      </p:sp>
      <p:sp>
        <p:nvSpPr>
          <p:cNvPr id="42" name="TextBox 41">
            <a:extLst>
              <a:ext uri="{FF2B5EF4-FFF2-40B4-BE49-F238E27FC236}">
                <a16:creationId xmlns:a16="http://schemas.microsoft.com/office/drawing/2014/main" id="{F3BF99BC-1728-C745-ABCD-5D49E64FAE79}"/>
              </a:ext>
            </a:extLst>
          </p:cNvPr>
          <p:cNvSpPr txBox="1"/>
          <p:nvPr/>
        </p:nvSpPr>
        <p:spPr>
          <a:xfrm>
            <a:off x="417323" y="3250554"/>
            <a:ext cx="1606139" cy="830997"/>
          </a:xfrm>
          <a:prstGeom prst="rect">
            <a:avLst/>
          </a:prstGeom>
          <a:noFill/>
        </p:spPr>
        <p:txBody>
          <a:bodyPr wrap="square" rtlCol="0">
            <a:spAutoFit/>
          </a:bodyPr>
          <a:lstStyle/>
          <a:p>
            <a:r>
              <a:rPr lang="en-US" sz="1600" dirty="0">
                <a:solidFill>
                  <a:schemeClr val="bg1"/>
                </a:solidFill>
              </a:rPr>
              <a:t>Bluetooth communication with computer</a:t>
            </a:r>
          </a:p>
        </p:txBody>
      </p:sp>
      <p:sp>
        <p:nvSpPr>
          <p:cNvPr id="45" name="Title 1">
            <a:extLst>
              <a:ext uri="{FF2B5EF4-FFF2-40B4-BE49-F238E27FC236}">
                <a16:creationId xmlns:a16="http://schemas.microsoft.com/office/drawing/2014/main" id="{BE3165B3-0CDA-BA43-94AE-6CB10EA6BF4B}"/>
              </a:ext>
            </a:extLst>
          </p:cNvPr>
          <p:cNvSpPr>
            <a:spLocks noGrp="1"/>
          </p:cNvSpPr>
          <p:nvPr>
            <p:ph type="title"/>
          </p:nvPr>
        </p:nvSpPr>
        <p:spPr>
          <a:xfrm>
            <a:off x="838200" y="365125"/>
            <a:ext cx="10515600" cy="1325563"/>
          </a:xfrm>
        </p:spPr>
        <p:txBody>
          <a:bodyPr/>
          <a:lstStyle/>
          <a:p>
            <a:r>
              <a:rPr lang="en-US" b="1" dirty="0" err="1">
                <a:solidFill>
                  <a:schemeClr val="bg1"/>
                </a:solidFill>
                <a:latin typeface="Times New Roman" charset="0"/>
                <a:cs typeface="Times New Roman" charset="0"/>
              </a:rPr>
              <a:t>ForceShoe</a:t>
            </a:r>
            <a:r>
              <a:rPr lang="en-US" b="1" dirty="0">
                <a:solidFill>
                  <a:schemeClr val="bg1"/>
                </a:solidFill>
                <a:latin typeface="Times New Roman" charset="0"/>
                <a:cs typeface="Times New Roman" charset="0"/>
              </a:rPr>
              <a:t> 2.1</a:t>
            </a:r>
          </a:p>
        </p:txBody>
      </p:sp>
    </p:spTree>
    <p:extLst>
      <p:ext uri="{BB962C8B-B14F-4D97-AF65-F5344CB8AC3E}">
        <p14:creationId xmlns:p14="http://schemas.microsoft.com/office/powerpoint/2010/main" val="2896439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charset="0"/>
                <a:cs typeface="Times New Roman" charset="0"/>
              </a:rPr>
              <a:t>Miniature Exercise Device (MED)-2</a:t>
            </a:r>
          </a:p>
        </p:txBody>
      </p:sp>
      <p:sp>
        <p:nvSpPr>
          <p:cNvPr id="3" name="Content Placeholder 2"/>
          <p:cNvSpPr>
            <a:spLocks noGrp="1"/>
          </p:cNvSpPr>
          <p:nvPr>
            <p:ph idx="1"/>
          </p:nvPr>
        </p:nvSpPr>
        <p:spPr>
          <a:xfrm>
            <a:off x="838201" y="1825625"/>
            <a:ext cx="4141124" cy="4832870"/>
          </a:xfrm>
        </p:spPr>
        <p:txBody>
          <a:bodyPr>
            <a:normAutofit fontScale="92500" lnSpcReduction="20000"/>
          </a:bodyPr>
          <a:lstStyle/>
          <a:p>
            <a:r>
              <a:rPr lang="en-US" altLang="en-US" dirty="0">
                <a:solidFill>
                  <a:schemeClr val="bg1"/>
                </a:solidFill>
                <a:cs typeface="Arial" panose="020B0604020202020204" pitchFamily="34" charset="0"/>
              </a:rPr>
              <a:t>A small, compact, and lightweight apparatus capable of providing aerobic and resistive exercises in one piece of hardware</a:t>
            </a:r>
          </a:p>
          <a:p>
            <a:r>
              <a:rPr lang="en-US" altLang="en-US" dirty="0">
                <a:solidFill>
                  <a:schemeClr val="bg1"/>
                </a:solidFill>
                <a:cs typeface="Arial" panose="020B0604020202020204" pitchFamily="34" charset="0"/>
              </a:rPr>
              <a:t>Tested Engineering Development Unit aboard C-9 parabolic flight</a:t>
            </a:r>
          </a:p>
          <a:p>
            <a:r>
              <a:rPr lang="en-US" dirty="0">
                <a:solidFill>
                  <a:schemeClr val="bg1"/>
                </a:solidFill>
              </a:rPr>
              <a:t>Currently being evaluated on ISS</a:t>
            </a:r>
          </a:p>
          <a:p>
            <a:r>
              <a:rPr lang="en-US" dirty="0">
                <a:solidFill>
                  <a:schemeClr val="bg1"/>
                </a:solidFill>
              </a:rPr>
              <a:t>Exercise capabilities:</a:t>
            </a:r>
          </a:p>
          <a:p>
            <a:pPr lvl="1"/>
            <a:r>
              <a:rPr lang="en-US" dirty="0">
                <a:solidFill>
                  <a:schemeClr val="bg1"/>
                </a:solidFill>
              </a:rPr>
              <a:t>Rowing (aerobic)</a:t>
            </a:r>
          </a:p>
          <a:p>
            <a:pPr lvl="1"/>
            <a:r>
              <a:rPr lang="en-US" dirty="0">
                <a:solidFill>
                  <a:schemeClr val="bg1"/>
                </a:solidFill>
              </a:rPr>
              <a:t>Deadlifts, squats, biceps curls, … (resistive)</a:t>
            </a:r>
          </a:p>
          <a:p>
            <a:endParaRPr lang="en-US" dirty="0">
              <a:solidFill>
                <a:schemeClr val="bg1"/>
              </a:solidFill>
            </a:endParaRPr>
          </a:p>
        </p:txBody>
      </p:sp>
      <p:pic>
        <p:nvPicPr>
          <p:cNvPr id="4" name="Picture 3"/>
          <p:cNvPicPr>
            <a:picLocks noChangeAspect="1"/>
          </p:cNvPicPr>
          <p:nvPr/>
        </p:nvPicPr>
        <p:blipFill>
          <a:blip r:embed="rId2"/>
          <a:stretch>
            <a:fillRect/>
          </a:stretch>
        </p:blipFill>
        <p:spPr>
          <a:xfrm>
            <a:off x="4829696" y="3658207"/>
            <a:ext cx="2001755" cy="3000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6811" y="2635136"/>
            <a:ext cx="5029197" cy="40233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377DC1FA-5086-4ACB-A116-DF2E3EE59B7B}"/>
              </a:ext>
            </a:extLst>
          </p:cNvPr>
          <p:cNvPicPr>
            <a:picLocks noChangeAspect="1"/>
          </p:cNvPicPr>
          <p:nvPr/>
        </p:nvPicPr>
        <p:blipFill>
          <a:blip r:embed="rId4"/>
          <a:stretch>
            <a:fillRect/>
          </a:stretch>
        </p:blipFill>
        <p:spPr>
          <a:xfrm>
            <a:off x="4829696" y="1463011"/>
            <a:ext cx="2048396" cy="1965989"/>
          </a:xfrm>
          <a:prstGeom prst="rect">
            <a:avLst/>
          </a:prstGeom>
          <a:ln>
            <a:noFill/>
          </a:ln>
          <a:effectLst>
            <a:softEdge rad="112500"/>
          </a:effectLst>
        </p:spPr>
      </p:pic>
    </p:spTree>
    <p:extLst>
      <p:ext uri="{BB962C8B-B14F-4D97-AF65-F5344CB8AC3E}">
        <p14:creationId xmlns:p14="http://schemas.microsoft.com/office/powerpoint/2010/main" val="546355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solidFill>
                  <a:schemeClr val="bg1"/>
                </a:solidFill>
                <a:latin typeface="Times New Roman" charset="0"/>
                <a:cs typeface="Times New Roman" charset="0"/>
              </a:rPr>
              <a:t>Portable Dynamometry</a:t>
            </a:r>
            <a:endParaRPr lang="en-US" b="1" dirty="0">
              <a:solidFill>
                <a:schemeClr val="bg1"/>
              </a:solidFill>
              <a:latin typeface="Times New Roman" charset="0"/>
              <a:cs typeface="Times New Roman" charset="0"/>
            </a:endParaRPr>
          </a:p>
        </p:txBody>
      </p:sp>
      <p:sp>
        <p:nvSpPr>
          <p:cNvPr id="8" name="Content Placeholder 2"/>
          <p:cNvSpPr>
            <a:spLocks noGrp="1"/>
          </p:cNvSpPr>
          <p:nvPr>
            <p:ph idx="1"/>
          </p:nvPr>
        </p:nvSpPr>
        <p:spPr>
          <a:xfrm>
            <a:off x="838200" y="1540701"/>
            <a:ext cx="7128353" cy="5086522"/>
          </a:xfrm>
        </p:spPr>
        <p:txBody>
          <a:bodyPr>
            <a:normAutofit fontScale="70000" lnSpcReduction="20000"/>
          </a:bodyPr>
          <a:lstStyle/>
          <a:p>
            <a:r>
              <a:rPr lang="en-US" dirty="0">
                <a:solidFill>
                  <a:schemeClr val="bg1"/>
                </a:solidFill>
              </a:rPr>
              <a:t>Joint strength assessments serve an important role in the medical rehabilitation domain, granting clinicians better insight into the progress of their patients</a:t>
            </a:r>
          </a:p>
          <a:p>
            <a:r>
              <a:rPr lang="en-US" dirty="0">
                <a:solidFill>
                  <a:schemeClr val="bg1"/>
                </a:solidFill>
              </a:rPr>
              <a:t>Similar assessments could be utilized by exercise physiologists, strength and conditioning specialists, and flight doctors to help maintain astronauts’ muscle function during missions</a:t>
            </a:r>
          </a:p>
          <a:p>
            <a:r>
              <a:rPr lang="en-US" dirty="0">
                <a:solidFill>
                  <a:schemeClr val="bg1"/>
                </a:solidFill>
              </a:rPr>
              <a:t>Isokinetic dynamometry is an accepted method of joint strength assessment in clinical settings, and NASA uses it as a tool to assess strength changes from pre- to post-flight</a:t>
            </a:r>
          </a:p>
          <a:p>
            <a:r>
              <a:rPr lang="en-US" dirty="0">
                <a:solidFill>
                  <a:schemeClr val="bg1"/>
                </a:solidFill>
              </a:rPr>
              <a:t>However, currently no practical means of obtaining individual joint strength data exists during spaceflight, precluding the ability to track changes in strength during missions</a:t>
            </a:r>
          </a:p>
          <a:p>
            <a:r>
              <a:rPr lang="en-US" dirty="0">
                <a:solidFill>
                  <a:schemeClr val="bg1"/>
                </a:solidFill>
              </a:rPr>
              <a:t>We developed a portable knee version to fill this gap</a:t>
            </a:r>
          </a:p>
          <a:p>
            <a:r>
              <a:rPr lang="en-US" dirty="0">
                <a:solidFill>
                  <a:schemeClr val="bg1"/>
                </a:solidFill>
              </a:rPr>
              <a:t>Comparison testing has shown that </a:t>
            </a:r>
            <a:r>
              <a:rPr lang="en-US" b="1" dirty="0">
                <a:solidFill>
                  <a:schemeClr val="bg1"/>
                </a:solidFill>
              </a:rPr>
              <a:t>the Portable Knee Dynamometer has analogous repeatability to the state-of-the-art ground system </a:t>
            </a:r>
            <a:r>
              <a:rPr lang="en-US" dirty="0">
                <a:solidFill>
                  <a:schemeClr val="bg1"/>
                </a:solidFill>
              </a:rPr>
              <a:t>and, overall, the peak knee torque measured by the PKD agrees very well for isometric and isokinetic contractions.</a:t>
            </a:r>
          </a:p>
          <a:p>
            <a:r>
              <a:rPr lang="en-US" dirty="0">
                <a:solidFill>
                  <a:schemeClr val="bg1"/>
                </a:solidFill>
              </a:rPr>
              <a:t>Device has been evaluated for proof-of-concept in microgravity</a:t>
            </a:r>
          </a:p>
        </p:txBody>
      </p:sp>
      <p:pic>
        <p:nvPicPr>
          <p:cNvPr id="5" name="Picture 4">
            <a:extLst>
              <a:ext uri="{FF2B5EF4-FFF2-40B4-BE49-F238E27FC236}">
                <a16:creationId xmlns:a16="http://schemas.microsoft.com/office/drawing/2014/main" id="{825AB654-18EB-4224-BBEB-008EE8F2E4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978" t="543" r="11464" b="2749"/>
          <a:stretch/>
        </p:blipFill>
        <p:spPr>
          <a:xfrm>
            <a:off x="8461332" y="935847"/>
            <a:ext cx="3487634" cy="2614747"/>
          </a:xfrm>
          <a:prstGeom prst="rect">
            <a:avLst/>
          </a:prstGeom>
        </p:spPr>
      </p:pic>
      <p:pic>
        <p:nvPicPr>
          <p:cNvPr id="6" name="Picture 5">
            <a:extLst>
              <a:ext uri="{FF2B5EF4-FFF2-40B4-BE49-F238E27FC236}">
                <a16:creationId xmlns:a16="http://schemas.microsoft.com/office/drawing/2014/main" id="{0992FBBD-3EDE-44A0-9AE3-22036C6389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046" t="64" r="4456" b="8386"/>
          <a:stretch/>
        </p:blipFill>
        <p:spPr>
          <a:xfrm>
            <a:off x="8461332" y="3688915"/>
            <a:ext cx="3493699" cy="2867960"/>
          </a:xfrm>
          <a:prstGeom prst="rect">
            <a:avLst/>
          </a:prstGeom>
        </p:spPr>
      </p:pic>
      <p:pic>
        <p:nvPicPr>
          <p:cNvPr id="7" name="Picture 6">
            <a:extLst>
              <a:ext uri="{FF2B5EF4-FFF2-40B4-BE49-F238E27FC236}">
                <a16:creationId xmlns:a16="http://schemas.microsoft.com/office/drawing/2014/main" id="{5F7F4785-CC6F-476E-BF18-305E58512187}"/>
              </a:ext>
            </a:extLst>
          </p:cNvPr>
          <p:cNvPicPr>
            <a:picLocks noChangeAspect="1"/>
          </p:cNvPicPr>
          <p:nvPr/>
        </p:nvPicPr>
        <p:blipFill>
          <a:blip r:embed="rId4"/>
          <a:stretch>
            <a:fillRect/>
          </a:stretch>
        </p:blipFill>
        <p:spPr>
          <a:xfrm>
            <a:off x="10638231" y="5242142"/>
            <a:ext cx="1394424" cy="138508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2724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solidFill>
                  <a:schemeClr val="bg1"/>
                </a:solidFill>
                <a:latin typeface="Times New Roman" charset="0"/>
                <a:cs typeface="Times New Roman" charset="0"/>
              </a:rPr>
              <a:t>Additional Developments</a:t>
            </a:r>
            <a:endParaRPr lang="en-US" b="1" dirty="0">
              <a:solidFill>
                <a:schemeClr val="bg1"/>
              </a:solidFill>
              <a:latin typeface="Times New Roman" charset="0"/>
              <a:cs typeface="Times New Roman" charset="0"/>
            </a:endParaRPr>
          </a:p>
        </p:txBody>
      </p:sp>
      <p:sp>
        <p:nvSpPr>
          <p:cNvPr id="8" name="Content Placeholder 2"/>
          <p:cNvSpPr>
            <a:spLocks noGrp="1"/>
          </p:cNvSpPr>
          <p:nvPr>
            <p:ph idx="1"/>
          </p:nvPr>
        </p:nvSpPr>
        <p:spPr>
          <a:xfrm>
            <a:off x="838200" y="1825625"/>
            <a:ext cx="7472819" cy="4801598"/>
          </a:xfrm>
        </p:spPr>
        <p:txBody>
          <a:bodyPr>
            <a:normAutofit/>
          </a:bodyPr>
          <a:lstStyle/>
          <a:p>
            <a:r>
              <a:rPr lang="en-US" dirty="0">
                <a:solidFill>
                  <a:schemeClr val="bg1"/>
                </a:solidFill>
              </a:rPr>
              <a:t>Sensorimotor Countermeasures Device</a:t>
            </a:r>
          </a:p>
          <a:p>
            <a:pPr lvl="1"/>
            <a:r>
              <a:rPr lang="en-US" dirty="0">
                <a:solidFill>
                  <a:schemeClr val="bg1"/>
                </a:solidFill>
              </a:rPr>
              <a:t>Sensorimotor system adapts to microgravity</a:t>
            </a:r>
          </a:p>
          <a:p>
            <a:pPr lvl="2"/>
            <a:r>
              <a:rPr lang="en-US" dirty="0">
                <a:solidFill>
                  <a:schemeClr val="bg1"/>
                </a:solidFill>
              </a:rPr>
              <a:t>Useless vestibular inputs</a:t>
            </a:r>
          </a:p>
          <a:p>
            <a:pPr lvl="2"/>
            <a:r>
              <a:rPr lang="en-US" dirty="0">
                <a:solidFill>
                  <a:schemeClr val="bg1"/>
                </a:solidFill>
              </a:rPr>
              <a:t>Main proprioceptive stimuli from treadmill</a:t>
            </a:r>
          </a:p>
          <a:p>
            <a:pPr lvl="1"/>
            <a:r>
              <a:rPr lang="en-US" dirty="0">
                <a:solidFill>
                  <a:schemeClr val="bg1"/>
                </a:solidFill>
              </a:rPr>
              <a:t>Future long-duration transit vehicles might not have a treadmill, so alternative sensorimotor training will be necessary</a:t>
            </a:r>
          </a:p>
          <a:p>
            <a:pPr lvl="1"/>
            <a:r>
              <a:rPr lang="en-US" dirty="0">
                <a:solidFill>
                  <a:schemeClr val="bg1"/>
                </a:solidFill>
              </a:rPr>
              <a:t>We are developing a Balance Board with pulldown actuation via a harness</a:t>
            </a:r>
          </a:p>
          <a:p>
            <a:pPr lvl="1"/>
            <a:r>
              <a:rPr lang="en-US" dirty="0">
                <a:solidFill>
                  <a:schemeClr val="bg1"/>
                </a:solidFill>
              </a:rPr>
              <a:t>The latest prototype has been evaluated for microgravity feasibility during a parabolic flight suite</a:t>
            </a:r>
          </a:p>
          <a:p>
            <a:pPr lvl="1"/>
            <a:r>
              <a:rPr lang="en-US" dirty="0">
                <a:solidFill>
                  <a:schemeClr val="bg1"/>
                </a:solidFill>
              </a:rPr>
              <a:t>Working toward an ISS technology demonstration unit</a:t>
            </a:r>
          </a:p>
        </p:txBody>
      </p:sp>
      <p:pic>
        <p:nvPicPr>
          <p:cNvPr id="1026" name="Picture 2" descr="Moon Falling GIF by MIT - Find &amp; Share on GIPHY">
            <a:extLst>
              <a:ext uri="{FF2B5EF4-FFF2-40B4-BE49-F238E27FC236}">
                <a16:creationId xmlns:a16="http://schemas.microsoft.com/office/drawing/2014/main" id="{DCA3382A-F3F0-4E28-9AC1-23BCC339C4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8443" y="1103419"/>
            <a:ext cx="1905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e'll Never Get Tired of This Video of Astronauts Falling ...">
            <a:extLst>
              <a:ext uri="{FF2B5EF4-FFF2-40B4-BE49-F238E27FC236}">
                <a16:creationId xmlns:a16="http://schemas.microsoft.com/office/drawing/2014/main" id="{5A4C135A-6CD1-4A6C-A363-899FAB4109F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188" r="15576"/>
          <a:stretch/>
        </p:blipFill>
        <p:spPr bwMode="auto">
          <a:xfrm>
            <a:off x="9481746" y="2743594"/>
            <a:ext cx="2351697" cy="15822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alance Scale Predicts, Helps Prevent Falls | NASA Spinoff">
            <a:extLst>
              <a:ext uri="{FF2B5EF4-FFF2-40B4-BE49-F238E27FC236}">
                <a16:creationId xmlns:a16="http://schemas.microsoft.com/office/drawing/2014/main" id="{75C13C62-D1E9-4319-BC73-295F386E1A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88710" y="4643022"/>
            <a:ext cx="2844733" cy="198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167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solidFill>
                  <a:schemeClr val="bg1"/>
                </a:solidFill>
                <a:latin typeface="Times New Roman" charset="0"/>
                <a:cs typeface="Times New Roman" charset="0"/>
              </a:rPr>
              <a:t>Additional Developments</a:t>
            </a:r>
            <a:endParaRPr lang="en-US" b="1" dirty="0">
              <a:solidFill>
                <a:schemeClr val="bg1"/>
              </a:solidFill>
              <a:latin typeface="Times New Roman" charset="0"/>
              <a:cs typeface="Times New Roman" charset="0"/>
            </a:endParaRPr>
          </a:p>
        </p:txBody>
      </p:sp>
      <p:sp>
        <p:nvSpPr>
          <p:cNvPr id="8" name="Content Placeholder 2"/>
          <p:cNvSpPr>
            <a:spLocks noGrp="1"/>
          </p:cNvSpPr>
          <p:nvPr>
            <p:ph idx="1"/>
          </p:nvPr>
        </p:nvSpPr>
        <p:spPr>
          <a:xfrm>
            <a:off x="838200" y="1825625"/>
            <a:ext cx="6389913" cy="4801598"/>
          </a:xfrm>
        </p:spPr>
        <p:txBody>
          <a:bodyPr>
            <a:normAutofit fontScale="92500" lnSpcReduction="10000"/>
          </a:bodyPr>
          <a:lstStyle/>
          <a:p>
            <a:r>
              <a:rPr lang="en-US" dirty="0">
                <a:solidFill>
                  <a:schemeClr val="bg1"/>
                </a:solidFill>
              </a:rPr>
              <a:t>Upper Extremity Offload Device for Reduced Gravity Analog</a:t>
            </a:r>
          </a:p>
          <a:p>
            <a:pPr lvl="1"/>
            <a:r>
              <a:rPr lang="en-US" dirty="0">
                <a:solidFill>
                  <a:schemeClr val="bg1"/>
                </a:solidFill>
              </a:rPr>
              <a:t>Analog system capable of actively offloading the weight of a person (e.g. wearing spacesuit) or hardware to simulate alternate gravitational environments</a:t>
            </a:r>
          </a:p>
          <a:p>
            <a:pPr lvl="1"/>
            <a:r>
              <a:rPr lang="en-US" dirty="0">
                <a:solidFill>
                  <a:schemeClr val="bg1"/>
                </a:solidFill>
              </a:rPr>
              <a:t>Extremities still feel the pull of 1g, which can be fatiguing and/or uncomfortable, and provides an imperfect analog which could misinform suit design, etc.</a:t>
            </a:r>
          </a:p>
          <a:p>
            <a:pPr lvl="1"/>
            <a:r>
              <a:rPr lang="en-US" dirty="0">
                <a:solidFill>
                  <a:schemeClr val="bg1"/>
                </a:solidFill>
              </a:rPr>
              <a:t>We have developed a passive arm offload device to simulate the desired gravitational environment on the limbs</a:t>
            </a:r>
          </a:p>
          <a:p>
            <a:pPr lvl="1"/>
            <a:r>
              <a:rPr lang="en-US" dirty="0">
                <a:solidFill>
                  <a:schemeClr val="bg1"/>
                </a:solidFill>
              </a:rPr>
              <a:t>Now investigating making it “smart” with actuation and sensing</a:t>
            </a:r>
          </a:p>
        </p:txBody>
      </p:sp>
      <p:pic>
        <p:nvPicPr>
          <p:cNvPr id="4" name="Picture 3">
            <a:extLst>
              <a:ext uri="{FF2B5EF4-FFF2-40B4-BE49-F238E27FC236}">
                <a16:creationId xmlns:a16="http://schemas.microsoft.com/office/drawing/2014/main" id="{4D1E973B-09AF-420C-870A-7C388A6410EA}"/>
              </a:ext>
            </a:extLst>
          </p:cNvPr>
          <p:cNvPicPr>
            <a:picLocks noChangeAspect="1"/>
          </p:cNvPicPr>
          <p:nvPr/>
        </p:nvPicPr>
        <p:blipFill>
          <a:blip r:embed="rId2"/>
          <a:stretch>
            <a:fillRect/>
          </a:stretch>
        </p:blipFill>
        <p:spPr>
          <a:xfrm>
            <a:off x="7228113" y="1690688"/>
            <a:ext cx="4799872" cy="3195854"/>
          </a:xfrm>
          <a:prstGeom prst="rect">
            <a:avLst/>
          </a:prstGeom>
          <a:ln>
            <a:noFill/>
          </a:ln>
          <a:effectLst>
            <a:softEdge rad="112500"/>
          </a:effectLst>
        </p:spPr>
      </p:pic>
      <p:pic>
        <p:nvPicPr>
          <p:cNvPr id="5" name="Picture 4">
            <a:extLst>
              <a:ext uri="{FF2B5EF4-FFF2-40B4-BE49-F238E27FC236}">
                <a16:creationId xmlns:a16="http://schemas.microsoft.com/office/drawing/2014/main" id="{16981283-5E71-4BBD-B297-C19348404D4B}"/>
              </a:ext>
            </a:extLst>
          </p:cNvPr>
          <p:cNvPicPr>
            <a:picLocks noChangeAspect="1"/>
          </p:cNvPicPr>
          <p:nvPr/>
        </p:nvPicPr>
        <p:blipFill>
          <a:blip r:embed="rId3"/>
          <a:stretch>
            <a:fillRect/>
          </a:stretch>
        </p:blipFill>
        <p:spPr>
          <a:xfrm>
            <a:off x="8930763" y="5118404"/>
            <a:ext cx="1501263" cy="1508819"/>
          </a:xfrm>
          <a:prstGeom prst="rect">
            <a:avLst/>
          </a:prstGeom>
        </p:spPr>
      </p:pic>
    </p:spTree>
    <p:extLst>
      <p:ext uri="{BB962C8B-B14F-4D97-AF65-F5344CB8AC3E}">
        <p14:creationId xmlns:p14="http://schemas.microsoft.com/office/powerpoint/2010/main" val="3171050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charset="0"/>
                <a:cs typeface="Times New Roman" charset="0"/>
              </a:rPr>
              <a:t>Future Work</a:t>
            </a:r>
          </a:p>
        </p:txBody>
      </p:sp>
      <p:sp>
        <p:nvSpPr>
          <p:cNvPr id="3" name="Content Placeholder 2"/>
          <p:cNvSpPr>
            <a:spLocks noGrp="1"/>
          </p:cNvSpPr>
          <p:nvPr>
            <p:ph idx="1"/>
          </p:nvPr>
        </p:nvSpPr>
        <p:spPr>
          <a:xfrm>
            <a:off x="838200" y="1825624"/>
            <a:ext cx="5374106" cy="4758055"/>
          </a:xfrm>
        </p:spPr>
        <p:txBody>
          <a:bodyPr>
            <a:normAutofit fontScale="62500" lnSpcReduction="20000"/>
          </a:bodyPr>
          <a:lstStyle/>
          <a:p>
            <a:r>
              <a:rPr lang="en-US" dirty="0">
                <a:solidFill>
                  <a:schemeClr val="bg1"/>
                </a:solidFill>
              </a:rPr>
              <a:t>X1 Exoskeleton</a:t>
            </a:r>
          </a:p>
          <a:p>
            <a:pPr lvl="1"/>
            <a:r>
              <a:rPr lang="en-US" dirty="0">
                <a:solidFill>
                  <a:schemeClr val="bg1"/>
                </a:solidFill>
              </a:rPr>
              <a:t>Continue to use as testbed to further other technologies</a:t>
            </a:r>
          </a:p>
          <a:p>
            <a:pPr lvl="1"/>
            <a:r>
              <a:rPr lang="en-US" dirty="0">
                <a:solidFill>
                  <a:schemeClr val="bg1"/>
                </a:solidFill>
              </a:rPr>
              <a:t>Pursue next generation for integration with Exploration space suit</a:t>
            </a:r>
          </a:p>
          <a:p>
            <a:pPr lvl="1"/>
            <a:endParaRPr lang="en-US" dirty="0">
              <a:solidFill>
                <a:schemeClr val="bg1"/>
              </a:solidFill>
            </a:endParaRPr>
          </a:p>
          <a:p>
            <a:r>
              <a:rPr lang="en-US" dirty="0">
                <a:solidFill>
                  <a:schemeClr val="bg1"/>
                </a:solidFill>
              </a:rPr>
              <a:t>RoboGlove</a:t>
            </a:r>
          </a:p>
          <a:p>
            <a:pPr lvl="1"/>
            <a:r>
              <a:rPr lang="en-US" dirty="0">
                <a:solidFill>
                  <a:schemeClr val="bg1"/>
                </a:solidFill>
              </a:rPr>
              <a:t>Explore medical applications (stroke rehabilitation, ADLs)</a:t>
            </a:r>
          </a:p>
          <a:p>
            <a:pPr lvl="1"/>
            <a:r>
              <a:rPr lang="en-US" dirty="0">
                <a:solidFill>
                  <a:schemeClr val="bg1"/>
                </a:solidFill>
              </a:rPr>
              <a:t>Extend technology to assist with full arm motion</a:t>
            </a:r>
          </a:p>
          <a:p>
            <a:pPr lvl="1"/>
            <a:endParaRPr lang="en-US" dirty="0">
              <a:solidFill>
                <a:schemeClr val="bg1"/>
              </a:solidFill>
            </a:endParaRPr>
          </a:p>
          <a:p>
            <a:r>
              <a:rPr lang="en-US" dirty="0">
                <a:solidFill>
                  <a:schemeClr val="bg1"/>
                </a:solidFill>
              </a:rPr>
              <a:t>SSRG</a:t>
            </a:r>
          </a:p>
          <a:p>
            <a:pPr lvl="1"/>
            <a:r>
              <a:rPr lang="en-US" dirty="0">
                <a:solidFill>
                  <a:schemeClr val="bg1"/>
                </a:solidFill>
              </a:rPr>
              <a:t>Increase capability, fatigue reduction</a:t>
            </a:r>
          </a:p>
          <a:p>
            <a:pPr lvl="1"/>
            <a:r>
              <a:rPr lang="en-US" dirty="0">
                <a:solidFill>
                  <a:schemeClr val="bg1"/>
                </a:solidFill>
              </a:rPr>
              <a:t>Integrate with full space suit</a:t>
            </a:r>
          </a:p>
          <a:p>
            <a:pPr lvl="1"/>
            <a:endParaRPr lang="en-US" dirty="0">
              <a:solidFill>
                <a:schemeClr val="bg1"/>
              </a:solidFill>
            </a:endParaRPr>
          </a:p>
          <a:p>
            <a:r>
              <a:rPr lang="en-US" dirty="0">
                <a:solidFill>
                  <a:schemeClr val="bg1"/>
                </a:solidFill>
              </a:rPr>
              <a:t>Armstrong</a:t>
            </a:r>
          </a:p>
          <a:p>
            <a:pPr lvl="1"/>
            <a:r>
              <a:rPr lang="en-US" dirty="0">
                <a:solidFill>
                  <a:schemeClr val="bg1"/>
                </a:solidFill>
              </a:rPr>
              <a:t>Pursue integration of component technologies for space suit augmentation</a:t>
            </a:r>
          </a:p>
          <a:p>
            <a:pPr lvl="1"/>
            <a:r>
              <a:rPr lang="en-US" dirty="0">
                <a:solidFill>
                  <a:schemeClr val="bg1"/>
                </a:solidFill>
              </a:rPr>
              <a:t>Explore further medical rehabilitation and ADL applications</a:t>
            </a:r>
          </a:p>
        </p:txBody>
      </p:sp>
      <p:sp>
        <p:nvSpPr>
          <p:cNvPr id="4" name="Content Placeholder 2"/>
          <p:cNvSpPr txBox="1">
            <a:spLocks/>
          </p:cNvSpPr>
          <p:nvPr/>
        </p:nvSpPr>
        <p:spPr>
          <a:xfrm>
            <a:off x="6460959" y="1825625"/>
            <a:ext cx="5731041" cy="4671428"/>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Force Shoe</a:t>
            </a:r>
          </a:p>
          <a:p>
            <a:pPr lvl="1"/>
            <a:r>
              <a:rPr lang="en-US" dirty="0">
                <a:solidFill>
                  <a:schemeClr val="bg1"/>
                </a:solidFill>
              </a:rPr>
              <a:t>Fly it and evaluate it</a:t>
            </a:r>
          </a:p>
          <a:p>
            <a:pPr lvl="1"/>
            <a:r>
              <a:rPr lang="en-US" dirty="0">
                <a:solidFill>
                  <a:schemeClr val="bg1"/>
                </a:solidFill>
              </a:rPr>
              <a:t>Explore additional terrestrial uses, partnerships</a:t>
            </a:r>
          </a:p>
          <a:p>
            <a:pPr lvl="1"/>
            <a:endParaRPr lang="en-US" dirty="0">
              <a:solidFill>
                <a:schemeClr val="bg1"/>
              </a:solidFill>
            </a:endParaRPr>
          </a:p>
          <a:p>
            <a:r>
              <a:rPr lang="en-US" dirty="0">
                <a:solidFill>
                  <a:schemeClr val="bg1"/>
                </a:solidFill>
              </a:rPr>
              <a:t>MED-2</a:t>
            </a:r>
          </a:p>
          <a:p>
            <a:pPr lvl="1"/>
            <a:r>
              <a:rPr lang="en-US" dirty="0">
                <a:solidFill>
                  <a:schemeClr val="bg1"/>
                </a:solidFill>
              </a:rPr>
              <a:t>Further evaluation on ISS</a:t>
            </a:r>
          </a:p>
          <a:p>
            <a:pPr lvl="1"/>
            <a:r>
              <a:rPr lang="en-US" dirty="0">
                <a:solidFill>
                  <a:schemeClr val="bg1"/>
                </a:solidFill>
              </a:rPr>
              <a:t>Potential Exploration exercise solution</a:t>
            </a:r>
          </a:p>
          <a:p>
            <a:pPr lvl="1"/>
            <a:endParaRPr lang="en-US" dirty="0">
              <a:solidFill>
                <a:schemeClr val="bg1"/>
              </a:solidFill>
            </a:endParaRPr>
          </a:p>
          <a:p>
            <a:r>
              <a:rPr lang="en-US" dirty="0">
                <a:solidFill>
                  <a:schemeClr val="bg1"/>
                </a:solidFill>
              </a:rPr>
              <a:t>Portable Dynamometer</a:t>
            </a:r>
          </a:p>
          <a:p>
            <a:pPr lvl="1"/>
            <a:r>
              <a:rPr lang="en-US" dirty="0">
                <a:solidFill>
                  <a:schemeClr val="bg1"/>
                </a:solidFill>
              </a:rPr>
              <a:t>Adapt to other joints</a:t>
            </a:r>
          </a:p>
          <a:p>
            <a:pPr lvl="1"/>
            <a:r>
              <a:rPr lang="en-US" dirty="0">
                <a:solidFill>
                  <a:schemeClr val="bg1"/>
                </a:solidFill>
              </a:rPr>
              <a:t>Integrate with biofeedback for training</a:t>
            </a:r>
          </a:p>
          <a:p>
            <a:pPr lvl="1"/>
            <a:endParaRPr lang="en-US" dirty="0">
              <a:solidFill>
                <a:schemeClr val="bg1"/>
              </a:solidFill>
            </a:endParaRPr>
          </a:p>
          <a:p>
            <a:r>
              <a:rPr lang="en-US" dirty="0">
                <a:solidFill>
                  <a:schemeClr val="bg1"/>
                </a:solidFill>
              </a:rPr>
              <a:t>Sensorimotor Countermeasure Device</a:t>
            </a:r>
          </a:p>
          <a:p>
            <a:pPr lvl="1"/>
            <a:r>
              <a:rPr lang="en-US" dirty="0">
                <a:solidFill>
                  <a:schemeClr val="bg1"/>
                </a:solidFill>
              </a:rPr>
              <a:t>Evaluate on ISS</a:t>
            </a:r>
          </a:p>
          <a:p>
            <a:pPr lvl="1"/>
            <a:endParaRPr lang="en-US" dirty="0">
              <a:solidFill>
                <a:schemeClr val="bg1"/>
              </a:solidFill>
            </a:endParaRPr>
          </a:p>
          <a:p>
            <a:r>
              <a:rPr lang="en-US" dirty="0">
                <a:solidFill>
                  <a:schemeClr val="bg1"/>
                </a:solidFill>
              </a:rPr>
              <a:t>Upper Extremity Offload Device</a:t>
            </a:r>
          </a:p>
          <a:p>
            <a:pPr lvl="1"/>
            <a:r>
              <a:rPr lang="en-US" dirty="0">
                <a:solidFill>
                  <a:schemeClr val="bg1"/>
                </a:solidFill>
              </a:rPr>
              <a:t>Make it “smart” through sensing, actuation, and control</a:t>
            </a:r>
          </a:p>
          <a:p>
            <a:pPr lvl="1"/>
            <a:endParaRPr lang="en-US" dirty="0">
              <a:solidFill>
                <a:schemeClr val="bg1"/>
              </a:solidFill>
            </a:endParaRPr>
          </a:p>
        </p:txBody>
      </p:sp>
    </p:spTree>
    <p:extLst>
      <p:ext uri="{BB962C8B-B14F-4D97-AF65-F5344CB8AC3E}">
        <p14:creationId xmlns:p14="http://schemas.microsoft.com/office/powerpoint/2010/main" val="2809509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charset="0"/>
                <a:cs typeface="Times New Roman" charset="0"/>
              </a:rPr>
              <a:t>Thank you!</a:t>
            </a:r>
          </a:p>
        </p:txBody>
      </p:sp>
      <p:pic>
        <p:nvPicPr>
          <p:cNvPr id="5" name="Picture 4">
            <a:extLst>
              <a:ext uri="{FF2B5EF4-FFF2-40B4-BE49-F238E27FC236}">
                <a16:creationId xmlns:a16="http://schemas.microsoft.com/office/drawing/2014/main" id="{AD49CE98-6194-463A-ADB7-00E030F076FE}"/>
              </a:ext>
            </a:extLst>
          </p:cNvPr>
          <p:cNvPicPr>
            <a:picLocks noChangeAspect="1"/>
          </p:cNvPicPr>
          <p:nvPr/>
        </p:nvPicPr>
        <p:blipFill>
          <a:blip r:embed="rId2"/>
          <a:stretch>
            <a:fillRect/>
          </a:stretch>
        </p:blipFill>
        <p:spPr>
          <a:xfrm>
            <a:off x="4305232" y="1964762"/>
            <a:ext cx="3814148" cy="3814148"/>
          </a:xfrm>
          <a:prstGeom prst="rect">
            <a:avLst/>
          </a:prstGeom>
          <a:ln>
            <a:noFill/>
          </a:ln>
          <a:effectLst>
            <a:softEdge rad="112500"/>
          </a:effectLst>
        </p:spPr>
      </p:pic>
    </p:spTree>
    <p:extLst>
      <p:ext uri="{BB962C8B-B14F-4D97-AF65-F5344CB8AC3E}">
        <p14:creationId xmlns:p14="http://schemas.microsoft.com/office/powerpoint/2010/main" val="1294228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5680</TotalTime>
  <Words>1418</Words>
  <Application>Microsoft Office PowerPoint</Application>
  <PresentationFormat>Widescreen</PresentationFormat>
  <Paragraphs>228</Paragraphs>
  <Slides>21</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NASA – JSC Wearable Robotic Technologies</vt:lpstr>
      <vt:lpstr>Robonaut 2 (R2): NASA-JSC Wearable Robotic Technologies’ common ancestor</vt:lpstr>
      <vt:lpstr>JSC Wearable Robotics Development</vt:lpstr>
      <vt:lpstr>JSC Wearable Robotics Development</vt:lpstr>
      <vt:lpstr>X1 Technology Description</vt:lpstr>
      <vt:lpstr>X1 Technology, continued</vt:lpstr>
      <vt:lpstr>RoboGlove</vt:lpstr>
      <vt:lpstr>RoboGlove Applications</vt:lpstr>
      <vt:lpstr>Space Suit RoboGlove (SSRG)</vt:lpstr>
      <vt:lpstr>SSRG Initial Testing</vt:lpstr>
      <vt:lpstr>SSRG Fatigue Study</vt:lpstr>
      <vt:lpstr>Armstrong Technology Description</vt:lpstr>
      <vt:lpstr>Armstrong Technology, continued</vt:lpstr>
      <vt:lpstr>ForceShoe 2.1</vt:lpstr>
      <vt:lpstr>ForceShoe 2.1</vt:lpstr>
      <vt:lpstr>Miniature Exercise Device (MED)-2</vt:lpstr>
      <vt:lpstr>Portable Dynamometry</vt:lpstr>
      <vt:lpstr>Additional Developments</vt:lpstr>
      <vt:lpstr>Additional Developments</vt:lpstr>
      <vt:lpstr>Future Work</vt:lpstr>
      <vt:lpstr>Thank you!</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Wearable Robotic Systems at NASA/JSC</dc:title>
  <dc:creator>BECK, CHRISTOPHER E. (JSC-ER4)[OCEANEERING SPACE SYSTEMS]</dc:creator>
  <cp:lastModifiedBy>Beck, Christopher E. (JSC-ER311)</cp:lastModifiedBy>
  <cp:revision>97</cp:revision>
  <dcterms:created xsi:type="dcterms:W3CDTF">2016-04-22T15:25:59Z</dcterms:created>
  <dcterms:modified xsi:type="dcterms:W3CDTF">2023-02-15T22:12:53Z</dcterms:modified>
</cp:coreProperties>
</file>