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32"/>
  </p:notesMasterIdLst>
  <p:sldIdLst>
    <p:sldId id="271" r:id="rId5"/>
    <p:sldId id="4996" r:id="rId6"/>
    <p:sldId id="4997" r:id="rId7"/>
    <p:sldId id="272" r:id="rId8"/>
    <p:sldId id="273" r:id="rId9"/>
    <p:sldId id="4964" r:id="rId10"/>
    <p:sldId id="4936" r:id="rId11"/>
    <p:sldId id="274" r:id="rId12"/>
    <p:sldId id="4998" r:id="rId13"/>
    <p:sldId id="4943" r:id="rId14"/>
    <p:sldId id="276" r:id="rId15"/>
    <p:sldId id="275" r:id="rId16"/>
    <p:sldId id="286" r:id="rId17"/>
    <p:sldId id="277" r:id="rId18"/>
    <p:sldId id="278" r:id="rId19"/>
    <p:sldId id="287" r:id="rId20"/>
    <p:sldId id="4994" r:id="rId21"/>
    <p:sldId id="280" r:id="rId22"/>
    <p:sldId id="288" r:id="rId23"/>
    <p:sldId id="281" r:id="rId24"/>
    <p:sldId id="284" r:id="rId25"/>
    <p:sldId id="289" r:id="rId26"/>
    <p:sldId id="4993" r:id="rId27"/>
    <p:sldId id="4995" r:id="rId28"/>
    <p:sldId id="4999" r:id="rId29"/>
    <p:sldId id="282" r:id="rId30"/>
    <p:sldId id="5000"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EF14D87-6440-E877-65D3-92DEEEC54FE9}" name="Kathryn" initials="K" userId="S::kmballar@ndc.nasa.gov::0a4044e3-30c2-4351-bef5-8509bc54618b" providerId="AD"/>
  <p188:author id="{70E57BA1-A6F4-D8F6-4647-81DD11E711DD}" name="Cruze, Nathan (LARC-D208)" initials="C(" userId="S::ncruze@ndc.nasa.gov::98015798-7c6e-402e-b4b3-a2d6479bcc80" providerId="AD"/>
  <p188:author id="{F0D847A3-6F6A-6870-C653-AC819B5EC04A}" name="Doebler, William J. (LARC-D321)" initials="DWJ(D" userId="S::wdoebler@ndc.nasa.gov::2f86e9e9-6061-467c-a4c7-48df9c957f9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Doebler, William J. (LARC-D321)" initials="DWJ(" lastIdx="1" clrIdx="0">
    <p:extLst>
      <p:ext uri="{19B8F6BF-5375-455C-9EA6-DF929625EA0E}">
        <p15:presenceInfo xmlns:p15="http://schemas.microsoft.com/office/powerpoint/2012/main" userId="S-1-5-21-330711430-3775241029-4075259233-777162" providerId="AD"/>
      </p:ext>
    </p:extLst>
  </p:cmAuthor>
  <p:cmAuthor id="2" name="Loubeau, Alexandra (LARC-D321)" initials="LA(" lastIdx="31" clrIdx="1">
    <p:extLst>
      <p:ext uri="{19B8F6BF-5375-455C-9EA6-DF929625EA0E}">
        <p15:presenceInfo xmlns:p15="http://schemas.microsoft.com/office/powerpoint/2012/main" userId="S::aloubeau@ndc.nasa.gov::bc0ed32d-919a-4446-8601-d201835796d1" providerId="AD"/>
      </p:ext>
    </p:extLst>
  </p:cmAuthor>
  <p:cmAuthor id="3" name="William" initials="W" lastIdx="17" clrIdx="2">
    <p:extLst>
      <p:ext uri="{19B8F6BF-5375-455C-9EA6-DF929625EA0E}">
        <p15:presenceInfo xmlns:p15="http://schemas.microsoft.com/office/powerpoint/2012/main" userId="S::wdoebler@ndc.nasa.gov::2f86e9e9-6061-467c-a4c7-48df9c957f9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0"/>
    <a:srgbClr val="0000FF"/>
    <a:srgbClr val="CF3FBA"/>
    <a:srgbClr val="0374BE"/>
    <a:srgbClr val="D95319"/>
    <a:srgbClr val="6236CC"/>
    <a:srgbClr val="227CC5"/>
    <a:srgbClr val="A5E8CB"/>
    <a:srgbClr val="7CD558"/>
    <a:srgbClr val="D5C25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D5AC43F-65B6-4A21-BFD4-8F4D89267F81}" v="99" dt="2023-02-22T17:53:25.82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8136" autoAdjust="0"/>
  </p:normalViewPr>
  <p:slideViewPr>
    <p:cSldViewPr snapToGrid="0">
      <p:cViewPr varScale="1">
        <p:scale>
          <a:sx n="74" d="100"/>
          <a:sy n="74" d="100"/>
        </p:scale>
        <p:origin x="1872"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commentAuthors" Target="commentAuthors.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40"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ebler, William J. (LARC-D321)" userId="2f86e9e9-6061-467c-a4c7-48df9c957f91" providerId="ADAL" clId="{9D5AC43F-65B6-4A21-BFD4-8F4D89267F81}"/>
    <pc:docChg chg="undo redo custSel addSld delSld modSld sldOrd modShowInfo">
      <pc:chgData name="Doebler, William J. (LARC-D321)" userId="2f86e9e9-6061-467c-a4c7-48df9c957f91" providerId="ADAL" clId="{9D5AC43F-65B6-4A21-BFD4-8F4D89267F81}" dt="2023-02-23T14:27:56.005" v="1281" actId="20577"/>
      <pc:docMkLst>
        <pc:docMk/>
      </pc:docMkLst>
      <pc:sldChg chg="modSp mod modTransition modNotesTx">
        <pc:chgData name="Doebler, William J. (LARC-D321)" userId="2f86e9e9-6061-467c-a4c7-48df9c957f91" providerId="ADAL" clId="{9D5AC43F-65B6-4A21-BFD4-8F4D89267F81}" dt="2023-02-22T21:04:10.354" v="1280" actId="20577"/>
        <pc:sldMkLst>
          <pc:docMk/>
          <pc:sldMk cId="3349502682" sldId="271"/>
        </pc:sldMkLst>
        <pc:spChg chg="mod">
          <ac:chgData name="Doebler, William J. (LARC-D321)" userId="2f86e9e9-6061-467c-a4c7-48df9c957f91" providerId="ADAL" clId="{9D5AC43F-65B6-4A21-BFD4-8F4D89267F81}" dt="2023-02-22T21:03:44.531" v="1235" actId="20577"/>
          <ac:spMkLst>
            <pc:docMk/>
            <pc:sldMk cId="3349502682" sldId="271"/>
            <ac:spMk id="3" creationId="{00000000-0000-0000-0000-000000000000}"/>
          </ac:spMkLst>
        </pc:spChg>
        <pc:spChg chg="mod">
          <ac:chgData name="Doebler, William J. (LARC-D321)" userId="2f86e9e9-6061-467c-a4c7-48df9c957f91" providerId="ADAL" clId="{9D5AC43F-65B6-4A21-BFD4-8F4D89267F81}" dt="2023-02-22T21:04:10.354" v="1280" actId="20577"/>
          <ac:spMkLst>
            <pc:docMk/>
            <pc:sldMk cId="3349502682" sldId="271"/>
            <ac:spMk id="6" creationId="{00000000-0000-0000-0000-000000000000}"/>
          </ac:spMkLst>
        </pc:spChg>
      </pc:sldChg>
      <pc:sldChg chg="modSp mod modTransition modNotesTx">
        <pc:chgData name="Doebler, William J. (LARC-D321)" userId="2f86e9e9-6061-467c-a4c7-48df9c957f91" providerId="ADAL" clId="{9D5AC43F-65B6-4A21-BFD4-8F4D89267F81}" dt="2023-02-23T14:27:56.005" v="1281" actId="20577"/>
        <pc:sldMkLst>
          <pc:docMk/>
          <pc:sldMk cId="247995547" sldId="272"/>
        </pc:sldMkLst>
        <pc:spChg chg="mod">
          <ac:chgData name="Doebler, William J. (LARC-D321)" userId="2f86e9e9-6061-467c-a4c7-48df9c957f91" providerId="ADAL" clId="{9D5AC43F-65B6-4A21-BFD4-8F4D89267F81}" dt="2023-02-23T14:27:56.005" v="1281" actId="20577"/>
          <ac:spMkLst>
            <pc:docMk/>
            <pc:sldMk cId="247995547" sldId="272"/>
            <ac:spMk id="2" creationId="{00000000-0000-0000-0000-000000000000}"/>
          </ac:spMkLst>
        </pc:spChg>
      </pc:sldChg>
      <pc:sldChg chg="modSp mod modTransition modNotesTx">
        <pc:chgData name="Doebler, William J. (LARC-D321)" userId="2f86e9e9-6061-467c-a4c7-48df9c957f91" providerId="ADAL" clId="{9D5AC43F-65B6-4A21-BFD4-8F4D89267F81}" dt="2023-02-22T21:00:22.426" v="1201"/>
        <pc:sldMkLst>
          <pc:docMk/>
          <pc:sldMk cId="2602116576" sldId="273"/>
        </pc:sldMkLst>
        <pc:spChg chg="mod">
          <ac:chgData name="Doebler, William J. (LARC-D321)" userId="2f86e9e9-6061-467c-a4c7-48df9c957f91" providerId="ADAL" clId="{9D5AC43F-65B6-4A21-BFD4-8F4D89267F81}" dt="2023-02-22T15:25:32.933" v="327" actId="20577"/>
          <ac:spMkLst>
            <pc:docMk/>
            <pc:sldMk cId="2602116576" sldId="273"/>
            <ac:spMk id="2" creationId="{7A0DFA8B-430E-4D89-8185-5D15D9D3CBC8}"/>
          </ac:spMkLst>
        </pc:spChg>
      </pc:sldChg>
      <pc:sldChg chg="modTransition modNotesTx">
        <pc:chgData name="Doebler, William J. (LARC-D321)" userId="2f86e9e9-6061-467c-a4c7-48df9c957f91" providerId="ADAL" clId="{9D5AC43F-65B6-4A21-BFD4-8F4D89267F81}" dt="2023-02-22T21:01:08.619" v="1207"/>
        <pc:sldMkLst>
          <pc:docMk/>
          <pc:sldMk cId="2479262580" sldId="274"/>
        </pc:sldMkLst>
      </pc:sldChg>
      <pc:sldChg chg="modSp mod modTransition modNotesTx">
        <pc:chgData name="Doebler, William J. (LARC-D321)" userId="2f86e9e9-6061-467c-a4c7-48df9c957f91" providerId="ADAL" clId="{9D5AC43F-65B6-4A21-BFD4-8F4D89267F81}" dt="2023-02-22T21:01:51.507" v="1215"/>
        <pc:sldMkLst>
          <pc:docMk/>
          <pc:sldMk cId="2545954938" sldId="275"/>
        </pc:sldMkLst>
        <pc:spChg chg="mod">
          <ac:chgData name="Doebler, William J. (LARC-D321)" userId="2f86e9e9-6061-467c-a4c7-48df9c957f91" providerId="ADAL" clId="{9D5AC43F-65B6-4A21-BFD4-8F4D89267F81}" dt="2023-02-22T16:30:58.208" v="420" actId="313"/>
          <ac:spMkLst>
            <pc:docMk/>
            <pc:sldMk cId="2545954938" sldId="275"/>
            <ac:spMk id="4" creationId="{CC39FB8A-6682-4C77-A983-6608DBE4D6AC}"/>
          </ac:spMkLst>
        </pc:spChg>
      </pc:sldChg>
      <pc:sldChg chg="addSp modSp mod ord modTransition modNotesTx">
        <pc:chgData name="Doebler, William J. (LARC-D321)" userId="2f86e9e9-6061-467c-a4c7-48df9c957f91" providerId="ADAL" clId="{9D5AC43F-65B6-4A21-BFD4-8F4D89267F81}" dt="2023-02-22T21:01:40.404" v="1213"/>
        <pc:sldMkLst>
          <pc:docMk/>
          <pc:sldMk cId="508177502" sldId="276"/>
        </pc:sldMkLst>
        <pc:spChg chg="mod">
          <ac:chgData name="Doebler, William J. (LARC-D321)" userId="2f86e9e9-6061-467c-a4c7-48df9c957f91" providerId="ADAL" clId="{9D5AC43F-65B6-4A21-BFD4-8F4D89267F81}" dt="2023-02-22T16:27:57.907" v="402" actId="20577"/>
          <ac:spMkLst>
            <pc:docMk/>
            <pc:sldMk cId="508177502" sldId="276"/>
            <ac:spMk id="3" creationId="{68B02273-2C7E-4F51-A5EF-5B8C6E5D4CD1}"/>
          </ac:spMkLst>
        </pc:spChg>
        <pc:spChg chg="mod">
          <ac:chgData name="Doebler, William J. (LARC-D321)" userId="2f86e9e9-6061-467c-a4c7-48df9c957f91" providerId="ADAL" clId="{9D5AC43F-65B6-4A21-BFD4-8F4D89267F81}" dt="2023-02-22T17:06:09.029" v="638" actId="20577"/>
          <ac:spMkLst>
            <pc:docMk/>
            <pc:sldMk cId="508177502" sldId="276"/>
            <ac:spMk id="9" creationId="{9AEE336F-6B0B-49A3-AB53-0240003F426D}"/>
          </ac:spMkLst>
        </pc:spChg>
        <pc:picChg chg="add mod">
          <ac:chgData name="Doebler, William J. (LARC-D321)" userId="2f86e9e9-6061-467c-a4c7-48df9c957f91" providerId="ADAL" clId="{9D5AC43F-65B6-4A21-BFD4-8F4D89267F81}" dt="2023-02-22T17:04:59.906" v="607" actId="14100"/>
          <ac:picMkLst>
            <pc:docMk/>
            <pc:sldMk cId="508177502" sldId="276"/>
            <ac:picMk id="10" creationId="{97D037F1-3F32-4BD7-9DAF-3A4096DBD9BA}"/>
          </ac:picMkLst>
        </pc:picChg>
      </pc:sldChg>
      <pc:sldChg chg="addSp modSp mod modTransition modAnim modNotesTx">
        <pc:chgData name="Doebler, William J. (LARC-D321)" userId="2f86e9e9-6061-467c-a4c7-48df9c957f91" providerId="ADAL" clId="{9D5AC43F-65B6-4A21-BFD4-8F4D89267F81}" dt="2023-02-22T21:02:13.721" v="1219"/>
        <pc:sldMkLst>
          <pc:docMk/>
          <pc:sldMk cId="1435374028" sldId="277"/>
        </pc:sldMkLst>
        <pc:cxnChg chg="add mod">
          <ac:chgData name="Doebler, William J. (LARC-D321)" userId="2f86e9e9-6061-467c-a4c7-48df9c957f91" providerId="ADAL" clId="{9D5AC43F-65B6-4A21-BFD4-8F4D89267F81}" dt="2023-02-22T18:07:32.464" v="1096" actId="1582"/>
          <ac:cxnSpMkLst>
            <pc:docMk/>
            <pc:sldMk cId="1435374028" sldId="277"/>
            <ac:cxnSpMk id="7" creationId="{0D145306-91C8-4A14-9AE7-890DB3C9C504}"/>
          </ac:cxnSpMkLst>
        </pc:cxnChg>
        <pc:cxnChg chg="add mod">
          <ac:chgData name="Doebler, William J. (LARC-D321)" userId="2f86e9e9-6061-467c-a4c7-48df9c957f91" providerId="ADAL" clId="{9D5AC43F-65B6-4A21-BFD4-8F4D89267F81}" dt="2023-02-22T18:07:32.464" v="1096" actId="1582"/>
          <ac:cxnSpMkLst>
            <pc:docMk/>
            <pc:sldMk cId="1435374028" sldId="277"/>
            <ac:cxnSpMk id="8" creationId="{AAAB0CEF-5E71-4EA4-9848-AFC630C2E94C}"/>
          </ac:cxnSpMkLst>
        </pc:cxnChg>
      </pc:sldChg>
      <pc:sldChg chg="modSp mod modTransition modNotesTx">
        <pc:chgData name="Doebler, William J. (LARC-D321)" userId="2f86e9e9-6061-467c-a4c7-48df9c957f91" providerId="ADAL" clId="{9D5AC43F-65B6-4A21-BFD4-8F4D89267F81}" dt="2023-02-22T21:02:23.353" v="1221"/>
        <pc:sldMkLst>
          <pc:docMk/>
          <pc:sldMk cId="1176676946" sldId="278"/>
        </pc:sldMkLst>
        <pc:spChg chg="mod">
          <ac:chgData name="Doebler, William J. (LARC-D321)" userId="2f86e9e9-6061-467c-a4c7-48df9c957f91" providerId="ADAL" clId="{9D5AC43F-65B6-4A21-BFD4-8F4D89267F81}" dt="2023-02-22T16:54:15.997" v="604" actId="14100"/>
          <ac:spMkLst>
            <pc:docMk/>
            <pc:sldMk cId="1176676946" sldId="278"/>
            <ac:spMk id="2" creationId="{1F143B5A-7DD2-499F-B40F-8750F3802EEC}"/>
          </ac:spMkLst>
        </pc:spChg>
      </pc:sldChg>
      <pc:sldChg chg="addSp modSp modTransition modNotesTx">
        <pc:chgData name="Doebler, William J. (LARC-D321)" userId="2f86e9e9-6061-467c-a4c7-48df9c957f91" providerId="ADAL" clId="{9D5AC43F-65B6-4A21-BFD4-8F4D89267F81}" dt="2023-02-22T21:02:52.590" v="1227"/>
        <pc:sldMkLst>
          <pc:docMk/>
          <pc:sldMk cId="3355859343" sldId="280"/>
        </pc:sldMkLst>
        <pc:spChg chg="add mod">
          <ac:chgData name="Doebler, William J. (LARC-D321)" userId="2f86e9e9-6061-467c-a4c7-48df9c957f91" providerId="ADAL" clId="{9D5AC43F-65B6-4A21-BFD4-8F4D89267F81}" dt="2023-02-22T17:53:25.822" v="949"/>
          <ac:spMkLst>
            <pc:docMk/>
            <pc:sldMk cId="3355859343" sldId="280"/>
            <ac:spMk id="26" creationId="{568ACFD1-1B6A-4592-850B-28B78E89CC6B}"/>
          </ac:spMkLst>
        </pc:spChg>
      </pc:sldChg>
      <pc:sldChg chg="modTransition modNotesTx">
        <pc:chgData name="Doebler, William J. (LARC-D321)" userId="2f86e9e9-6061-467c-a4c7-48df9c957f91" providerId="ADAL" clId="{9D5AC43F-65B6-4A21-BFD4-8F4D89267F81}" dt="2023-02-22T21:03:12.398" v="1231"/>
        <pc:sldMkLst>
          <pc:docMk/>
          <pc:sldMk cId="2026933822" sldId="281"/>
        </pc:sldMkLst>
      </pc:sldChg>
      <pc:sldChg chg="add modTransition">
        <pc:chgData name="Doebler, William J. (LARC-D321)" userId="2f86e9e9-6061-467c-a4c7-48df9c957f91" providerId="ADAL" clId="{9D5AC43F-65B6-4A21-BFD4-8F4D89267F81}" dt="2023-02-22T18:34:33.631" v="1120"/>
        <pc:sldMkLst>
          <pc:docMk/>
          <pc:sldMk cId="3425950008" sldId="282"/>
        </pc:sldMkLst>
      </pc:sldChg>
      <pc:sldChg chg="modSp mod modTransition modNotesTx">
        <pc:chgData name="Doebler, William J. (LARC-D321)" userId="2f86e9e9-6061-467c-a4c7-48df9c957f91" providerId="ADAL" clId="{9D5AC43F-65B6-4A21-BFD4-8F4D89267F81}" dt="2023-02-22T21:03:22.104" v="1233"/>
        <pc:sldMkLst>
          <pc:docMk/>
          <pc:sldMk cId="23910953" sldId="284"/>
        </pc:sldMkLst>
        <pc:spChg chg="mod">
          <ac:chgData name="Doebler, William J. (LARC-D321)" userId="2f86e9e9-6061-467c-a4c7-48df9c957f91" providerId="ADAL" clId="{9D5AC43F-65B6-4A21-BFD4-8F4D89267F81}" dt="2023-02-22T18:00:33.823" v="1059" actId="20577"/>
          <ac:spMkLst>
            <pc:docMk/>
            <pc:sldMk cId="23910953" sldId="284"/>
            <ac:spMk id="2" creationId="{E6F599C7-3BFB-4EF8-A6DD-3A87919DF8FC}"/>
          </ac:spMkLst>
        </pc:spChg>
      </pc:sldChg>
      <pc:sldChg chg="modTransition modNotesTx">
        <pc:chgData name="Doebler, William J. (LARC-D321)" userId="2f86e9e9-6061-467c-a4c7-48df9c957f91" providerId="ADAL" clId="{9D5AC43F-65B6-4A21-BFD4-8F4D89267F81}" dt="2023-02-22T21:02:02.281" v="1217"/>
        <pc:sldMkLst>
          <pc:docMk/>
          <pc:sldMk cId="736999235" sldId="286"/>
        </pc:sldMkLst>
      </pc:sldChg>
      <pc:sldChg chg="modTransition modNotesTx">
        <pc:chgData name="Doebler, William J. (LARC-D321)" userId="2f86e9e9-6061-467c-a4c7-48df9c957f91" providerId="ADAL" clId="{9D5AC43F-65B6-4A21-BFD4-8F4D89267F81}" dt="2023-02-22T21:02:31.494" v="1223"/>
        <pc:sldMkLst>
          <pc:docMk/>
          <pc:sldMk cId="3852331176" sldId="287"/>
        </pc:sldMkLst>
      </pc:sldChg>
      <pc:sldChg chg="modTransition modNotesTx">
        <pc:chgData name="Doebler, William J. (LARC-D321)" userId="2f86e9e9-6061-467c-a4c7-48df9c957f91" providerId="ADAL" clId="{9D5AC43F-65B6-4A21-BFD4-8F4D89267F81}" dt="2023-02-22T21:03:00.380" v="1229"/>
        <pc:sldMkLst>
          <pc:docMk/>
          <pc:sldMk cId="650660986" sldId="288"/>
        </pc:sldMkLst>
      </pc:sldChg>
      <pc:sldChg chg="modTransition">
        <pc:chgData name="Doebler, William J. (LARC-D321)" userId="2f86e9e9-6061-467c-a4c7-48df9c957f91" providerId="ADAL" clId="{9D5AC43F-65B6-4A21-BFD4-8F4D89267F81}" dt="2023-02-22T18:34:33.631" v="1120"/>
        <pc:sldMkLst>
          <pc:docMk/>
          <pc:sldMk cId="582712113" sldId="289"/>
        </pc:sldMkLst>
      </pc:sldChg>
      <pc:sldChg chg="delSp modSp add mod modTransition modNotesTx">
        <pc:chgData name="Doebler, William J. (LARC-D321)" userId="2f86e9e9-6061-467c-a4c7-48df9c957f91" providerId="ADAL" clId="{9D5AC43F-65B6-4A21-BFD4-8F4D89267F81}" dt="2023-02-22T21:00:52.279" v="1205"/>
        <pc:sldMkLst>
          <pc:docMk/>
          <pc:sldMk cId="2923913132" sldId="4936"/>
        </pc:sldMkLst>
        <pc:spChg chg="mod">
          <ac:chgData name="Doebler, William J. (LARC-D321)" userId="2f86e9e9-6061-467c-a4c7-48df9c957f91" providerId="ADAL" clId="{9D5AC43F-65B6-4A21-BFD4-8F4D89267F81}" dt="2023-02-22T15:30:23.964" v="385" actId="207"/>
          <ac:spMkLst>
            <pc:docMk/>
            <pc:sldMk cId="2923913132" sldId="4936"/>
            <ac:spMk id="2" creationId="{BA3B7AC7-E4D7-4A70-B278-8F45ABB22C4E}"/>
          </ac:spMkLst>
        </pc:spChg>
        <pc:spChg chg="mod">
          <ac:chgData name="Doebler, William J. (LARC-D321)" userId="2f86e9e9-6061-467c-a4c7-48df9c957f91" providerId="ADAL" clId="{9D5AC43F-65B6-4A21-BFD4-8F4D89267F81}" dt="2023-02-22T15:27:26.913" v="333" actId="20577"/>
          <ac:spMkLst>
            <pc:docMk/>
            <pc:sldMk cId="2923913132" sldId="4936"/>
            <ac:spMk id="3" creationId="{53E29C96-0086-41E1-9D93-1EEF8AA20D37}"/>
          </ac:spMkLst>
        </pc:spChg>
        <pc:spChg chg="del mod">
          <ac:chgData name="Doebler, William J. (LARC-D321)" userId="2f86e9e9-6061-467c-a4c7-48df9c957f91" providerId="ADAL" clId="{9D5AC43F-65B6-4A21-BFD4-8F4D89267F81}" dt="2023-02-22T15:49:23.675" v="387" actId="478"/>
          <ac:spMkLst>
            <pc:docMk/>
            <pc:sldMk cId="2923913132" sldId="4936"/>
            <ac:spMk id="4" creationId="{C3A9452B-9BDD-47B8-A1E4-AAC88D30D015}"/>
          </ac:spMkLst>
        </pc:spChg>
      </pc:sldChg>
      <pc:sldChg chg="delSp modSp add mod modTransition modNotesTx">
        <pc:chgData name="Doebler, William J. (LARC-D321)" userId="2f86e9e9-6061-467c-a4c7-48df9c957f91" providerId="ADAL" clId="{9D5AC43F-65B6-4A21-BFD4-8F4D89267F81}" dt="2023-02-22T21:01:29.091" v="1211"/>
        <pc:sldMkLst>
          <pc:docMk/>
          <pc:sldMk cId="303839741" sldId="4943"/>
        </pc:sldMkLst>
        <pc:spChg chg="mod">
          <ac:chgData name="Doebler, William J. (LARC-D321)" userId="2f86e9e9-6061-467c-a4c7-48df9c957f91" providerId="ADAL" clId="{9D5AC43F-65B6-4A21-BFD4-8F4D89267F81}" dt="2023-02-22T15:30:01.891" v="384" actId="255"/>
          <ac:spMkLst>
            <pc:docMk/>
            <pc:sldMk cId="303839741" sldId="4943"/>
            <ac:spMk id="2" creationId="{4363C3CE-A480-1B43-9A39-C90AFE0EACD6}"/>
          </ac:spMkLst>
        </pc:spChg>
        <pc:spChg chg="del">
          <ac:chgData name="Doebler, William J. (LARC-D321)" userId="2f86e9e9-6061-467c-a4c7-48df9c957f91" providerId="ADAL" clId="{9D5AC43F-65B6-4A21-BFD4-8F4D89267F81}" dt="2023-02-22T15:49:33.842" v="388" actId="478"/>
          <ac:spMkLst>
            <pc:docMk/>
            <pc:sldMk cId="303839741" sldId="4943"/>
            <ac:spMk id="5" creationId="{22ACC8CE-0713-7242-91CB-0D439C5C461C}"/>
          </ac:spMkLst>
        </pc:spChg>
      </pc:sldChg>
      <pc:sldChg chg="modSp add mod ord modTransition modAnim modNotesTx">
        <pc:chgData name="Doebler, William J. (LARC-D321)" userId="2f86e9e9-6061-467c-a4c7-48df9c957f91" providerId="ADAL" clId="{9D5AC43F-65B6-4A21-BFD4-8F4D89267F81}" dt="2023-02-22T21:00:38.583" v="1203"/>
        <pc:sldMkLst>
          <pc:docMk/>
          <pc:sldMk cId="2380545970" sldId="4964"/>
        </pc:sldMkLst>
        <pc:spChg chg="mod">
          <ac:chgData name="Doebler, William J. (LARC-D321)" userId="2f86e9e9-6061-467c-a4c7-48df9c957f91" providerId="ADAL" clId="{9D5AC43F-65B6-4A21-BFD4-8F4D89267F81}" dt="2023-02-22T15:30:29.316" v="386" actId="207"/>
          <ac:spMkLst>
            <pc:docMk/>
            <pc:sldMk cId="2380545970" sldId="4964"/>
            <ac:spMk id="3" creationId="{4C343C35-FC00-47C3-9F77-715A2B9D093C}"/>
          </ac:spMkLst>
        </pc:spChg>
      </pc:sldChg>
      <pc:sldChg chg="modTransition">
        <pc:chgData name="Doebler, William J. (LARC-D321)" userId="2f86e9e9-6061-467c-a4c7-48df9c957f91" providerId="ADAL" clId="{9D5AC43F-65B6-4A21-BFD4-8F4D89267F81}" dt="2023-02-22T18:34:33.631" v="1120"/>
        <pc:sldMkLst>
          <pc:docMk/>
          <pc:sldMk cId="2369001432" sldId="4993"/>
        </pc:sldMkLst>
      </pc:sldChg>
      <pc:sldChg chg="modTransition modNotesTx">
        <pc:chgData name="Doebler, William J. (LARC-D321)" userId="2f86e9e9-6061-467c-a4c7-48df9c957f91" providerId="ADAL" clId="{9D5AC43F-65B6-4A21-BFD4-8F4D89267F81}" dt="2023-02-22T21:02:43.783" v="1225"/>
        <pc:sldMkLst>
          <pc:docMk/>
          <pc:sldMk cId="2254345" sldId="4994"/>
        </pc:sldMkLst>
      </pc:sldChg>
      <pc:sldChg chg="modSp new del mod">
        <pc:chgData name="Doebler, William J. (LARC-D321)" userId="2f86e9e9-6061-467c-a4c7-48df9c957f91" providerId="ADAL" clId="{9D5AC43F-65B6-4A21-BFD4-8F4D89267F81}" dt="2023-02-22T15:10:18.085" v="113" actId="47"/>
        <pc:sldMkLst>
          <pc:docMk/>
          <pc:sldMk cId="763409220" sldId="4995"/>
        </pc:sldMkLst>
        <pc:spChg chg="mod">
          <ac:chgData name="Doebler, William J. (LARC-D321)" userId="2f86e9e9-6061-467c-a4c7-48df9c957f91" providerId="ADAL" clId="{9D5AC43F-65B6-4A21-BFD4-8F4D89267F81}" dt="2023-02-22T14:49:20.597" v="28" actId="20577"/>
          <ac:spMkLst>
            <pc:docMk/>
            <pc:sldMk cId="763409220" sldId="4995"/>
            <ac:spMk id="3" creationId="{D07DA658-9F99-4C1B-A7BC-3A4EE7F31BAA}"/>
          </ac:spMkLst>
        </pc:spChg>
      </pc:sldChg>
      <pc:sldChg chg="delSp add mod modTransition">
        <pc:chgData name="Doebler, William J. (LARC-D321)" userId="2f86e9e9-6061-467c-a4c7-48df9c957f91" providerId="ADAL" clId="{9D5AC43F-65B6-4A21-BFD4-8F4D89267F81}" dt="2023-02-22T18:34:33.631" v="1120"/>
        <pc:sldMkLst>
          <pc:docMk/>
          <pc:sldMk cId="2138169010" sldId="4995"/>
        </pc:sldMkLst>
        <pc:spChg chg="del">
          <ac:chgData name="Doebler, William J. (LARC-D321)" userId="2f86e9e9-6061-467c-a4c7-48df9c957f91" providerId="ADAL" clId="{9D5AC43F-65B6-4A21-BFD4-8F4D89267F81}" dt="2023-02-22T17:33:59.074" v="640" actId="478"/>
          <ac:spMkLst>
            <pc:docMk/>
            <pc:sldMk cId="2138169010" sldId="4995"/>
            <ac:spMk id="2" creationId="{9F83D6A0-2583-4503-AF04-551992A78001}"/>
          </ac:spMkLst>
        </pc:spChg>
      </pc:sldChg>
      <pc:sldChg chg="modSp add mod ord modTransition modAnim modNotesTx">
        <pc:chgData name="Doebler, William J. (LARC-D321)" userId="2f86e9e9-6061-467c-a4c7-48df9c957f91" providerId="ADAL" clId="{9D5AC43F-65B6-4A21-BFD4-8F4D89267F81}" dt="2023-02-22T20:59:47.964" v="1195"/>
        <pc:sldMkLst>
          <pc:docMk/>
          <pc:sldMk cId="2346394114" sldId="4996"/>
        </pc:sldMkLst>
        <pc:spChg chg="mod">
          <ac:chgData name="Doebler, William J. (LARC-D321)" userId="2f86e9e9-6061-467c-a4c7-48df9c957f91" providerId="ADAL" clId="{9D5AC43F-65B6-4A21-BFD4-8F4D89267F81}" dt="2023-02-22T15:00:40.514" v="110" actId="20577"/>
          <ac:spMkLst>
            <pc:docMk/>
            <pc:sldMk cId="2346394114" sldId="4996"/>
            <ac:spMk id="2" creationId="{1C4D0D0D-9710-4B06-A9C3-80C4A16830A1}"/>
          </ac:spMkLst>
        </pc:spChg>
      </pc:sldChg>
      <pc:sldChg chg="modSp add mod modTransition modNotesTx">
        <pc:chgData name="Doebler, William J. (LARC-D321)" userId="2f86e9e9-6061-467c-a4c7-48df9c957f91" providerId="ADAL" clId="{9D5AC43F-65B6-4A21-BFD4-8F4D89267F81}" dt="2023-02-22T20:59:57.633" v="1197"/>
        <pc:sldMkLst>
          <pc:docMk/>
          <pc:sldMk cId="294572627" sldId="4997"/>
        </pc:sldMkLst>
        <pc:spChg chg="mod">
          <ac:chgData name="Doebler, William J. (LARC-D321)" userId="2f86e9e9-6061-467c-a4c7-48df9c957f91" providerId="ADAL" clId="{9D5AC43F-65B6-4A21-BFD4-8F4D89267F81}" dt="2023-02-22T14:58:38.027" v="39" actId="20577"/>
          <ac:spMkLst>
            <pc:docMk/>
            <pc:sldMk cId="294572627" sldId="4997"/>
            <ac:spMk id="6" creationId="{00000000-0000-0000-0000-000000000000}"/>
          </ac:spMkLst>
        </pc:spChg>
      </pc:sldChg>
      <pc:sldChg chg="add ord modTransition modNotesTx">
        <pc:chgData name="Doebler, William J. (LARC-D321)" userId="2f86e9e9-6061-467c-a4c7-48df9c957f91" providerId="ADAL" clId="{9D5AC43F-65B6-4A21-BFD4-8F4D89267F81}" dt="2023-02-22T21:01:19.954" v="1209"/>
        <pc:sldMkLst>
          <pc:docMk/>
          <pc:sldMk cId="1946712024" sldId="4998"/>
        </pc:sldMkLst>
      </pc:sldChg>
      <pc:sldChg chg="new del">
        <pc:chgData name="Doebler, William J. (LARC-D321)" userId="2f86e9e9-6061-467c-a4c7-48df9c957f91" providerId="ADAL" clId="{9D5AC43F-65B6-4A21-BFD4-8F4D89267F81}" dt="2023-02-22T15:29:06.151" v="381" actId="47"/>
        <pc:sldMkLst>
          <pc:docMk/>
          <pc:sldMk cId="1633589689" sldId="4999"/>
        </pc:sldMkLst>
      </pc:sldChg>
      <pc:sldChg chg="addSp modSp add mod modTransition">
        <pc:chgData name="Doebler, William J. (LARC-D321)" userId="2f86e9e9-6061-467c-a4c7-48df9c957f91" providerId="ADAL" clId="{9D5AC43F-65B6-4A21-BFD4-8F4D89267F81}" dt="2023-02-22T18:34:33.631" v="1120"/>
        <pc:sldMkLst>
          <pc:docMk/>
          <pc:sldMk cId="2536413046" sldId="4999"/>
        </pc:sldMkLst>
        <pc:spChg chg="add mod">
          <ac:chgData name="Doebler, William J. (LARC-D321)" userId="2f86e9e9-6061-467c-a4c7-48df9c957f91" providerId="ADAL" clId="{9D5AC43F-65B6-4A21-BFD4-8F4D89267F81}" dt="2023-02-22T18:03:39.837" v="1094" actId="20577"/>
          <ac:spMkLst>
            <pc:docMk/>
            <pc:sldMk cId="2536413046" sldId="4999"/>
            <ac:spMk id="3" creationId="{E87C1DE6-D539-477D-9224-4C7FEF159349}"/>
          </ac:spMkLst>
        </pc:spChg>
        <pc:picChg chg="mod">
          <ac:chgData name="Doebler, William J. (LARC-D321)" userId="2f86e9e9-6061-467c-a4c7-48df9c957f91" providerId="ADAL" clId="{9D5AC43F-65B6-4A21-BFD4-8F4D89267F81}" dt="2023-02-22T17:34:02.217" v="641" actId="1076"/>
          <ac:picMkLst>
            <pc:docMk/>
            <pc:sldMk cId="2536413046" sldId="4999"/>
            <ac:picMk id="2" creationId="{B0DFA0A9-9590-40E7-A010-9EE09BB656FF}"/>
          </ac:picMkLst>
        </pc:picChg>
      </pc:sldChg>
      <pc:sldChg chg="addSp modSp new mod">
        <pc:chgData name="Doebler, William J. (LARC-D321)" userId="2f86e9e9-6061-467c-a4c7-48df9c957f91" providerId="ADAL" clId="{9D5AC43F-65B6-4A21-BFD4-8F4D89267F81}" dt="2023-02-22T19:00:44.161" v="1191" actId="14100"/>
        <pc:sldMkLst>
          <pc:docMk/>
          <pc:sldMk cId="2059487463" sldId="5000"/>
        </pc:sldMkLst>
        <pc:spChg chg="add mod">
          <ac:chgData name="Doebler, William J. (LARC-D321)" userId="2f86e9e9-6061-467c-a4c7-48df9c957f91" providerId="ADAL" clId="{9D5AC43F-65B6-4A21-BFD4-8F4D89267F81}" dt="2023-02-22T18:58:37.545" v="1128" actId="20577"/>
          <ac:spMkLst>
            <pc:docMk/>
            <pc:sldMk cId="2059487463" sldId="5000"/>
            <ac:spMk id="7" creationId="{B1628F25-5E5F-49AB-B334-CF748037752D}"/>
          </ac:spMkLst>
        </pc:spChg>
        <pc:spChg chg="add mod">
          <ac:chgData name="Doebler, William J. (LARC-D321)" userId="2f86e9e9-6061-467c-a4c7-48df9c957f91" providerId="ADAL" clId="{9D5AC43F-65B6-4A21-BFD4-8F4D89267F81}" dt="2023-02-22T19:00:30.233" v="1145" actId="20577"/>
          <ac:spMkLst>
            <pc:docMk/>
            <pc:sldMk cId="2059487463" sldId="5000"/>
            <ac:spMk id="8" creationId="{ADC1893E-C6EC-4F1A-BF20-9657763D71D4}"/>
          </ac:spMkLst>
        </pc:spChg>
        <pc:spChg chg="add mod">
          <ac:chgData name="Doebler, William J. (LARC-D321)" userId="2f86e9e9-6061-467c-a4c7-48df9c957f91" providerId="ADAL" clId="{9D5AC43F-65B6-4A21-BFD4-8F4D89267F81}" dt="2023-02-22T19:00:44.161" v="1191" actId="14100"/>
          <ac:spMkLst>
            <pc:docMk/>
            <pc:sldMk cId="2059487463" sldId="5000"/>
            <ac:spMk id="9" creationId="{C9554A00-727B-4630-A5EE-E4A2C45BE409}"/>
          </ac:spMkLst>
        </pc:spChg>
        <pc:picChg chg="add mod">
          <ac:chgData name="Doebler, William J. (LARC-D321)" userId="2f86e9e9-6061-467c-a4c7-48df9c957f91" providerId="ADAL" clId="{9D5AC43F-65B6-4A21-BFD4-8F4D89267F81}" dt="2023-02-22T18:58:13.697" v="1123" actId="1076"/>
          <ac:picMkLst>
            <pc:docMk/>
            <pc:sldMk cId="2059487463" sldId="5000"/>
            <ac:picMk id="3" creationId="{C582C7A9-F17A-412B-BDE1-5311FB94901C}"/>
          </ac:picMkLst>
        </pc:picChg>
        <pc:picChg chg="add mod">
          <ac:chgData name="Doebler, William J. (LARC-D321)" userId="2f86e9e9-6061-467c-a4c7-48df9c957f91" providerId="ADAL" clId="{9D5AC43F-65B6-4A21-BFD4-8F4D89267F81}" dt="2023-02-22T18:58:16.149" v="1125" actId="1076"/>
          <ac:picMkLst>
            <pc:docMk/>
            <pc:sldMk cId="2059487463" sldId="5000"/>
            <ac:picMk id="5" creationId="{F32B300D-9A38-4704-B41B-7CE6BBBD60C1}"/>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A554A6-5D59-4F8C-B52B-23451EBB30F4}" type="datetimeFigureOut">
              <a:rPr lang="en-US" smtClean="0"/>
              <a:t>2/22/2023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A9501D-8A85-4CCA-9C6E-0235E77D4E5A}" type="slidenum">
              <a:rPr lang="en-US" smtClean="0"/>
              <a:t>‹#›</a:t>
            </a:fld>
            <a:endParaRPr lang="en-US"/>
          </a:p>
        </p:txBody>
      </p:sp>
    </p:spTree>
    <p:extLst>
      <p:ext uri="{BB962C8B-B14F-4D97-AF65-F5344CB8AC3E}">
        <p14:creationId xmlns:p14="http://schemas.microsoft.com/office/powerpoint/2010/main" val="1370517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I’m really happy to be presenting for you all today, thanks for the invite.</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This is a slightly modified version of a presentation I gave at the Acoustical Society of America in December, So if I say ASA it isn’t the stats ASA, but the acoustical ASA. The original audience probably had a lot less stats experience than those on this call, and I tend to lean heavily on my stats colleagues, so I hope you’ll bear with me.</a:t>
            </a:r>
          </a:p>
          <a:p>
            <a:endParaRPr lang="en-US" dirty="0"/>
          </a:p>
        </p:txBody>
      </p:sp>
      <p:sp>
        <p:nvSpPr>
          <p:cNvPr id="4" name="Slide Number Placeholder 3"/>
          <p:cNvSpPr>
            <a:spLocks noGrp="1"/>
          </p:cNvSpPr>
          <p:nvPr>
            <p:ph type="sldNum" sz="quarter" idx="5"/>
          </p:nvPr>
        </p:nvSpPr>
        <p:spPr/>
        <p:txBody>
          <a:bodyPr/>
          <a:lstStyle/>
          <a:p>
            <a:fld id="{DFA9501D-8A85-4CCA-9C6E-0235E77D4E5A}" type="slidenum">
              <a:rPr lang="en-US" smtClean="0"/>
              <a:t>1</a:t>
            </a:fld>
            <a:endParaRPr lang="en-US"/>
          </a:p>
        </p:txBody>
      </p:sp>
    </p:spTree>
    <p:extLst>
      <p:ext uri="{BB962C8B-B14F-4D97-AF65-F5344CB8AC3E}">
        <p14:creationId xmlns:p14="http://schemas.microsoft.com/office/powerpoint/2010/main" val="180082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Quesst</a:t>
            </a:r>
            <a:r>
              <a:rPr lang="en-US" sz="1800" dirty="0">
                <a:effectLst/>
                <a:latin typeface="Calibri" panose="020F0502020204030204" pitchFamily="34" charset="0"/>
                <a:ea typeface="Calibri" panose="020F0502020204030204" pitchFamily="34" charset="0"/>
                <a:cs typeface="Times New Roman" panose="02020603050405020304" pitchFamily="18" charset="0"/>
              </a:rPr>
              <a:t> mission builds on years of previous research. We’ve conducted laboratory psychoacoustics tests, community noise survey tests in small communities near AFRC, and most recently a risk reduction community noise survey test in a larger community, Galveston TX, that was not used to hearing sonic booms.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In the community noise surveys, microphones are placed sparsely throughout the community to record sonic booms and compute their loudness. Participants respond to surveys reporting their annoyance to the sounds. Finally, a statistical model is fit to the noise dose, perceptual response data.</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These risk reduction tests of increasing complexity show that NASA is ready to collect noise and survey data to aid in development of a noise limit.  These earlier tests have prepared NASA to take the next step with flight tests over very large communities.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next slide shows an example noise dose – perceptual response model of the data collected during these small and larger community tests, although it should be noted that these community tests were for reducing risk for the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Quesst</a:t>
            </a:r>
            <a:r>
              <a:rPr lang="en-US" sz="1800" dirty="0">
                <a:effectLst/>
                <a:latin typeface="Calibri" panose="020F0502020204030204" pitchFamily="34" charset="0"/>
                <a:ea typeface="Calibri" panose="020F0502020204030204" pitchFamily="34" charset="0"/>
                <a:cs typeface="Times New Roman" panose="02020603050405020304" pitchFamily="18" charset="0"/>
              </a:rPr>
              <a:t> Mission, not necessarily to estimate the national dose-response curves and data that will be provided to regulators.</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82EBC336-E195-EC4D-842A-A6ECA01F58C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03020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previous modeling efforts of the past dose-response survey tests are shown in the plot for the small and large community noise surveys. The dose is given in perceived level decibels and the response is given as the percentage of people highly annoyed. You can see that the prevalence of high annoyance is very low, with the large community test in purple only going up to about 5 to 10% highly annoyed.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 Bayesian multilevel logistic regression model was used for these datasets assuming the participants had the same slope or rate of onset of annoyance but a random individual intercept of onset of annoyance. The modeling approach assumes there is no dose error. H is the response binary highly annoyed or not for participant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i</a:t>
            </a:r>
            <a:r>
              <a:rPr lang="en-US" sz="1800" dirty="0">
                <a:effectLst/>
                <a:latin typeface="Calibri" panose="020F0502020204030204" pitchFamily="34" charset="0"/>
                <a:ea typeface="Calibri" panose="020F0502020204030204" pitchFamily="34" charset="0"/>
                <a:cs typeface="Times New Roman" panose="02020603050405020304" pitchFamily="18" charset="0"/>
              </a:rPr>
              <a:t> to dose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j.</a:t>
            </a:r>
            <a:r>
              <a:rPr lang="en-US" sz="1800" dirty="0">
                <a:effectLst/>
                <a:latin typeface="Calibri" panose="020F0502020204030204" pitchFamily="34" charset="0"/>
                <a:ea typeface="Calibri" panose="020F0502020204030204" pitchFamily="34" charset="0"/>
                <a:cs typeface="Times New Roman" panose="02020603050405020304" pitchFamily="18" charset="0"/>
              </a:rPr>
              <a:t> Each participant’s probability of responding highly annoyed is modeled as a logistic function with the random intercept beta0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i</a:t>
            </a:r>
            <a:r>
              <a:rPr lang="en-US" sz="1800" dirty="0">
                <a:effectLst/>
                <a:latin typeface="Calibri" panose="020F0502020204030204" pitchFamily="34" charset="0"/>
                <a:ea typeface="Calibri" panose="020F0502020204030204" pitchFamily="34" charset="0"/>
                <a:cs typeface="Times New Roman" panose="02020603050405020304" pitchFamily="18" charset="0"/>
              </a:rPr>
              <a:t> and shared slope beta1. The random intercept for each participant is a draw from a normal distribution of mean beta0 and variance sigma squared. Beta0, beta1, and sigma squared come from noninformative prior distributions.</a:t>
            </a:r>
          </a:p>
          <a:p>
            <a:endParaRPr lang="en-US" dirty="0"/>
          </a:p>
        </p:txBody>
      </p:sp>
      <p:sp>
        <p:nvSpPr>
          <p:cNvPr id="4" name="Slide Number Placeholder 3"/>
          <p:cNvSpPr>
            <a:spLocks noGrp="1"/>
          </p:cNvSpPr>
          <p:nvPr>
            <p:ph type="sldNum" sz="quarter" idx="5"/>
          </p:nvPr>
        </p:nvSpPr>
        <p:spPr/>
        <p:txBody>
          <a:bodyPr/>
          <a:lstStyle/>
          <a:p>
            <a:fld id="{DFA9501D-8A85-4CCA-9C6E-0235E77D4E5A}" type="slidenum">
              <a:rPr lang="en-US" smtClean="0"/>
              <a:t>11</a:t>
            </a:fld>
            <a:endParaRPr lang="en-US"/>
          </a:p>
        </p:txBody>
      </p:sp>
    </p:spTree>
    <p:extLst>
      <p:ext uri="{BB962C8B-B14F-4D97-AF65-F5344CB8AC3E}">
        <p14:creationId xmlns:p14="http://schemas.microsoft.com/office/powerpoint/2010/main" val="30837940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Despite the previous modeling efforts neglecting dose error, we know there was considerable dose error and it was quantified in the community test reports.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two previous community tests are known as WSPR, which took place over Edwards AFB and QSF18, which took place over Galveston, TX.</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These communities were instrumented with a sparse array of noise monitors or microphones, and an F-18 aircraft produced low-amplitude sonic booms by means of a special low-boom dive maneuver.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 leave-one-measurement-out technique was employed to see how well the estimated doses matched the measured doses for each test. For the WSPR test, the table shows the different noise monitors and the standard deviation of difference between the estimated dose and the measured dose that was left out for the leave-one-out procedure. The dose error standard deviation is about 3.7 dB on the Perceived Level scale.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On the right are the results of a similar procedure for the QSF18 test. The plot shows the difference between the estimated and measured doses. The QSF18 test had greater dose error standard deviation at about 4.9 dB. The aggregate dose error is approximately normally distributed and unbiased.</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For future X-59 testing, it is anticipated that the dose error will be less than that of the previous tests due to the X-59 being in steady cruise flight rather than the previous tests where the aircraft performed a special diving maneuver resulting in more variable loudness across the survey area.</a:t>
            </a:r>
          </a:p>
          <a:p>
            <a:r>
              <a:rPr lang="en-US" sz="1800" dirty="0">
                <a:effectLst/>
                <a:latin typeface="Calibri" panose="020F0502020204030204" pitchFamily="34" charset="0"/>
                <a:ea typeface="Calibri" panose="020F0502020204030204" pitchFamily="34" charset="0"/>
                <a:cs typeface="Times New Roman" panose="02020603050405020304" pitchFamily="18" charset="0"/>
              </a:rPr>
              <a:t>For X-59 testing, we wanted to understand the impact of dose error and number of participants on the dose-response curve, since I showed you at the beginning the flattening effect that the dose error has on the dose response curve. One way to assess the dose error effect is to set up a simulation experiment where the annoyance probability of the population is known exactly. Additionally, the doses the population is subject to are also known exactly. The dose-response simulation we analyzed is outlined in the rest of the talk.</a:t>
            </a:r>
            <a:endParaRPr lang="en-US" dirty="0"/>
          </a:p>
        </p:txBody>
      </p:sp>
      <p:sp>
        <p:nvSpPr>
          <p:cNvPr id="4" name="Slide Number Placeholder 3"/>
          <p:cNvSpPr>
            <a:spLocks noGrp="1"/>
          </p:cNvSpPr>
          <p:nvPr>
            <p:ph type="sldNum" sz="quarter" idx="5"/>
          </p:nvPr>
        </p:nvSpPr>
        <p:spPr/>
        <p:txBody>
          <a:bodyPr/>
          <a:lstStyle/>
          <a:p>
            <a:fld id="{DFA9501D-8A85-4CCA-9C6E-0235E77D4E5A}" type="slidenum">
              <a:rPr lang="en-US" smtClean="0"/>
              <a:t>12</a:t>
            </a:fld>
            <a:endParaRPr lang="en-US"/>
          </a:p>
        </p:txBody>
      </p:sp>
    </p:spTree>
    <p:extLst>
      <p:ext uri="{BB962C8B-B14F-4D97-AF65-F5344CB8AC3E}">
        <p14:creationId xmlns:p14="http://schemas.microsoft.com/office/powerpoint/2010/main" val="39019751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goals of our simulation are to assess the impact of dose error and number of participants on dose-response curves for future X-59 community tests.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approach is to generate a dataset of simulated survey participants from a known underlying population annoyance model, which is based on the QSF18 modeling results. We expose the simulated participants to noise doses that we know exactly, and record their simulated annoyance responses.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true noise doses are then perturbed by additive normal error to simulate the dose error that creeps into the noise dose estimates made during the real community test.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We then fit a multilevel logistic regression model to the perturbed dose, true response datasets and note how the model fit dose-response curve matches the known population dose-response curve. We vary the dose error and the number of participants to see how each impact the results.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We included realism when practical in the simulation, including use of the notional X-59 noise dose exposure schedule and realistic survey response rates from the previous sonic boom surveys.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There are some limitations such as looking at only additive gaussian error with fixed variance. Each simulated participant receives the same true dose. And we do not include carry-over effects or other non-acoustic factors that might affect a real person’s annoyance in the population model.</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next slides outline the population model, the dose schedule and error, the modeling approach, and the results of the simulation</a:t>
            </a:r>
          </a:p>
          <a:p>
            <a:pPr>
              <a:spcBef>
                <a:spcPts val="0"/>
              </a:spcBef>
            </a:pPr>
            <a:endParaRPr lang="en-US" dirty="0"/>
          </a:p>
        </p:txBody>
      </p:sp>
      <p:sp>
        <p:nvSpPr>
          <p:cNvPr id="4" name="Slide Number Placeholder 3"/>
          <p:cNvSpPr>
            <a:spLocks noGrp="1"/>
          </p:cNvSpPr>
          <p:nvPr>
            <p:ph type="sldNum" sz="quarter" idx="5"/>
          </p:nvPr>
        </p:nvSpPr>
        <p:spPr/>
        <p:txBody>
          <a:bodyPr/>
          <a:lstStyle/>
          <a:p>
            <a:fld id="{DFA9501D-8A85-4CCA-9C6E-0235E77D4E5A}" type="slidenum">
              <a:rPr lang="en-US" smtClean="0"/>
              <a:t>13</a:t>
            </a:fld>
            <a:endParaRPr lang="en-US"/>
          </a:p>
        </p:txBody>
      </p:sp>
    </p:spTree>
    <p:extLst>
      <p:ext uri="{BB962C8B-B14F-4D97-AF65-F5344CB8AC3E}">
        <p14:creationId xmlns:p14="http://schemas.microsoft.com/office/powerpoint/2010/main" val="38661011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For the simulation population, we assume the fit parameters from the QSF18 study using the Bayesian multilevel logistic model. Each participant can be thought of as an “S” curve of probability of being highly annoyed or not to a given dose. Each participant has same shared slope, beta1, which can be thought of as the rate of increase of annoyance. And a random intercept, beta0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i</a:t>
            </a:r>
            <a:r>
              <a:rPr lang="en-US" sz="1800" dirty="0">
                <a:effectLst/>
                <a:latin typeface="Calibri" panose="020F0502020204030204" pitchFamily="34" charset="0"/>
                <a:ea typeface="Calibri" panose="020F0502020204030204" pitchFamily="34" charset="0"/>
                <a:cs typeface="Times New Roman" panose="02020603050405020304" pitchFamily="18" charset="0"/>
              </a:rPr>
              <a:t>, which is the intercept of onset of annoyance. Each participant’s random intercept is a draw from a normal distribution of known mean and standard deviation.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We ran multiple simulations varying the number of participants from 50 to 10,000.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To arrive at the population summary curve, we use the integration method of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Pavlou</a:t>
            </a:r>
            <a:r>
              <a:rPr lang="en-US" sz="1800" dirty="0">
                <a:effectLst/>
                <a:latin typeface="Calibri" panose="020F0502020204030204" pitchFamily="34" charset="0"/>
                <a:ea typeface="Calibri" panose="020F0502020204030204" pitchFamily="34" charset="0"/>
                <a:cs typeface="Times New Roman" panose="02020603050405020304" pitchFamily="18" charset="0"/>
              </a:rPr>
              <a:t> et al., which integrates out the random effects for a logistic function multiplied by a normal distribution of the random effects. This gives the percentage of the population highly annoyed by a given noise dose.</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[click]</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As an example, consider the leftmost S-shaped curve as an individual’s dose-response curve. Say that this participant is subject to a true dose of 87 dB. There is about a 50% chance the subject responds as highly annoyed to this dose. The response that is recorded in the simulated dataset is either a 0 or 1 based on the outcome of a random number generator simulating the 50/50 chance.</a:t>
            </a:r>
          </a:p>
          <a:p>
            <a:pPr marL="0" marR="0">
              <a:lnSpc>
                <a:spcPct val="107000"/>
              </a:lnSpc>
              <a:spcBef>
                <a:spcPts val="0"/>
              </a:spcBef>
              <a:spcAft>
                <a:spcPts val="800"/>
              </a:spcAft>
            </a:pPr>
            <a:endParaRPr lang="en-US" dirty="0"/>
          </a:p>
        </p:txBody>
      </p:sp>
      <p:sp>
        <p:nvSpPr>
          <p:cNvPr id="4" name="Slide Number Placeholder 3"/>
          <p:cNvSpPr>
            <a:spLocks noGrp="1"/>
          </p:cNvSpPr>
          <p:nvPr>
            <p:ph type="sldNum" sz="quarter" idx="5"/>
          </p:nvPr>
        </p:nvSpPr>
        <p:spPr/>
        <p:txBody>
          <a:bodyPr/>
          <a:lstStyle/>
          <a:p>
            <a:fld id="{DFA9501D-8A85-4CCA-9C6E-0235E77D4E5A}" type="slidenum">
              <a:rPr lang="en-US" smtClean="0"/>
              <a:t>14</a:t>
            </a:fld>
            <a:endParaRPr lang="en-US"/>
          </a:p>
        </p:txBody>
      </p:sp>
    </p:spTree>
    <p:extLst>
      <p:ext uri="{BB962C8B-B14F-4D97-AF65-F5344CB8AC3E}">
        <p14:creationId xmlns:p14="http://schemas.microsoft.com/office/powerpoint/2010/main" val="22169364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Now that the population model is defined, the simulated participants must be subjected to known noise doses. The doses that the simulation population is exposed to come from the notional noise exposure schedule for the X-59 tests, which includes 86 single event noise exposures across 26 days. The simulation experiment is split into single event annoyance responses to assess annoyance to a single X-59 supersonic flyover, and into cumulative annoyance responses to assess annoyance to all the noise doses they were exposed to in a day.</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participants respond as highly annoyed or not to these true doses, and then the doses are perturbed by a draw from a normal distribution to simulate dose error. We varied the dose error standard deviation from 2 to 8 decibels so that the observed dose error from WSPR and QSF18 are encompassed. We fit models to the perturbed dose, true response datasets to see how the dose error impacts the dose response curve compared to the true dose response curve.</a:t>
            </a:r>
          </a:p>
          <a:p>
            <a:endParaRPr lang="en-US" dirty="0"/>
          </a:p>
        </p:txBody>
      </p:sp>
      <p:sp>
        <p:nvSpPr>
          <p:cNvPr id="4" name="Slide Number Placeholder 3"/>
          <p:cNvSpPr>
            <a:spLocks noGrp="1"/>
          </p:cNvSpPr>
          <p:nvPr>
            <p:ph type="sldNum" sz="quarter" idx="5"/>
          </p:nvPr>
        </p:nvSpPr>
        <p:spPr/>
        <p:txBody>
          <a:bodyPr/>
          <a:lstStyle/>
          <a:p>
            <a:fld id="{DFA9501D-8A85-4CCA-9C6E-0235E77D4E5A}" type="slidenum">
              <a:rPr lang="en-US" smtClean="0"/>
              <a:t>15</a:t>
            </a:fld>
            <a:endParaRPr lang="en-US"/>
          </a:p>
        </p:txBody>
      </p:sp>
    </p:spTree>
    <p:extLst>
      <p:ext uri="{BB962C8B-B14F-4D97-AF65-F5344CB8AC3E}">
        <p14:creationId xmlns:p14="http://schemas.microsoft.com/office/powerpoint/2010/main" val="39799733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Here is an example of what the simple simulation datasets may look like. We keep track of the subject ID number, the boom number, the perturbed dose, and the binary response of highly annoyed or not to the true dose.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Then to each of these datasets we fit a frequentist multilevel logistic regression model with shared slope and random intercept in R using the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glmer</a:t>
            </a:r>
            <a:r>
              <a:rPr lang="en-US" sz="1800" dirty="0">
                <a:effectLst/>
                <a:latin typeface="Calibri" panose="020F0502020204030204" pitchFamily="34" charset="0"/>
                <a:ea typeface="Calibri" panose="020F0502020204030204" pitchFamily="34" charset="0"/>
                <a:cs typeface="Times New Roman" panose="02020603050405020304" pitchFamily="18" charset="0"/>
              </a:rPr>
              <a:t> function from the lme4 package. The model outputs estimates of beta0, which is the intercept of the average participant, beta1, which is the shared slope, and finally the random effects standard deviation. These we can compare to the known population parameters.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model fits also provide the standard errors and correlation of the estimated parameters that we use to bootstrap the confidence interval around the dose-response curve.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Finally, using these parameters we integrate over the random effects to get the final population summary curve that we can compare to the known population summary curve.</a:t>
            </a:r>
          </a:p>
          <a:p>
            <a:pPr marL="0" marR="0">
              <a:lnSpc>
                <a:spcPct val="107000"/>
              </a:lnSpc>
              <a:spcBef>
                <a:spcPts val="0"/>
              </a:spcBef>
              <a:spcAft>
                <a:spcPts val="800"/>
              </a:spcAft>
            </a:pPr>
            <a:endParaRPr lang="en-US" dirty="0"/>
          </a:p>
        </p:txBody>
      </p:sp>
      <p:sp>
        <p:nvSpPr>
          <p:cNvPr id="4" name="Slide Number Placeholder 3"/>
          <p:cNvSpPr>
            <a:spLocks noGrp="1"/>
          </p:cNvSpPr>
          <p:nvPr>
            <p:ph type="sldNum" sz="quarter" idx="5"/>
          </p:nvPr>
        </p:nvSpPr>
        <p:spPr/>
        <p:txBody>
          <a:bodyPr/>
          <a:lstStyle/>
          <a:p>
            <a:fld id="{DFA9501D-8A85-4CCA-9C6E-0235E77D4E5A}" type="slidenum">
              <a:rPr lang="en-US" smtClean="0"/>
              <a:t>16</a:t>
            </a:fld>
            <a:endParaRPr lang="en-US"/>
          </a:p>
        </p:txBody>
      </p:sp>
    </p:spTree>
    <p:extLst>
      <p:ext uri="{BB962C8B-B14F-4D97-AF65-F5344CB8AC3E}">
        <p14:creationId xmlns:p14="http://schemas.microsoft.com/office/powerpoint/2010/main" val="25246935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Here are the population summary results for the single event simulation dataset. Each plot shows the noise dose in decibels versus the percentage of people highly annoyed. As you move down the rows, the number of simulated participants increases from 50 to 10,000. The columns show the impact of increasing dose error. The black curve shows the true population summary curve, and the blue curve is the modeled result with its 95% confidence interval. When there is no dose error, by 500 participants, the modeled and true curve match quite well. As you continue to add participants the confidence interval decreases.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You can also see that as the dose error increases, the attenuation or flattening effect is visible regardless of the number of participants. Above about 2 dB dose error, the flattening effect is visually evident, so 2 dB dose error is probably the highest we can accept without attempting to account for dose error.</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[remind people where WSPR 3.7 dB and QSF18 4.9 dB lie on this chart.</a:t>
            </a:r>
          </a:p>
          <a:p>
            <a:endParaRPr lang="en-US" dirty="0"/>
          </a:p>
        </p:txBody>
      </p:sp>
      <p:sp>
        <p:nvSpPr>
          <p:cNvPr id="4" name="Slide Number Placeholder 3"/>
          <p:cNvSpPr>
            <a:spLocks noGrp="1"/>
          </p:cNvSpPr>
          <p:nvPr>
            <p:ph type="sldNum" sz="quarter" idx="5"/>
          </p:nvPr>
        </p:nvSpPr>
        <p:spPr/>
        <p:txBody>
          <a:bodyPr/>
          <a:lstStyle/>
          <a:p>
            <a:fld id="{DFA9501D-8A85-4CCA-9C6E-0235E77D4E5A}" type="slidenum">
              <a:rPr lang="en-US" smtClean="0"/>
              <a:t>17</a:t>
            </a:fld>
            <a:endParaRPr lang="en-US"/>
          </a:p>
        </p:txBody>
      </p:sp>
    </p:spTree>
    <p:extLst>
      <p:ext uri="{BB962C8B-B14F-4D97-AF65-F5344CB8AC3E}">
        <p14:creationId xmlns:p14="http://schemas.microsoft.com/office/powerpoint/2010/main" val="24436927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Thus, whenever possible, it is best to reduce the dose error to improve the accuracy of the dose-response curve. Adding participants does not fix the flattening problem, it just reduces the size of the confidence interval about the inaccurate curve.</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Reducing the noise dose error could be accomplished by placing more noise monitors in the communities, but that increases the cost both to purchase the equipment and deploy and maintain them in the communities.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There are approaches to account for dose error in modeling that we are looking into, so another approach is to understand the dose error as well as possible if it is unable to be reduced.</a:t>
            </a:r>
          </a:p>
          <a:p>
            <a:endParaRPr lang="en-US" dirty="0"/>
          </a:p>
        </p:txBody>
      </p:sp>
      <p:sp>
        <p:nvSpPr>
          <p:cNvPr id="4" name="Slide Number Placeholder 3"/>
          <p:cNvSpPr>
            <a:spLocks noGrp="1"/>
          </p:cNvSpPr>
          <p:nvPr>
            <p:ph type="sldNum" sz="quarter" idx="5"/>
          </p:nvPr>
        </p:nvSpPr>
        <p:spPr/>
        <p:txBody>
          <a:bodyPr/>
          <a:lstStyle/>
          <a:p>
            <a:fld id="{DFA9501D-8A85-4CCA-9C6E-0235E77D4E5A}" type="slidenum">
              <a:rPr lang="en-US" smtClean="0"/>
              <a:t>18</a:t>
            </a:fld>
            <a:endParaRPr lang="en-US"/>
          </a:p>
        </p:txBody>
      </p:sp>
    </p:spTree>
    <p:extLst>
      <p:ext uri="{BB962C8B-B14F-4D97-AF65-F5344CB8AC3E}">
        <p14:creationId xmlns:p14="http://schemas.microsoft.com/office/powerpoint/2010/main" val="29036334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Another example result of modeling the sim datasets is that the slope term decreases linearly with increasing dose error from 0 to 8 dB. The modeled slope term is shown in the plot for increasing numbers of participants. We replicated each condition 30 times, and all the modeled slope data are shown in the box and whisker plots and then we also plot the mean and standard deviation of the replicates to show how variable each replicate of the same condition was.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Because the slope term decreases linearly with increasing dose error, if you know the dose error standard deviation, you can back-correct or extrapolate to the 0 dose error condition. The other model parameters have similar simple relationships with increases in dose error. This is a principle of the simulation extrapolation approach to account for dose error, which is one technique we are looking into.</a:t>
            </a:r>
          </a:p>
          <a:p>
            <a:endParaRPr lang="en-US" dirty="0"/>
          </a:p>
        </p:txBody>
      </p:sp>
      <p:sp>
        <p:nvSpPr>
          <p:cNvPr id="4" name="Slide Number Placeholder 3"/>
          <p:cNvSpPr>
            <a:spLocks noGrp="1"/>
          </p:cNvSpPr>
          <p:nvPr>
            <p:ph type="sldNum" sz="quarter" idx="5"/>
          </p:nvPr>
        </p:nvSpPr>
        <p:spPr/>
        <p:txBody>
          <a:bodyPr/>
          <a:lstStyle/>
          <a:p>
            <a:fld id="{DFA9501D-8A85-4CCA-9C6E-0235E77D4E5A}" type="slidenum">
              <a:rPr lang="en-US" smtClean="0"/>
              <a:t>19</a:t>
            </a:fld>
            <a:endParaRPr lang="en-US"/>
          </a:p>
        </p:txBody>
      </p:sp>
    </p:spTree>
    <p:extLst>
      <p:ext uri="{BB962C8B-B14F-4D97-AF65-F5344CB8AC3E}">
        <p14:creationId xmlns:p14="http://schemas.microsoft.com/office/powerpoint/2010/main" val="28066207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Just thought I’d include some quick info about me so you can get to know my background – I’m a Research Aerospace Engineer and I do acoustics research in D321 the structural acoustics branch at NASA Langley. I recently started working fully remote from Minnesota.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 am pursuing my PhD from Penn State through NASA’s Advanced Degree Program. Prior to starting at NASA I earned a Master’s degree in acoustics from Penn State. The first summer I was a student, I was lucky to be sent to NASA Armstrong for about a week to support acoustic measurements of sonic booms for a NASA research flight test program called SonicBAT, Sonic Booms in Atmospheric Turbulence. We set up microphones in the hottest part of the days in the Mohave desert to record sonic booms. It turns out that turbulence in the atmospheric boundary layer near earth’s surface has a big impact on the variability in sonic boom loudness.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 was also on a NASA fellowship, which allowed me to spend the summer at NASA Langley where I got to know the D321 team and management. During the fellowship, I found out a NASA position would be opening and I applied.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All these flight-related research opportunities made me interested in flying myself, so I took lessons and got my license at the airport near Penn State. You can see campus off the wing of the airplane.</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Before grad school I had a summer internship at a naval base in California investigating the performance of automatic speech recognition platforms for augmented reality ship repair tasks in the presence of high ambient noise.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For undergrad, I went to a small liberal arts college in Minnesota for my bachelors degree in physics. I got to do various research activities there, and a lot of my time was spent playing French horn in band and orchestra. Music is part of what got me interested in acoustics.</a:t>
            </a:r>
          </a:p>
          <a:p>
            <a:endParaRPr lang="en-US" dirty="0"/>
          </a:p>
        </p:txBody>
      </p:sp>
      <p:sp>
        <p:nvSpPr>
          <p:cNvPr id="4" name="Slide Number Placeholder 3"/>
          <p:cNvSpPr>
            <a:spLocks noGrp="1"/>
          </p:cNvSpPr>
          <p:nvPr>
            <p:ph type="sldNum" sz="quarter" idx="5"/>
          </p:nvPr>
        </p:nvSpPr>
        <p:spPr/>
        <p:txBody>
          <a:bodyPr/>
          <a:lstStyle/>
          <a:p>
            <a:fld id="{DFA9501D-8A85-4CCA-9C6E-0235E77D4E5A}" type="slidenum">
              <a:rPr lang="en-US" smtClean="0"/>
              <a:t>2</a:t>
            </a:fld>
            <a:endParaRPr lang="en-US"/>
          </a:p>
        </p:txBody>
      </p:sp>
    </p:spTree>
    <p:extLst>
      <p:ext uri="{BB962C8B-B14F-4D97-AF65-F5344CB8AC3E}">
        <p14:creationId xmlns:p14="http://schemas.microsoft.com/office/powerpoint/2010/main" val="38715277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We have ongoing work to apply and assess several methods that account for dose error in dose response modeling for the X-59 tests.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 showed the principle of simulation extrapolation on the previous slide, but for this method you have knowledge of the measured dose error. First fit your model to the original estimated doses whose error you understand. And then you further perturb the doses and fit the model again noting how the parameters change with increasing dose error. This allows you to fit a line or function extrapolating to the 0 dose error condition.</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Regression calibration is another technique where you have knowledge or estimate of the true dose distribution and the dose error distribution, which allows you to estimate the 0 dose error dose-response curve.</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Additionally, we’ve presented a Bayesian approach to accounting for dose error at a previous ASA meeting. The estimated doses and error are supplied as data, and the probabilistic model estimates the true dose.</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Finally there is a data cloning approach, which uses clones of the data in its maximum likelihood estimate and is supposed to eliminate the effect of the choice of the prior distribution in Bayesian models.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If appropriate, these methods may be applied to X-59 dose-response data.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methods that correct for dose error are subject to errors themselves if the error distribution is mis-specified, so knowledge of the error distribution is also important. It would be unfortunate to attempt to account for dose error incorrectly and end up with a worse dose-response curve than using the original doses.</a:t>
            </a:r>
          </a:p>
          <a:p>
            <a:endParaRPr lang="en-US" dirty="0"/>
          </a:p>
        </p:txBody>
      </p:sp>
      <p:sp>
        <p:nvSpPr>
          <p:cNvPr id="4" name="Slide Number Placeholder 3"/>
          <p:cNvSpPr>
            <a:spLocks noGrp="1"/>
          </p:cNvSpPr>
          <p:nvPr>
            <p:ph type="sldNum" sz="quarter" idx="5"/>
          </p:nvPr>
        </p:nvSpPr>
        <p:spPr/>
        <p:txBody>
          <a:bodyPr/>
          <a:lstStyle/>
          <a:p>
            <a:fld id="{DFA9501D-8A85-4CCA-9C6E-0235E77D4E5A}" type="slidenum">
              <a:rPr lang="en-US" smtClean="0"/>
              <a:t>20</a:t>
            </a:fld>
            <a:endParaRPr lang="en-US"/>
          </a:p>
        </p:txBody>
      </p:sp>
    </p:spTree>
    <p:extLst>
      <p:ext uri="{BB962C8B-B14F-4D97-AF65-F5344CB8AC3E}">
        <p14:creationId xmlns:p14="http://schemas.microsoft.com/office/powerpoint/2010/main" val="12733985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In summary, supersonic flight over land is currently prohibited.</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We will soon be flying the X-59 for a series of longitudinal community noise surveys to low-booms or sonic thumps. We are interested in understanding and quantifying the impact of dose error on dose-response curves. We showed that the dose error attenuates or flattens the curves and that the flattening effect is not alleviated by recruiting more participants. Finally, we have ongoing work to apply the methods that account for dose error to our dose-response datasets. If you are aware of other methods to account for dose error in dose-response models, please let me know!</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Thank you and I can take any questions</a:t>
            </a:r>
          </a:p>
          <a:p>
            <a:endParaRPr lang="en-US" dirty="0"/>
          </a:p>
        </p:txBody>
      </p:sp>
      <p:sp>
        <p:nvSpPr>
          <p:cNvPr id="4" name="Slide Number Placeholder 3"/>
          <p:cNvSpPr>
            <a:spLocks noGrp="1"/>
          </p:cNvSpPr>
          <p:nvPr>
            <p:ph type="sldNum" sz="quarter" idx="5"/>
          </p:nvPr>
        </p:nvSpPr>
        <p:spPr/>
        <p:txBody>
          <a:bodyPr/>
          <a:lstStyle/>
          <a:p>
            <a:fld id="{DFA9501D-8A85-4CCA-9C6E-0235E77D4E5A}" type="slidenum">
              <a:rPr lang="en-US" smtClean="0"/>
              <a:t>21</a:t>
            </a:fld>
            <a:endParaRPr lang="en-US"/>
          </a:p>
        </p:txBody>
      </p:sp>
    </p:spTree>
    <p:extLst>
      <p:ext uri="{BB962C8B-B14F-4D97-AF65-F5344CB8AC3E}">
        <p14:creationId xmlns:p14="http://schemas.microsoft.com/office/powerpoint/2010/main" val="24117629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Alright enough about me. Let’s get into the technical portion of the talk. I would like to acknowledge my coauthors on this work assessing noise dose error effects on dose-response models.</a:t>
            </a:r>
          </a:p>
          <a:p>
            <a:endParaRPr lang="en-US" dirty="0"/>
          </a:p>
        </p:txBody>
      </p:sp>
      <p:sp>
        <p:nvSpPr>
          <p:cNvPr id="4" name="Slide Number Placeholder 3"/>
          <p:cNvSpPr>
            <a:spLocks noGrp="1"/>
          </p:cNvSpPr>
          <p:nvPr>
            <p:ph type="sldNum" sz="quarter" idx="5"/>
          </p:nvPr>
        </p:nvSpPr>
        <p:spPr/>
        <p:txBody>
          <a:bodyPr/>
          <a:lstStyle/>
          <a:p>
            <a:fld id="{DFA9501D-8A85-4CCA-9C6E-0235E77D4E5A}" type="slidenum">
              <a:rPr lang="en-US" smtClean="0"/>
              <a:t>3</a:t>
            </a:fld>
            <a:endParaRPr lang="en-US"/>
          </a:p>
        </p:txBody>
      </p:sp>
    </p:spTree>
    <p:extLst>
      <p:ext uri="{BB962C8B-B14F-4D97-AF65-F5344CB8AC3E}">
        <p14:creationId xmlns:p14="http://schemas.microsoft.com/office/powerpoint/2010/main" val="24011835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Here’s the talk outline, aiming for around 25 to 30 minutes or so. I will first provide a bottom line up front summary of the key takeaways from the talk. Then I will quickly give some information on sonic booms and their history. Then I’ll brief the NASA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Quesst</a:t>
            </a:r>
            <a:r>
              <a:rPr lang="en-US" sz="1800" dirty="0">
                <a:effectLst/>
                <a:latin typeface="Calibri" panose="020F0502020204030204" pitchFamily="34" charset="0"/>
                <a:ea typeface="Calibri" panose="020F0502020204030204" pitchFamily="34" charset="0"/>
                <a:cs typeface="Times New Roman" panose="02020603050405020304" pitchFamily="18" charset="0"/>
              </a:rPr>
              <a:t> Mission and its low loudness sonic boom community noise survey goals. Next, I’ll show some information from previous risk reduction NASA sonic boom community noise flight tests and initial noise dose/ perceptual response survey modeling efforts.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Then the main portion of the presentation is a dose-response simulation experiment to assess and quantify the impact of dose error and number of participants on dose-response models.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simulation results are directly applicable to the X-59 community responses tests and may aid in selecting the number of survey participants and also suggestions for when the dose error is too great to ignore. The simulation also uses slightly more complex modeling techniques than simple logistic regression, which is commonly used in the literature.</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I’ll conclude by briefing some dose error mitigation techniques that our team is assessing for the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Quesst</a:t>
            </a:r>
            <a:r>
              <a:rPr lang="en-US" sz="1800" dirty="0">
                <a:effectLst/>
                <a:latin typeface="Calibri" panose="020F0502020204030204" pitchFamily="34" charset="0"/>
                <a:ea typeface="Calibri" panose="020F0502020204030204" pitchFamily="34" charset="0"/>
                <a:cs typeface="Times New Roman" panose="02020603050405020304" pitchFamily="18" charset="0"/>
              </a:rPr>
              <a:t> Mission.</a:t>
            </a:r>
          </a:p>
          <a:p>
            <a:endParaRPr lang="en-US" dirty="0"/>
          </a:p>
        </p:txBody>
      </p:sp>
      <p:sp>
        <p:nvSpPr>
          <p:cNvPr id="4" name="Slide Number Placeholder 3"/>
          <p:cNvSpPr>
            <a:spLocks noGrp="1"/>
          </p:cNvSpPr>
          <p:nvPr>
            <p:ph type="sldNum" sz="quarter" idx="5"/>
          </p:nvPr>
        </p:nvSpPr>
        <p:spPr/>
        <p:txBody>
          <a:bodyPr/>
          <a:lstStyle/>
          <a:p>
            <a:fld id="{DFA9501D-8A85-4CCA-9C6E-0235E77D4E5A}" type="slidenum">
              <a:rPr lang="en-US" smtClean="0"/>
              <a:t>4</a:t>
            </a:fld>
            <a:endParaRPr lang="en-US"/>
          </a:p>
        </p:txBody>
      </p:sp>
    </p:spTree>
    <p:extLst>
      <p:ext uri="{BB962C8B-B14F-4D97-AF65-F5344CB8AC3E}">
        <p14:creationId xmlns:p14="http://schemas.microsoft.com/office/powerpoint/2010/main" val="428668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These are the key takeaways from this talk. First, terminology. When I say noise dose I am referring to the loudness of a sonic boom. When I say response, I will be talking about the probability that a person will be highly annoyed to a noise dose, or the percentage of people that respond highly annoyed to a noise dose.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When noise doses are estimated in community noise surveys, there is error or uncertainty in the estimated doses for the survey respondents from many sources. For example sparse acoustic recordings of the sonic boom level throughout the community or error in dose estimation due to the effects of turbulence on the loudness of a sonic boom.</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Traditional statistical modeling of these community noise surveys assumes there is no error in the noise dose.</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However, error in measuring or estimating the noise dose causes the modeled dose-response curve to flatten and not match the true underlying population.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[describe the plots]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This attenuation is not alleviated by recruiting additional participants, it just shrinks the confidence interval around the inaccurate attenuated curve. Also note that this attenuation does not have the same definition as acoustic attenuation of sound it’s just describing the slope reduction.</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At the end of the talk, some methods will be briefed that we are looking into that can account and correct for the attenuation due to dose error.</a:t>
            </a:r>
          </a:p>
          <a:p>
            <a:pPr marL="0" marR="0">
              <a:lnSpc>
                <a:spcPct val="107000"/>
              </a:lnSpc>
              <a:spcBef>
                <a:spcPts val="0"/>
              </a:spcBef>
              <a:spcAft>
                <a:spcPts val="800"/>
              </a:spcAft>
            </a:pPr>
            <a:endParaRPr lang="en-US" dirty="0"/>
          </a:p>
        </p:txBody>
      </p:sp>
      <p:sp>
        <p:nvSpPr>
          <p:cNvPr id="4" name="Slide Number Placeholder 3"/>
          <p:cNvSpPr>
            <a:spLocks noGrp="1"/>
          </p:cNvSpPr>
          <p:nvPr>
            <p:ph type="sldNum" sz="quarter" idx="5"/>
          </p:nvPr>
        </p:nvSpPr>
        <p:spPr/>
        <p:txBody>
          <a:bodyPr/>
          <a:lstStyle/>
          <a:p>
            <a:fld id="{DFA9501D-8A85-4CCA-9C6E-0235E77D4E5A}" type="slidenum">
              <a:rPr lang="en-US" smtClean="0"/>
              <a:t>5</a:t>
            </a:fld>
            <a:endParaRPr lang="en-US"/>
          </a:p>
        </p:txBody>
      </p:sp>
    </p:spTree>
    <p:extLst>
      <p:ext uri="{BB962C8B-B14F-4D97-AF65-F5344CB8AC3E}">
        <p14:creationId xmlns:p14="http://schemas.microsoft.com/office/powerpoint/2010/main" val="35759782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Supersonic flight over land is currently prohibited in part due to the noise disturbance of sonic booms, but implementation of new technology that reduces the loudness of sonic booms from a loud bang to a quiet thump may help change these regulations.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entire time an aircraft is flying faster than the speed of sound, it continuously generates a pressure wave around it that propagates through the atmosphere to the ground called a sonic boom. Traditional sonic booms have a pair of loud bangs corresponding to the front and rear of the aircraft. Many people are unaware that the sonic boom is continuously generated and isn’t just a single event when the plane first accelerates through Mach 1. The sonic boom sound appears to be a single event to the stationary observer on the ground as the plane passes over, but people along the entire flight path are exposed to the sound.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[click]</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As the aircraft flies, it drags this so-called “carpet” of impulsive sound behind it that can be 20 to 50 miles wide depending on the altitude and weather.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 50 mile wide noise exposure region along a flight path that is hundreds or thousands of miles long can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ensonify</a:t>
            </a:r>
            <a:r>
              <a:rPr lang="en-US" sz="1800" dirty="0">
                <a:effectLst/>
                <a:latin typeface="Calibri" panose="020F0502020204030204" pitchFamily="34" charset="0"/>
                <a:ea typeface="Calibri" panose="020F0502020204030204" pitchFamily="34" charset="0"/>
                <a:cs typeface="Times New Roman" panose="02020603050405020304" pitchFamily="18" charset="0"/>
              </a:rPr>
              <a:t> many millions of people, especially away from areas typically associated with aviation or transportation noise.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That’s one reason why it is important for NASA to collect dose-response survey data from a large and geographically diverse population in order to aid aviation regulation agencies in potentially overturning the supersonic flight prohibition.</a:t>
            </a:r>
          </a:p>
          <a:p>
            <a:pPr marL="0" marR="0">
              <a:lnSpc>
                <a:spcPct val="107000"/>
              </a:lnSpc>
              <a:spcBef>
                <a:spcPts val="0"/>
              </a:spcBef>
              <a:spcAft>
                <a:spcPts val="800"/>
              </a:spcAft>
            </a:pPr>
            <a:endParaRPr lang="en-US" dirty="0"/>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DFA9501D-8A85-4CCA-9C6E-0235E77D4E5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977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Supersonic flight has been around for more than 75 years.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In the 1960s supersonic commercial aircraft were proposed, and several major community studies occurred. Supersonic aircraft were flown many times per day over Oklahoma City and Saint Louis, and a sonic boom noise annoyance survey was conducted to learn how the communities responded to sonic booms.  The results of the tests showed that conventional sonic booms were too loud to be acceptable.</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Thus, in 1973 commercial supersonic flight was banned overland in part due to the loudness of sonic booms.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Despite this overland ban, from 1976—2003 Concorde flew passengers supersonically over water, but had to slow down to subsonic speeds over land.</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Presently, NASA’s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Quesst</a:t>
            </a:r>
            <a:r>
              <a:rPr lang="en-US" sz="1800" dirty="0">
                <a:effectLst/>
                <a:latin typeface="Calibri" panose="020F0502020204030204" pitchFamily="34" charset="0"/>
                <a:ea typeface="Calibri" panose="020F0502020204030204" pitchFamily="34" charset="0"/>
                <a:cs typeface="Times New Roman" panose="02020603050405020304" pitchFamily="18" charset="0"/>
              </a:rPr>
              <a:t> mission is building a low noise supersonic experimental aircraft, the X-59, to enable survey data collection from the public on reactions to low noise supersonic overflight.</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8BA87BEE-D4AD-4F3A-9F7F-3716268CA06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24610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NASA’s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Quesst</a:t>
            </a:r>
            <a:r>
              <a:rPr lang="en-US" sz="1800" dirty="0">
                <a:effectLst/>
                <a:latin typeface="Calibri" panose="020F0502020204030204" pitchFamily="34" charset="0"/>
                <a:ea typeface="Calibri" panose="020F0502020204030204" pitchFamily="34" charset="0"/>
                <a:cs typeface="Times New Roman" panose="02020603050405020304" pitchFamily="18" charset="0"/>
              </a:rPr>
              <a:t> Mission has a goal of providing dose-response data to the Federal Aviation Administration, the FAA, and International Civil Aviation Organization, ICAO, for use in informing potential new noise certification standards for low-boom aircraft in supersonic cruise.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mission is broken into 3 phases. First is construction of the aircraft, its first flights and safe flight envelope expansion, as well as planning for the future phases. The second phase is acoustic validation where we ensure the X-59’s sonic thump has achieved its target sound level goal and to validate our physics-based prediction tools. The last phase is flying the X-59 over up to 5 communities across the US for about one month, introducing community members to up to 6 sonic thumps per day from 6 X-59 supersonic overflights. A longitudinal community noise survey will be administered to collect the perceptual response of the communities, and this noise dose versus perceptual response will be provided to the regulators.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 longitudinal survey means participants will respond to many surveys reporting their annoyance to sonic thumps throughout the community test, ideally they would respond to a survey for each X-59 overflight and one additional survey at the end of each day to describe their annoyance for the day’s booms in a cumulative sense. Longitudinal surveys differ from a cross sectional survey where each participant only responds once, such the FAA’s recent neighborhood environmental survey that was conducted to assess annoyance to subsonic aircraft noise near airports. The X-59 longitudinal survey lasting about a month means survey fatigue is possible, but is hopefully mitigated by a cash incentive for participating. It also means that there is correlation in each participant’s response data, so simple logistic regression may not be appropriate, and a multilevel model to account for the correlation should be used.</a:t>
            </a:r>
          </a:p>
          <a:p>
            <a:endParaRPr lang="en-US" dirty="0"/>
          </a:p>
        </p:txBody>
      </p:sp>
      <p:sp>
        <p:nvSpPr>
          <p:cNvPr id="4" name="Slide Number Placeholder 3"/>
          <p:cNvSpPr>
            <a:spLocks noGrp="1"/>
          </p:cNvSpPr>
          <p:nvPr>
            <p:ph type="sldNum" sz="quarter" idx="5"/>
          </p:nvPr>
        </p:nvSpPr>
        <p:spPr/>
        <p:txBody>
          <a:bodyPr/>
          <a:lstStyle/>
          <a:p>
            <a:fld id="{DFA9501D-8A85-4CCA-9C6E-0235E77D4E5A}" type="slidenum">
              <a:rPr lang="en-US" smtClean="0"/>
              <a:t>8</a:t>
            </a:fld>
            <a:endParaRPr lang="en-US"/>
          </a:p>
        </p:txBody>
      </p:sp>
    </p:spTree>
    <p:extLst>
      <p:ext uri="{BB962C8B-B14F-4D97-AF65-F5344CB8AC3E}">
        <p14:creationId xmlns:p14="http://schemas.microsoft.com/office/powerpoint/2010/main" val="4884029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It had been a challenge for us to communicate to the public how loud the X-59’s sonic thump will be because it is a new type of sound that is difficult to reproduce over loudspeakers due to the low frequency dominance of its noise spectrum. Additionally, traditional loudness metrics such as A-weighted sound pressure level in decibels has been shown not to be a good metric in predicting a person’s response to sonic boom noise.</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Psychoacoustic research on sonic booms has shown that a different metric, the Perceived Level decibel scale, does correlate well with human perception of impulsive sonic boom noise. This is different than other decibel scales that work well for continuous noises such as the A-weighted sound level.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Perceived Level metric computation process is more complex than other metrics that have a single frequency weighting curve like A-weighting. For PL, the sound waveform is broken into the loudness of its discrete frequency bands. Then a weighting procedure is applied to the level of each frequency band. The weighting changes depending on the loudness of the band and the band itself, and after the weighting procedure, a summation of the weighted band levels occurs finally resulting in the PL value in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decibles</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To put values of PL in context of other impulsive sounds, the conventional sonic booms from Concorde or other traditional loud sonic-boom-generating aircraft were on the order of 105 dB Perceived Level, which is comparable to nearby thunder or a car door slam from inside the car.  These types of sounds can be very startling when you are not expecting them.</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By contrast, X-59’s sonic thump is designed to be 75 dB, which is comparable to distant thunder, or a car door slam heard from across the street.</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FA9501D-8A85-4CCA-9C6E-0235E77D4E5A}" type="slidenum">
              <a:rPr lang="en-US" smtClean="0"/>
              <a:t>9</a:t>
            </a:fld>
            <a:endParaRPr lang="en-US"/>
          </a:p>
        </p:txBody>
      </p:sp>
    </p:spTree>
    <p:extLst>
      <p:ext uri="{BB962C8B-B14F-4D97-AF65-F5344CB8AC3E}">
        <p14:creationId xmlns:p14="http://schemas.microsoft.com/office/powerpoint/2010/main" val="27426227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75442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5" name="Slide Number Placeholder 5"/>
          <p:cNvSpPr txBox="1">
            <a:spLocks/>
          </p:cNvSpPr>
          <p:nvPr/>
        </p:nvSpPr>
        <p:spPr bwMode="auto">
          <a:xfrm>
            <a:off x="9243484" y="6627813"/>
            <a:ext cx="2844800" cy="228600"/>
          </a:xfrm>
          <a:prstGeom prst="rect">
            <a:avLst/>
          </a:prstGeom>
          <a:noFill/>
          <a:ln>
            <a:noFill/>
          </a:ln>
          <a:extLst>
            <a:ext uri="{909E8E84-426E-40dd-AFC4-6F175D3DCCD1}"/>
            <a:ext uri="{91240B29-F687-4f45-9708-019B960494DF}"/>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1219170" rtl="0" eaLnBrk="1" fontAlgn="base" latinLnBrk="0" hangingPunct="1">
              <a:lnSpc>
                <a:spcPct val="100000"/>
              </a:lnSpc>
              <a:spcBef>
                <a:spcPct val="0"/>
              </a:spcBef>
              <a:spcAft>
                <a:spcPct val="0"/>
              </a:spcAft>
              <a:buClrTx/>
              <a:buSzTx/>
              <a:buFontTx/>
              <a:buNone/>
              <a:tabLst/>
              <a:defRPr/>
            </a:pPr>
            <a:fld id="{EFA6F2AB-96B2-C340-899D-553A5844BE10}" type="slidenum">
              <a:rPr kumimoji="0" lang="en-US" altLang="en-US" sz="1000" b="0" i="0" u="none" strike="noStrike" kern="1200" cap="none" spc="0" normalizeH="0" baseline="0" noProof="0" smtClean="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rPr>
              <a:pPr marL="0" marR="0" lvl="0" indent="0" algn="r" defTabSz="1219170" rtl="0" eaLnBrk="1" fontAlgn="base" latinLnBrk="0" hangingPunct="1">
                <a:lnSpc>
                  <a:spcPct val="100000"/>
                </a:lnSpc>
                <a:spcBef>
                  <a:spcPct val="0"/>
                </a:spcBef>
                <a:spcAft>
                  <a:spcPct val="0"/>
                </a:spcAft>
                <a:buClrTx/>
                <a:buSzTx/>
                <a:buFontTx/>
                <a:buNone/>
                <a:tabLst/>
                <a:defRPr/>
              </a:pPr>
              <a:t>‹#›</a:t>
            </a:fld>
            <a:endParaRPr kumimoji="0" lang="en-US" altLang="en-US" sz="10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cxnSp>
        <p:nvCxnSpPr>
          <p:cNvPr id="6" name="Straight Connector 5"/>
          <p:cNvCxnSpPr>
            <a:cxnSpLocks noChangeShapeType="1"/>
          </p:cNvCxnSpPr>
          <p:nvPr/>
        </p:nvCxnSpPr>
        <p:spPr bwMode="auto">
          <a:xfrm>
            <a:off x="304804" y="932675"/>
            <a:ext cx="10212917" cy="0"/>
          </a:xfrm>
          <a:prstGeom prst="line">
            <a:avLst/>
          </a:prstGeom>
          <a:noFill/>
          <a:ln w="25400">
            <a:solidFill>
              <a:schemeClr val="accent1"/>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3" name="Content Placeholder 2"/>
          <p:cNvSpPr>
            <a:spLocks noGrp="1"/>
          </p:cNvSpPr>
          <p:nvPr>
            <p:ph idx="1"/>
          </p:nvPr>
        </p:nvSpPr>
        <p:spPr>
          <a:xfrm>
            <a:off x="101600" y="1221189"/>
            <a:ext cx="11988800" cy="5380856"/>
          </a:xfrm>
          <a:prstGeom prst="rect">
            <a:avLst/>
          </a:prstGeom>
        </p:spPr>
        <p:txBody>
          <a:bodyPr/>
          <a:lstStyle>
            <a:lvl1pPr>
              <a:buClr>
                <a:schemeClr val="accent2">
                  <a:lumMod val="75000"/>
                </a:schemeClr>
              </a:buClr>
              <a:defRPr sz="2400"/>
            </a:lvl1pPr>
            <a:lvl2pPr>
              <a:buClr>
                <a:schemeClr val="accent1"/>
              </a:buCl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Placeholder 8"/>
          <p:cNvSpPr>
            <a:spLocks noGrp="1"/>
          </p:cNvSpPr>
          <p:nvPr>
            <p:ph type="title"/>
          </p:nvPr>
        </p:nvSpPr>
        <p:spPr bwMode="auto">
          <a:xfrm>
            <a:off x="304803" y="167511"/>
            <a:ext cx="10212939" cy="615951"/>
          </a:xfrm>
          <a:prstGeom prst="rect">
            <a:avLst/>
          </a:prstGeom>
          <a:noFill/>
          <a:ln w="9525">
            <a:noFill/>
            <a:miter lim="800000"/>
            <a:headEnd/>
            <a:tailEnd/>
          </a:ln>
        </p:spPr>
        <p:txBody>
          <a:bodyPr/>
          <a:lstStyle>
            <a:lvl1pPr algn="l">
              <a:defRPr sz="3200">
                <a:solidFill>
                  <a:srgbClr val="000090"/>
                </a:solidFill>
              </a:defRPr>
            </a:lvl1pPr>
          </a:lstStyle>
          <a:p>
            <a:pPr lvl="0"/>
            <a:r>
              <a:rPr lang="en-US"/>
              <a:t>Click to edit Master title style</a:t>
            </a:r>
          </a:p>
        </p:txBody>
      </p:sp>
    </p:spTree>
    <p:extLst>
      <p:ext uri="{BB962C8B-B14F-4D97-AF65-F5344CB8AC3E}">
        <p14:creationId xmlns:p14="http://schemas.microsoft.com/office/powerpoint/2010/main" val="33399227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4" name="Slide Number Placeholder 5"/>
          <p:cNvSpPr txBox="1">
            <a:spLocks/>
          </p:cNvSpPr>
          <p:nvPr/>
        </p:nvSpPr>
        <p:spPr bwMode="auto">
          <a:xfrm>
            <a:off x="9243484" y="6627813"/>
            <a:ext cx="2844800" cy="228600"/>
          </a:xfrm>
          <a:prstGeom prst="rect">
            <a:avLst/>
          </a:prstGeom>
          <a:noFill/>
          <a:ln>
            <a:noFill/>
          </a:ln>
          <a:extLst>
            <a:ext uri="{909E8E84-426E-40dd-AFC4-6F175D3DCCD1}"/>
            <a:ext uri="{91240B29-F687-4f45-9708-019B960494DF}"/>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1219170" rtl="0" eaLnBrk="1" fontAlgn="base" latinLnBrk="0" hangingPunct="1">
              <a:lnSpc>
                <a:spcPct val="100000"/>
              </a:lnSpc>
              <a:spcBef>
                <a:spcPct val="0"/>
              </a:spcBef>
              <a:spcAft>
                <a:spcPct val="0"/>
              </a:spcAft>
              <a:buClrTx/>
              <a:buSzTx/>
              <a:buFontTx/>
              <a:buNone/>
              <a:tabLst/>
              <a:defRPr/>
            </a:pPr>
            <a:fld id="{D7B89BD8-9FF2-8A41-AB75-86AF9ED87A51}" type="slidenum">
              <a:rPr kumimoji="0" lang="en-US" altLang="en-US" sz="1000" b="0" i="0" u="none" strike="noStrike" kern="1200" cap="none" spc="0" normalizeH="0" baseline="0" noProof="0" smtClean="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rPr>
              <a:pPr marL="0" marR="0" lvl="0" indent="0" algn="r" defTabSz="1219170" rtl="0" eaLnBrk="1" fontAlgn="base" latinLnBrk="0" hangingPunct="1">
                <a:lnSpc>
                  <a:spcPct val="100000"/>
                </a:lnSpc>
                <a:spcBef>
                  <a:spcPct val="0"/>
                </a:spcBef>
                <a:spcAft>
                  <a:spcPct val="0"/>
                </a:spcAft>
                <a:buClrTx/>
                <a:buSzTx/>
                <a:buFontTx/>
                <a:buNone/>
                <a:tabLst/>
                <a:defRPr/>
              </a:pPr>
              <a:t>‹#›</a:t>
            </a:fld>
            <a:endParaRPr kumimoji="0" lang="en-US" altLang="en-US" sz="10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cxnSp>
        <p:nvCxnSpPr>
          <p:cNvPr id="5" name="Straight Connector 4"/>
          <p:cNvCxnSpPr>
            <a:cxnSpLocks noChangeShapeType="1"/>
          </p:cNvCxnSpPr>
          <p:nvPr/>
        </p:nvCxnSpPr>
        <p:spPr bwMode="auto">
          <a:xfrm>
            <a:off x="203202" y="955675"/>
            <a:ext cx="10314517" cy="0"/>
          </a:xfrm>
          <a:prstGeom prst="line">
            <a:avLst/>
          </a:prstGeom>
          <a:noFill/>
          <a:ln w="25400">
            <a:solidFill>
              <a:schemeClr val="accent1"/>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7" name="Title Placeholder 8"/>
          <p:cNvSpPr>
            <a:spLocks noGrp="1"/>
          </p:cNvSpPr>
          <p:nvPr>
            <p:ph type="title"/>
          </p:nvPr>
        </p:nvSpPr>
        <p:spPr bwMode="auto">
          <a:xfrm>
            <a:off x="203203" y="167511"/>
            <a:ext cx="10314539" cy="615951"/>
          </a:xfrm>
          <a:prstGeom prst="rect">
            <a:avLst/>
          </a:prstGeom>
          <a:noFill/>
          <a:ln w="9525">
            <a:noFill/>
            <a:miter lim="800000"/>
            <a:headEnd/>
            <a:tailEnd/>
          </a:ln>
        </p:spPr>
        <p:txBody>
          <a:bodyPr/>
          <a:lstStyle>
            <a:lvl1pPr algn="l">
              <a:defRPr sz="3200">
                <a:solidFill>
                  <a:srgbClr val="000090"/>
                </a:solidFill>
              </a:defRPr>
            </a:lvl1pPr>
          </a:lstStyle>
          <a:p>
            <a:pPr lvl="0"/>
            <a:r>
              <a:rPr lang="en-US"/>
              <a:t>Click to edit Master title style</a:t>
            </a:r>
          </a:p>
        </p:txBody>
      </p:sp>
    </p:spTree>
    <p:extLst>
      <p:ext uri="{BB962C8B-B14F-4D97-AF65-F5344CB8AC3E}">
        <p14:creationId xmlns:p14="http://schemas.microsoft.com/office/powerpoint/2010/main" val="39250410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3" name="Date Placeholder 3"/>
          <p:cNvSpPr txBox="1">
            <a:spLocks/>
          </p:cNvSpPr>
          <p:nvPr/>
        </p:nvSpPr>
        <p:spPr bwMode="auto">
          <a:xfrm>
            <a:off x="99484" y="6627813"/>
            <a:ext cx="2844800" cy="228600"/>
          </a:xfrm>
          <a:prstGeom prst="rect">
            <a:avLst/>
          </a:prstGeom>
          <a:noFill/>
          <a:ln>
            <a:noFill/>
          </a:ln>
          <a:extLst>
            <a:ext uri="{909E8E84-426E-40dd-AFC4-6F175D3DCCD1}"/>
            <a:ext uri="{91240B29-F687-4f45-9708-019B960494DF}"/>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1219170" rtl="0" eaLnBrk="1" fontAlgn="base" latinLnBrk="0" hangingPunct="1">
              <a:lnSpc>
                <a:spcPct val="100000"/>
              </a:lnSpc>
              <a:spcBef>
                <a:spcPct val="0"/>
              </a:spcBef>
              <a:spcAft>
                <a:spcPct val="0"/>
              </a:spcAft>
              <a:buClrTx/>
              <a:buSzTx/>
              <a:buFontTx/>
              <a:buNone/>
              <a:tabLst/>
              <a:defRPr/>
            </a:pPr>
            <a:fld id="{C1C6BCCC-D428-4059-ACB6-D1E43208947A}" type="datetime1">
              <a:rPr kumimoji="0" lang="en-US" altLang="en-US" sz="1000" b="0" i="0" u="none" strike="noStrike" kern="1200" cap="none" spc="0" normalizeH="0" baseline="0" noProof="0" smtClean="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rPr>
              <a:pPr marL="0" marR="0" lvl="0" indent="0" algn="l" defTabSz="1219170" rtl="0" eaLnBrk="1" fontAlgn="base" latinLnBrk="0" hangingPunct="1">
                <a:lnSpc>
                  <a:spcPct val="100000"/>
                </a:lnSpc>
                <a:spcBef>
                  <a:spcPct val="0"/>
                </a:spcBef>
                <a:spcAft>
                  <a:spcPct val="0"/>
                </a:spcAft>
                <a:buClrTx/>
                <a:buSzTx/>
                <a:buFontTx/>
                <a:buNone/>
                <a:tabLst/>
                <a:defRPr/>
              </a:pPr>
              <a:t>2/22/2023</a:t>
            </a:fld>
            <a:endParaRPr kumimoji="0" lang="en-US" altLang="en-US" sz="10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4" name="Footer Placeholder 4"/>
          <p:cNvSpPr txBox="1">
            <a:spLocks/>
          </p:cNvSpPr>
          <p:nvPr/>
        </p:nvSpPr>
        <p:spPr bwMode="auto">
          <a:xfrm>
            <a:off x="4163484" y="6627813"/>
            <a:ext cx="3860800" cy="228600"/>
          </a:xfrm>
          <a:prstGeom prst="rect">
            <a:avLst/>
          </a:prstGeom>
          <a:noFill/>
          <a:ln>
            <a:noFill/>
          </a:ln>
          <a:extLst>
            <a:ext uri="{909E8E84-426E-40dd-AFC4-6F175D3DCCD1}"/>
            <a:ext uri="{91240B29-F687-4f45-9708-019B960494DF}"/>
          </a:extLst>
        </p:spPr>
        <p:txBody>
          <a:bodyPr anchor="ct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898989"/>
                </a:solidFill>
                <a:effectLst/>
                <a:uLnTx/>
                <a:uFillTx/>
                <a:latin typeface="Calibri" charset="0"/>
                <a:ea typeface="ＭＳ Ｐゴシック" charset="0"/>
                <a:cs typeface="Arial" charset="0"/>
              </a:rPr>
              <a:t>Document Title</a:t>
            </a:r>
          </a:p>
        </p:txBody>
      </p:sp>
      <p:sp>
        <p:nvSpPr>
          <p:cNvPr id="5" name="Slide Number Placeholder 5"/>
          <p:cNvSpPr txBox="1">
            <a:spLocks/>
          </p:cNvSpPr>
          <p:nvPr/>
        </p:nvSpPr>
        <p:spPr bwMode="auto">
          <a:xfrm>
            <a:off x="9243484" y="6627813"/>
            <a:ext cx="2844800" cy="228600"/>
          </a:xfrm>
          <a:prstGeom prst="rect">
            <a:avLst/>
          </a:prstGeom>
          <a:noFill/>
          <a:ln>
            <a:noFill/>
          </a:ln>
          <a:extLst>
            <a:ext uri="{909E8E84-426E-40dd-AFC4-6F175D3DCCD1}"/>
            <a:ext uri="{91240B29-F687-4f45-9708-019B960494DF}"/>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1219170" rtl="0" eaLnBrk="1" fontAlgn="base" latinLnBrk="0" hangingPunct="1">
              <a:lnSpc>
                <a:spcPct val="100000"/>
              </a:lnSpc>
              <a:spcBef>
                <a:spcPct val="0"/>
              </a:spcBef>
              <a:spcAft>
                <a:spcPct val="0"/>
              </a:spcAft>
              <a:buClrTx/>
              <a:buSzTx/>
              <a:buFontTx/>
              <a:buNone/>
              <a:tabLst/>
              <a:defRPr/>
            </a:pPr>
            <a:fld id="{3E5AE6C2-82BA-804B-BC99-DA96FAEB3ED0}" type="slidenum">
              <a:rPr kumimoji="0" lang="en-US" altLang="en-US" sz="1000" b="0" i="0" u="none" strike="noStrike" kern="1200" cap="none" spc="0" normalizeH="0" baseline="0" noProof="0" smtClean="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rPr>
              <a:pPr marL="0" marR="0" lvl="0" indent="0" algn="r" defTabSz="1219170" rtl="0" eaLnBrk="1" fontAlgn="base" latinLnBrk="0" hangingPunct="1">
                <a:lnSpc>
                  <a:spcPct val="100000"/>
                </a:lnSpc>
                <a:spcBef>
                  <a:spcPct val="0"/>
                </a:spcBef>
                <a:spcAft>
                  <a:spcPct val="0"/>
                </a:spcAft>
                <a:buClrTx/>
                <a:buSzTx/>
                <a:buFontTx/>
                <a:buNone/>
                <a:tabLst/>
                <a:defRPr/>
              </a:pPr>
              <a:t>‹#›</a:t>
            </a:fld>
            <a:endParaRPr kumimoji="0" lang="en-US" altLang="en-US" sz="10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7" name="Title Placeholder 8"/>
          <p:cNvSpPr>
            <a:spLocks noGrp="1"/>
          </p:cNvSpPr>
          <p:nvPr>
            <p:ph type="title"/>
          </p:nvPr>
        </p:nvSpPr>
        <p:spPr bwMode="auto">
          <a:xfrm>
            <a:off x="1656321" y="167511"/>
            <a:ext cx="8861420" cy="615951"/>
          </a:xfrm>
          <a:prstGeom prst="rect">
            <a:avLst/>
          </a:prstGeom>
          <a:noFill/>
          <a:ln w="9525">
            <a:noFill/>
            <a:miter lim="800000"/>
            <a:headEnd/>
            <a:tailEnd/>
          </a:ln>
        </p:spPr>
        <p:txBody>
          <a:bodyPr/>
          <a:lstStyle>
            <a:lvl1pPr>
              <a:defRPr sz="2400">
                <a:solidFill>
                  <a:srgbClr val="000090"/>
                </a:solidFill>
              </a:defRPr>
            </a:lvl1pPr>
          </a:lstStyle>
          <a:p>
            <a:pPr lvl="0"/>
            <a:r>
              <a:rPr lang="en-US"/>
              <a:t>Click to edit Master title style</a:t>
            </a:r>
          </a:p>
        </p:txBody>
      </p:sp>
    </p:spTree>
    <p:extLst>
      <p:ext uri="{BB962C8B-B14F-4D97-AF65-F5344CB8AC3E}">
        <p14:creationId xmlns:p14="http://schemas.microsoft.com/office/powerpoint/2010/main" val="37072133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Slide Number Placeholder 5"/>
          <p:cNvSpPr txBox="1">
            <a:spLocks/>
          </p:cNvSpPr>
          <p:nvPr/>
        </p:nvSpPr>
        <p:spPr bwMode="auto">
          <a:xfrm>
            <a:off x="9243484" y="6627813"/>
            <a:ext cx="2844800" cy="228600"/>
          </a:xfrm>
          <a:prstGeom prst="rect">
            <a:avLst/>
          </a:prstGeom>
          <a:noFill/>
          <a:ln>
            <a:noFill/>
          </a:ln>
          <a:extLst>
            <a:ext uri="{909E8E84-426E-40dd-AFC4-6F175D3DCCD1}"/>
            <a:ext uri="{91240B29-F687-4f45-9708-019B960494DF}"/>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1219170" rtl="0" eaLnBrk="1" fontAlgn="base" latinLnBrk="0" hangingPunct="1">
              <a:lnSpc>
                <a:spcPct val="100000"/>
              </a:lnSpc>
              <a:spcBef>
                <a:spcPct val="0"/>
              </a:spcBef>
              <a:spcAft>
                <a:spcPct val="0"/>
              </a:spcAft>
              <a:buClrTx/>
              <a:buSzTx/>
              <a:buFontTx/>
              <a:buNone/>
              <a:tabLst/>
              <a:defRPr/>
            </a:pPr>
            <a:fld id="{4CEEAE07-E49E-EB49-8C23-96E8A2DD0138}" type="slidenum">
              <a:rPr kumimoji="0" lang="en-US" altLang="en-US" sz="1000" b="0" i="0" u="none" strike="noStrike" kern="1200" cap="none" spc="0" normalizeH="0" baseline="0" noProof="0" smtClean="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rPr>
              <a:pPr marL="0" marR="0" lvl="0" indent="0" algn="r" defTabSz="1219170" rtl="0" eaLnBrk="1" fontAlgn="base" latinLnBrk="0" hangingPunct="1">
                <a:lnSpc>
                  <a:spcPct val="100000"/>
                </a:lnSpc>
                <a:spcBef>
                  <a:spcPct val="0"/>
                </a:spcBef>
                <a:spcAft>
                  <a:spcPct val="0"/>
                </a:spcAft>
                <a:buClrTx/>
                <a:buSzTx/>
                <a:buFontTx/>
                <a:buNone/>
                <a:tabLst/>
                <a:defRPr/>
              </a:pPr>
              <a:t>‹#›</a:t>
            </a:fld>
            <a:endParaRPr kumimoji="0" lang="en-US" altLang="en-US" sz="10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2" name="Title 1"/>
          <p:cNvSpPr>
            <a:spLocks noGrp="1"/>
          </p:cNvSpPr>
          <p:nvPr>
            <p:ph type="title"/>
          </p:nvPr>
        </p:nvSpPr>
        <p:spPr>
          <a:xfrm>
            <a:off x="963084" y="4406903"/>
            <a:ext cx="10363200" cy="1362075"/>
          </a:xfrm>
          <a:prstGeom prst="rect">
            <a:avLst/>
          </a:prstGeom>
        </p:spPr>
        <p:txBody>
          <a:bodyPr anchor="t"/>
          <a:lstStyle>
            <a:lvl1pPr algn="l">
              <a:defRPr sz="4000" b="1" cap="all">
                <a:solidFill>
                  <a:srgbClr val="000090"/>
                </a:solidFill>
              </a:defRPr>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5" name="Date Placeholder 3"/>
          <p:cNvSpPr>
            <a:spLocks noGrp="1"/>
          </p:cNvSpPr>
          <p:nvPr>
            <p:ph type="dt" sz="half" idx="10"/>
          </p:nvPr>
        </p:nvSpPr>
        <p:spPr>
          <a:xfrm>
            <a:off x="101600" y="6629400"/>
            <a:ext cx="2844800" cy="228600"/>
          </a:xfrm>
          <a:prstGeom prst="rect">
            <a:avLst/>
          </a:prstGeom>
        </p:spPr>
        <p:txBody>
          <a:bodyPr wrap="square" numCol="1" anchorCtr="0" compatLnSpc="1">
            <a:prstTxWarp prst="textNoShape">
              <a:avLst/>
            </a:prstTxWarp>
          </a:bodyPr>
          <a:lstStyle>
            <a:lvl1pPr eaLnBrk="1" fontAlgn="base" hangingPunct="1">
              <a:spcBef>
                <a:spcPct val="0"/>
              </a:spcBef>
              <a:spcAft>
                <a:spcPct val="0"/>
              </a:spcAft>
              <a:defRPr>
                <a:latin typeface="+mn-lt"/>
                <a:ea typeface="ヒラギノ角ゴ Pro W3" charset="-128"/>
                <a:cs typeface="+mn-cs"/>
              </a:defRPr>
            </a:lvl1pPr>
          </a:lstStyle>
          <a:p>
            <a:pPr defTabSz="1219170">
              <a:defRPr/>
            </a:pPr>
            <a:r>
              <a:rPr lang="en-US" sz="2400">
                <a:solidFill>
                  <a:prstClr val="black"/>
                </a:solidFill>
              </a:rPr>
              <a:t>October 22, 2012</a:t>
            </a:r>
          </a:p>
        </p:txBody>
      </p:sp>
      <p:sp>
        <p:nvSpPr>
          <p:cNvPr id="6" name="Footer Placeholder 4"/>
          <p:cNvSpPr>
            <a:spLocks noGrp="1"/>
          </p:cNvSpPr>
          <p:nvPr>
            <p:ph type="ftr" sz="quarter" idx="11"/>
          </p:nvPr>
        </p:nvSpPr>
        <p:spPr/>
        <p:txBody>
          <a:bodyPr/>
          <a:lstStyle>
            <a:lvl1pPr>
              <a:defRPr/>
            </a:lvl1pPr>
          </a:lstStyle>
          <a:p>
            <a:pPr defTabSz="1219170">
              <a:defRPr/>
            </a:pPr>
            <a:endParaRPr lang="en-US">
              <a:solidFill>
                <a:prstClr val="black">
                  <a:tint val="75000"/>
                </a:prstClr>
              </a:solidFill>
            </a:endParaRPr>
          </a:p>
        </p:txBody>
      </p:sp>
    </p:spTree>
    <p:extLst>
      <p:ext uri="{BB962C8B-B14F-4D97-AF65-F5344CB8AC3E}">
        <p14:creationId xmlns:p14="http://schemas.microsoft.com/office/powerpoint/2010/main" val="20801983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5" name="Straight Connector 4"/>
          <p:cNvCxnSpPr>
            <a:cxnSpLocks noChangeShapeType="1"/>
          </p:cNvCxnSpPr>
          <p:nvPr/>
        </p:nvCxnSpPr>
        <p:spPr bwMode="auto">
          <a:xfrm>
            <a:off x="609603" y="1022287"/>
            <a:ext cx="10351033" cy="0"/>
          </a:xfrm>
          <a:prstGeom prst="line">
            <a:avLst/>
          </a:prstGeom>
          <a:noFill/>
          <a:ln w="25400">
            <a:solidFill>
              <a:srgbClr val="9933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6" name="Slide Number Placeholder 5"/>
          <p:cNvSpPr txBox="1">
            <a:spLocks/>
          </p:cNvSpPr>
          <p:nvPr/>
        </p:nvSpPr>
        <p:spPr bwMode="auto">
          <a:xfrm>
            <a:off x="9243484" y="6627813"/>
            <a:ext cx="2844800" cy="228600"/>
          </a:xfrm>
          <a:prstGeom prst="rect">
            <a:avLst/>
          </a:prstGeom>
          <a:noFill/>
          <a:ln>
            <a:noFill/>
          </a:ln>
          <a:extLst>
            <a:ext uri="{909E8E84-426E-40dd-AFC4-6F175D3DCCD1}"/>
            <a:ext uri="{91240B29-F687-4f45-9708-019B960494DF}"/>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1219170" rtl="0" eaLnBrk="1" fontAlgn="base" latinLnBrk="0" hangingPunct="1">
              <a:lnSpc>
                <a:spcPct val="100000"/>
              </a:lnSpc>
              <a:spcBef>
                <a:spcPct val="0"/>
              </a:spcBef>
              <a:spcAft>
                <a:spcPct val="0"/>
              </a:spcAft>
              <a:buClrTx/>
              <a:buSzTx/>
              <a:buFontTx/>
              <a:buNone/>
              <a:tabLst/>
              <a:defRPr/>
            </a:pPr>
            <a:fld id="{77EC9A0D-1CD7-4448-8BF2-1AF4A1D173AC}" type="slidenum">
              <a:rPr kumimoji="0" lang="en-US" altLang="en-US" sz="1000" b="0" i="0" u="none" strike="noStrike" kern="1200" cap="none" spc="0" normalizeH="0" baseline="0" noProof="0" smtClean="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rPr>
              <a:pPr marL="0" marR="0" lvl="0" indent="0" algn="r" defTabSz="1219170" rtl="0" eaLnBrk="1" fontAlgn="base" latinLnBrk="0" hangingPunct="1">
                <a:lnSpc>
                  <a:spcPct val="100000"/>
                </a:lnSpc>
                <a:spcBef>
                  <a:spcPct val="0"/>
                </a:spcBef>
                <a:spcAft>
                  <a:spcPct val="0"/>
                </a:spcAft>
                <a:buClrTx/>
                <a:buSzTx/>
                <a:buFontTx/>
                <a:buNone/>
                <a:tabLst/>
                <a:defRPr/>
              </a:pPr>
              <a:t>‹#›</a:t>
            </a:fld>
            <a:endParaRPr kumimoji="0" lang="en-US" altLang="en-US" sz="10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2" name="Title 1"/>
          <p:cNvSpPr>
            <a:spLocks noGrp="1"/>
          </p:cNvSpPr>
          <p:nvPr>
            <p:ph type="title"/>
          </p:nvPr>
        </p:nvSpPr>
        <p:spPr>
          <a:xfrm>
            <a:off x="609602" y="274639"/>
            <a:ext cx="10043793" cy="639763"/>
          </a:xfrm>
          <a:prstGeom prst="rect">
            <a:avLst/>
          </a:prstGeom>
        </p:spPr>
        <p:txBody>
          <a:bodyPr/>
          <a:lstStyle>
            <a:lvl1pPr algn="l">
              <a:defRPr sz="3200">
                <a:solidFill>
                  <a:srgbClr val="000090"/>
                </a:solidFill>
              </a:defRPr>
            </a:lvl1pPr>
          </a:lstStyle>
          <a:p>
            <a:r>
              <a:rPr lang="en-US"/>
              <a:t>Click to edit Master title style</a:t>
            </a:r>
          </a:p>
        </p:txBody>
      </p:sp>
      <p:sp>
        <p:nvSpPr>
          <p:cNvPr id="3" name="Content Placeholder 2"/>
          <p:cNvSpPr>
            <a:spLocks noGrp="1"/>
          </p:cNvSpPr>
          <p:nvPr>
            <p:ph sz="half" idx="1"/>
          </p:nvPr>
        </p:nvSpPr>
        <p:spPr>
          <a:xfrm>
            <a:off x="609600" y="1600203"/>
            <a:ext cx="5384800" cy="4525963"/>
          </a:xfrm>
          <a:prstGeom prst="rect">
            <a:avLst/>
          </a:prstGeom>
        </p:spPr>
        <p:txBody>
          <a:bodyPr/>
          <a:lstStyle>
            <a:lvl1pPr>
              <a:buClr>
                <a:schemeClr val="accent2">
                  <a:lumMod val="75000"/>
                </a:schemeClr>
              </a:buClr>
              <a:defRPr sz="2667"/>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a:prstGeom prst="rect">
            <a:avLst/>
          </a:prstGeom>
        </p:spPr>
        <p:txBody>
          <a:bodyPr/>
          <a:lstStyle>
            <a:lvl1pPr>
              <a:buClr>
                <a:schemeClr val="accent2">
                  <a:lumMod val="75000"/>
                </a:schemeClr>
              </a:buClr>
              <a:defRPr sz="2667"/>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4"/>
          <p:cNvSpPr>
            <a:spLocks noGrp="1"/>
          </p:cNvSpPr>
          <p:nvPr>
            <p:ph type="dt" sz="half" idx="10"/>
          </p:nvPr>
        </p:nvSpPr>
        <p:spPr>
          <a:xfrm>
            <a:off x="103716" y="6556558"/>
            <a:ext cx="2844800" cy="281956"/>
          </a:xfrm>
          <a:prstGeom prst="rect">
            <a:avLst/>
          </a:prstGeom>
        </p:spPr>
        <p:txBody>
          <a:bodyPr wrap="square" numCol="1" anchorCtr="0" compatLnSpc="1">
            <a:prstTxWarp prst="textNoShape">
              <a:avLst/>
            </a:prstTxWarp>
          </a:bodyPr>
          <a:lstStyle>
            <a:lvl1pPr eaLnBrk="1" fontAlgn="base" hangingPunct="1">
              <a:spcBef>
                <a:spcPct val="0"/>
              </a:spcBef>
              <a:spcAft>
                <a:spcPct val="0"/>
              </a:spcAft>
              <a:defRPr sz="1400">
                <a:latin typeface="+mn-lt"/>
                <a:ea typeface="ヒラギノ角ゴ Pro W3" charset="-128"/>
                <a:cs typeface="+mn-cs"/>
              </a:defRPr>
            </a:lvl1pPr>
          </a:lstStyle>
          <a:p>
            <a:pPr defTabSz="1219170">
              <a:defRPr/>
            </a:pPr>
            <a:r>
              <a:rPr lang="en-US">
                <a:solidFill>
                  <a:prstClr val="black"/>
                </a:solidFill>
              </a:rPr>
              <a:t>October 22, 2012</a:t>
            </a:r>
          </a:p>
        </p:txBody>
      </p:sp>
      <p:sp>
        <p:nvSpPr>
          <p:cNvPr id="8" name="Footer Placeholder 5"/>
          <p:cNvSpPr>
            <a:spLocks noGrp="1"/>
          </p:cNvSpPr>
          <p:nvPr>
            <p:ph type="ftr" sz="quarter" idx="11"/>
          </p:nvPr>
        </p:nvSpPr>
        <p:spPr/>
        <p:txBody>
          <a:bodyPr/>
          <a:lstStyle>
            <a:lvl1pPr>
              <a:defRPr/>
            </a:lvl1pPr>
          </a:lstStyle>
          <a:p>
            <a:pPr defTabSz="1219170">
              <a:defRPr/>
            </a:pPr>
            <a:endParaRPr lang="en-US">
              <a:solidFill>
                <a:prstClr val="black">
                  <a:tint val="75000"/>
                </a:prstClr>
              </a:solidFill>
            </a:endParaRPr>
          </a:p>
        </p:txBody>
      </p:sp>
    </p:spTree>
    <p:extLst>
      <p:ext uri="{BB962C8B-B14F-4D97-AF65-F5344CB8AC3E}">
        <p14:creationId xmlns:p14="http://schemas.microsoft.com/office/powerpoint/2010/main" val="4231346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a:cxnSpLocks noChangeShapeType="1"/>
          </p:cNvCxnSpPr>
          <p:nvPr/>
        </p:nvCxnSpPr>
        <p:spPr bwMode="auto">
          <a:xfrm>
            <a:off x="1625604" y="1066801"/>
            <a:ext cx="8860367" cy="1588"/>
          </a:xfrm>
          <a:prstGeom prst="line">
            <a:avLst/>
          </a:prstGeom>
          <a:noFill/>
          <a:ln w="25400">
            <a:solidFill>
              <a:srgbClr val="9933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8" name="Slide Number Placeholder 5"/>
          <p:cNvSpPr txBox="1">
            <a:spLocks/>
          </p:cNvSpPr>
          <p:nvPr/>
        </p:nvSpPr>
        <p:spPr bwMode="auto">
          <a:xfrm>
            <a:off x="9243484" y="6627813"/>
            <a:ext cx="2844800" cy="228600"/>
          </a:xfrm>
          <a:prstGeom prst="rect">
            <a:avLst/>
          </a:prstGeom>
          <a:noFill/>
          <a:ln>
            <a:noFill/>
          </a:ln>
          <a:extLst>
            <a:ext uri="{909E8E84-426E-40dd-AFC4-6F175D3DCCD1}"/>
            <a:ext uri="{91240B29-F687-4f45-9708-019B960494DF}"/>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1219170" rtl="0" eaLnBrk="1" fontAlgn="base" latinLnBrk="0" hangingPunct="1">
              <a:lnSpc>
                <a:spcPct val="100000"/>
              </a:lnSpc>
              <a:spcBef>
                <a:spcPct val="0"/>
              </a:spcBef>
              <a:spcAft>
                <a:spcPct val="0"/>
              </a:spcAft>
              <a:buClrTx/>
              <a:buSzTx/>
              <a:buFontTx/>
              <a:buNone/>
              <a:tabLst/>
              <a:defRPr/>
            </a:pPr>
            <a:fld id="{D48B91AE-A1C4-3C4D-AF8F-B5CB4ABFEE6E}" type="slidenum">
              <a:rPr kumimoji="0" lang="en-US" altLang="en-US" sz="1000" b="0" i="0" u="none" strike="noStrike" kern="1200" cap="none" spc="0" normalizeH="0" baseline="0" noProof="0" smtClean="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rPr>
              <a:pPr marL="0" marR="0" lvl="0" indent="0" algn="r" defTabSz="1219170" rtl="0" eaLnBrk="1" fontAlgn="base" latinLnBrk="0" hangingPunct="1">
                <a:lnSpc>
                  <a:spcPct val="100000"/>
                </a:lnSpc>
                <a:spcBef>
                  <a:spcPct val="0"/>
                </a:spcBef>
                <a:spcAft>
                  <a:spcPct val="0"/>
                </a:spcAft>
                <a:buClrTx/>
                <a:buSzTx/>
                <a:buFontTx/>
                <a:buNone/>
                <a:tabLst/>
                <a:defRPr/>
              </a:pPr>
              <a:t>‹#›</a:t>
            </a:fld>
            <a:endParaRPr kumimoji="0" lang="en-US" altLang="en-US" sz="10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2" name="Title 1"/>
          <p:cNvSpPr>
            <a:spLocks noGrp="1"/>
          </p:cNvSpPr>
          <p:nvPr>
            <p:ph type="title"/>
          </p:nvPr>
        </p:nvSpPr>
        <p:spPr>
          <a:xfrm>
            <a:off x="1524000" y="274639"/>
            <a:ext cx="8940800" cy="639763"/>
          </a:xfrm>
          <a:prstGeom prst="rect">
            <a:avLst/>
          </a:prstGeom>
        </p:spPr>
        <p:txBody>
          <a:bodyPr/>
          <a:lstStyle>
            <a:lvl1pPr>
              <a:defRPr>
                <a:solidFill>
                  <a:srgbClr val="000090"/>
                </a:solidFill>
              </a:defRPr>
            </a:lvl1pPr>
          </a:lstStyle>
          <a:p>
            <a:r>
              <a:rPr lang="en-US"/>
              <a:t>Click to edit Master title style</a:t>
            </a:r>
          </a:p>
        </p:txBody>
      </p:sp>
      <p:sp>
        <p:nvSpPr>
          <p:cNvPr id="3" name="Text Placeholder 2"/>
          <p:cNvSpPr>
            <a:spLocks noGrp="1"/>
          </p:cNvSpPr>
          <p:nvPr>
            <p:ph type="body" idx="1"/>
          </p:nvPr>
        </p:nvSpPr>
        <p:spPr>
          <a:xfrm>
            <a:off x="609602" y="1535115"/>
            <a:ext cx="5386917" cy="639763"/>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2" y="2174875"/>
            <a:ext cx="5386917" cy="3951288"/>
          </a:xfrm>
          <a:prstGeom prst="rect">
            <a:avLst/>
          </a:prstGeom>
        </p:spPr>
        <p:txBody>
          <a:bodyPr/>
          <a:lstStyle>
            <a:lvl1pPr>
              <a:buClr>
                <a:schemeClr val="accent2">
                  <a:lumMod val="75000"/>
                </a:schemeClr>
              </a:buCl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1" y="1535115"/>
            <a:ext cx="5389033" cy="639763"/>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1" y="2174875"/>
            <a:ext cx="5389033" cy="3951288"/>
          </a:xfrm>
          <a:prstGeom prst="rect">
            <a:avLst/>
          </a:prstGeom>
        </p:spPr>
        <p:txBody>
          <a:bodyPr/>
          <a:lstStyle>
            <a:lvl1pPr>
              <a:buClr>
                <a:schemeClr val="accent2">
                  <a:lumMod val="75000"/>
                </a:schemeClr>
              </a:buCl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6"/>
          <p:cNvSpPr>
            <a:spLocks noGrp="1"/>
          </p:cNvSpPr>
          <p:nvPr>
            <p:ph type="dt" sz="half" idx="10"/>
          </p:nvPr>
        </p:nvSpPr>
        <p:spPr>
          <a:xfrm>
            <a:off x="101600" y="6629400"/>
            <a:ext cx="2844800" cy="228600"/>
          </a:xfrm>
          <a:prstGeom prst="rect">
            <a:avLst/>
          </a:prstGeom>
        </p:spPr>
        <p:txBody>
          <a:bodyPr wrap="square" numCol="1" anchorCtr="0" compatLnSpc="1">
            <a:prstTxWarp prst="textNoShape">
              <a:avLst/>
            </a:prstTxWarp>
          </a:bodyPr>
          <a:lstStyle>
            <a:lvl1pPr eaLnBrk="1" fontAlgn="base" hangingPunct="1">
              <a:spcBef>
                <a:spcPct val="0"/>
              </a:spcBef>
              <a:spcAft>
                <a:spcPct val="0"/>
              </a:spcAft>
              <a:defRPr>
                <a:latin typeface="+mn-lt"/>
                <a:ea typeface="ヒラギノ角ゴ Pro W3" charset="-128"/>
                <a:cs typeface="+mn-cs"/>
              </a:defRPr>
            </a:lvl1pPr>
          </a:lstStyle>
          <a:p>
            <a:pPr defTabSz="1219170">
              <a:defRPr/>
            </a:pPr>
            <a:r>
              <a:rPr lang="en-US" sz="2400">
                <a:solidFill>
                  <a:prstClr val="black"/>
                </a:solidFill>
              </a:rPr>
              <a:t>October 22, 2012</a:t>
            </a:r>
          </a:p>
        </p:txBody>
      </p:sp>
      <p:sp>
        <p:nvSpPr>
          <p:cNvPr id="10" name="Footer Placeholder 7"/>
          <p:cNvSpPr>
            <a:spLocks noGrp="1"/>
          </p:cNvSpPr>
          <p:nvPr>
            <p:ph type="ftr" sz="quarter" idx="11"/>
          </p:nvPr>
        </p:nvSpPr>
        <p:spPr/>
        <p:txBody>
          <a:bodyPr/>
          <a:lstStyle>
            <a:lvl1pPr>
              <a:defRPr/>
            </a:lvl1pPr>
          </a:lstStyle>
          <a:p>
            <a:pPr defTabSz="1219170">
              <a:defRPr/>
            </a:pPr>
            <a:endParaRPr lang="en-US">
              <a:solidFill>
                <a:prstClr val="black">
                  <a:tint val="75000"/>
                </a:prstClr>
              </a:solidFill>
            </a:endParaRPr>
          </a:p>
        </p:txBody>
      </p:sp>
    </p:spTree>
    <p:extLst>
      <p:ext uri="{BB962C8B-B14F-4D97-AF65-F5344CB8AC3E}">
        <p14:creationId xmlns:p14="http://schemas.microsoft.com/office/powerpoint/2010/main" val="33351439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cxnSp>
        <p:nvCxnSpPr>
          <p:cNvPr id="5" name="Straight Connector 4"/>
          <p:cNvCxnSpPr>
            <a:cxnSpLocks noChangeShapeType="1"/>
          </p:cNvCxnSpPr>
          <p:nvPr/>
        </p:nvCxnSpPr>
        <p:spPr bwMode="auto">
          <a:xfrm>
            <a:off x="508000" y="1219200"/>
            <a:ext cx="4165600" cy="0"/>
          </a:xfrm>
          <a:prstGeom prst="line">
            <a:avLst/>
          </a:prstGeom>
          <a:noFill/>
          <a:ln w="25400">
            <a:solidFill>
              <a:srgbClr val="9933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6" name="Slide Number Placeholder 5"/>
          <p:cNvSpPr txBox="1">
            <a:spLocks/>
          </p:cNvSpPr>
          <p:nvPr/>
        </p:nvSpPr>
        <p:spPr bwMode="auto">
          <a:xfrm>
            <a:off x="9243484" y="6627813"/>
            <a:ext cx="2844800" cy="228600"/>
          </a:xfrm>
          <a:prstGeom prst="rect">
            <a:avLst/>
          </a:prstGeom>
          <a:noFill/>
          <a:ln>
            <a:noFill/>
          </a:ln>
          <a:extLst>
            <a:ext uri="{909E8E84-426E-40dd-AFC4-6F175D3DCCD1}"/>
            <a:ext uri="{91240B29-F687-4f45-9708-019B960494DF}"/>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1219170" rtl="0" eaLnBrk="1" fontAlgn="base" latinLnBrk="0" hangingPunct="1">
              <a:lnSpc>
                <a:spcPct val="100000"/>
              </a:lnSpc>
              <a:spcBef>
                <a:spcPct val="0"/>
              </a:spcBef>
              <a:spcAft>
                <a:spcPct val="0"/>
              </a:spcAft>
              <a:buClrTx/>
              <a:buSzTx/>
              <a:buFontTx/>
              <a:buNone/>
              <a:tabLst/>
              <a:defRPr/>
            </a:pPr>
            <a:fld id="{5C11D658-F609-C04B-9C25-9B3AB77DDB88}" type="slidenum">
              <a:rPr kumimoji="0" lang="en-US" altLang="en-US" sz="1000" b="0" i="0" u="none" strike="noStrike" kern="1200" cap="none" spc="0" normalizeH="0" baseline="0" noProof="0" smtClean="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rPr>
              <a:pPr marL="0" marR="0" lvl="0" indent="0" algn="r" defTabSz="1219170" rtl="0" eaLnBrk="1" fontAlgn="base" latinLnBrk="0" hangingPunct="1">
                <a:lnSpc>
                  <a:spcPct val="100000"/>
                </a:lnSpc>
                <a:spcBef>
                  <a:spcPct val="0"/>
                </a:spcBef>
                <a:spcAft>
                  <a:spcPct val="0"/>
                </a:spcAft>
                <a:buClrTx/>
                <a:buSzTx/>
                <a:buFontTx/>
                <a:buNone/>
                <a:tabLst/>
                <a:defRPr/>
              </a:pPr>
              <a:t>‹#›</a:t>
            </a:fld>
            <a:endParaRPr kumimoji="0" lang="en-US" altLang="en-US" sz="10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2" name="Title 1"/>
          <p:cNvSpPr>
            <a:spLocks noGrp="1"/>
          </p:cNvSpPr>
          <p:nvPr>
            <p:ph type="title"/>
          </p:nvPr>
        </p:nvSpPr>
        <p:spPr>
          <a:xfrm>
            <a:off x="1524002" y="273052"/>
            <a:ext cx="3096684" cy="793751"/>
          </a:xfrm>
          <a:prstGeom prst="rect">
            <a:avLst/>
          </a:prstGeom>
        </p:spPr>
        <p:txBody>
          <a:bodyPr anchor="b"/>
          <a:lstStyle>
            <a:lvl1pPr algn="l">
              <a:defRPr sz="2000" b="1">
                <a:solidFill>
                  <a:srgbClr val="000090"/>
                </a:solidFill>
              </a:defRPr>
            </a:lvl1pPr>
          </a:lstStyle>
          <a:p>
            <a:r>
              <a:rPr lang="en-US"/>
              <a:t>Click to edit Master title style</a:t>
            </a:r>
          </a:p>
        </p:txBody>
      </p:sp>
      <p:sp>
        <p:nvSpPr>
          <p:cNvPr id="3" name="Content Placeholder 2"/>
          <p:cNvSpPr>
            <a:spLocks noGrp="1"/>
          </p:cNvSpPr>
          <p:nvPr>
            <p:ph idx="1"/>
          </p:nvPr>
        </p:nvSpPr>
        <p:spPr>
          <a:xfrm>
            <a:off x="4766735" y="1219203"/>
            <a:ext cx="6815667" cy="4906963"/>
          </a:xfrm>
          <a:prstGeom prst="rect">
            <a:avLst/>
          </a:prstGeom>
        </p:spPr>
        <p:txBody>
          <a:bodyPr/>
          <a:lstStyle>
            <a:lvl1pPr>
              <a:buClr>
                <a:schemeClr val="accent2">
                  <a:lumMod val="75000"/>
                </a:schemeClr>
              </a:buCl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371601"/>
            <a:ext cx="4011084" cy="4754563"/>
          </a:xfrm>
          <a:prstGeom prst="rect">
            <a:avLst/>
          </a:prstGeo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7" name="Date Placeholder 4"/>
          <p:cNvSpPr>
            <a:spLocks noGrp="1"/>
          </p:cNvSpPr>
          <p:nvPr>
            <p:ph type="dt" sz="half" idx="10"/>
          </p:nvPr>
        </p:nvSpPr>
        <p:spPr>
          <a:xfrm>
            <a:off x="101600" y="6629400"/>
            <a:ext cx="2844800" cy="228600"/>
          </a:xfrm>
          <a:prstGeom prst="rect">
            <a:avLst/>
          </a:prstGeom>
        </p:spPr>
        <p:txBody>
          <a:bodyPr wrap="square" numCol="1" anchorCtr="0" compatLnSpc="1">
            <a:prstTxWarp prst="textNoShape">
              <a:avLst/>
            </a:prstTxWarp>
          </a:bodyPr>
          <a:lstStyle>
            <a:lvl1pPr eaLnBrk="1" fontAlgn="base" hangingPunct="1">
              <a:spcBef>
                <a:spcPct val="0"/>
              </a:spcBef>
              <a:spcAft>
                <a:spcPct val="0"/>
              </a:spcAft>
              <a:defRPr>
                <a:latin typeface="+mn-lt"/>
                <a:ea typeface="ヒラギノ角ゴ Pro W3" charset="-128"/>
                <a:cs typeface="+mn-cs"/>
              </a:defRPr>
            </a:lvl1pPr>
          </a:lstStyle>
          <a:p>
            <a:pPr defTabSz="1219170">
              <a:defRPr/>
            </a:pPr>
            <a:r>
              <a:rPr lang="en-US" sz="2400">
                <a:solidFill>
                  <a:prstClr val="black"/>
                </a:solidFill>
              </a:rPr>
              <a:t>October 22, 2012</a:t>
            </a:r>
          </a:p>
        </p:txBody>
      </p:sp>
      <p:sp>
        <p:nvSpPr>
          <p:cNvPr id="8" name="Footer Placeholder 5"/>
          <p:cNvSpPr>
            <a:spLocks noGrp="1"/>
          </p:cNvSpPr>
          <p:nvPr>
            <p:ph type="ftr" sz="quarter" idx="11"/>
          </p:nvPr>
        </p:nvSpPr>
        <p:spPr/>
        <p:txBody>
          <a:bodyPr/>
          <a:lstStyle>
            <a:lvl1pPr>
              <a:defRPr/>
            </a:lvl1pPr>
          </a:lstStyle>
          <a:p>
            <a:pPr defTabSz="1219170">
              <a:defRPr/>
            </a:pPr>
            <a:endParaRPr lang="en-US">
              <a:solidFill>
                <a:prstClr val="black">
                  <a:tint val="75000"/>
                </a:prstClr>
              </a:solidFill>
            </a:endParaRPr>
          </a:p>
        </p:txBody>
      </p:sp>
    </p:spTree>
    <p:extLst>
      <p:ext uri="{BB962C8B-B14F-4D97-AF65-F5344CB8AC3E}">
        <p14:creationId xmlns:p14="http://schemas.microsoft.com/office/powerpoint/2010/main" val="9833395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Slide Number Placeholder 5"/>
          <p:cNvSpPr txBox="1">
            <a:spLocks/>
          </p:cNvSpPr>
          <p:nvPr/>
        </p:nvSpPr>
        <p:spPr bwMode="auto">
          <a:xfrm>
            <a:off x="9243484" y="6627813"/>
            <a:ext cx="2844800" cy="228600"/>
          </a:xfrm>
          <a:prstGeom prst="rect">
            <a:avLst/>
          </a:prstGeom>
          <a:noFill/>
          <a:ln>
            <a:noFill/>
          </a:ln>
          <a:extLst>
            <a:ext uri="{909E8E84-426E-40dd-AFC4-6F175D3DCCD1}"/>
            <a:ext uri="{91240B29-F687-4f45-9708-019B960494DF}"/>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1219170" rtl="0" eaLnBrk="1" fontAlgn="base" latinLnBrk="0" hangingPunct="1">
              <a:lnSpc>
                <a:spcPct val="100000"/>
              </a:lnSpc>
              <a:spcBef>
                <a:spcPct val="0"/>
              </a:spcBef>
              <a:spcAft>
                <a:spcPct val="0"/>
              </a:spcAft>
              <a:buClrTx/>
              <a:buSzTx/>
              <a:buFontTx/>
              <a:buNone/>
              <a:tabLst/>
              <a:defRPr/>
            </a:pPr>
            <a:fld id="{3D8F9FEE-A4B5-1F41-B1BB-1E06EE1980D0}" type="slidenum">
              <a:rPr kumimoji="0" lang="en-US" altLang="en-US" sz="1000" b="0" i="0" u="none" strike="noStrike" kern="1200" cap="none" spc="0" normalizeH="0" baseline="0" noProof="0" smtClean="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rPr>
              <a:pPr marL="0" marR="0" lvl="0" indent="0" algn="r" defTabSz="1219170" rtl="0" eaLnBrk="1" fontAlgn="base" latinLnBrk="0" hangingPunct="1">
                <a:lnSpc>
                  <a:spcPct val="100000"/>
                </a:lnSpc>
                <a:spcBef>
                  <a:spcPct val="0"/>
                </a:spcBef>
                <a:spcAft>
                  <a:spcPct val="0"/>
                </a:spcAft>
                <a:buClrTx/>
                <a:buSzTx/>
                <a:buFontTx/>
                <a:buNone/>
                <a:tabLst/>
                <a:defRPr/>
              </a:pPr>
              <a:t>‹#›</a:t>
            </a:fld>
            <a:endParaRPr kumimoji="0" lang="en-US" altLang="en-US" sz="10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2" name="Title 1"/>
          <p:cNvSpPr>
            <a:spLocks noGrp="1"/>
          </p:cNvSpPr>
          <p:nvPr>
            <p:ph type="title"/>
          </p:nvPr>
        </p:nvSpPr>
        <p:spPr>
          <a:xfrm>
            <a:off x="2389717" y="4800602"/>
            <a:ext cx="7315200" cy="566739"/>
          </a:xfrm>
          <a:prstGeom prst="rect">
            <a:avLst/>
          </a:prstGeom>
        </p:spPr>
        <p:txBody>
          <a:bodyPr anchor="b"/>
          <a:lstStyle>
            <a:lvl1pPr algn="l">
              <a:defRPr sz="2000" b="1">
                <a:solidFill>
                  <a:srgbClr val="000090"/>
                </a:solidFill>
              </a:defRPr>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40"/>
            <a:ext cx="7315200" cy="804863"/>
          </a:xfrm>
          <a:prstGeom prst="rect">
            <a:avLst/>
          </a:prstGeo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6" name="Date Placeholder 4"/>
          <p:cNvSpPr>
            <a:spLocks noGrp="1"/>
          </p:cNvSpPr>
          <p:nvPr>
            <p:ph type="dt" sz="half" idx="10"/>
          </p:nvPr>
        </p:nvSpPr>
        <p:spPr>
          <a:xfrm>
            <a:off x="101600" y="6629400"/>
            <a:ext cx="2844800" cy="228600"/>
          </a:xfrm>
          <a:prstGeom prst="rect">
            <a:avLst/>
          </a:prstGeom>
        </p:spPr>
        <p:txBody>
          <a:bodyPr wrap="square" numCol="1" anchorCtr="0" compatLnSpc="1">
            <a:prstTxWarp prst="textNoShape">
              <a:avLst/>
            </a:prstTxWarp>
          </a:bodyPr>
          <a:lstStyle>
            <a:lvl1pPr eaLnBrk="1" fontAlgn="base" hangingPunct="1">
              <a:spcBef>
                <a:spcPct val="0"/>
              </a:spcBef>
              <a:spcAft>
                <a:spcPct val="0"/>
              </a:spcAft>
              <a:defRPr>
                <a:latin typeface="+mn-lt"/>
                <a:ea typeface="ヒラギノ角ゴ Pro W3" charset="-128"/>
                <a:cs typeface="+mn-cs"/>
              </a:defRPr>
            </a:lvl1pPr>
          </a:lstStyle>
          <a:p>
            <a:pPr defTabSz="1219170">
              <a:defRPr/>
            </a:pPr>
            <a:r>
              <a:rPr lang="en-US" sz="2400">
                <a:solidFill>
                  <a:prstClr val="black"/>
                </a:solidFill>
              </a:rPr>
              <a:t>October 22, 2012</a:t>
            </a:r>
          </a:p>
        </p:txBody>
      </p:sp>
      <p:sp>
        <p:nvSpPr>
          <p:cNvPr id="7" name="Footer Placeholder 5"/>
          <p:cNvSpPr>
            <a:spLocks noGrp="1"/>
          </p:cNvSpPr>
          <p:nvPr>
            <p:ph type="ftr" sz="quarter" idx="11"/>
          </p:nvPr>
        </p:nvSpPr>
        <p:spPr/>
        <p:txBody>
          <a:bodyPr/>
          <a:lstStyle>
            <a:lvl1pPr>
              <a:defRPr/>
            </a:lvl1pPr>
          </a:lstStyle>
          <a:p>
            <a:pPr defTabSz="1219170">
              <a:defRPr/>
            </a:pPr>
            <a:endParaRPr lang="en-US">
              <a:solidFill>
                <a:prstClr val="black">
                  <a:tint val="75000"/>
                </a:prstClr>
              </a:solidFill>
            </a:endParaRPr>
          </a:p>
        </p:txBody>
      </p:sp>
    </p:spTree>
    <p:extLst>
      <p:ext uri="{BB962C8B-B14F-4D97-AF65-F5344CB8AC3E}">
        <p14:creationId xmlns:p14="http://schemas.microsoft.com/office/powerpoint/2010/main" val="26013493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4165600" y="6629400"/>
            <a:ext cx="3860800" cy="228600"/>
          </a:xfrm>
          <a:prstGeom prst="rect">
            <a:avLst/>
          </a:prstGeom>
        </p:spPr>
        <p:txBody>
          <a:bodyPr vert="horz" lIns="91440" tIns="45720" rIns="91440" bIns="45720" rtlCol="0" anchor="ctr"/>
          <a:lstStyle>
            <a:lvl1pPr algn="ctr" eaLnBrk="1" fontAlgn="auto" hangingPunct="1">
              <a:spcBef>
                <a:spcPts val="0"/>
              </a:spcBef>
              <a:spcAft>
                <a:spcPts val="0"/>
              </a:spcAft>
              <a:defRPr sz="1000">
                <a:solidFill>
                  <a:schemeClr val="tx1">
                    <a:tint val="75000"/>
                  </a:schemeClr>
                </a:solidFill>
                <a:latin typeface="+mn-lt"/>
                <a:ea typeface="+mn-ea"/>
                <a:cs typeface="+mn-cs"/>
              </a:defRPr>
            </a:lvl1pPr>
          </a:lstStyle>
          <a:p>
            <a:pPr defTabSz="121917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9245600" y="6629400"/>
            <a:ext cx="2844800" cy="228600"/>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a:solidFill>
                  <a:srgbClr val="000000"/>
                </a:solidFill>
                <a:latin typeface="Calibri" panose="020F0502020204030204" pitchFamily="34" charset="0"/>
                <a:ea typeface="MS PGothic" panose="020B0600070205080204" pitchFamily="34" charset="-128"/>
                <a:cs typeface="Arial" panose="020B0604020202020204" pitchFamily="34" charset="0"/>
              </a:defRPr>
            </a:lvl1pPr>
          </a:lstStyle>
          <a:p>
            <a:pPr defTabSz="1219170" fontAlgn="base">
              <a:spcBef>
                <a:spcPct val="0"/>
              </a:spcBef>
              <a:spcAft>
                <a:spcPct val="0"/>
              </a:spcAft>
              <a:defRPr/>
            </a:pPr>
            <a:fld id="{5FB118B9-ACBC-CA4C-BCF4-8262FFC0A5D8}" type="slidenum">
              <a:rPr lang="en-US" altLang="en-US" smtClean="0"/>
              <a:pPr defTabSz="1219170" fontAlgn="base">
                <a:spcBef>
                  <a:spcPct val="0"/>
                </a:spcBef>
                <a:spcAft>
                  <a:spcPct val="0"/>
                </a:spcAft>
                <a:defRPr/>
              </a:pPr>
              <a:t>‹#›</a:t>
            </a:fld>
            <a:endParaRPr lang="en-US" altLang="en-US"/>
          </a:p>
        </p:txBody>
      </p:sp>
      <p:pic>
        <p:nvPicPr>
          <p:cNvPr id="7" name="Picture 6"/>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908157" y="151004"/>
            <a:ext cx="1207008" cy="1008983"/>
          </a:xfrm>
          <a:prstGeom prst="rect">
            <a:avLst/>
          </a:prstGeom>
        </p:spPr>
      </p:pic>
    </p:spTree>
    <p:extLst>
      <p:ext uri="{BB962C8B-B14F-4D97-AF65-F5344CB8AC3E}">
        <p14:creationId xmlns:p14="http://schemas.microsoft.com/office/powerpoint/2010/main" val="364048793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Lst>
  <p:hf sldNum="0" hdr="0" ftr="0"/>
  <p:txStyles>
    <p:titleStyle>
      <a:lvl1pPr algn="ctr" rtl="0" eaLnBrk="1" fontAlgn="base" hangingPunct="1">
        <a:spcBef>
          <a:spcPct val="0"/>
        </a:spcBef>
        <a:spcAft>
          <a:spcPct val="0"/>
        </a:spcAft>
        <a:defRPr sz="2800" b="1" kern="1200">
          <a:solidFill>
            <a:srgbClr val="0000FF"/>
          </a:solidFill>
          <a:latin typeface="+mj-lt"/>
          <a:ea typeface="ヒラギノ角ゴ Pro W3" pitchFamily="-109" charset="-128"/>
          <a:cs typeface="ヒラギノ角ゴ Pro W3" pitchFamily="-109" charset="-128"/>
        </a:defRPr>
      </a:lvl1pPr>
      <a:lvl2pPr algn="ctr" rtl="0" eaLnBrk="1" fontAlgn="base" hangingPunct="1">
        <a:spcBef>
          <a:spcPct val="0"/>
        </a:spcBef>
        <a:spcAft>
          <a:spcPct val="0"/>
        </a:spcAft>
        <a:defRPr sz="2800" b="1">
          <a:solidFill>
            <a:srgbClr val="0000FF"/>
          </a:solidFill>
          <a:latin typeface="Calibri" pitchFamily="34" charset="0"/>
          <a:ea typeface="ヒラギノ角ゴ Pro W3" pitchFamily="-109" charset="-128"/>
          <a:cs typeface="ヒラギノ角ゴ Pro W3" pitchFamily="-109" charset="-128"/>
        </a:defRPr>
      </a:lvl2pPr>
      <a:lvl3pPr algn="ctr" rtl="0" eaLnBrk="1" fontAlgn="base" hangingPunct="1">
        <a:spcBef>
          <a:spcPct val="0"/>
        </a:spcBef>
        <a:spcAft>
          <a:spcPct val="0"/>
        </a:spcAft>
        <a:defRPr sz="2800" b="1">
          <a:solidFill>
            <a:srgbClr val="0000FF"/>
          </a:solidFill>
          <a:latin typeface="Calibri" pitchFamily="34" charset="0"/>
          <a:ea typeface="ヒラギノ角ゴ Pro W3" pitchFamily="-109" charset="-128"/>
          <a:cs typeface="ヒラギノ角ゴ Pro W3" pitchFamily="-109" charset="-128"/>
        </a:defRPr>
      </a:lvl3pPr>
      <a:lvl4pPr algn="ctr" rtl="0" eaLnBrk="1" fontAlgn="base" hangingPunct="1">
        <a:spcBef>
          <a:spcPct val="0"/>
        </a:spcBef>
        <a:spcAft>
          <a:spcPct val="0"/>
        </a:spcAft>
        <a:defRPr sz="2800" b="1">
          <a:solidFill>
            <a:srgbClr val="0000FF"/>
          </a:solidFill>
          <a:latin typeface="Calibri" pitchFamily="34" charset="0"/>
          <a:ea typeface="ヒラギノ角ゴ Pro W3" pitchFamily="-109" charset="-128"/>
          <a:cs typeface="ヒラギノ角ゴ Pro W3" pitchFamily="-109" charset="-128"/>
        </a:defRPr>
      </a:lvl4pPr>
      <a:lvl5pPr algn="ctr" rtl="0" eaLnBrk="1" fontAlgn="base" hangingPunct="1">
        <a:spcBef>
          <a:spcPct val="0"/>
        </a:spcBef>
        <a:spcAft>
          <a:spcPct val="0"/>
        </a:spcAft>
        <a:defRPr sz="2800" b="1">
          <a:solidFill>
            <a:srgbClr val="0000FF"/>
          </a:solidFill>
          <a:latin typeface="Calibri" pitchFamily="34" charset="0"/>
          <a:ea typeface="ヒラギノ角ゴ Pro W3" pitchFamily="-109" charset="-128"/>
          <a:cs typeface="ヒラギノ角ゴ Pro W3" pitchFamily="-109" charset="-128"/>
        </a:defRPr>
      </a:lvl5pPr>
      <a:lvl6pPr marL="457189" algn="ctr" rtl="0" eaLnBrk="1" fontAlgn="base" hangingPunct="1">
        <a:spcBef>
          <a:spcPct val="0"/>
        </a:spcBef>
        <a:spcAft>
          <a:spcPct val="0"/>
        </a:spcAft>
        <a:defRPr sz="3600" b="1">
          <a:solidFill>
            <a:schemeClr val="bg1"/>
          </a:solidFill>
          <a:latin typeface="Calibri" pitchFamily="34" charset="0"/>
        </a:defRPr>
      </a:lvl6pPr>
      <a:lvl7pPr marL="914377" algn="ctr" rtl="0" eaLnBrk="1" fontAlgn="base" hangingPunct="1">
        <a:spcBef>
          <a:spcPct val="0"/>
        </a:spcBef>
        <a:spcAft>
          <a:spcPct val="0"/>
        </a:spcAft>
        <a:defRPr sz="3600" b="1">
          <a:solidFill>
            <a:schemeClr val="bg1"/>
          </a:solidFill>
          <a:latin typeface="Calibri" pitchFamily="34" charset="0"/>
        </a:defRPr>
      </a:lvl7pPr>
      <a:lvl8pPr marL="1371566" algn="ctr" rtl="0" eaLnBrk="1" fontAlgn="base" hangingPunct="1">
        <a:spcBef>
          <a:spcPct val="0"/>
        </a:spcBef>
        <a:spcAft>
          <a:spcPct val="0"/>
        </a:spcAft>
        <a:defRPr sz="3600" b="1">
          <a:solidFill>
            <a:schemeClr val="bg1"/>
          </a:solidFill>
          <a:latin typeface="Calibri" pitchFamily="34" charset="0"/>
        </a:defRPr>
      </a:lvl8pPr>
      <a:lvl9pPr marL="1828754" algn="ctr" rtl="0" eaLnBrk="1" fontAlgn="base" hangingPunct="1">
        <a:spcBef>
          <a:spcPct val="0"/>
        </a:spcBef>
        <a:spcAft>
          <a:spcPct val="0"/>
        </a:spcAft>
        <a:defRPr sz="3600" b="1">
          <a:solidFill>
            <a:schemeClr val="bg1"/>
          </a:solidFill>
          <a:latin typeface="Calibri" pitchFamily="34" charset="0"/>
        </a:defRPr>
      </a:lvl9pPr>
    </p:titleStyle>
    <p:bodyStyle>
      <a:lvl1pPr marL="342891" indent="-342891" algn="l" rtl="0" eaLnBrk="1" fontAlgn="base" hangingPunct="1">
        <a:spcBef>
          <a:spcPct val="20000"/>
        </a:spcBef>
        <a:spcAft>
          <a:spcPct val="0"/>
        </a:spcAft>
        <a:buClr>
          <a:srgbClr val="C00000"/>
        </a:buClr>
        <a:buFont typeface="Wingdings" charset="2"/>
        <a:buChar char="Ø"/>
        <a:defRPr sz="2800" b="1" kern="1200">
          <a:solidFill>
            <a:schemeClr val="tx1"/>
          </a:solidFill>
          <a:latin typeface="+mn-lt"/>
          <a:ea typeface="ヒラギノ角ゴ Pro W3" pitchFamily="-109" charset="-128"/>
          <a:cs typeface="ヒラギノ角ゴ Pro W3" pitchFamily="-109" charset="-128"/>
        </a:defRPr>
      </a:lvl1pPr>
      <a:lvl2pPr marL="742932" indent="-285744" algn="l" rtl="0" eaLnBrk="1" fontAlgn="base" hangingPunct="1">
        <a:spcBef>
          <a:spcPct val="20000"/>
        </a:spcBef>
        <a:spcAft>
          <a:spcPct val="0"/>
        </a:spcAft>
        <a:buClr>
          <a:srgbClr val="0000CC"/>
        </a:buClr>
        <a:buFont typeface="Arial" charset="0"/>
        <a:buChar char="•"/>
        <a:defRPr sz="2400" kern="1200">
          <a:solidFill>
            <a:schemeClr val="tx1"/>
          </a:solidFill>
          <a:latin typeface="+mn-lt"/>
          <a:ea typeface="ヒラギノ角ゴ Pro W3" pitchFamily="-109" charset="-128"/>
          <a:cs typeface="ヒラギノ角ゴ Pro W3"/>
        </a:defRPr>
      </a:lvl2pPr>
      <a:lvl3pPr marL="1142971" indent="-228594" algn="l" rtl="0" eaLnBrk="1" fontAlgn="base" hangingPunct="1">
        <a:spcBef>
          <a:spcPct val="20000"/>
        </a:spcBef>
        <a:spcAft>
          <a:spcPct val="0"/>
        </a:spcAft>
        <a:buFont typeface="Wingdings" charset="2"/>
        <a:buChar char="§"/>
        <a:defRPr sz="2000" kern="1200">
          <a:solidFill>
            <a:schemeClr val="tx1"/>
          </a:solidFill>
          <a:latin typeface="+mn-lt"/>
          <a:ea typeface="MS PGothic" panose="020B0600070205080204" pitchFamily="34" charset="-128"/>
          <a:cs typeface="ヒラギノ角ゴ Pro W3"/>
        </a:defRPr>
      </a:lvl3pPr>
      <a:lvl4pPr marL="1600160" indent="-228594" algn="l" rtl="0" eaLnBrk="1" fontAlgn="base" hangingPunct="1">
        <a:spcBef>
          <a:spcPct val="20000"/>
        </a:spcBef>
        <a:spcAft>
          <a:spcPct val="0"/>
        </a:spcAft>
        <a:buFont typeface="Courier New" charset="0"/>
        <a:buChar char="o"/>
        <a:defRPr kern="1200">
          <a:solidFill>
            <a:schemeClr val="tx1"/>
          </a:solidFill>
          <a:latin typeface="+mn-lt"/>
          <a:ea typeface="MS PGothic" panose="020B0600070205080204" pitchFamily="34" charset="-128"/>
          <a:cs typeface="ヒラギノ角ゴ Pro W3"/>
        </a:defRPr>
      </a:lvl4pPr>
      <a:lvl5pPr marL="2057349" indent="-228594" algn="l" rtl="0" eaLnBrk="1" fontAlgn="base" hangingPunct="1">
        <a:spcBef>
          <a:spcPct val="20000"/>
        </a:spcBef>
        <a:spcAft>
          <a:spcPct val="0"/>
        </a:spcAft>
        <a:buFont typeface="Arial" charset="0"/>
        <a:buChar char="•"/>
        <a:defRPr kern="1200">
          <a:solidFill>
            <a:schemeClr val="tx1"/>
          </a:solidFill>
          <a:latin typeface="+mn-lt"/>
          <a:ea typeface="ヒラギノ角ゴ Pro W3" charset="-128"/>
          <a:cs typeface="ヒラギノ角ゴ Pro W3" charset="-128"/>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50.png"/><Relationship Id="rId5" Type="http://schemas.openxmlformats.org/officeDocument/2006/relationships/image" Target="../media/image40.sv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3.sv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3.sv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45.svg"/></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jpeg"/><Relationship Id="rId3" Type="http://schemas.openxmlformats.org/officeDocument/2006/relationships/image" Target="../media/image2.jpeg"/><Relationship Id="rId7" Type="http://schemas.openxmlformats.org/officeDocument/2006/relationships/image" Target="../media/image6.jpeg"/><Relationship Id="rId12"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jpeg"/><Relationship Id="rId11" Type="http://schemas.openxmlformats.org/officeDocument/2006/relationships/image" Target="../media/image10.jpeg"/><Relationship Id="rId5" Type="http://schemas.openxmlformats.org/officeDocument/2006/relationships/image" Target="../media/image4.jpeg"/><Relationship Id="rId10" Type="http://schemas.openxmlformats.org/officeDocument/2006/relationships/image" Target="../media/image9.jpeg"/><Relationship Id="rId4" Type="http://schemas.openxmlformats.org/officeDocument/2006/relationships/image" Target="../media/image3.jpeg"/><Relationship Id="rId9" Type="http://schemas.openxmlformats.org/officeDocument/2006/relationships/image" Target="../media/image8.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hyperlink" Target="https://doi.org/10.1121/10.0001731" TargetMode="External"/><Relationship Id="rId3" Type="http://schemas.openxmlformats.org/officeDocument/2006/relationships/hyperlink" Target="https://doi.org/10.1121/2.0001592" TargetMode="External"/><Relationship Id="rId7" Type="http://schemas.openxmlformats.org/officeDocument/2006/relationships/hyperlink" Target="https://doi.org/10.1016/j.csda.2012.07.018" TargetMode="External"/><Relationship Id="rId2" Type="http://schemas.openxmlformats.org/officeDocument/2006/relationships/hyperlink" Target="https://doi.org/10.1201/9781420010138" TargetMode="External"/><Relationship Id="rId1" Type="http://schemas.openxmlformats.org/officeDocument/2006/relationships/slideLayout" Target="../slideLayouts/slideLayout2.xml"/><Relationship Id="rId6" Type="http://schemas.openxmlformats.org/officeDocument/2006/relationships/hyperlink" Target="https://doi.org/https:/doi.org/10.1186/s12874-015-0046-6" TargetMode="External"/><Relationship Id="rId5" Type="http://schemas.openxmlformats.org/officeDocument/2006/relationships/hyperlink" Target="https://doi.org/10.1121/10.0001021" TargetMode="External"/><Relationship Id="rId4" Type="http://schemas.openxmlformats.org/officeDocument/2006/relationships/hyperlink" Target="https://doi.org/10.1121/10.0005949"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52.sv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svg"/><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xml"/><Relationship Id="rId4" Type="http://schemas.openxmlformats.org/officeDocument/2006/relationships/hyperlink" Target="https://doi.org/10.1121/2.0001592"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4.sv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1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jpe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emf"/><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428427" y="2118049"/>
            <a:ext cx="9335146" cy="1530070"/>
          </a:xfrm>
          <a:prstGeom prst="rect">
            <a:avLst/>
          </a:prstGeom>
        </p:spPr>
        <p:txBody>
          <a:bodyPr/>
          <a:lstStyle>
            <a:lvl1pPr algn="ctr" rtl="0" eaLnBrk="0" fontAlgn="base" hangingPunct="0">
              <a:spcBef>
                <a:spcPct val="0"/>
              </a:spcBef>
              <a:spcAft>
                <a:spcPct val="0"/>
              </a:spcAft>
              <a:defRPr sz="2800" b="1" kern="1200">
                <a:solidFill>
                  <a:srgbClr val="0000FF"/>
                </a:solidFill>
                <a:latin typeface="+mj-lt"/>
                <a:ea typeface="ヒラギノ角ゴ Pro W3" pitchFamily="-109" charset="-128"/>
                <a:cs typeface="ヒラギノ角ゴ Pro W3" pitchFamily="-109" charset="-128"/>
              </a:defRPr>
            </a:lvl1pPr>
            <a:lvl2pPr algn="ctr" rtl="0" eaLnBrk="0" fontAlgn="base" hangingPunct="0">
              <a:spcBef>
                <a:spcPct val="0"/>
              </a:spcBef>
              <a:spcAft>
                <a:spcPct val="0"/>
              </a:spcAft>
              <a:defRPr sz="2800" b="1">
                <a:solidFill>
                  <a:srgbClr val="0000FF"/>
                </a:solidFill>
                <a:latin typeface="Calibri" pitchFamily="34" charset="0"/>
                <a:ea typeface="ヒラギノ角ゴ Pro W3" pitchFamily="-109" charset="-128"/>
                <a:cs typeface="ヒラギノ角ゴ Pro W3" pitchFamily="-109" charset="-128"/>
              </a:defRPr>
            </a:lvl2pPr>
            <a:lvl3pPr algn="ctr" rtl="0" eaLnBrk="0" fontAlgn="base" hangingPunct="0">
              <a:spcBef>
                <a:spcPct val="0"/>
              </a:spcBef>
              <a:spcAft>
                <a:spcPct val="0"/>
              </a:spcAft>
              <a:defRPr sz="2800" b="1">
                <a:solidFill>
                  <a:srgbClr val="0000FF"/>
                </a:solidFill>
                <a:latin typeface="Calibri" pitchFamily="34" charset="0"/>
                <a:ea typeface="ヒラギノ角ゴ Pro W3" pitchFamily="-109" charset="-128"/>
                <a:cs typeface="ヒラギノ角ゴ Pro W3" pitchFamily="-109" charset="-128"/>
              </a:defRPr>
            </a:lvl3pPr>
            <a:lvl4pPr algn="ctr" rtl="0" eaLnBrk="0" fontAlgn="base" hangingPunct="0">
              <a:spcBef>
                <a:spcPct val="0"/>
              </a:spcBef>
              <a:spcAft>
                <a:spcPct val="0"/>
              </a:spcAft>
              <a:defRPr sz="2800" b="1">
                <a:solidFill>
                  <a:srgbClr val="0000FF"/>
                </a:solidFill>
                <a:latin typeface="Calibri" pitchFamily="34" charset="0"/>
                <a:ea typeface="ヒラギノ角ゴ Pro W3" pitchFamily="-109" charset="-128"/>
                <a:cs typeface="ヒラギノ角ゴ Pro W3" pitchFamily="-109" charset="-128"/>
              </a:defRPr>
            </a:lvl4pPr>
            <a:lvl5pPr algn="ctr" rtl="0" eaLnBrk="0" fontAlgn="base" hangingPunct="0">
              <a:spcBef>
                <a:spcPct val="0"/>
              </a:spcBef>
              <a:spcAft>
                <a:spcPct val="0"/>
              </a:spcAft>
              <a:defRPr sz="2800" b="1">
                <a:solidFill>
                  <a:srgbClr val="0000FF"/>
                </a:solidFill>
                <a:latin typeface="Calibri" pitchFamily="34" charset="0"/>
                <a:ea typeface="ヒラギノ角ゴ Pro W3" pitchFamily="-109" charset="-128"/>
                <a:cs typeface="ヒラギノ角ゴ Pro W3" pitchFamily="-109" charset="-128"/>
              </a:defRPr>
            </a:lvl5pPr>
            <a:lvl6pPr marL="457189" algn="ctr" rtl="0" eaLnBrk="1" fontAlgn="base" hangingPunct="1">
              <a:spcBef>
                <a:spcPct val="0"/>
              </a:spcBef>
              <a:spcAft>
                <a:spcPct val="0"/>
              </a:spcAft>
              <a:defRPr sz="3600" b="1">
                <a:solidFill>
                  <a:schemeClr val="bg1"/>
                </a:solidFill>
                <a:latin typeface="Calibri" pitchFamily="34" charset="0"/>
              </a:defRPr>
            </a:lvl6pPr>
            <a:lvl7pPr marL="914377" algn="ctr" rtl="0" eaLnBrk="1" fontAlgn="base" hangingPunct="1">
              <a:spcBef>
                <a:spcPct val="0"/>
              </a:spcBef>
              <a:spcAft>
                <a:spcPct val="0"/>
              </a:spcAft>
              <a:defRPr sz="3600" b="1">
                <a:solidFill>
                  <a:schemeClr val="bg1"/>
                </a:solidFill>
                <a:latin typeface="Calibri" pitchFamily="34" charset="0"/>
              </a:defRPr>
            </a:lvl7pPr>
            <a:lvl8pPr marL="1371566" algn="ctr" rtl="0" eaLnBrk="1" fontAlgn="base" hangingPunct="1">
              <a:spcBef>
                <a:spcPct val="0"/>
              </a:spcBef>
              <a:spcAft>
                <a:spcPct val="0"/>
              </a:spcAft>
              <a:defRPr sz="3600" b="1">
                <a:solidFill>
                  <a:schemeClr val="bg1"/>
                </a:solidFill>
                <a:latin typeface="Calibri" pitchFamily="34" charset="0"/>
              </a:defRPr>
            </a:lvl8pPr>
            <a:lvl9pPr marL="1828754" algn="ctr" rtl="0" eaLnBrk="1" fontAlgn="base" hangingPunct="1">
              <a:spcBef>
                <a:spcPct val="0"/>
              </a:spcBef>
              <a:spcAft>
                <a:spcPct val="0"/>
              </a:spcAft>
              <a:defRPr sz="3600" b="1">
                <a:solidFill>
                  <a:schemeClr val="bg1"/>
                </a:solidFill>
                <a:latin typeface="Calibri" pitchFamily="34" charset="0"/>
              </a:defRPr>
            </a:lvl9pPr>
          </a:lstStyle>
          <a:p>
            <a:r>
              <a:rPr lang="en-US" sz="3600">
                <a:solidFill>
                  <a:srgbClr val="000090"/>
                </a:solidFill>
              </a:rPr>
              <a:t>Effects of dose error and sample size on sonic boom dose-response curves</a:t>
            </a:r>
          </a:p>
        </p:txBody>
      </p:sp>
      <p:sp>
        <p:nvSpPr>
          <p:cNvPr id="3" name="Text Placeholder 2"/>
          <p:cNvSpPr txBox="1">
            <a:spLocks/>
          </p:cNvSpPr>
          <p:nvPr/>
        </p:nvSpPr>
        <p:spPr>
          <a:xfrm>
            <a:off x="2079356" y="4060556"/>
            <a:ext cx="8033288" cy="1087751"/>
          </a:xfrm>
          <a:prstGeom prst="rect">
            <a:avLst/>
          </a:prstGeom>
        </p:spPr>
        <p:txBody>
          <a:bodyPr/>
          <a:lstStyle>
            <a:lvl1pPr marL="342891" indent="-342891" algn="l" rtl="0" eaLnBrk="0" fontAlgn="base" hangingPunct="0">
              <a:spcBef>
                <a:spcPct val="20000"/>
              </a:spcBef>
              <a:spcAft>
                <a:spcPct val="0"/>
              </a:spcAft>
              <a:buClr>
                <a:srgbClr val="C00000"/>
              </a:buClr>
              <a:buFont typeface="Wingdings" charset="2"/>
              <a:buChar char="Ø"/>
              <a:defRPr sz="2800" b="1" kern="1200">
                <a:solidFill>
                  <a:schemeClr val="tx1"/>
                </a:solidFill>
                <a:latin typeface="+mn-lt"/>
                <a:ea typeface="ヒラギノ角ゴ Pro W3" pitchFamily="-109" charset="-128"/>
                <a:cs typeface="ヒラギノ角ゴ Pro W3" pitchFamily="-109" charset="-128"/>
              </a:defRPr>
            </a:lvl1pPr>
            <a:lvl2pPr marL="742932" indent="-285744" algn="l" rtl="0" eaLnBrk="0" fontAlgn="base" hangingPunct="0">
              <a:spcBef>
                <a:spcPct val="20000"/>
              </a:spcBef>
              <a:spcAft>
                <a:spcPct val="0"/>
              </a:spcAft>
              <a:buClr>
                <a:srgbClr val="0000CC"/>
              </a:buClr>
              <a:buFont typeface="Arial" charset="0"/>
              <a:buChar char="•"/>
              <a:defRPr sz="2400" kern="1200">
                <a:solidFill>
                  <a:schemeClr val="tx1"/>
                </a:solidFill>
                <a:latin typeface="+mn-lt"/>
                <a:ea typeface="ヒラギノ角ゴ Pro W3" pitchFamily="-109" charset="-128"/>
                <a:cs typeface="ヒラギノ角ゴ Pro W3"/>
              </a:defRPr>
            </a:lvl2pPr>
            <a:lvl3pPr marL="1142971" indent="-228594" algn="l" rtl="0" eaLnBrk="0" fontAlgn="base" hangingPunct="0">
              <a:spcBef>
                <a:spcPct val="20000"/>
              </a:spcBef>
              <a:spcAft>
                <a:spcPct val="0"/>
              </a:spcAft>
              <a:buFont typeface="Wingdings" charset="2"/>
              <a:buChar char="§"/>
              <a:defRPr sz="2000" kern="1200">
                <a:solidFill>
                  <a:schemeClr val="tx1"/>
                </a:solidFill>
                <a:latin typeface="+mn-lt"/>
                <a:ea typeface="MS PGothic" panose="020B0600070205080204" pitchFamily="34" charset="-128"/>
                <a:cs typeface="ヒラギノ角ゴ Pro W3"/>
              </a:defRPr>
            </a:lvl3pPr>
            <a:lvl4pPr marL="1600160" indent="-228594" algn="l" rtl="0" eaLnBrk="0" fontAlgn="base" hangingPunct="0">
              <a:spcBef>
                <a:spcPct val="20000"/>
              </a:spcBef>
              <a:spcAft>
                <a:spcPct val="0"/>
              </a:spcAft>
              <a:buFont typeface="Courier New" charset="0"/>
              <a:buChar char="o"/>
              <a:defRPr kern="1200">
                <a:solidFill>
                  <a:schemeClr val="tx1"/>
                </a:solidFill>
                <a:latin typeface="+mn-lt"/>
                <a:ea typeface="MS PGothic" panose="020B0600070205080204" pitchFamily="34" charset="-128"/>
                <a:cs typeface="ヒラギノ角ゴ Pro W3"/>
              </a:defRPr>
            </a:lvl4pPr>
            <a:lvl5pPr marL="2057349" indent="-228594" algn="l" rtl="0" eaLnBrk="0" fontAlgn="base" hangingPunct="0">
              <a:spcBef>
                <a:spcPct val="20000"/>
              </a:spcBef>
              <a:spcAft>
                <a:spcPct val="0"/>
              </a:spcAft>
              <a:buFont typeface="Arial" charset="0"/>
              <a:buChar char="•"/>
              <a:defRPr kern="1200">
                <a:solidFill>
                  <a:schemeClr val="tx1"/>
                </a:solidFill>
                <a:latin typeface="+mn-lt"/>
                <a:ea typeface="ヒラギノ角ゴ Pro W3" charset="-128"/>
                <a:cs typeface="ヒラギノ角ゴ Pro W3" charset="-128"/>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dirty="0"/>
              <a:t>Will Doebler</a:t>
            </a:r>
          </a:p>
        </p:txBody>
      </p:sp>
      <p:sp>
        <p:nvSpPr>
          <p:cNvPr id="6" name="Text Placeholder 2"/>
          <p:cNvSpPr txBox="1">
            <a:spLocks/>
          </p:cNvSpPr>
          <p:nvPr/>
        </p:nvSpPr>
        <p:spPr>
          <a:xfrm>
            <a:off x="2781993" y="5148305"/>
            <a:ext cx="6628014" cy="538162"/>
          </a:xfrm>
          <a:prstGeom prst="rect">
            <a:avLst/>
          </a:prstGeom>
        </p:spPr>
        <p:txBody>
          <a:bodyPr/>
          <a:lstStyle>
            <a:lvl1pPr marL="342891" indent="-342891" algn="l" rtl="0" eaLnBrk="0" fontAlgn="base" hangingPunct="0">
              <a:spcBef>
                <a:spcPct val="20000"/>
              </a:spcBef>
              <a:spcAft>
                <a:spcPct val="0"/>
              </a:spcAft>
              <a:buClr>
                <a:srgbClr val="C00000"/>
              </a:buClr>
              <a:buFont typeface="Wingdings" charset="2"/>
              <a:buChar char="Ø"/>
              <a:defRPr sz="2800" b="1" kern="1200">
                <a:solidFill>
                  <a:schemeClr val="tx1"/>
                </a:solidFill>
                <a:latin typeface="+mn-lt"/>
                <a:ea typeface="ヒラギノ角ゴ Pro W3" pitchFamily="-109" charset="-128"/>
                <a:cs typeface="ヒラギノ角ゴ Pro W3" pitchFamily="-109" charset="-128"/>
              </a:defRPr>
            </a:lvl1pPr>
            <a:lvl2pPr marL="742932" indent="-285744" algn="l" rtl="0" eaLnBrk="0" fontAlgn="base" hangingPunct="0">
              <a:spcBef>
                <a:spcPct val="20000"/>
              </a:spcBef>
              <a:spcAft>
                <a:spcPct val="0"/>
              </a:spcAft>
              <a:buClr>
                <a:srgbClr val="0000CC"/>
              </a:buClr>
              <a:buFont typeface="Arial" charset="0"/>
              <a:buChar char="•"/>
              <a:defRPr sz="2400" kern="1200">
                <a:solidFill>
                  <a:schemeClr val="tx1"/>
                </a:solidFill>
                <a:latin typeface="+mn-lt"/>
                <a:ea typeface="ヒラギノ角ゴ Pro W3" pitchFamily="-109" charset="-128"/>
                <a:cs typeface="ヒラギノ角ゴ Pro W3"/>
              </a:defRPr>
            </a:lvl2pPr>
            <a:lvl3pPr marL="1142971" indent="-228594" algn="l" rtl="0" eaLnBrk="0" fontAlgn="base" hangingPunct="0">
              <a:spcBef>
                <a:spcPct val="20000"/>
              </a:spcBef>
              <a:spcAft>
                <a:spcPct val="0"/>
              </a:spcAft>
              <a:buFont typeface="Wingdings" charset="2"/>
              <a:buChar char="§"/>
              <a:defRPr sz="2000" kern="1200">
                <a:solidFill>
                  <a:schemeClr val="tx1"/>
                </a:solidFill>
                <a:latin typeface="+mn-lt"/>
                <a:ea typeface="MS PGothic" panose="020B0600070205080204" pitchFamily="34" charset="-128"/>
                <a:cs typeface="ヒラギノ角ゴ Pro W3"/>
              </a:defRPr>
            </a:lvl3pPr>
            <a:lvl4pPr marL="1600160" indent="-228594" algn="l" rtl="0" eaLnBrk="0" fontAlgn="base" hangingPunct="0">
              <a:spcBef>
                <a:spcPct val="20000"/>
              </a:spcBef>
              <a:spcAft>
                <a:spcPct val="0"/>
              </a:spcAft>
              <a:buFont typeface="Courier New" charset="0"/>
              <a:buChar char="o"/>
              <a:defRPr kern="1200">
                <a:solidFill>
                  <a:schemeClr val="tx1"/>
                </a:solidFill>
                <a:latin typeface="+mn-lt"/>
                <a:ea typeface="MS PGothic" panose="020B0600070205080204" pitchFamily="34" charset="-128"/>
                <a:cs typeface="ヒラギノ角ゴ Pro W3"/>
              </a:defRPr>
            </a:lvl4pPr>
            <a:lvl5pPr marL="2057349" indent="-228594" algn="l" rtl="0" eaLnBrk="0" fontAlgn="base" hangingPunct="0">
              <a:spcBef>
                <a:spcPct val="20000"/>
              </a:spcBef>
              <a:spcAft>
                <a:spcPct val="0"/>
              </a:spcAft>
              <a:buFont typeface="Arial" charset="0"/>
              <a:buChar char="•"/>
              <a:defRPr kern="1200">
                <a:solidFill>
                  <a:schemeClr val="tx1"/>
                </a:solidFill>
                <a:latin typeface="+mn-lt"/>
                <a:ea typeface="ヒラギノ角ゴ Pro W3" charset="-128"/>
                <a:cs typeface="ヒラギノ角ゴ Pro W3" charset="-128"/>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000" dirty="0"/>
              <a:t>NSET Team Meeting</a:t>
            </a:r>
          </a:p>
          <a:p>
            <a:pPr marL="0" indent="0" algn="ctr">
              <a:buNone/>
            </a:pPr>
            <a:r>
              <a:rPr lang="en-US" sz="2000"/>
              <a:t>2/22/2023</a:t>
            </a:r>
            <a:endParaRPr lang="en-US" sz="2000" dirty="0"/>
          </a:p>
        </p:txBody>
      </p:sp>
    </p:spTree>
    <p:extLst>
      <p:ext uri="{BB962C8B-B14F-4D97-AF65-F5344CB8AC3E}">
        <p14:creationId xmlns:p14="http://schemas.microsoft.com/office/powerpoint/2010/main" val="33495026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U-Turn Arrow 46">
            <a:extLst>
              <a:ext uri="{FF2B5EF4-FFF2-40B4-BE49-F238E27FC236}">
                <a16:creationId xmlns:a16="http://schemas.microsoft.com/office/drawing/2014/main" id="{FA1C9B37-45FA-4B21-BDE9-C0CAD446F0A0}"/>
              </a:ext>
            </a:extLst>
          </p:cNvPr>
          <p:cNvSpPr/>
          <p:nvPr/>
        </p:nvSpPr>
        <p:spPr>
          <a:xfrm rot="5400000">
            <a:off x="10248184" y="5112224"/>
            <a:ext cx="1157684" cy="2056761"/>
          </a:xfrm>
          <a:prstGeom prst="uturnArrow">
            <a:avLst>
              <a:gd name="adj1" fmla="val 19864"/>
              <a:gd name="adj2" fmla="val 24358"/>
              <a:gd name="adj3" fmla="val 25000"/>
              <a:gd name="adj4" fmla="val 43750"/>
              <a:gd name="adj5" fmla="val 100000"/>
            </a:avLst>
          </a:prstGeom>
          <a:solidFill>
            <a:srgbClr val="1698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ＭＳ Ｐゴシック"/>
            </a:endParaRPr>
          </a:p>
        </p:txBody>
      </p:sp>
      <p:sp>
        <p:nvSpPr>
          <p:cNvPr id="2" name="Title 1">
            <a:extLst>
              <a:ext uri="{FF2B5EF4-FFF2-40B4-BE49-F238E27FC236}">
                <a16:creationId xmlns:a16="http://schemas.microsoft.com/office/drawing/2014/main" id="{4363C3CE-A480-1B43-9A39-C90AFE0EACD6}"/>
              </a:ext>
            </a:extLst>
          </p:cNvPr>
          <p:cNvSpPr>
            <a:spLocks noGrp="1"/>
          </p:cNvSpPr>
          <p:nvPr>
            <p:ph type="title"/>
          </p:nvPr>
        </p:nvSpPr>
        <p:spPr>
          <a:xfrm>
            <a:off x="306918" y="177249"/>
            <a:ext cx="11387954" cy="622300"/>
          </a:xfrm>
        </p:spPr>
        <p:txBody>
          <a:bodyPr>
            <a:normAutofit/>
          </a:bodyPr>
          <a:lstStyle/>
          <a:p>
            <a:r>
              <a:rPr lang="en-US" sz="2600"/>
              <a:t>Scaling up the NASA community surveys from lab-scale to national-scale</a:t>
            </a:r>
          </a:p>
        </p:txBody>
      </p:sp>
      <p:sp>
        <p:nvSpPr>
          <p:cNvPr id="27" name="Rectangle 26">
            <a:extLst>
              <a:ext uri="{FF2B5EF4-FFF2-40B4-BE49-F238E27FC236}">
                <a16:creationId xmlns:a16="http://schemas.microsoft.com/office/drawing/2014/main" id="{9A2144C5-2EDD-D74A-9C75-51BA6B7D76C8}"/>
              </a:ext>
            </a:extLst>
          </p:cNvPr>
          <p:cNvSpPr/>
          <p:nvPr/>
        </p:nvSpPr>
        <p:spPr>
          <a:xfrm>
            <a:off x="899188" y="1699474"/>
            <a:ext cx="3071683" cy="4312767"/>
          </a:xfrm>
          <a:prstGeom prst="rect">
            <a:avLst/>
          </a:prstGeom>
          <a:solidFill>
            <a:srgbClr val="1698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ＭＳ Ｐゴシック"/>
            </a:endParaRPr>
          </a:p>
        </p:txBody>
      </p:sp>
      <p:sp>
        <p:nvSpPr>
          <p:cNvPr id="28" name="Rectangle 27">
            <a:extLst>
              <a:ext uri="{FF2B5EF4-FFF2-40B4-BE49-F238E27FC236}">
                <a16:creationId xmlns:a16="http://schemas.microsoft.com/office/drawing/2014/main" id="{3404E6A4-EAE9-1A4E-9099-FB44E3AC4EA1}"/>
              </a:ext>
            </a:extLst>
          </p:cNvPr>
          <p:cNvSpPr/>
          <p:nvPr/>
        </p:nvSpPr>
        <p:spPr>
          <a:xfrm>
            <a:off x="4578842" y="1699474"/>
            <a:ext cx="3071683" cy="4312767"/>
          </a:xfrm>
          <a:prstGeom prst="rect">
            <a:avLst/>
          </a:prstGeom>
          <a:solidFill>
            <a:srgbClr val="EE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ＭＳ Ｐゴシック"/>
            </a:endParaRPr>
          </a:p>
        </p:txBody>
      </p:sp>
      <p:sp>
        <p:nvSpPr>
          <p:cNvPr id="29" name="Rectangle 28">
            <a:extLst>
              <a:ext uri="{FF2B5EF4-FFF2-40B4-BE49-F238E27FC236}">
                <a16:creationId xmlns:a16="http://schemas.microsoft.com/office/drawing/2014/main" id="{1A575AD5-AEA1-2C47-846A-00FA5BEB5333}"/>
              </a:ext>
            </a:extLst>
          </p:cNvPr>
          <p:cNvSpPr/>
          <p:nvPr/>
        </p:nvSpPr>
        <p:spPr>
          <a:xfrm>
            <a:off x="8258496" y="1699474"/>
            <a:ext cx="3071683" cy="4312767"/>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ＭＳ Ｐゴシック"/>
            </a:endParaRPr>
          </a:p>
        </p:txBody>
      </p:sp>
      <p:pic>
        <p:nvPicPr>
          <p:cNvPr id="30" name="Picture 2" descr="IMG_4985.JPG">
            <a:extLst>
              <a:ext uri="{FF2B5EF4-FFF2-40B4-BE49-F238E27FC236}">
                <a16:creationId xmlns:a16="http://schemas.microsoft.com/office/drawing/2014/main" id="{B1D979D1-B173-6348-B6B6-7B89F3AAED79}"/>
              </a:ext>
            </a:extLst>
          </p:cNvPr>
          <p:cNvPicPr>
            <a:picLocks noChangeAspect="1"/>
          </p:cNvPicPr>
          <p:nvPr/>
        </p:nvPicPr>
        <p:blipFill>
          <a:blip r:embed="rId3" cstate="screen">
            <a:lum bright="12000" contrast="2000"/>
            <a:extLst>
              <a:ext uri="{28A0092B-C50C-407E-A947-70E740481C1C}">
                <a14:useLocalDpi xmlns:a14="http://schemas.microsoft.com/office/drawing/2010/main"/>
              </a:ext>
            </a:extLst>
          </a:blip>
          <a:srcRect/>
          <a:stretch>
            <a:fillRect/>
          </a:stretch>
        </p:blipFill>
        <p:spPr bwMode="auto">
          <a:xfrm>
            <a:off x="1123703" y="1899786"/>
            <a:ext cx="2622653" cy="1748436"/>
          </a:xfrm>
          <a:prstGeom prst="rect">
            <a:avLst/>
          </a:prstGeom>
          <a:noFill/>
          <a:ln w="12700">
            <a:solidFill>
              <a:schemeClr val="bg1"/>
            </a:solidFill>
            <a:miter lim="800000"/>
            <a:headEnd/>
            <a:tailEnd/>
          </a:ln>
        </p:spPr>
      </p:pic>
      <p:pic>
        <p:nvPicPr>
          <p:cNvPr id="31" name="Picture 30" descr="DSC_1526.JPG">
            <a:extLst>
              <a:ext uri="{FF2B5EF4-FFF2-40B4-BE49-F238E27FC236}">
                <a16:creationId xmlns:a16="http://schemas.microsoft.com/office/drawing/2014/main" id="{044D4DAD-489C-054B-93A3-A79172B6E80A}"/>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130278" y="3848534"/>
            <a:ext cx="2609503" cy="1669031"/>
          </a:xfrm>
          <a:prstGeom prst="rect">
            <a:avLst/>
          </a:prstGeom>
          <a:ln w="12700">
            <a:solidFill>
              <a:schemeClr val="bg1"/>
            </a:solidFill>
          </a:ln>
        </p:spPr>
      </p:pic>
      <p:sp>
        <p:nvSpPr>
          <p:cNvPr id="32" name="TextBox 31">
            <a:extLst>
              <a:ext uri="{FF2B5EF4-FFF2-40B4-BE49-F238E27FC236}">
                <a16:creationId xmlns:a16="http://schemas.microsoft.com/office/drawing/2014/main" id="{F7781BC8-F39B-474E-A2BE-88534C8FC216}"/>
              </a:ext>
            </a:extLst>
          </p:cNvPr>
          <p:cNvSpPr txBox="1"/>
          <p:nvPr/>
        </p:nvSpPr>
        <p:spPr>
          <a:xfrm>
            <a:off x="899189" y="5580237"/>
            <a:ext cx="307168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Helvetica"/>
                <a:ea typeface="ＭＳ Ｐゴシック"/>
              </a:rPr>
              <a:t>Laboratory Tests</a:t>
            </a:r>
          </a:p>
        </p:txBody>
      </p:sp>
      <p:sp>
        <p:nvSpPr>
          <p:cNvPr id="33" name="TextBox 32">
            <a:extLst>
              <a:ext uri="{FF2B5EF4-FFF2-40B4-BE49-F238E27FC236}">
                <a16:creationId xmlns:a16="http://schemas.microsoft.com/office/drawing/2014/main" id="{845F38DB-1351-8043-8CEB-6587E81D21C0}"/>
              </a:ext>
            </a:extLst>
          </p:cNvPr>
          <p:cNvSpPr txBox="1"/>
          <p:nvPr/>
        </p:nvSpPr>
        <p:spPr>
          <a:xfrm>
            <a:off x="4570437" y="5580237"/>
            <a:ext cx="307168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Helvetica"/>
                <a:ea typeface="ＭＳ Ｐゴシック"/>
              </a:rPr>
              <a:t>Small Community Test</a:t>
            </a:r>
          </a:p>
        </p:txBody>
      </p:sp>
      <p:sp>
        <p:nvSpPr>
          <p:cNvPr id="34" name="TextBox 33">
            <a:extLst>
              <a:ext uri="{FF2B5EF4-FFF2-40B4-BE49-F238E27FC236}">
                <a16:creationId xmlns:a16="http://schemas.microsoft.com/office/drawing/2014/main" id="{A22B8B6E-2458-084C-9C93-FE3BCE1149BF}"/>
              </a:ext>
            </a:extLst>
          </p:cNvPr>
          <p:cNvSpPr txBox="1"/>
          <p:nvPr/>
        </p:nvSpPr>
        <p:spPr>
          <a:xfrm>
            <a:off x="8202133" y="5587661"/>
            <a:ext cx="307168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Helvetica"/>
                <a:ea typeface="ＭＳ Ｐゴシック"/>
              </a:rPr>
              <a:t>Large Community Test </a:t>
            </a:r>
          </a:p>
        </p:txBody>
      </p:sp>
      <p:pic>
        <p:nvPicPr>
          <p:cNvPr id="35" name="Picture 8" descr="2007 House Crop2">
            <a:extLst>
              <a:ext uri="{FF2B5EF4-FFF2-40B4-BE49-F238E27FC236}">
                <a16:creationId xmlns:a16="http://schemas.microsoft.com/office/drawing/2014/main" id="{9AC2A04D-1036-7A45-8FA3-15A35DF02717}"/>
              </a:ext>
            </a:extLst>
          </p:cNvPr>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a:stretch/>
        </p:blipFill>
        <p:spPr bwMode="auto">
          <a:xfrm>
            <a:off x="4812006" y="1899786"/>
            <a:ext cx="2622654" cy="1769132"/>
          </a:xfrm>
          <a:prstGeom prst="rect">
            <a:avLst/>
          </a:prstGeom>
          <a:noFill/>
          <a:ln w="12700">
            <a:solidFill>
              <a:schemeClr val="bg1"/>
            </a:solidFill>
          </a:ln>
        </p:spPr>
      </p:pic>
      <p:pic>
        <p:nvPicPr>
          <p:cNvPr id="36" name="Picture 35" descr="IMG_4820.jpg">
            <a:extLst>
              <a:ext uri="{FF2B5EF4-FFF2-40B4-BE49-F238E27FC236}">
                <a16:creationId xmlns:a16="http://schemas.microsoft.com/office/drawing/2014/main" id="{32BC640D-FD9A-F24A-B5A9-A29454CC19C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bwMode="auto">
          <a:xfrm>
            <a:off x="4812006" y="3848534"/>
            <a:ext cx="2622654" cy="1626257"/>
          </a:xfrm>
          <a:prstGeom prst="rect">
            <a:avLst/>
          </a:prstGeom>
          <a:noFill/>
          <a:ln w="12700">
            <a:solidFill>
              <a:schemeClr val="bg1"/>
            </a:solidFill>
            <a:miter lim="800000"/>
            <a:headEnd/>
            <a:tailEnd/>
          </a:ln>
        </p:spPr>
      </p:pic>
      <p:sp>
        <p:nvSpPr>
          <p:cNvPr id="38" name="TextBox 37">
            <a:extLst>
              <a:ext uri="{FF2B5EF4-FFF2-40B4-BE49-F238E27FC236}">
                <a16:creationId xmlns:a16="http://schemas.microsoft.com/office/drawing/2014/main" id="{61FC0754-FDD6-C540-8C8B-A86AAC4AD8AB}"/>
              </a:ext>
            </a:extLst>
          </p:cNvPr>
          <p:cNvSpPr txBox="1"/>
          <p:nvPr/>
        </p:nvSpPr>
        <p:spPr>
          <a:xfrm>
            <a:off x="8213635" y="1768673"/>
            <a:ext cx="3127779"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Helvetica"/>
                <a:ea typeface="ＭＳ Ｐゴシック"/>
              </a:rPr>
              <a:t>Quiet Supersonic Flights 2018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Helvetica"/>
                <a:ea typeface="ＭＳ Ｐゴシック"/>
              </a:rPr>
              <a:t>Galveston, Texas</a:t>
            </a:r>
          </a:p>
        </p:txBody>
      </p:sp>
      <p:sp>
        <p:nvSpPr>
          <p:cNvPr id="46" name="Right Arrow 45">
            <a:extLst>
              <a:ext uri="{FF2B5EF4-FFF2-40B4-BE49-F238E27FC236}">
                <a16:creationId xmlns:a16="http://schemas.microsoft.com/office/drawing/2014/main" id="{5F810359-2E47-E647-AC6C-7301118FB751}"/>
              </a:ext>
            </a:extLst>
          </p:cNvPr>
          <p:cNvSpPr/>
          <p:nvPr/>
        </p:nvSpPr>
        <p:spPr>
          <a:xfrm>
            <a:off x="7734453" y="3711025"/>
            <a:ext cx="495363" cy="463639"/>
          </a:xfrm>
          <a:prstGeom prst="rightArrow">
            <a:avLst/>
          </a:prstGeom>
          <a:solidFill>
            <a:srgbClr val="1698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ＭＳ Ｐゴシック"/>
            </a:endParaRPr>
          </a:p>
        </p:txBody>
      </p:sp>
      <p:sp>
        <p:nvSpPr>
          <p:cNvPr id="48" name="Right Arrow 47">
            <a:extLst>
              <a:ext uri="{FF2B5EF4-FFF2-40B4-BE49-F238E27FC236}">
                <a16:creationId xmlns:a16="http://schemas.microsoft.com/office/drawing/2014/main" id="{C75ABC25-D6A9-6C40-ADDA-417307700994}"/>
              </a:ext>
            </a:extLst>
          </p:cNvPr>
          <p:cNvSpPr/>
          <p:nvPr/>
        </p:nvSpPr>
        <p:spPr>
          <a:xfrm>
            <a:off x="4049558" y="3711025"/>
            <a:ext cx="495363" cy="463639"/>
          </a:xfrm>
          <a:prstGeom prst="rightArrow">
            <a:avLst/>
          </a:prstGeom>
          <a:solidFill>
            <a:srgbClr val="1698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ＭＳ Ｐゴシック"/>
            </a:endParaRPr>
          </a:p>
        </p:txBody>
      </p:sp>
      <p:pic>
        <p:nvPicPr>
          <p:cNvPr id="7" name="Picture 6">
            <a:extLst>
              <a:ext uri="{FF2B5EF4-FFF2-40B4-BE49-F238E27FC236}">
                <a16:creationId xmlns:a16="http://schemas.microsoft.com/office/drawing/2014/main" id="{1B65448B-2DD1-6543-ABF4-64D8DE52E4A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369880" y="2388094"/>
            <a:ext cx="2870201" cy="2870201"/>
          </a:xfrm>
          <a:prstGeom prst="rect">
            <a:avLst/>
          </a:prstGeom>
          <a:ln w="12700">
            <a:solidFill>
              <a:schemeClr val="bg1"/>
            </a:solidFill>
          </a:ln>
        </p:spPr>
      </p:pic>
      <p:sp>
        <p:nvSpPr>
          <p:cNvPr id="18" name="Content Placeholder 2">
            <a:extLst>
              <a:ext uri="{FF2B5EF4-FFF2-40B4-BE49-F238E27FC236}">
                <a16:creationId xmlns:a16="http://schemas.microsoft.com/office/drawing/2014/main" id="{0AC21DFB-0EFD-4A0F-BAE2-32BFDC6843FB}"/>
              </a:ext>
            </a:extLst>
          </p:cNvPr>
          <p:cNvSpPr>
            <a:spLocks noGrp="1"/>
          </p:cNvSpPr>
          <p:nvPr>
            <p:ph idx="1"/>
          </p:nvPr>
        </p:nvSpPr>
        <p:spPr>
          <a:xfrm>
            <a:off x="304801" y="1052945"/>
            <a:ext cx="11571817" cy="463639"/>
          </a:xfrm>
        </p:spPr>
        <p:txBody>
          <a:bodyPr/>
          <a:lstStyle/>
          <a:p>
            <a:pPr marL="0" indent="0">
              <a:buNone/>
            </a:pPr>
            <a:r>
              <a:rPr lang="en-US"/>
              <a:t>Human response and annoyance, particularly indoors, is the key concern.</a:t>
            </a:r>
          </a:p>
        </p:txBody>
      </p:sp>
      <p:sp>
        <p:nvSpPr>
          <p:cNvPr id="19" name="Rectangle 18">
            <a:extLst>
              <a:ext uri="{FF2B5EF4-FFF2-40B4-BE49-F238E27FC236}">
                <a16:creationId xmlns:a16="http://schemas.microsoft.com/office/drawing/2014/main" id="{F705E21F-BD6E-4A78-AB8B-1F094FF71EEC}"/>
              </a:ext>
            </a:extLst>
          </p:cNvPr>
          <p:cNvSpPr/>
          <p:nvPr/>
        </p:nvSpPr>
        <p:spPr>
          <a:xfrm>
            <a:off x="1886784" y="6140604"/>
            <a:ext cx="8780590" cy="646331"/>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Helvetica"/>
                <a:ea typeface="ＭＳ Ｐゴシック"/>
              </a:rPr>
              <a:t>Tests of increasing complexity have provided preparation and confidence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Helvetica"/>
                <a:ea typeface="ＭＳ Ｐゴシック"/>
              </a:rPr>
              <a:t>Ready to take the next step with flight testing over very large communities</a:t>
            </a:r>
          </a:p>
        </p:txBody>
      </p:sp>
    </p:spTree>
    <p:extLst>
      <p:ext uri="{BB962C8B-B14F-4D97-AF65-F5344CB8AC3E}">
        <p14:creationId xmlns:p14="http://schemas.microsoft.com/office/powerpoint/2010/main" val="303839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8B02273-2C7E-4F51-A5EF-5B8C6E5D4CD1}"/>
              </a:ext>
            </a:extLst>
          </p:cNvPr>
          <p:cNvSpPr>
            <a:spLocks noGrp="1"/>
          </p:cNvSpPr>
          <p:nvPr>
            <p:ph type="title"/>
          </p:nvPr>
        </p:nvSpPr>
        <p:spPr/>
        <p:txBody>
          <a:bodyPr/>
          <a:lstStyle/>
          <a:p>
            <a:r>
              <a:rPr lang="en-US"/>
              <a:t>Previous modeling efforts assumed no dose error</a:t>
            </a:r>
          </a:p>
        </p:txBody>
      </p:sp>
      <p:sp>
        <p:nvSpPr>
          <p:cNvPr id="4" name="TextBox 3">
            <a:extLst>
              <a:ext uri="{FF2B5EF4-FFF2-40B4-BE49-F238E27FC236}">
                <a16:creationId xmlns:a16="http://schemas.microsoft.com/office/drawing/2014/main" id="{786B2C8D-E201-4942-89BB-ED9A30685414}"/>
              </a:ext>
            </a:extLst>
          </p:cNvPr>
          <p:cNvSpPr txBox="1"/>
          <p:nvPr/>
        </p:nvSpPr>
        <p:spPr>
          <a:xfrm>
            <a:off x="4797552" y="6425606"/>
            <a:ext cx="693751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Helvetica"/>
                <a:ea typeface="ＭＳ Ｐゴシック"/>
              </a:rPr>
              <a:t>J. Lee et al. J. Acoustical Soc. Am., 147:2222,  2020.</a:t>
            </a:r>
          </a:p>
        </p:txBody>
      </p:sp>
      <p:grpSp>
        <p:nvGrpSpPr>
          <p:cNvPr id="2" name="Group 1">
            <a:extLst>
              <a:ext uri="{FF2B5EF4-FFF2-40B4-BE49-F238E27FC236}">
                <a16:creationId xmlns:a16="http://schemas.microsoft.com/office/drawing/2014/main" id="{0E866318-6807-4D3D-89E8-775DB38BA0BB}"/>
              </a:ext>
            </a:extLst>
          </p:cNvPr>
          <p:cNvGrpSpPr/>
          <p:nvPr/>
        </p:nvGrpSpPr>
        <p:grpSpPr>
          <a:xfrm>
            <a:off x="4306231" y="1090087"/>
            <a:ext cx="7735253" cy="5335519"/>
            <a:chOff x="3310809" y="1090087"/>
            <a:chExt cx="7735253" cy="5335519"/>
          </a:xfrm>
        </p:grpSpPr>
        <p:pic>
          <p:nvPicPr>
            <p:cNvPr id="5" name="Picture 4">
              <a:extLst>
                <a:ext uri="{FF2B5EF4-FFF2-40B4-BE49-F238E27FC236}">
                  <a16:creationId xmlns:a16="http://schemas.microsoft.com/office/drawing/2014/main" id="{23B43DFF-110C-4E70-A804-F0B10DAB7FFE}"/>
                </a:ext>
              </a:extLst>
            </p:cNvPr>
            <p:cNvPicPr>
              <a:picLocks noChangeAspect="1"/>
            </p:cNvPicPr>
            <p:nvPr/>
          </p:nvPicPr>
          <p:blipFill>
            <a:blip r:embed="rId3"/>
            <a:stretch>
              <a:fillRect/>
            </a:stretch>
          </p:blipFill>
          <p:spPr>
            <a:xfrm>
              <a:off x="3310809" y="1090087"/>
              <a:ext cx="4512325" cy="5335519"/>
            </a:xfrm>
            <a:prstGeom prst="rect">
              <a:avLst/>
            </a:prstGeom>
          </p:spPr>
        </p:pic>
        <p:pic>
          <p:nvPicPr>
            <p:cNvPr id="6" name="Picture 5">
              <a:extLst>
                <a:ext uri="{FF2B5EF4-FFF2-40B4-BE49-F238E27FC236}">
                  <a16:creationId xmlns:a16="http://schemas.microsoft.com/office/drawing/2014/main" id="{8587225B-4D88-49E4-9C13-2E77203F78B0}"/>
                </a:ext>
              </a:extLst>
            </p:cNvPr>
            <p:cNvPicPr>
              <a:picLocks noChangeAspect="1"/>
            </p:cNvPicPr>
            <p:nvPr/>
          </p:nvPicPr>
          <p:blipFill>
            <a:blip r:embed="rId4"/>
            <a:stretch>
              <a:fillRect/>
            </a:stretch>
          </p:blipFill>
          <p:spPr>
            <a:xfrm>
              <a:off x="8019248" y="3005094"/>
              <a:ext cx="1759853" cy="847812"/>
            </a:xfrm>
            <a:prstGeom prst="rect">
              <a:avLst/>
            </a:prstGeom>
          </p:spPr>
        </p:pic>
        <p:sp>
          <p:nvSpPr>
            <p:cNvPr id="7" name="TextBox 6">
              <a:extLst>
                <a:ext uri="{FF2B5EF4-FFF2-40B4-BE49-F238E27FC236}">
                  <a16:creationId xmlns:a16="http://schemas.microsoft.com/office/drawing/2014/main" id="{514AFC9A-A506-41B2-895A-AE3C38B84EB3}"/>
                </a:ext>
              </a:extLst>
            </p:cNvPr>
            <p:cNvSpPr txBox="1"/>
            <p:nvPr/>
          </p:nvSpPr>
          <p:spPr>
            <a:xfrm>
              <a:off x="8302592" y="3073729"/>
              <a:ext cx="2743470" cy="70788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Helvetica"/>
                  <a:ea typeface="ＭＳ Ｐゴシック"/>
                </a:rPr>
                <a:t>Large Community Test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Helvetica"/>
                  <a:ea typeface="ＭＳ Ｐゴシック"/>
                </a:rPr>
                <a:t>Small Community Test</a:t>
              </a:r>
            </a:p>
          </p:txBody>
        </p:sp>
      </p:grpSp>
      <mc:AlternateContent xmlns:mc="http://schemas.openxmlformats.org/markup-compatibility/2006" xmlns:a14="http://schemas.microsoft.com/office/drawing/2010/main">
        <mc:Choice Requires="a14">
          <p:sp>
            <p:nvSpPr>
              <p:cNvPr id="9" name="Content Placeholder 1">
                <a:extLst>
                  <a:ext uri="{FF2B5EF4-FFF2-40B4-BE49-F238E27FC236}">
                    <a16:creationId xmlns:a16="http://schemas.microsoft.com/office/drawing/2014/main" id="{9AEE336F-6B0B-49A3-AB53-0240003F426D}"/>
                  </a:ext>
                </a:extLst>
              </p:cNvPr>
              <p:cNvSpPr>
                <a:spLocks noGrp="1"/>
              </p:cNvSpPr>
              <p:nvPr>
                <p:ph idx="1"/>
              </p:nvPr>
            </p:nvSpPr>
            <p:spPr>
              <a:xfrm>
                <a:off x="101600" y="1221189"/>
                <a:ext cx="5006428" cy="5380856"/>
              </a:xfrm>
            </p:spPr>
            <p:txBody>
              <a:bodyPr/>
              <a:lstStyle/>
              <a:p>
                <a:r>
                  <a:rPr lang="en-US"/>
                  <a:t>Bayesian Multilevel Logistic Regression Model Results</a:t>
                </a:r>
              </a:p>
              <a:p>
                <a:pPr lvl="1"/>
                <a:r>
                  <a:rPr lang="en-US"/>
                  <a:t>Shared slope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𝛽</m:t>
                        </m:r>
                      </m:e>
                      <m:sub>
                        <m:r>
                          <a:rPr lang="en-US" b="0" i="1" smtClean="0">
                            <a:latin typeface="Cambria Math" panose="02040503050406030204" pitchFamily="18" charset="0"/>
                          </a:rPr>
                          <m:t>1</m:t>
                        </m:r>
                      </m:sub>
                    </m:sSub>
                  </m:oMath>
                </a14:m>
                <a:endParaRPr lang="en-US"/>
              </a:p>
              <a:p>
                <a:pPr lvl="1"/>
                <a:r>
                  <a:rPr lang="en-US"/>
                  <a:t>Random intercept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𝛽</m:t>
                        </m:r>
                      </m:e>
                      <m:sub>
                        <m:r>
                          <a:rPr lang="en-US" b="0" i="1" smtClean="0">
                            <a:latin typeface="Cambria Math" panose="02040503050406030204" pitchFamily="18" charset="0"/>
                          </a:rPr>
                          <m:t>0</m:t>
                        </m:r>
                        <m:r>
                          <a:rPr lang="en-US" b="0" i="1" smtClean="0">
                            <a:latin typeface="Cambria Math" panose="02040503050406030204" pitchFamily="18" charset="0"/>
                          </a:rPr>
                          <m:t>𝑖</m:t>
                        </m:r>
                      </m:sub>
                    </m:sSub>
                  </m:oMath>
                </a14:m>
                <a:endParaRPr lang="en-US"/>
              </a:p>
            </p:txBody>
          </p:sp>
        </mc:Choice>
        <mc:Fallback xmlns="">
          <p:sp>
            <p:nvSpPr>
              <p:cNvPr id="9" name="Content Placeholder 1">
                <a:extLst>
                  <a:ext uri="{FF2B5EF4-FFF2-40B4-BE49-F238E27FC236}">
                    <a16:creationId xmlns:a16="http://schemas.microsoft.com/office/drawing/2014/main" id="{9AEE336F-6B0B-49A3-AB53-0240003F426D}"/>
                  </a:ext>
                </a:extLst>
              </p:cNvPr>
              <p:cNvSpPr>
                <a:spLocks noGrp="1" noRot="1" noChangeAspect="1" noMove="1" noResize="1" noEditPoints="1" noAdjustHandles="1" noChangeArrowheads="1" noChangeShapeType="1" noTextEdit="1"/>
              </p:cNvSpPr>
              <p:nvPr>
                <p:ph idx="1"/>
              </p:nvPr>
            </p:nvSpPr>
            <p:spPr>
              <a:xfrm>
                <a:off x="101600" y="1221189"/>
                <a:ext cx="5006428" cy="5380856"/>
              </a:xfrm>
              <a:blipFill>
                <a:blip r:embed="rId5"/>
                <a:stretch>
                  <a:fillRect l="-1705" t="-906"/>
                </a:stretch>
              </a:blipFill>
            </p:spPr>
            <p:txBody>
              <a:bodyPr/>
              <a:lstStyle/>
              <a:p>
                <a:r>
                  <a:rPr lang="en-US">
                    <a:noFill/>
                  </a:rPr>
                  <a:t> </a:t>
                </a:r>
              </a:p>
            </p:txBody>
          </p:sp>
        </mc:Fallback>
      </mc:AlternateContent>
      <p:pic>
        <p:nvPicPr>
          <p:cNvPr id="10" name="Picture 9">
            <a:extLst>
              <a:ext uri="{FF2B5EF4-FFF2-40B4-BE49-F238E27FC236}">
                <a16:creationId xmlns:a16="http://schemas.microsoft.com/office/drawing/2014/main" id="{97D037F1-3F32-4BD7-9DAF-3A4096DBD9BA}"/>
              </a:ext>
            </a:extLst>
          </p:cNvPr>
          <p:cNvPicPr>
            <a:picLocks noChangeAspect="1"/>
          </p:cNvPicPr>
          <p:nvPr/>
        </p:nvPicPr>
        <p:blipFill>
          <a:blip r:embed="rId6"/>
          <a:stretch>
            <a:fillRect/>
          </a:stretch>
        </p:blipFill>
        <p:spPr>
          <a:xfrm>
            <a:off x="150516" y="3073729"/>
            <a:ext cx="3930898" cy="2434973"/>
          </a:xfrm>
          <a:prstGeom prst="rect">
            <a:avLst/>
          </a:prstGeom>
        </p:spPr>
      </p:pic>
    </p:spTree>
    <p:extLst>
      <p:ext uri="{BB962C8B-B14F-4D97-AF65-F5344CB8AC3E}">
        <p14:creationId xmlns:p14="http://schemas.microsoft.com/office/powerpoint/2010/main" val="5081775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6028BE6-C812-48FB-9DB5-D3421E881B98}"/>
              </a:ext>
            </a:extLst>
          </p:cNvPr>
          <p:cNvSpPr>
            <a:spLocks noGrp="1"/>
          </p:cNvSpPr>
          <p:nvPr>
            <p:ph idx="1"/>
          </p:nvPr>
        </p:nvSpPr>
        <p:spPr>
          <a:xfrm>
            <a:off x="101600" y="1221189"/>
            <a:ext cx="5029200" cy="5380856"/>
          </a:xfrm>
        </p:spPr>
        <p:txBody>
          <a:bodyPr/>
          <a:lstStyle/>
          <a:p>
            <a:r>
              <a:rPr lang="en-US"/>
              <a:t>Small Community Test (1 sq. mi.)</a:t>
            </a:r>
          </a:p>
          <a:p>
            <a:pPr lvl="1"/>
            <a:r>
              <a:rPr lang="en-US"/>
              <a:t>Edwards Air Force Base “WSPR”</a:t>
            </a:r>
          </a:p>
          <a:p>
            <a:pPr lvl="1"/>
            <a:r>
              <a:rPr lang="en-US"/>
              <a:t>PL Error Standard Deviation: ~3.7 dB	</a:t>
            </a:r>
          </a:p>
        </p:txBody>
      </p:sp>
      <p:sp>
        <p:nvSpPr>
          <p:cNvPr id="3" name="Title 2">
            <a:extLst>
              <a:ext uri="{FF2B5EF4-FFF2-40B4-BE49-F238E27FC236}">
                <a16:creationId xmlns:a16="http://schemas.microsoft.com/office/drawing/2014/main" id="{A3D51FB5-669A-43CA-984F-526E347245E3}"/>
              </a:ext>
            </a:extLst>
          </p:cNvPr>
          <p:cNvSpPr>
            <a:spLocks noGrp="1"/>
          </p:cNvSpPr>
          <p:nvPr>
            <p:ph type="title"/>
          </p:nvPr>
        </p:nvSpPr>
        <p:spPr/>
        <p:txBody>
          <a:bodyPr/>
          <a:lstStyle/>
          <a:p>
            <a:r>
              <a:rPr lang="en-US"/>
              <a:t>Previous low-boom flight test dose error</a:t>
            </a:r>
          </a:p>
        </p:txBody>
      </p:sp>
      <p:sp>
        <p:nvSpPr>
          <p:cNvPr id="4" name="Content Placeholder 1">
            <a:extLst>
              <a:ext uri="{FF2B5EF4-FFF2-40B4-BE49-F238E27FC236}">
                <a16:creationId xmlns:a16="http://schemas.microsoft.com/office/drawing/2014/main" id="{CC39FB8A-6682-4C77-A983-6608DBE4D6AC}"/>
              </a:ext>
            </a:extLst>
          </p:cNvPr>
          <p:cNvSpPr txBox="1">
            <a:spLocks/>
          </p:cNvSpPr>
          <p:nvPr/>
        </p:nvSpPr>
        <p:spPr>
          <a:xfrm>
            <a:off x="5628640" y="1221189"/>
            <a:ext cx="5029200" cy="5380856"/>
          </a:xfrm>
          <a:prstGeom prst="rect">
            <a:avLst/>
          </a:prstGeom>
        </p:spPr>
        <p:txBody>
          <a:bodyPr/>
          <a:lstStyle>
            <a:lvl1pPr marL="342891" indent="-342891" algn="l" rtl="0" eaLnBrk="1" fontAlgn="base" hangingPunct="1">
              <a:spcBef>
                <a:spcPct val="20000"/>
              </a:spcBef>
              <a:spcAft>
                <a:spcPct val="0"/>
              </a:spcAft>
              <a:buClr>
                <a:schemeClr val="accent2">
                  <a:lumMod val="75000"/>
                </a:schemeClr>
              </a:buClr>
              <a:buFont typeface="Wingdings" charset="2"/>
              <a:buChar char="Ø"/>
              <a:defRPr sz="2400" b="1" kern="1200">
                <a:solidFill>
                  <a:schemeClr val="tx1"/>
                </a:solidFill>
                <a:latin typeface="+mn-lt"/>
                <a:ea typeface="ヒラギノ角ゴ Pro W3" pitchFamily="-109" charset="-128"/>
                <a:cs typeface="ヒラギノ角ゴ Pro W3" pitchFamily="-109" charset="-128"/>
              </a:defRPr>
            </a:lvl1pPr>
            <a:lvl2pPr marL="742932" indent="-285744" algn="l" rtl="0" eaLnBrk="1" fontAlgn="base" hangingPunct="1">
              <a:spcBef>
                <a:spcPct val="20000"/>
              </a:spcBef>
              <a:spcAft>
                <a:spcPct val="0"/>
              </a:spcAft>
              <a:buClr>
                <a:schemeClr val="accent1"/>
              </a:buClr>
              <a:buFont typeface="Arial" charset="0"/>
              <a:buChar char="•"/>
              <a:defRPr sz="2000" kern="1200">
                <a:solidFill>
                  <a:schemeClr val="tx1"/>
                </a:solidFill>
                <a:latin typeface="+mn-lt"/>
                <a:ea typeface="ヒラギノ角ゴ Pro W3" pitchFamily="-109" charset="-128"/>
                <a:cs typeface="ヒラギノ角ゴ Pro W3"/>
              </a:defRPr>
            </a:lvl2pPr>
            <a:lvl3pPr marL="1142971" indent="-228594" algn="l" rtl="0" eaLnBrk="1" fontAlgn="base" hangingPunct="1">
              <a:spcBef>
                <a:spcPct val="20000"/>
              </a:spcBef>
              <a:spcAft>
                <a:spcPct val="0"/>
              </a:spcAft>
              <a:buFont typeface="Wingdings" charset="2"/>
              <a:buChar char="§"/>
              <a:defRPr sz="1800" kern="1200">
                <a:solidFill>
                  <a:schemeClr val="tx1"/>
                </a:solidFill>
                <a:latin typeface="+mn-lt"/>
                <a:ea typeface="MS PGothic" panose="020B0600070205080204" pitchFamily="34" charset="-128"/>
                <a:cs typeface="ヒラギノ角ゴ Pro W3"/>
              </a:defRPr>
            </a:lvl3pPr>
            <a:lvl4pPr marL="1600160" indent="-228594" algn="l" rtl="0" eaLnBrk="1" fontAlgn="base" hangingPunct="1">
              <a:spcBef>
                <a:spcPct val="20000"/>
              </a:spcBef>
              <a:spcAft>
                <a:spcPct val="0"/>
              </a:spcAft>
              <a:buFont typeface="Courier New" charset="0"/>
              <a:buChar char="o"/>
              <a:defRPr sz="1600" kern="1200">
                <a:solidFill>
                  <a:schemeClr val="tx1"/>
                </a:solidFill>
                <a:latin typeface="+mn-lt"/>
                <a:ea typeface="MS PGothic" panose="020B0600070205080204" pitchFamily="34" charset="-128"/>
                <a:cs typeface="ヒラギノ角ゴ Pro W3"/>
              </a:defRPr>
            </a:lvl4pPr>
            <a:lvl5pPr marL="2057349" indent="-228594" algn="l" rtl="0" eaLnBrk="1" fontAlgn="base" hangingPunct="1">
              <a:spcBef>
                <a:spcPct val="20000"/>
              </a:spcBef>
              <a:spcAft>
                <a:spcPct val="0"/>
              </a:spcAft>
              <a:buFont typeface="Arial" charset="0"/>
              <a:buChar char="•"/>
              <a:defRPr sz="1600" kern="1200">
                <a:solidFill>
                  <a:schemeClr val="tx1"/>
                </a:solidFill>
                <a:latin typeface="+mn-lt"/>
                <a:ea typeface="ヒラギノ角ゴ Pro W3" charset="-128"/>
                <a:cs typeface="ヒラギノ角ゴ Pro W3" charset="-128"/>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t>Larger Community Test (10 sq. mi.)</a:t>
            </a:r>
          </a:p>
          <a:p>
            <a:pPr lvl="1"/>
            <a:r>
              <a:rPr lang="en-US"/>
              <a:t>Quiet Supersonic Flights 2018 “QSF18”</a:t>
            </a:r>
          </a:p>
          <a:p>
            <a:pPr lvl="1"/>
            <a:r>
              <a:rPr lang="en-US"/>
              <a:t>PL Error Standard Deviation: ~4.9 dB</a:t>
            </a:r>
          </a:p>
        </p:txBody>
      </p:sp>
      <p:grpSp>
        <p:nvGrpSpPr>
          <p:cNvPr id="20" name="Group 19">
            <a:extLst>
              <a:ext uri="{FF2B5EF4-FFF2-40B4-BE49-F238E27FC236}">
                <a16:creationId xmlns:a16="http://schemas.microsoft.com/office/drawing/2014/main" id="{48FFECFC-6F82-4A30-A314-26D277F4ACE0}"/>
              </a:ext>
            </a:extLst>
          </p:cNvPr>
          <p:cNvGrpSpPr/>
          <p:nvPr/>
        </p:nvGrpSpPr>
        <p:grpSpPr>
          <a:xfrm>
            <a:off x="889090" y="2425411"/>
            <a:ext cx="3966861" cy="4432589"/>
            <a:chOff x="889090" y="2310329"/>
            <a:chExt cx="3966861" cy="4432589"/>
          </a:xfrm>
        </p:grpSpPr>
        <p:grpSp>
          <p:nvGrpSpPr>
            <p:cNvPr id="15" name="Group 14">
              <a:extLst>
                <a:ext uri="{FF2B5EF4-FFF2-40B4-BE49-F238E27FC236}">
                  <a16:creationId xmlns:a16="http://schemas.microsoft.com/office/drawing/2014/main" id="{2BD6DBF5-9941-4407-BAF0-3D48B99F9C91}"/>
                </a:ext>
              </a:extLst>
            </p:cNvPr>
            <p:cNvGrpSpPr/>
            <p:nvPr/>
          </p:nvGrpSpPr>
          <p:grpSpPr>
            <a:xfrm>
              <a:off x="889090" y="2310329"/>
              <a:ext cx="3966861" cy="4432589"/>
              <a:chOff x="970246" y="1788777"/>
              <a:chExt cx="3966861" cy="4432589"/>
            </a:xfrm>
          </p:grpSpPr>
          <p:grpSp>
            <p:nvGrpSpPr>
              <p:cNvPr id="10" name="Group 9">
                <a:extLst>
                  <a:ext uri="{FF2B5EF4-FFF2-40B4-BE49-F238E27FC236}">
                    <a16:creationId xmlns:a16="http://schemas.microsoft.com/office/drawing/2014/main" id="{FCC20224-22E3-4799-8746-253C2FED0A28}"/>
                  </a:ext>
                </a:extLst>
              </p:cNvPr>
              <p:cNvGrpSpPr/>
              <p:nvPr/>
            </p:nvGrpSpPr>
            <p:grpSpPr>
              <a:xfrm>
                <a:off x="1094312" y="1788777"/>
                <a:ext cx="3842795" cy="4015456"/>
                <a:chOff x="1019783" y="2275446"/>
                <a:chExt cx="3842795" cy="4015456"/>
              </a:xfrm>
            </p:grpSpPr>
            <p:pic>
              <p:nvPicPr>
                <p:cNvPr id="8" name="Picture 7">
                  <a:extLst>
                    <a:ext uri="{FF2B5EF4-FFF2-40B4-BE49-F238E27FC236}">
                      <a16:creationId xmlns:a16="http://schemas.microsoft.com/office/drawing/2014/main" id="{EE52C152-A839-4E3D-8118-CFC2A394EEFF}"/>
                    </a:ext>
                  </a:extLst>
                </p:cNvPr>
                <p:cNvPicPr>
                  <a:picLocks noChangeAspect="1"/>
                </p:cNvPicPr>
                <p:nvPr/>
              </p:nvPicPr>
              <p:blipFill>
                <a:blip r:embed="rId3"/>
                <a:stretch>
                  <a:fillRect/>
                </a:stretch>
              </p:blipFill>
              <p:spPr>
                <a:xfrm>
                  <a:off x="1019783" y="3174838"/>
                  <a:ext cx="3254044" cy="3116064"/>
                </a:xfrm>
                <a:prstGeom prst="rect">
                  <a:avLst/>
                </a:prstGeom>
              </p:spPr>
            </p:pic>
            <p:sp>
              <p:nvSpPr>
                <p:cNvPr id="9" name="TextBox 8">
                  <a:extLst>
                    <a:ext uri="{FF2B5EF4-FFF2-40B4-BE49-F238E27FC236}">
                      <a16:creationId xmlns:a16="http://schemas.microsoft.com/office/drawing/2014/main" id="{81595650-1AE7-4682-BAB8-673FAEC13287}"/>
                    </a:ext>
                  </a:extLst>
                </p:cNvPr>
                <p:cNvSpPr txBox="1"/>
                <p:nvPr/>
              </p:nvSpPr>
              <p:spPr>
                <a:xfrm>
                  <a:off x="1019783" y="2275446"/>
                  <a:ext cx="3842795" cy="923330"/>
                </a:xfrm>
                <a:prstGeom prst="rect">
                  <a:avLst/>
                </a:prstGeom>
                <a:noFill/>
              </p:spPr>
              <p:txBody>
                <a:bodyPr wrap="square" rtlCol="0">
                  <a:spAutoFit/>
                </a:bodyPr>
                <a:lstStyle/>
                <a:p>
                  <a:r>
                    <a:rPr lang="en-US" i="1"/>
                    <a:t>Standard deviation of difference between dose estimate and measured dose using a leave-one-out method:</a:t>
                  </a:r>
                </a:p>
              </p:txBody>
            </p:sp>
          </p:grpSp>
          <p:sp>
            <p:nvSpPr>
              <p:cNvPr id="14" name="TextBox 13">
                <a:extLst>
                  <a:ext uri="{FF2B5EF4-FFF2-40B4-BE49-F238E27FC236}">
                    <a16:creationId xmlns:a16="http://schemas.microsoft.com/office/drawing/2014/main" id="{C39D50DF-DB79-4AA6-8214-718409E505AA}"/>
                  </a:ext>
                </a:extLst>
              </p:cNvPr>
              <p:cNvSpPr txBox="1"/>
              <p:nvPr/>
            </p:nvSpPr>
            <p:spPr>
              <a:xfrm>
                <a:off x="970246" y="5852034"/>
                <a:ext cx="3771452" cy="369332"/>
              </a:xfrm>
              <a:prstGeom prst="rect">
                <a:avLst/>
              </a:prstGeom>
              <a:noFill/>
            </p:spPr>
            <p:txBody>
              <a:bodyPr wrap="square" rtlCol="0">
                <a:spAutoFit/>
              </a:bodyPr>
              <a:lstStyle/>
              <a:p>
                <a:r>
                  <a:rPr lang="en-US"/>
                  <a:t>J. Page et al., NASA/CR–2014-218180</a:t>
                </a:r>
              </a:p>
            </p:txBody>
          </p:sp>
        </p:grpSp>
        <p:sp>
          <p:nvSpPr>
            <p:cNvPr id="17" name="Rectangle 16">
              <a:extLst>
                <a:ext uri="{FF2B5EF4-FFF2-40B4-BE49-F238E27FC236}">
                  <a16:creationId xmlns:a16="http://schemas.microsoft.com/office/drawing/2014/main" id="{BEAFB1DE-C5CE-447C-84E5-729BE8F4B8EA}"/>
                </a:ext>
              </a:extLst>
            </p:cNvPr>
            <p:cNvSpPr/>
            <p:nvPr/>
          </p:nvSpPr>
          <p:spPr>
            <a:xfrm>
              <a:off x="3414680" y="3489966"/>
              <a:ext cx="852520" cy="2813446"/>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3B2C5808-94F8-4B1C-BB30-84F0DA135BFA}"/>
              </a:ext>
            </a:extLst>
          </p:cNvPr>
          <p:cNvGrpSpPr/>
          <p:nvPr/>
        </p:nvGrpSpPr>
        <p:grpSpPr>
          <a:xfrm>
            <a:off x="6065714" y="2455045"/>
            <a:ext cx="4777367" cy="4383687"/>
            <a:chOff x="6065714" y="2455045"/>
            <a:chExt cx="4777367" cy="4383687"/>
          </a:xfrm>
        </p:grpSpPr>
        <p:grpSp>
          <p:nvGrpSpPr>
            <p:cNvPr id="16" name="Group 15">
              <a:extLst>
                <a:ext uri="{FF2B5EF4-FFF2-40B4-BE49-F238E27FC236}">
                  <a16:creationId xmlns:a16="http://schemas.microsoft.com/office/drawing/2014/main" id="{16ABBE14-B75D-4F99-AEDC-C5090FE54088}"/>
                </a:ext>
              </a:extLst>
            </p:cNvPr>
            <p:cNvGrpSpPr/>
            <p:nvPr/>
          </p:nvGrpSpPr>
          <p:grpSpPr>
            <a:xfrm>
              <a:off x="6065714" y="3101580"/>
              <a:ext cx="4777367" cy="3737152"/>
              <a:chOff x="6129540" y="2506071"/>
              <a:chExt cx="4777367" cy="3737152"/>
            </a:xfrm>
          </p:grpSpPr>
          <p:pic>
            <p:nvPicPr>
              <p:cNvPr id="6" name="Picture 5">
                <a:extLst>
                  <a:ext uri="{FF2B5EF4-FFF2-40B4-BE49-F238E27FC236}">
                    <a16:creationId xmlns:a16="http://schemas.microsoft.com/office/drawing/2014/main" id="{09F68055-93FB-457B-BB9D-AC06A38CFEB5}"/>
                  </a:ext>
                </a:extLst>
              </p:cNvPr>
              <p:cNvPicPr>
                <a:picLocks noChangeAspect="1"/>
              </p:cNvPicPr>
              <p:nvPr/>
            </p:nvPicPr>
            <p:blipFill>
              <a:blip r:embed="rId4"/>
              <a:stretch>
                <a:fillRect/>
              </a:stretch>
            </p:blipFill>
            <p:spPr>
              <a:xfrm>
                <a:off x="6165607" y="2506071"/>
                <a:ext cx="4606950" cy="3456672"/>
              </a:xfrm>
              <a:prstGeom prst="rect">
                <a:avLst/>
              </a:prstGeom>
            </p:spPr>
          </p:pic>
          <p:sp>
            <p:nvSpPr>
              <p:cNvPr id="13" name="TextBox 12">
                <a:extLst>
                  <a:ext uri="{FF2B5EF4-FFF2-40B4-BE49-F238E27FC236}">
                    <a16:creationId xmlns:a16="http://schemas.microsoft.com/office/drawing/2014/main" id="{DCA1966F-D959-4211-A60D-70F0CEDFF40B}"/>
                  </a:ext>
                </a:extLst>
              </p:cNvPr>
              <p:cNvSpPr txBox="1"/>
              <p:nvPr/>
            </p:nvSpPr>
            <p:spPr>
              <a:xfrm>
                <a:off x="6129540" y="5873891"/>
                <a:ext cx="4777367" cy="369332"/>
              </a:xfrm>
              <a:prstGeom prst="rect">
                <a:avLst/>
              </a:prstGeom>
              <a:noFill/>
            </p:spPr>
            <p:txBody>
              <a:bodyPr wrap="square" rtlCol="0">
                <a:spAutoFit/>
              </a:bodyPr>
              <a:lstStyle/>
              <a:p>
                <a:r>
                  <a:rPr lang="en-US"/>
                  <a:t>J. Page et al., NASA/CR–2020-220589/Volume I </a:t>
                </a:r>
              </a:p>
            </p:txBody>
          </p:sp>
        </p:grpSp>
        <p:sp>
          <p:nvSpPr>
            <p:cNvPr id="18" name="TextBox 17">
              <a:extLst>
                <a:ext uri="{FF2B5EF4-FFF2-40B4-BE49-F238E27FC236}">
                  <a16:creationId xmlns:a16="http://schemas.microsoft.com/office/drawing/2014/main" id="{AAC6AE89-3D12-4A5D-AC6B-19F1BDB2662E}"/>
                </a:ext>
              </a:extLst>
            </p:cNvPr>
            <p:cNvSpPr txBox="1"/>
            <p:nvPr/>
          </p:nvSpPr>
          <p:spPr>
            <a:xfrm>
              <a:off x="6621517" y="2455045"/>
              <a:ext cx="3896225" cy="923330"/>
            </a:xfrm>
            <a:prstGeom prst="rect">
              <a:avLst/>
            </a:prstGeom>
            <a:noFill/>
          </p:spPr>
          <p:txBody>
            <a:bodyPr wrap="square" rtlCol="0">
              <a:spAutoFit/>
            </a:bodyPr>
            <a:lstStyle/>
            <a:p>
              <a:r>
                <a:rPr lang="en-US" i="1"/>
                <a:t>Histogram of differences between dose estimate and measured dose using a leave-one-out method:</a:t>
              </a:r>
            </a:p>
          </p:txBody>
        </p:sp>
      </p:grpSp>
    </p:spTree>
    <p:extLst>
      <p:ext uri="{BB962C8B-B14F-4D97-AF65-F5344CB8AC3E}">
        <p14:creationId xmlns:p14="http://schemas.microsoft.com/office/powerpoint/2010/main" val="25459549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0A58CD7-2A44-4F6A-B93A-CF450B2A7463}"/>
              </a:ext>
            </a:extLst>
          </p:cNvPr>
          <p:cNvSpPr>
            <a:spLocks noGrp="1"/>
          </p:cNvSpPr>
          <p:nvPr>
            <p:ph type="title"/>
          </p:nvPr>
        </p:nvSpPr>
        <p:spPr/>
        <p:txBody>
          <a:bodyPr/>
          <a:lstStyle/>
          <a:p>
            <a:r>
              <a:rPr lang="en-US"/>
              <a:t>Simulated dose-response dataset with error overview</a:t>
            </a:r>
          </a:p>
        </p:txBody>
      </p:sp>
      <p:sp>
        <p:nvSpPr>
          <p:cNvPr id="7" name="Content Placeholder 1">
            <a:extLst>
              <a:ext uri="{FF2B5EF4-FFF2-40B4-BE49-F238E27FC236}">
                <a16:creationId xmlns:a16="http://schemas.microsoft.com/office/drawing/2014/main" id="{6D207849-A8D0-4789-8EFB-B730310D06FD}"/>
              </a:ext>
            </a:extLst>
          </p:cNvPr>
          <p:cNvSpPr>
            <a:spLocks noGrp="1"/>
          </p:cNvSpPr>
          <p:nvPr>
            <p:ph idx="1"/>
          </p:nvPr>
        </p:nvSpPr>
        <p:spPr>
          <a:xfrm>
            <a:off x="101600" y="1130646"/>
            <a:ext cx="11988800" cy="5380856"/>
          </a:xfrm>
        </p:spPr>
        <p:txBody>
          <a:bodyPr/>
          <a:lstStyle/>
          <a:p>
            <a:pPr>
              <a:spcBef>
                <a:spcPts val="0"/>
              </a:spcBef>
            </a:pPr>
            <a:r>
              <a:rPr lang="en-US"/>
              <a:t>Goals:</a:t>
            </a:r>
          </a:p>
          <a:p>
            <a:pPr lvl="1">
              <a:spcBef>
                <a:spcPts val="0"/>
              </a:spcBef>
            </a:pPr>
            <a:r>
              <a:rPr lang="en-US"/>
              <a:t>Assess impact of dose error on dose-response curves for future X-59 tests</a:t>
            </a:r>
          </a:p>
          <a:p>
            <a:pPr lvl="1">
              <a:spcBef>
                <a:spcPts val="0"/>
              </a:spcBef>
            </a:pPr>
            <a:r>
              <a:rPr lang="en-US"/>
              <a:t>Assess impact of number of participants on dose-response curves for future X-59 tests</a:t>
            </a:r>
          </a:p>
          <a:p>
            <a:pPr>
              <a:spcBef>
                <a:spcPts val="0"/>
              </a:spcBef>
            </a:pPr>
            <a:r>
              <a:rPr lang="en-US"/>
              <a:t>Approach:</a:t>
            </a:r>
          </a:p>
          <a:p>
            <a:pPr lvl="1">
              <a:spcBef>
                <a:spcPts val="0"/>
              </a:spcBef>
            </a:pPr>
            <a:r>
              <a:rPr lang="en-US"/>
              <a:t>Generate dataset of simulated participants based on a known underlying population model</a:t>
            </a:r>
          </a:p>
          <a:p>
            <a:pPr lvl="1">
              <a:spcBef>
                <a:spcPts val="0"/>
              </a:spcBef>
            </a:pPr>
            <a:r>
              <a:rPr lang="en-US"/>
              <a:t>Expose the simulated population to true doses and record their true responses</a:t>
            </a:r>
          </a:p>
          <a:p>
            <a:pPr lvl="1">
              <a:spcBef>
                <a:spcPts val="0"/>
              </a:spcBef>
            </a:pPr>
            <a:r>
              <a:rPr lang="en-US"/>
              <a:t>Perturb the true doses to simulate dose error</a:t>
            </a:r>
          </a:p>
          <a:p>
            <a:pPr lvl="1">
              <a:spcBef>
                <a:spcPts val="0"/>
              </a:spcBef>
            </a:pPr>
            <a:r>
              <a:rPr lang="en-US"/>
              <a:t>Fit models to the perturbed dose, true response data</a:t>
            </a:r>
          </a:p>
          <a:p>
            <a:pPr lvl="1">
              <a:spcBef>
                <a:spcPts val="0"/>
              </a:spcBef>
            </a:pPr>
            <a:r>
              <a:rPr lang="en-US"/>
              <a:t>Assess the accuracy and precision of the models to the known underlying population model</a:t>
            </a:r>
          </a:p>
          <a:p>
            <a:pPr lvl="2">
              <a:spcBef>
                <a:spcPts val="0"/>
              </a:spcBef>
            </a:pPr>
            <a:r>
              <a:rPr lang="en-US"/>
              <a:t>Vary the dose error</a:t>
            </a:r>
          </a:p>
          <a:p>
            <a:pPr lvl="2">
              <a:spcBef>
                <a:spcPts val="0"/>
              </a:spcBef>
            </a:pPr>
            <a:r>
              <a:rPr lang="en-US"/>
              <a:t>Vary the number of participants</a:t>
            </a:r>
          </a:p>
          <a:p>
            <a:pPr lvl="2">
              <a:spcBef>
                <a:spcPts val="0"/>
              </a:spcBef>
            </a:pPr>
            <a:endParaRPr lang="en-US"/>
          </a:p>
          <a:p>
            <a:pPr lvl="2">
              <a:spcBef>
                <a:spcPts val="0"/>
              </a:spcBef>
            </a:pPr>
            <a:endParaRPr lang="en-US"/>
          </a:p>
          <a:p>
            <a:pPr>
              <a:spcBef>
                <a:spcPts val="0"/>
              </a:spcBef>
            </a:pPr>
            <a:r>
              <a:rPr lang="en-US"/>
              <a:t>Next slides:</a:t>
            </a:r>
          </a:p>
          <a:p>
            <a:pPr lvl="1">
              <a:spcBef>
                <a:spcPts val="0"/>
              </a:spcBef>
            </a:pPr>
            <a:r>
              <a:rPr lang="en-US"/>
              <a:t>Population model</a:t>
            </a:r>
          </a:p>
          <a:p>
            <a:pPr lvl="1">
              <a:spcBef>
                <a:spcPts val="0"/>
              </a:spcBef>
            </a:pPr>
            <a:r>
              <a:rPr lang="en-US"/>
              <a:t>Dose schedule and error</a:t>
            </a:r>
          </a:p>
          <a:p>
            <a:pPr lvl="1">
              <a:spcBef>
                <a:spcPts val="0"/>
              </a:spcBef>
            </a:pPr>
            <a:r>
              <a:rPr lang="en-US"/>
              <a:t>Modeling approach</a:t>
            </a:r>
          </a:p>
          <a:p>
            <a:pPr lvl="1">
              <a:spcBef>
                <a:spcPts val="0"/>
              </a:spcBef>
            </a:pPr>
            <a:r>
              <a:rPr lang="en-US"/>
              <a:t>Results</a:t>
            </a:r>
          </a:p>
          <a:p>
            <a:pPr lvl="1">
              <a:spcBef>
                <a:spcPts val="0"/>
              </a:spcBef>
            </a:pPr>
            <a:endParaRPr lang="en-US"/>
          </a:p>
        </p:txBody>
      </p:sp>
    </p:spTree>
    <p:extLst>
      <p:ext uri="{BB962C8B-B14F-4D97-AF65-F5344CB8AC3E}">
        <p14:creationId xmlns:p14="http://schemas.microsoft.com/office/powerpoint/2010/main" val="7369992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1F143B5A-7DD2-499F-B40F-8750F3802EEC}"/>
                  </a:ext>
                </a:extLst>
              </p:cNvPr>
              <p:cNvSpPr>
                <a:spLocks noGrp="1"/>
              </p:cNvSpPr>
              <p:nvPr>
                <p:ph idx="1"/>
              </p:nvPr>
            </p:nvSpPr>
            <p:spPr>
              <a:xfrm>
                <a:off x="101600" y="1114097"/>
                <a:ext cx="6137154" cy="5487948"/>
              </a:xfrm>
            </p:spPr>
            <p:txBody>
              <a:bodyPr/>
              <a:lstStyle/>
              <a:p>
                <a:r>
                  <a:rPr lang="en-US"/>
                  <a:t>Assume the QSF18 population modeled as a multilevel logistic function with shared slope and a random intercept</a:t>
                </a:r>
                <a:br>
                  <a:rPr lang="en-US"/>
                </a:br>
                <a:endParaRPr lang="en-US"/>
              </a:p>
              <a:p>
                <a:pPr marL="0" indent="0">
                  <a:buNone/>
                </a:pPr>
                <a14:m>
                  <m:oMathPara xmlns:m="http://schemas.openxmlformats.org/officeDocument/2006/math">
                    <m:oMathParaPr>
                      <m:jc m:val="centerGroup"/>
                    </m:oMathParaPr>
                    <m:oMath xmlns:m="http://schemas.openxmlformats.org/officeDocument/2006/math">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log</m:t>
                          </m:r>
                        </m:fName>
                        <m:e>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𝐻𝐴</m:t>
                                      </m:r>
                                      <m:r>
                                        <a:rPr lang="en-US" b="0" i="1" smtClean="0">
                                          <a:latin typeface="Cambria Math" panose="02040503050406030204" pitchFamily="18" charset="0"/>
                                        </a:rPr>
                                        <m:t>=1</m:t>
                                      </m:r>
                                    </m:sub>
                                  </m:sSub>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𝐻𝐴</m:t>
                                      </m:r>
                                      <m:r>
                                        <a:rPr lang="en-US" b="0" i="1" smtClean="0">
                                          <a:latin typeface="Cambria Math" panose="02040503050406030204" pitchFamily="18" charset="0"/>
                                        </a:rPr>
                                        <m:t>=0</m:t>
                                      </m:r>
                                    </m:sub>
                                  </m:sSub>
                                </m:den>
                              </m:f>
                            </m:e>
                          </m:d>
                        </m:e>
                      </m:func>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𝛽</m:t>
                          </m:r>
                        </m:e>
                        <m:sub>
                          <m:r>
                            <a:rPr lang="en-US" b="0" i="1" smtClean="0">
                              <a:latin typeface="Cambria Math" panose="02040503050406030204" pitchFamily="18" charset="0"/>
                            </a:rPr>
                            <m:t>0</m:t>
                          </m:r>
                          <m:r>
                            <a:rPr lang="en-US" b="0" i="1" smtClean="0">
                              <a:latin typeface="Cambria Math" panose="02040503050406030204" pitchFamily="18" charset="0"/>
                            </a:rPr>
                            <m:t>𝑖</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𝛽</m:t>
                          </m:r>
                        </m:e>
                        <m:sub>
                          <m:r>
                            <a:rPr lang="en-US" b="0" i="1" smtClean="0">
                              <a:latin typeface="Cambria Math" panose="02040503050406030204" pitchFamily="18" charset="0"/>
                            </a:rPr>
                            <m:t>1</m:t>
                          </m:r>
                        </m:sub>
                      </m:sSub>
                      <m:r>
                        <a:rPr lang="en-US" b="0" i="1" smtClean="0">
                          <a:latin typeface="Cambria Math" panose="02040503050406030204" pitchFamily="18" charset="0"/>
                        </a:rPr>
                        <m:t>∗</m:t>
                      </m:r>
                      <m:r>
                        <a:rPr lang="en-US" b="0" i="1" smtClean="0">
                          <a:latin typeface="Cambria Math" panose="02040503050406030204" pitchFamily="18" charset="0"/>
                        </a:rPr>
                        <m:t>𝑁𝑜𝑖𝑠𝑒</m:t>
                      </m:r>
                      <m:r>
                        <a:rPr lang="en-US" b="0" i="1" smtClean="0">
                          <a:latin typeface="Cambria Math" panose="02040503050406030204" pitchFamily="18" charset="0"/>
                        </a:rPr>
                        <m:t> </m:t>
                      </m:r>
                      <m:r>
                        <a:rPr lang="en-US" b="0" i="1" smtClean="0">
                          <a:latin typeface="Cambria Math" panose="02040503050406030204" pitchFamily="18" charset="0"/>
                        </a:rPr>
                        <m:t>𝐷𝑜𝑠𝑒</m:t>
                      </m:r>
                    </m:oMath>
                  </m:oMathPara>
                </a14:m>
                <a:endParaRPr lang="en-US" b="0"/>
              </a:p>
              <a:p>
                <a:endParaRPr lang="en-US"/>
              </a:p>
              <a:p>
                <a:r>
                  <a:rPr lang="en-US"/>
                  <a:t>Shared slope: </a:t>
                </a:r>
                <a14:m>
                  <m:oMath xmlns:m="http://schemas.openxmlformats.org/officeDocument/2006/math">
                    <m:sSub>
                      <m:sSubPr>
                        <m:ctrlPr>
                          <a:rPr lang="en-US" b="0" i="1">
                            <a:latin typeface="Cambria Math" panose="02040503050406030204" pitchFamily="18" charset="0"/>
                          </a:rPr>
                        </m:ctrlPr>
                      </m:sSubPr>
                      <m:e>
                        <m:r>
                          <a:rPr lang="en-US" b="0" i="1">
                            <a:latin typeface="Cambria Math" panose="02040503050406030204" pitchFamily="18" charset="0"/>
                          </a:rPr>
                          <m:t>𝛽</m:t>
                        </m:r>
                      </m:e>
                      <m:sub>
                        <m:r>
                          <a:rPr lang="en-US" b="0" i="1">
                            <a:latin typeface="Cambria Math" panose="02040503050406030204" pitchFamily="18" charset="0"/>
                          </a:rPr>
                          <m:t>1</m:t>
                        </m:r>
                      </m:sub>
                    </m:sSub>
                    <m:r>
                      <a:rPr lang="en-US" b="0" i="1">
                        <a:latin typeface="Cambria Math" panose="02040503050406030204" pitchFamily="18" charset="0"/>
                      </a:rPr>
                      <m:t>=0.153</m:t>
                    </m:r>
                  </m:oMath>
                </a14:m>
                <a:endParaRPr lang="en-US" b="0"/>
              </a:p>
              <a:p>
                <a:r>
                  <a:rPr lang="en-US"/>
                  <a:t>Random intercept: </a:t>
                </a:r>
                <a14:m>
                  <m:oMath xmlns:m="http://schemas.openxmlformats.org/officeDocument/2006/math">
                    <m:sSub>
                      <m:sSubPr>
                        <m:ctrlPr>
                          <a:rPr lang="en-US" b="0" i="1">
                            <a:latin typeface="Cambria Math" panose="02040503050406030204" pitchFamily="18" charset="0"/>
                          </a:rPr>
                        </m:ctrlPr>
                      </m:sSubPr>
                      <m:e>
                        <m:r>
                          <a:rPr lang="en-US" b="0" i="1">
                            <a:latin typeface="Cambria Math" panose="02040503050406030204" pitchFamily="18" charset="0"/>
                          </a:rPr>
                          <m:t>𝛽</m:t>
                        </m:r>
                      </m:e>
                      <m:sub>
                        <m:r>
                          <a:rPr lang="en-US" b="0" i="1">
                            <a:latin typeface="Cambria Math" panose="02040503050406030204" pitchFamily="18" charset="0"/>
                          </a:rPr>
                          <m:t>0</m:t>
                        </m:r>
                        <m:r>
                          <a:rPr lang="en-US" b="0" i="1">
                            <a:latin typeface="Cambria Math" panose="02040503050406030204" pitchFamily="18" charset="0"/>
                          </a:rPr>
                          <m:t>𝑖</m:t>
                        </m:r>
                      </m:sub>
                    </m:sSub>
                    <m:r>
                      <a:rPr lang="en-US" b="0" i="1">
                        <a:latin typeface="Cambria Math" panose="02040503050406030204" pitchFamily="18" charset="0"/>
                      </a:rPr>
                      <m:t>~</m:t>
                    </m:r>
                    <m:r>
                      <a:rPr lang="en-US" b="0" i="1">
                        <a:latin typeface="Cambria Math" panose="02040503050406030204" pitchFamily="18" charset="0"/>
                      </a:rPr>
                      <m:t>𝑁</m:t>
                    </m:r>
                    <m:r>
                      <a:rPr lang="en-US" b="0" i="1">
                        <a:latin typeface="Cambria Math" panose="02040503050406030204" pitchFamily="18" charset="0"/>
                      </a:rPr>
                      <m:t>(</m:t>
                    </m:r>
                    <m:sSub>
                      <m:sSubPr>
                        <m:ctrlPr>
                          <a:rPr lang="en-US" b="0" i="1">
                            <a:latin typeface="Cambria Math" panose="02040503050406030204" pitchFamily="18" charset="0"/>
                          </a:rPr>
                        </m:ctrlPr>
                      </m:sSubPr>
                      <m:e>
                        <m:r>
                          <a:rPr lang="en-US" b="0" i="1">
                            <a:latin typeface="Cambria Math" panose="02040503050406030204" pitchFamily="18" charset="0"/>
                          </a:rPr>
                          <m:t>𝛽</m:t>
                        </m:r>
                      </m:e>
                      <m:sub>
                        <m:r>
                          <a:rPr lang="en-US" b="0" i="1">
                            <a:latin typeface="Cambria Math" panose="02040503050406030204" pitchFamily="18" charset="0"/>
                          </a:rPr>
                          <m:t>0</m:t>
                        </m:r>
                      </m:sub>
                    </m:sSub>
                    <m:r>
                      <a:rPr lang="en-US" b="0" i="1">
                        <a:latin typeface="Cambria Math" panose="02040503050406030204" pitchFamily="18" charset="0"/>
                      </a:rPr>
                      <m:t>,</m:t>
                    </m:r>
                    <m:sSub>
                      <m:sSubPr>
                        <m:ctrlPr>
                          <a:rPr lang="en-US" b="0" i="1">
                            <a:latin typeface="Cambria Math" panose="02040503050406030204" pitchFamily="18" charset="0"/>
                          </a:rPr>
                        </m:ctrlPr>
                      </m:sSubPr>
                      <m:e>
                        <m:r>
                          <a:rPr lang="en-US" b="0" i="1">
                            <a:latin typeface="Cambria Math" panose="02040503050406030204" pitchFamily="18" charset="0"/>
                          </a:rPr>
                          <m:t>𝜎</m:t>
                        </m:r>
                      </m:e>
                      <m:sub>
                        <m:r>
                          <a:rPr lang="en-US" b="0" i="1">
                            <a:latin typeface="Cambria Math" panose="02040503050406030204" pitchFamily="18" charset="0"/>
                          </a:rPr>
                          <m:t>𝑅𝐸</m:t>
                        </m:r>
                      </m:sub>
                    </m:sSub>
                    <m:r>
                      <a:rPr lang="en-US" b="0" i="1">
                        <a:latin typeface="Cambria Math" panose="02040503050406030204" pitchFamily="18" charset="0"/>
                      </a:rPr>
                      <m:t>)</m:t>
                    </m:r>
                  </m:oMath>
                </a14:m>
                <a:endParaRPr lang="en-US" b="0"/>
              </a:p>
              <a:p>
                <a:r>
                  <a:rPr lang="en-US" b="1"/>
                  <a:t>Mean intercept: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𝛽</m:t>
                        </m:r>
                      </m:e>
                      <m:sub>
                        <m:r>
                          <a:rPr lang="en-US" b="0" i="1" smtClean="0">
                            <a:latin typeface="Cambria Math" panose="02040503050406030204" pitchFamily="18" charset="0"/>
                          </a:rPr>
                          <m:t>0</m:t>
                        </m:r>
                      </m:sub>
                    </m:sSub>
                    <m:r>
                      <a:rPr lang="en-US" b="0" i="1" smtClean="0">
                        <a:latin typeface="Cambria Math" panose="02040503050406030204" pitchFamily="18" charset="0"/>
                      </a:rPr>
                      <m:t>=−19</m:t>
                    </m:r>
                  </m:oMath>
                </a14:m>
                <a:endParaRPr lang="en-US" b="0"/>
              </a:p>
              <a:p>
                <a:r>
                  <a:rPr lang="en-US"/>
                  <a:t>Random effects standard deviation: </a:t>
                </a:r>
                <a:br>
                  <a:rPr lang="en-US"/>
                </a:b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𝜎</m:t>
                        </m:r>
                      </m:e>
                      <m:sub>
                        <m:r>
                          <a:rPr lang="en-US" b="0" i="1" smtClean="0">
                            <a:latin typeface="Cambria Math" panose="02040503050406030204" pitchFamily="18" charset="0"/>
                          </a:rPr>
                          <m:t>𝑅𝐸</m:t>
                        </m:r>
                      </m:sub>
                    </m:sSub>
                    <m:r>
                      <a:rPr lang="en-US" b="0" i="1" smtClean="0">
                        <a:latin typeface="Cambria Math" panose="02040503050406030204" pitchFamily="18" charset="0"/>
                      </a:rPr>
                      <m:t>=2.451</m:t>
                    </m:r>
                  </m:oMath>
                </a14:m>
                <a:r>
                  <a:rPr lang="en-US" b="0"/>
                  <a:t> </a:t>
                </a:r>
              </a:p>
              <a:p>
                <a:r>
                  <a:rPr lang="en-US"/>
                  <a:t>Number of participants was varied </a:t>
                </a:r>
                <a:br>
                  <a:rPr lang="en-US"/>
                </a:br>
                <a:r>
                  <a:rPr lang="en-US"/>
                  <a:t>from 50 to 10,000</a:t>
                </a:r>
              </a:p>
              <a:p>
                <a:endParaRPr lang="en-US"/>
              </a:p>
              <a:p>
                <a:endParaRPr lang="en-US"/>
              </a:p>
            </p:txBody>
          </p:sp>
        </mc:Choice>
        <mc:Fallback xmlns="">
          <p:sp>
            <p:nvSpPr>
              <p:cNvPr id="2" name="Content Placeholder 1">
                <a:extLst>
                  <a:ext uri="{FF2B5EF4-FFF2-40B4-BE49-F238E27FC236}">
                    <a16:creationId xmlns:a16="http://schemas.microsoft.com/office/drawing/2014/main" id="{1F143B5A-7DD2-499F-B40F-8750F3802EEC}"/>
                  </a:ext>
                </a:extLst>
              </p:cNvPr>
              <p:cNvSpPr>
                <a:spLocks noGrp="1" noRot="1" noChangeAspect="1" noMove="1" noResize="1" noEditPoints="1" noAdjustHandles="1" noChangeArrowheads="1" noChangeShapeType="1" noTextEdit="1"/>
              </p:cNvSpPr>
              <p:nvPr>
                <p:ph idx="1"/>
              </p:nvPr>
            </p:nvSpPr>
            <p:spPr>
              <a:xfrm>
                <a:off x="101600" y="1114097"/>
                <a:ext cx="6137154" cy="5487948"/>
              </a:xfrm>
              <a:blipFill>
                <a:blip r:embed="rId3"/>
                <a:stretch>
                  <a:fillRect l="-1392" t="-889" r="-1789" b="-7222"/>
                </a:stretch>
              </a:blipFill>
            </p:spPr>
            <p:txBody>
              <a:bodyPr/>
              <a:lstStyle/>
              <a:p>
                <a:r>
                  <a:rPr lang="en-US">
                    <a:noFill/>
                  </a:rPr>
                  <a:t> </a:t>
                </a:r>
              </a:p>
            </p:txBody>
          </p:sp>
        </mc:Fallback>
      </mc:AlternateContent>
      <p:sp>
        <p:nvSpPr>
          <p:cNvPr id="3" name="Title 2">
            <a:extLst>
              <a:ext uri="{FF2B5EF4-FFF2-40B4-BE49-F238E27FC236}">
                <a16:creationId xmlns:a16="http://schemas.microsoft.com/office/drawing/2014/main" id="{585C68E2-69BA-421B-A843-F588EA61B4DB}"/>
              </a:ext>
            </a:extLst>
          </p:cNvPr>
          <p:cNvSpPr>
            <a:spLocks noGrp="1"/>
          </p:cNvSpPr>
          <p:nvPr>
            <p:ph type="title"/>
          </p:nvPr>
        </p:nvSpPr>
        <p:spPr/>
        <p:txBody>
          <a:bodyPr/>
          <a:lstStyle/>
          <a:p>
            <a:r>
              <a:rPr lang="en-US"/>
              <a:t>Simulated dose-response dataset: population model</a:t>
            </a:r>
          </a:p>
        </p:txBody>
      </p:sp>
      <p:pic>
        <p:nvPicPr>
          <p:cNvPr id="4" name="Graphic 3">
            <a:extLst>
              <a:ext uri="{FF2B5EF4-FFF2-40B4-BE49-F238E27FC236}">
                <a16:creationId xmlns:a16="http://schemas.microsoft.com/office/drawing/2014/main" id="{D34F9208-ECEA-41E3-B0EA-2BF2CCC8766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6096001" y="954136"/>
            <a:ext cx="5795125" cy="4346344"/>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BB6959D1-164A-450F-8BA9-1B6D2E045B9C}"/>
                  </a:ext>
                </a:extLst>
              </p:cNvPr>
              <p:cNvSpPr txBox="1"/>
              <p:nvPr/>
            </p:nvSpPr>
            <p:spPr>
              <a:xfrm>
                <a:off x="5633546" y="5300480"/>
                <a:ext cx="6257582" cy="1478162"/>
              </a:xfrm>
              <a:prstGeom prst="rect">
                <a:avLst/>
              </a:prstGeom>
              <a:noFill/>
            </p:spPr>
            <p:txBody>
              <a:bodyPr wrap="square" rtlCol="0">
                <a:spAutoFit/>
              </a:bodyPr>
              <a:lstStyle/>
              <a:p>
                <a:r>
                  <a:rPr lang="en-US" sz="2000" b="1"/>
                  <a:t>Integrating over the random effects gives the population summary curve (</a:t>
                </a:r>
                <a:r>
                  <a:rPr lang="en-US" sz="2000" b="1" err="1"/>
                  <a:t>Pavlou</a:t>
                </a:r>
                <a:r>
                  <a:rPr lang="en-US" sz="2000" b="1"/>
                  <a:t> et al., 2015):</a:t>
                </a:r>
              </a:p>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𝐻𝐴</m:t>
                          </m:r>
                          <m:r>
                            <a:rPr lang="en-US" b="0" i="1" smtClean="0">
                              <a:latin typeface="Cambria Math" panose="02040503050406030204" pitchFamily="18" charset="0"/>
                            </a:rPr>
                            <m:t>=1</m:t>
                          </m:r>
                        </m:sub>
                      </m:sSub>
                      <m:r>
                        <a:rPr lang="en-US" b="0" i="1" smtClean="0">
                          <a:latin typeface="Cambria Math" panose="02040503050406030204" pitchFamily="18" charset="0"/>
                        </a:rPr>
                        <m:t>(</m:t>
                      </m:r>
                      <m:r>
                        <a:rPr lang="en-US" b="0" i="1" smtClean="0">
                          <a:latin typeface="Cambria Math" panose="02040503050406030204" pitchFamily="18" charset="0"/>
                        </a:rPr>
                        <m:t>𝐷𝑜𝑠𝑒</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𝜎</m:t>
                              </m:r>
                            </m:e>
                            <m:sub>
                              <m:r>
                                <a:rPr lang="en-US" b="0" i="1" smtClean="0">
                                  <a:latin typeface="Cambria Math" panose="02040503050406030204" pitchFamily="18" charset="0"/>
                                </a:rPr>
                                <m:t>𝑅𝐸</m:t>
                              </m:r>
                            </m:sub>
                          </m:sSub>
                          <m:rad>
                            <m:radPr>
                              <m:degHide m:val="on"/>
                              <m:ctrlPr>
                                <a:rPr lang="en-US" b="0" i="1" smtClean="0">
                                  <a:latin typeface="Cambria Math" panose="02040503050406030204" pitchFamily="18" charset="0"/>
                                </a:rPr>
                              </m:ctrlPr>
                            </m:radPr>
                            <m:deg/>
                            <m:e>
                              <m:r>
                                <a:rPr lang="en-US" b="0" i="1" smtClean="0">
                                  <a:latin typeface="Cambria Math" panose="02040503050406030204" pitchFamily="18" charset="0"/>
                                </a:rPr>
                                <m:t>2</m:t>
                              </m:r>
                              <m:r>
                                <a:rPr lang="en-US" b="0" i="1" smtClean="0">
                                  <a:latin typeface="Cambria Math" panose="02040503050406030204" pitchFamily="18" charset="0"/>
                                </a:rPr>
                                <m:t>𝜋</m:t>
                              </m:r>
                            </m:e>
                          </m:rad>
                        </m:den>
                      </m:f>
                      <m:nary>
                        <m:naryPr>
                          <m:limLoc m:val="undOvr"/>
                          <m:subHide m:val="on"/>
                          <m:supHide m:val="on"/>
                          <m:ctrlPr>
                            <a:rPr lang="en-US" b="0" i="1" smtClean="0">
                              <a:latin typeface="Cambria Math" panose="02040503050406030204" pitchFamily="18" charset="0"/>
                            </a:rPr>
                          </m:ctrlPr>
                        </m:naryPr>
                        <m:sub/>
                        <m:sup/>
                        <m:e>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1+</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𝑒</m:t>
                                  </m:r>
                                </m:e>
                                <m:sup>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𝛽</m:t>
                                      </m:r>
                                    </m:e>
                                    <m:sub>
                                      <m:r>
                                        <a:rPr lang="en-US" b="0" i="1" smtClean="0">
                                          <a:latin typeface="Cambria Math" panose="02040503050406030204" pitchFamily="18" charset="0"/>
                                        </a:rPr>
                                        <m:t>0</m:t>
                                      </m:r>
                                      <m:r>
                                        <a:rPr lang="en-US" b="0" i="1" smtClean="0">
                                          <a:latin typeface="Cambria Math" panose="02040503050406030204" pitchFamily="18" charset="0"/>
                                        </a:rPr>
                                        <m:t>𝑖</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𝛽</m:t>
                                      </m:r>
                                    </m:e>
                                    <m:sub>
                                      <m:r>
                                        <a:rPr lang="en-US" b="0" i="1" smtClean="0">
                                          <a:latin typeface="Cambria Math" panose="02040503050406030204" pitchFamily="18" charset="0"/>
                                        </a:rPr>
                                        <m:t>1</m:t>
                                      </m:r>
                                    </m:sub>
                                  </m:sSub>
                                  <m:r>
                                    <a:rPr lang="en-US" b="0" i="1" smtClean="0">
                                      <a:latin typeface="Cambria Math" panose="02040503050406030204" pitchFamily="18" charset="0"/>
                                    </a:rPr>
                                    <m:t>𝐷𝑜𝑠𝑒</m:t>
                                  </m:r>
                                  <m:r>
                                    <a:rPr lang="en-US" b="0" i="1" smtClean="0">
                                      <a:latin typeface="Cambria Math" panose="02040503050406030204" pitchFamily="18" charset="0"/>
                                    </a:rPr>
                                    <m:t>)</m:t>
                                  </m:r>
                                </m:sup>
                              </m:sSup>
                            </m:den>
                          </m:f>
                          <m:sSup>
                            <m:sSupPr>
                              <m:ctrlPr>
                                <a:rPr lang="en-US" b="0" i="1" smtClean="0">
                                  <a:latin typeface="Cambria Math" panose="02040503050406030204" pitchFamily="18" charset="0"/>
                                </a:rPr>
                              </m:ctrlPr>
                            </m:sSupPr>
                            <m:e>
                              <m:r>
                                <a:rPr lang="en-US" b="0" i="1" smtClean="0">
                                  <a:latin typeface="Cambria Math" panose="02040503050406030204" pitchFamily="18" charset="0"/>
                                </a:rPr>
                                <m:t>𝑒</m:t>
                              </m:r>
                            </m:e>
                            <m:sup>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𝛽</m:t>
                                              </m:r>
                                            </m:e>
                                            <m:sub>
                                              <m:r>
                                                <a:rPr lang="en-US" b="0" i="1" smtClean="0">
                                                  <a:latin typeface="Cambria Math" panose="02040503050406030204" pitchFamily="18" charset="0"/>
                                                </a:rPr>
                                                <m:t>0</m:t>
                                              </m:r>
                                              <m:r>
                                                <a:rPr lang="en-US" b="0" i="1" smtClean="0">
                                                  <a:latin typeface="Cambria Math" panose="02040503050406030204" pitchFamily="18" charset="0"/>
                                                </a:rPr>
                                                <m:t>𝑖</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𝛽</m:t>
                                              </m:r>
                                            </m:e>
                                            <m:sub>
                                              <m:r>
                                                <a:rPr lang="en-US" b="0" i="1" smtClean="0">
                                                  <a:latin typeface="Cambria Math" panose="02040503050406030204" pitchFamily="18" charset="0"/>
                                                </a:rPr>
                                                <m:t>0</m:t>
                                              </m:r>
                                            </m:sub>
                                          </m:sSub>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𝜎</m:t>
                                              </m:r>
                                            </m:e>
                                            <m:sub>
                                              <m:r>
                                                <a:rPr lang="en-US" b="0" i="1" smtClean="0">
                                                  <a:latin typeface="Cambria Math" panose="02040503050406030204" pitchFamily="18" charset="0"/>
                                                </a:rPr>
                                                <m:t>𝑅𝐸</m:t>
                                              </m:r>
                                            </m:sub>
                                          </m:sSub>
                                        </m:den>
                                      </m:f>
                                    </m:e>
                                  </m:d>
                                </m:e>
                                <m:sup>
                                  <m:r>
                                    <a:rPr lang="en-US" b="0" i="1" smtClean="0">
                                      <a:latin typeface="Cambria Math" panose="02040503050406030204" pitchFamily="18" charset="0"/>
                                    </a:rPr>
                                    <m:t>2</m:t>
                                  </m:r>
                                </m:sup>
                              </m:sSup>
                            </m:sup>
                          </m:sSup>
                          <m:r>
                            <a:rPr lang="en-US" b="0" i="1" smtClean="0">
                              <a:latin typeface="Cambria Math" panose="02040503050406030204" pitchFamily="18" charset="0"/>
                            </a:rPr>
                            <m:t>𝑑</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𝛽</m:t>
                              </m:r>
                            </m:e>
                            <m:sub>
                              <m:r>
                                <a:rPr lang="en-US" b="0" i="1" smtClean="0">
                                  <a:latin typeface="Cambria Math" panose="02040503050406030204" pitchFamily="18" charset="0"/>
                                </a:rPr>
                                <m:t>0</m:t>
                              </m:r>
                              <m:r>
                                <a:rPr lang="en-US" b="0" i="1" smtClean="0">
                                  <a:latin typeface="Cambria Math" panose="02040503050406030204" pitchFamily="18" charset="0"/>
                                </a:rPr>
                                <m:t>𝑖</m:t>
                              </m:r>
                            </m:sub>
                          </m:sSub>
                        </m:e>
                      </m:nary>
                    </m:oMath>
                  </m:oMathPara>
                </a14:m>
                <a:endParaRPr lang="en-US"/>
              </a:p>
            </p:txBody>
          </p:sp>
        </mc:Choice>
        <mc:Fallback xmlns="">
          <p:sp>
            <p:nvSpPr>
              <p:cNvPr id="6" name="TextBox 5">
                <a:extLst>
                  <a:ext uri="{FF2B5EF4-FFF2-40B4-BE49-F238E27FC236}">
                    <a16:creationId xmlns:a16="http://schemas.microsoft.com/office/drawing/2014/main" id="{BB6959D1-164A-450F-8BA9-1B6D2E045B9C}"/>
                  </a:ext>
                </a:extLst>
              </p:cNvPr>
              <p:cNvSpPr txBox="1">
                <a:spLocks noRot="1" noChangeAspect="1" noMove="1" noResize="1" noEditPoints="1" noAdjustHandles="1" noChangeArrowheads="1" noChangeShapeType="1" noTextEdit="1"/>
              </p:cNvSpPr>
              <p:nvPr/>
            </p:nvSpPr>
            <p:spPr>
              <a:xfrm>
                <a:off x="5633546" y="5300480"/>
                <a:ext cx="6257582" cy="1478162"/>
              </a:xfrm>
              <a:prstGeom prst="rect">
                <a:avLst/>
              </a:prstGeom>
              <a:blipFill>
                <a:blip r:embed="rId6"/>
                <a:stretch>
                  <a:fillRect l="-974" t="-2479"/>
                </a:stretch>
              </a:blipFill>
            </p:spPr>
            <p:txBody>
              <a:bodyPr/>
              <a:lstStyle/>
              <a:p>
                <a:r>
                  <a:rPr lang="en-US">
                    <a:noFill/>
                  </a:rPr>
                  <a:t> </a:t>
                </a:r>
              </a:p>
            </p:txBody>
          </p:sp>
        </mc:Fallback>
      </mc:AlternateContent>
      <p:cxnSp>
        <p:nvCxnSpPr>
          <p:cNvPr id="7" name="Straight Arrow Connector 6">
            <a:extLst>
              <a:ext uri="{FF2B5EF4-FFF2-40B4-BE49-F238E27FC236}">
                <a16:creationId xmlns:a16="http://schemas.microsoft.com/office/drawing/2014/main" id="{0D145306-91C8-4A14-9AE7-890DB3C9C504}"/>
              </a:ext>
            </a:extLst>
          </p:cNvPr>
          <p:cNvCxnSpPr>
            <a:cxnSpLocks/>
          </p:cNvCxnSpPr>
          <p:nvPr/>
        </p:nvCxnSpPr>
        <p:spPr>
          <a:xfrm flipV="1">
            <a:off x="8920979" y="3044282"/>
            <a:ext cx="0" cy="172844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AAAB0CEF-5E71-4EA4-9848-AFC630C2E94C}"/>
              </a:ext>
            </a:extLst>
          </p:cNvPr>
          <p:cNvCxnSpPr>
            <a:cxnSpLocks/>
          </p:cNvCxnSpPr>
          <p:nvPr/>
        </p:nvCxnSpPr>
        <p:spPr>
          <a:xfrm flipH="1" flipV="1">
            <a:off x="6846848" y="3044282"/>
            <a:ext cx="2074131" cy="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5374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F143B5A-7DD2-499F-B40F-8750F3802EEC}"/>
              </a:ext>
            </a:extLst>
          </p:cNvPr>
          <p:cNvSpPr>
            <a:spLocks noGrp="1"/>
          </p:cNvSpPr>
          <p:nvPr>
            <p:ph idx="1"/>
          </p:nvPr>
        </p:nvSpPr>
        <p:spPr>
          <a:xfrm>
            <a:off x="101600" y="1221189"/>
            <a:ext cx="5208744" cy="5380856"/>
          </a:xfrm>
        </p:spPr>
        <p:txBody>
          <a:bodyPr/>
          <a:lstStyle/>
          <a:p>
            <a:r>
              <a:rPr lang="en-US"/>
              <a:t>Each simulated participant is subject to 86 true single event doses</a:t>
            </a:r>
          </a:p>
          <a:p>
            <a:pPr lvl="1"/>
            <a:r>
              <a:rPr lang="en-US"/>
              <a:t>True doses were perturbed by a draw from normal distribution with standard deviation of 2, 4, 6, or 8 dB.</a:t>
            </a:r>
          </a:p>
          <a:p>
            <a:endParaRPr lang="en-US"/>
          </a:p>
          <a:p>
            <a:endParaRPr lang="en-US"/>
          </a:p>
          <a:p>
            <a:r>
              <a:rPr lang="en-US"/>
              <a:t>Also created datasets for the cumulative noise dose</a:t>
            </a:r>
          </a:p>
          <a:p>
            <a:pPr lvl="1"/>
            <a:r>
              <a:rPr lang="en-US"/>
              <a:t>Each participant is subject to 26 true cumulative doses, corresponding to the loudness of the collection of single events experienced in one day</a:t>
            </a:r>
          </a:p>
        </p:txBody>
      </p:sp>
      <p:sp>
        <p:nvSpPr>
          <p:cNvPr id="3" name="Title 2">
            <a:extLst>
              <a:ext uri="{FF2B5EF4-FFF2-40B4-BE49-F238E27FC236}">
                <a16:creationId xmlns:a16="http://schemas.microsoft.com/office/drawing/2014/main" id="{585C68E2-69BA-421B-A843-F588EA61B4DB}"/>
              </a:ext>
            </a:extLst>
          </p:cNvPr>
          <p:cNvSpPr>
            <a:spLocks noGrp="1"/>
          </p:cNvSpPr>
          <p:nvPr>
            <p:ph type="title"/>
          </p:nvPr>
        </p:nvSpPr>
        <p:spPr/>
        <p:txBody>
          <a:bodyPr/>
          <a:lstStyle/>
          <a:p>
            <a:r>
              <a:rPr lang="en-US"/>
              <a:t>Simulated dose-response dataset: dose design and error</a:t>
            </a:r>
          </a:p>
        </p:txBody>
      </p:sp>
      <p:grpSp>
        <p:nvGrpSpPr>
          <p:cNvPr id="4" name="Group 3">
            <a:extLst>
              <a:ext uri="{FF2B5EF4-FFF2-40B4-BE49-F238E27FC236}">
                <a16:creationId xmlns:a16="http://schemas.microsoft.com/office/drawing/2014/main" id="{BFBB1B97-9122-4417-8162-1F62F8D44BCE}"/>
              </a:ext>
            </a:extLst>
          </p:cNvPr>
          <p:cNvGrpSpPr/>
          <p:nvPr/>
        </p:nvGrpSpPr>
        <p:grpSpPr>
          <a:xfrm>
            <a:off x="5310344" y="1221189"/>
            <a:ext cx="6141560" cy="5151348"/>
            <a:chOff x="3786187" y="1745932"/>
            <a:chExt cx="4759297" cy="3991949"/>
          </a:xfrm>
        </p:grpSpPr>
        <p:pic>
          <p:nvPicPr>
            <p:cNvPr id="5" name="Picture 4">
              <a:extLst>
                <a:ext uri="{FF2B5EF4-FFF2-40B4-BE49-F238E27FC236}">
                  <a16:creationId xmlns:a16="http://schemas.microsoft.com/office/drawing/2014/main" id="{4053FD96-5CC6-46FA-864D-78E946B6F057}"/>
                </a:ext>
              </a:extLst>
            </p:cNvPr>
            <p:cNvPicPr/>
            <p:nvPr/>
          </p:nvPicPr>
          <p:blipFill>
            <a:blip r:embed="rId3" cstate="print">
              <a:extLst>
                <a:ext uri="{28A0092B-C50C-407E-A947-70E740481C1C}">
                  <a14:useLocalDpi xmlns:a14="http://schemas.microsoft.com/office/drawing/2010/main" val="0"/>
                </a:ext>
              </a:extLst>
            </a:blip>
            <a:stretch>
              <a:fillRect/>
            </a:stretch>
          </p:blipFill>
          <p:spPr bwMode="auto">
            <a:xfrm>
              <a:off x="3786187" y="1745932"/>
              <a:ext cx="4619625" cy="3366135"/>
            </a:xfrm>
            <a:prstGeom prst="rect">
              <a:avLst/>
            </a:prstGeom>
            <a:noFill/>
            <a:ln>
              <a:noFill/>
            </a:ln>
          </p:spPr>
        </p:pic>
        <p:sp>
          <p:nvSpPr>
            <p:cNvPr id="6" name="TextBox 5">
              <a:extLst>
                <a:ext uri="{FF2B5EF4-FFF2-40B4-BE49-F238E27FC236}">
                  <a16:creationId xmlns:a16="http://schemas.microsoft.com/office/drawing/2014/main" id="{61E7A273-6201-48EE-BEF6-67F7B98C97B2}"/>
                </a:ext>
              </a:extLst>
            </p:cNvPr>
            <p:cNvSpPr txBox="1"/>
            <p:nvPr/>
          </p:nvSpPr>
          <p:spPr>
            <a:xfrm>
              <a:off x="3840480" y="5237018"/>
              <a:ext cx="4705004" cy="500863"/>
            </a:xfrm>
            <a:prstGeom prst="rect">
              <a:avLst/>
            </a:prstGeom>
            <a:noFill/>
          </p:spPr>
          <p:txBody>
            <a:bodyPr wrap="square" rtlCol="0">
              <a:spAutoFit/>
            </a:bodyPr>
            <a:lstStyle/>
            <a:p>
              <a:r>
                <a:rPr lang="en-US"/>
                <a:t>From J. Page et al., “Noise Exposure Planning Report,” Interim Contract Deliverable (2021).</a:t>
              </a:r>
            </a:p>
          </p:txBody>
        </p:sp>
      </p:grpSp>
    </p:spTree>
    <p:extLst>
      <p:ext uri="{BB962C8B-B14F-4D97-AF65-F5344CB8AC3E}">
        <p14:creationId xmlns:p14="http://schemas.microsoft.com/office/powerpoint/2010/main" val="11766769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0A9B3DDD-B147-4544-A47B-02AC34E85F65}"/>
                  </a:ext>
                </a:extLst>
              </p:cNvPr>
              <p:cNvSpPr>
                <a:spLocks noGrp="1"/>
              </p:cNvSpPr>
              <p:nvPr>
                <p:ph idx="1"/>
              </p:nvPr>
            </p:nvSpPr>
            <p:spPr>
              <a:xfrm>
                <a:off x="101600" y="3300247"/>
                <a:ext cx="11988800" cy="3301797"/>
              </a:xfrm>
            </p:spPr>
            <p:txBody>
              <a:bodyPr/>
              <a:lstStyle/>
              <a:p>
                <a:r>
                  <a:rPr lang="en-US"/>
                  <a:t>Frequentist multilevel logistic regression models were fit to each dataset using the </a:t>
                </a:r>
                <a:r>
                  <a:rPr lang="en-US" err="1"/>
                  <a:t>glmer</a:t>
                </a:r>
                <a:r>
                  <a:rPr lang="en-US"/>
                  <a:t> function from the lme4 package in R:</a:t>
                </a:r>
              </a:p>
              <a:p>
                <a:pPr marL="0" indent="0">
                  <a:buNone/>
                </a:pPr>
                <a:br>
                  <a:rPr lang="en-US"/>
                </a:br>
                <a:r>
                  <a:rPr lang="en-US" b="0">
                    <a:latin typeface="Courier New" panose="02070309020205020404" pitchFamily="49" charset="0"/>
                    <a:cs typeface="Courier New" panose="02070309020205020404" pitchFamily="49" charset="0"/>
                  </a:rPr>
                  <a:t>model=lme4::</a:t>
                </a:r>
                <a:r>
                  <a:rPr lang="en-US" b="0" err="1">
                    <a:latin typeface="Courier New" panose="02070309020205020404" pitchFamily="49" charset="0"/>
                    <a:cs typeface="Courier New" panose="02070309020205020404" pitchFamily="49" charset="0"/>
                  </a:rPr>
                  <a:t>glmer</a:t>
                </a:r>
                <a:r>
                  <a:rPr lang="en-US" b="0">
                    <a:latin typeface="Courier New" panose="02070309020205020404" pitchFamily="49" charset="0"/>
                    <a:cs typeface="Courier New" panose="02070309020205020404" pitchFamily="49" charset="0"/>
                  </a:rPr>
                  <a:t>(response ~ </a:t>
                </a:r>
                <a:r>
                  <a:rPr lang="en-US" b="0" err="1">
                    <a:latin typeface="Courier New" panose="02070309020205020404" pitchFamily="49" charset="0"/>
                    <a:cs typeface="Courier New" panose="02070309020205020404" pitchFamily="49" charset="0"/>
                  </a:rPr>
                  <a:t>perturbed_dose</a:t>
                </a:r>
                <a:r>
                  <a:rPr lang="en-US" b="0">
                    <a:latin typeface="Courier New" panose="02070309020205020404" pitchFamily="49" charset="0"/>
                    <a:cs typeface="Courier New" panose="02070309020205020404" pitchFamily="49" charset="0"/>
                  </a:rPr>
                  <a:t> + (1|subject_id),...</a:t>
                </a:r>
              </a:p>
              <a:p>
                <a:pPr marL="0" indent="0">
                  <a:buNone/>
                </a:pPr>
                <a:r>
                  <a:rPr lang="en-US" b="0">
                    <a:latin typeface="Courier New" panose="02070309020205020404" pitchFamily="49" charset="0"/>
                    <a:cs typeface="Courier New" panose="02070309020205020404" pitchFamily="49" charset="0"/>
                  </a:rPr>
                  <a:t>      data=</a:t>
                </a:r>
                <a:r>
                  <a:rPr lang="en-US" b="0" err="1">
                    <a:latin typeface="Courier New" panose="02070309020205020404" pitchFamily="49" charset="0"/>
                    <a:cs typeface="Courier New" panose="02070309020205020404" pitchFamily="49" charset="0"/>
                  </a:rPr>
                  <a:t>dat</a:t>
                </a:r>
                <a:r>
                  <a:rPr lang="en-US" b="0">
                    <a:latin typeface="Courier New" panose="02070309020205020404" pitchFamily="49" charset="0"/>
                    <a:cs typeface="Courier New" panose="02070309020205020404" pitchFamily="49" charset="0"/>
                  </a:rPr>
                  <a:t>, family=binomial, </a:t>
                </a:r>
                <a:r>
                  <a:rPr lang="en-US" b="0" err="1">
                    <a:latin typeface="Courier New" panose="02070309020205020404" pitchFamily="49" charset="0"/>
                    <a:cs typeface="Courier New" panose="02070309020205020404" pitchFamily="49" charset="0"/>
                  </a:rPr>
                  <a:t>nAGQ</a:t>
                </a:r>
                <a:r>
                  <a:rPr lang="en-US" b="0">
                    <a:latin typeface="Courier New" panose="02070309020205020404" pitchFamily="49" charset="0"/>
                    <a:cs typeface="Courier New" panose="02070309020205020404" pitchFamily="49" charset="0"/>
                  </a:rPr>
                  <a:t> = 25)</a:t>
                </a:r>
              </a:p>
              <a:p>
                <a:pPr lvl="0">
                  <a:buClr>
                    <a:srgbClr val="EFAB16">
                      <a:lumMod val="75000"/>
                    </a:srgbClr>
                  </a:buClr>
                  <a:defRPr/>
                </a:pPr>
                <a:r>
                  <a:rPr kumimoji="0" lang="en-US" sz="2400" b="1" i="0" u="none" strike="noStrike" kern="1200" cap="none" spc="0" normalizeH="0" baseline="0" noProof="0">
                    <a:ln>
                      <a:noFill/>
                    </a:ln>
                    <a:solidFill>
                      <a:prstClr val="black"/>
                    </a:solidFill>
                    <a:effectLst/>
                    <a:uLnTx/>
                    <a:uFillTx/>
                    <a:latin typeface="+mj-lt"/>
                  </a:rPr>
                  <a:t>The model fit parameters are </a:t>
                </a:r>
                <a14:m>
                  <m:oMath xmlns:m="http://schemas.openxmlformats.org/officeDocument/2006/math">
                    <m:sSub>
                      <m:sSubPr>
                        <m:ctrlPr>
                          <a:rPr kumimoji="0" lang="en-US" sz="2400" b="1" i="1" u="none" strike="noStrike" kern="1200" cap="none" spc="0" normalizeH="0" baseline="0" noProof="0" smtClean="0">
                            <a:ln>
                              <a:noFill/>
                            </a:ln>
                            <a:solidFill>
                              <a:prstClr val="black"/>
                            </a:solidFill>
                            <a:effectLst/>
                            <a:uLnTx/>
                            <a:uFillTx/>
                            <a:latin typeface="Cambria Math" panose="02040503050406030204" pitchFamily="18" charset="0"/>
                          </a:rPr>
                        </m:ctrlPr>
                      </m:sSubPr>
                      <m:e>
                        <m:r>
                          <a:rPr kumimoji="0" lang="en-US" sz="2400" b="1" i="1" u="none" strike="noStrike" kern="1200" cap="none" spc="0" normalizeH="0" baseline="0" noProof="0" smtClean="0">
                            <a:ln>
                              <a:noFill/>
                            </a:ln>
                            <a:solidFill>
                              <a:prstClr val="black"/>
                            </a:solidFill>
                            <a:effectLst/>
                            <a:uLnTx/>
                            <a:uFillTx/>
                            <a:latin typeface="Cambria Math" panose="02040503050406030204" pitchFamily="18" charset="0"/>
                          </a:rPr>
                          <m:t>𝜷</m:t>
                        </m:r>
                      </m:e>
                      <m:sub>
                        <m:r>
                          <a:rPr kumimoji="0" lang="en-US" sz="2400" b="1" i="1" u="none" strike="noStrike" kern="1200" cap="none" spc="0" normalizeH="0" baseline="0" noProof="0" smtClean="0">
                            <a:ln>
                              <a:noFill/>
                            </a:ln>
                            <a:solidFill>
                              <a:prstClr val="black"/>
                            </a:solidFill>
                            <a:effectLst/>
                            <a:uLnTx/>
                            <a:uFillTx/>
                            <a:latin typeface="Cambria Math" panose="02040503050406030204" pitchFamily="18" charset="0"/>
                          </a:rPr>
                          <m:t>𝟎</m:t>
                        </m:r>
                      </m:sub>
                    </m:sSub>
                  </m:oMath>
                </a14:m>
                <a:r>
                  <a:rPr lang="en-US">
                    <a:latin typeface="+mj-lt"/>
                    <a:cs typeface="Courier New" panose="02070309020205020404" pitchFamily="49" charset="0"/>
                  </a:rPr>
                  <a:t>, </a:t>
                </a:r>
                <a14:m>
                  <m:oMath xmlns:m="http://schemas.openxmlformats.org/officeDocument/2006/math">
                    <m:sSub>
                      <m:sSubPr>
                        <m:ctrlPr>
                          <a:rPr lang="en-US" b="1" i="1" smtClean="0">
                            <a:latin typeface="Cambria Math" panose="02040503050406030204" pitchFamily="18" charset="0"/>
                            <a:cs typeface="Courier New" panose="02070309020205020404" pitchFamily="49" charset="0"/>
                          </a:rPr>
                        </m:ctrlPr>
                      </m:sSubPr>
                      <m:e>
                        <m:r>
                          <a:rPr lang="en-US" b="1" i="1" smtClean="0">
                            <a:latin typeface="Cambria Math" panose="02040503050406030204" pitchFamily="18" charset="0"/>
                            <a:cs typeface="Courier New" panose="02070309020205020404" pitchFamily="49" charset="0"/>
                          </a:rPr>
                          <m:t>𝜷</m:t>
                        </m:r>
                      </m:e>
                      <m:sub>
                        <m:r>
                          <a:rPr lang="en-US" b="1" i="1" smtClean="0">
                            <a:latin typeface="Cambria Math" panose="02040503050406030204" pitchFamily="18" charset="0"/>
                            <a:cs typeface="Courier New" panose="02070309020205020404" pitchFamily="49" charset="0"/>
                          </a:rPr>
                          <m:t>𝟎</m:t>
                        </m:r>
                      </m:sub>
                    </m:sSub>
                  </m:oMath>
                </a14:m>
                <a:r>
                  <a:rPr lang="en-US">
                    <a:solidFill>
                      <a:prstClr val="black"/>
                    </a:solidFill>
                    <a:latin typeface="+mj-lt"/>
                  </a:rPr>
                  <a:t>’s standard error, </a:t>
                </a:r>
                <a14:m>
                  <m:oMath xmlns:m="http://schemas.openxmlformats.org/officeDocument/2006/math">
                    <m:sSub>
                      <m:sSubPr>
                        <m:ctrlPr>
                          <a:rPr lang="en-US" i="1">
                            <a:solidFill>
                              <a:prstClr val="black"/>
                            </a:solidFill>
                            <a:latin typeface="Cambria Math" panose="02040503050406030204" pitchFamily="18" charset="0"/>
                          </a:rPr>
                        </m:ctrlPr>
                      </m:sSubPr>
                      <m:e>
                        <m:r>
                          <a:rPr lang="en-US" i="1">
                            <a:solidFill>
                              <a:prstClr val="black"/>
                            </a:solidFill>
                            <a:latin typeface="Cambria Math" panose="02040503050406030204" pitchFamily="18" charset="0"/>
                          </a:rPr>
                          <m:t>𝜷</m:t>
                        </m:r>
                      </m:e>
                      <m:sub>
                        <m:r>
                          <a:rPr lang="en-US" b="1" i="1" smtClean="0">
                            <a:solidFill>
                              <a:prstClr val="black"/>
                            </a:solidFill>
                            <a:latin typeface="Cambria Math" panose="02040503050406030204" pitchFamily="18" charset="0"/>
                          </a:rPr>
                          <m:t>𝟏</m:t>
                        </m:r>
                      </m:sub>
                    </m:sSub>
                  </m:oMath>
                </a14:m>
                <a:r>
                  <a:rPr lang="en-US">
                    <a:latin typeface="+mj-lt"/>
                    <a:cs typeface="Courier New" panose="02070309020205020404" pitchFamily="49" charset="0"/>
                  </a:rPr>
                  <a:t>, </a:t>
                </a:r>
                <a14:m>
                  <m:oMath xmlns:m="http://schemas.openxmlformats.org/officeDocument/2006/math">
                    <m:sSub>
                      <m:sSubPr>
                        <m:ctrlPr>
                          <a:rPr lang="en-US" b="1" i="1" smtClean="0">
                            <a:latin typeface="Cambria Math" panose="02040503050406030204" pitchFamily="18" charset="0"/>
                            <a:cs typeface="Courier New" panose="02070309020205020404" pitchFamily="49" charset="0"/>
                          </a:rPr>
                        </m:ctrlPr>
                      </m:sSubPr>
                      <m:e>
                        <m:r>
                          <a:rPr lang="en-US" b="1" i="1" smtClean="0">
                            <a:latin typeface="Cambria Math" panose="02040503050406030204" pitchFamily="18" charset="0"/>
                            <a:cs typeface="Courier New" panose="02070309020205020404" pitchFamily="49" charset="0"/>
                          </a:rPr>
                          <m:t>𝜷</m:t>
                        </m:r>
                      </m:e>
                      <m:sub>
                        <m:r>
                          <a:rPr lang="en-US" b="1" i="1" smtClean="0">
                            <a:latin typeface="Cambria Math" panose="02040503050406030204" pitchFamily="18" charset="0"/>
                            <a:cs typeface="Courier New" panose="02070309020205020404" pitchFamily="49" charset="0"/>
                          </a:rPr>
                          <m:t>𝟏</m:t>
                        </m:r>
                      </m:sub>
                    </m:sSub>
                  </m:oMath>
                </a14:m>
                <a:r>
                  <a:rPr lang="en-US">
                    <a:solidFill>
                      <a:prstClr val="black"/>
                    </a:solidFill>
                    <a:latin typeface="+mj-lt"/>
                  </a:rPr>
                  <a:t>’s standard error, </a:t>
                </a:r>
                <a14:m>
                  <m:oMath xmlns:m="http://schemas.openxmlformats.org/officeDocument/2006/math">
                    <m:sSub>
                      <m:sSubPr>
                        <m:ctrlPr>
                          <a:rPr lang="en-US" b="1" i="1" smtClean="0">
                            <a:solidFill>
                              <a:prstClr val="black"/>
                            </a:solidFill>
                            <a:latin typeface="Cambria Math" panose="02040503050406030204" pitchFamily="18" charset="0"/>
                          </a:rPr>
                        </m:ctrlPr>
                      </m:sSubPr>
                      <m:e>
                        <m:r>
                          <a:rPr lang="en-US" b="1" i="1" smtClean="0">
                            <a:solidFill>
                              <a:prstClr val="black"/>
                            </a:solidFill>
                            <a:latin typeface="Cambria Math" panose="02040503050406030204" pitchFamily="18" charset="0"/>
                          </a:rPr>
                          <m:t>𝝈</m:t>
                        </m:r>
                      </m:e>
                      <m:sub>
                        <m:r>
                          <a:rPr lang="en-US" b="1" i="1" smtClean="0">
                            <a:solidFill>
                              <a:prstClr val="black"/>
                            </a:solidFill>
                            <a:latin typeface="Cambria Math" panose="02040503050406030204" pitchFamily="18" charset="0"/>
                          </a:rPr>
                          <m:t>𝑹𝑬</m:t>
                        </m:r>
                      </m:sub>
                    </m:sSub>
                  </m:oMath>
                </a14:m>
                <a:r>
                  <a:rPr lang="en-US">
                    <a:latin typeface="+mj-lt"/>
                    <a:cs typeface="Courier New" panose="02070309020205020404" pitchFamily="49" charset="0"/>
                  </a:rPr>
                  <a:t>, and the correlation between </a:t>
                </a:r>
                <a14:m>
                  <m:oMath xmlns:m="http://schemas.openxmlformats.org/officeDocument/2006/math">
                    <m:sSub>
                      <m:sSubPr>
                        <m:ctrlPr>
                          <a:rPr lang="en-US" b="1" i="1" smtClean="0">
                            <a:latin typeface="Cambria Math" panose="02040503050406030204" pitchFamily="18" charset="0"/>
                            <a:cs typeface="Courier New" panose="02070309020205020404" pitchFamily="49" charset="0"/>
                          </a:rPr>
                        </m:ctrlPr>
                      </m:sSubPr>
                      <m:e>
                        <m:r>
                          <a:rPr lang="en-US" b="1" i="1" smtClean="0">
                            <a:latin typeface="Cambria Math" panose="02040503050406030204" pitchFamily="18" charset="0"/>
                            <a:cs typeface="Courier New" panose="02070309020205020404" pitchFamily="49" charset="0"/>
                          </a:rPr>
                          <m:t>𝜷</m:t>
                        </m:r>
                      </m:e>
                      <m:sub>
                        <m:r>
                          <a:rPr lang="en-US" b="1" i="1" smtClean="0">
                            <a:latin typeface="Cambria Math" panose="02040503050406030204" pitchFamily="18" charset="0"/>
                            <a:cs typeface="Courier New" panose="02070309020205020404" pitchFamily="49" charset="0"/>
                          </a:rPr>
                          <m:t>𝟎</m:t>
                        </m:r>
                      </m:sub>
                    </m:sSub>
                  </m:oMath>
                </a14:m>
                <a:r>
                  <a:rPr lang="en-US">
                    <a:latin typeface="+mj-lt"/>
                    <a:cs typeface="Courier New" panose="02070309020205020404" pitchFamily="49" charset="0"/>
                  </a:rPr>
                  <a:t> and </a:t>
                </a:r>
                <a14:m>
                  <m:oMath xmlns:m="http://schemas.openxmlformats.org/officeDocument/2006/math">
                    <m:sSub>
                      <m:sSubPr>
                        <m:ctrlPr>
                          <a:rPr lang="en-US" b="1" i="1" smtClean="0">
                            <a:latin typeface="Cambria Math" panose="02040503050406030204" pitchFamily="18" charset="0"/>
                            <a:cs typeface="Courier New" panose="02070309020205020404" pitchFamily="49" charset="0"/>
                          </a:rPr>
                        </m:ctrlPr>
                      </m:sSubPr>
                      <m:e>
                        <m:r>
                          <a:rPr lang="en-US" b="1" i="1" smtClean="0">
                            <a:latin typeface="Cambria Math" panose="02040503050406030204" pitchFamily="18" charset="0"/>
                            <a:cs typeface="Courier New" panose="02070309020205020404" pitchFamily="49" charset="0"/>
                          </a:rPr>
                          <m:t>𝜷</m:t>
                        </m:r>
                      </m:e>
                      <m:sub>
                        <m:r>
                          <a:rPr lang="en-US" b="1" i="1" smtClean="0">
                            <a:latin typeface="Cambria Math" panose="02040503050406030204" pitchFamily="18" charset="0"/>
                            <a:cs typeface="Courier New" panose="02070309020205020404" pitchFamily="49" charset="0"/>
                          </a:rPr>
                          <m:t>𝟏</m:t>
                        </m:r>
                      </m:sub>
                    </m:sSub>
                  </m:oMath>
                </a14:m>
                <a:endParaRPr lang="en-US">
                  <a:latin typeface="+mj-lt"/>
                  <a:cs typeface="Courier New" panose="02070309020205020404" pitchFamily="49" charset="0"/>
                </a:endParaRPr>
              </a:p>
              <a:p>
                <a:pPr lvl="0">
                  <a:buClr>
                    <a:srgbClr val="EFAB16">
                      <a:lumMod val="75000"/>
                    </a:srgbClr>
                  </a:buClr>
                  <a:defRPr/>
                </a:pPr>
                <a:r>
                  <a:rPr lang="en-US">
                    <a:latin typeface="+mj-lt"/>
                    <a:cs typeface="Courier New" panose="02070309020205020404" pitchFamily="49" charset="0"/>
                  </a:rPr>
                  <a:t>Perform integration over the random effects to get the population summary curve</a:t>
                </a:r>
              </a:p>
            </p:txBody>
          </p:sp>
        </mc:Choice>
        <mc:Fallback xmlns="">
          <p:sp>
            <p:nvSpPr>
              <p:cNvPr id="2" name="Content Placeholder 1">
                <a:extLst>
                  <a:ext uri="{FF2B5EF4-FFF2-40B4-BE49-F238E27FC236}">
                    <a16:creationId xmlns:a16="http://schemas.microsoft.com/office/drawing/2014/main" id="{0A9B3DDD-B147-4544-A47B-02AC34E85F65}"/>
                  </a:ext>
                </a:extLst>
              </p:cNvPr>
              <p:cNvSpPr>
                <a:spLocks noGrp="1" noRot="1" noChangeAspect="1" noMove="1" noResize="1" noEditPoints="1" noAdjustHandles="1" noChangeArrowheads="1" noChangeShapeType="1" noTextEdit="1"/>
              </p:cNvSpPr>
              <p:nvPr>
                <p:ph idx="1"/>
              </p:nvPr>
            </p:nvSpPr>
            <p:spPr>
              <a:xfrm>
                <a:off x="101600" y="3300247"/>
                <a:ext cx="11988800" cy="3301797"/>
              </a:xfrm>
              <a:blipFill>
                <a:blip r:embed="rId3"/>
                <a:stretch>
                  <a:fillRect l="-814" t="-1476" b="-4428"/>
                </a:stretch>
              </a:blipFill>
            </p:spPr>
            <p:txBody>
              <a:bodyPr/>
              <a:lstStyle/>
              <a:p>
                <a:r>
                  <a:rPr lang="en-US">
                    <a:noFill/>
                  </a:rPr>
                  <a:t> </a:t>
                </a:r>
              </a:p>
            </p:txBody>
          </p:sp>
        </mc:Fallback>
      </mc:AlternateContent>
      <p:sp>
        <p:nvSpPr>
          <p:cNvPr id="3" name="Title 2">
            <a:extLst>
              <a:ext uri="{FF2B5EF4-FFF2-40B4-BE49-F238E27FC236}">
                <a16:creationId xmlns:a16="http://schemas.microsoft.com/office/drawing/2014/main" id="{2A7EE186-F5FC-4FEF-A3B2-D0E3E8556FFA}"/>
              </a:ext>
            </a:extLst>
          </p:cNvPr>
          <p:cNvSpPr>
            <a:spLocks noGrp="1"/>
          </p:cNvSpPr>
          <p:nvPr>
            <p:ph type="title"/>
          </p:nvPr>
        </p:nvSpPr>
        <p:spPr/>
        <p:txBody>
          <a:bodyPr/>
          <a:lstStyle/>
          <a:p>
            <a:r>
              <a:rPr lang="en-US"/>
              <a:t>Simulated dose-response dataset: Model fitting</a:t>
            </a:r>
          </a:p>
        </p:txBody>
      </p:sp>
      <p:graphicFrame>
        <p:nvGraphicFramePr>
          <p:cNvPr id="4" name="Table 3">
            <a:extLst>
              <a:ext uri="{FF2B5EF4-FFF2-40B4-BE49-F238E27FC236}">
                <a16:creationId xmlns:a16="http://schemas.microsoft.com/office/drawing/2014/main" id="{4BD51BA5-58C1-48E8-9E5B-0465A98C74FB}"/>
              </a:ext>
            </a:extLst>
          </p:cNvPr>
          <p:cNvGraphicFramePr>
            <a:graphicFrameLocks noGrp="1"/>
          </p:cNvGraphicFramePr>
          <p:nvPr>
            <p:extLst>
              <p:ext uri="{D42A27DB-BD31-4B8C-83A1-F6EECF244321}">
                <p14:modId xmlns:p14="http://schemas.microsoft.com/office/powerpoint/2010/main" val="3198252931"/>
              </p:ext>
            </p:extLst>
          </p:nvPr>
        </p:nvGraphicFramePr>
        <p:xfrm>
          <a:off x="3478923" y="1221188"/>
          <a:ext cx="5927836" cy="1760220"/>
        </p:xfrm>
        <a:graphic>
          <a:graphicData uri="http://schemas.openxmlformats.org/drawingml/2006/table">
            <a:tbl>
              <a:tblPr/>
              <a:tblGrid>
                <a:gridCol w="1481959">
                  <a:extLst>
                    <a:ext uri="{9D8B030D-6E8A-4147-A177-3AD203B41FA5}">
                      <a16:colId xmlns:a16="http://schemas.microsoft.com/office/drawing/2014/main" val="2603474256"/>
                    </a:ext>
                  </a:extLst>
                </a:gridCol>
                <a:gridCol w="1481959">
                  <a:extLst>
                    <a:ext uri="{9D8B030D-6E8A-4147-A177-3AD203B41FA5}">
                      <a16:colId xmlns:a16="http://schemas.microsoft.com/office/drawing/2014/main" val="3958689842"/>
                    </a:ext>
                  </a:extLst>
                </a:gridCol>
                <a:gridCol w="1481959">
                  <a:extLst>
                    <a:ext uri="{9D8B030D-6E8A-4147-A177-3AD203B41FA5}">
                      <a16:colId xmlns:a16="http://schemas.microsoft.com/office/drawing/2014/main" val="4027839341"/>
                    </a:ext>
                  </a:extLst>
                </a:gridCol>
                <a:gridCol w="1481959">
                  <a:extLst>
                    <a:ext uri="{9D8B030D-6E8A-4147-A177-3AD203B41FA5}">
                      <a16:colId xmlns:a16="http://schemas.microsoft.com/office/drawing/2014/main" val="2618035009"/>
                    </a:ext>
                  </a:extLst>
                </a:gridCol>
              </a:tblGrid>
              <a:tr h="154368">
                <a:tc>
                  <a:txBody>
                    <a:bodyPr/>
                    <a:lstStyle/>
                    <a:p>
                      <a:pPr algn="ctr" fontAlgn="b"/>
                      <a:r>
                        <a:rPr lang="en-US" sz="1600" b="1" i="0" u="none" strike="noStrike" err="1">
                          <a:solidFill>
                            <a:srgbClr val="000000"/>
                          </a:solidFill>
                          <a:effectLst/>
                          <a:latin typeface="Calibri" panose="020F0502020204030204" pitchFamily="34" charset="0"/>
                        </a:rPr>
                        <a:t>subject_id</a:t>
                      </a:r>
                      <a:endParaRPr lang="en-US" sz="1600" b="1" i="0" u="none" strike="noStrike">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en-US" sz="1600" b="1" i="0" u="none" strike="noStrike">
                          <a:solidFill>
                            <a:srgbClr val="000000"/>
                          </a:solidFill>
                          <a:effectLst/>
                          <a:latin typeface="Calibri" panose="020F0502020204030204" pitchFamily="34" charset="0"/>
                        </a:rPr>
                        <a:t>boom</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en-US" sz="1600" b="1" i="0" u="none" strike="noStrike" err="1">
                          <a:solidFill>
                            <a:srgbClr val="000000"/>
                          </a:solidFill>
                          <a:effectLst/>
                          <a:latin typeface="Calibri" panose="020F0502020204030204" pitchFamily="34" charset="0"/>
                        </a:rPr>
                        <a:t>perturbed_dose</a:t>
                      </a:r>
                      <a:endParaRPr lang="en-US" sz="1600" b="1" i="0" u="none" strike="noStrike">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en-US" sz="1600" b="1" i="0" u="none" strike="noStrike">
                          <a:solidFill>
                            <a:srgbClr val="000000"/>
                          </a:solidFill>
                          <a:effectLst/>
                          <a:latin typeface="Calibri" panose="020F0502020204030204" pitchFamily="34" charset="0"/>
                        </a:rPr>
                        <a:t>response</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4510529"/>
                  </a:ext>
                </a:extLst>
              </a:tr>
              <a:tr h="154368">
                <a:tc>
                  <a:txBody>
                    <a:bodyPr/>
                    <a:lstStyle/>
                    <a:p>
                      <a:pPr algn="r" fontAlgn="b"/>
                      <a:r>
                        <a:rPr lang="en-US" sz="1600" b="0" i="0" u="none" strike="noStrike">
                          <a:solidFill>
                            <a:srgbClr val="000000"/>
                          </a:solidFill>
                          <a:effectLst/>
                          <a:latin typeface="Calibri" panose="020F0502020204030204" pitchFamily="34" charset="0"/>
                        </a:rPr>
                        <a:t>1</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Calibri" panose="020F0502020204030204" pitchFamily="34" charset="0"/>
                        </a:rPr>
                        <a:t>1</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Calibri" panose="020F0502020204030204" pitchFamily="34" charset="0"/>
                        </a:rPr>
                        <a:t>70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Calibri" panose="020F0502020204030204" pitchFamily="34" charset="0"/>
                        </a:rPr>
                        <a:t>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22333841"/>
                  </a:ext>
                </a:extLst>
              </a:tr>
              <a:tr h="154368">
                <a:tc>
                  <a:txBody>
                    <a:bodyPr/>
                    <a:lstStyle/>
                    <a:p>
                      <a:pPr algn="r" fontAlgn="b"/>
                      <a:r>
                        <a:rPr lang="en-US" sz="1600" b="0" i="0" u="none" strike="noStrike">
                          <a:solidFill>
                            <a:srgbClr val="000000"/>
                          </a:solidFill>
                          <a:effectLst/>
                          <a:latin typeface="Calibri" panose="020F0502020204030204" pitchFamily="34" charset="0"/>
                        </a:rPr>
                        <a:t>1</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Calibri" panose="020F0502020204030204" pitchFamily="34" charset="0"/>
                        </a:rPr>
                        <a:t>2</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Calibri" panose="020F0502020204030204" pitchFamily="34" charset="0"/>
                        </a:rPr>
                        <a:t>75</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Calibri" panose="020F0502020204030204" pitchFamily="34" charset="0"/>
                        </a:rPr>
                        <a:t>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7295378"/>
                  </a:ext>
                </a:extLst>
              </a:tr>
              <a:tr h="154368">
                <a:tc gridSpan="4">
                  <a:txBody>
                    <a:bodyPr/>
                    <a:lstStyle/>
                    <a:p>
                      <a:pPr algn="ctr" fontAlgn="b"/>
                      <a:r>
                        <a:rPr lang="en-US" sz="1600" b="0" i="0" u="none" strike="noStrike">
                          <a:solidFill>
                            <a:srgbClr val="000000"/>
                          </a:solidFill>
                          <a:effectLst/>
                          <a:latin typeface="Calibri" panose="020F0502020204030204" pitchFamily="34" charset="0"/>
                        </a:rPr>
                        <a:t>…</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r" fontAlgn="b"/>
                      <a:endParaRPr lang="en-US" sz="1100" b="0" i="0" u="none" strike="noStrike">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tcPr>
                </a:tc>
                <a:tc hMerge="1">
                  <a:txBody>
                    <a:bodyPr/>
                    <a:lstStyle/>
                    <a:p>
                      <a:pPr algn="r" fontAlgn="b"/>
                      <a:endParaRPr lang="en-US" sz="11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tcPr>
                </a:tc>
                <a:tc hMerge="1">
                  <a:txBody>
                    <a:bodyPr/>
                    <a:lstStyle/>
                    <a:p>
                      <a:pPr algn="r" fontAlgn="b"/>
                      <a:endParaRPr lang="en-US" sz="11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tcPr>
                </a:tc>
                <a:extLst>
                  <a:ext uri="{0D108BD9-81ED-4DB2-BD59-A6C34878D82A}">
                    <a16:rowId xmlns:a16="http://schemas.microsoft.com/office/drawing/2014/main" val="733316454"/>
                  </a:ext>
                </a:extLst>
              </a:tr>
              <a:tr h="154368">
                <a:tc>
                  <a:txBody>
                    <a:bodyPr/>
                    <a:lstStyle/>
                    <a:p>
                      <a:pPr algn="r" fontAlgn="b"/>
                      <a:r>
                        <a:rPr lang="en-US" sz="1600" b="0" i="0" u="none" strike="noStrike">
                          <a:solidFill>
                            <a:srgbClr val="000000"/>
                          </a:solidFill>
                          <a:effectLst/>
                          <a:latin typeface="Calibri" panose="020F0502020204030204" pitchFamily="34" charset="0"/>
                        </a:rPr>
                        <a:t>2</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Calibri" panose="020F0502020204030204" pitchFamily="34" charset="0"/>
                        </a:rPr>
                        <a:t>1</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Calibri" panose="020F0502020204030204" pitchFamily="34" charset="0"/>
                        </a:rPr>
                        <a:t>73</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Calibri" panose="020F0502020204030204" pitchFamily="34" charset="0"/>
                        </a:rPr>
                        <a:t>1</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6853070"/>
                  </a:ext>
                </a:extLst>
              </a:tr>
              <a:tr h="154368">
                <a:tc>
                  <a:txBody>
                    <a:bodyPr/>
                    <a:lstStyle/>
                    <a:p>
                      <a:pPr algn="r" fontAlgn="b"/>
                      <a:r>
                        <a:rPr lang="en-US" sz="1600" b="0" i="0" u="none" strike="noStrike">
                          <a:solidFill>
                            <a:srgbClr val="000000"/>
                          </a:solidFill>
                          <a:effectLst/>
                          <a:latin typeface="Calibri" panose="020F0502020204030204" pitchFamily="34" charset="0"/>
                        </a:rPr>
                        <a:t>2</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Calibri" panose="020F0502020204030204" pitchFamily="34" charset="0"/>
                        </a:rPr>
                        <a:t>2</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Calibri" panose="020F0502020204030204" pitchFamily="34" charset="0"/>
                        </a:rPr>
                        <a:t>74</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Calibri" panose="020F0502020204030204" pitchFamily="34" charset="0"/>
                        </a:rPr>
                        <a:t>1</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08836690"/>
                  </a:ext>
                </a:extLst>
              </a:tr>
              <a:tr h="154368">
                <a:tc gridSpan="4">
                  <a:txBody>
                    <a:bodyPr/>
                    <a:lstStyle/>
                    <a:p>
                      <a:pPr algn="ctr" fontAlgn="b"/>
                      <a:r>
                        <a:rPr lang="en-US" sz="1600" b="0" i="0" u="none" strike="noStrike">
                          <a:solidFill>
                            <a:srgbClr val="000000"/>
                          </a:solidFill>
                          <a:effectLst/>
                          <a:latin typeface="Calibri" panose="020F0502020204030204" pitchFamily="34" charset="0"/>
                        </a:rPr>
                        <a:t>…</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r" fontAlgn="b"/>
                      <a:endParaRPr lang="en-US" sz="1100" b="0" i="0" u="none" strike="noStrike">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r" fontAlgn="b"/>
                      <a:endParaRPr lang="en-US" sz="1100" b="0" i="0" u="none" strike="noStrike">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r" fontAlgn="b"/>
                      <a:endParaRPr lang="en-US" sz="1100" b="0" i="0" u="none" strike="noStrike">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66273011"/>
                  </a:ext>
                </a:extLst>
              </a:tr>
            </a:tbl>
          </a:graphicData>
        </a:graphic>
      </p:graphicFrame>
      <p:sp>
        <p:nvSpPr>
          <p:cNvPr id="7" name="TextBox 6">
            <a:extLst>
              <a:ext uri="{FF2B5EF4-FFF2-40B4-BE49-F238E27FC236}">
                <a16:creationId xmlns:a16="http://schemas.microsoft.com/office/drawing/2014/main" id="{CD72345B-BC07-446A-A585-A395DB0F09C6}"/>
              </a:ext>
            </a:extLst>
          </p:cNvPr>
          <p:cNvSpPr txBox="1"/>
          <p:nvPr/>
        </p:nvSpPr>
        <p:spPr>
          <a:xfrm>
            <a:off x="909145" y="1177158"/>
            <a:ext cx="2438400" cy="461665"/>
          </a:xfrm>
          <a:prstGeom prst="rect">
            <a:avLst/>
          </a:prstGeom>
          <a:noFill/>
        </p:spPr>
        <p:txBody>
          <a:bodyPr wrap="square" rtlCol="0">
            <a:spAutoFit/>
          </a:bodyPr>
          <a:lstStyle/>
          <a:p>
            <a:r>
              <a:rPr lang="en-US" sz="2400" b="1"/>
              <a:t>Example dataset</a:t>
            </a:r>
          </a:p>
        </p:txBody>
      </p:sp>
    </p:spTree>
    <p:extLst>
      <p:ext uri="{BB962C8B-B14F-4D97-AF65-F5344CB8AC3E}">
        <p14:creationId xmlns:p14="http://schemas.microsoft.com/office/powerpoint/2010/main" val="38523311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313B1DC-26D1-415A-A826-98F51A0ABD37}"/>
              </a:ext>
            </a:extLst>
          </p:cNvPr>
          <p:cNvSpPr>
            <a:spLocks noGrp="1"/>
          </p:cNvSpPr>
          <p:nvPr>
            <p:ph type="title"/>
          </p:nvPr>
        </p:nvSpPr>
        <p:spPr/>
        <p:txBody>
          <a:bodyPr/>
          <a:lstStyle/>
          <a:p>
            <a:r>
              <a:rPr lang="en-US"/>
              <a:t>Simulation results: Effects of error and sample size</a:t>
            </a:r>
          </a:p>
        </p:txBody>
      </p:sp>
      <p:grpSp>
        <p:nvGrpSpPr>
          <p:cNvPr id="18" name="Group 17">
            <a:extLst>
              <a:ext uri="{FF2B5EF4-FFF2-40B4-BE49-F238E27FC236}">
                <a16:creationId xmlns:a16="http://schemas.microsoft.com/office/drawing/2014/main" id="{001A2D99-76C7-47AD-83AF-3E234F5A73EF}"/>
              </a:ext>
            </a:extLst>
          </p:cNvPr>
          <p:cNvGrpSpPr/>
          <p:nvPr/>
        </p:nvGrpSpPr>
        <p:grpSpPr>
          <a:xfrm>
            <a:off x="1414128" y="1232185"/>
            <a:ext cx="9541877" cy="5596912"/>
            <a:chOff x="1414128" y="1232185"/>
            <a:chExt cx="9541877" cy="5596912"/>
          </a:xfrm>
        </p:grpSpPr>
        <p:pic>
          <p:nvPicPr>
            <p:cNvPr id="4" name="Graphic 3">
              <a:extLst>
                <a:ext uri="{FF2B5EF4-FFF2-40B4-BE49-F238E27FC236}">
                  <a16:creationId xmlns:a16="http://schemas.microsoft.com/office/drawing/2014/main" id="{497D18DA-8D0A-420D-A571-7543549B927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6463" r="6463"/>
            <a:stretch/>
          </p:blipFill>
          <p:spPr>
            <a:xfrm>
              <a:off x="1414128" y="1232185"/>
              <a:ext cx="8211359" cy="5596912"/>
            </a:xfrm>
            <a:prstGeom prst="rect">
              <a:avLst/>
            </a:prstGeom>
          </p:spPr>
        </p:pic>
        <p:grpSp>
          <p:nvGrpSpPr>
            <p:cNvPr id="17" name="Group 16">
              <a:extLst>
                <a:ext uri="{FF2B5EF4-FFF2-40B4-BE49-F238E27FC236}">
                  <a16:creationId xmlns:a16="http://schemas.microsoft.com/office/drawing/2014/main" id="{E7683B5F-DB83-4915-9B97-6E897D9AD4A6}"/>
                </a:ext>
              </a:extLst>
            </p:cNvPr>
            <p:cNvGrpSpPr/>
            <p:nvPr/>
          </p:nvGrpSpPr>
          <p:grpSpPr>
            <a:xfrm>
              <a:off x="9439176" y="1662826"/>
              <a:ext cx="1516829" cy="735092"/>
              <a:chOff x="9439176" y="1662826"/>
              <a:chExt cx="1516829" cy="735092"/>
            </a:xfrm>
          </p:grpSpPr>
          <p:cxnSp>
            <p:nvCxnSpPr>
              <p:cNvPr id="13" name="Straight Connector 12">
                <a:extLst>
                  <a:ext uri="{FF2B5EF4-FFF2-40B4-BE49-F238E27FC236}">
                    <a16:creationId xmlns:a16="http://schemas.microsoft.com/office/drawing/2014/main" id="{A6123943-2829-4613-8EEF-5515AA9D68B5}"/>
                  </a:ext>
                </a:extLst>
              </p:cNvPr>
              <p:cNvCxnSpPr>
                <a:cxnSpLocks/>
              </p:cNvCxnSpPr>
              <p:nvPr/>
            </p:nvCxnSpPr>
            <p:spPr>
              <a:xfrm>
                <a:off x="9439176" y="1847492"/>
                <a:ext cx="404308" cy="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FFE808BE-57AA-472E-A632-6AE1D81F2BC8}"/>
                  </a:ext>
                </a:extLst>
              </p:cNvPr>
              <p:cNvCxnSpPr>
                <a:cxnSpLocks/>
              </p:cNvCxnSpPr>
              <p:nvPr/>
            </p:nvCxnSpPr>
            <p:spPr>
              <a:xfrm>
                <a:off x="9439176" y="2213252"/>
                <a:ext cx="404308" cy="0"/>
              </a:xfrm>
              <a:prstGeom prst="line">
                <a:avLst/>
              </a:prstGeom>
              <a:ln w="38100">
                <a:solidFill>
                  <a:srgbClr val="0000FF"/>
                </a:solidFill>
              </a:ln>
            </p:spPr>
            <p:style>
              <a:lnRef idx="1">
                <a:schemeClr val="dk1"/>
              </a:lnRef>
              <a:fillRef idx="0">
                <a:schemeClr val="dk1"/>
              </a:fillRef>
              <a:effectRef idx="0">
                <a:schemeClr val="dk1"/>
              </a:effectRef>
              <a:fontRef idx="minor">
                <a:schemeClr val="tx1"/>
              </a:fontRef>
            </p:style>
          </p:cxnSp>
          <p:sp>
            <p:nvSpPr>
              <p:cNvPr id="15" name="TextBox 14">
                <a:extLst>
                  <a:ext uri="{FF2B5EF4-FFF2-40B4-BE49-F238E27FC236}">
                    <a16:creationId xmlns:a16="http://schemas.microsoft.com/office/drawing/2014/main" id="{750B887F-AAB6-4BF4-9F99-E5BF9C91FC60}"/>
                  </a:ext>
                </a:extLst>
              </p:cNvPr>
              <p:cNvSpPr txBox="1"/>
              <p:nvPr/>
            </p:nvSpPr>
            <p:spPr>
              <a:xfrm>
                <a:off x="9903311" y="1662826"/>
                <a:ext cx="759012" cy="369332"/>
              </a:xfrm>
              <a:prstGeom prst="rect">
                <a:avLst/>
              </a:prstGeom>
              <a:noFill/>
            </p:spPr>
            <p:txBody>
              <a:bodyPr wrap="square" rtlCol="0">
                <a:spAutoFit/>
              </a:bodyPr>
              <a:lstStyle/>
              <a:p>
                <a:r>
                  <a:rPr lang="en-US"/>
                  <a:t>True</a:t>
                </a:r>
              </a:p>
            </p:txBody>
          </p:sp>
          <p:sp>
            <p:nvSpPr>
              <p:cNvPr id="16" name="TextBox 15">
                <a:extLst>
                  <a:ext uri="{FF2B5EF4-FFF2-40B4-BE49-F238E27FC236}">
                    <a16:creationId xmlns:a16="http://schemas.microsoft.com/office/drawing/2014/main" id="{35CC1AED-B311-4249-9E73-294BC6F8FE25}"/>
                  </a:ext>
                </a:extLst>
              </p:cNvPr>
              <p:cNvSpPr txBox="1"/>
              <p:nvPr/>
            </p:nvSpPr>
            <p:spPr>
              <a:xfrm>
                <a:off x="9903311" y="2028586"/>
                <a:ext cx="1052694" cy="369332"/>
              </a:xfrm>
              <a:prstGeom prst="rect">
                <a:avLst/>
              </a:prstGeom>
              <a:noFill/>
            </p:spPr>
            <p:txBody>
              <a:bodyPr wrap="square" rtlCol="0">
                <a:spAutoFit/>
              </a:bodyPr>
              <a:lstStyle/>
              <a:p>
                <a:r>
                  <a:rPr lang="en-US"/>
                  <a:t>Modeled</a:t>
                </a:r>
              </a:p>
            </p:txBody>
          </p:sp>
        </p:grpSp>
      </p:grpSp>
      <p:sp>
        <p:nvSpPr>
          <p:cNvPr id="19" name="TextBox 18">
            <a:extLst>
              <a:ext uri="{FF2B5EF4-FFF2-40B4-BE49-F238E27FC236}">
                <a16:creationId xmlns:a16="http://schemas.microsoft.com/office/drawing/2014/main" id="{BD2CFFB3-23E9-49DB-AE32-0EBE428CD42E}"/>
              </a:ext>
            </a:extLst>
          </p:cNvPr>
          <p:cNvSpPr txBox="1"/>
          <p:nvPr/>
        </p:nvSpPr>
        <p:spPr>
          <a:xfrm rot="16200000">
            <a:off x="-795836" y="3738197"/>
            <a:ext cx="4977156" cy="338554"/>
          </a:xfrm>
          <a:prstGeom prst="rect">
            <a:avLst/>
          </a:prstGeom>
          <a:noFill/>
        </p:spPr>
        <p:txBody>
          <a:bodyPr wrap="square" rtlCol="0">
            <a:spAutoFit/>
          </a:bodyPr>
          <a:lstStyle/>
          <a:p>
            <a:pPr algn="ctr"/>
            <a:r>
              <a:rPr lang="en-US" sz="1600"/>
              <a:t>Percent Highly Annoyed</a:t>
            </a:r>
          </a:p>
        </p:txBody>
      </p:sp>
      <p:sp>
        <p:nvSpPr>
          <p:cNvPr id="20" name="TextBox 19">
            <a:extLst>
              <a:ext uri="{FF2B5EF4-FFF2-40B4-BE49-F238E27FC236}">
                <a16:creationId xmlns:a16="http://schemas.microsoft.com/office/drawing/2014/main" id="{D1035ED9-4577-4B66-8BFB-88E7A82F3E15}"/>
              </a:ext>
            </a:extLst>
          </p:cNvPr>
          <p:cNvSpPr txBox="1"/>
          <p:nvPr/>
        </p:nvSpPr>
        <p:spPr>
          <a:xfrm>
            <a:off x="3282442" y="6418229"/>
            <a:ext cx="4257660" cy="338554"/>
          </a:xfrm>
          <a:prstGeom prst="rect">
            <a:avLst/>
          </a:prstGeom>
          <a:noFill/>
        </p:spPr>
        <p:txBody>
          <a:bodyPr wrap="square" rtlCol="0">
            <a:spAutoFit/>
          </a:bodyPr>
          <a:lstStyle/>
          <a:p>
            <a:pPr algn="ctr"/>
            <a:r>
              <a:rPr lang="en-US" sz="1600"/>
              <a:t>Noise Dose, PL (dB)</a:t>
            </a:r>
          </a:p>
        </p:txBody>
      </p:sp>
      <p:sp>
        <p:nvSpPr>
          <p:cNvPr id="2" name="TextBox 1">
            <a:extLst>
              <a:ext uri="{FF2B5EF4-FFF2-40B4-BE49-F238E27FC236}">
                <a16:creationId xmlns:a16="http://schemas.microsoft.com/office/drawing/2014/main" id="{A4DE2B1D-F168-43D7-9F76-D563C762DD8A}"/>
              </a:ext>
            </a:extLst>
          </p:cNvPr>
          <p:cNvSpPr txBox="1"/>
          <p:nvPr/>
        </p:nvSpPr>
        <p:spPr>
          <a:xfrm rot="16200000">
            <a:off x="432743" y="1830941"/>
            <a:ext cx="1184082" cy="584775"/>
          </a:xfrm>
          <a:prstGeom prst="rect">
            <a:avLst/>
          </a:prstGeom>
          <a:noFill/>
        </p:spPr>
        <p:txBody>
          <a:bodyPr wrap="square" rtlCol="0">
            <a:spAutoFit/>
          </a:bodyPr>
          <a:lstStyle/>
          <a:p>
            <a:pPr algn="ctr"/>
            <a:r>
              <a:rPr lang="en-US" sz="1600"/>
              <a:t>50 Participants</a:t>
            </a:r>
          </a:p>
        </p:txBody>
      </p:sp>
      <p:sp>
        <p:nvSpPr>
          <p:cNvPr id="21" name="TextBox 20">
            <a:extLst>
              <a:ext uri="{FF2B5EF4-FFF2-40B4-BE49-F238E27FC236}">
                <a16:creationId xmlns:a16="http://schemas.microsoft.com/office/drawing/2014/main" id="{A11869CC-F931-428B-91C2-12255C5DA11E}"/>
              </a:ext>
            </a:extLst>
          </p:cNvPr>
          <p:cNvSpPr txBox="1"/>
          <p:nvPr/>
        </p:nvSpPr>
        <p:spPr>
          <a:xfrm rot="16200000">
            <a:off x="448989" y="3058416"/>
            <a:ext cx="1184080" cy="584775"/>
          </a:xfrm>
          <a:prstGeom prst="rect">
            <a:avLst/>
          </a:prstGeom>
          <a:noFill/>
        </p:spPr>
        <p:txBody>
          <a:bodyPr wrap="square" rtlCol="0">
            <a:spAutoFit/>
          </a:bodyPr>
          <a:lstStyle/>
          <a:p>
            <a:pPr algn="ctr"/>
            <a:r>
              <a:rPr lang="en-US" sz="1600"/>
              <a:t>500 Participants</a:t>
            </a:r>
          </a:p>
        </p:txBody>
      </p:sp>
      <p:sp>
        <p:nvSpPr>
          <p:cNvPr id="22" name="TextBox 21">
            <a:extLst>
              <a:ext uri="{FF2B5EF4-FFF2-40B4-BE49-F238E27FC236}">
                <a16:creationId xmlns:a16="http://schemas.microsoft.com/office/drawing/2014/main" id="{7B1EC581-1C86-4D36-B971-E4498EBCA621}"/>
              </a:ext>
            </a:extLst>
          </p:cNvPr>
          <p:cNvSpPr txBox="1"/>
          <p:nvPr/>
        </p:nvSpPr>
        <p:spPr>
          <a:xfrm rot="16200000">
            <a:off x="471829" y="4207130"/>
            <a:ext cx="1184080" cy="584775"/>
          </a:xfrm>
          <a:prstGeom prst="rect">
            <a:avLst/>
          </a:prstGeom>
          <a:noFill/>
        </p:spPr>
        <p:txBody>
          <a:bodyPr wrap="square" rtlCol="0">
            <a:spAutoFit/>
          </a:bodyPr>
          <a:lstStyle/>
          <a:p>
            <a:pPr algn="ctr"/>
            <a:r>
              <a:rPr lang="en-US" sz="1600"/>
              <a:t>2500 Participants</a:t>
            </a:r>
          </a:p>
        </p:txBody>
      </p:sp>
      <p:sp>
        <p:nvSpPr>
          <p:cNvPr id="23" name="TextBox 22">
            <a:extLst>
              <a:ext uri="{FF2B5EF4-FFF2-40B4-BE49-F238E27FC236}">
                <a16:creationId xmlns:a16="http://schemas.microsoft.com/office/drawing/2014/main" id="{8B41B467-558E-4035-915D-EE8EF25F0154}"/>
              </a:ext>
            </a:extLst>
          </p:cNvPr>
          <p:cNvSpPr txBox="1"/>
          <p:nvPr/>
        </p:nvSpPr>
        <p:spPr>
          <a:xfrm rot="16200000">
            <a:off x="473640" y="5512802"/>
            <a:ext cx="1184084" cy="584775"/>
          </a:xfrm>
          <a:prstGeom prst="rect">
            <a:avLst/>
          </a:prstGeom>
          <a:noFill/>
        </p:spPr>
        <p:txBody>
          <a:bodyPr wrap="square" rtlCol="0">
            <a:spAutoFit/>
          </a:bodyPr>
          <a:lstStyle/>
          <a:p>
            <a:pPr algn="ctr"/>
            <a:r>
              <a:rPr lang="en-US" sz="1600"/>
              <a:t>10000 Participants</a:t>
            </a:r>
          </a:p>
        </p:txBody>
      </p:sp>
      <p:sp>
        <p:nvSpPr>
          <p:cNvPr id="9" name="TextBox 8">
            <a:extLst>
              <a:ext uri="{FF2B5EF4-FFF2-40B4-BE49-F238E27FC236}">
                <a16:creationId xmlns:a16="http://schemas.microsoft.com/office/drawing/2014/main" id="{D1AC95DF-6B77-4FCB-A07F-48DD3C3E76A7}"/>
              </a:ext>
            </a:extLst>
          </p:cNvPr>
          <p:cNvSpPr txBox="1"/>
          <p:nvPr/>
        </p:nvSpPr>
        <p:spPr>
          <a:xfrm>
            <a:off x="1985289" y="1362010"/>
            <a:ext cx="1516247" cy="338554"/>
          </a:xfrm>
          <a:prstGeom prst="rect">
            <a:avLst/>
          </a:prstGeom>
          <a:noFill/>
        </p:spPr>
        <p:txBody>
          <a:bodyPr wrap="square" rtlCol="0">
            <a:spAutoFit/>
          </a:bodyPr>
          <a:lstStyle/>
          <a:p>
            <a:r>
              <a:rPr lang="en-US" sz="1600"/>
              <a:t>No Dose Error</a:t>
            </a:r>
          </a:p>
        </p:txBody>
      </p:sp>
      <p:sp>
        <p:nvSpPr>
          <p:cNvPr id="24" name="TextBox 23">
            <a:extLst>
              <a:ext uri="{FF2B5EF4-FFF2-40B4-BE49-F238E27FC236}">
                <a16:creationId xmlns:a16="http://schemas.microsoft.com/office/drawing/2014/main" id="{D1631A06-8271-400E-BC40-CE478804876F}"/>
              </a:ext>
            </a:extLst>
          </p:cNvPr>
          <p:cNvSpPr txBox="1"/>
          <p:nvPr/>
        </p:nvSpPr>
        <p:spPr>
          <a:xfrm>
            <a:off x="3247034" y="1362010"/>
            <a:ext cx="1818198" cy="338554"/>
          </a:xfrm>
          <a:prstGeom prst="rect">
            <a:avLst/>
          </a:prstGeom>
          <a:noFill/>
        </p:spPr>
        <p:txBody>
          <a:bodyPr wrap="square" rtlCol="0">
            <a:spAutoFit/>
          </a:bodyPr>
          <a:lstStyle/>
          <a:p>
            <a:pPr algn="ctr"/>
            <a:r>
              <a:rPr lang="en-US" sz="1600"/>
              <a:t>2 dB Error SD</a:t>
            </a:r>
          </a:p>
        </p:txBody>
      </p:sp>
      <p:sp>
        <p:nvSpPr>
          <p:cNvPr id="25" name="TextBox 24">
            <a:extLst>
              <a:ext uri="{FF2B5EF4-FFF2-40B4-BE49-F238E27FC236}">
                <a16:creationId xmlns:a16="http://schemas.microsoft.com/office/drawing/2014/main" id="{AAA1E59F-DFCD-45FF-AFBC-8CD31CCC7191}"/>
              </a:ext>
            </a:extLst>
          </p:cNvPr>
          <p:cNvSpPr txBox="1"/>
          <p:nvPr/>
        </p:nvSpPr>
        <p:spPr>
          <a:xfrm>
            <a:off x="4949588" y="1350199"/>
            <a:ext cx="1494465" cy="338554"/>
          </a:xfrm>
          <a:prstGeom prst="rect">
            <a:avLst/>
          </a:prstGeom>
          <a:noFill/>
        </p:spPr>
        <p:txBody>
          <a:bodyPr wrap="square" rtlCol="0">
            <a:spAutoFit/>
          </a:bodyPr>
          <a:lstStyle/>
          <a:p>
            <a:pPr algn="ctr"/>
            <a:r>
              <a:rPr lang="en-US" sz="1600"/>
              <a:t>4 dB Error SD</a:t>
            </a:r>
          </a:p>
        </p:txBody>
      </p:sp>
      <p:sp>
        <p:nvSpPr>
          <p:cNvPr id="26" name="TextBox 25">
            <a:extLst>
              <a:ext uri="{FF2B5EF4-FFF2-40B4-BE49-F238E27FC236}">
                <a16:creationId xmlns:a16="http://schemas.microsoft.com/office/drawing/2014/main" id="{B089FB43-B7D0-4DE4-9AFC-94C4C1011ADF}"/>
              </a:ext>
            </a:extLst>
          </p:cNvPr>
          <p:cNvSpPr txBox="1"/>
          <p:nvPr/>
        </p:nvSpPr>
        <p:spPr>
          <a:xfrm>
            <a:off x="6438028" y="1350199"/>
            <a:ext cx="1494465" cy="338554"/>
          </a:xfrm>
          <a:prstGeom prst="rect">
            <a:avLst/>
          </a:prstGeom>
          <a:noFill/>
        </p:spPr>
        <p:txBody>
          <a:bodyPr wrap="square" rtlCol="0">
            <a:spAutoFit/>
          </a:bodyPr>
          <a:lstStyle/>
          <a:p>
            <a:pPr algn="ctr"/>
            <a:r>
              <a:rPr lang="en-US" sz="1600"/>
              <a:t>6 dB Error SD</a:t>
            </a:r>
          </a:p>
        </p:txBody>
      </p:sp>
      <p:sp>
        <p:nvSpPr>
          <p:cNvPr id="27" name="TextBox 26">
            <a:extLst>
              <a:ext uri="{FF2B5EF4-FFF2-40B4-BE49-F238E27FC236}">
                <a16:creationId xmlns:a16="http://schemas.microsoft.com/office/drawing/2014/main" id="{0F4E8569-8F65-497E-AE8B-843BC1777FDB}"/>
              </a:ext>
            </a:extLst>
          </p:cNvPr>
          <p:cNvSpPr txBox="1"/>
          <p:nvPr/>
        </p:nvSpPr>
        <p:spPr>
          <a:xfrm>
            <a:off x="8007748" y="1357819"/>
            <a:ext cx="1494465" cy="338554"/>
          </a:xfrm>
          <a:prstGeom prst="rect">
            <a:avLst/>
          </a:prstGeom>
          <a:noFill/>
        </p:spPr>
        <p:txBody>
          <a:bodyPr wrap="square" rtlCol="0">
            <a:spAutoFit/>
          </a:bodyPr>
          <a:lstStyle/>
          <a:p>
            <a:pPr algn="ctr"/>
            <a:r>
              <a:rPr lang="en-US" sz="1600"/>
              <a:t>8 dB Error SD</a:t>
            </a:r>
          </a:p>
        </p:txBody>
      </p:sp>
      <p:sp>
        <p:nvSpPr>
          <p:cNvPr id="28" name="TextBox 27">
            <a:extLst>
              <a:ext uri="{FF2B5EF4-FFF2-40B4-BE49-F238E27FC236}">
                <a16:creationId xmlns:a16="http://schemas.microsoft.com/office/drawing/2014/main" id="{D26FEBEA-18DB-46B2-8703-235C74E564B4}"/>
              </a:ext>
            </a:extLst>
          </p:cNvPr>
          <p:cNvSpPr txBox="1"/>
          <p:nvPr/>
        </p:nvSpPr>
        <p:spPr>
          <a:xfrm>
            <a:off x="9903311" y="3429000"/>
            <a:ext cx="2288689" cy="369332"/>
          </a:xfrm>
          <a:prstGeom prst="rect">
            <a:avLst/>
          </a:prstGeom>
          <a:noFill/>
        </p:spPr>
        <p:txBody>
          <a:bodyPr wrap="square">
            <a:spAutoFit/>
          </a:bodyPr>
          <a:lstStyle/>
          <a:p>
            <a:r>
              <a:rPr lang="en-US" sz="1800"/>
              <a:t>SD: standard deviation</a:t>
            </a:r>
            <a:endParaRPr lang="en-US"/>
          </a:p>
        </p:txBody>
      </p:sp>
    </p:spTree>
    <p:extLst>
      <p:ext uri="{BB962C8B-B14F-4D97-AF65-F5344CB8AC3E}">
        <p14:creationId xmlns:p14="http://schemas.microsoft.com/office/powerpoint/2010/main" val="22543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313B1DC-26D1-415A-A826-98F51A0ABD37}"/>
              </a:ext>
            </a:extLst>
          </p:cNvPr>
          <p:cNvSpPr>
            <a:spLocks noGrp="1"/>
          </p:cNvSpPr>
          <p:nvPr>
            <p:ph type="title"/>
          </p:nvPr>
        </p:nvSpPr>
        <p:spPr/>
        <p:txBody>
          <a:bodyPr/>
          <a:lstStyle/>
          <a:p>
            <a:r>
              <a:rPr lang="en-US"/>
              <a:t>Simulation results: Effects of error and sample size</a:t>
            </a:r>
          </a:p>
        </p:txBody>
      </p:sp>
      <p:grpSp>
        <p:nvGrpSpPr>
          <p:cNvPr id="18" name="Group 17">
            <a:extLst>
              <a:ext uri="{FF2B5EF4-FFF2-40B4-BE49-F238E27FC236}">
                <a16:creationId xmlns:a16="http://schemas.microsoft.com/office/drawing/2014/main" id="{001A2D99-76C7-47AD-83AF-3E234F5A73EF}"/>
              </a:ext>
            </a:extLst>
          </p:cNvPr>
          <p:cNvGrpSpPr/>
          <p:nvPr/>
        </p:nvGrpSpPr>
        <p:grpSpPr>
          <a:xfrm>
            <a:off x="163923" y="941589"/>
            <a:ext cx="10792082" cy="5887508"/>
            <a:chOff x="163923" y="941589"/>
            <a:chExt cx="10792082" cy="5887508"/>
          </a:xfrm>
        </p:grpSpPr>
        <p:grpSp>
          <p:nvGrpSpPr>
            <p:cNvPr id="12" name="Group 11">
              <a:extLst>
                <a:ext uri="{FF2B5EF4-FFF2-40B4-BE49-F238E27FC236}">
                  <a16:creationId xmlns:a16="http://schemas.microsoft.com/office/drawing/2014/main" id="{0E072911-9599-468D-AA7A-12A667B9FDA5}"/>
                </a:ext>
              </a:extLst>
            </p:cNvPr>
            <p:cNvGrpSpPr/>
            <p:nvPr/>
          </p:nvGrpSpPr>
          <p:grpSpPr>
            <a:xfrm>
              <a:off x="163923" y="941589"/>
              <a:ext cx="9461564" cy="5887508"/>
              <a:chOff x="2517075" y="970492"/>
              <a:chExt cx="9461564" cy="5887508"/>
            </a:xfrm>
          </p:grpSpPr>
          <p:pic>
            <p:nvPicPr>
              <p:cNvPr id="4" name="Graphic 3">
                <a:extLst>
                  <a:ext uri="{FF2B5EF4-FFF2-40B4-BE49-F238E27FC236}">
                    <a16:creationId xmlns:a16="http://schemas.microsoft.com/office/drawing/2014/main" id="{497D18DA-8D0A-420D-A571-7543549B927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6463" r="6463"/>
              <a:stretch/>
            </p:blipFill>
            <p:spPr>
              <a:xfrm>
                <a:off x="3767280" y="1261088"/>
                <a:ext cx="8211359" cy="5596912"/>
              </a:xfrm>
              <a:prstGeom prst="rect">
                <a:avLst/>
              </a:prstGeom>
            </p:spPr>
          </p:pic>
          <p:cxnSp>
            <p:nvCxnSpPr>
              <p:cNvPr id="5" name="Straight Arrow Connector 4">
                <a:extLst>
                  <a:ext uri="{FF2B5EF4-FFF2-40B4-BE49-F238E27FC236}">
                    <a16:creationId xmlns:a16="http://schemas.microsoft.com/office/drawing/2014/main" id="{95684DA7-5C54-4093-835E-77C42742FFD5}"/>
                  </a:ext>
                </a:extLst>
              </p:cNvPr>
              <p:cNvCxnSpPr/>
              <p:nvPr/>
            </p:nvCxnSpPr>
            <p:spPr>
              <a:xfrm flipH="1">
                <a:off x="6058752" y="1277516"/>
                <a:ext cx="5014452"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E8F3C875-8E09-4EAD-82EC-A1C5B85AA4F6}"/>
                  </a:ext>
                </a:extLst>
              </p:cNvPr>
              <p:cNvSpPr txBox="1"/>
              <p:nvPr/>
            </p:nvSpPr>
            <p:spPr>
              <a:xfrm>
                <a:off x="6525955" y="970492"/>
                <a:ext cx="4257660" cy="338554"/>
              </a:xfrm>
              <a:prstGeom prst="rect">
                <a:avLst/>
              </a:prstGeom>
              <a:noFill/>
            </p:spPr>
            <p:txBody>
              <a:bodyPr wrap="square" rtlCol="0">
                <a:spAutoFit/>
              </a:bodyPr>
              <a:lstStyle/>
              <a:p>
                <a:pPr algn="ctr"/>
                <a:r>
                  <a:rPr lang="en-US" sz="1600"/>
                  <a:t>Improve accuracy by reducing dose error</a:t>
                </a:r>
              </a:p>
            </p:txBody>
          </p:sp>
          <p:cxnSp>
            <p:nvCxnSpPr>
              <p:cNvPr id="7" name="Straight Arrow Connector 6">
                <a:extLst>
                  <a:ext uri="{FF2B5EF4-FFF2-40B4-BE49-F238E27FC236}">
                    <a16:creationId xmlns:a16="http://schemas.microsoft.com/office/drawing/2014/main" id="{FBF91841-241C-4D2A-B87E-699FD7CCE76F}"/>
                  </a:ext>
                </a:extLst>
              </p:cNvPr>
              <p:cNvCxnSpPr>
                <a:cxnSpLocks/>
              </p:cNvCxnSpPr>
              <p:nvPr/>
            </p:nvCxnSpPr>
            <p:spPr>
              <a:xfrm>
                <a:off x="2980260" y="1725276"/>
                <a:ext cx="0" cy="402020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6E40CDC5-4850-4723-841E-CE3B22410DEC}"/>
                  </a:ext>
                </a:extLst>
              </p:cNvPr>
              <p:cNvSpPr txBox="1"/>
              <p:nvPr/>
            </p:nvSpPr>
            <p:spPr>
              <a:xfrm rot="16200000">
                <a:off x="197774" y="3566102"/>
                <a:ext cx="4977156" cy="338554"/>
              </a:xfrm>
              <a:prstGeom prst="rect">
                <a:avLst/>
              </a:prstGeom>
              <a:noFill/>
            </p:spPr>
            <p:txBody>
              <a:bodyPr wrap="square" rtlCol="0">
                <a:spAutoFit/>
              </a:bodyPr>
              <a:lstStyle/>
              <a:p>
                <a:pPr algn="ctr"/>
                <a:r>
                  <a:rPr lang="en-US" sz="1600"/>
                  <a:t>Improve precision by increasing number of participants</a:t>
                </a:r>
              </a:p>
            </p:txBody>
          </p:sp>
        </p:grpSp>
        <p:grpSp>
          <p:nvGrpSpPr>
            <p:cNvPr id="17" name="Group 16">
              <a:extLst>
                <a:ext uri="{FF2B5EF4-FFF2-40B4-BE49-F238E27FC236}">
                  <a16:creationId xmlns:a16="http://schemas.microsoft.com/office/drawing/2014/main" id="{E7683B5F-DB83-4915-9B97-6E897D9AD4A6}"/>
                </a:ext>
              </a:extLst>
            </p:cNvPr>
            <p:cNvGrpSpPr/>
            <p:nvPr/>
          </p:nvGrpSpPr>
          <p:grpSpPr>
            <a:xfrm>
              <a:off x="9439176" y="1662826"/>
              <a:ext cx="1516829" cy="735092"/>
              <a:chOff x="9439176" y="1662826"/>
              <a:chExt cx="1516829" cy="735092"/>
            </a:xfrm>
          </p:grpSpPr>
          <p:cxnSp>
            <p:nvCxnSpPr>
              <p:cNvPr id="13" name="Straight Connector 12">
                <a:extLst>
                  <a:ext uri="{FF2B5EF4-FFF2-40B4-BE49-F238E27FC236}">
                    <a16:creationId xmlns:a16="http://schemas.microsoft.com/office/drawing/2014/main" id="{A6123943-2829-4613-8EEF-5515AA9D68B5}"/>
                  </a:ext>
                </a:extLst>
              </p:cNvPr>
              <p:cNvCxnSpPr>
                <a:cxnSpLocks/>
              </p:cNvCxnSpPr>
              <p:nvPr/>
            </p:nvCxnSpPr>
            <p:spPr>
              <a:xfrm>
                <a:off x="9439176" y="1847492"/>
                <a:ext cx="404308" cy="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FFE808BE-57AA-472E-A632-6AE1D81F2BC8}"/>
                  </a:ext>
                </a:extLst>
              </p:cNvPr>
              <p:cNvCxnSpPr>
                <a:cxnSpLocks/>
              </p:cNvCxnSpPr>
              <p:nvPr/>
            </p:nvCxnSpPr>
            <p:spPr>
              <a:xfrm>
                <a:off x="9439176" y="2213252"/>
                <a:ext cx="404308" cy="0"/>
              </a:xfrm>
              <a:prstGeom prst="line">
                <a:avLst/>
              </a:prstGeom>
              <a:ln w="38100">
                <a:solidFill>
                  <a:srgbClr val="0000FF"/>
                </a:solidFill>
              </a:ln>
            </p:spPr>
            <p:style>
              <a:lnRef idx="1">
                <a:schemeClr val="dk1"/>
              </a:lnRef>
              <a:fillRef idx="0">
                <a:schemeClr val="dk1"/>
              </a:fillRef>
              <a:effectRef idx="0">
                <a:schemeClr val="dk1"/>
              </a:effectRef>
              <a:fontRef idx="minor">
                <a:schemeClr val="tx1"/>
              </a:fontRef>
            </p:style>
          </p:cxnSp>
          <p:sp>
            <p:nvSpPr>
              <p:cNvPr id="15" name="TextBox 14">
                <a:extLst>
                  <a:ext uri="{FF2B5EF4-FFF2-40B4-BE49-F238E27FC236}">
                    <a16:creationId xmlns:a16="http://schemas.microsoft.com/office/drawing/2014/main" id="{750B887F-AAB6-4BF4-9F99-E5BF9C91FC60}"/>
                  </a:ext>
                </a:extLst>
              </p:cNvPr>
              <p:cNvSpPr txBox="1"/>
              <p:nvPr/>
            </p:nvSpPr>
            <p:spPr>
              <a:xfrm>
                <a:off x="9903311" y="1662826"/>
                <a:ext cx="759012" cy="369332"/>
              </a:xfrm>
              <a:prstGeom prst="rect">
                <a:avLst/>
              </a:prstGeom>
              <a:noFill/>
            </p:spPr>
            <p:txBody>
              <a:bodyPr wrap="square" rtlCol="0">
                <a:spAutoFit/>
              </a:bodyPr>
              <a:lstStyle/>
              <a:p>
                <a:r>
                  <a:rPr lang="en-US"/>
                  <a:t>True</a:t>
                </a:r>
              </a:p>
            </p:txBody>
          </p:sp>
          <p:sp>
            <p:nvSpPr>
              <p:cNvPr id="16" name="TextBox 15">
                <a:extLst>
                  <a:ext uri="{FF2B5EF4-FFF2-40B4-BE49-F238E27FC236}">
                    <a16:creationId xmlns:a16="http://schemas.microsoft.com/office/drawing/2014/main" id="{35CC1AED-B311-4249-9E73-294BC6F8FE25}"/>
                  </a:ext>
                </a:extLst>
              </p:cNvPr>
              <p:cNvSpPr txBox="1"/>
              <p:nvPr/>
            </p:nvSpPr>
            <p:spPr>
              <a:xfrm>
                <a:off x="9903311" y="2028586"/>
                <a:ext cx="1052694" cy="369332"/>
              </a:xfrm>
              <a:prstGeom prst="rect">
                <a:avLst/>
              </a:prstGeom>
              <a:noFill/>
            </p:spPr>
            <p:txBody>
              <a:bodyPr wrap="square" rtlCol="0">
                <a:spAutoFit/>
              </a:bodyPr>
              <a:lstStyle/>
              <a:p>
                <a:r>
                  <a:rPr lang="en-US"/>
                  <a:t>Modeled</a:t>
                </a:r>
              </a:p>
            </p:txBody>
          </p:sp>
        </p:grpSp>
      </p:grpSp>
      <p:sp>
        <p:nvSpPr>
          <p:cNvPr id="19" name="TextBox 18">
            <a:extLst>
              <a:ext uri="{FF2B5EF4-FFF2-40B4-BE49-F238E27FC236}">
                <a16:creationId xmlns:a16="http://schemas.microsoft.com/office/drawing/2014/main" id="{BD2CFFB3-23E9-49DB-AE32-0EBE428CD42E}"/>
              </a:ext>
            </a:extLst>
          </p:cNvPr>
          <p:cNvSpPr txBox="1"/>
          <p:nvPr/>
        </p:nvSpPr>
        <p:spPr>
          <a:xfrm rot="16200000">
            <a:off x="-795836" y="3738197"/>
            <a:ext cx="4977156" cy="338554"/>
          </a:xfrm>
          <a:prstGeom prst="rect">
            <a:avLst/>
          </a:prstGeom>
          <a:noFill/>
        </p:spPr>
        <p:txBody>
          <a:bodyPr wrap="square" rtlCol="0">
            <a:spAutoFit/>
          </a:bodyPr>
          <a:lstStyle/>
          <a:p>
            <a:pPr algn="ctr"/>
            <a:r>
              <a:rPr lang="en-US" sz="1600"/>
              <a:t>Percent Highly Annoyed</a:t>
            </a:r>
          </a:p>
        </p:txBody>
      </p:sp>
      <p:sp>
        <p:nvSpPr>
          <p:cNvPr id="20" name="TextBox 19">
            <a:extLst>
              <a:ext uri="{FF2B5EF4-FFF2-40B4-BE49-F238E27FC236}">
                <a16:creationId xmlns:a16="http://schemas.microsoft.com/office/drawing/2014/main" id="{D1035ED9-4577-4B66-8BFB-88E7A82F3E15}"/>
              </a:ext>
            </a:extLst>
          </p:cNvPr>
          <p:cNvSpPr txBox="1"/>
          <p:nvPr/>
        </p:nvSpPr>
        <p:spPr>
          <a:xfrm>
            <a:off x="3282442" y="6418229"/>
            <a:ext cx="4257660" cy="338554"/>
          </a:xfrm>
          <a:prstGeom prst="rect">
            <a:avLst/>
          </a:prstGeom>
          <a:noFill/>
        </p:spPr>
        <p:txBody>
          <a:bodyPr wrap="square" rtlCol="0">
            <a:spAutoFit/>
          </a:bodyPr>
          <a:lstStyle/>
          <a:p>
            <a:pPr algn="ctr"/>
            <a:r>
              <a:rPr lang="en-US" sz="1600"/>
              <a:t>Noise Dose, PL (dB)</a:t>
            </a:r>
          </a:p>
        </p:txBody>
      </p:sp>
      <p:sp>
        <p:nvSpPr>
          <p:cNvPr id="2" name="TextBox 1">
            <a:extLst>
              <a:ext uri="{FF2B5EF4-FFF2-40B4-BE49-F238E27FC236}">
                <a16:creationId xmlns:a16="http://schemas.microsoft.com/office/drawing/2014/main" id="{A4DE2B1D-F168-43D7-9F76-D563C762DD8A}"/>
              </a:ext>
            </a:extLst>
          </p:cNvPr>
          <p:cNvSpPr txBox="1"/>
          <p:nvPr/>
        </p:nvSpPr>
        <p:spPr>
          <a:xfrm rot="16200000">
            <a:off x="432743" y="1830941"/>
            <a:ext cx="1184082" cy="584775"/>
          </a:xfrm>
          <a:prstGeom prst="rect">
            <a:avLst/>
          </a:prstGeom>
          <a:noFill/>
        </p:spPr>
        <p:txBody>
          <a:bodyPr wrap="square" rtlCol="0">
            <a:spAutoFit/>
          </a:bodyPr>
          <a:lstStyle/>
          <a:p>
            <a:pPr algn="ctr"/>
            <a:r>
              <a:rPr lang="en-US" sz="1600"/>
              <a:t>50 Participants</a:t>
            </a:r>
          </a:p>
        </p:txBody>
      </p:sp>
      <p:sp>
        <p:nvSpPr>
          <p:cNvPr id="21" name="TextBox 20">
            <a:extLst>
              <a:ext uri="{FF2B5EF4-FFF2-40B4-BE49-F238E27FC236}">
                <a16:creationId xmlns:a16="http://schemas.microsoft.com/office/drawing/2014/main" id="{A11869CC-F931-428B-91C2-12255C5DA11E}"/>
              </a:ext>
            </a:extLst>
          </p:cNvPr>
          <p:cNvSpPr txBox="1"/>
          <p:nvPr/>
        </p:nvSpPr>
        <p:spPr>
          <a:xfrm rot="16200000">
            <a:off x="448989" y="3058416"/>
            <a:ext cx="1184080" cy="584775"/>
          </a:xfrm>
          <a:prstGeom prst="rect">
            <a:avLst/>
          </a:prstGeom>
          <a:noFill/>
        </p:spPr>
        <p:txBody>
          <a:bodyPr wrap="square" rtlCol="0">
            <a:spAutoFit/>
          </a:bodyPr>
          <a:lstStyle/>
          <a:p>
            <a:pPr algn="ctr"/>
            <a:r>
              <a:rPr lang="en-US" sz="1600"/>
              <a:t>500 Participants</a:t>
            </a:r>
          </a:p>
        </p:txBody>
      </p:sp>
      <p:sp>
        <p:nvSpPr>
          <p:cNvPr id="22" name="TextBox 21">
            <a:extLst>
              <a:ext uri="{FF2B5EF4-FFF2-40B4-BE49-F238E27FC236}">
                <a16:creationId xmlns:a16="http://schemas.microsoft.com/office/drawing/2014/main" id="{7B1EC581-1C86-4D36-B971-E4498EBCA621}"/>
              </a:ext>
            </a:extLst>
          </p:cNvPr>
          <p:cNvSpPr txBox="1"/>
          <p:nvPr/>
        </p:nvSpPr>
        <p:spPr>
          <a:xfrm rot="16200000">
            <a:off x="471829" y="4207130"/>
            <a:ext cx="1184080" cy="584775"/>
          </a:xfrm>
          <a:prstGeom prst="rect">
            <a:avLst/>
          </a:prstGeom>
          <a:noFill/>
        </p:spPr>
        <p:txBody>
          <a:bodyPr wrap="square" rtlCol="0">
            <a:spAutoFit/>
          </a:bodyPr>
          <a:lstStyle/>
          <a:p>
            <a:pPr algn="ctr"/>
            <a:r>
              <a:rPr lang="en-US" sz="1600"/>
              <a:t>2500 Participants</a:t>
            </a:r>
          </a:p>
        </p:txBody>
      </p:sp>
      <p:sp>
        <p:nvSpPr>
          <p:cNvPr id="23" name="TextBox 22">
            <a:extLst>
              <a:ext uri="{FF2B5EF4-FFF2-40B4-BE49-F238E27FC236}">
                <a16:creationId xmlns:a16="http://schemas.microsoft.com/office/drawing/2014/main" id="{8B41B467-558E-4035-915D-EE8EF25F0154}"/>
              </a:ext>
            </a:extLst>
          </p:cNvPr>
          <p:cNvSpPr txBox="1"/>
          <p:nvPr/>
        </p:nvSpPr>
        <p:spPr>
          <a:xfrm rot="16200000">
            <a:off x="473640" y="5512802"/>
            <a:ext cx="1184084" cy="584775"/>
          </a:xfrm>
          <a:prstGeom prst="rect">
            <a:avLst/>
          </a:prstGeom>
          <a:noFill/>
        </p:spPr>
        <p:txBody>
          <a:bodyPr wrap="square" rtlCol="0">
            <a:spAutoFit/>
          </a:bodyPr>
          <a:lstStyle/>
          <a:p>
            <a:pPr algn="ctr"/>
            <a:r>
              <a:rPr lang="en-US" sz="1600"/>
              <a:t>10000 Participants</a:t>
            </a:r>
          </a:p>
        </p:txBody>
      </p:sp>
      <p:sp>
        <p:nvSpPr>
          <p:cNvPr id="9" name="TextBox 8">
            <a:extLst>
              <a:ext uri="{FF2B5EF4-FFF2-40B4-BE49-F238E27FC236}">
                <a16:creationId xmlns:a16="http://schemas.microsoft.com/office/drawing/2014/main" id="{D1AC95DF-6B77-4FCB-A07F-48DD3C3E76A7}"/>
              </a:ext>
            </a:extLst>
          </p:cNvPr>
          <p:cNvSpPr txBox="1"/>
          <p:nvPr/>
        </p:nvSpPr>
        <p:spPr>
          <a:xfrm>
            <a:off x="1985289" y="1362010"/>
            <a:ext cx="1516247" cy="338554"/>
          </a:xfrm>
          <a:prstGeom prst="rect">
            <a:avLst/>
          </a:prstGeom>
          <a:noFill/>
        </p:spPr>
        <p:txBody>
          <a:bodyPr wrap="square" rtlCol="0">
            <a:spAutoFit/>
          </a:bodyPr>
          <a:lstStyle/>
          <a:p>
            <a:r>
              <a:rPr lang="en-US" sz="1600"/>
              <a:t>No Dose Error</a:t>
            </a:r>
          </a:p>
        </p:txBody>
      </p:sp>
      <p:sp>
        <p:nvSpPr>
          <p:cNvPr id="28" name="TextBox 27">
            <a:extLst>
              <a:ext uri="{FF2B5EF4-FFF2-40B4-BE49-F238E27FC236}">
                <a16:creationId xmlns:a16="http://schemas.microsoft.com/office/drawing/2014/main" id="{05F462CC-0A93-4F10-8237-602C4C89B7E0}"/>
              </a:ext>
            </a:extLst>
          </p:cNvPr>
          <p:cNvSpPr txBox="1"/>
          <p:nvPr/>
        </p:nvSpPr>
        <p:spPr>
          <a:xfrm>
            <a:off x="3247034" y="1362010"/>
            <a:ext cx="1818198" cy="338554"/>
          </a:xfrm>
          <a:prstGeom prst="rect">
            <a:avLst/>
          </a:prstGeom>
          <a:noFill/>
        </p:spPr>
        <p:txBody>
          <a:bodyPr wrap="square" rtlCol="0">
            <a:spAutoFit/>
          </a:bodyPr>
          <a:lstStyle/>
          <a:p>
            <a:pPr algn="ctr"/>
            <a:r>
              <a:rPr lang="en-US" sz="1600"/>
              <a:t>2 dB Error SD</a:t>
            </a:r>
          </a:p>
        </p:txBody>
      </p:sp>
      <p:sp>
        <p:nvSpPr>
          <p:cNvPr id="29" name="TextBox 28">
            <a:extLst>
              <a:ext uri="{FF2B5EF4-FFF2-40B4-BE49-F238E27FC236}">
                <a16:creationId xmlns:a16="http://schemas.microsoft.com/office/drawing/2014/main" id="{3612B3F2-2526-4C20-8CAF-1729EF42DEB7}"/>
              </a:ext>
            </a:extLst>
          </p:cNvPr>
          <p:cNvSpPr txBox="1"/>
          <p:nvPr/>
        </p:nvSpPr>
        <p:spPr>
          <a:xfrm>
            <a:off x="4949588" y="1350199"/>
            <a:ext cx="1494465" cy="338554"/>
          </a:xfrm>
          <a:prstGeom prst="rect">
            <a:avLst/>
          </a:prstGeom>
          <a:noFill/>
        </p:spPr>
        <p:txBody>
          <a:bodyPr wrap="square" rtlCol="0">
            <a:spAutoFit/>
          </a:bodyPr>
          <a:lstStyle/>
          <a:p>
            <a:pPr algn="ctr"/>
            <a:r>
              <a:rPr lang="en-US" sz="1600"/>
              <a:t>4 dB Error SD</a:t>
            </a:r>
          </a:p>
        </p:txBody>
      </p:sp>
      <p:sp>
        <p:nvSpPr>
          <p:cNvPr id="30" name="TextBox 29">
            <a:extLst>
              <a:ext uri="{FF2B5EF4-FFF2-40B4-BE49-F238E27FC236}">
                <a16:creationId xmlns:a16="http://schemas.microsoft.com/office/drawing/2014/main" id="{2DC6A6EC-9A78-4129-9856-0D3AFBB9ECCA}"/>
              </a:ext>
            </a:extLst>
          </p:cNvPr>
          <p:cNvSpPr txBox="1"/>
          <p:nvPr/>
        </p:nvSpPr>
        <p:spPr>
          <a:xfrm>
            <a:off x="6438028" y="1350199"/>
            <a:ext cx="1494465" cy="338554"/>
          </a:xfrm>
          <a:prstGeom prst="rect">
            <a:avLst/>
          </a:prstGeom>
          <a:noFill/>
        </p:spPr>
        <p:txBody>
          <a:bodyPr wrap="square" rtlCol="0">
            <a:spAutoFit/>
          </a:bodyPr>
          <a:lstStyle/>
          <a:p>
            <a:pPr algn="ctr"/>
            <a:r>
              <a:rPr lang="en-US" sz="1600"/>
              <a:t>6 dB Error SD</a:t>
            </a:r>
          </a:p>
        </p:txBody>
      </p:sp>
      <p:sp>
        <p:nvSpPr>
          <p:cNvPr id="31" name="TextBox 30">
            <a:extLst>
              <a:ext uri="{FF2B5EF4-FFF2-40B4-BE49-F238E27FC236}">
                <a16:creationId xmlns:a16="http://schemas.microsoft.com/office/drawing/2014/main" id="{9B057606-610F-45E4-B316-D43EA3CD0722}"/>
              </a:ext>
            </a:extLst>
          </p:cNvPr>
          <p:cNvSpPr txBox="1"/>
          <p:nvPr/>
        </p:nvSpPr>
        <p:spPr>
          <a:xfrm>
            <a:off x="8007748" y="1357819"/>
            <a:ext cx="1494465" cy="338554"/>
          </a:xfrm>
          <a:prstGeom prst="rect">
            <a:avLst/>
          </a:prstGeom>
          <a:noFill/>
        </p:spPr>
        <p:txBody>
          <a:bodyPr wrap="square" rtlCol="0">
            <a:spAutoFit/>
          </a:bodyPr>
          <a:lstStyle/>
          <a:p>
            <a:pPr algn="ctr"/>
            <a:r>
              <a:rPr lang="en-US" sz="1600"/>
              <a:t>8 dB Error SD</a:t>
            </a:r>
          </a:p>
        </p:txBody>
      </p:sp>
      <p:sp>
        <p:nvSpPr>
          <p:cNvPr id="26" name="TextBox 25">
            <a:extLst>
              <a:ext uri="{FF2B5EF4-FFF2-40B4-BE49-F238E27FC236}">
                <a16:creationId xmlns:a16="http://schemas.microsoft.com/office/drawing/2014/main" id="{568ACFD1-1B6A-4592-850B-28B78E89CC6B}"/>
              </a:ext>
            </a:extLst>
          </p:cNvPr>
          <p:cNvSpPr txBox="1"/>
          <p:nvPr/>
        </p:nvSpPr>
        <p:spPr>
          <a:xfrm>
            <a:off x="9903311" y="3429000"/>
            <a:ext cx="2288689" cy="369332"/>
          </a:xfrm>
          <a:prstGeom prst="rect">
            <a:avLst/>
          </a:prstGeom>
          <a:noFill/>
        </p:spPr>
        <p:txBody>
          <a:bodyPr wrap="square">
            <a:spAutoFit/>
          </a:bodyPr>
          <a:lstStyle/>
          <a:p>
            <a:r>
              <a:rPr lang="en-US" sz="1800"/>
              <a:t>SD: standard deviation</a:t>
            </a:r>
            <a:endParaRPr lang="en-US"/>
          </a:p>
        </p:txBody>
      </p:sp>
    </p:spTree>
    <p:extLst>
      <p:ext uri="{BB962C8B-B14F-4D97-AF65-F5344CB8AC3E}">
        <p14:creationId xmlns:p14="http://schemas.microsoft.com/office/powerpoint/2010/main" val="33558593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7A5AFC9-C625-4B53-9404-A97744761278}"/>
              </a:ext>
            </a:extLst>
          </p:cNvPr>
          <p:cNvSpPr>
            <a:spLocks noGrp="1"/>
          </p:cNvSpPr>
          <p:nvPr>
            <p:ph idx="1"/>
          </p:nvPr>
        </p:nvSpPr>
        <p:spPr>
          <a:xfrm>
            <a:off x="101600" y="5965287"/>
            <a:ext cx="11988800" cy="1364913"/>
          </a:xfrm>
        </p:spPr>
        <p:txBody>
          <a:bodyPr/>
          <a:lstStyle/>
          <a:p>
            <a:pPr>
              <a:spcBef>
                <a:spcPts val="300"/>
              </a:spcBef>
            </a:pPr>
            <a:r>
              <a:rPr lang="en-US"/>
              <a:t>Box and whiskers show data from 30 replicates</a:t>
            </a:r>
          </a:p>
          <a:p>
            <a:pPr>
              <a:spcBef>
                <a:spcPts val="300"/>
              </a:spcBef>
            </a:pPr>
            <a:r>
              <a:rPr lang="en-US"/>
              <a:t>Dot and error bar show the mean and the standard deviation of the 30 replicates</a:t>
            </a:r>
          </a:p>
        </p:txBody>
      </p:sp>
      <p:sp>
        <p:nvSpPr>
          <p:cNvPr id="3" name="Title 2">
            <a:extLst>
              <a:ext uri="{FF2B5EF4-FFF2-40B4-BE49-F238E27FC236}">
                <a16:creationId xmlns:a16="http://schemas.microsoft.com/office/drawing/2014/main" id="{EC65F3C4-BE5F-46F7-9CF5-7196FDD47226}"/>
              </a:ext>
            </a:extLst>
          </p:cNvPr>
          <p:cNvSpPr>
            <a:spLocks noGrp="1"/>
          </p:cNvSpPr>
          <p:nvPr>
            <p:ph type="title"/>
          </p:nvPr>
        </p:nvSpPr>
        <p:spPr/>
        <p:txBody>
          <a:bodyPr/>
          <a:lstStyle/>
          <a:p>
            <a:r>
              <a:rPr lang="en-US"/>
              <a:t>Slope term decreases linearly with increased dose error</a:t>
            </a:r>
          </a:p>
        </p:txBody>
      </p:sp>
      <p:grpSp>
        <p:nvGrpSpPr>
          <p:cNvPr id="13" name="Group 12">
            <a:extLst>
              <a:ext uri="{FF2B5EF4-FFF2-40B4-BE49-F238E27FC236}">
                <a16:creationId xmlns:a16="http://schemas.microsoft.com/office/drawing/2014/main" id="{7C7DEEAA-52C6-40B2-BC41-2D01D77F4C9A}"/>
              </a:ext>
            </a:extLst>
          </p:cNvPr>
          <p:cNvGrpSpPr/>
          <p:nvPr/>
        </p:nvGrpSpPr>
        <p:grpSpPr>
          <a:xfrm>
            <a:off x="304803" y="1391868"/>
            <a:ext cx="10586098" cy="4288350"/>
            <a:chOff x="699796" y="2313695"/>
            <a:chExt cx="10586098" cy="4288350"/>
          </a:xfrm>
        </p:grpSpPr>
        <p:pic>
          <p:nvPicPr>
            <p:cNvPr id="9" name="Graphic 8">
              <a:extLst>
                <a:ext uri="{FF2B5EF4-FFF2-40B4-BE49-F238E27FC236}">
                  <a16:creationId xmlns:a16="http://schemas.microsoft.com/office/drawing/2014/main" id="{69AF8A4E-AFB2-4DE4-9AE8-398DE33DBCB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99796" y="2313695"/>
              <a:ext cx="10586098" cy="4288350"/>
            </a:xfrm>
            <a:prstGeom prst="rect">
              <a:avLst/>
            </a:prstGeom>
          </p:spPr>
        </p:pic>
        <p:cxnSp>
          <p:nvCxnSpPr>
            <p:cNvPr id="11" name="Straight Arrow Connector 10">
              <a:extLst>
                <a:ext uri="{FF2B5EF4-FFF2-40B4-BE49-F238E27FC236}">
                  <a16:creationId xmlns:a16="http://schemas.microsoft.com/office/drawing/2014/main" id="{57DE2240-A917-4AE9-A5B3-E24A38728F6C}"/>
                </a:ext>
              </a:extLst>
            </p:cNvPr>
            <p:cNvCxnSpPr/>
            <p:nvPr/>
          </p:nvCxnSpPr>
          <p:spPr>
            <a:xfrm>
              <a:off x="5085818" y="3601616"/>
              <a:ext cx="895738" cy="1847461"/>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2" name="TextBox 11">
              <a:extLst>
                <a:ext uri="{FF2B5EF4-FFF2-40B4-BE49-F238E27FC236}">
                  <a16:creationId xmlns:a16="http://schemas.microsoft.com/office/drawing/2014/main" id="{619101F6-3F89-4534-868F-64572FC65931}"/>
                </a:ext>
              </a:extLst>
            </p:cNvPr>
            <p:cNvSpPr txBox="1"/>
            <p:nvPr/>
          </p:nvSpPr>
          <p:spPr>
            <a:xfrm rot="3875465">
              <a:off x="4623858" y="4273205"/>
              <a:ext cx="2202617" cy="369332"/>
            </a:xfrm>
            <a:prstGeom prst="rect">
              <a:avLst/>
            </a:prstGeom>
            <a:noFill/>
          </p:spPr>
          <p:txBody>
            <a:bodyPr wrap="square" rtlCol="0">
              <a:spAutoFit/>
            </a:bodyPr>
            <a:lstStyle/>
            <a:p>
              <a:pPr algn="ctr"/>
              <a:r>
                <a:rPr lang="en-US" b="1">
                  <a:solidFill>
                    <a:srgbClr val="C00000"/>
                  </a:solidFill>
                </a:rPr>
                <a:t>Increasing Dose Error</a:t>
              </a:r>
            </a:p>
          </p:txBody>
        </p:sp>
      </p:grpSp>
      <p:sp>
        <p:nvSpPr>
          <p:cNvPr id="4" name="TextBox 3">
            <a:extLst>
              <a:ext uri="{FF2B5EF4-FFF2-40B4-BE49-F238E27FC236}">
                <a16:creationId xmlns:a16="http://schemas.microsoft.com/office/drawing/2014/main" id="{D031AD75-CE08-42AB-8BC7-40C17B531599}"/>
              </a:ext>
            </a:extLst>
          </p:cNvPr>
          <p:cNvSpPr txBox="1"/>
          <p:nvPr/>
        </p:nvSpPr>
        <p:spPr>
          <a:xfrm rot="16200000">
            <a:off x="-330974" y="3218903"/>
            <a:ext cx="1975410" cy="461665"/>
          </a:xfrm>
          <a:prstGeom prst="rect">
            <a:avLst/>
          </a:prstGeom>
          <a:noFill/>
        </p:spPr>
        <p:txBody>
          <a:bodyPr wrap="square" rtlCol="0">
            <a:spAutoFit/>
          </a:bodyPr>
          <a:lstStyle/>
          <a:p>
            <a:pPr algn="ctr"/>
            <a:r>
              <a:rPr lang="en-US" sz="2400"/>
              <a:t>Slope</a:t>
            </a:r>
          </a:p>
        </p:txBody>
      </p:sp>
      <p:cxnSp>
        <p:nvCxnSpPr>
          <p:cNvPr id="10" name="Straight Connector 9">
            <a:extLst>
              <a:ext uri="{FF2B5EF4-FFF2-40B4-BE49-F238E27FC236}">
                <a16:creationId xmlns:a16="http://schemas.microsoft.com/office/drawing/2014/main" id="{74108DF2-69FD-4EED-9D43-FF89C2F28D6A}"/>
              </a:ext>
            </a:extLst>
          </p:cNvPr>
          <p:cNvCxnSpPr>
            <a:cxnSpLocks/>
          </p:cNvCxnSpPr>
          <p:nvPr/>
        </p:nvCxnSpPr>
        <p:spPr>
          <a:xfrm>
            <a:off x="10047260" y="2495386"/>
            <a:ext cx="404308" cy="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5864693A-619D-4B8A-B43D-313B9C65FBF4}"/>
                  </a:ext>
                </a:extLst>
              </p:cNvPr>
              <p:cNvSpPr txBox="1"/>
              <p:nvPr/>
            </p:nvSpPr>
            <p:spPr>
              <a:xfrm>
                <a:off x="10511394" y="2310720"/>
                <a:ext cx="1208541" cy="369332"/>
              </a:xfrm>
              <a:prstGeom prst="rect">
                <a:avLst/>
              </a:prstGeom>
              <a:noFill/>
            </p:spPr>
            <p:txBody>
              <a:bodyPr wrap="square" rtlCol="0">
                <a:spAutoFit/>
              </a:bodyPr>
              <a:lstStyle/>
              <a:p>
                <a:r>
                  <a:rPr lang="en-US"/>
                  <a:t>True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𝛽</m:t>
                        </m:r>
                      </m:e>
                      <m:sub>
                        <m:r>
                          <a:rPr lang="en-US" b="0" i="1" smtClean="0">
                            <a:latin typeface="Cambria Math" panose="02040503050406030204" pitchFamily="18" charset="0"/>
                          </a:rPr>
                          <m:t>1</m:t>
                        </m:r>
                      </m:sub>
                    </m:sSub>
                  </m:oMath>
                </a14:m>
                <a:endParaRPr lang="en-US"/>
              </a:p>
            </p:txBody>
          </p:sp>
        </mc:Choice>
        <mc:Fallback xmlns="">
          <p:sp>
            <p:nvSpPr>
              <p:cNvPr id="14" name="TextBox 13">
                <a:extLst>
                  <a:ext uri="{FF2B5EF4-FFF2-40B4-BE49-F238E27FC236}">
                    <a16:creationId xmlns:a16="http://schemas.microsoft.com/office/drawing/2014/main" id="{5864693A-619D-4B8A-B43D-313B9C65FBF4}"/>
                  </a:ext>
                </a:extLst>
              </p:cNvPr>
              <p:cNvSpPr txBox="1">
                <a:spLocks noRot="1" noChangeAspect="1" noMove="1" noResize="1" noEditPoints="1" noAdjustHandles="1" noChangeArrowheads="1" noChangeShapeType="1" noTextEdit="1"/>
              </p:cNvSpPr>
              <p:nvPr/>
            </p:nvSpPr>
            <p:spPr>
              <a:xfrm>
                <a:off x="10511394" y="2310720"/>
                <a:ext cx="1208541" cy="369332"/>
              </a:xfrm>
              <a:prstGeom prst="rect">
                <a:avLst/>
              </a:prstGeom>
              <a:blipFill>
                <a:blip r:embed="rId5"/>
                <a:stretch>
                  <a:fillRect l="-4020" t="-8197" b="-24590"/>
                </a:stretch>
              </a:blipFill>
            </p:spPr>
            <p:txBody>
              <a:bodyPr/>
              <a:lstStyle/>
              <a:p>
                <a:r>
                  <a:rPr lang="en-US">
                    <a:noFill/>
                  </a:rPr>
                  <a:t> </a:t>
                </a:r>
              </a:p>
            </p:txBody>
          </p:sp>
        </mc:Fallback>
      </mc:AlternateContent>
      <p:sp>
        <p:nvSpPr>
          <p:cNvPr id="5" name="Rectangle 4">
            <a:extLst>
              <a:ext uri="{FF2B5EF4-FFF2-40B4-BE49-F238E27FC236}">
                <a16:creationId xmlns:a16="http://schemas.microsoft.com/office/drawing/2014/main" id="{B493F40F-5A00-43E6-8989-3F5A17A10EF2}"/>
              </a:ext>
            </a:extLst>
          </p:cNvPr>
          <p:cNvSpPr/>
          <p:nvPr/>
        </p:nvSpPr>
        <p:spPr>
          <a:xfrm>
            <a:off x="3449256" y="1415018"/>
            <a:ext cx="4780344" cy="2584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1">
            <a:extLst>
              <a:ext uri="{FF2B5EF4-FFF2-40B4-BE49-F238E27FC236}">
                <a16:creationId xmlns:a16="http://schemas.microsoft.com/office/drawing/2014/main" id="{7D0DD09C-7B65-4FDA-9FEF-E044819EB7ED}"/>
              </a:ext>
            </a:extLst>
          </p:cNvPr>
          <p:cNvSpPr txBox="1">
            <a:spLocks/>
          </p:cNvSpPr>
          <p:nvPr/>
        </p:nvSpPr>
        <p:spPr>
          <a:xfrm>
            <a:off x="101600" y="971183"/>
            <a:ext cx="11988800" cy="1462261"/>
          </a:xfrm>
          <a:prstGeom prst="rect">
            <a:avLst/>
          </a:prstGeom>
        </p:spPr>
        <p:txBody>
          <a:bodyPr/>
          <a:lstStyle>
            <a:lvl1pPr marL="342891" indent="-342891" algn="l" rtl="0" eaLnBrk="1" fontAlgn="base" hangingPunct="1">
              <a:spcBef>
                <a:spcPct val="20000"/>
              </a:spcBef>
              <a:spcAft>
                <a:spcPct val="0"/>
              </a:spcAft>
              <a:buClr>
                <a:schemeClr val="accent2">
                  <a:lumMod val="75000"/>
                </a:schemeClr>
              </a:buClr>
              <a:buFont typeface="Wingdings" charset="2"/>
              <a:buChar char="Ø"/>
              <a:defRPr sz="2400" b="1" kern="1200">
                <a:solidFill>
                  <a:schemeClr val="tx1"/>
                </a:solidFill>
                <a:latin typeface="+mn-lt"/>
                <a:ea typeface="ヒラギノ角ゴ Pro W3" pitchFamily="-109" charset="-128"/>
                <a:cs typeface="ヒラギノ角ゴ Pro W3" pitchFamily="-109" charset="-128"/>
              </a:defRPr>
            </a:lvl1pPr>
            <a:lvl2pPr marL="742932" indent="-285744" algn="l" rtl="0" eaLnBrk="1" fontAlgn="base" hangingPunct="1">
              <a:spcBef>
                <a:spcPct val="20000"/>
              </a:spcBef>
              <a:spcAft>
                <a:spcPct val="0"/>
              </a:spcAft>
              <a:buClr>
                <a:schemeClr val="accent1"/>
              </a:buClr>
              <a:buFont typeface="Arial" charset="0"/>
              <a:buChar char="•"/>
              <a:defRPr sz="2000" kern="1200">
                <a:solidFill>
                  <a:schemeClr val="tx1"/>
                </a:solidFill>
                <a:latin typeface="+mn-lt"/>
                <a:ea typeface="ヒラギノ角ゴ Pro W3" pitchFamily="-109" charset="-128"/>
                <a:cs typeface="ヒラギノ角ゴ Pro W3"/>
              </a:defRPr>
            </a:lvl2pPr>
            <a:lvl3pPr marL="1142971" indent="-228594" algn="l" rtl="0" eaLnBrk="1" fontAlgn="base" hangingPunct="1">
              <a:spcBef>
                <a:spcPct val="20000"/>
              </a:spcBef>
              <a:spcAft>
                <a:spcPct val="0"/>
              </a:spcAft>
              <a:buFont typeface="Wingdings" charset="2"/>
              <a:buChar char="§"/>
              <a:defRPr sz="1800" kern="1200">
                <a:solidFill>
                  <a:schemeClr val="tx1"/>
                </a:solidFill>
                <a:latin typeface="+mn-lt"/>
                <a:ea typeface="MS PGothic" panose="020B0600070205080204" pitchFamily="34" charset="-128"/>
                <a:cs typeface="ヒラギノ角ゴ Pro W3"/>
              </a:defRPr>
            </a:lvl3pPr>
            <a:lvl4pPr marL="1600160" indent="-228594" algn="l" rtl="0" eaLnBrk="1" fontAlgn="base" hangingPunct="1">
              <a:spcBef>
                <a:spcPct val="20000"/>
              </a:spcBef>
              <a:spcAft>
                <a:spcPct val="0"/>
              </a:spcAft>
              <a:buFont typeface="Courier New" charset="0"/>
              <a:buChar char="o"/>
              <a:defRPr sz="1600" kern="1200">
                <a:solidFill>
                  <a:schemeClr val="tx1"/>
                </a:solidFill>
                <a:latin typeface="+mn-lt"/>
                <a:ea typeface="MS PGothic" panose="020B0600070205080204" pitchFamily="34" charset="-128"/>
                <a:cs typeface="ヒラギノ角ゴ Pro W3"/>
              </a:defRPr>
            </a:lvl4pPr>
            <a:lvl5pPr marL="2057349" indent="-228594" algn="l" rtl="0" eaLnBrk="1" fontAlgn="base" hangingPunct="1">
              <a:spcBef>
                <a:spcPct val="20000"/>
              </a:spcBef>
              <a:spcAft>
                <a:spcPct val="0"/>
              </a:spcAft>
              <a:buFont typeface="Arial" charset="0"/>
              <a:buChar char="•"/>
              <a:defRPr sz="1600" kern="1200">
                <a:solidFill>
                  <a:schemeClr val="tx1"/>
                </a:solidFill>
                <a:latin typeface="+mn-lt"/>
                <a:ea typeface="ヒラギノ角ゴ Pro W3" charset="-128"/>
                <a:cs typeface="ヒラギノ角ゴ Pro W3" charset="-128"/>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t>Takeaway: under ideal conditions, it is possible to back-correct for impact of dose error</a:t>
            </a:r>
          </a:p>
        </p:txBody>
      </p:sp>
      <p:sp>
        <p:nvSpPr>
          <p:cNvPr id="6" name="Rectangle 5">
            <a:extLst>
              <a:ext uri="{FF2B5EF4-FFF2-40B4-BE49-F238E27FC236}">
                <a16:creationId xmlns:a16="http://schemas.microsoft.com/office/drawing/2014/main" id="{F498524E-B5A9-4BEB-8BA2-B3BE4FBD4D60}"/>
              </a:ext>
            </a:extLst>
          </p:cNvPr>
          <p:cNvSpPr/>
          <p:nvPr/>
        </p:nvSpPr>
        <p:spPr>
          <a:xfrm>
            <a:off x="1686560" y="5191760"/>
            <a:ext cx="8209280" cy="5116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Brace 6">
            <a:extLst>
              <a:ext uri="{FF2B5EF4-FFF2-40B4-BE49-F238E27FC236}">
                <a16:creationId xmlns:a16="http://schemas.microsoft.com/office/drawing/2014/main" id="{7F0227AB-6B9F-4947-AC0E-719406C9D370}"/>
              </a:ext>
            </a:extLst>
          </p:cNvPr>
          <p:cNvSpPr/>
          <p:nvPr/>
        </p:nvSpPr>
        <p:spPr>
          <a:xfrm rot="5400000">
            <a:off x="2315503" y="4791798"/>
            <a:ext cx="259079" cy="1083993"/>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extBox 7">
            <a:extLst>
              <a:ext uri="{FF2B5EF4-FFF2-40B4-BE49-F238E27FC236}">
                <a16:creationId xmlns:a16="http://schemas.microsoft.com/office/drawing/2014/main" id="{ECDD6266-7066-4238-A513-795E1DC98F16}"/>
              </a:ext>
            </a:extLst>
          </p:cNvPr>
          <p:cNvSpPr txBox="1"/>
          <p:nvPr/>
        </p:nvSpPr>
        <p:spPr>
          <a:xfrm>
            <a:off x="2211362" y="5402555"/>
            <a:ext cx="467360" cy="369332"/>
          </a:xfrm>
          <a:prstGeom prst="rect">
            <a:avLst/>
          </a:prstGeom>
          <a:noFill/>
        </p:spPr>
        <p:txBody>
          <a:bodyPr wrap="square" rtlCol="0">
            <a:spAutoFit/>
          </a:bodyPr>
          <a:lstStyle/>
          <a:p>
            <a:pPr algn="ctr"/>
            <a:r>
              <a:rPr lang="en-US"/>
              <a:t>50</a:t>
            </a:r>
          </a:p>
        </p:txBody>
      </p:sp>
      <p:grpSp>
        <p:nvGrpSpPr>
          <p:cNvPr id="18" name="Group 17">
            <a:extLst>
              <a:ext uri="{FF2B5EF4-FFF2-40B4-BE49-F238E27FC236}">
                <a16:creationId xmlns:a16="http://schemas.microsoft.com/office/drawing/2014/main" id="{CA233AA1-ECF5-449E-BCE1-F773E51E7860}"/>
              </a:ext>
            </a:extLst>
          </p:cNvPr>
          <p:cNvGrpSpPr/>
          <p:nvPr/>
        </p:nvGrpSpPr>
        <p:grpSpPr>
          <a:xfrm>
            <a:off x="3020408" y="5204255"/>
            <a:ext cx="1083993" cy="567632"/>
            <a:chOff x="2055446" y="5356655"/>
            <a:chExt cx="1083993" cy="567632"/>
          </a:xfrm>
        </p:grpSpPr>
        <p:sp>
          <p:nvSpPr>
            <p:cNvPr id="16" name="Right Brace 15">
              <a:extLst>
                <a:ext uri="{FF2B5EF4-FFF2-40B4-BE49-F238E27FC236}">
                  <a16:creationId xmlns:a16="http://schemas.microsoft.com/office/drawing/2014/main" id="{BA6FC633-6641-4D2B-B763-1F146F3D5AE2}"/>
                </a:ext>
              </a:extLst>
            </p:cNvPr>
            <p:cNvSpPr/>
            <p:nvPr/>
          </p:nvSpPr>
          <p:spPr>
            <a:xfrm rot="5400000">
              <a:off x="2467903" y="4944198"/>
              <a:ext cx="259079" cy="1083993"/>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TextBox 16">
              <a:extLst>
                <a:ext uri="{FF2B5EF4-FFF2-40B4-BE49-F238E27FC236}">
                  <a16:creationId xmlns:a16="http://schemas.microsoft.com/office/drawing/2014/main" id="{0C6ADC95-2D92-4BAE-A3AA-9A53C6D97AA0}"/>
                </a:ext>
              </a:extLst>
            </p:cNvPr>
            <p:cNvSpPr txBox="1"/>
            <p:nvPr/>
          </p:nvSpPr>
          <p:spPr>
            <a:xfrm>
              <a:off x="2252310" y="5554955"/>
              <a:ext cx="690264" cy="369332"/>
            </a:xfrm>
            <a:prstGeom prst="rect">
              <a:avLst/>
            </a:prstGeom>
            <a:noFill/>
          </p:spPr>
          <p:txBody>
            <a:bodyPr wrap="square" rtlCol="0">
              <a:spAutoFit/>
            </a:bodyPr>
            <a:lstStyle/>
            <a:p>
              <a:pPr algn="ctr"/>
              <a:r>
                <a:rPr lang="en-US"/>
                <a:t>500</a:t>
              </a:r>
            </a:p>
          </p:txBody>
        </p:sp>
      </p:grpSp>
      <p:grpSp>
        <p:nvGrpSpPr>
          <p:cNvPr id="19" name="Group 18">
            <a:extLst>
              <a:ext uri="{FF2B5EF4-FFF2-40B4-BE49-F238E27FC236}">
                <a16:creationId xmlns:a16="http://schemas.microsoft.com/office/drawing/2014/main" id="{12EEABB2-84DB-4FD9-9203-4FA7964E8A9C}"/>
              </a:ext>
            </a:extLst>
          </p:cNvPr>
          <p:cNvGrpSpPr/>
          <p:nvPr/>
        </p:nvGrpSpPr>
        <p:grpSpPr>
          <a:xfrm>
            <a:off x="4114324" y="5204255"/>
            <a:ext cx="1083993" cy="567632"/>
            <a:chOff x="2055446" y="5356655"/>
            <a:chExt cx="1083993" cy="567632"/>
          </a:xfrm>
        </p:grpSpPr>
        <p:sp>
          <p:nvSpPr>
            <p:cNvPr id="20" name="Right Brace 19">
              <a:extLst>
                <a:ext uri="{FF2B5EF4-FFF2-40B4-BE49-F238E27FC236}">
                  <a16:creationId xmlns:a16="http://schemas.microsoft.com/office/drawing/2014/main" id="{0C720BE5-393B-45A2-AA91-4B001C5EB7C1}"/>
                </a:ext>
              </a:extLst>
            </p:cNvPr>
            <p:cNvSpPr/>
            <p:nvPr/>
          </p:nvSpPr>
          <p:spPr>
            <a:xfrm rot="5400000">
              <a:off x="2467903" y="4944198"/>
              <a:ext cx="259079" cy="1083993"/>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TextBox 20">
              <a:extLst>
                <a:ext uri="{FF2B5EF4-FFF2-40B4-BE49-F238E27FC236}">
                  <a16:creationId xmlns:a16="http://schemas.microsoft.com/office/drawing/2014/main" id="{91488141-88C5-44EE-930E-FA77AAB7C3BA}"/>
                </a:ext>
              </a:extLst>
            </p:cNvPr>
            <p:cNvSpPr txBox="1"/>
            <p:nvPr/>
          </p:nvSpPr>
          <p:spPr>
            <a:xfrm>
              <a:off x="2252310" y="5554955"/>
              <a:ext cx="690264" cy="369332"/>
            </a:xfrm>
            <a:prstGeom prst="rect">
              <a:avLst/>
            </a:prstGeom>
            <a:noFill/>
          </p:spPr>
          <p:txBody>
            <a:bodyPr wrap="square" rtlCol="0">
              <a:spAutoFit/>
            </a:bodyPr>
            <a:lstStyle/>
            <a:p>
              <a:pPr algn="ctr"/>
              <a:r>
                <a:rPr lang="en-US"/>
                <a:t>2500</a:t>
              </a:r>
            </a:p>
          </p:txBody>
        </p:sp>
      </p:grpSp>
      <p:sp>
        <p:nvSpPr>
          <p:cNvPr id="22" name="TextBox 21">
            <a:extLst>
              <a:ext uri="{FF2B5EF4-FFF2-40B4-BE49-F238E27FC236}">
                <a16:creationId xmlns:a16="http://schemas.microsoft.com/office/drawing/2014/main" id="{CDA12611-B811-4B34-B0F9-05E207AAB2F8}"/>
              </a:ext>
            </a:extLst>
          </p:cNvPr>
          <p:cNvSpPr txBox="1"/>
          <p:nvPr/>
        </p:nvSpPr>
        <p:spPr>
          <a:xfrm>
            <a:off x="4311188" y="5617490"/>
            <a:ext cx="3571843" cy="461665"/>
          </a:xfrm>
          <a:prstGeom prst="rect">
            <a:avLst/>
          </a:prstGeom>
          <a:noFill/>
        </p:spPr>
        <p:txBody>
          <a:bodyPr wrap="square" rtlCol="0">
            <a:spAutoFit/>
          </a:bodyPr>
          <a:lstStyle/>
          <a:p>
            <a:pPr algn="ctr"/>
            <a:r>
              <a:rPr lang="en-US" sz="2400"/>
              <a:t>Number of Participants</a:t>
            </a:r>
          </a:p>
        </p:txBody>
      </p:sp>
      <p:grpSp>
        <p:nvGrpSpPr>
          <p:cNvPr id="23" name="Group 22">
            <a:extLst>
              <a:ext uri="{FF2B5EF4-FFF2-40B4-BE49-F238E27FC236}">
                <a16:creationId xmlns:a16="http://schemas.microsoft.com/office/drawing/2014/main" id="{7BED8ECA-609F-4691-8935-9A6D0B0C73AF}"/>
              </a:ext>
            </a:extLst>
          </p:cNvPr>
          <p:cNvGrpSpPr/>
          <p:nvPr/>
        </p:nvGrpSpPr>
        <p:grpSpPr>
          <a:xfrm>
            <a:off x="5208239" y="5202375"/>
            <a:ext cx="1083993" cy="567632"/>
            <a:chOff x="2055446" y="5356655"/>
            <a:chExt cx="1083993" cy="567632"/>
          </a:xfrm>
        </p:grpSpPr>
        <p:sp>
          <p:nvSpPr>
            <p:cNvPr id="24" name="Right Brace 23">
              <a:extLst>
                <a:ext uri="{FF2B5EF4-FFF2-40B4-BE49-F238E27FC236}">
                  <a16:creationId xmlns:a16="http://schemas.microsoft.com/office/drawing/2014/main" id="{E9C2B0AC-3C5F-4158-9202-3D15B529ECF5}"/>
                </a:ext>
              </a:extLst>
            </p:cNvPr>
            <p:cNvSpPr/>
            <p:nvPr/>
          </p:nvSpPr>
          <p:spPr>
            <a:xfrm rot="5400000">
              <a:off x="2467903" y="4944198"/>
              <a:ext cx="259079" cy="1083993"/>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TextBox 24">
              <a:extLst>
                <a:ext uri="{FF2B5EF4-FFF2-40B4-BE49-F238E27FC236}">
                  <a16:creationId xmlns:a16="http://schemas.microsoft.com/office/drawing/2014/main" id="{61525D77-1653-41AF-B840-01E565A65B91}"/>
                </a:ext>
              </a:extLst>
            </p:cNvPr>
            <p:cNvSpPr txBox="1"/>
            <p:nvPr/>
          </p:nvSpPr>
          <p:spPr>
            <a:xfrm>
              <a:off x="2252310" y="5554955"/>
              <a:ext cx="690264" cy="369332"/>
            </a:xfrm>
            <a:prstGeom prst="rect">
              <a:avLst/>
            </a:prstGeom>
            <a:noFill/>
          </p:spPr>
          <p:txBody>
            <a:bodyPr wrap="square" rtlCol="0">
              <a:spAutoFit/>
            </a:bodyPr>
            <a:lstStyle/>
            <a:p>
              <a:pPr algn="ctr"/>
              <a:r>
                <a:rPr lang="en-US"/>
                <a:t>3000</a:t>
              </a:r>
            </a:p>
          </p:txBody>
        </p:sp>
      </p:grpSp>
      <p:grpSp>
        <p:nvGrpSpPr>
          <p:cNvPr id="26" name="Group 25">
            <a:extLst>
              <a:ext uri="{FF2B5EF4-FFF2-40B4-BE49-F238E27FC236}">
                <a16:creationId xmlns:a16="http://schemas.microsoft.com/office/drawing/2014/main" id="{FEE96CE6-4205-42B1-BC9D-CCA5D9D42A19}"/>
              </a:ext>
            </a:extLst>
          </p:cNvPr>
          <p:cNvGrpSpPr/>
          <p:nvPr/>
        </p:nvGrpSpPr>
        <p:grpSpPr>
          <a:xfrm>
            <a:off x="6307774" y="5191760"/>
            <a:ext cx="1083993" cy="567632"/>
            <a:chOff x="2055446" y="5356655"/>
            <a:chExt cx="1083993" cy="567632"/>
          </a:xfrm>
        </p:grpSpPr>
        <p:sp>
          <p:nvSpPr>
            <p:cNvPr id="27" name="Right Brace 26">
              <a:extLst>
                <a:ext uri="{FF2B5EF4-FFF2-40B4-BE49-F238E27FC236}">
                  <a16:creationId xmlns:a16="http://schemas.microsoft.com/office/drawing/2014/main" id="{AAAD9610-A676-44B2-A11C-36F09A8313A2}"/>
                </a:ext>
              </a:extLst>
            </p:cNvPr>
            <p:cNvSpPr/>
            <p:nvPr/>
          </p:nvSpPr>
          <p:spPr>
            <a:xfrm rot="5400000">
              <a:off x="2467903" y="4944198"/>
              <a:ext cx="259079" cy="1083993"/>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TextBox 27">
              <a:extLst>
                <a:ext uri="{FF2B5EF4-FFF2-40B4-BE49-F238E27FC236}">
                  <a16:creationId xmlns:a16="http://schemas.microsoft.com/office/drawing/2014/main" id="{902BE900-4752-4ABA-8D65-F1D09D97B637}"/>
                </a:ext>
              </a:extLst>
            </p:cNvPr>
            <p:cNvSpPr txBox="1"/>
            <p:nvPr/>
          </p:nvSpPr>
          <p:spPr>
            <a:xfrm>
              <a:off x="2252310" y="5554955"/>
              <a:ext cx="690264" cy="369332"/>
            </a:xfrm>
            <a:prstGeom prst="rect">
              <a:avLst/>
            </a:prstGeom>
            <a:noFill/>
          </p:spPr>
          <p:txBody>
            <a:bodyPr wrap="square" rtlCol="0">
              <a:spAutoFit/>
            </a:bodyPr>
            <a:lstStyle/>
            <a:p>
              <a:pPr algn="ctr"/>
              <a:r>
                <a:rPr lang="en-US"/>
                <a:t>5000</a:t>
              </a:r>
            </a:p>
          </p:txBody>
        </p:sp>
      </p:grpSp>
      <p:grpSp>
        <p:nvGrpSpPr>
          <p:cNvPr id="29" name="Group 28">
            <a:extLst>
              <a:ext uri="{FF2B5EF4-FFF2-40B4-BE49-F238E27FC236}">
                <a16:creationId xmlns:a16="http://schemas.microsoft.com/office/drawing/2014/main" id="{A4DB3C5E-E516-46FB-8F12-5DEEA826A3EA}"/>
              </a:ext>
            </a:extLst>
          </p:cNvPr>
          <p:cNvGrpSpPr/>
          <p:nvPr/>
        </p:nvGrpSpPr>
        <p:grpSpPr>
          <a:xfrm>
            <a:off x="7398787" y="5191760"/>
            <a:ext cx="1083993" cy="567632"/>
            <a:chOff x="2055446" y="5356655"/>
            <a:chExt cx="1083993" cy="567632"/>
          </a:xfrm>
        </p:grpSpPr>
        <p:sp>
          <p:nvSpPr>
            <p:cNvPr id="30" name="Right Brace 29">
              <a:extLst>
                <a:ext uri="{FF2B5EF4-FFF2-40B4-BE49-F238E27FC236}">
                  <a16:creationId xmlns:a16="http://schemas.microsoft.com/office/drawing/2014/main" id="{ED405904-8F75-4CF7-8110-298631E86D9C}"/>
                </a:ext>
              </a:extLst>
            </p:cNvPr>
            <p:cNvSpPr/>
            <p:nvPr/>
          </p:nvSpPr>
          <p:spPr>
            <a:xfrm rot="5400000">
              <a:off x="2467903" y="4944198"/>
              <a:ext cx="259079" cy="1083993"/>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TextBox 30">
              <a:extLst>
                <a:ext uri="{FF2B5EF4-FFF2-40B4-BE49-F238E27FC236}">
                  <a16:creationId xmlns:a16="http://schemas.microsoft.com/office/drawing/2014/main" id="{3BAD9B4F-E9F5-4478-BFEC-2A7BB66856D2}"/>
                </a:ext>
              </a:extLst>
            </p:cNvPr>
            <p:cNvSpPr txBox="1"/>
            <p:nvPr/>
          </p:nvSpPr>
          <p:spPr>
            <a:xfrm>
              <a:off x="2252310" y="5554955"/>
              <a:ext cx="690264" cy="369332"/>
            </a:xfrm>
            <a:prstGeom prst="rect">
              <a:avLst/>
            </a:prstGeom>
            <a:noFill/>
          </p:spPr>
          <p:txBody>
            <a:bodyPr wrap="square" rtlCol="0">
              <a:spAutoFit/>
            </a:bodyPr>
            <a:lstStyle/>
            <a:p>
              <a:pPr algn="ctr"/>
              <a:r>
                <a:rPr lang="en-US"/>
                <a:t>7500</a:t>
              </a:r>
            </a:p>
          </p:txBody>
        </p:sp>
      </p:grpSp>
      <p:grpSp>
        <p:nvGrpSpPr>
          <p:cNvPr id="32" name="Group 31">
            <a:extLst>
              <a:ext uri="{FF2B5EF4-FFF2-40B4-BE49-F238E27FC236}">
                <a16:creationId xmlns:a16="http://schemas.microsoft.com/office/drawing/2014/main" id="{CDBA9FAE-FD18-48E6-965F-BCEC78711432}"/>
              </a:ext>
            </a:extLst>
          </p:cNvPr>
          <p:cNvGrpSpPr/>
          <p:nvPr/>
        </p:nvGrpSpPr>
        <p:grpSpPr>
          <a:xfrm>
            <a:off x="8505195" y="5191760"/>
            <a:ext cx="1083993" cy="567632"/>
            <a:chOff x="2055446" y="5356655"/>
            <a:chExt cx="1083993" cy="567632"/>
          </a:xfrm>
        </p:grpSpPr>
        <p:sp>
          <p:nvSpPr>
            <p:cNvPr id="33" name="Right Brace 32">
              <a:extLst>
                <a:ext uri="{FF2B5EF4-FFF2-40B4-BE49-F238E27FC236}">
                  <a16:creationId xmlns:a16="http://schemas.microsoft.com/office/drawing/2014/main" id="{ECD97996-011C-44F4-B864-B84037F26261}"/>
                </a:ext>
              </a:extLst>
            </p:cNvPr>
            <p:cNvSpPr/>
            <p:nvPr/>
          </p:nvSpPr>
          <p:spPr>
            <a:xfrm rot="5400000">
              <a:off x="2467903" y="4944198"/>
              <a:ext cx="259079" cy="1083993"/>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TextBox 33">
              <a:extLst>
                <a:ext uri="{FF2B5EF4-FFF2-40B4-BE49-F238E27FC236}">
                  <a16:creationId xmlns:a16="http://schemas.microsoft.com/office/drawing/2014/main" id="{F328AA5D-180D-49CA-AC5A-225F6AC66DB6}"/>
                </a:ext>
              </a:extLst>
            </p:cNvPr>
            <p:cNvSpPr txBox="1"/>
            <p:nvPr/>
          </p:nvSpPr>
          <p:spPr>
            <a:xfrm>
              <a:off x="2176008" y="5554955"/>
              <a:ext cx="842868" cy="369332"/>
            </a:xfrm>
            <a:prstGeom prst="rect">
              <a:avLst/>
            </a:prstGeom>
            <a:noFill/>
          </p:spPr>
          <p:txBody>
            <a:bodyPr wrap="square" rtlCol="0">
              <a:spAutoFit/>
            </a:bodyPr>
            <a:lstStyle/>
            <a:p>
              <a:pPr algn="ctr"/>
              <a:r>
                <a:rPr lang="en-US"/>
                <a:t>10000</a:t>
              </a:r>
            </a:p>
          </p:txBody>
        </p:sp>
      </p:grpSp>
    </p:spTree>
    <p:extLst>
      <p:ext uri="{BB962C8B-B14F-4D97-AF65-F5344CB8AC3E}">
        <p14:creationId xmlns:p14="http://schemas.microsoft.com/office/powerpoint/2010/main" val="6506609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C4D0D0D-9710-4B06-A9C3-80C4A16830A1}"/>
              </a:ext>
            </a:extLst>
          </p:cNvPr>
          <p:cNvSpPr>
            <a:spLocks noGrp="1"/>
          </p:cNvSpPr>
          <p:nvPr>
            <p:ph idx="1"/>
          </p:nvPr>
        </p:nvSpPr>
        <p:spPr>
          <a:xfrm>
            <a:off x="2" y="1038578"/>
            <a:ext cx="5994398" cy="5563467"/>
          </a:xfrm>
        </p:spPr>
        <p:txBody>
          <a:bodyPr/>
          <a:lstStyle/>
          <a:p>
            <a:pPr>
              <a:spcBef>
                <a:spcPts val="200"/>
              </a:spcBef>
            </a:pPr>
            <a:r>
              <a:rPr lang="en-US" sz="1800"/>
              <a:t>Research Aerospace Engineer, </a:t>
            </a:r>
            <a:br>
              <a:rPr lang="en-US" sz="1800"/>
            </a:br>
            <a:r>
              <a:rPr lang="en-US" sz="1800"/>
              <a:t>D321 Structural Acoustics Branch, LaRC, 2018</a:t>
            </a:r>
            <a:endParaRPr lang="en-US" sz="1600"/>
          </a:p>
          <a:p>
            <a:pPr lvl="1">
              <a:spcBef>
                <a:spcPts val="200"/>
              </a:spcBef>
            </a:pPr>
            <a:r>
              <a:rPr lang="en-US" sz="1600"/>
              <a:t>Sonic boom propagation research</a:t>
            </a:r>
          </a:p>
          <a:p>
            <a:pPr lvl="1">
              <a:spcBef>
                <a:spcPts val="200"/>
              </a:spcBef>
            </a:pPr>
            <a:r>
              <a:rPr lang="en-US" sz="1600"/>
              <a:t>Working on PhD in Acoustics from PSU </a:t>
            </a:r>
            <a:br>
              <a:rPr lang="en-US" sz="1600"/>
            </a:br>
            <a:r>
              <a:rPr lang="en-US" sz="1600"/>
              <a:t>via NASA Advanced Degree Program</a:t>
            </a:r>
          </a:p>
          <a:p>
            <a:pPr lvl="1">
              <a:spcBef>
                <a:spcPts val="200"/>
              </a:spcBef>
            </a:pPr>
            <a:r>
              <a:rPr lang="en-US" sz="1600"/>
              <a:t>Recently started full-remote work from Saint Paul, MN</a:t>
            </a:r>
          </a:p>
          <a:p>
            <a:pPr>
              <a:spcBef>
                <a:spcPts val="200"/>
              </a:spcBef>
            </a:pPr>
            <a:r>
              <a:rPr lang="en-US" sz="1800"/>
              <a:t>M.S. in Acoustics from Penn State, Dec. 2017</a:t>
            </a:r>
          </a:p>
          <a:p>
            <a:pPr lvl="1">
              <a:spcBef>
                <a:spcPts val="200"/>
              </a:spcBef>
            </a:pPr>
            <a:r>
              <a:rPr lang="en-US" sz="1600"/>
              <a:t>Supported FAA Ascent Program 2015-2016</a:t>
            </a:r>
          </a:p>
          <a:p>
            <a:pPr lvl="1">
              <a:spcBef>
                <a:spcPts val="200"/>
              </a:spcBef>
            </a:pPr>
            <a:r>
              <a:rPr lang="en-US" sz="1600"/>
              <a:t>NASA Fellowship 2016-2018 included </a:t>
            </a:r>
            <a:br>
              <a:rPr lang="en-US" sz="1600"/>
            </a:br>
            <a:r>
              <a:rPr lang="en-US" sz="1600"/>
              <a:t>spending summer at NASA Langley</a:t>
            </a:r>
          </a:p>
          <a:p>
            <a:pPr>
              <a:spcBef>
                <a:spcPts val="200"/>
              </a:spcBef>
            </a:pPr>
            <a:r>
              <a:rPr lang="en-US" sz="1800"/>
              <a:t>Summer Intern at Naval Surface Warfare Center, </a:t>
            </a:r>
            <a:br>
              <a:rPr lang="en-US" sz="1800"/>
            </a:br>
            <a:r>
              <a:rPr lang="en-US" sz="1800"/>
              <a:t>Port Hueneme, CA</a:t>
            </a:r>
          </a:p>
          <a:p>
            <a:pPr lvl="1">
              <a:spcBef>
                <a:spcPts val="200"/>
              </a:spcBef>
            </a:pPr>
            <a:r>
              <a:rPr lang="en-US" sz="1600"/>
              <a:t>Automatic speech recognition performance in noisy environments for augmented reality ship repair tasks</a:t>
            </a:r>
          </a:p>
          <a:p>
            <a:pPr>
              <a:spcBef>
                <a:spcPts val="200"/>
              </a:spcBef>
            </a:pPr>
            <a:r>
              <a:rPr lang="en-US" sz="1800"/>
              <a:t>B.A. in Physics from Gustavus Adolphus College, </a:t>
            </a:r>
            <a:br>
              <a:rPr lang="en-US" sz="1800"/>
            </a:br>
            <a:r>
              <a:rPr lang="en-US" sz="1800"/>
              <a:t>Saint Peter, MN</a:t>
            </a:r>
          </a:p>
          <a:p>
            <a:pPr lvl="1">
              <a:spcBef>
                <a:spcPts val="200"/>
              </a:spcBef>
            </a:pPr>
            <a:r>
              <a:rPr lang="en-US" sz="1600"/>
              <a:t>Air-coupled ultrasound research for jet turbine blade </a:t>
            </a:r>
            <a:br>
              <a:rPr lang="en-US" sz="1600"/>
            </a:br>
            <a:r>
              <a:rPr lang="en-US" sz="1600"/>
              <a:t>crack detection</a:t>
            </a:r>
          </a:p>
          <a:p>
            <a:pPr lvl="1">
              <a:spcBef>
                <a:spcPts val="200"/>
              </a:spcBef>
            </a:pPr>
            <a:r>
              <a:rPr lang="en-US" sz="1600"/>
              <a:t>Ion trap lab building a mass spectrometer</a:t>
            </a:r>
          </a:p>
          <a:p>
            <a:pPr>
              <a:spcBef>
                <a:spcPts val="200"/>
              </a:spcBef>
            </a:pPr>
            <a:r>
              <a:rPr lang="en-US" sz="1800"/>
              <a:t>Grew up in northwestern Indiana</a:t>
            </a:r>
          </a:p>
          <a:p>
            <a:pPr lvl="1"/>
            <a:endParaRPr lang="en-US" sz="1600"/>
          </a:p>
          <a:p>
            <a:endParaRPr lang="en-US" sz="1800"/>
          </a:p>
          <a:p>
            <a:endParaRPr lang="en-US" sz="1800"/>
          </a:p>
        </p:txBody>
      </p:sp>
      <p:sp>
        <p:nvSpPr>
          <p:cNvPr id="3" name="Title 2">
            <a:extLst>
              <a:ext uri="{FF2B5EF4-FFF2-40B4-BE49-F238E27FC236}">
                <a16:creationId xmlns:a16="http://schemas.microsoft.com/office/drawing/2014/main" id="{832DC3C7-40DB-403A-B535-7A8F7D8A3825}"/>
              </a:ext>
            </a:extLst>
          </p:cNvPr>
          <p:cNvSpPr>
            <a:spLocks noGrp="1"/>
          </p:cNvSpPr>
          <p:nvPr>
            <p:ph type="title"/>
          </p:nvPr>
        </p:nvSpPr>
        <p:spPr/>
        <p:txBody>
          <a:bodyPr/>
          <a:lstStyle/>
          <a:p>
            <a:r>
              <a:rPr lang="en-US"/>
              <a:t>About Me</a:t>
            </a:r>
          </a:p>
        </p:txBody>
      </p:sp>
      <p:pic>
        <p:nvPicPr>
          <p:cNvPr id="7" name="Picture 6" descr="Two people playing instruments&#10;&#10;Description automatically generated with low confidence">
            <a:extLst>
              <a:ext uri="{FF2B5EF4-FFF2-40B4-BE49-F238E27FC236}">
                <a16:creationId xmlns:a16="http://schemas.microsoft.com/office/drawing/2014/main" id="{C6142259-D8AB-4519-92E3-72E3DEBAF2C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001" r="14001"/>
          <a:stretch/>
        </p:blipFill>
        <p:spPr>
          <a:xfrm>
            <a:off x="9898804" y="5164717"/>
            <a:ext cx="1269919" cy="1693282"/>
          </a:xfrm>
          <a:prstGeom prst="rect">
            <a:avLst/>
          </a:prstGeom>
        </p:spPr>
      </p:pic>
      <p:pic>
        <p:nvPicPr>
          <p:cNvPr id="9" name="Picture 8" descr="A picture containing floor&#10;&#10;Description automatically generated">
            <a:extLst>
              <a:ext uri="{FF2B5EF4-FFF2-40B4-BE49-F238E27FC236}">
                <a16:creationId xmlns:a16="http://schemas.microsoft.com/office/drawing/2014/main" id="{4B5EDFCC-17B2-42A2-93EA-B93A1295D9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62651" y="5168468"/>
            <a:ext cx="2252708" cy="1689531"/>
          </a:xfrm>
          <a:prstGeom prst="rect">
            <a:avLst/>
          </a:prstGeom>
        </p:spPr>
      </p:pic>
      <p:pic>
        <p:nvPicPr>
          <p:cNvPr id="10" name="Picture 9" descr="A picture containing indoor, projector, control panel&#10;&#10;Description automatically generated">
            <a:extLst>
              <a:ext uri="{FF2B5EF4-FFF2-40B4-BE49-F238E27FC236}">
                <a16:creationId xmlns:a16="http://schemas.microsoft.com/office/drawing/2014/main" id="{E2A8A8C0-DEFA-4C59-8DFE-9DA81B394C1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15359" y="5171049"/>
            <a:ext cx="1692970" cy="1686951"/>
          </a:xfrm>
          <a:prstGeom prst="rect">
            <a:avLst/>
          </a:prstGeom>
        </p:spPr>
      </p:pic>
      <p:pic>
        <p:nvPicPr>
          <p:cNvPr id="11" name="Picture 10">
            <a:extLst>
              <a:ext uri="{FF2B5EF4-FFF2-40B4-BE49-F238E27FC236}">
                <a16:creationId xmlns:a16="http://schemas.microsoft.com/office/drawing/2014/main" id="{D3AA770C-F573-4A12-8104-6F0F620DEC8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1025" b="27159"/>
          <a:stretch/>
        </p:blipFill>
        <p:spPr>
          <a:xfrm>
            <a:off x="5961707" y="2242789"/>
            <a:ext cx="3369386" cy="1396645"/>
          </a:xfrm>
          <a:prstGeom prst="rect">
            <a:avLst/>
          </a:prstGeom>
        </p:spPr>
      </p:pic>
      <p:pic>
        <p:nvPicPr>
          <p:cNvPr id="13" name="Picture 12">
            <a:extLst>
              <a:ext uri="{FF2B5EF4-FFF2-40B4-BE49-F238E27FC236}">
                <a16:creationId xmlns:a16="http://schemas.microsoft.com/office/drawing/2014/main" id="{58728797-C344-436C-B8D7-A35A9D90A3E6}"/>
              </a:ext>
            </a:extLst>
          </p:cNvPr>
          <p:cNvPicPr>
            <a:picLocks noChangeAspect="1"/>
          </p:cNvPicPr>
          <p:nvPr/>
        </p:nvPicPr>
        <p:blipFill rotWithShape="1">
          <a:blip r:embed="rId7">
            <a:extLst>
              <a:ext uri="{28A0092B-C50C-407E-A947-70E740481C1C}">
                <a14:useLocalDpi xmlns:a14="http://schemas.microsoft.com/office/drawing/2010/main" val="0"/>
              </a:ext>
            </a:extLst>
          </a:blip>
          <a:srcRect l="23411" t="54261" r="73730" b="42255"/>
          <a:stretch/>
        </p:blipFill>
        <p:spPr>
          <a:xfrm>
            <a:off x="5994794" y="2242789"/>
            <a:ext cx="631736" cy="615951"/>
          </a:xfrm>
          <a:prstGeom prst="rect">
            <a:avLst/>
          </a:prstGeom>
          <a:ln>
            <a:solidFill>
              <a:srgbClr val="000093"/>
            </a:solidFill>
          </a:ln>
        </p:spPr>
      </p:pic>
      <p:pic>
        <p:nvPicPr>
          <p:cNvPr id="14" name="Picture 13" descr="A picture containing outdoor&#10;&#10;Description automatically generated">
            <a:extLst>
              <a:ext uri="{FF2B5EF4-FFF2-40B4-BE49-F238E27FC236}">
                <a16:creationId xmlns:a16="http://schemas.microsoft.com/office/drawing/2014/main" id="{C8529ECA-8553-406B-A13E-C7F8B6EB42D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0800000">
            <a:off x="9326741" y="2258919"/>
            <a:ext cx="1841982" cy="1381486"/>
          </a:xfrm>
          <a:prstGeom prst="rect">
            <a:avLst/>
          </a:prstGeom>
        </p:spPr>
      </p:pic>
      <p:pic>
        <p:nvPicPr>
          <p:cNvPr id="17" name="Picture 16">
            <a:extLst>
              <a:ext uri="{FF2B5EF4-FFF2-40B4-BE49-F238E27FC236}">
                <a16:creationId xmlns:a16="http://schemas.microsoft.com/office/drawing/2014/main" id="{D969CA16-78D7-4A9A-A7F9-35F21635C142}"/>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12277" b="19070"/>
          <a:stretch/>
        </p:blipFill>
        <p:spPr>
          <a:xfrm>
            <a:off x="5957355" y="957943"/>
            <a:ext cx="3369385" cy="1300976"/>
          </a:xfrm>
          <a:prstGeom prst="rect">
            <a:avLst/>
          </a:prstGeom>
        </p:spPr>
      </p:pic>
      <p:pic>
        <p:nvPicPr>
          <p:cNvPr id="6" name="Picture 5" descr="The wing of an airplane&#10;&#10;Description automatically generated with medium confidence">
            <a:extLst>
              <a:ext uri="{FF2B5EF4-FFF2-40B4-BE49-F238E27FC236}">
                <a16:creationId xmlns:a16="http://schemas.microsoft.com/office/drawing/2014/main" id="{28B29692-79FE-44D8-806D-5C54558801F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004114" y="3637370"/>
            <a:ext cx="2041463" cy="1531097"/>
          </a:xfrm>
          <a:prstGeom prst="rect">
            <a:avLst/>
          </a:prstGeom>
        </p:spPr>
      </p:pic>
      <p:pic>
        <p:nvPicPr>
          <p:cNvPr id="8" name="Picture 7" descr="A person standing next to a plane&#10;&#10;Description automatically generated with medium confidence">
            <a:extLst>
              <a:ext uri="{FF2B5EF4-FFF2-40B4-BE49-F238E27FC236}">
                <a16:creationId xmlns:a16="http://schemas.microsoft.com/office/drawing/2014/main" id="{69D83A8A-853A-417E-A11B-9E9975E6667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962651" y="3637370"/>
            <a:ext cx="2041463" cy="1531097"/>
          </a:xfrm>
          <a:prstGeom prst="rect">
            <a:avLst/>
          </a:prstGeom>
        </p:spPr>
      </p:pic>
      <p:pic>
        <p:nvPicPr>
          <p:cNvPr id="15" name="Picture 14">
            <a:extLst>
              <a:ext uri="{FF2B5EF4-FFF2-40B4-BE49-F238E27FC236}">
                <a16:creationId xmlns:a16="http://schemas.microsoft.com/office/drawing/2014/main" id="{0D2B320E-22B8-450E-9A65-B31128AFD26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5400000">
            <a:off x="9829957" y="3829661"/>
            <a:ext cx="1531097" cy="1148323"/>
          </a:xfrm>
          <a:prstGeom prst="rect">
            <a:avLst/>
          </a:prstGeom>
        </p:spPr>
      </p:pic>
      <p:pic>
        <p:nvPicPr>
          <p:cNvPr id="19" name="Picture 18" descr="A group of people in the snow&#10;&#10;Description automatically generated with low confidence">
            <a:extLst>
              <a:ext uri="{FF2B5EF4-FFF2-40B4-BE49-F238E27FC236}">
                <a16:creationId xmlns:a16="http://schemas.microsoft.com/office/drawing/2014/main" id="{4806B386-5BC9-4B61-8085-34923FD89F4E}"/>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t="27" b="-1"/>
          <a:stretch/>
        </p:blipFill>
        <p:spPr>
          <a:xfrm rot="10800000">
            <a:off x="9326741" y="960525"/>
            <a:ext cx="1841982" cy="1381125"/>
          </a:xfrm>
          <a:prstGeom prst="rect">
            <a:avLst/>
          </a:prstGeom>
        </p:spPr>
      </p:pic>
    </p:spTree>
    <p:extLst>
      <p:ext uri="{BB962C8B-B14F-4D97-AF65-F5344CB8AC3E}">
        <p14:creationId xmlns:p14="http://schemas.microsoft.com/office/powerpoint/2010/main" val="2346394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ABC10CC-375E-4BFB-BC15-4BB01DCDF181}"/>
              </a:ext>
            </a:extLst>
          </p:cNvPr>
          <p:cNvSpPr>
            <a:spLocks noGrp="1"/>
          </p:cNvSpPr>
          <p:nvPr>
            <p:ph idx="1"/>
          </p:nvPr>
        </p:nvSpPr>
        <p:spPr/>
        <p:txBody>
          <a:bodyPr lIns="91440" tIns="45720" rIns="91440" bIns="45720" anchor="t"/>
          <a:lstStyle/>
          <a:p>
            <a:r>
              <a:rPr lang="en-US"/>
              <a:t>Simulation Extrapolation </a:t>
            </a:r>
            <a:br>
              <a:rPr lang="en-US"/>
            </a:br>
            <a:r>
              <a:rPr lang="en-US"/>
              <a:t>(Carroll et al., 2006 Chapter 5)</a:t>
            </a:r>
          </a:p>
          <a:p>
            <a:pPr lvl="1"/>
            <a:r>
              <a:rPr lang="en-US"/>
              <a:t>For known or estimated dose error, further perturb the doses and observe the effect on the model parameters. Extrapolate (“back-correct”) to the 0 dose error parameters.</a:t>
            </a:r>
          </a:p>
          <a:p>
            <a:r>
              <a:rPr lang="en-US"/>
              <a:t>Regression Calibration </a:t>
            </a:r>
            <a:br>
              <a:rPr lang="en-US"/>
            </a:br>
            <a:r>
              <a:rPr lang="en-US"/>
              <a:t>(Carroll et al., 2006 Chapter 4 and Horonjeff, 2022 following this talk)</a:t>
            </a:r>
          </a:p>
          <a:p>
            <a:pPr lvl="1"/>
            <a:r>
              <a:rPr lang="en-US"/>
              <a:t>Knowing or estimating the dose distribution and dose error distributions, compute the condition with 0 dose error</a:t>
            </a:r>
          </a:p>
          <a:p>
            <a:r>
              <a:rPr lang="en-US"/>
              <a:t>Bayesian Methods </a:t>
            </a:r>
            <a:br>
              <a:rPr lang="en-US"/>
            </a:br>
            <a:r>
              <a:rPr lang="en-US"/>
              <a:t>(Carroll et al., 2006 Chapter 9; Xiang, 2020 and Doebler et al., 2022)</a:t>
            </a:r>
          </a:p>
          <a:p>
            <a:pPr lvl="1"/>
            <a:r>
              <a:rPr lang="en-US"/>
              <a:t>Probabilistic modeling using estimated dose and estimated dose error variance to ascertain the true dose</a:t>
            </a:r>
          </a:p>
          <a:p>
            <a:r>
              <a:rPr lang="en-US"/>
              <a:t>Data Cloning </a:t>
            </a:r>
            <a:br>
              <a:rPr lang="en-US"/>
            </a:br>
            <a:r>
              <a:rPr lang="en-US"/>
              <a:t>(</a:t>
            </a:r>
            <a:r>
              <a:rPr lang="en-US" err="1"/>
              <a:t>Torabi</a:t>
            </a:r>
            <a:r>
              <a:rPr lang="en-US"/>
              <a:t>, 2013)</a:t>
            </a:r>
          </a:p>
          <a:p>
            <a:pPr marL="742315" lvl="1" indent="-285115"/>
            <a:r>
              <a:rPr lang="en-US">
                <a:ea typeface="ヒラギノ角ゴ Pro W3"/>
              </a:rPr>
              <a:t>A Bayesian MCMC method using a likelihood corresponding to clones of the observed data yields maximum likelihood estimates</a:t>
            </a:r>
            <a:endParaRPr lang="en-US"/>
          </a:p>
          <a:p>
            <a:endParaRPr lang="en-US"/>
          </a:p>
        </p:txBody>
      </p:sp>
      <p:sp>
        <p:nvSpPr>
          <p:cNvPr id="3" name="Title 2">
            <a:extLst>
              <a:ext uri="{FF2B5EF4-FFF2-40B4-BE49-F238E27FC236}">
                <a16:creationId xmlns:a16="http://schemas.microsoft.com/office/drawing/2014/main" id="{7250D589-28DD-43B7-B76F-E32376AD913D}"/>
              </a:ext>
            </a:extLst>
          </p:cNvPr>
          <p:cNvSpPr>
            <a:spLocks noGrp="1"/>
          </p:cNvSpPr>
          <p:nvPr>
            <p:ph type="title"/>
          </p:nvPr>
        </p:nvSpPr>
        <p:spPr>
          <a:xfrm>
            <a:off x="304803" y="167511"/>
            <a:ext cx="11013437" cy="615951"/>
          </a:xfrm>
        </p:spPr>
        <p:txBody>
          <a:bodyPr lIns="91440" tIns="45720" rIns="91440" bIns="45720" anchor="t"/>
          <a:lstStyle/>
          <a:p>
            <a:r>
              <a:rPr lang="en-US">
                <a:ea typeface="ヒラギノ角ゴ Pro W3"/>
              </a:rPr>
              <a:t>Ongoing work: researching methods to account for dose error</a:t>
            </a:r>
          </a:p>
        </p:txBody>
      </p:sp>
    </p:spTree>
    <p:extLst>
      <p:ext uri="{BB962C8B-B14F-4D97-AF65-F5344CB8AC3E}">
        <p14:creationId xmlns:p14="http://schemas.microsoft.com/office/powerpoint/2010/main" val="20269338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6F599C7-3BFB-4EF8-A6DD-3A87919DF8FC}"/>
              </a:ext>
            </a:extLst>
          </p:cNvPr>
          <p:cNvSpPr>
            <a:spLocks noGrp="1"/>
          </p:cNvSpPr>
          <p:nvPr>
            <p:ph idx="1"/>
          </p:nvPr>
        </p:nvSpPr>
        <p:spPr/>
        <p:txBody>
          <a:bodyPr/>
          <a:lstStyle/>
          <a:p>
            <a:r>
              <a:rPr lang="en-US"/>
              <a:t>Supersonic flight over land is currently prohibited in part due to noise from sonic booms, but new technology has been developed to significantly reduce the loudness</a:t>
            </a:r>
          </a:p>
          <a:p>
            <a:r>
              <a:rPr lang="en-US"/>
              <a:t>NASA will soon be flying its X-59 over communities across the USA</a:t>
            </a:r>
          </a:p>
          <a:p>
            <a:r>
              <a:rPr lang="en-US"/>
              <a:t>A community noise survey will be administered to measure perception of X-59 sonic thumps</a:t>
            </a:r>
          </a:p>
          <a:p>
            <a:r>
              <a:rPr lang="en-US"/>
              <a:t>Error in the noise dose causes attenuation in dose-response curves</a:t>
            </a:r>
          </a:p>
          <a:p>
            <a:r>
              <a:rPr lang="en-US"/>
              <a:t>The attenuation is not alleviated by recruiting additional participants</a:t>
            </a:r>
          </a:p>
          <a:p>
            <a:r>
              <a:rPr lang="en-US"/>
              <a:t>There are modeling methods to account for dose error, which may be applied to X-59 community survey data</a:t>
            </a:r>
          </a:p>
          <a:p>
            <a:pPr lvl="1"/>
            <a:r>
              <a:rPr lang="en-US"/>
              <a:t>Ongoing work assessing the methods on other datasets prior to X-59 testing</a:t>
            </a:r>
          </a:p>
          <a:p>
            <a:r>
              <a:rPr lang="en-US"/>
              <a:t>If you are aware of other methods to account for dose error in dose-response models, please let me know!</a:t>
            </a:r>
          </a:p>
        </p:txBody>
      </p:sp>
      <p:sp>
        <p:nvSpPr>
          <p:cNvPr id="3" name="Title 2">
            <a:extLst>
              <a:ext uri="{FF2B5EF4-FFF2-40B4-BE49-F238E27FC236}">
                <a16:creationId xmlns:a16="http://schemas.microsoft.com/office/drawing/2014/main" id="{69AA2B51-AF4D-4EDA-B022-8A57AEB93956}"/>
              </a:ext>
            </a:extLst>
          </p:cNvPr>
          <p:cNvSpPr>
            <a:spLocks noGrp="1"/>
          </p:cNvSpPr>
          <p:nvPr>
            <p:ph type="title"/>
          </p:nvPr>
        </p:nvSpPr>
        <p:spPr/>
        <p:txBody>
          <a:bodyPr/>
          <a:lstStyle/>
          <a:p>
            <a:r>
              <a:rPr lang="en-US"/>
              <a:t>Summary</a:t>
            </a:r>
          </a:p>
        </p:txBody>
      </p:sp>
    </p:spTree>
    <p:extLst>
      <p:ext uri="{BB962C8B-B14F-4D97-AF65-F5344CB8AC3E}">
        <p14:creationId xmlns:p14="http://schemas.microsoft.com/office/powerpoint/2010/main" val="239109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810DAC4-D0FE-4DB3-8B40-3F9524EAD06B}"/>
              </a:ext>
            </a:extLst>
          </p:cNvPr>
          <p:cNvSpPr>
            <a:spLocks noGrp="1"/>
          </p:cNvSpPr>
          <p:nvPr>
            <p:ph idx="1"/>
          </p:nvPr>
        </p:nvSpPr>
        <p:spPr/>
        <p:txBody>
          <a:bodyPr lIns="91440" tIns="45720" rIns="91440" bIns="45720" anchor="t"/>
          <a:lstStyle/>
          <a:p>
            <a:pPr marL="342265" indent="-342265" algn="l"/>
            <a:r>
              <a:rPr lang="en-US" sz="1800" b="0" i="0" u="none" strike="noStrike" baseline="0">
                <a:latin typeface="CMR10"/>
                <a:ea typeface="ヒラギノ角ゴ Pro W3"/>
              </a:rPr>
              <a:t>Carroll, R., Ruppert, D., </a:t>
            </a:r>
            <a:r>
              <a:rPr lang="en-US" sz="1800" b="0" i="0" u="none" strike="noStrike" baseline="0" err="1">
                <a:latin typeface="CMR10"/>
                <a:ea typeface="ヒラギノ角ゴ Pro W3"/>
              </a:rPr>
              <a:t>Stefanski</a:t>
            </a:r>
            <a:r>
              <a:rPr lang="en-US" sz="1800" b="0" i="0" u="none" strike="noStrike" baseline="0">
                <a:latin typeface="CMR10"/>
                <a:ea typeface="ヒラギノ角ゴ Pro W3"/>
              </a:rPr>
              <a:t>, L., and </a:t>
            </a:r>
            <a:r>
              <a:rPr lang="en-US" sz="1800" b="0" i="0" u="none" strike="noStrike" baseline="0" err="1">
                <a:latin typeface="CMR10"/>
                <a:ea typeface="ヒラギノ角ゴ Pro W3"/>
              </a:rPr>
              <a:t>Crainiceanu</a:t>
            </a:r>
            <a:r>
              <a:rPr lang="en-US" sz="1800" b="0" i="0" u="none" strike="noStrike" baseline="0">
                <a:latin typeface="CMR10"/>
                <a:ea typeface="ヒラギノ角ゴ Pro W3"/>
              </a:rPr>
              <a:t>, C. (2006). </a:t>
            </a:r>
            <a:r>
              <a:rPr lang="en-US" sz="1800" b="0" i="1" u="none" strike="noStrike" baseline="0">
                <a:latin typeface="CMTI10"/>
                <a:ea typeface="ヒラギノ角ゴ Pro W3"/>
              </a:rPr>
              <a:t>Measurement Error in Nonlinear Models: A Modern Perspective</a:t>
            </a:r>
            <a:r>
              <a:rPr lang="en-US" sz="1800" b="0" i="0" u="none" strike="noStrike" baseline="0">
                <a:latin typeface="CMTI10"/>
                <a:ea typeface="ヒラギノ角ゴ Pro W3"/>
              </a:rPr>
              <a:t> </a:t>
            </a:r>
            <a:r>
              <a:rPr lang="en-US" sz="1800" b="0" i="0" u="none" strike="noStrike" baseline="0">
                <a:latin typeface="CMR10"/>
                <a:ea typeface="ヒラギノ角ゴ Pro W3"/>
              </a:rPr>
              <a:t>(2nd ed.). Chapman and Hall/CRC. </a:t>
            </a:r>
            <a:r>
              <a:rPr lang="en-US" sz="1800" b="0" i="0" u="none" strike="noStrike" baseline="0">
                <a:latin typeface="CMTT10"/>
                <a:ea typeface="ヒラギノ角ゴ Pro W3"/>
                <a:hlinkClick r:id="rId2"/>
              </a:rPr>
              <a:t>https://doi.org/10.1201/9781420010138</a:t>
            </a:r>
            <a:endParaRPr lang="en-US" sz="1800" b="0" i="0" u="none" strike="noStrike" baseline="0">
              <a:latin typeface="CMTT10"/>
              <a:ea typeface="ヒラギノ角ゴ Pro W3"/>
            </a:endParaRPr>
          </a:p>
          <a:p>
            <a:pPr marL="342265" indent="-342265" algn="l"/>
            <a:r>
              <a:rPr lang="en-US" sz="1800" b="0" i="0" u="none" strike="noStrike" baseline="0">
                <a:latin typeface="CMR10"/>
                <a:ea typeface="ヒラギノ角ゴ Pro W3"/>
              </a:rPr>
              <a:t>Doebler, W. J., Vaughn, A. B., , Ballard, K. M., and Rathsam, J. (2022). Simulation and Application of Bayesian Dose Uncertainty Modeling for Low-Boom Community Noise Surveys. </a:t>
            </a:r>
            <a:r>
              <a:rPr lang="en-US" sz="1800" b="0" i="1" u="none" strike="noStrike" baseline="0">
                <a:latin typeface="CMTI10"/>
                <a:ea typeface="ヒラギノ角ゴ Pro W3"/>
              </a:rPr>
              <a:t>Proceedings of Meetings on Acoustics</a:t>
            </a:r>
            <a:r>
              <a:rPr lang="en-US" sz="1800" b="0">
                <a:latin typeface="CMR10"/>
                <a:ea typeface="ヒラギノ角ゴ Pro W3"/>
              </a:rPr>
              <a:t>. </a:t>
            </a:r>
            <a:r>
              <a:rPr lang="en-US" sz="1800" b="0" i="0" u="none" strike="noStrike" baseline="0">
                <a:latin typeface="CMTT10"/>
                <a:ea typeface="ヒラギノ角ゴ Pro W3"/>
                <a:hlinkClick r:id="rId3"/>
              </a:rPr>
              <a:t>https://doi.org/10.1121/2.0001592</a:t>
            </a:r>
            <a:endParaRPr lang="en-US" sz="1800" b="0" i="0" u="none" strike="noStrike" baseline="0">
              <a:latin typeface="CMTT10"/>
              <a:ea typeface="ヒラギノ角ゴ Pro W3"/>
            </a:endParaRPr>
          </a:p>
          <a:p>
            <a:pPr marL="342265" indent="-342265" algn="l"/>
            <a:r>
              <a:rPr lang="en-US" sz="1800" b="0">
                <a:latin typeface="CMTT10"/>
                <a:ea typeface="ヒラギノ角ゴ Pro W3"/>
              </a:rPr>
              <a:t>Horonjeff, R. (2021). </a:t>
            </a:r>
            <a:r>
              <a:rPr lang="en-US" sz="1800" b="0" i="0" u="none" strike="noStrike" baseline="0">
                <a:latin typeface="CMTT10"/>
                <a:ea typeface="ヒラギノ角ゴ Pro W3"/>
              </a:rPr>
              <a:t>An examination of dose uncertainty and dose distribution effects on community noise attitudinal survey outcomes, The Journal of the Acoustical Society of America 150, 1691. </a:t>
            </a:r>
            <a:r>
              <a:rPr lang="en-US" sz="1800" b="0" i="0" u="none" strike="noStrike" baseline="0">
                <a:latin typeface="CMTT10"/>
                <a:ea typeface="ヒラギノ角ゴ Pro W3"/>
                <a:hlinkClick r:id="rId4">
                  <a:extLst>
                    <a:ext uri="{A12FA001-AC4F-418D-AE19-62706E023703}">
                      <ahyp:hlinkClr xmlns:ahyp="http://schemas.microsoft.com/office/drawing/2018/hyperlinkcolor" val="tx"/>
                    </a:ext>
                  </a:extLst>
                </a:hlinkClick>
              </a:rPr>
              <a:t>https://doi.org/10.1121/10.0005949</a:t>
            </a:r>
            <a:endParaRPr lang="en-US" sz="1800" b="0" i="0" u="none" strike="noStrike" baseline="0">
              <a:latin typeface="CMTT10"/>
              <a:ea typeface="ヒラギノ角ゴ Pro W3"/>
            </a:endParaRPr>
          </a:p>
          <a:p>
            <a:pPr marL="342265" indent="-342265" algn="l"/>
            <a:r>
              <a:rPr lang="en-US" sz="1800" b="0" i="0" u="none" strike="noStrike" baseline="0">
                <a:latin typeface="CMR10"/>
                <a:ea typeface="ヒラギノ角ゴ Pro W3"/>
              </a:rPr>
              <a:t>Lee, J., Rathsam, J., and Wilson, A. (2020). Bayesian statistical models for community annoyance survey data. </a:t>
            </a:r>
            <a:r>
              <a:rPr lang="en-US" sz="1800" b="0" i="1" u="none" strike="noStrike" baseline="0">
                <a:latin typeface="CMTI10"/>
                <a:ea typeface="ヒラギノ角ゴ Pro W3"/>
              </a:rPr>
              <a:t>The Journal of the Acoustical Society of America</a:t>
            </a:r>
            <a:r>
              <a:rPr lang="en-US" sz="1800" b="0" i="0" u="none" strike="noStrike" baseline="0">
                <a:latin typeface="CMR10"/>
                <a:ea typeface="ヒラギノ角ゴ Pro W3"/>
              </a:rPr>
              <a:t>, 147(4), 2222–2234. </a:t>
            </a:r>
            <a:r>
              <a:rPr lang="en-US" sz="1800" b="0" i="0" u="none" strike="noStrike" baseline="0">
                <a:latin typeface="CMTT10"/>
                <a:ea typeface="ヒラギノ角ゴ Pro W3"/>
                <a:hlinkClick r:id="rId5"/>
              </a:rPr>
              <a:t>https://doi.org/10.1121/10.0001021</a:t>
            </a:r>
            <a:endParaRPr lang="en-US" sz="1800" b="0" i="0" u="none" strike="noStrike" baseline="0">
              <a:latin typeface="CMTT10"/>
              <a:ea typeface="ヒラギノ角ゴ Pro W3"/>
            </a:endParaRPr>
          </a:p>
          <a:p>
            <a:pPr marL="342265" indent="-342265" algn="l"/>
            <a:r>
              <a:rPr lang="en-US" sz="1800" b="0" i="0" u="none" strike="noStrike" baseline="0" err="1">
                <a:latin typeface="CMR10"/>
                <a:ea typeface="ヒラギノ角ゴ Pro W3"/>
              </a:rPr>
              <a:t>Pavlou</a:t>
            </a:r>
            <a:r>
              <a:rPr lang="en-US" sz="1800" b="0" i="0" u="none" strike="noStrike" baseline="0">
                <a:latin typeface="CMR10"/>
                <a:ea typeface="ヒラギノ角ゴ Pro W3"/>
              </a:rPr>
              <a:t>, M., Ambler, G., Seaman, S., and Omar, R. Z. (2015). A Note on Obtaining Correct Marginal Predictions from a Random Intercepts Model for Binary Outcomes. </a:t>
            </a:r>
            <a:r>
              <a:rPr lang="en-US" sz="1800" b="0" i="1" u="none" strike="noStrike" baseline="0">
                <a:latin typeface="CMTI10"/>
                <a:ea typeface="ヒラギノ角ゴ Pro W3"/>
              </a:rPr>
              <a:t>BMC Medical Research Methodology</a:t>
            </a:r>
            <a:r>
              <a:rPr lang="en-US" sz="1800" b="0" i="0" u="none" strike="noStrike" baseline="0">
                <a:latin typeface="CMR10"/>
                <a:ea typeface="ヒラギノ角ゴ Pro W3"/>
              </a:rPr>
              <a:t>, 15(59). </a:t>
            </a:r>
            <a:r>
              <a:rPr lang="en-US" sz="1800" b="0" i="0" u="none" strike="noStrike" baseline="0">
                <a:latin typeface="CMTT10"/>
                <a:ea typeface="ヒラギノ角ゴ Pro W3"/>
                <a:hlinkClick r:id="rId6"/>
              </a:rPr>
              <a:t>https://doi.org/https://doi.org/10.1186/s12874-015-0046-6</a:t>
            </a:r>
            <a:endParaRPr lang="en-US" sz="1800" b="0" i="0" u="none" strike="noStrike" baseline="0">
              <a:latin typeface="CMTT10"/>
              <a:ea typeface="ヒラギノ角ゴ Pro W3"/>
            </a:endParaRPr>
          </a:p>
          <a:p>
            <a:pPr marL="342265" indent="-342265" algn="l"/>
            <a:r>
              <a:rPr lang="en-US" sz="1800" b="0" i="0" u="none" strike="noStrike" baseline="0" err="1">
                <a:latin typeface="CMR10"/>
                <a:ea typeface="ヒラギノ角ゴ Pro W3"/>
              </a:rPr>
              <a:t>Torabi</a:t>
            </a:r>
            <a:r>
              <a:rPr lang="en-US" sz="1800" b="0" i="0" u="none" strike="noStrike" baseline="0">
                <a:latin typeface="CMR10"/>
                <a:ea typeface="ヒラギノ角ゴ Pro W3"/>
              </a:rPr>
              <a:t>, M. (2013). Likelihood Inference in Generalized Linear Mixed Measurement Error Models. </a:t>
            </a:r>
            <a:r>
              <a:rPr lang="en-US" sz="1800" b="0" i="1" u="none" strike="noStrike" baseline="0">
                <a:latin typeface="CMTI10"/>
                <a:ea typeface="ヒラギノ角ゴ Pro W3"/>
              </a:rPr>
              <a:t>Computational Statistics and Data Analysis</a:t>
            </a:r>
            <a:r>
              <a:rPr lang="en-US" sz="1800" b="0" i="0" u="none" strike="noStrike" baseline="0">
                <a:latin typeface="CMR10"/>
                <a:ea typeface="ヒラギノ角ゴ Pro W3"/>
              </a:rPr>
              <a:t>, 57(1), 549–557. </a:t>
            </a:r>
            <a:r>
              <a:rPr lang="en-US" sz="1800" b="0" i="0" u="none" strike="noStrike" baseline="0">
                <a:latin typeface="CMTT10"/>
                <a:ea typeface="ヒラギノ角ゴ Pro W3"/>
                <a:hlinkClick r:id="rId7"/>
              </a:rPr>
              <a:t>https:/doi.org/10.1016/j.csda.2012.07.018</a:t>
            </a:r>
            <a:endParaRPr lang="en-US" sz="1800" b="0" i="0" u="none" strike="noStrike" baseline="0">
              <a:latin typeface="CMTT10"/>
              <a:ea typeface="ヒラギノ角ゴ Pro W3"/>
            </a:endParaRPr>
          </a:p>
          <a:p>
            <a:pPr marL="342265" indent="-342265" algn="l"/>
            <a:r>
              <a:rPr lang="en-US" sz="1800" b="0" i="0" u="none" strike="noStrike" baseline="0">
                <a:latin typeface="CMR10"/>
                <a:ea typeface="ヒラギノ角ゴ Pro W3"/>
              </a:rPr>
              <a:t>Xiang, N. (2020). Model-Based Bayesian Analysis in Acoustics—A Tutorial. </a:t>
            </a:r>
            <a:r>
              <a:rPr lang="en-US" sz="1800" b="0" i="1" u="none" strike="noStrike" baseline="0">
                <a:latin typeface="CMTI10"/>
                <a:ea typeface="ヒラギノ角ゴ Pro W3"/>
              </a:rPr>
              <a:t>The Journal of the Acoustical Society of America</a:t>
            </a:r>
            <a:r>
              <a:rPr lang="en-US" sz="1800" b="0" i="0" u="none" strike="noStrike" baseline="0">
                <a:latin typeface="CMR10"/>
                <a:ea typeface="ヒラギノ角ゴ Pro W3"/>
              </a:rPr>
              <a:t>, 148(2), 1101–1120. </a:t>
            </a:r>
            <a:r>
              <a:rPr lang="en-US" sz="1800" b="0" i="0" u="none" strike="noStrike" baseline="0">
                <a:latin typeface="CMTT10"/>
                <a:ea typeface="ヒラギノ角ゴ Pro W3"/>
                <a:hlinkClick r:id="rId8"/>
              </a:rPr>
              <a:t>https://doi.org/10.1121/10.0001731</a:t>
            </a:r>
            <a:endParaRPr lang="en-US"/>
          </a:p>
        </p:txBody>
      </p:sp>
      <p:sp>
        <p:nvSpPr>
          <p:cNvPr id="3" name="Title 2">
            <a:extLst>
              <a:ext uri="{FF2B5EF4-FFF2-40B4-BE49-F238E27FC236}">
                <a16:creationId xmlns:a16="http://schemas.microsoft.com/office/drawing/2014/main" id="{3877A1A3-0530-48B5-80E0-BD7C569EB720}"/>
              </a:ext>
            </a:extLst>
          </p:cNvPr>
          <p:cNvSpPr>
            <a:spLocks noGrp="1"/>
          </p:cNvSpPr>
          <p:nvPr>
            <p:ph type="title"/>
          </p:nvPr>
        </p:nvSpPr>
        <p:spPr/>
        <p:txBody>
          <a:bodyPr/>
          <a:lstStyle/>
          <a:p>
            <a:r>
              <a:rPr lang="en-US"/>
              <a:t>References</a:t>
            </a:r>
          </a:p>
        </p:txBody>
      </p:sp>
    </p:spTree>
    <p:extLst>
      <p:ext uri="{BB962C8B-B14F-4D97-AF65-F5344CB8AC3E}">
        <p14:creationId xmlns:p14="http://schemas.microsoft.com/office/powerpoint/2010/main" val="5827121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52E0DE-36F9-4FCC-81F6-644F0212B25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0643"/>
          <a:stretch/>
        </p:blipFill>
        <p:spPr>
          <a:xfrm>
            <a:off x="1444653" y="3087328"/>
            <a:ext cx="9302692" cy="1103671"/>
          </a:xfrm>
          <a:prstGeom prst="rect">
            <a:avLst/>
          </a:prstGeom>
        </p:spPr>
      </p:pic>
      <p:sp>
        <p:nvSpPr>
          <p:cNvPr id="3" name="TextBox 2">
            <a:extLst>
              <a:ext uri="{FF2B5EF4-FFF2-40B4-BE49-F238E27FC236}">
                <a16:creationId xmlns:a16="http://schemas.microsoft.com/office/drawing/2014/main" id="{C92CC23E-0CF1-4EDD-8A0A-F1F1FD8285B9}"/>
              </a:ext>
            </a:extLst>
          </p:cNvPr>
          <p:cNvSpPr txBox="1"/>
          <p:nvPr/>
        </p:nvSpPr>
        <p:spPr>
          <a:xfrm>
            <a:off x="2876549" y="6047243"/>
            <a:ext cx="6438900" cy="646331"/>
          </a:xfrm>
          <a:prstGeom prst="rect">
            <a:avLst/>
          </a:prstGeom>
          <a:noFill/>
        </p:spPr>
        <p:txBody>
          <a:bodyPr wrap="square" rtlCol="0">
            <a:spAutoFit/>
          </a:bodyPr>
          <a:lstStyle/>
          <a:p>
            <a:pPr algn="ctr"/>
            <a:r>
              <a:rPr lang="en-US"/>
              <a:t>nasa.gov/</a:t>
            </a:r>
            <a:r>
              <a:rPr lang="en-US" err="1"/>
              <a:t>quesst</a:t>
            </a:r>
            <a:endParaRPr lang="en-US"/>
          </a:p>
          <a:p>
            <a:pPr algn="ctr"/>
            <a:r>
              <a:rPr lang="en-US"/>
              <a:t>william.j.doebler@nasa.gov</a:t>
            </a:r>
          </a:p>
        </p:txBody>
      </p:sp>
    </p:spTree>
    <p:extLst>
      <p:ext uri="{BB962C8B-B14F-4D97-AF65-F5344CB8AC3E}">
        <p14:creationId xmlns:p14="http://schemas.microsoft.com/office/powerpoint/2010/main" val="23690014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DB6B85A-7A0C-4F75-ADB5-8850F0AF676C}"/>
              </a:ext>
            </a:extLst>
          </p:cNvPr>
          <p:cNvSpPr>
            <a:spLocks noGrp="1"/>
          </p:cNvSpPr>
          <p:nvPr>
            <p:ph type="title"/>
          </p:nvPr>
        </p:nvSpPr>
        <p:spPr/>
        <p:txBody>
          <a:bodyPr/>
          <a:lstStyle/>
          <a:p>
            <a:r>
              <a:rPr lang="en-US"/>
              <a:t>Additional material</a:t>
            </a:r>
          </a:p>
        </p:txBody>
      </p:sp>
    </p:spTree>
    <p:extLst>
      <p:ext uri="{BB962C8B-B14F-4D97-AF65-F5344CB8AC3E}">
        <p14:creationId xmlns:p14="http://schemas.microsoft.com/office/powerpoint/2010/main" val="21381690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25">
            <a:extLst>
              <a:ext uri="{FF2B5EF4-FFF2-40B4-BE49-F238E27FC236}">
                <a16:creationId xmlns:a16="http://schemas.microsoft.com/office/drawing/2014/main" id="{B0DFA0A9-9590-40E7-A010-9EE09BB656F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78013" y="617717"/>
            <a:ext cx="9034715" cy="5622566"/>
          </a:xfrm>
          <a:prstGeom prst="rect">
            <a:avLst/>
          </a:prstGeom>
        </p:spPr>
      </p:pic>
      <p:sp>
        <p:nvSpPr>
          <p:cNvPr id="3" name="TextBox 2">
            <a:extLst>
              <a:ext uri="{FF2B5EF4-FFF2-40B4-BE49-F238E27FC236}">
                <a16:creationId xmlns:a16="http://schemas.microsoft.com/office/drawing/2014/main" id="{E87C1DE6-D539-477D-9224-4C7FEF159349}"/>
              </a:ext>
            </a:extLst>
          </p:cNvPr>
          <p:cNvSpPr txBox="1"/>
          <p:nvPr/>
        </p:nvSpPr>
        <p:spPr>
          <a:xfrm>
            <a:off x="431074" y="104503"/>
            <a:ext cx="2455817" cy="369332"/>
          </a:xfrm>
          <a:prstGeom prst="rect">
            <a:avLst/>
          </a:prstGeom>
          <a:noFill/>
        </p:spPr>
        <p:txBody>
          <a:bodyPr wrap="square" rtlCol="0">
            <a:spAutoFit/>
          </a:bodyPr>
          <a:lstStyle/>
          <a:p>
            <a:r>
              <a:rPr lang="en-US"/>
              <a:t>30 replicate variability</a:t>
            </a:r>
          </a:p>
        </p:txBody>
      </p:sp>
    </p:spTree>
    <p:extLst>
      <p:ext uri="{BB962C8B-B14F-4D97-AF65-F5344CB8AC3E}">
        <p14:creationId xmlns:p14="http://schemas.microsoft.com/office/powerpoint/2010/main" val="25364130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6A333FD2-B913-49DA-B35E-E466F74AC86E}"/>
                  </a:ext>
                </a:extLst>
              </p:cNvPr>
              <p:cNvSpPr>
                <a:spLocks noGrp="1"/>
              </p:cNvSpPr>
              <p:nvPr>
                <p:ph idx="1"/>
              </p:nvPr>
            </p:nvSpPr>
            <p:spPr>
              <a:xfrm>
                <a:off x="101600" y="1034536"/>
                <a:ext cx="7499498" cy="5567509"/>
              </a:xfrm>
            </p:spPr>
            <p:txBody>
              <a:bodyPr/>
              <a:lstStyle/>
              <a:p>
                <a:pPr>
                  <a:spcBef>
                    <a:spcPts val="600"/>
                  </a:spcBef>
                </a:pPr>
                <a:r>
                  <a:rPr lang="en-US" sz="2000"/>
                  <a:t>Generate a large list of N of normally distributed correlated pairs of </a:t>
                </a:r>
                <a14:m>
                  <m:oMath xmlns:m="http://schemas.openxmlformats.org/officeDocument/2006/math">
                    <m:sSub>
                      <m:sSubPr>
                        <m:ctrlPr>
                          <a:rPr lang="en-US" sz="2000" b="1" i="1" smtClean="0">
                            <a:latin typeface="Cambria Math" panose="02040503050406030204" pitchFamily="18" charset="0"/>
                          </a:rPr>
                        </m:ctrlPr>
                      </m:sSubPr>
                      <m:e>
                        <m:r>
                          <a:rPr lang="en-US" sz="2000" b="1" i="1" smtClean="0">
                            <a:latin typeface="Cambria Math" panose="02040503050406030204" pitchFamily="18" charset="0"/>
                          </a:rPr>
                          <m:t>𝜷</m:t>
                        </m:r>
                      </m:e>
                      <m:sub>
                        <m:r>
                          <a:rPr lang="en-US" sz="2000" b="1" i="1" smtClean="0">
                            <a:latin typeface="Cambria Math" panose="02040503050406030204" pitchFamily="18" charset="0"/>
                          </a:rPr>
                          <m:t>𝟎</m:t>
                        </m:r>
                      </m:sub>
                    </m:sSub>
                  </m:oMath>
                </a14:m>
                <a:r>
                  <a:rPr lang="en-US" sz="2000"/>
                  <a:t> and </a:t>
                </a:r>
                <a14:m>
                  <m:oMath xmlns:m="http://schemas.openxmlformats.org/officeDocument/2006/math">
                    <m:sSub>
                      <m:sSubPr>
                        <m:ctrlPr>
                          <a:rPr lang="en-US" sz="2000" b="1" i="1" smtClean="0">
                            <a:latin typeface="Cambria Math" panose="02040503050406030204" pitchFamily="18" charset="0"/>
                          </a:rPr>
                        </m:ctrlPr>
                      </m:sSubPr>
                      <m:e>
                        <m:r>
                          <a:rPr lang="en-US" sz="2000" b="1" i="1" smtClean="0">
                            <a:latin typeface="Cambria Math" panose="02040503050406030204" pitchFamily="18" charset="0"/>
                          </a:rPr>
                          <m:t>𝜷</m:t>
                        </m:r>
                      </m:e>
                      <m:sub>
                        <m:r>
                          <a:rPr lang="en-US" sz="2000" b="1" i="1" smtClean="0">
                            <a:latin typeface="Cambria Math" panose="02040503050406030204" pitchFamily="18" charset="0"/>
                          </a:rPr>
                          <m:t>𝟏</m:t>
                        </m:r>
                      </m:sub>
                    </m:sSub>
                  </m:oMath>
                </a14:m>
                <a:endParaRPr lang="en-US" sz="2000"/>
              </a:p>
              <a:p>
                <a:pPr lvl="1">
                  <a:spcBef>
                    <a:spcPts val="600"/>
                  </a:spcBef>
                </a:pPr>
                <a:r>
                  <a:rPr lang="en-US" sz="1800"/>
                  <a:t>Generate a pair of correlated normally distributed lists of length N with 0 mean and a variance of 1 using the model fit correlation</a:t>
                </a:r>
              </a:p>
              <a:p>
                <a:pPr lvl="1">
                  <a:spcBef>
                    <a:spcPts val="600"/>
                  </a:spcBef>
                </a:pPr>
                <a:r>
                  <a:rPr lang="en-US" sz="1800"/>
                  <a:t>Multiply the first list by the standard error of </a:t>
                </a:r>
                <a14:m>
                  <m:oMath xmlns:m="http://schemas.openxmlformats.org/officeDocument/2006/math">
                    <m:sSub>
                      <m:sSubPr>
                        <m:ctrlPr>
                          <a:rPr lang="en-US" sz="1800" i="1" smtClean="0">
                            <a:latin typeface="Cambria Math" panose="02040503050406030204" pitchFamily="18" charset="0"/>
                          </a:rPr>
                        </m:ctrlPr>
                      </m:sSubPr>
                      <m:e>
                        <m:r>
                          <a:rPr lang="en-US" sz="1800" b="0" i="1" smtClean="0">
                            <a:latin typeface="Cambria Math" panose="02040503050406030204" pitchFamily="18" charset="0"/>
                          </a:rPr>
                          <m:t>𝛽</m:t>
                        </m:r>
                      </m:e>
                      <m:sub>
                        <m:r>
                          <a:rPr lang="en-US" sz="1800" b="0" i="1" smtClean="0">
                            <a:latin typeface="Cambria Math" panose="02040503050406030204" pitchFamily="18" charset="0"/>
                          </a:rPr>
                          <m:t>0</m:t>
                        </m:r>
                      </m:sub>
                    </m:sSub>
                  </m:oMath>
                </a14:m>
                <a:r>
                  <a:rPr lang="en-US" sz="1800"/>
                  <a:t> then add </a:t>
                </a:r>
                <a14:m>
                  <m:oMath xmlns:m="http://schemas.openxmlformats.org/officeDocument/2006/math">
                    <m:sSub>
                      <m:sSubPr>
                        <m:ctrlPr>
                          <a:rPr lang="en-US" sz="1800" i="1" smtClean="0">
                            <a:latin typeface="Cambria Math" panose="02040503050406030204" pitchFamily="18" charset="0"/>
                          </a:rPr>
                        </m:ctrlPr>
                      </m:sSubPr>
                      <m:e>
                        <m:r>
                          <a:rPr lang="en-US" sz="1800" b="0" i="1" smtClean="0">
                            <a:latin typeface="Cambria Math" panose="02040503050406030204" pitchFamily="18" charset="0"/>
                          </a:rPr>
                          <m:t>𝛽</m:t>
                        </m:r>
                      </m:e>
                      <m:sub>
                        <m:r>
                          <a:rPr lang="en-US" sz="1800" b="0" i="1" smtClean="0">
                            <a:latin typeface="Cambria Math" panose="02040503050406030204" pitchFamily="18" charset="0"/>
                          </a:rPr>
                          <m:t>0</m:t>
                        </m:r>
                      </m:sub>
                    </m:sSub>
                  </m:oMath>
                </a14:m>
                <a:endParaRPr lang="en-US" sz="1800"/>
              </a:p>
              <a:p>
                <a:pPr lvl="2">
                  <a:spcBef>
                    <a:spcPts val="600"/>
                  </a:spcBef>
                </a:pPr>
                <a:r>
                  <a:rPr lang="en-US" sz="1600"/>
                  <a:t>Call each of these </a:t>
                </a:r>
                <a14:m>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𝛽</m:t>
                        </m:r>
                      </m:e>
                      <m:sub>
                        <m:r>
                          <a:rPr lang="en-US" sz="1600" b="0" i="1" smtClean="0">
                            <a:latin typeface="Cambria Math" panose="02040503050406030204" pitchFamily="18" charset="0"/>
                          </a:rPr>
                          <m:t>0</m:t>
                        </m:r>
                        <m:r>
                          <a:rPr lang="en-US" sz="1600" b="0" i="1" smtClean="0">
                            <a:latin typeface="Cambria Math" panose="02040503050406030204" pitchFamily="18" charset="0"/>
                          </a:rPr>
                          <m:t>𝑛</m:t>
                        </m:r>
                      </m:sub>
                    </m:sSub>
                    <m:r>
                      <a:rPr lang="en-US" sz="1600" b="0" i="1" smtClean="0">
                        <a:latin typeface="Cambria Math" panose="02040503050406030204" pitchFamily="18" charset="0"/>
                      </a:rPr>
                      <m:t>′</m:t>
                    </m:r>
                  </m:oMath>
                </a14:m>
                <a:endParaRPr lang="en-US" sz="1600"/>
              </a:p>
              <a:p>
                <a:pPr lvl="1">
                  <a:spcBef>
                    <a:spcPts val="600"/>
                  </a:spcBef>
                </a:pPr>
                <a:r>
                  <a:rPr lang="en-US" sz="1800"/>
                  <a:t>Multiply the second list by the standard error of </a:t>
                </a:r>
                <a14:m>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𝛽</m:t>
                        </m:r>
                      </m:e>
                      <m:sub>
                        <m:r>
                          <a:rPr lang="en-US" sz="1800" b="0" i="1" smtClean="0">
                            <a:latin typeface="Cambria Math" panose="02040503050406030204" pitchFamily="18" charset="0"/>
                          </a:rPr>
                          <m:t>1</m:t>
                        </m:r>
                      </m:sub>
                    </m:sSub>
                  </m:oMath>
                </a14:m>
                <a:r>
                  <a:rPr lang="en-US" sz="1800"/>
                  <a:t> then add </a:t>
                </a:r>
                <a14:m>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𝛽</m:t>
                        </m:r>
                      </m:e>
                      <m:sub>
                        <m:r>
                          <a:rPr lang="en-US" sz="1800" b="0" i="1" smtClean="0">
                            <a:latin typeface="Cambria Math" panose="02040503050406030204" pitchFamily="18" charset="0"/>
                          </a:rPr>
                          <m:t>1</m:t>
                        </m:r>
                      </m:sub>
                    </m:sSub>
                  </m:oMath>
                </a14:m>
                <a:endParaRPr lang="en-US" sz="1800" b="0"/>
              </a:p>
              <a:p>
                <a:pPr lvl="2">
                  <a:spcBef>
                    <a:spcPts val="600"/>
                  </a:spcBef>
                </a:pPr>
                <a:r>
                  <a:rPr lang="en-US" sz="1600"/>
                  <a:t>Call each of these </a:t>
                </a:r>
                <a14:m>
                  <m:oMath xmlns:m="http://schemas.openxmlformats.org/officeDocument/2006/math">
                    <m:sSubSup>
                      <m:sSubSupPr>
                        <m:ctrlPr>
                          <a:rPr lang="en-US" sz="1600" b="0" i="1" smtClean="0">
                            <a:latin typeface="Cambria Math" panose="02040503050406030204" pitchFamily="18" charset="0"/>
                          </a:rPr>
                        </m:ctrlPr>
                      </m:sSubSupPr>
                      <m:e>
                        <m:r>
                          <a:rPr lang="en-US" sz="1600" b="0" i="1" smtClean="0">
                            <a:latin typeface="Cambria Math" panose="02040503050406030204" pitchFamily="18" charset="0"/>
                          </a:rPr>
                          <m:t>𝛽</m:t>
                        </m:r>
                      </m:e>
                      <m:sub>
                        <m:r>
                          <a:rPr lang="en-US" sz="1600" b="0" i="1" smtClean="0">
                            <a:latin typeface="Cambria Math" panose="02040503050406030204" pitchFamily="18" charset="0"/>
                          </a:rPr>
                          <m:t>1</m:t>
                        </m:r>
                        <m:r>
                          <a:rPr lang="en-US" sz="1600" b="0" i="1" smtClean="0">
                            <a:latin typeface="Cambria Math" panose="02040503050406030204" pitchFamily="18" charset="0"/>
                          </a:rPr>
                          <m:t>𝑛</m:t>
                        </m:r>
                      </m:sub>
                      <m:sup>
                        <m:r>
                          <a:rPr lang="en-US" sz="1600" b="0" i="1" smtClean="0">
                            <a:latin typeface="Cambria Math" panose="02040503050406030204" pitchFamily="18" charset="0"/>
                          </a:rPr>
                          <m:t>′</m:t>
                        </m:r>
                      </m:sup>
                    </m:sSubSup>
                  </m:oMath>
                </a14:m>
                <a:endParaRPr lang="en-US" sz="1600" b="0"/>
              </a:p>
              <a:p>
                <a:pPr>
                  <a:spcBef>
                    <a:spcPts val="600"/>
                  </a:spcBef>
                </a:pPr>
                <a:r>
                  <a:rPr lang="en-US" sz="2000"/>
                  <a:t>Approximate integration over random effects</a:t>
                </a:r>
              </a:p>
              <a:p>
                <a:pPr lvl="1">
                  <a:spcBef>
                    <a:spcPts val="600"/>
                  </a:spcBef>
                </a:pPr>
                <a:r>
                  <a:rPr lang="en-US" sz="1800"/>
                  <a:t>For each pair, generate a large number of simulated participant random effects </a:t>
                </a:r>
                <a14:m>
                  <m:oMath xmlns:m="http://schemas.openxmlformats.org/officeDocument/2006/math">
                    <m:sSub>
                      <m:sSubPr>
                        <m:ctrlPr>
                          <a:rPr lang="en-US" sz="1800" b="1" i="1" smtClean="0">
                            <a:latin typeface="Cambria Math" panose="02040503050406030204" pitchFamily="18" charset="0"/>
                          </a:rPr>
                        </m:ctrlPr>
                      </m:sSubPr>
                      <m:e>
                        <m:r>
                          <a:rPr lang="en-US" sz="1800" b="1" i="1" smtClean="0">
                            <a:latin typeface="Cambria Math" panose="02040503050406030204" pitchFamily="18" charset="0"/>
                          </a:rPr>
                          <m:t>𝜷</m:t>
                        </m:r>
                      </m:e>
                      <m:sub>
                        <m:r>
                          <a:rPr lang="en-US" sz="1800" b="1" i="1" smtClean="0">
                            <a:latin typeface="Cambria Math" panose="02040503050406030204" pitchFamily="18" charset="0"/>
                          </a:rPr>
                          <m:t>𝟎</m:t>
                        </m:r>
                        <m:r>
                          <a:rPr lang="en-US" sz="1800" b="1" i="1" smtClean="0">
                            <a:latin typeface="Cambria Math" panose="02040503050406030204" pitchFamily="18" charset="0"/>
                          </a:rPr>
                          <m:t>𝒊</m:t>
                        </m:r>
                        <m:r>
                          <a:rPr lang="en-US" sz="1800" b="1" i="1" smtClean="0">
                            <a:latin typeface="Cambria Math" panose="02040503050406030204" pitchFamily="18" charset="0"/>
                          </a:rPr>
                          <m:t>,</m:t>
                        </m:r>
                        <m:r>
                          <a:rPr lang="en-US" sz="1800" b="1" i="1" smtClean="0">
                            <a:latin typeface="Cambria Math" panose="02040503050406030204" pitchFamily="18" charset="0"/>
                          </a:rPr>
                          <m:t>𝒏</m:t>
                        </m:r>
                      </m:sub>
                    </m:sSub>
                    <m:r>
                      <a:rPr lang="en-US" sz="1800" b="1" i="1" smtClean="0">
                        <a:latin typeface="Cambria Math" panose="02040503050406030204" pitchFamily="18" charset="0"/>
                      </a:rPr>
                      <m:t>′~</m:t>
                    </m:r>
                    <m:r>
                      <a:rPr lang="en-US" sz="1800" b="1" i="1" smtClean="0">
                        <a:latin typeface="Cambria Math" panose="02040503050406030204" pitchFamily="18" charset="0"/>
                      </a:rPr>
                      <m:t>𝑵</m:t>
                    </m:r>
                    <m:r>
                      <a:rPr lang="en-US" sz="1800" b="1" i="1" smtClean="0">
                        <a:latin typeface="Cambria Math" panose="02040503050406030204" pitchFamily="18" charset="0"/>
                      </a:rPr>
                      <m:t>(</m:t>
                    </m:r>
                    <m:sSubSup>
                      <m:sSubSupPr>
                        <m:ctrlPr>
                          <a:rPr lang="en-US" sz="1800" b="1" i="1" smtClean="0">
                            <a:latin typeface="Cambria Math" panose="02040503050406030204" pitchFamily="18" charset="0"/>
                          </a:rPr>
                        </m:ctrlPr>
                      </m:sSubSupPr>
                      <m:e>
                        <m:r>
                          <a:rPr lang="en-US" sz="1800" b="1" i="1" smtClean="0">
                            <a:latin typeface="Cambria Math" panose="02040503050406030204" pitchFamily="18" charset="0"/>
                          </a:rPr>
                          <m:t>𝜷</m:t>
                        </m:r>
                      </m:e>
                      <m:sub>
                        <m:r>
                          <a:rPr lang="en-US" sz="1800" b="1" i="1" smtClean="0">
                            <a:latin typeface="Cambria Math" panose="02040503050406030204" pitchFamily="18" charset="0"/>
                          </a:rPr>
                          <m:t>𝟎</m:t>
                        </m:r>
                        <m:r>
                          <a:rPr lang="en-US" sz="1800" b="1" i="1" smtClean="0">
                            <a:latin typeface="Cambria Math" panose="02040503050406030204" pitchFamily="18" charset="0"/>
                          </a:rPr>
                          <m:t>𝒏</m:t>
                        </m:r>
                      </m:sub>
                      <m:sup>
                        <m:r>
                          <a:rPr lang="en-US" sz="1800" b="1" i="1" smtClean="0">
                            <a:latin typeface="Cambria Math" panose="02040503050406030204" pitchFamily="18" charset="0"/>
                          </a:rPr>
                          <m:t>′</m:t>
                        </m:r>
                      </m:sup>
                    </m:sSubSup>
                    <m:r>
                      <a:rPr lang="en-US" sz="1800" b="1" i="1" smtClean="0">
                        <a:latin typeface="Cambria Math" panose="02040503050406030204" pitchFamily="18" charset="0"/>
                      </a:rPr>
                      <m:t>,</m:t>
                    </m:r>
                    <m:sSub>
                      <m:sSubPr>
                        <m:ctrlPr>
                          <a:rPr lang="en-US" sz="1800" b="1" i="1" smtClean="0">
                            <a:latin typeface="Cambria Math" panose="02040503050406030204" pitchFamily="18" charset="0"/>
                          </a:rPr>
                        </m:ctrlPr>
                      </m:sSubPr>
                      <m:e>
                        <m:r>
                          <a:rPr lang="en-US" sz="1800" b="1" i="1" smtClean="0">
                            <a:latin typeface="Cambria Math" panose="02040503050406030204" pitchFamily="18" charset="0"/>
                          </a:rPr>
                          <m:t>𝝈</m:t>
                        </m:r>
                      </m:e>
                      <m:sub>
                        <m:r>
                          <a:rPr lang="en-US" sz="1800" b="1" i="1" smtClean="0">
                            <a:latin typeface="Cambria Math" panose="02040503050406030204" pitchFamily="18" charset="0"/>
                          </a:rPr>
                          <m:t>𝑹𝑬</m:t>
                        </m:r>
                      </m:sub>
                    </m:sSub>
                    <m:r>
                      <a:rPr lang="en-US" sz="1800" b="1" i="1" smtClean="0">
                        <a:latin typeface="Cambria Math" panose="02040503050406030204" pitchFamily="18" charset="0"/>
                      </a:rPr>
                      <m:t>)</m:t>
                    </m:r>
                  </m:oMath>
                </a14:m>
                <a:endParaRPr lang="en-US" sz="1800"/>
              </a:p>
              <a:p>
                <a:pPr lvl="1">
                  <a:spcBef>
                    <a:spcPts val="600"/>
                  </a:spcBef>
                </a:pPr>
                <a:r>
                  <a:rPr lang="en-US" sz="1800"/>
                  <a:t>Compute each participant’s dose-response curve over a large dose range</a:t>
                </a:r>
              </a:p>
              <a:p>
                <a:pPr lvl="1">
                  <a:spcBef>
                    <a:spcPts val="600"/>
                  </a:spcBef>
                </a:pPr>
                <a:r>
                  <a:rPr lang="en-US" sz="1800"/>
                  <a:t>Compute the mean response at each dose</a:t>
                </a:r>
              </a:p>
              <a:p>
                <a:pPr>
                  <a:spcBef>
                    <a:spcPts val="600"/>
                  </a:spcBef>
                </a:pPr>
                <a:r>
                  <a:rPr lang="en-US" sz="2000"/>
                  <a:t>The final population summary curve is the mean of the N curves</a:t>
                </a:r>
              </a:p>
              <a:p>
                <a:pPr>
                  <a:spcBef>
                    <a:spcPts val="600"/>
                  </a:spcBef>
                </a:pPr>
                <a:r>
                  <a:rPr lang="en-US" sz="2000"/>
                  <a:t>The confidence interval is the and 2.5</a:t>
                </a:r>
                <a:r>
                  <a:rPr lang="en-US" sz="2000" baseline="30000"/>
                  <a:t>th</a:t>
                </a:r>
                <a:r>
                  <a:rPr lang="en-US" sz="2000"/>
                  <a:t> to 97.5</a:t>
                </a:r>
                <a:r>
                  <a:rPr lang="en-US" sz="2000" baseline="30000"/>
                  <a:t>th</a:t>
                </a:r>
                <a:r>
                  <a:rPr lang="en-US" sz="2000"/>
                  <a:t> percentiles</a:t>
                </a:r>
              </a:p>
            </p:txBody>
          </p:sp>
        </mc:Choice>
        <mc:Fallback xmlns="">
          <p:sp>
            <p:nvSpPr>
              <p:cNvPr id="2" name="Content Placeholder 1">
                <a:extLst>
                  <a:ext uri="{FF2B5EF4-FFF2-40B4-BE49-F238E27FC236}">
                    <a16:creationId xmlns:a16="http://schemas.microsoft.com/office/drawing/2014/main" id="{6A333FD2-B913-49DA-B35E-E466F74AC86E}"/>
                  </a:ext>
                </a:extLst>
              </p:cNvPr>
              <p:cNvSpPr>
                <a:spLocks noGrp="1" noRot="1" noChangeAspect="1" noMove="1" noResize="1" noEditPoints="1" noAdjustHandles="1" noChangeArrowheads="1" noChangeShapeType="1" noTextEdit="1"/>
              </p:cNvSpPr>
              <p:nvPr>
                <p:ph idx="1"/>
              </p:nvPr>
            </p:nvSpPr>
            <p:spPr>
              <a:xfrm>
                <a:off x="101600" y="1034536"/>
                <a:ext cx="7499498" cy="5567509"/>
              </a:xfrm>
              <a:blipFill>
                <a:blip r:embed="rId3"/>
                <a:stretch>
                  <a:fillRect l="-732" t="-657"/>
                </a:stretch>
              </a:blipFill>
            </p:spPr>
            <p:txBody>
              <a:bodyPr/>
              <a:lstStyle/>
              <a:p>
                <a:r>
                  <a:rPr lang="en-US">
                    <a:noFill/>
                  </a:rPr>
                  <a:t> </a:t>
                </a:r>
              </a:p>
            </p:txBody>
          </p:sp>
        </mc:Fallback>
      </mc:AlternateContent>
      <p:sp>
        <p:nvSpPr>
          <p:cNvPr id="3" name="Title 2">
            <a:extLst>
              <a:ext uri="{FF2B5EF4-FFF2-40B4-BE49-F238E27FC236}">
                <a16:creationId xmlns:a16="http://schemas.microsoft.com/office/drawing/2014/main" id="{B3375ED8-4D04-4216-943B-9C0E2C8739A5}"/>
              </a:ext>
            </a:extLst>
          </p:cNvPr>
          <p:cNvSpPr>
            <a:spLocks noGrp="1"/>
          </p:cNvSpPr>
          <p:nvPr>
            <p:ph type="title"/>
          </p:nvPr>
        </p:nvSpPr>
        <p:spPr>
          <a:xfrm>
            <a:off x="304803" y="65314"/>
            <a:ext cx="10634746" cy="718148"/>
          </a:xfrm>
        </p:spPr>
        <p:txBody>
          <a:bodyPr/>
          <a:lstStyle/>
          <a:p>
            <a:r>
              <a:rPr lang="en-US" sz="2800"/>
              <a:t>Population summary curve and confidence interval:</a:t>
            </a:r>
            <a:br>
              <a:rPr lang="en-US" sz="2800"/>
            </a:br>
            <a:r>
              <a:rPr lang="en-US" sz="2800"/>
              <a:t>Accounting for model fit parameter error and correlation</a:t>
            </a:r>
          </a:p>
        </p:txBody>
      </p:sp>
      <p:pic>
        <p:nvPicPr>
          <p:cNvPr id="4" name="Graphic 3">
            <a:extLst>
              <a:ext uri="{FF2B5EF4-FFF2-40B4-BE49-F238E27FC236}">
                <a16:creationId xmlns:a16="http://schemas.microsoft.com/office/drawing/2014/main" id="{E02684B6-0830-41CD-9F90-593D0ACE945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601098" y="3656673"/>
            <a:ext cx="4032102" cy="3024077"/>
          </a:xfrm>
          <a:prstGeom prst="rect">
            <a:avLst/>
          </a:prstGeom>
        </p:spPr>
      </p:pic>
      <p:pic>
        <p:nvPicPr>
          <p:cNvPr id="5" name="Graphic 4">
            <a:extLst>
              <a:ext uri="{FF2B5EF4-FFF2-40B4-BE49-F238E27FC236}">
                <a16:creationId xmlns:a16="http://schemas.microsoft.com/office/drawing/2014/main" id="{78AC1C42-41FA-4CF4-82E0-624752FFF7C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784153" y="1034536"/>
            <a:ext cx="3665992" cy="2749493"/>
          </a:xfrm>
          <a:prstGeom prst="rect">
            <a:avLst/>
          </a:prstGeom>
        </p:spPr>
      </p:pic>
    </p:spTree>
    <p:extLst>
      <p:ext uri="{BB962C8B-B14F-4D97-AF65-F5344CB8AC3E}">
        <p14:creationId xmlns:p14="http://schemas.microsoft.com/office/powerpoint/2010/main" val="34259500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82C7A9-F17A-412B-BDE1-5311FB94901C}"/>
              </a:ext>
            </a:extLst>
          </p:cNvPr>
          <p:cNvPicPr>
            <a:picLocks noChangeAspect="1"/>
          </p:cNvPicPr>
          <p:nvPr/>
        </p:nvPicPr>
        <p:blipFill>
          <a:blip r:embed="rId2"/>
          <a:stretch>
            <a:fillRect/>
          </a:stretch>
        </p:blipFill>
        <p:spPr>
          <a:xfrm>
            <a:off x="6418847" y="2349917"/>
            <a:ext cx="5105400" cy="3000375"/>
          </a:xfrm>
          <a:prstGeom prst="rect">
            <a:avLst/>
          </a:prstGeom>
        </p:spPr>
      </p:pic>
      <p:pic>
        <p:nvPicPr>
          <p:cNvPr id="5" name="Picture 4">
            <a:extLst>
              <a:ext uri="{FF2B5EF4-FFF2-40B4-BE49-F238E27FC236}">
                <a16:creationId xmlns:a16="http://schemas.microsoft.com/office/drawing/2014/main" id="{F32B300D-9A38-4704-B41B-7CE6BBBD60C1}"/>
              </a:ext>
            </a:extLst>
          </p:cNvPr>
          <p:cNvPicPr>
            <a:picLocks noChangeAspect="1"/>
          </p:cNvPicPr>
          <p:nvPr/>
        </p:nvPicPr>
        <p:blipFill>
          <a:blip r:embed="rId3"/>
          <a:stretch>
            <a:fillRect/>
          </a:stretch>
        </p:blipFill>
        <p:spPr>
          <a:xfrm>
            <a:off x="832686" y="2734426"/>
            <a:ext cx="4438650" cy="1990725"/>
          </a:xfrm>
          <a:prstGeom prst="rect">
            <a:avLst/>
          </a:prstGeom>
        </p:spPr>
      </p:pic>
      <p:sp>
        <p:nvSpPr>
          <p:cNvPr id="7" name="TextBox 6">
            <a:extLst>
              <a:ext uri="{FF2B5EF4-FFF2-40B4-BE49-F238E27FC236}">
                <a16:creationId xmlns:a16="http://schemas.microsoft.com/office/drawing/2014/main" id="{B1628F25-5E5F-49AB-B334-CF748037752D}"/>
              </a:ext>
            </a:extLst>
          </p:cNvPr>
          <p:cNvSpPr txBox="1"/>
          <p:nvPr/>
        </p:nvSpPr>
        <p:spPr>
          <a:xfrm>
            <a:off x="832686" y="5969351"/>
            <a:ext cx="6093994" cy="646331"/>
          </a:xfrm>
          <a:prstGeom prst="rect">
            <a:avLst/>
          </a:prstGeom>
          <a:noFill/>
        </p:spPr>
        <p:txBody>
          <a:bodyPr wrap="square">
            <a:spAutoFit/>
          </a:bodyPr>
          <a:lstStyle/>
          <a:p>
            <a:r>
              <a:rPr lang="en-US" sz="1800" b="0" i="0" u="none" strike="noStrike" baseline="0">
                <a:latin typeface="TimesNewRoman"/>
                <a:hlinkClick r:id="rId4"/>
              </a:rPr>
              <a:t>https://doi.org/10.1121/2.0001592</a:t>
            </a:r>
            <a:endParaRPr lang="en-US" sz="1800" b="0" i="0" u="none" strike="noStrike" baseline="0">
              <a:latin typeface="TimesNewRoman"/>
            </a:endParaRPr>
          </a:p>
          <a:p>
            <a:r>
              <a:rPr lang="en-US" sz="1800" b="0" i="0" u="none" strike="noStrike" baseline="0">
                <a:latin typeface="TimesNewRoman"/>
              </a:rPr>
              <a:t> Proceedings of Meetings on Acoustics, Vol. 45, 040004 (2022)</a:t>
            </a:r>
            <a:endParaRPr lang="en-US"/>
          </a:p>
        </p:txBody>
      </p:sp>
      <p:sp>
        <p:nvSpPr>
          <p:cNvPr id="8" name="TextBox 7">
            <a:extLst>
              <a:ext uri="{FF2B5EF4-FFF2-40B4-BE49-F238E27FC236}">
                <a16:creationId xmlns:a16="http://schemas.microsoft.com/office/drawing/2014/main" id="{ADC1893E-C6EC-4F1A-BF20-9657763D71D4}"/>
              </a:ext>
            </a:extLst>
          </p:cNvPr>
          <p:cNvSpPr txBox="1"/>
          <p:nvPr/>
        </p:nvSpPr>
        <p:spPr>
          <a:xfrm>
            <a:off x="589547" y="2177716"/>
            <a:ext cx="2201779" cy="369332"/>
          </a:xfrm>
          <a:prstGeom prst="rect">
            <a:avLst/>
          </a:prstGeom>
          <a:noFill/>
        </p:spPr>
        <p:txBody>
          <a:bodyPr wrap="square" rtlCol="0">
            <a:spAutoFit/>
          </a:bodyPr>
          <a:lstStyle/>
          <a:p>
            <a:r>
              <a:rPr lang="en-US"/>
              <a:t>Original model</a:t>
            </a:r>
          </a:p>
        </p:txBody>
      </p:sp>
      <p:sp>
        <p:nvSpPr>
          <p:cNvPr id="9" name="TextBox 8">
            <a:extLst>
              <a:ext uri="{FF2B5EF4-FFF2-40B4-BE49-F238E27FC236}">
                <a16:creationId xmlns:a16="http://schemas.microsoft.com/office/drawing/2014/main" id="{C9554A00-727B-4630-A5EE-E4A2C45BE409}"/>
              </a:ext>
            </a:extLst>
          </p:cNvPr>
          <p:cNvSpPr txBox="1"/>
          <p:nvPr/>
        </p:nvSpPr>
        <p:spPr>
          <a:xfrm>
            <a:off x="6418847" y="1993050"/>
            <a:ext cx="4361448" cy="369332"/>
          </a:xfrm>
          <a:prstGeom prst="rect">
            <a:avLst/>
          </a:prstGeom>
          <a:noFill/>
        </p:spPr>
        <p:txBody>
          <a:bodyPr wrap="square" rtlCol="0">
            <a:spAutoFit/>
          </a:bodyPr>
          <a:lstStyle/>
          <a:p>
            <a:r>
              <a:rPr lang="en-US"/>
              <a:t>Extended model to account for dose error</a:t>
            </a:r>
          </a:p>
        </p:txBody>
      </p:sp>
    </p:spTree>
    <p:extLst>
      <p:ext uri="{BB962C8B-B14F-4D97-AF65-F5344CB8AC3E}">
        <p14:creationId xmlns:p14="http://schemas.microsoft.com/office/powerpoint/2010/main" val="20594874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428427" y="2118049"/>
            <a:ext cx="9335146" cy="1530070"/>
          </a:xfrm>
          <a:prstGeom prst="rect">
            <a:avLst/>
          </a:prstGeom>
        </p:spPr>
        <p:txBody>
          <a:bodyPr/>
          <a:lstStyle>
            <a:lvl1pPr algn="ctr" rtl="0" eaLnBrk="0" fontAlgn="base" hangingPunct="0">
              <a:spcBef>
                <a:spcPct val="0"/>
              </a:spcBef>
              <a:spcAft>
                <a:spcPct val="0"/>
              </a:spcAft>
              <a:defRPr sz="2800" b="1" kern="1200">
                <a:solidFill>
                  <a:srgbClr val="0000FF"/>
                </a:solidFill>
                <a:latin typeface="+mj-lt"/>
                <a:ea typeface="ヒラギノ角ゴ Pro W3" pitchFamily="-109" charset="-128"/>
                <a:cs typeface="ヒラギノ角ゴ Pro W3" pitchFamily="-109" charset="-128"/>
              </a:defRPr>
            </a:lvl1pPr>
            <a:lvl2pPr algn="ctr" rtl="0" eaLnBrk="0" fontAlgn="base" hangingPunct="0">
              <a:spcBef>
                <a:spcPct val="0"/>
              </a:spcBef>
              <a:spcAft>
                <a:spcPct val="0"/>
              </a:spcAft>
              <a:defRPr sz="2800" b="1">
                <a:solidFill>
                  <a:srgbClr val="0000FF"/>
                </a:solidFill>
                <a:latin typeface="Calibri" pitchFamily="34" charset="0"/>
                <a:ea typeface="ヒラギノ角ゴ Pro W3" pitchFamily="-109" charset="-128"/>
                <a:cs typeface="ヒラギノ角ゴ Pro W3" pitchFamily="-109" charset="-128"/>
              </a:defRPr>
            </a:lvl2pPr>
            <a:lvl3pPr algn="ctr" rtl="0" eaLnBrk="0" fontAlgn="base" hangingPunct="0">
              <a:spcBef>
                <a:spcPct val="0"/>
              </a:spcBef>
              <a:spcAft>
                <a:spcPct val="0"/>
              </a:spcAft>
              <a:defRPr sz="2800" b="1">
                <a:solidFill>
                  <a:srgbClr val="0000FF"/>
                </a:solidFill>
                <a:latin typeface="Calibri" pitchFamily="34" charset="0"/>
                <a:ea typeface="ヒラギノ角ゴ Pro W3" pitchFamily="-109" charset="-128"/>
                <a:cs typeface="ヒラギノ角ゴ Pro W3" pitchFamily="-109" charset="-128"/>
              </a:defRPr>
            </a:lvl3pPr>
            <a:lvl4pPr algn="ctr" rtl="0" eaLnBrk="0" fontAlgn="base" hangingPunct="0">
              <a:spcBef>
                <a:spcPct val="0"/>
              </a:spcBef>
              <a:spcAft>
                <a:spcPct val="0"/>
              </a:spcAft>
              <a:defRPr sz="2800" b="1">
                <a:solidFill>
                  <a:srgbClr val="0000FF"/>
                </a:solidFill>
                <a:latin typeface="Calibri" pitchFamily="34" charset="0"/>
                <a:ea typeface="ヒラギノ角ゴ Pro W3" pitchFamily="-109" charset="-128"/>
                <a:cs typeface="ヒラギノ角ゴ Pro W3" pitchFamily="-109" charset="-128"/>
              </a:defRPr>
            </a:lvl4pPr>
            <a:lvl5pPr algn="ctr" rtl="0" eaLnBrk="0" fontAlgn="base" hangingPunct="0">
              <a:spcBef>
                <a:spcPct val="0"/>
              </a:spcBef>
              <a:spcAft>
                <a:spcPct val="0"/>
              </a:spcAft>
              <a:defRPr sz="2800" b="1">
                <a:solidFill>
                  <a:srgbClr val="0000FF"/>
                </a:solidFill>
                <a:latin typeface="Calibri" pitchFamily="34" charset="0"/>
                <a:ea typeface="ヒラギノ角ゴ Pro W3" pitchFamily="-109" charset="-128"/>
                <a:cs typeface="ヒラギノ角ゴ Pro W3" pitchFamily="-109" charset="-128"/>
              </a:defRPr>
            </a:lvl5pPr>
            <a:lvl6pPr marL="457189" algn="ctr" rtl="0" eaLnBrk="1" fontAlgn="base" hangingPunct="1">
              <a:spcBef>
                <a:spcPct val="0"/>
              </a:spcBef>
              <a:spcAft>
                <a:spcPct val="0"/>
              </a:spcAft>
              <a:defRPr sz="3600" b="1">
                <a:solidFill>
                  <a:schemeClr val="bg1"/>
                </a:solidFill>
                <a:latin typeface="Calibri" pitchFamily="34" charset="0"/>
              </a:defRPr>
            </a:lvl6pPr>
            <a:lvl7pPr marL="914377" algn="ctr" rtl="0" eaLnBrk="1" fontAlgn="base" hangingPunct="1">
              <a:spcBef>
                <a:spcPct val="0"/>
              </a:spcBef>
              <a:spcAft>
                <a:spcPct val="0"/>
              </a:spcAft>
              <a:defRPr sz="3600" b="1">
                <a:solidFill>
                  <a:schemeClr val="bg1"/>
                </a:solidFill>
                <a:latin typeface="Calibri" pitchFamily="34" charset="0"/>
              </a:defRPr>
            </a:lvl7pPr>
            <a:lvl8pPr marL="1371566" algn="ctr" rtl="0" eaLnBrk="1" fontAlgn="base" hangingPunct="1">
              <a:spcBef>
                <a:spcPct val="0"/>
              </a:spcBef>
              <a:spcAft>
                <a:spcPct val="0"/>
              </a:spcAft>
              <a:defRPr sz="3600" b="1">
                <a:solidFill>
                  <a:schemeClr val="bg1"/>
                </a:solidFill>
                <a:latin typeface="Calibri" pitchFamily="34" charset="0"/>
              </a:defRPr>
            </a:lvl8pPr>
            <a:lvl9pPr marL="1828754" algn="ctr" rtl="0" eaLnBrk="1" fontAlgn="base" hangingPunct="1">
              <a:spcBef>
                <a:spcPct val="0"/>
              </a:spcBef>
              <a:spcAft>
                <a:spcPct val="0"/>
              </a:spcAft>
              <a:defRPr sz="3600" b="1">
                <a:solidFill>
                  <a:schemeClr val="bg1"/>
                </a:solidFill>
                <a:latin typeface="Calibri" pitchFamily="34" charset="0"/>
              </a:defRPr>
            </a:lvl9pPr>
          </a:lstStyle>
          <a:p>
            <a:r>
              <a:rPr lang="en-US" sz="3600">
                <a:solidFill>
                  <a:srgbClr val="000090"/>
                </a:solidFill>
              </a:rPr>
              <a:t>Effects of dose error and sample size on sonic boom dose-response curves</a:t>
            </a:r>
          </a:p>
        </p:txBody>
      </p:sp>
      <p:sp>
        <p:nvSpPr>
          <p:cNvPr id="3" name="Text Placeholder 2"/>
          <p:cNvSpPr txBox="1">
            <a:spLocks/>
          </p:cNvSpPr>
          <p:nvPr/>
        </p:nvSpPr>
        <p:spPr>
          <a:xfrm>
            <a:off x="2079356" y="4060556"/>
            <a:ext cx="8033288" cy="1087751"/>
          </a:xfrm>
          <a:prstGeom prst="rect">
            <a:avLst/>
          </a:prstGeom>
        </p:spPr>
        <p:txBody>
          <a:bodyPr/>
          <a:lstStyle>
            <a:lvl1pPr marL="342891" indent="-342891" algn="l" rtl="0" eaLnBrk="0" fontAlgn="base" hangingPunct="0">
              <a:spcBef>
                <a:spcPct val="20000"/>
              </a:spcBef>
              <a:spcAft>
                <a:spcPct val="0"/>
              </a:spcAft>
              <a:buClr>
                <a:srgbClr val="C00000"/>
              </a:buClr>
              <a:buFont typeface="Wingdings" charset="2"/>
              <a:buChar char="Ø"/>
              <a:defRPr sz="2800" b="1" kern="1200">
                <a:solidFill>
                  <a:schemeClr val="tx1"/>
                </a:solidFill>
                <a:latin typeface="+mn-lt"/>
                <a:ea typeface="ヒラギノ角ゴ Pro W3" pitchFamily="-109" charset="-128"/>
                <a:cs typeface="ヒラギノ角ゴ Pro W3" pitchFamily="-109" charset="-128"/>
              </a:defRPr>
            </a:lvl1pPr>
            <a:lvl2pPr marL="742932" indent="-285744" algn="l" rtl="0" eaLnBrk="0" fontAlgn="base" hangingPunct="0">
              <a:spcBef>
                <a:spcPct val="20000"/>
              </a:spcBef>
              <a:spcAft>
                <a:spcPct val="0"/>
              </a:spcAft>
              <a:buClr>
                <a:srgbClr val="0000CC"/>
              </a:buClr>
              <a:buFont typeface="Arial" charset="0"/>
              <a:buChar char="•"/>
              <a:defRPr sz="2400" kern="1200">
                <a:solidFill>
                  <a:schemeClr val="tx1"/>
                </a:solidFill>
                <a:latin typeface="+mn-lt"/>
                <a:ea typeface="ヒラギノ角ゴ Pro W3" pitchFamily="-109" charset="-128"/>
                <a:cs typeface="ヒラギノ角ゴ Pro W3"/>
              </a:defRPr>
            </a:lvl2pPr>
            <a:lvl3pPr marL="1142971" indent="-228594" algn="l" rtl="0" eaLnBrk="0" fontAlgn="base" hangingPunct="0">
              <a:spcBef>
                <a:spcPct val="20000"/>
              </a:spcBef>
              <a:spcAft>
                <a:spcPct val="0"/>
              </a:spcAft>
              <a:buFont typeface="Wingdings" charset="2"/>
              <a:buChar char="§"/>
              <a:defRPr sz="2000" kern="1200">
                <a:solidFill>
                  <a:schemeClr val="tx1"/>
                </a:solidFill>
                <a:latin typeface="+mn-lt"/>
                <a:ea typeface="MS PGothic" panose="020B0600070205080204" pitchFamily="34" charset="-128"/>
                <a:cs typeface="ヒラギノ角ゴ Pro W3"/>
              </a:defRPr>
            </a:lvl3pPr>
            <a:lvl4pPr marL="1600160" indent="-228594" algn="l" rtl="0" eaLnBrk="0" fontAlgn="base" hangingPunct="0">
              <a:spcBef>
                <a:spcPct val="20000"/>
              </a:spcBef>
              <a:spcAft>
                <a:spcPct val="0"/>
              </a:spcAft>
              <a:buFont typeface="Courier New" charset="0"/>
              <a:buChar char="o"/>
              <a:defRPr kern="1200">
                <a:solidFill>
                  <a:schemeClr val="tx1"/>
                </a:solidFill>
                <a:latin typeface="+mn-lt"/>
                <a:ea typeface="MS PGothic" panose="020B0600070205080204" pitchFamily="34" charset="-128"/>
                <a:cs typeface="ヒラギノ角ゴ Pro W3"/>
              </a:defRPr>
            </a:lvl4pPr>
            <a:lvl5pPr marL="2057349" indent="-228594" algn="l" rtl="0" eaLnBrk="0" fontAlgn="base" hangingPunct="0">
              <a:spcBef>
                <a:spcPct val="20000"/>
              </a:spcBef>
              <a:spcAft>
                <a:spcPct val="0"/>
              </a:spcAft>
              <a:buFont typeface="Arial" charset="0"/>
              <a:buChar char="•"/>
              <a:defRPr kern="1200">
                <a:solidFill>
                  <a:schemeClr val="tx1"/>
                </a:solidFill>
                <a:latin typeface="+mn-lt"/>
                <a:ea typeface="ヒラギノ角ゴ Pro W3" charset="-128"/>
                <a:cs typeface="ヒラギノ角ゴ Pro W3" charset="-128"/>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a:t>Will Doebler, Aaron Vaughn, Nathan Cruze, Kathryn Ballard, Jonathan Rathsam, and Pete Parker</a:t>
            </a:r>
          </a:p>
        </p:txBody>
      </p:sp>
      <p:sp>
        <p:nvSpPr>
          <p:cNvPr id="6" name="Text Placeholder 2"/>
          <p:cNvSpPr txBox="1">
            <a:spLocks/>
          </p:cNvSpPr>
          <p:nvPr/>
        </p:nvSpPr>
        <p:spPr>
          <a:xfrm>
            <a:off x="2781993" y="5148305"/>
            <a:ext cx="6628014" cy="538162"/>
          </a:xfrm>
          <a:prstGeom prst="rect">
            <a:avLst/>
          </a:prstGeom>
        </p:spPr>
        <p:txBody>
          <a:bodyPr/>
          <a:lstStyle>
            <a:lvl1pPr marL="342891" indent="-342891" algn="l" rtl="0" eaLnBrk="0" fontAlgn="base" hangingPunct="0">
              <a:spcBef>
                <a:spcPct val="20000"/>
              </a:spcBef>
              <a:spcAft>
                <a:spcPct val="0"/>
              </a:spcAft>
              <a:buClr>
                <a:srgbClr val="C00000"/>
              </a:buClr>
              <a:buFont typeface="Wingdings" charset="2"/>
              <a:buChar char="Ø"/>
              <a:defRPr sz="2800" b="1" kern="1200">
                <a:solidFill>
                  <a:schemeClr val="tx1"/>
                </a:solidFill>
                <a:latin typeface="+mn-lt"/>
                <a:ea typeface="ヒラギノ角ゴ Pro W3" pitchFamily="-109" charset="-128"/>
                <a:cs typeface="ヒラギノ角ゴ Pro W3" pitchFamily="-109" charset="-128"/>
              </a:defRPr>
            </a:lvl1pPr>
            <a:lvl2pPr marL="742932" indent="-285744" algn="l" rtl="0" eaLnBrk="0" fontAlgn="base" hangingPunct="0">
              <a:spcBef>
                <a:spcPct val="20000"/>
              </a:spcBef>
              <a:spcAft>
                <a:spcPct val="0"/>
              </a:spcAft>
              <a:buClr>
                <a:srgbClr val="0000CC"/>
              </a:buClr>
              <a:buFont typeface="Arial" charset="0"/>
              <a:buChar char="•"/>
              <a:defRPr sz="2400" kern="1200">
                <a:solidFill>
                  <a:schemeClr val="tx1"/>
                </a:solidFill>
                <a:latin typeface="+mn-lt"/>
                <a:ea typeface="ヒラギノ角ゴ Pro W3" pitchFamily="-109" charset="-128"/>
                <a:cs typeface="ヒラギノ角ゴ Pro W3"/>
              </a:defRPr>
            </a:lvl2pPr>
            <a:lvl3pPr marL="1142971" indent="-228594" algn="l" rtl="0" eaLnBrk="0" fontAlgn="base" hangingPunct="0">
              <a:spcBef>
                <a:spcPct val="20000"/>
              </a:spcBef>
              <a:spcAft>
                <a:spcPct val="0"/>
              </a:spcAft>
              <a:buFont typeface="Wingdings" charset="2"/>
              <a:buChar char="§"/>
              <a:defRPr sz="2000" kern="1200">
                <a:solidFill>
                  <a:schemeClr val="tx1"/>
                </a:solidFill>
                <a:latin typeface="+mn-lt"/>
                <a:ea typeface="MS PGothic" panose="020B0600070205080204" pitchFamily="34" charset="-128"/>
                <a:cs typeface="ヒラギノ角ゴ Pro W3"/>
              </a:defRPr>
            </a:lvl3pPr>
            <a:lvl4pPr marL="1600160" indent="-228594" algn="l" rtl="0" eaLnBrk="0" fontAlgn="base" hangingPunct="0">
              <a:spcBef>
                <a:spcPct val="20000"/>
              </a:spcBef>
              <a:spcAft>
                <a:spcPct val="0"/>
              </a:spcAft>
              <a:buFont typeface="Courier New" charset="0"/>
              <a:buChar char="o"/>
              <a:defRPr kern="1200">
                <a:solidFill>
                  <a:schemeClr val="tx1"/>
                </a:solidFill>
                <a:latin typeface="+mn-lt"/>
                <a:ea typeface="MS PGothic" panose="020B0600070205080204" pitchFamily="34" charset="-128"/>
                <a:cs typeface="ヒラギノ角ゴ Pro W3"/>
              </a:defRPr>
            </a:lvl4pPr>
            <a:lvl5pPr marL="2057349" indent="-228594" algn="l" rtl="0" eaLnBrk="0" fontAlgn="base" hangingPunct="0">
              <a:spcBef>
                <a:spcPct val="20000"/>
              </a:spcBef>
              <a:spcAft>
                <a:spcPct val="0"/>
              </a:spcAft>
              <a:buFont typeface="Arial" charset="0"/>
              <a:buChar char="•"/>
              <a:defRPr kern="1200">
                <a:solidFill>
                  <a:schemeClr val="tx1"/>
                </a:solidFill>
                <a:latin typeface="+mn-lt"/>
                <a:ea typeface="ヒラギノ角ゴ Pro W3" charset="-128"/>
                <a:cs typeface="ヒラギノ角ゴ Pro W3" charset="-128"/>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000"/>
              <a:t>183</a:t>
            </a:r>
            <a:r>
              <a:rPr lang="en-US" sz="2000" baseline="30000"/>
              <a:t>rd</a:t>
            </a:r>
            <a:r>
              <a:rPr lang="en-US" sz="2000"/>
              <a:t> Meeting of the Acoustical Society of America (ASA)</a:t>
            </a:r>
          </a:p>
          <a:p>
            <a:pPr marL="0" indent="0" algn="ctr">
              <a:buNone/>
            </a:pPr>
            <a:r>
              <a:rPr lang="en-US" sz="2000"/>
              <a:t>Nashville, TN</a:t>
            </a:r>
          </a:p>
          <a:p>
            <a:pPr marL="0" indent="0" algn="ctr">
              <a:buNone/>
            </a:pPr>
            <a:r>
              <a:rPr lang="en-US" sz="2000"/>
              <a:t>December 6, 2022</a:t>
            </a:r>
          </a:p>
        </p:txBody>
      </p:sp>
    </p:spTree>
    <p:extLst>
      <p:ext uri="{BB962C8B-B14F-4D97-AF65-F5344CB8AC3E}">
        <p14:creationId xmlns:p14="http://schemas.microsoft.com/office/powerpoint/2010/main" val="2945726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1600" y="1076446"/>
            <a:ext cx="11988800" cy="5525599"/>
          </a:xfrm>
        </p:spPr>
        <p:txBody>
          <a:bodyPr lIns="91440" tIns="45720" rIns="91440" bIns="45720" anchor="t"/>
          <a:lstStyle/>
          <a:p>
            <a:pPr marL="342265" indent="-342265">
              <a:spcBef>
                <a:spcPts val="0"/>
              </a:spcBef>
            </a:pPr>
            <a:r>
              <a:rPr lang="en-US" dirty="0"/>
              <a:t>“Bottom line up front” key takeaways of the talk</a:t>
            </a:r>
          </a:p>
          <a:p>
            <a:pPr marL="342265" indent="-342265">
              <a:spcBef>
                <a:spcPts val="0"/>
              </a:spcBef>
            </a:pPr>
            <a:r>
              <a:rPr lang="en-US" dirty="0"/>
              <a:t>Sonic boom information and brief history of supersonic flight</a:t>
            </a:r>
          </a:p>
          <a:p>
            <a:pPr marL="342265" indent="-342265">
              <a:spcBef>
                <a:spcPts val="0"/>
              </a:spcBef>
            </a:pPr>
            <a:r>
              <a:rPr lang="en-US" dirty="0" err="1"/>
              <a:t>Quesst</a:t>
            </a:r>
            <a:r>
              <a:rPr lang="en-US" dirty="0"/>
              <a:t> Mission</a:t>
            </a:r>
          </a:p>
          <a:p>
            <a:pPr marL="342265" indent="-342265">
              <a:spcBef>
                <a:spcPts val="0"/>
              </a:spcBef>
            </a:pPr>
            <a:r>
              <a:rPr lang="en-US" dirty="0"/>
              <a:t>Previous NASA sonic boom community noise flight tests</a:t>
            </a:r>
          </a:p>
          <a:p>
            <a:pPr marL="742306" lvl="1" indent="-342265">
              <a:spcBef>
                <a:spcPts val="0"/>
              </a:spcBef>
            </a:pPr>
            <a:r>
              <a:rPr lang="en-US" dirty="0"/>
              <a:t>Noise dose error</a:t>
            </a:r>
          </a:p>
          <a:p>
            <a:pPr marL="742315" lvl="1" indent="-285115">
              <a:spcBef>
                <a:spcPts val="0"/>
              </a:spcBef>
            </a:pPr>
            <a:r>
              <a:rPr lang="en-US" dirty="0"/>
              <a:t>Dose-response modeling results</a:t>
            </a:r>
          </a:p>
          <a:p>
            <a:pPr marL="342265" indent="-342265">
              <a:spcBef>
                <a:spcPts val="0"/>
              </a:spcBef>
            </a:pPr>
            <a:r>
              <a:rPr lang="en-US" dirty="0"/>
              <a:t>Simulation experiment to assess impact of dose error and number of survey participants on dose-response models</a:t>
            </a:r>
          </a:p>
          <a:p>
            <a:pPr marL="742306" lvl="1" indent="-342265">
              <a:spcBef>
                <a:spcPts val="0"/>
              </a:spcBef>
            </a:pPr>
            <a:r>
              <a:rPr lang="en-US"/>
              <a:t>Setup</a:t>
            </a:r>
          </a:p>
          <a:p>
            <a:pPr marL="1142354" lvl="2" indent="-285115">
              <a:spcBef>
                <a:spcPts val="0"/>
              </a:spcBef>
            </a:pPr>
            <a:r>
              <a:rPr lang="en-US" dirty="0"/>
              <a:t>Population model</a:t>
            </a:r>
          </a:p>
          <a:p>
            <a:pPr marL="1142354" lvl="2" indent="-285115">
              <a:spcBef>
                <a:spcPts val="0"/>
              </a:spcBef>
            </a:pPr>
            <a:r>
              <a:rPr lang="en-US" dirty="0"/>
              <a:t>Dose experimental design</a:t>
            </a:r>
          </a:p>
          <a:p>
            <a:pPr marL="1142354" lvl="2" indent="-285115">
              <a:spcBef>
                <a:spcPts val="0"/>
              </a:spcBef>
            </a:pPr>
            <a:r>
              <a:rPr lang="en-US" dirty="0"/>
              <a:t>Injecting dose error</a:t>
            </a:r>
          </a:p>
          <a:p>
            <a:pPr marL="742306" lvl="1" indent="-342265">
              <a:spcBef>
                <a:spcPts val="0"/>
              </a:spcBef>
            </a:pPr>
            <a:r>
              <a:rPr lang="en-US" dirty="0"/>
              <a:t>Modeling approach</a:t>
            </a:r>
          </a:p>
          <a:p>
            <a:pPr marL="742306" lvl="1" indent="-342265">
              <a:spcBef>
                <a:spcPts val="0"/>
              </a:spcBef>
            </a:pPr>
            <a:r>
              <a:rPr lang="en-US" dirty="0">
                <a:ea typeface="ヒラギノ角ゴ Pro W3"/>
              </a:rPr>
              <a:t>Simulation results </a:t>
            </a:r>
          </a:p>
          <a:p>
            <a:pPr marL="342265" indent="-342265">
              <a:spcBef>
                <a:spcPts val="0"/>
              </a:spcBef>
            </a:pPr>
            <a:r>
              <a:rPr lang="en-US" dirty="0"/>
              <a:t>Dose error mitigation strategies</a:t>
            </a:r>
          </a:p>
          <a:p>
            <a:pPr marL="742315" lvl="1" indent="-285115">
              <a:spcBef>
                <a:spcPts val="0"/>
              </a:spcBef>
            </a:pPr>
            <a:r>
              <a:rPr lang="en-US" dirty="0"/>
              <a:t>Simulation extrapolation, regression calibration, Bayesian methods, data cloning</a:t>
            </a:r>
          </a:p>
          <a:p>
            <a:pPr marL="342265" indent="-342265">
              <a:spcBef>
                <a:spcPts val="0"/>
              </a:spcBef>
            </a:pPr>
            <a:r>
              <a:rPr lang="en-US" dirty="0"/>
              <a:t>Summary</a:t>
            </a:r>
          </a:p>
          <a:p>
            <a:pPr marL="742315" lvl="1" indent="-285115"/>
            <a:endParaRPr lang="en-US" dirty="0"/>
          </a:p>
          <a:p>
            <a:pPr marL="342265" indent="-342265"/>
            <a:endParaRPr lang="en-US" dirty="0"/>
          </a:p>
          <a:p>
            <a:pPr marL="342265" indent="-342265"/>
            <a:endParaRPr lang="en-US" dirty="0"/>
          </a:p>
        </p:txBody>
      </p:sp>
      <p:sp>
        <p:nvSpPr>
          <p:cNvPr id="3" name="Title 2"/>
          <p:cNvSpPr>
            <a:spLocks noGrp="1"/>
          </p:cNvSpPr>
          <p:nvPr>
            <p:ph type="title"/>
          </p:nvPr>
        </p:nvSpPr>
        <p:spPr/>
        <p:txBody>
          <a:bodyPr/>
          <a:lstStyle/>
          <a:p>
            <a:r>
              <a:rPr lang="en-US"/>
              <a:t>Outline</a:t>
            </a:r>
          </a:p>
        </p:txBody>
      </p:sp>
    </p:spTree>
    <p:extLst>
      <p:ext uri="{BB962C8B-B14F-4D97-AF65-F5344CB8AC3E}">
        <p14:creationId xmlns:p14="http://schemas.microsoft.com/office/powerpoint/2010/main" val="2479955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A0DFA8B-430E-4D89-8185-5D15D9D3CBC8}"/>
              </a:ext>
            </a:extLst>
          </p:cNvPr>
          <p:cNvSpPr>
            <a:spLocks noGrp="1"/>
          </p:cNvSpPr>
          <p:nvPr>
            <p:ph idx="1"/>
          </p:nvPr>
        </p:nvSpPr>
        <p:spPr>
          <a:xfrm>
            <a:off x="101600" y="1070844"/>
            <a:ext cx="11988800" cy="5440658"/>
          </a:xfrm>
        </p:spPr>
        <p:txBody>
          <a:bodyPr/>
          <a:lstStyle/>
          <a:p>
            <a:pPr>
              <a:spcBef>
                <a:spcPts val="300"/>
              </a:spcBef>
            </a:pPr>
            <a:r>
              <a:rPr lang="en-US"/>
              <a:t>Noise dose error (uncertainty in the x-axis data) in sonic boom community noise surveys can arise from many sources: e.g., sparse noise recordings and turbulence effects</a:t>
            </a:r>
          </a:p>
          <a:p>
            <a:pPr>
              <a:spcBef>
                <a:spcPts val="300"/>
              </a:spcBef>
            </a:pPr>
            <a:r>
              <a:rPr lang="en-US"/>
              <a:t>Noise dose error causes attenuation or flattening of the slope </a:t>
            </a:r>
            <a:br>
              <a:rPr lang="en-US"/>
            </a:br>
            <a:r>
              <a:rPr lang="en-US"/>
              <a:t>of dose-response models:</a:t>
            </a:r>
          </a:p>
          <a:p>
            <a:pPr>
              <a:spcBef>
                <a:spcPts val="300"/>
              </a:spcBef>
            </a:pPr>
            <a:endParaRPr lang="en-US"/>
          </a:p>
          <a:p>
            <a:pPr>
              <a:spcBef>
                <a:spcPts val="300"/>
              </a:spcBef>
            </a:pPr>
            <a:endParaRPr lang="en-US"/>
          </a:p>
          <a:p>
            <a:pPr>
              <a:spcBef>
                <a:spcPts val="300"/>
              </a:spcBef>
            </a:pPr>
            <a:endParaRPr lang="en-US"/>
          </a:p>
          <a:p>
            <a:pPr>
              <a:spcBef>
                <a:spcPts val="300"/>
              </a:spcBef>
            </a:pPr>
            <a:endParaRPr lang="en-US"/>
          </a:p>
          <a:p>
            <a:pPr>
              <a:spcBef>
                <a:spcPts val="300"/>
              </a:spcBef>
            </a:pPr>
            <a:endParaRPr lang="en-US"/>
          </a:p>
          <a:p>
            <a:pPr>
              <a:spcBef>
                <a:spcPts val="300"/>
              </a:spcBef>
            </a:pPr>
            <a:endParaRPr lang="en-US"/>
          </a:p>
          <a:p>
            <a:pPr>
              <a:spcBef>
                <a:spcPts val="300"/>
              </a:spcBef>
            </a:pPr>
            <a:endParaRPr lang="en-US"/>
          </a:p>
          <a:p>
            <a:pPr marL="0" indent="0">
              <a:spcBef>
                <a:spcPts val="300"/>
              </a:spcBef>
              <a:buNone/>
            </a:pPr>
            <a:endParaRPr lang="en-US"/>
          </a:p>
          <a:p>
            <a:pPr>
              <a:spcBef>
                <a:spcPts val="300"/>
              </a:spcBef>
            </a:pPr>
            <a:r>
              <a:rPr lang="en-US"/>
              <a:t>The attenuation cannot be alleviated by recruiting additional participants</a:t>
            </a:r>
          </a:p>
          <a:p>
            <a:pPr>
              <a:spcBef>
                <a:spcPts val="300"/>
              </a:spcBef>
            </a:pPr>
            <a:r>
              <a:rPr lang="en-US"/>
              <a:t>Methods exist to correct the effects of error in the noise dose</a:t>
            </a:r>
          </a:p>
        </p:txBody>
      </p:sp>
      <p:sp>
        <p:nvSpPr>
          <p:cNvPr id="3" name="Title 2">
            <a:extLst>
              <a:ext uri="{FF2B5EF4-FFF2-40B4-BE49-F238E27FC236}">
                <a16:creationId xmlns:a16="http://schemas.microsoft.com/office/drawing/2014/main" id="{B2D0209E-8D93-4C4F-8CFF-6E85C417191E}"/>
              </a:ext>
            </a:extLst>
          </p:cNvPr>
          <p:cNvSpPr>
            <a:spLocks noGrp="1"/>
          </p:cNvSpPr>
          <p:nvPr>
            <p:ph type="title"/>
          </p:nvPr>
        </p:nvSpPr>
        <p:spPr/>
        <p:txBody>
          <a:bodyPr/>
          <a:lstStyle/>
          <a:p>
            <a:r>
              <a:rPr lang="en-US"/>
              <a:t>Key Takeaways: Noise Dose Error Effect</a:t>
            </a:r>
          </a:p>
        </p:txBody>
      </p:sp>
      <p:grpSp>
        <p:nvGrpSpPr>
          <p:cNvPr id="18" name="Group 17">
            <a:extLst>
              <a:ext uri="{FF2B5EF4-FFF2-40B4-BE49-F238E27FC236}">
                <a16:creationId xmlns:a16="http://schemas.microsoft.com/office/drawing/2014/main" id="{116E270D-0992-4D99-AE48-EE871BE21ACA}"/>
              </a:ext>
            </a:extLst>
          </p:cNvPr>
          <p:cNvGrpSpPr/>
          <p:nvPr/>
        </p:nvGrpSpPr>
        <p:grpSpPr>
          <a:xfrm>
            <a:off x="2981862" y="2859290"/>
            <a:ext cx="7403800" cy="2927866"/>
            <a:chOff x="2830520" y="1965067"/>
            <a:chExt cx="7403800" cy="2927866"/>
          </a:xfrm>
        </p:grpSpPr>
        <p:grpSp>
          <p:nvGrpSpPr>
            <p:cNvPr id="10" name="Group 9">
              <a:extLst>
                <a:ext uri="{FF2B5EF4-FFF2-40B4-BE49-F238E27FC236}">
                  <a16:creationId xmlns:a16="http://schemas.microsoft.com/office/drawing/2014/main" id="{CFB00A01-34A7-4CC6-A9CD-A110FE35E5DE}"/>
                </a:ext>
              </a:extLst>
            </p:cNvPr>
            <p:cNvGrpSpPr/>
            <p:nvPr/>
          </p:nvGrpSpPr>
          <p:grpSpPr>
            <a:xfrm>
              <a:off x="2830520" y="1965067"/>
              <a:ext cx="5640902" cy="2927866"/>
              <a:chOff x="1690210" y="1655179"/>
              <a:chExt cx="5640902" cy="2927866"/>
            </a:xfrm>
          </p:grpSpPr>
          <p:pic>
            <p:nvPicPr>
              <p:cNvPr id="4" name="Graphic 3">
                <a:extLst>
                  <a:ext uri="{FF2B5EF4-FFF2-40B4-BE49-F238E27FC236}">
                    <a16:creationId xmlns:a16="http://schemas.microsoft.com/office/drawing/2014/main" id="{8ED3A42F-1048-4336-8DB5-91709D5F909E}"/>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24" t="70158" r="72026" b="6694"/>
              <a:stretch/>
            </p:blipFill>
            <p:spPr>
              <a:xfrm>
                <a:off x="1947134" y="1655179"/>
                <a:ext cx="2824051" cy="2743200"/>
              </a:xfrm>
              <a:prstGeom prst="rect">
                <a:avLst/>
              </a:prstGeom>
            </p:spPr>
          </p:pic>
          <p:pic>
            <p:nvPicPr>
              <p:cNvPr id="5" name="Graphic 4">
                <a:extLst>
                  <a:ext uri="{FF2B5EF4-FFF2-40B4-BE49-F238E27FC236}">
                    <a16:creationId xmlns:a16="http://schemas.microsoft.com/office/drawing/2014/main" id="{78BD92A1-34FA-436E-81CA-A21FFB56F0C5}"/>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59643" t="72037" r="24051" b="7413"/>
              <a:stretch/>
            </p:blipFill>
            <p:spPr>
              <a:xfrm>
                <a:off x="4537045" y="1877567"/>
                <a:ext cx="2700886" cy="2435467"/>
              </a:xfrm>
              <a:prstGeom prst="rect">
                <a:avLst/>
              </a:prstGeom>
            </p:spPr>
          </p:pic>
          <p:sp>
            <p:nvSpPr>
              <p:cNvPr id="6" name="TextBox 5">
                <a:extLst>
                  <a:ext uri="{FF2B5EF4-FFF2-40B4-BE49-F238E27FC236}">
                    <a16:creationId xmlns:a16="http://schemas.microsoft.com/office/drawing/2014/main" id="{1ED20601-AB1E-4F03-9F47-BC31C347B7D4}"/>
                  </a:ext>
                </a:extLst>
              </p:cNvPr>
              <p:cNvSpPr txBox="1"/>
              <p:nvPr/>
            </p:nvSpPr>
            <p:spPr>
              <a:xfrm rot="16200000">
                <a:off x="944339" y="2796414"/>
                <a:ext cx="1861073" cy="369332"/>
              </a:xfrm>
              <a:prstGeom prst="rect">
                <a:avLst/>
              </a:prstGeom>
              <a:noFill/>
            </p:spPr>
            <p:txBody>
              <a:bodyPr wrap="square" rtlCol="0">
                <a:spAutoFit/>
              </a:bodyPr>
              <a:lstStyle/>
              <a:p>
                <a:r>
                  <a:rPr lang="en-US"/>
                  <a:t>Percent Annoyed</a:t>
                </a:r>
              </a:p>
            </p:txBody>
          </p:sp>
          <p:sp>
            <p:nvSpPr>
              <p:cNvPr id="7" name="TextBox 6">
                <a:extLst>
                  <a:ext uri="{FF2B5EF4-FFF2-40B4-BE49-F238E27FC236}">
                    <a16:creationId xmlns:a16="http://schemas.microsoft.com/office/drawing/2014/main" id="{E384968B-7EA2-459A-AA90-753E18C74480}"/>
                  </a:ext>
                </a:extLst>
              </p:cNvPr>
              <p:cNvSpPr txBox="1"/>
              <p:nvPr/>
            </p:nvSpPr>
            <p:spPr>
              <a:xfrm>
                <a:off x="2197359" y="1655179"/>
                <a:ext cx="1536301" cy="369332"/>
              </a:xfrm>
              <a:prstGeom prst="rect">
                <a:avLst/>
              </a:prstGeom>
              <a:noFill/>
            </p:spPr>
            <p:txBody>
              <a:bodyPr wrap="square" rtlCol="0">
                <a:spAutoFit/>
              </a:bodyPr>
              <a:lstStyle/>
              <a:p>
                <a:r>
                  <a:rPr lang="en-US"/>
                  <a:t>No dose error</a:t>
                </a:r>
              </a:p>
            </p:txBody>
          </p:sp>
          <p:sp>
            <p:nvSpPr>
              <p:cNvPr id="8" name="TextBox 7">
                <a:extLst>
                  <a:ext uri="{FF2B5EF4-FFF2-40B4-BE49-F238E27FC236}">
                    <a16:creationId xmlns:a16="http://schemas.microsoft.com/office/drawing/2014/main" id="{E09B67A7-3D87-4494-A5AC-3BB93E2747CE}"/>
                  </a:ext>
                </a:extLst>
              </p:cNvPr>
              <p:cNvSpPr txBox="1"/>
              <p:nvPr/>
            </p:nvSpPr>
            <p:spPr>
              <a:xfrm>
                <a:off x="4808540" y="1655179"/>
                <a:ext cx="2522572" cy="369332"/>
              </a:xfrm>
              <a:prstGeom prst="rect">
                <a:avLst/>
              </a:prstGeom>
              <a:noFill/>
            </p:spPr>
            <p:txBody>
              <a:bodyPr wrap="square" rtlCol="0">
                <a:spAutoFit/>
              </a:bodyPr>
              <a:lstStyle/>
              <a:p>
                <a:r>
                  <a:rPr lang="en-US"/>
                  <a:t>With dose error</a:t>
                </a:r>
              </a:p>
            </p:txBody>
          </p:sp>
          <p:sp>
            <p:nvSpPr>
              <p:cNvPr id="9" name="TextBox 8">
                <a:extLst>
                  <a:ext uri="{FF2B5EF4-FFF2-40B4-BE49-F238E27FC236}">
                    <a16:creationId xmlns:a16="http://schemas.microsoft.com/office/drawing/2014/main" id="{4D8980B9-CF1D-47AB-842C-571CABAC87DD}"/>
                  </a:ext>
                </a:extLst>
              </p:cNvPr>
              <p:cNvSpPr txBox="1"/>
              <p:nvPr/>
            </p:nvSpPr>
            <p:spPr>
              <a:xfrm>
                <a:off x="3885035" y="4213713"/>
                <a:ext cx="1669791" cy="369332"/>
              </a:xfrm>
              <a:prstGeom prst="rect">
                <a:avLst/>
              </a:prstGeom>
              <a:noFill/>
            </p:spPr>
            <p:txBody>
              <a:bodyPr wrap="square" rtlCol="0">
                <a:spAutoFit/>
              </a:bodyPr>
              <a:lstStyle/>
              <a:p>
                <a:r>
                  <a:rPr lang="en-US"/>
                  <a:t>Noise Dose (dB)</a:t>
                </a:r>
              </a:p>
            </p:txBody>
          </p:sp>
        </p:grpSp>
        <p:grpSp>
          <p:nvGrpSpPr>
            <p:cNvPr id="17" name="Group 16">
              <a:extLst>
                <a:ext uri="{FF2B5EF4-FFF2-40B4-BE49-F238E27FC236}">
                  <a16:creationId xmlns:a16="http://schemas.microsoft.com/office/drawing/2014/main" id="{F3BE1275-9B25-42A2-9AE7-4454DC9C8082}"/>
                </a:ext>
              </a:extLst>
            </p:cNvPr>
            <p:cNvGrpSpPr/>
            <p:nvPr/>
          </p:nvGrpSpPr>
          <p:grpSpPr>
            <a:xfrm>
              <a:off x="8717491" y="2923422"/>
              <a:ext cx="1516829" cy="735092"/>
              <a:chOff x="926652" y="2222358"/>
              <a:chExt cx="1516829" cy="735092"/>
            </a:xfrm>
          </p:grpSpPr>
          <p:cxnSp>
            <p:nvCxnSpPr>
              <p:cNvPr id="12" name="Straight Connector 11">
                <a:extLst>
                  <a:ext uri="{FF2B5EF4-FFF2-40B4-BE49-F238E27FC236}">
                    <a16:creationId xmlns:a16="http://schemas.microsoft.com/office/drawing/2014/main" id="{CF8B349D-0856-4D28-93E6-55821B679E97}"/>
                  </a:ext>
                </a:extLst>
              </p:cNvPr>
              <p:cNvCxnSpPr>
                <a:cxnSpLocks/>
              </p:cNvCxnSpPr>
              <p:nvPr/>
            </p:nvCxnSpPr>
            <p:spPr>
              <a:xfrm>
                <a:off x="926652" y="2407024"/>
                <a:ext cx="404308" cy="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291B83B5-8511-4450-A00C-3C6278270D9C}"/>
                  </a:ext>
                </a:extLst>
              </p:cNvPr>
              <p:cNvCxnSpPr>
                <a:cxnSpLocks/>
              </p:cNvCxnSpPr>
              <p:nvPr/>
            </p:nvCxnSpPr>
            <p:spPr>
              <a:xfrm>
                <a:off x="926652" y="2772784"/>
                <a:ext cx="404308" cy="0"/>
              </a:xfrm>
              <a:prstGeom prst="line">
                <a:avLst/>
              </a:prstGeom>
              <a:ln w="38100">
                <a:solidFill>
                  <a:srgbClr val="0000FF"/>
                </a:solidFill>
              </a:ln>
            </p:spPr>
            <p:style>
              <a:lnRef idx="1">
                <a:schemeClr val="dk1"/>
              </a:lnRef>
              <a:fillRef idx="0">
                <a:schemeClr val="dk1"/>
              </a:fillRef>
              <a:effectRef idx="0">
                <a:schemeClr val="dk1"/>
              </a:effectRef>
              <a:fontRef idx="minor">
                <a:schemeClr val="tx1"/>
              </a:fontRef>
            </p:style>
          </p:cxnSp>
          <p:sp>
            <p:nvSpPr>
              <p:cNvPr id="15" name="TextBox 14">
                <a:extLst>
                  <a:ext uri="{FF2B5EF4-FFF2-40B4-BE49-F238E27FC236}">
                    <a16:creationId xmlns:a16="http://schemas.microsoft.com/office/drawing/2014/main" id="{58AEDB5A-D41E-4330-94C8-5F5DC63EA5FD}"/>
                  </a:ext>
                </a:extLst>
              </p:cNvPr>
              <p:cNvSpPr txBox="1"/>
              <p:nvPr/>
            </p:nvSpPr>
            <p:spPr>
              <a:xfrm>
                <a:off x="1390787" y="2222358"/>
                <a:ext cx="759012" cy="369332"/>
              </a:xfrm>
              <a:prstGeom prst="rect">
                <a:avLst/>
              </a:prstGeom>
              <a:noFill/>
            </p:spPr>
            <p:txBody>
              <a:bodyPr wrap="square" rtlCol="0">
                <a:spAutoFit/>
              </a:bodyPr>
              <a:lstStyle/>
              <a:p>
                <a:r>
                  <a:rPr lang="en-US"/>
                  <a:t>True</a:t>
                </a:r>
              </a:p>
            </p:txBody>
          </p:sp>
          <p:sp>
            <p:nvSpPr>
              <p:cNvPr id="16" name="TextBox 15">
                <a:extLst>
                  <a:ext uri="{FF2B5EF4-FFF2-40B4-BE49-F238E27FC236}">
                    <a16:creationId xmlns:a16="http://schemas.microsoft.com/office/drawing/2014/main" id="{418056C5-A042-493A-9A99-73095E851580}"/>
                  </a:ext>
                </a:extLst>
              </p:cNvPr>
              <p:cNvSpPr txBox="1"/>
              <p:nvPr/>
            </p:nvSpPr>
            <p:spPr>
              <a:xfrm>
                <a:off x="1390787" y="2588118"/>
                <a:ext cx="1052694" cy="369332"/>
              </a:xfrm>
              <a:prstGeom prst="rect">
                <a:avLst/>
              </a:prstGeom>
              <a:noFill/>
            </p:spPr>
            <p:txBody>
              <a:bodyPr wrap="square" rtlCol="0">
                <a:spAutoFit/>
              </a:bodyPr>
              <a:lstStyle/>
              <a:p>
                <a:r>
                  <a:rPr lang="en-US"/>
                  <a:t>Modeled</a:t>
                </a:r>
              </a:p>
            </p:txBody>
          </p:sp>
        </p:grpSp>
      </p:grpSp>
    </p:spTree>
    <p:extLst>
      <p:ext uri="{BB962C8B-B14F-4D97-AF65-F5344CB8AC3E}">
        <p14:creationId xmlns:p14="http://schemas.microsoft.com/office/powerpoint/2010/main" val="26021165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C343C35-FC00-47C3-9F77-715A2B9D093C}"/>
              </a:ext>
            </a:extLst>
          </p:cNvPr>
          <p:cNvSpPr>
            <a:spLocks noGrp="1"/>
          </p:cNvSpPr>
          <p:nvPr>
            <p:ph type="title"/>
          </p:nvPr>
        </p:nvSpPr>
        <p:spPr>
          <a:xfrm>
            <a:off x="304803" y="167511"/>
            <a:ext cx="10574335" cy="615951"/>
          </a:xfrm>
        </p:spPr>
        <p:txBody>
          <a:bodyPr/>
          <a:lstStyle/>
          <a:p>
            <a:r>
              <a:rPr lang="en-US" sz="2800"/>
              <a:t>How large is the noise exposure region from a supersonic overflight?</a:t>
            </a:r>
          </a:p>
        </p:txBody>
      </p:sp>
      <p:pic>
        <p:nvPicPr>
          <p:cNvPr id="6" name="Flyover_carpet_V13">
            <a:hlinkClick r:id="" action="ppaction://media"/>
            <a:extLst>
              <a:ext uri="{FF2B5EF4-FFF2-40B4-BE49-F238E27FC236}">
                <a16:creationId xmlns:a16="http://schemas.microsoft.com/office/drawing/2014/main" id="{71F19046-AF07-44DD-BACA-2BCAD460AE1F}"/>
              </a:ext>
            </a:extLst>
          </p:cNvPr>
          <p:cNvPicPr>
            <a:picLocks noGrp="1" noChangeAspect="1"/>
          </p:cNvPicPr>
          <p:nvPr>
            <p:ph idx="1"/>
            <a:videoFile r:link="rId1"/>
            <p:extLst>
              <p:ext uri="{DAA4B4D4-6D71-4841-9C94-3DE7FCFB9230}">
                <p14:media xmlns:p14="http://schemas.microsoft.com/office/powerpoint/2010/main" r:embed="rId2">
                  <p14:trim end="5699.6666"/>
                </p14:media>
              </p:ext>
            </p:extLst>
          </p:nvPr>
        </p:nvPicPr>
        <p:blipFill>
          <a:blip r:embed="rId5"/>
          <a:stretch>
            <a:fillRect/>
          </a:stretch>
        </p:blipFill>
        <p:spPr>
          <a:xfrm>
            <a:off x="1311275" y="1220788"/>
            <a:ext cx="9567863" cy="5381625"/>
          </a:xfrm>
        </p:spPr>
      </p:pic>
    </p:spTree>
    <p:extLst>
      <p:ext uri="{BB962C8B-B14F-4D97-AF65-F5344CB8AC3E}">
        <p14:creationId xmlns:p14="http://schemas.microsoft.com/office/powerpoint/2010/main" val="2380545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6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6"/>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B7AC7-E4D7-4A70-B278-8F45ABB22C4E}"/>
              </a:ext>
            </a:extLst>
          </p:cNvPr>
          <p:cNvSpPr>
            <a:spLocks noGrp="1"/>
          </p:cNvSpPr>
          <p:nvPr>
            <p:ph type="title"/>
          </p:nvPr>
        </p:nvSpPr>
        <p:spPr/>
        <p:txBody>
          <a:bodyPr/>
          <a:lstStyle/>
          <a:p>
            <a:r>
              <a:rPr lang="en-US"/>
              <a:t>Supersonic Flight and Sonic Boom: A Brief History</a:t>
            </a:r>
          </a:p>
        </p:txBody>
      </p:sp>
      <p:sp>
        <p:nvSpPr>
          <p:cNvPr id="3" name="Content Placeholder 2">
            <a:extLst>
              <a:ext uri="{FF2B5EF4-FFF2-40B4-BE49-F238E27FC236}">
                <a16:creationId xmlns:a16="http://schemas.microsoft.com/office/drawing/2014/main" id="{53E29C96-0086-41E1-9D93-1EEF8AA20D37}"/>
              </a:ext>
            </a:extLst>
          </p:cNvPr>
          <p:cNvSpPr>
            <a:spLocks noGrp="1"/>
          </p:cNvSpPr>
          <p:nvPr>
            <p:ph idx="1"/>
          </p:nvPr>
        </p:nvSpPr>
        <p:spPr>
          <a:xfrm>
            <a:off x="304801" y="1052945"/>
            <a:ext cx="8457195" cy="5340298"/>
          </a:xfrm>
        </p:spPr>
        <p:txBody>
          <a:bodyPr/>
          <a:lstStyle/>
          <a:p>
            <a:pPr marL="0" indent="0">
              <a:spcBef>
                <a:spcPts val="0"/>
              </a:spcBef>
              <a:buNone/>
              <a:tabLst>
                <a:tab pos="1257300" algn="l"/>
              </a:tabLst>
            </a:pPr>
            <a:r>
              <a:rPr lang="en-US" sz="2000"/>
              <a:t>1947 		First supersonic flight</a:t>
            </a:r>
          </a:p>
          <a:p>
            <a:pPr marL="1146175" indent="0">
              <a:spcBef>
                <a:spcPts val="0"/>
              </a:spcBef>
              <a:buNone/>
            </a:pPr>
            <a:r>
              <a:rPr lang="en-US" sz="1600">
                <a:solidFill>
                  <a:srgbClr val="0070C0"/>
                </a:solidFill>
              </a:rPr>
              <a:t>	Sonic boom a novelty</a:t>
            </a:r>
          </a:p>
          <a:p>
            <a:pPr marL="1257300" indent="-1257300">
              <a:buNone/>
            </a:pPr>
            <a:r>
              <a:rPr lang="en-US" sz="2000"/>
              <a:t>1950s 		Rapid development of supersonic military aircraft</a:t>
            </a:r>
          </a:p>
          <a:p>
            <a:pPr marL="1146175" indent="0">
              <a:spcBef>
                <a:spcPts val="0"/>
              </a:spcBef>
              <a:buNone/>
            </a:pPr>
            <a:r>
              <a:rPr lang="en-US" sz="1600">
                <a:solidFill>
                  <a:srgbClr val="0070C0"/>
                </a:solidFill>
              </a:rPr>
              <a:t>	Noise and damage concerns</a:t>
            </a:r>
          </a:p>
          <a:p>
            <a:pPr marL="1257300" indent="-1257300">
              <a:buNone/>
            </a:pPr>
            <a:r>
              <a:rPr lang="en-US" sz="2000"/>
              <a:t>1960s 		Supersonic commercial aircraft proposed</a:t>
            </a:r>
          </a:p>
          <a:p>
            <a:pPr marL="1143000" indent="0">
              <a:spcBef>
                <a:spcPts val="0"/>
              </a:spcBef>
              <a:buNone/>
            </a:pPr>
            <a:r>
              <a:rPr lang="en-US" sz="1600">
                <a:solidFill>
                  <a:srgbClr val="0070C0"/>
                </a:solidFill>
              </a:rPr>
              <a:t>	Community studies determine sonic boom exposure is 	unacceptable</a:t>
            </a:r>
          </a:p>
          <a:p>
            <a:pPr marL="0" indent="0">
              <a:buNone/>
              <a:tabLst>
                <a:tab pos="1257300" algn="l"/>
              </a:tabLst>
            </a:pPr>
            <a:r>
              <a:rPr lang="en-US" sz="2000"/>
              <a:t>1973 		US federal ban, international limits</a:t>
            </a:r>
          </a:p>
          <a:p>
            <a:pPr marL="0" indent="0">
              <a:buNone/>
              <a:tabLst>
                <a:tab pos="1022350" algn="l"/>
              </a:tabLst>
            </a:pPr>
            <a:r>
              <a:rPr lang="en-US" sz="2000"/>
              <a:t>1976 – 2003  	Concorde commercial service</a:t>
            </a:r>
          </a:p>
          <a:p>
            <a:pPr marL="1143000" indent="0">
              <a:spcBef>
                <a:spcPts val="0"/>
              </a:spcBef>
              <a:buNone/>
            </a:pPr>
            <a:r>
              <a:rPr lang="en-US" sz="1600">
                <a:solidFill>
                  <a:srgbClr val="0070C0"/>
                </a:solidFill>
              </a:rPr>
              <a:t>	Supersonic operations only over the ocean</a:t>
            </a:r>
          </a:p>
          <a:p>
            <a:pPr marL="1257300" indent="-1249363">
              <a:buNone/>
            </a:pPr>
            <a:r>
              <a:rPr lang="en-US" sz="2000"/>
              <a:t>2003		DARPA-NASA Shaped Sonic Boom Demonstration</a:t>
            </a:r>
          </a:p>
          <a:p>
            <a:pPr marL="1143000" indent="0">
              <a:spcBef>
                <a:spcPts val="0"/>
              </a:spcBef>
              <a:buNone/>
            </a:pPr>
            <a:r>
              <a:rPr lang="en-US" sz="1600">
                <a:solidFill>
                  <a:srgbClr val="0070C0"/>
                </a:solidFill>
              </a:rPr>
              <a:t>	First flight demonstration of sonic boom “shaping” theory</a:t>
            </a:r>
          </a:p>
          <a:p>
            <a:pPr marL="0" indent="0">
              <a:buNone/>
              <a:tabLst>
                <a:tab pos="1257300" algn="l"/>
              </a:tabLst>
            </a:pPr>
            <a:r>
              <a:rPr lang="en-US" sz="2000"/>
              <a:t>2018 – 2027 	NASA </a:t>
            </a:r>
            <a:r>
              <a:rPr lang="en-US" sz="2000" err="1"/>
              <a:t>Quesst</a:t>
            </a:r>
            <a:r>
              <a:rPr lang="en-US" sz="2000"/>
              <a:t> Mission  		</a:t>
            </a:r>
            <a:r>
              <a:rPr lang="en-US" sz="2000" b="0"/>
              <a:t>				</a:t>
            </a:r>
            <a:r>
              <a:rPr lang="en-US" sz="1600" b="1">
                <a:solidFill>
                  <a:srgbClr val="0070C0"/>
                </a:solidFill>
              </a:rPr>
              <a:t>First flight demonstration of low noise supersonic design</a:t>
            </a:r>
          </a:p>
          <a:p>
            <a:pPr marL="1143000" lvl="2" indent="0">
              <a:buNone/>
            </a:pPr>
            <a:r>
              <a:rPr lang="en-US" sz="1600" b="1">
                <a:solidFill>
                  <a:srgbClr val="0070C0"/>
                </a:solidFill>
              </a:rPr>
              <a:t>	Community studies to gauge public reaction</a:t>
            </a:r>
            <a:endParaRPr lang="en-US" sz="1600" b="1"/>
          </a:p>
        </p:txBody>
      </p:sp>
      <p:pic>
        <p:nvPicPr>
          <p:cNvPr id="44" name="Picture 43">
            <a:extLst>
              <a:ext uri="{FF2B5EF4-FFF2-40B4-BE49-F238E27FC236}">
                <a16:creationId xmlns:a16="http://schemas.microsoft.com/office/drawing/2014/main" id="{2201503F-3797-4315-B442-19AF8C5E258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169287" y="1052945"/>
            <a:ext cx="2531744" cy="1135025"/>
          </a:xfrm>
          <a:prstGeom prst="rect">
            <a:avLst/>
          </a:prstGeom>
        </p:spPr>
      </p:pic>
      <p:pic>
        <p:nvPicPr>
          <p:cNvPr id="45" name="Picture 44">
            <a:extLst>
              <a:ext uri="{FF2B5EF4-FFF2-40B4-BE49-F238E27FC236}">
                <a16:creationId xmlns:a16="http://schemas.microsoft.com/office/drawing/2014/main" id="{81FF15F0-2C66-4DC8-8E9A-BBFAC8D2A79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094481" y="2185277"/>
            <a:ext cx="1606550" cy="723900"/>
          </a:xfrm>
          <a:prstGeom prst="rect">
            <a:avLst/>
          </a:prstGeom>
        </p:spPr>
      </p:pic>
      <p:pic>
        <p:nvPicPr>
          <p:cNvPr id="46" name="Picture 45">
            <a:extLst>
              <a:ext uri="{FF2B5EF4-FFF2-40B4-BE49-F238E27FC236}">
                <a16:creationId xmlns:a16="http://schemas.microsoft.com/office/drawing/2014/main" id="{CB576AB6-D13C-44A0-9499-AC488244B35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69393" y="2906483"/>
            <a:ext cx="2431638" cy="947208"/>
          </a:xfrm>
          <a:prstGeom prst="rect">
            <a:avLst/>
          </a:prstGeom>
        </p:spPr>
      </p:pic>
      <p:pic>
        <p:nvPicPr>
          <p:cNvPr id="47" name="Picture 46">
            <a:extLst>
              <a:ext uri="{FF2B5EF4-FFF2-40B4-BE49-F238E27FC236}">
                <a16:creationId xmlns:a16="http://schemas.microsoft.com/office/drawing/2014/main" id="{276ADAB0-0D59-4FB1-8ABB-9D22AA8D792C}"/>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9167517" y="3872969"/>
            <a:ext cx="2533514" cy="1017646"/>
          </a:xfrm>
          <a:prstGeom prst="rect">
            <a:avLst/>
          </a:prstGeom>
        </p:spPr>
      </p:pic>
      <p:pic>
        <p:nvPicPr>
          <p:cNvPr id="48" name="Picture 47">
            <a:extLst>
              <a:ext uri="{FF2B5EF4-FFF2-40B4-BE49-F238E27FC236}">
                <a16:creationId xmlns:a16="http://schemas.microsoft.com/office/drawing/2014/main" id="{31321EDD-60A7-4EE5-AF27-FD1C6A4C26B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169286" y="4904504"/>
            <a:ext cx="2531745" cy="821107"/>
          </a:xfrm>
          <a:prstGeom prst="rect">
            <a:avLst/>
          </a:prstGeom>
        </p:spPr>
      </p:pic>
      <p:sp>
        <p:nvSpPr>
          <p:cNvPr id="49" name="Rectangle 48">
            <a:extLst>
              <a:ext uri="{FF2B5EF4-FFF2-40B4-BE49-F238E27FC236}">
                <a16:creationId xmlns:a16="http://schemas.microsoft.com/office/drawing/2014/main" id="{946DE814-1680-44A4-B275-FEEFA8892F51}"/>
              </a:ext>
            </a:extLst>
          </p:cNvPr>
          <p:cNvSpPr/>
          <p:nvPr/>
        </p:nvSpPr>
        <p:spPr>
          <a:xfrm>
            <a:off x="9167517" y="1047749"/>
            <a:ext cx="813043"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Helvetica" panose="020B0604020202020204" pitchFamily="34" charset="0"/>
                <a:ea typeface="ＭＳ Ｐゴシック"/>
                <a:cs typeface="Helvetica" panose="020B0604020202020204" pitchFamily="34" charset="0"/>
              </a:rPr>
              <a:t>Bell X-1</a:t>
            </a:r>
            <a:endParaRPr kumimoji="0" lang="en-US" sz="1400" b="0" i="0" u="none" strike="noStrike" kern="1200" cap="none" spc="0" normalizeH="0" baseline="0" noProof="0">
              <a:ln>
                <a:noFill/>
              </a:ln>
              <a:solidFill>
                <a:prstClr val="white"/>
              </a:solidFill>
              <a:effectLst/>
              <a:uLnTx/>
              <a:uFillTx/>
              <a:latin typeface="Helvetica"/>
              <a:ea typeface="ＭＳ Ｐゴシック"/>
            </a:endParaRPr>
          </a:p>
        </p:txBody>
      </p:sp>
      <p:sp>
        <p:nvSpPr>
          <p:cNvPr id="50" name="Rectangle 49">
            <a:extLst>
              <a:ext uri="{FF2B5EF4-FFF2-40B4-BE49-F238E27FC236}">
                <a16:creationId xmlns:a16="http://schemas.microsoft.com/office/drawing/2014/main" id="{13B0A697-05FD-4D8E-85C8-14A0D298C03F}"/>
              </a:ext>
            </a:extLst>
          </p:cNvPr>
          <p:cNvSpPr/>
          <p:nvPr/>
        </p:nvSpPr>
        <p:spPr>
          <a:xfrm>
            <a:off x="10087397" y="2163406"/>
            <a:ext cx="651140"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Helvetica" panose="020B0604020202020204" pitchFamily="34" charset="0"/>
                <a:ea typeface="ＭＳ Ｐゴシック"/>
              </a:rPr>
              <a:t>F-100</a:t>
            </a:r>
            <a:endParaRPr kumimoji="0" lang="en-US" sz="1400" b="0" i="0" u="none" strike="noStrike" kern="1200" cap="none" spc="0" normalizeH="0" baseline="0" noProof="0">
              <a:ln>
                <a:noFill/>
              </a:ln>
              <a:solidFill>
                <a:prstClr val="black"/>
              </a:solidFill>
              <a:effectLst/>
              <a:uLnTx/>
              <a:uFillTx/>
              <a:latin typeface="Helvetica"/>
              <a:ea typeface="ＭＳ Ｐゴシック"/>
            </a:endParaRPr>
          </a:p>
        </p:txBody>
      </p:sp>
      <p:sp>
        <p:nvSpPr>
          <p:cNvPr id="51" name="Rectangle 50">
            <a:extLst>
              <a:ext uri="{FF2B5EF4-FFF2-40B4-BE49-F238E27FC236}">
                <a16:creationId xmlns:a16="http://schemas.microsoft.com/office/drawing/2014/main" id="{23140208-8AC1-48AF-B4F3-DD937E5533CB}"/>
              </a:ext>
            </a:extLst>
          </p:cNvPr>
          <p:cNvSpPr/>
          <p:nvPr/>
        </p:nvSpPr>
        <p:spPr>
          <a:xfrm>
            <a:off x="11000483" y="3530978"/>
            <a:ext cx="683200"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Helvetica" panose="020B0604020202020204" pitchFamily="34" charset="0"/>
                <a:ea typeface="ＭＳ Ｐゴシック"/>
                <a:cs typeface="Helvetica" panose="020B0604020202020204" pitchFamily="34" charset="0"/>
              </a:rPr>
              <a:t>XB-70</a:t>
            </a:r>
            <a:endParaRPr kumimoji="0" lang="en-US" sz="1400" b="0" i="0" u="none" strike="noStrike" kern="1200" cap="none" spc="0" normalizeH="0" baseline="0" noProof="0">
              <a:ln>
                <a:noFill/>
              </a:ln>
              <a:solidFill>
                <a:prstClr val="white"/>
              </a:solidFill>
              <a:effectLst/>
              <a:uLnTx/>
              <a:uFillTx/>
              <a:latin typeface="Helvetica"/>
              <a:ea typeface="ＭＳ Ｐゴシック"/>
            </a:endParaRPr>
          </a:p>
        </p:txBody>
      </p:sp>
      <p:sp>
        <p:nvSpPr>
          <p:cNvPr id="52" name="Rectangle 51">
            <a:extLst>
              <a:ext uri="{FF2B5EF4-FFF2-40B4-BE49-F238E27FC236}">
                <a16:creationId xmlns:a16="http://schemas.microsoft.com/office/drawing/2014/main" id="{AE440568-B723-44EC-B85F-C55DDD082CF8}"/>
              </a:ext>
            </a:extLst>
          </p:cNvPr>
          <p:cNvSpPr/>
          <p:nvPr/>
        </p:nvSpPr>
        <p:spPr>
          <a:xfrm>
            <a:off x="10723164" y="4497969"/>
            <a:ext cx="960519"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Helvetica" panose="020B0604020202020204" pitchFamily="34" charset="0"/>
                <a:ea typeface="ＭＳ Ｐゴシック"/>
                <a:cs typeface="Helvetica" panose="020B0604020202020204" pitchFamily="34" charset="0"/>
              </a:rPr>
              <a:t>Concorde</a:t>
            </a:r>
            <a:endParaRPr kumimoji="0" lang="en-US" sz="1400" b="0" i="0" u="none" strike="noStrike" kern="1200" cap="none" spc="0" normalizeH="0" baseline="0" noProof="0">
              <a:ln>
                <a:noFill/>
              </a:ln>
              <a:solidFill>
                <a:prstClr val="white"/>
              </a:solidFill>
              <a:effectLst/>
              <a:uLnTx/>
              <a:uFillTx/>
              <a:latin typeface="Helvetica"/>
              <a:ea typeface="ＭＳ Ｐゴシック"/>
            </a:endParaRPr>
          </a:p>
        </p:txBody>
      </p:sp>
      <p:sp>
        <p:nvSpPr>
          <p:cNvPr id="53" name="Rectangle 52">
            <a:extLst>
              <a:ext uri="{FF2B5EF4-FFF2-40B4-BE49-F238E27FC236}">
                <a16:creationId xmlns:a16="http://schemas.microsoft.com/office/drawing/2014/main" id="{0129F98A-5809-4866-BA32-FBC3AEB6F6A6}"/>
              </a:ext>
            </a:extLst>
          </p:cNvPr>
          <p:cNvSpPr/>
          <p:nvPr/>
        </p:nvSpPr>
        <p:spPr>
          <a:xfrm>
            <a:off x="10738537" y="4899794"/>
            <a:ext cx="675185"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Helvetica" panose="020B0604020202020204" pitchFamily="34" charset="0"/>
                <a:ea typeface="ＭＳ Ｐゴシック"/>
              </a:rPr>
              <a:t>SSBD</a:t>
            </a:r>
            <a:endParaRPr kumimoji="0" lang="en-US" sz="1400" b="0" i="0" u="none" strike="noStrike" kern="1200" cap="none" spc="0" normalizeH="0" baseline="0" noProof="0">
              <a:ln>
                <a:noFill/>
              </a:ln>
              <a:solidFill>
                <a:prstClr val="black"/>
              </a:solidFill>
              <a:effectLst/>
              <a:uLnTx/>
              <a:uFillTx/>
              <a:latin typeface="Helvetica"/>
              <a:ea typeface="ＭＳ Ｐゴシック"/>
            </a:endParaRPr>
          </a:p>
        </p:txBody>
      </p:sp>
      <p:pic>
        <p:nvPicPr>
          <p:cNvPr id="54" name="Picture 53">
            <a:extLst>
              <a:ext uri="{FF2B5EF4-FFF2-40B4-BE49-F238E27FC236}">
                <a16:creationId xmlns:a16="http://schemas.microsoft.com/office/drawing/2014/main" id="{0A59A2D6-6D3C-4327-B9EC-43897FB5AFA3}"/>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9442479" y="5744889"/>
            <a:ext cx="2258552" cy="997602"/>
          </a:xfrm>
          <a:prstGeom prst="rect">
            <a:avLst/>
          </a:prstGeom>
        </p:spPr>
      </p:pic>
      <p:sp>
        <p:nvSpPr>
          <p:cNvPr id="55" name="Rectangle 54">
            <a:extLst>
              <a:ext uri="{FF2B5EF4-FFF2-40B4-BE49-F238E27FC236}">
                <a16:creationId xmlns:a16="http://schemas.microsoft.com/office/drawing/2014/main" id="{DCFD4907-ADE9-4675-AB22-ED62ECEB0980}"/>
              </a:ext>
            </a:extLst>
          </p:cNvPr>
          <p:cNvSpPr/>
          <p:nvPr/>
        </p:nvSpPr>
        <p:spPr>
          <a:xfrm>
            <a:off x="11120708" y="5725611"/>
            <a:ext cx="562975"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Helvetica" panose="020B0604020202020204" pitchFamily="34" charset="0"/>
                <a:ea typeface="ＭＳ Ｐゴシック"/>
              </a:rPr>
              <a:t>X-59</a:t>
            </a:r>
            <a:endParaRPr kumimoji="0" lang="en-US" sz="1400" b="0" i="0" u="none" strike="noStrike" kern="1200" cap="none" spc="0" normalizeH="0" baseline="0" noProof="0">
              <a:ln>
                <a:noFill/>
              </a:ln>
              <a:solidFill>
                <a:prstClr val="white"/>
              </a:solidFill>
              <a:effectLst/>
              <a:uLnTx/>
              <a:uFillTx/>
              <a:latin typeface="Helvetica"/>
              <a:ea typeface="ＭＳ Ｐゴシック"/>
            </a:endParaRPr>
          </a:p>
        </p:txBody>
      </p:sp>
      <p:pic>
        <p:nvPicPr>
          <p:cNvPr id="18" name="Picture 17">
            <a:extLst>
              <a:ext uri="{FF2B5EF4-FFF2-40B4-BE49-F238E27FC236}">
                <a16:creationId xmlns:a16="http://schemas.microsoft.com/office/drawing/2014/main" id="{B433CAAD-C8BD-42B6-AC73-0D1C40D42A6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91495" y="5754898"/>
            <a:ext cx="786881" cy="997602"/>
          </a:xfrm>
          <a:prstGeom prst="rect">
            <a:avLst/>
          </a:prstGeom>
        </p:spPr>
      </p:pic>
    </p:spTree>
    <p:extLst>
      <p:ext uri="{BB962C8B-B14F-4D97-AF65-F5344CB8AC3E}">
        <p14:creationId xmlns:p14="http://schemas.microsoft.com/office/powerpoint/2010/main" val="29239131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F304244-6172-496D-940E-4C72668317C1}"/>
              </a:ext>
            </a:extLst>
          </p:cNvPr>
          <p:cNvSpPr>
            <a:spLocks noGrp="1"/>
          </p:cNvSpPr>
          <p:nvPr>
            <p:ph idx="1"/>
          </p:nvPr>
        </p:nvSpPr>
        <p:spPr>
          <a:xfrm>
            <a:off x="111760" y="1221189"/>
            <a:ext cx="3972560" cy="5380856"/>
          </a:xfrm>
        </p:spPr>
        <p:txBody>
          <a:bodyPr/>
          <a:lstStyle/>
          <a:p>
            <a:r>
              <a:rPr lang="en-US"/>
              <a:t>Phase 1:</a:t>
            </a:r>
            <a:br>
              <a:rPr lang="en-US"/>
            </a:br>
            <a:r>
              <a:rPr lang="en-US"/>
              <a:t>Construction, First Flights, and Planning</a:t>
            </a:r>
          </a:p>
        </p:txBody>
      </p:sp>
      <p:sp>
        <p:nvSpPr>
          <p:cNvPr id="3" name="Title 2">
            <a:extLst>
              <a:ext uri="{FF2B5EF4-FFF2-40B4-BE49-F238E27FC236}">
                <a16:creationId xmlns:a16="http://schemas.microsoft.com/office/drawing/2014/main" id="{C548BA77-CA13-4F7E-86B0-EC9D83404EF1}"/>
              </a:ext>
            </a:extLst>
          </p:cNvPr>
          <p:cNvSpPr>
            <a:spLocks noGrp="1"/>
          </p:cNvSpPr>
          <p:nvPr>
            <p:ph type="title"/>
          </p:nvPr>
        </p:nvSpPr>
        <p:spPr>
          <a:xfrm>
            <a:off x="304803" y="167511"/>
            <a:ext cx="10478811" cy="615951"/>
          </a:xfrm>
        </p:spPr>
        <p:txBody>
          <a:bodyPr/>
          <a:lstStyle/>
          <a:p>
            <a:r>
              <a:rPr lang="en-US" sz="2800" err="1"/>
              <a:t>Quesst</a:t>
            </a:r>
            <a:r>
              <a:rPr lang="en-US" sz="2800"/>
              <a:t> Mission: Goal is to provide dose-response data to regulators</a:t>
            </a:r>
          </a:p>
        </p:txBody>
      </p:sp>
      <p:sp>
        <p:nvSpPr>
          <p:cNvPr id="8" name="Content Placeholder 1">
            <a:extLst>
              <a:ext uri="{FF2B5EF4-FFF2-40B4-BE49-F238E27FC236}">
                <a16:creationId xmlns:a16="http://schemas.microsoft.com/office/drawing/2014/main" id="{A650009F-741C-46E1-9AFD-1A38E3373661}"/>
              </a:ext>
            </a:extLst>
          </p:cNvPr>
          <p:cNvSpPr txBox="1">
            <a:spLocks/>
          </p:cNvSpPr>
          <p:nvPr/>
        </p:nvSpPr>
        <p:spPr>
          <a:xfrm>
            <a:off x="4429760" y="1221189"/>
            <a:ext cx="3657600" cy="5380856"/>
          </a:xfrm>
          <a:prstGeom prst="rect">
            <a:avLst/>
          </a:prstGeom>
        </p:spPr>
        <p:txBody>
          <a:bodyPr/>
          <a:lstStyle>
            <a:lvl1pPr marL="342891" indent="-342891" algn="l" rtl="0" eaLnBrk="1" fontAlgn="base" hangingPunct="1">
              <a:spcBef>
                <a:spcPct val="20000"/>
              </a:spcBef>
              <a:spcAft>
                <a:spcPct val="0"/>
              </a:spcAft>
              <a:buClr>
                <a:schemeClr val="accent2">
                  <a:lumMod val="75000"/>
                </a:schemeClr>
              </a:buClr>
              <a:buFont typeface="Wingdings" charset="2"/>
              <a:buChar char="Ø"/>
              <a:defRPr sz="2400" b="1" kern="1200">
                <a:solidFill>
                  <a:schemeClr val="tx1"/>
                </a:solidFill>
                <a:latin typeface="+mn-lt"/>
                <a:ea typeface="ヒラギノ角ゴ Pro W3" pitchFamily="-109" charset="-128"/>
                <a:cs typeface="ヒラギノ角ゴ Pro W3" pitchFamily="-109" charset="-128"/>
              </a:defRPr>
            </a:lvl1pPr>
            <a:lvl2pPr marL="742932" indent="-285744" algn="l" rtl="0" eaLnBrk="1" fontAlgn="base" hangingPunct="1">
              <a:spcBef>
                <a:spcPct val="20000"/>
              </a:spcBef>
              <a:spcAft>
                <a:spcPct val="0"/>
              </a:spcAft>
              <a:buClr>
                <a:schemeClr val="accent1"/>
              </a:buClr>
              <a:buFont typeface="Arial" charset="0"/>
              <a:buChar char="•"/>
              <a:defRPr sz="2000" kern="1200">
                <a:solidFill>
                  <a:schemeClr val="tx1"/>
                </a:solidFill>
                <a:latin typeface="+mn-lt"/>
                <a:ea typeface="ヒラギノ角ゴ Pro W3" pitchFamily="-109" charset="-128"/>
                <a:cs typeface="ヒラギノ角ゴ Pro W3"/>
              </a:defRPr>
            </a:lvl2pPr>
            <a:lvl3pPr marL="1142971" indent="-228594" algn="l" rtl="0" eaLnBrk="1" fontAlgn="base" hangingPunct="1">
              <a:spcBef>
                <a:spcPct val="20000"/>
              </a:spcBef>
              <a:spcAft>
                <a:spcPct val="0"/>
              </a:spcAft>
              <a:buFont typeface="Wingdings" charset="2"/>
              <a:buChar char="§"/>
              <a:defRPr sz="1800" kern="1200">
                <a:solidFill>
                  <a:schemeClr val="tx1"/>
                </a:solidFill>
                <a:latin typeface="+mn-lt"/>
                <a:ea typeface="MS PGothic" panose="020B0600070205080204" pitchFamily="34" charset="-128"/>
                <a:cs typeface="ヒラギノ角ゴ Pro W3"/>
              </a:defRPr>
            </a:lvl3pPr>
            <a:lvl4pPr marL="1600160" indent="-228594" algn="l" rtl="0" eaLnBrk="1" fontAlgn="base" hangingPunct="1">
              <a:spcBef>
                <a:spcPct val="20000"/>
              </a:spcBef>
              <a:spcAft>
                <a:spcPct val="0"/>
              </a:spcAft>
              <a:buFont typeface="Courier New" charset="0"/>
              <a:buChar char="o"/>
              <a:defRPr sz="1600" kern="1200">
                <a:solidFill>
                  <a:schemeClr val="tx1"/>
                </a:solidFill>
                <a:latin typeface="+mn-lt"/>
                <a:ea typeface="MS PGothic" panose="020B0600070205080204" pitchFamily="34" charset="-128"/>
                <a:cs typeface="ヒラギノ角ゴ Pro W3"/>
              </a:defRPr>
            </a:lvl4pPr>
            <a:lvl5pPr marL="2057349" indent="-228594" algn="l" rtl="0" eaLnBrk="1" fontAlgn="base" hangingPunct="1">
              <a:spcBef>
                <a:spcPct val="20000"/>
              </a:spcBef>
              <a:spcAft>
                <a:spcPct val="0"/>
              </a:spcAft>
              <a:buFont typeface="Arial" charset="0"/>
              <a:buChar char="•"/>
              <a:defRPr sz="1600" kern="1200">
                <a:solidFill>
                  <a:schemeClr val="tx1"/>
                </a:solidFill>
                <a:latin typeface="+mn-lt"/>
                <a:ea typeface="ヒラギノ角ゴ Pro W3" charset="-128"/>
                <a:cs typeface="ヒラギノ角ゴ Pro W3" charset="-128"/>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t>Phase 2:</a:t>
            </a:r>
            <a:br>
              <a:rPr lang="en-US"/>
            </a:br>
            <a:r>
              <a:rPr lang="en-US"/>
              <a:t>Acoustic Validation</a:t>
            </a:r>
          </a:p>
        </p:txBody>
      </p:sp>
      <p:sp>
        <p:nvSpPr>
          <p:cNvPr id="9" name="Content Placeholder 1">
            <a:extLst>
              <a:ext uri="{FF2B5EF4-FFF2-40B4-BE49-F238E27FC236}">
                <a16:creationId xmlns:a16="http://schemas.microsoft.com/office/drawing/2014/main" id="{1B8C6DCD-603E-4466-A55B-130F76F3E218}"/>
              </a:ext>
            </a:extLst>
          </p:cNvPr>
          <p:cNvSpPr txBox="1">
            <a:spLocks/>
          </p:cNvSpPr>
          <p:nvPr/>
        </p:nvSpPr>
        <p:spPr>
          <a:xfrm>
            <a:off x="8328625" y="1221189"/>
            <a:ext cx="3759200" cy="5380856"/>
          </a:xfrm>
          <a:prstGeom prst="rect">
            <a:avLst/>
          </a:prstGeom>
        </p:spPr>
        <p:txBody>
          <a:bodyPr/>
          <a:lstStyle>
            <a:lvl1pPr marL="342891" indent="-342891" algn="l" rtl="0" eaLnBrk="1" fontAlgn="base" hangingPunct="1">
              <a:spcBef>
                <a:spcPct val="20000"/>
              </a:spcBef>
              <a:spcAft>
                <a:spcPct val="0"/>
              </a:spcAft>
              <a:buClr>
                <a:schemeClr val="accent2">
                  <a:lumMod val="75000"/>
                </a:schemeClr>
              </a:buClr>
              <a:buFont typeface="Wingdings" charset="2"/>
              <a:buChar char="Ø"/>
              <a:defRPr sz="2400" b="1" kern="1200">
                <a:solidFill>
                  <a:schemeClr val="tx1"/>
                </a:solidFill>
                <a:latin typeface="+mn-lt"/>
                <a:ea typeface="ヒラギノ角ゴ Pro W3" pitchFamily="-109" charset="-128"/>
                <a:cs typeface="ヒラギノ角ゴ Pro W3" pitchFamily="-109" charset="-128"/>
              </a:defRPr>
            </a:lvl1pPr>
            <a:lvl2pPr marL="742932" indent="-285744" algn="l" rtl="0" eaLnBrk="1" fontAlgn="base" hangingPunct="1">
              <a:spcBef>
                <a:spcPct val="20000"/>
              </a:spcBef>
              <a:spcAft>
                <a:spcPct val="0"/>
              </a:spcAft>
              <a:buClr>
                <a:schemeClr val="accent1"/>
              </a:buClr>
              <a:buFont typeface="Arial" charset="0"/>
              <a:buChar char="•"/>
              <a:defRPr sz="2000" kern="1200">
                <a:solidFill>
                  <a:schemeClr val="tx1"/>
                </a:solidFill>
                <a:latin typeface="+mn-lt"/>
                <a:ea typeface="ヒラギノ角ゴ Pro W3" pitchFamily="-109" charset="-128"/>
                <a:cs typeface="ヒラギノ角ゴ Pro W3"/>
              </a:defRPr>
            </a:lvl2pPr>
            <a:lvl3pPr marL="1142971" indent="-228594" algn="l" rtl="0" eaLnBrk="1" fontAlgn="base" hangingPunct="1">
              <a:spcBef>
                <a:spcPct val="20000"/>
              </a:spcBef>
              <a:spcAft>
                <a:spcPct val="0"/>
              </a:spcAft>
              <a:buFont typeface="Wingdings" charset="2"/>
              <a:buChar char="§"/>
              <a:defRPr sz="1800" kern="1200">
                <a:solidFill>
                  <a:schemeClr val="tx1"/>
                </a:solidFill>
                <a:latin typeface="+mn-lt"/>
                <a:ea typeface="MS PGothic" panose="020B0600070205080204" pitchFamily="34" charset="-128"/>
                <a:cs typeface="ヒラギノ角ゴ Pro W3"/>
              </a:defRPr>
            </a:lvl3pPr>
            <a:lvl4pPr marL="1600160" indent="-228594" algn="l" rtl="0" eaLnBrk="1" fontAlgn="base" hangingPunct="1">
              <a:spcBef>
                <a:spcPct val="20000"/>
              </a:spcBef>
              <a:spcAft>
                <a:spcPct val="0"/>
              </a:spcAft>
              <a:buFont typeface="Courier New" charset="0"/>
              <a:buChar char="o"/>
              <a:defRPr sz="1600" kern="1200">
                <a:solidFill>
                  <a:schemeClr val="tx1"/>
                </a:solidFill>
                <a:latin typeface="+mn-lt"/>
                <a:ea typeface="MS PGothic" panose="020B0600070205080204" pitchFamily="34" charset="-128"/>
                <a:cs typeface="ヒラギノ角ゴ Pro W3"/>
              </a:defRPr>
            </a:lvl4pPr>
            <a:lvl5pPr marL="2057349" indent="-228594" algn="l" rtl="0" eaLnBrk="1" fontAlgn="base" hangingPunct="1">
              <a:spcBef>
                <a:spcPct val="20000"/>
              </a:spcBef>
              <a:spcAft>
                <a:spcPct val="0"/>
              </a:spcAft>
              <a:buFont typeface="Arial" charset="0"/>
              <a:buChar char="•"/>
              <a:defRPr sz="1600" kern="1200">
                <a:solidFill>
                  <a:schemeClr val="tx1"/>
                </a:solidFill>
                <a:latin typeface="+mn-lt"/>
                <a:ea typeface="ヒラギノ角ゴ Pro W3" charset="-128"/>
                <a:cs typeface="ヒラギノ角ゴ Pro W3" charset="-128"/>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t>Phase 3:</a:t>
            </a:r>
            <a:br>
              <a:rPr lang="en-US"/>
            </a:br>
            <a:r>
              <a:rPr lang="en-US"/>
              <a:t>Community Noise Testing</a:t>
            </a:r>
          </a:p>
        </p:txBody>
      </p:sp>
      <p:pic>
        <p:nvPicPr>
          <p:cNvPr id="10" name="Picture 9">
            <a:extLst>
              <a:ext uri="{FF2B5EF4-FFF2-40B4-BE49-F238E27FC236}">
                <a16:creationId xmlns:a16="http://schemas.microsoft.com/office/drawing/2014/main" id="{2159FAD9-908A-4057-A2A4-129BFAD200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423803">
            <a:off x="365117" y="2290371"/>
            <a:ext cx="3749004" cy="1830568"/>
          </a:xfrm>
          <a:prstGeom prst="rect">
            <a:avLst/>
          </a:prstGeom>
        </p:spPr>
      </p:pic>
      <p:pic>
        <p:nvPicPr>
          <p:cNvPr id="11" name="Picture 10">
            <a:extLst>
              <a:ext uri="{FF2B5EF4-FFF2-40B4-BE49-F238E27FC236}">
                <a16:creationId xmlns:a16="http://schemas.microsoft.com/office/drawing/2014/main" id="{4EF3012E-88D5-4114-BFB9-AAF6E9A13C0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3561" y="4435136"/>
            <a:ext cx="10849998" cy="2346799"/>
          </a:xfrm>
          <a:prstGeom prst="rect">
            <a:avLst/>
          </a:prstGeom>
          <a:ln w="28575">
            <a:solidFill>
              <a:schemeClr val="tx1"/>
            </a:solidFill>
          </a:ln>
        </p:spPr>
      </p:pic>
      <p:pic>
        <p:nvPicPr>
          <p:cNvPr id="12" name="Picture 11">
            <a:extLst>
              <a:ext uri="{FF2B5EF4-FFF2-40B4-BE49-F238E27FC236}">
                <a16:creationId xmlns:a16="http://schemas.microsoft.com/office/drawing/2014/main" id="{B2E09FFC-6E4E-476F-A76B-F21A4E03AB98}"/>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4016" t="8928" r="5001" b="4563"/>
          <a:stretch/>
        </p:blipFill>
        <p:spPr>
          <a:xfrm>
            <a:off x="4553612" y="1984322"/>
            <a:ext cx="3310426" cy="2360746"/>
          </a:xfrm>
          <a:prstGeom prst="rect">
            <a:avLst/>
          </a:prstGeom>
        </p:spPr>
      </p:pic>
      <p:pic>
        <p:nvPicPr>
          <p:cNvPr id="13" name="Picture 12">
            <a:extLst>
              <a:ext uri="{FF2B5EF4-FFF2-40B4-BE49-F238E27FC236}">
                <a16:creationId xmlns:a16="http://schemas.microsoft.com/office/drawing/2014/main" id="{44B8149E-5AF2-4A85-83E2-CAE933E57E4E}"/>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8611184" y="2019815"/>
            <a:ext cx="3425549" cy="2289759"/>
          </a:xfrm>
          <a:prstGeom prst="rect">
            <a:avLst/>
          </a:prstGeom>
        </p:spPr>
      </p:pic>
    </p:spTree>
    <p:extLst>
      <p:ext uri="{BB962C8B-B14F-4D97-AF65-F5344CB8AC3E}">
        <p14:creationId xmlns:p14="http://schemas.microsoft.com/office/powerpoint/2010/main" val="24792625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F78FE8DF-B35C-44A8-8AFB-90D877576AC5}"/>
              </a:ext>
            </a:extLst>
          </p:cNvPr>
          <p:cNvSpPr txBox="1">
            <a:spLocks/>
          </p:cNvSpPr>
          <p:nvPr/>
        </p:nvSpPr>
        <p:spPr>
          <a:xfrm>
            <a:off x="11641138" y="6461125"/>
            <a:ext cx="550862" cy="38893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31DD3C4B-036E-4AED-9291-1DC0D6EAFAC7}" type="slidenum">
              <a:rPr lang="en-US" sz="900" smtClean="0">
                <a:solidFill>
                  <a:srgbClr val="677085"/>
                </a:solidFill>
                <a:latin typeface="75 Helvetica Bold" charset="0"/>
                <a:ea typeface="ＭＳ Ｐゴシック"/>
              </a:rPr>
              <a:pPr algn="r">
                <a:defRPr/>
              </a:pPr>
              <a:t>9</a:t>
            </a:fld>
            <a:endParaRPr lang="en-US" sz="900">
              <a:solidFill>
                <a:srgbClr val="677085"/>
              </a:solidFill>
              <a:latin typeface="75 Helvetica Bold" charset="0"/>
              <a:ea typeface="ＭＳ Ｐゴシック"/>
            </a:endParaRPr>
          </a:p>
        </p:txBody>
      </p:sp>
      <p:grpSp>
        <p:nvGrpSpPr>
          <p:cNvPr id="3" name="Group 2">
            <a:extLst>
              <a:ext uri="{FF2B5EF4-FFF2-40B4-BE49-F238E27FC236}">
                <a16:creationId xmlns:a16="http://schemas.microsoft.com/office/drawing/2014/main" id="{C416AC98-BB0A-4B28-A950-8B317AA4DF56}"/>
              </a:ext>
            </a:extLst>
          </p:cNvPr>
          <p:cNvGrpSpPr>
            <a:grpSpLocks noChangeAspect="1"/>
          </p:cNvGrpSpPr>
          <p:nvPr/>
        </p:nvGrpSpPr>
        <p:grpSpPr>
          <a:xfrm>
            <a:off x="230924" y="1306272"/>
            <a:ext cx="11630337" cy="4921232"/>
            <a:chOff x="840525" y="2011680"/>
            <a:chExt cx="10510949" cy="4447578"/>
          </a:xfrm>
        </p:grpSpPr>
        <p:pic>
          <p:nvPicPr>
            <p:cNvPr id="4" name="Picture 3" descr="Timeline&#10;&#10;Description automatically generated">
              <a:extLst>
                <a:ext uri="{FF2B5EF4-FFF2-40B4-BE49-F238E27FC236}">
                  <a16:creationId xmlns:a16="http://schemas.microsoft.com/office/drawing/2014/main" id="{07B74622-835D-4EDA-8EC2-F75E7FACA0BC}"/>
                </a:ext>
              </a:extLst>
            </p:cNvPr>
            <p:cNvPicPr>
              <a:picLocks noChangeAspect="1"/>
            </p:cNvPicPr>
            <p:nvPr/>
          </p:nvPicPr>
          <p:blipFill rotWithShape="1">
            <a:blip r:embed="rId3">
              <a:extLst>
                <a:ext uri="{28A0092B-C50C-407E-A947-70E740481C1C}">
                  <a14:useLocalDpi xmlns:a14="http://schemas.microsoft.com/office/drawing/2010/main"/>
                </a:ext>
              </a:extLst>
            </a:blip>
            <a:srcRect t="33454"/>
            <a:stretch/>
          </p:blipFill>
          <p:spPr>
            <a:xfrm>
              <a:off x="840525" y="3112316"/>
              <a:ext cx="10510949" cy="3346942"/>
            </a:xfrm>
            <a:prstGeom prst="rect">
              <a:avLst/>
            </a:prstGeom>
          </p:spPr>
        </p:pic>
        <p:sp>
          <p:nvSpPr>
            <p:cNvPr id="5" name="Rectangle: Rounded Corners 4">
              <a:extLst>
                <a:ext uri="{FF2B5EF4-FFF2-40B4-BE49-F238E27FC236}">
                  <a16:creationId xmlns:a16="http://schemas.microsoft.com/office/drawing/2014/main" id="{FCBF486C-62A7-42DD-8925-0E63B53E385F}"/>
                </a:ext>
              </a:extLst>
            </p:cNvPr>
            <p:cNvSpPr/>
            <p:nvPr/>
          </p:nvSpPr>
          <p:spPr>
            <a:xfrm>
              <a:off x="1064029" y="2011680"/>
              <a:ext cx="5602778" cy="152954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ＭＳ Ｐゴシック"/>
              </a:endParaRPr>
            </a:p>
          </p:txBody>
        </p:sp>
        <p:sp>
          <p:nvSpPr>
            <p:cNvPr id="6" name="Rectangle 5">
              <a:extLst>
                <a:ext uri="{FF2B5EF4-FFF2-40B4-BE49-F238E27FC236}">
                  <a16:creationId xmlns:a16="http://schemas.microsoft.com/office/drawing/2014/main" id="{0FCB0D2B-6B01-4961-806F-C4BBA417C995}"/>
                </a:ext>
              </a:extLst>
            </p:cNvPr>
            <p:cNvSpPr/>
            <p:nvPr/>
          </p:nvSpPr>
          <p:spPr>
            <a:xfrm>
              <a:off x="857150" y="4339243"/>
              <a:ext cx="888522" cy="399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Helvetica"/>
                  <a:ea typeface="ＭＳ Ｐゴシック"/>
                </a:rPr>
                <a:t>PL (dB)</a:t>
              </a:r>
            </a:p>
          </p:txBody>
        </p:sp>
        <p:sp>
          <p:nvSpPr>
            <p:cNvPr id="7" name="Rectangle 6">
              <a:extLst>
                <a:ext uri="{FF2B5EF4-FFF2-40B4-BE49-F238E27FC236}">
                  <a16:creationId xmlns:a16="http://schemas.microsoft.com/office/drawing/2014/main" id="{81C0EA18-F10C-48FA-A778-8EC95726644E}"/>
                </a:ext>
              </a:extLst>
            </p:cNvPr>
            <p:cNvSpPr/>
            <p:nvPr/>
          </p:nvSpPr>
          <p:spPr>
            <a:xfrm>
              <a:off x="7772491" y="2272124"/>
              <a:ext cx="1342950" cy="10086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ＭＳ Ｐゴシック"/>
              </a:endParaRPr>
            </a:p>
          </p:txBody>
        </p:sp>
      </p:grpSp>
      <p:sp>
        <p:nvSpPr>
          <p:cNvPr id="8" name="TextBox 7">
            <a:extLst>
              <a:ext uri="{FF2B5EF4-FFF2-40B4-BE49-F238E27FC236}">
                <a16:creationId xmlns:a16="http://schemas.microsoft.com/office/drawing/2014/main" id="{05179AAC-6FBA-450D-9FE4-230139F57BD2}"/>
              </a:ext>
            </a:extLst>
          </p:cNvPr>
          <p:cNvSpPr txBox="1"/>
          <p:nvPr/>
        </p:nvSpPr>
        <p:spPr>
          <a:xfrm>
            <a:off x="230924" y="6361230"/>
            <a:ext cx="962064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Helvetica"/>
                <a:ea typeface="ＭＳ Ｐゴシック"/>
              </a:rPr>
              <a:t>W. Doebler and J. Rathsam, Proc. Mtgs. Acoustics 36, 040005 2019.</a:t>
            </a:r>
          </a:p>
        </p:txBody>
      </p:sp>
      <p:sp>
        <p:nvSpPr>
          <p:cNvPr id="9" name="Oval 8">
            <a:extLst>
              <a:ext uri="{FF2B5EF4-FFF2-40B4-BE49-F238E27FC236}">
                <a16:creationId xmlns:a16="http://schemas.microsoft.com/office/drawing/2014/main" id="{F101EF1E-C3E9-42B2-9C47-A0343E499A72}"/>
              </a:ext>
            </a:extLst>
          </p:cNvPr>
          <p:cNvSpPr/>
          <p:nvPr/>
        </p:nvSpPr>
        <p:spPr bwMode="auto">
          <a:xfrm>
            <a:off x="5566299" y="5136176"/>
            <a:ext cx="2334827" cy="479394"/>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Arial Black" pitchFamily="-108" charset="0"/>
              <a:ea typeface="ＭＳ Ｐゴシック" pitchFamily="-108" charset="-128"/>
              <a:cs typeface="ＭＳ Ｐゴシック" pitchFamily="-108" charset="-128"/>
            </a:endParaRPr>
          </a:p>
        </p:txBody>
      </p:sp>
      <p:pic>
        <p:nvPicPr>
          <p:cNvPr id="14" name="Picture 13">
            <a:extLst>
              <a:ext uri="{FF2B5EF4-FFF2-40B4-BE49-F238E27FC236}">
                <a16:creationId xmlns:a16="http://schemas.microsoft.com/office/drawing/2014/main" id="{F5B1984F-F5E8-474D-ADA6-BF6F6A5CBCE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423803">
            <a:off x="1847130" y="1955799"/>
            <a:ext cx="3024806" cy="1476956"/>
          </a:xfrm>
          <a:prstGeom prst="rect">
            <a:avLst/>
          </a:prstGeom>
        </p:spPr>
      </p:pic>
      <p:sp>
        <p:nvSpPr>
          <p:cNvPr id="13" name="Title 1">
            <a:extLst>
              <a:ext uri="{FF2B5EF4-FFF2-40B4-BE49-F238E27FC236}">
                <a16:creationId xmlns:a16="http://schemas.microsoft.com/office/drawing/2014/main" id="{790B5CE4-77E1-4916-955F-8F59CDE1BEC4}"/>
              </a:ext>
            </a:extLst>
          </p:cNvPr>
          <p:cNvSpPr txBox="1">
            <a:spLocks/>
          </p:cNvSpPr>
          <p:nvPr/>
        </p:nvSpPr>
        <p:spPr>
          <a:xfrm>
            <a:off x="176344" y="1065524"/>
            <a:ext cx="6803231" cy="560564"/>
          </a:xfrm>
          <a:prstGeom prst="rect">
            <a:avLst/>
          </a:prstGeom>
        </p:spPr>
        <p:txBody>
          <a:bodyPr/>
          <a:lstStyle>
            <a:lvl1pPr algn="ctr" rtl="0" eaLnBrk="1" fontAlgn="base" hangingPunct="1">
              <a:spcBef>
                <a:spcPct val="0"/>
              </a:spcBef>
              <a:spcAft>
                <a:spcPct val="0"/>
              </a:spcAft>
              <a:defRPr sz="2800" b="1" kern="1200">
                <a:solidFill>
                  <a:srgbClr val="0000FF"/>
                </a:solidFill>
                <a:latin typeface="+mj-lt"/>
                <a:ea typeface="ヒラギノ角ゴ Pro W3" pitchFamily="-109" charset="-128"/>
                <a:cs typeface="ヒラギノ角ゴ Pro W3" pitchFamily="-109" charset="-128"/>
              </a:defRPr>
            </a:lvl1pPr>
            <a:lvl2pPr algn="ctr" rtl="0" eaLnBrk="1" fontAlgn="base" hangingPunct="1">
              <a:spcBef>
                <a:spcPct val="0"/>
              </a:spcBef>
              <a:spcAft>
                <a:spcPct val="0"/>
              </a:spcAft>
              <a:defRPr sz="2800" b="1">
                <a:solidFill>
                  <a:srgbClr val="0000FF"/>
                </a:solidFill>
                <a:latin typeface="Calibri" pitchFamily="34" charset="0"/>
                <a:ea typeface="ヒラギノ角ゴ Pro W3" pitchFamily="-109" charset="-128"/>
                <a:cs typeface="ヒラギノ角ゴ Pro W3" pitchFamily="-109" charset="-128"/>
              </a:defRPr>
            </a:lvl2pPr>
            <a:lvl3pPr algn="ctr" rtl="0" eaLnBrk="1" fontAlgn="base" hangingPunct="1">
              <a:spcBef>
                <a:spcPct val="0"/>
              </a:spcBef>
              <a:spcAft>
                <a:spcPct val="0"/>
              </a:spcAft>
              <a:defRPr sz="2800" b="1">
                <a:solidFill>
                  <a:srgbClr val="0000FF"/>
                </a:solidFill>
                <a:latin typeface="Calibri" pitchFamily="34" charset="0"/>
                <a:ea typeface="ヒラギノ角ゴ Pro W3" pitchFamily="-109" charset="-128"/>
                <a:cs typeface="ヒラギノ角ゴ Pro W3" pitchFamily="-109" charset="-128"/>
              </a:defRPr>
            </a:lvl3pPr>
            <a:lvl4pPr algn="ctr" rtl="0" eaLnBrk="1" fontAlgn="base" hangingPunct="1">
              <a:spcBef>
                <a:spcPct val="0"/>
              </a:spcBef>
              <a:spcAft>
                <a:spcPct val="0"/>
              </a:spcAft>
              <a:defRPr sz="2800" b="1">
                <a:solidFill>
                  <a:srgbClr val="0000FF"/>
                </a:solidFill>
                <a:latin typeface="Calibri" pitchFamily="34" charset="0"/>
                <a:ea typeface="ヒラギノ角ゴ Pro W3" pitchFamily="-109" charset="-128"/>
                <a:cs typeface="ヒラギノ角ゴ Pro W3" pitchFamily="-109" charset="-128"/>
              </a:defRPr>
            </a:lvl4pPr>
            <a:lvl5pPr algn="ctr" rtl="0" eaLnBrk="1" fontAlgn="base" hangingPunct="1">
              <a:spcBef>
                <a:spcPct val="0"/>
              </a:spcBef>
              <a:spcAft>
                <a:spcPct val="0"/>
              </a:spcAft>
              <a:defRPr sz="2800" b="1">
                <a:solidFill>
                  <a:srgbClr val="0000FF"/>
                </a:solidFill>
                <a:latin typeface="Calibri" pitchFamily="34" charset="0"/>
                <a:ea typeface="ヒラギノ角ゴ Pro W3" pitchFamily="-109" charset="-128"/>
                <a:cs typeface="ヒラギノ角ゴ Pro W3" pitchFamily="-109" charset="-128"/>
              </a:defRPr>
            </a:lvl5pPr>
            <a:lvl6pPr marL="457189" algn="ctr" rtl="0" eaLnBrk="1" fontAlgn="base" hangingPunct="1">
              <a:spcBef>
                <a:spcPct val="0"/>
              </a:spcBef>
              <a:spcAft>
                <a:spcPct val="0"/>
              </a:spcAft>
              <a:defRPr sz="3600" b="1">
                <a:solidFill>
                  <a:schemeClr val="bg1"/>
                </a:solidFill>
                <a:latin typeface="Calibri" pitchFamily="34" charset="0"/>
              </a:defRPr>
            </a:lvl6pPr>
            <a:lvl7pPr marL="914377" algn="ctr" rtl="0" eaLnBrk="1" fontAlgn="base" hangingPunct="1">
              <a:spcBef>
                <a:spcPct val="0"/>
              </a:spcBef>
              <a:spcAft>
                <a:spcPct val="0"/>
              </a:spcAft>
              <a:defRPr sz="3600" b="1">
                <a:solidFill>
                  <a:schemeClr val="bg1"/>
                </a:solidFill>
                <a:latin typeface="Calibri" pitchFamily="34" charset="0"/>
              </a:defRPr>
            </a:lvl7pPr>
            <a:lvl8pPr marL="1371566" algn="ctr" rtl="0" eaLnBrk="1" fontAlgn="base" hangingPunct="1">
              <a:spcBef>
                <a:spcPct val="0"/>
              </a:spcBef>
              <a:spcAft>
                <a:spcPct val="0"/>
              </a:spcAft>
              <a:defRPr sz="3600" b="1">
                <a:solidFill>
                  <a:schemeClr val="bg1"/>
                </a:solidFill>
                <a:latin typeface="Calibri" pitchFamily="34" charset="0"/>
              </a:defRPr>
            </a:lvl8pPr>
            <a:lvl9pPr marL="1828754" algn="ctr" rtl="0" eaLnBrk="1" fontAlgn="base" hangingPunct="1">
              <a:spcBef>
                <a:spcPct val="0"/>
              </a:spcBef>
              <a:spcAft>
                <a:spcPct val="0"/>
              </a:spcAft>
              <a:defRPr sz="3600" b="1">
                <a:solidFill>
                  <a:schemeClr val="bg1"/>
                </a:solidFill>
                <a:latin typeface="Calibri" pitchFamily="34" charset="0"/>
              </a:defRPr>
            </a:lvl9pPr>
          </a:lstStyle>
          <a:p>
            <a:r>
              <a:rPr lang="en-US">
                <a:solidFill>
                  <a:srgbClr val="4F9F2D"/>
                </a:solidFill>
                <a:latin typeface="Arial"/>
                <a:cs typeface="Arial"/>
              </a:rPr>
              <a:t>Just how quiet will the NASA X-59 be?</a:t>
            </a:r>
          </a:p>
        </p:txBody>
      </p:sp>
    </p:spTree>
    <p:extLst>
      <p:ext uri="{BB962C8B-B14F-4D97-AF65-F5344CB8AC3E}">
        <p14:creationId xmlns:p14="http://schemas.microsoft.com/office/powerpoint/2010/main" val="1946712024"/>
      </p:ext>
    </p:extLst>
  </p:cSld>
  <p:clrMapOvr>
    <a:masterClrMapping/>
  </p:clrMapOvr>
</p:sld>
</file>

<file path=ppt/theme/theme1.xml><?xml version="1.0" encoding="utf-8"?>
<a:theme xmlns:a="http://schemas.openxmlformats.org/drawingml/2006/main" name="ED PPT Template 7 12 11">
  <a:themeElements>
    <a:clrScheme name="Codex">
      <a:dk1>
        <a:sysClr val="windowText" lastClr="000000"/>
      </a:dk1>
      <a:lt1>
        <a:sysClr val="window" lastClr="FFFFFF"/>
      </a:lt1>
      <a:dk2>
        <a:srgbClr val="59564B"/>
      </a:dk2>
      <a:lt2>
        <a:srgbClr val="DFDAC7"/>
      </a:lt2>
      <a:accent1>
        <a:srgbClr val="990000"/>
      </a:accent1>
      <a:accent2>
        <a:srgbClr val="EFAB16"/>
      </a:accent2>
      <a:accent3>
        <a:srgbClr val="78AC35"/>
      </a:accent3>
      <a:accent4>
        <a:srgbClr val="35ACA2"/>
      </a:accent4>
      <a:accent5>
        <a:srgbClr val="4083CF"/>
      </a:accent5>
      <a:accent6>
        <a:srgbClr val="0D335E"/>
      </a:accent6>
      <a:hlink>
        <a:srgbClr val="EF8E1C"/>
      </a:hlink>
      <a:folHlink>
        <a:srgbClr val="FEC60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2" id="{B1632826-9D7F-4F63-886C-21FDD0B1FFC5}" vid="{1274DFB4-5958-4829-BEB5-752B18F4FDE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8B9300AB196EE4BA80B16710F58E734" ma:contentTypeVersion="5" ma:contentTypeDescription="Create a new document." ma:contentTypeScope="" ma:versionID="c13bc1b7b9f8f87622eec929b94614d2">
  <xsd:schema xmlns:xsd="http://www.w3.org/2001/XMLSchema" xmlns:xs="http://www.w3.org/2001/XMLSchema" xmlns:p="http://schemas.microsoft.com/office/2006/metadata/properties" xmlns:ns2="fd9d5043-237b-4c63-8ec3-0d0d218dc774" xmlns:ns3="573c746e-f7d3-477e-b16b-8b3e5c6c3976" targetNamespace="http://schemas.microsoft.com/office/2006/metadata/properties" ma:root="true" ma:fieldsID="3dbec5658da67105bb39b23602c1990f" ns2:_="" ns3:_="">
    <xsd:import namespace="fd9d5043-237b-4c63-8ec3-0d0d218dc774"/>
    <xsd:import namespace="573c746e-f7d3-477e-b16b-8b3e5c6c397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d9d5043-237b-4c63-8ec3-0d0d218dc7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73c746e-f7d3-477e-b16b-8b3e5c6c397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1F9ADDF-5AFD-4D8D-A519-E190BFEF681F}">
  <ds:schemaRefs>
    <ds:schemaRef ds:uri="573c746e-f7d3-477e-b16b-8b3e5c6c3976"/>
    <ds:schemaRef ds:uri="fd9d5043-237b-4c63-8ec3-0d0d218dc77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39050DD-2EC3-4709-BDB0-8366CCA3A25F}">
  <ds:schemaRefs>
    <ds:schemaRef ds:uri="http://purl.org/dc/dcmitype/"/>
    <ds:schemaRef ds:uri="http://www.w3.org/XML/1998/namespace"/>
    <ds:schemaRef ds:uri="http://purl.org/dc/elements/1.1/"/>
    <ds:schemaRef ds:uri="http://schemas.microsoft.com/office/infopath/2007/PartnerControls"/>
    <ds:schemaRef ds:uri="http://purl.org/dc/terms/"/>
    <ds:schemaRef ds:uri="fd9d5043-237b-4c63-8ec3-0d0d218dc774"/>
    <ds:schemaRef ds:uri="http://schemas.microsoft.com/office/2006/metadata/properties"/>
    <ds:schemaRef ds:uri="http://schemas.microsoft.com/office/2006/documentManagement/types"/>
    <ds:schemaRef ds:uri="http://schemas.openxmlformats.org/package/2006/metadata/core-properties"/>
    <ds:schemaRef ds:uri="573c746e-f7d3-477e-b16b-8b3e5c6c3976"/>
  </ds:schemaRefs>
</ds:datastoreItem>
</file>

<file path=customXml/itemProps3.xml><?xml version="1.0" encoding="utf-8"?>
<ds:datastoreItem xmlns:ds="http://schemas.openxmlformats.org/officeDocument/2006/customXml" ds:itemID="{3DFA2CB0-3365-4050-8674-15C100CCEBC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NASA_template_2020_v2</Template>
  <TotalTime>1023</TotalTime>
  <Words>6680</Words>
  <Application>Microsoft Office PowerPoint</Application>
  <PresentationFormat>Widescreen</PresentationFormat>
  <Paragraphs>388</Paragraphs>
  <Slides>27</Slides>
  <Notes>21</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27</vt:i4>
      </vt:variant>
    </vt:vector>
  </HeadingPairs>
  <TitlesOfParts>
    <vt:vector size="40" baseType="lpstr">
      <vt:lpstr>75 Helvetica Bold</vt:lpstr>
      <vt:lpstr>Arial</vt:lpstr>
      <vt:lpstr>Arial Black</vt:lpstr>
      <vt:lpstr>Calibri</vt:lpstr>
      <vt:lpstr>Cambria Math</vt:lpstr>
      <vt:lpstr>CMR10</vt:lpstr>
      <vt:lpstr>CMTI10</vt:lpstr>
      <vt:lpstr>CMTT10</vt:lpstr>
      <vt:lpstr>Courier New</vt:lpstr>
      <vt:lpstr>Helvetica</vt:lpstr>
      <vt:lpstr>TimesNewRoman</vt:lpstr>
      <vt:lpstr>Wingdings</vt:lpstr>
      <vt:lpstr>ED PPT Template 7 12 11</vt:lpstr>
      <vt:lpstr>PowerPoint Presentation</vt:lpstr>
      <vt:lpstr>About Me</vt:lpstr>
      <vt:lpstr>PowerPoint Presentation</vt:lpstr>
      <vt:lpstr>Outline</vt:lpstr>
      <vt:lpstr>Key Takeaways: Noise Dose Error Effect</vt:lpstr>
      <vt:lpstr>How large is the noise exposure region from a supersonic overflight?</vt:lpstr>
      <vt:lpstr>Supersonic Flight and Sonic Boom: A Brief History</vt:lpstr>
      <vt:lpstr>Quesst Mission: Goal is to provide dose-response data to regulators</vt:lpstr>
      <vt:lpstr>PowerPoint Presentation</vt:lpstr>
      <vt:lpstr>Scaling up the NASA community surveys from lab-scale to national-scale</vt:lpstr>
      <vt:lpstr>Previous modeling efforts assumed no dose error</vt:lpstr>
      <vt:lpstr>Previous low-boom flight test dose error</vt:lpstr>
      <vt:lpstr>Simulated dose-response dataset with error overview</vt:lpstr>
      <vt:lpstr>Simulated dose-response dataset: population model</vt:lpstr>
      <vt:lpstr>Simulated dose-response dataset: dose design and error</vt:lpstr>
      <vt:lpstr>Simulated dose-response dataset: Model fitting</vt:lpstr>
      <vt:lpstr>Simulation results: Effects of error and sample size</vt:lpstr>
      <vt:lpstr>Simulation results: Effects of error and sample size</vt:lpstr>
      <vt:lpstr>Slope term decreases linearly with increased dose error</vt:lpstr>
      <vt:lpstr>Ongoing work: researching methods to account for dose error</vt:lpstr>
      <vt:lpstr>Summary</vt:lpstr>
      <vt:lpstr>References</vt:lpstr>
      <vt:lpstr>PowerPoint Presentation</vt:lpstr>
      <vt:lpstr>Additional material</vt:lpstr>
      <vt:lpstr>PowerPoint Presentation</vt:lpstr>
      <vt:lpstr>Population summary curve and confidence interval: Accounting for model fit parameter error and correlation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Doebler, William J. (LARC-D321)</dc:creator>
  <cp:lastModifiedBy>William Doebler</cp:lastModifiedBy>
  <cp:revision>1</cp:revision>
  <dcterms:created xsi:type="dcterms:W3CDTF">2022-10-21T15:29:44Z</dcterms:created>
  <dcterms:modified xsi:type="dcterms:W3CDTF">2023-02-23T14:27:58Z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0x010100C8B9300AB196EE4BA80B16710F58E734</vt:lpwstr>
  </property>
</Properties>
</file>