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7"/>
  </p:notesMasterIdLst>
  <p:handoutMasterIdLst>
    <p:handoutMasterId r:id="rId88"/>
  </p:handoutMasterIdLst>
  <p:sldIdLst>
    <p:sldId id="28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1175" r:id="rId13"/>
    <p:sldId id="1167" r:id="rId14"/>
    <p:sldId id="1171" r:id="rId15"/>
    <p:sldId id="1170" r:id="rId16"/>
    <p:sldId id="1168" r:id="rId17"/>
    <p:sldId id="1169" r:id="rId18"/>
    <p:sldId id="1172" r:id="rId19"/>
    <p:sldId id="346" r:id="rId20"/>
    <p:sldId id="531" r:id="rId21"/>
    <p:sldId id="537" r:id="rId22"/>
    <p:sldId id="542" r:id="rId23"/>
    <p:sldId id="333" r:id="rId24"/>
    <p:sldId id="543" r:id="rId25"/>
    <p:sldId id="480" r:id="rId26"/>
    <p:sldId id="483" r:id="rId27"/>
    <p:sldId id="509" r:id="rId28"/>
    <p:sldId id="544" r:id="rId29"/>
    <p:sldId id="558" r:id="rId30"/>
    <p:sldId id="541" r:id="rId31"/>
    <p:sldId id="548" r:id="rId32"/>
    <p:sldId id="557" r:id="rId33"/>
    <p:sldId id="565" r:id="rId34"/>
    <p:sldId id="545" r:id="rId35"/>
    <p:sldId id="563" r:id="rId36"/>
    <p:sldId id="564" r:id="rId37"/>
    <p:sldId id="546" r:id="rId38"/>
    <p:sldId id="559" r:id="rId39"/>
    <p:sldId id="265" r:id="rId40"/>
    <p:sldId id="1177" r:id="rId41"/>
    <p:sldId id="1178" r:id="rId42"/>
    <p:sldId id="1179" r:id="rId43"/>
    <p:sldId id="1180" r:id="rId44"/>
    <p:sldId id="1181" r:id="rId45"/>
    <p:sldId id="257" r:id="rId46"/>
    <p:sldId id="432" r:id="rId47"/>
    <p:sldId id="434" r:id="rId48"/>
    <p:sldId id="453" r:id="rId49"/>
    <p:sldId id="1182" r:id="rId50"/>
    <p:sldId id="1261" r:id="rId51"/>
    <p:sldId id="430" r:id="rId52"/>
    <p:sldId id="431" r:id="rId53"/>
    <p:sldId id="1262" r:id="rId54"/>
    <p:sldId id="1266" r:id="rId55"/>
    <p:sldId id="275" r:id="rId56"/>
    <p:sldId id="1256" r:id="rId57"/>
    <p:sldId id="1264" r:id="rId58"/>
    <p:sldId id="1265" r:id="rId59"/>
    <p:sldId id="1259" r:id="rId60"/>
    <p:sldId id="1260" r:id="rId61"/>
    <p:sldId id="1176" r:id="rId62"/>
    <p:sldId id="256" r:id="rId63"/>
    <p:sldId id="1268" r:id="rId64"/>
    <p:sldId id="1269" r:id="rId65"/>
    <p:sldId id="268" r:id="rId66"/>
    <p:sldId id="1272" r:id="rId67"/>
    <p:sldId id="269" r:id="rId68"/>
    <p:sldId id="1271" r:id="rId69"/>
    <p:sldId id="1270" r:id="rId70"/>
    <p:sldId id="1267" r:id="rId71"/>
    <p:sldId id="1283" r:id="rId72"/>
    <p:sldId id="1173" r:id="rId73"/>
    <p:sldId id="1174" r:id="rId74"/>
    <p:sldId id="1273" r:id="rId75"/>
    <p:sldId id="1274" r:id="rId76"/>
    <p:sldId id="1275" r:id="rId77"/>
    <p:sldId id="1276" r:id="rId78"/>
    <p:sldId id="1277" r:id="rId79"/>
    <p:sldId id="1278" r:id="rId80"/>
    <p:sldId id="1279" r:id="rId81"/>
    <p:sldId id="1280" r:id="rId82"/>
    <p:sldId id="1281" r:id="rId83"/>
    <p:sldId id="1282" r:id="rId84"/>
    <p:sldId id="266" r:id="rId85"/>
    <p:sldId id="267" r:id="rId8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CB3D20-AB56-1416-37DE-41FF5C6C88E6}" v="340" dt="2023-02-22T22:27:13.3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571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192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2323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presProps" Target="presProps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90" Type="http://schemas.openxmlformats.org/officeDocument/2006/relationships/viewProps" Target="viewProps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93" Type="http://schemas.microsoft.com/office/2015/10/relationships/revisionInfo" Target="revisionInfo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handoutMaster" Target="handoutMasters/handoutMaster1.xml"/><Relationship Id="rId9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tableStyles" Target="tableStyles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notesMaster" Target="notesMasters/notesMaster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96A37E5-B989-49C9-97F9-C442A292D9E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5647AE-A337-48BB-B415-ACA74C65F41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5ACDBF-FB11-42D1-9542-86E31DBB6E05}" type="datetimeFigureOut">
              <a:rPr lang="en-US" smtClean="0"/>
              <a:t>2/23/2023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A65C93-DC51-45BF-BCBE-FF2CA2E8025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CA78C4-D5BB-4344-8F5F-AE41F5391A8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E91ABB-BC0C-470F-A94B-17CEE995A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3980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9BBF-E2AC-0844-BE7D-7BA9041E4FDC}" type="datetimeFigureOut">
              <a:rPr lang="en-US" smtClean="0"/>
              <a:t>2/23/2023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BD9212-4C77-5840-89D3-4CE741FD64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840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FB6370-86AA-7344-AFFA-F285B12A0DD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2021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AEA3EE5B-AB19-42FE-90BD-47944EA74559}" type="slidenum">
              <a:rPr lang="en-GB" smtClean="0">
                <a:latin typeface="Arial" pitchFamily="34" charset="0"/>
                <a:ea typeface="DejaVu LGC Sans"/>
                <a:cs typeface="DejaVu LGC Sans"/>
              </a:rPr>
              <a:pPr>
                <a:buFont typeface="Times New Roman" pitchFamily="18" charset="0"/>
                <a:buNone/>
              </a:pPr>
              <a:t>24</a:t>
            </a:fld>
            <a:endParaRPr lang="en-GB">
              <a:latin typeface="Arial" pitchFamily="34" charset="0"/>
              <a:ea typeface="DejaVu LGC Sans"/>
              <a:cs typeface="DejaVu LGC Sans"/>
            </a:endParaRPr>
          </a:p>
        </p:txBody>
      </p:sp>
      <p:sp>
        <p:nvSpPr>
          <p:cNvPr id="26627" name="Text Box 1"/>
          <p:cNvSpPr txBox="1">
            <a:spLocks noChangeArrowheads="1"/>
          </p:cNvSpPr>
          <p:nvPr/>
        </p:nvSpPr>
        <p:spPr bwMode="auto">
          <a:xfrm>
            <a:off x="4143587" y="9119474"/>
            <a:ext cx="3156373" cy="466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5139" tIns="49472" rIns="95139" bIns="49472" anchor="b"/>
          <a:lstStyle/>
          <a:p>
            <a:pPr algn="r">
              <a:tabLst>
                <a:tab pos="0" algn="l"/>
                <a:tab pos="483306" algn="l"/>
                <a:tab pos="966612" algn="l"/>
                <a:tab pos="1449918" algn="l"/>
                <a:tab pos="1933224" algn="l"/>
                <a:tab pos="2416531" algn="l"/>
                <a:tab pos="2899837" algn="l"/>
                <a:tab pos="3383143" algn="l"/>
                <a:tab pos="3866449" algn="l"/>
                <a:tab pos="4349755" algn="l"/>
                <a:tab pos="4833061" algn="l"/>
                <a:tab pos="5316367" algn="l"/>
                <a:tab pos="5799673" algn="l"/>
                <a:tab pos="6282980" algn="l"/>
                <a:tab pos="6766286" algn="l"/>
                <a:tab pos="7249592" algn="l"/>
                <a:tab pos="7732898" algn="l"/>
                <a:tab pos="8216204" algn="l"/>
                <a:tab pos="8699510" algn="l"/>
                <a:tab pos="9182816" algn="l"/>
                <a:tab pos="9666122" algn="l"/>
              </a:tabLst>
            </a:pPr>
            <a:fld id="{F970560D-69BE-47AF-B9AF-D696C9F49F97}" type="slidenum">
              <a:rPr lang="en-GB" sz="1300">
                <a:solidFill>
                  <a:srgbClr val="000000"/>
                </a:solidFill>
              </a:rPr>
              <a:pPr algn="r">
                <a:tabLst>
                  <a:tab pos="0" algn="l"/>
                  <a:tab pos="483306" algn="l"/>
                  <a:tab pos="966612" algn="l"/>
                  <a:tab pos="1449918" algn="l"/>
                  <a:tab pos="1933224" algn="l"/>
                  <a:tab pos="2416531" algn="l"/>
                  <a:tab pos="2899837" algn="l"/>
                  <a:tab pos="3383143" algn="l"/>
                  <a:tab pos="3866449" algn="l"/>
                  <a:tab pos="4349755" algn="l"/>
                  <a:tab pos="4833061" algn="l"/>
                  <a:tab pos="5316367" algn="l"/>
                  <a:tab pos="5799673" algn="l"/>
                  <a:tab pos="6282980" algn="l"/>
                  <a:tab pos="6766286" algn="l"/>
                  <a:tab pos="7249592" algn="l"/>
                  <a:tab pos="7732898" algn="l"/>
                  <a:tab pos="8216204" algn="l"/>
                  <a:tab pos="8699510" algn="l"/>
                  <a:tab pos="9182816" algn="l"/>
                  <a:tab pos="9666122" algn="l"/>
                </a:tabLst>
              </a:pPr>
              <a:t>24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26628" name="Text Box 2"/>
          <p:cNvSpPr txBox="1">
            <a:spLocks noChangeArrowheads="1"/>
          </p:cNvSpPr>
          <p:nvPr/>
        </p:nvSpPr>
        <p:spPr bwMode="auto">
          <a:xfrm>
            <a:off x="1219200" y="720090"/>
            <a:ext cx="4876800" cy="36004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6661" tIns="48331" rIns="96661" bIns="48331" anchor="ctr"/>
          <a:lstStyle/>
          <a:p>
            <a:endParaRPr lang="en-US"/>
          </a:p>
        </p:txBody>
      </p:sp>
      <p:sp>
        <p:nvSpPr>
          <p:cNvPr id="26629" name="Rectangle 3"/>
          <p:cNvSpPr>
            <a:spLocks noGrp="1" noChangeArrowheads="1"/>
          </p:cNvSpPr>
          <p:nvPr>
            <p:ph type="body"/>
          </p:nvPr>
        </p:nvSpPr>
        <p:spPr>
          <a:xfrm>
            <a:off x="731520" y="4560571"/>
            <a:ext cx="5838613" cy="4405551"/>
          </a:xfrm>
          <a:noFill/>
          <a:ln/>
        </p:spPr>
        <p:txBody>
          <a:bodyPr wrap="none" anchor="ctr"/>
          <a:lstStyle/>
          <a:p>
            <a:endParaRPr lang="en-US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2533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7BD1AC70-1C64-4A61-9ABC-45C54ADF8C16}" type="slidenum">
              <a:rPr lang="en-GB" smtClean="0">
                <a:latin typeface="Arial" pitchFamily="34" charset="0"/>
                <a:ea typeface="DejaVu LGC Sans"/>
                <a:cs typeface="DejaVu LGC Sans"/>
              </a:rPr>
              <a:pPr>
                <a:buFont typeface="Times New Roman" pitchFamily="18" charset="0"/>
                <a:buNone/>
              </a:pPr>
              <a:t>25</a:t>
            </a:fld>
            <a:endParaRPr lang="en-GB">
              <a:latin typeface="Arial" pitchFamily="34" charset="0"/>
              <a:ea typeface="DejaVu LGC Sans"/>
              <a:cs typeface="DejaVu LGC Sans"/>
            </a:endParaRPr>
          </a:p>
        </p:txBody>
      </p:sp>
      <p:sp>
        <p:nvSpPr>
          <p:cNvPr id="43011" name="Text Box 1"/>
          <p:cNvSpPr txBox="1">
            <a:spLocks noChangeArrowheads="1"/>
          </p:cNvSpPr>
          <p:nvPr/>
        </p:nvSpPr>
        <p:spPr bwMode="auto">
          <a:xfrm>
            <a:off x="4143587" y="9119474"/>
            <a:ext cx="3156373" cy="466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5139" tIns="49472" rIns="95139" bIns="49472" anchor="b"/>
          <a:lstStyle/>
          <a:p>
            <a:pPr algn="r">
              <a:tabLst>
                <a:tab pos="0" algn="l"/>
                <a:tab pos="483306" algn="l"/>
                <a:tab pos="966612" algn="l"/>
                <a:tab pos="1449918" algn="l"/>
                <a:tab pos="1933224" algn="l"/>
                <a:tab pos="2416531" algn="l"/>
                <a:tab pos="2899837" algn="l"/>
                <a:tab pos="3383143" algn="l"/>
                <a:tab pos="3866449" algn="l"/>
                <a:tab pos="4349755" algn="l"/>
                <a:tab pos="4833061" algn="l"/>
                <a:tab pos="5316367" algn="l"/>
                <a:tab pos="5799673" algn="l"/>
                <a:tab pos="6282980" algn="l"/>
                <a:tab pos="6766286" algn="l"/>
                <a:tab pos="7249592" algn="l"/>
                <a:tab pos="7732898" algn="l"/>
                <a:tab pos="8216204" algn="l"/>
                <a:tab pos="8699510" algn="l"/>
                <a:tab pos="9182816" algn="l"/>
                <a:tab pos="9666122" algn="l"/>
              </a:tabLst>
            </a:pPr>
            <a:fld id="{3FC64D4D-083C-4B90-88C2-31A41690FB9A}" type="slidenum">
              <a:rPr lang="en-GB" sz="1300">
                <a:solidFill>
                  <a:srgbClr val="000000"/>
                </a:solidFill>
              </a:rPr>
              <a:pPr algn="r">
                <a:tabLst>
                  <a:tab pos="0" algn="l"/>
                  <a:tab pos="483306" algn="l"/>
                  <a:tab pos="966612" algn="l"/>
                  <a:tab pos="1449918" algn="l"/>
                  <a:tab pos="1933224" algn="l"/>
                  <a:tab pos="2416531" algn="l"/>
                  <a:tab pos="2899837" algn="l"/>
                  <a:tab pos="3383143" algn="l"/>
                  <a:tab pos="3866449" algn="l"/>
                  <a:tab pos="4349755" algn="l"/>
                  <a:tab pos="4833061" algn="l"/>
                  <a:tab pos="5316367" algn="l"/>
                  <a:tab pos="5799673" algn="l"/>
                  <a:tab pos="6282980" algn="l"/>
                  <a:tab pos="6766286" algn="l"/>
                  <a:tab pos="7249592" algn="l"/>
                  <a:tab pos="7732898" algn="l"/>
                  <a:tab pos="8216204" algn="l"/>
                  <a:tab pos="8699510" algn="l"/>
                  <a:tab pos="9182816" algn="l"/>
                  <a:tab pos="9666122" algn="l"/>
                </a:tabLst>
              </a:pPr>
              <a:t>25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43012" name="Text Box 2"/>
          <p:cNvSpPr txBox="1">
            <a:spLocks noChangeArrowheads="1"/>
          </p:cNvSpPr>
          <p:nvPr/>
        </p:nvSpPr>
        <p:spPr bwMode="auto">
          <a:xfrm>
            <a:off x="1219200" y="720090"/>
            <a:ext cx="4876800" cy="36004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6661" tIns="48331" rIns="96661" bIns="48331" anchor="ctr"/>
          <a:lstStyle/>
          <a:p>
            <a:endParaRPr lang="en-US"/>
          </a:p>
        </p:txBody>
      </p:sp>
      <p:sp>
        <p:nvSpPr>
          <p:cNvPr id="43013" name="Rectangle 3"/>
          <p:cNvSpPr>
            <a:spLocks noGrp="1" noChangeArrowheads="1"/>
          </p:cNvSpPr>
          <p:nvPr>
            <p:ph type="body"/>
          </p:nvPr>
        </p:nvSpPr>
        <p:spPr>
          <a:xfrm>
            <a:off x="731520" y="4560571"/>
            <a:ext cx="5838613" cy="4405551"/>
          </a:xfrm>
          <a:noFill/>
          <a:ln/>
        </p:spPr>
        <p:txBody>
          <a:bodyPr wrap="none" anchor="ctr"/>
          <a:lstStyle/>
          <a:p>
            <a:endParaRPr lang="en-US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5171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AEA3EE5B-AB19-42FE-90BD-47944EA74559}" type="slidenum">
              <a:rPr lang="en-GB" smtClean="0">
                <a:latin typeface="Arial" pitchFamily="34" charset="0"/>
                <a:ea typeface="DejaVu LGC Sans"/>
                <a:cs typeface="DejaVu LGC Sans"/>
              </a:rPr>
              <a:pPr>
                <a:buFont typeface="Times New Roman" pitchFamily="18" charset="0"/>
                <a:buNone/>
              </a:pPr>
              <a:t>26</a:t>
            </a:fld>
            <a:endParaRPr lang="en-GB">
              <a:latin typeface="Arial" pitchFamily="34" charset="0"/>
              <a:ea typeface="DejaVu LGC Sans"/>
              <a:cs typeface="DejaVu LGC Sans"/>
            </a:endParaRPr>
          </a:p>
        </p:txBody>
      </p:sp>
      <p:sp>
        <p:nvSpPr>
          <p:cNvPr id="26627" name="Text Box 1"/>
          <p:cNvSpPr txBox="1">
            <a:spLocks noChangeArrowheads="1"/>
          </p:cNvSpPr>
          <p:nvPr/>
        </p:nvSpPr>
        <p:spPr bwMode="auto">
          <a:xfrm>
            <a:off x="4143587" y="9119474"/>
            <a:ext cx="3156373" cy="466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5139" tIns="49472" rIns="95139" bIns="49472" anchor="b"/>
          <a:lstStyle/>
          <a:p>
            <a:pPr algn="r">
              <a:tabLst>
                <a:tab pos="0" algn="l"/>
                <a:tab pos="483306" algn="l"/>
                <a:tab pos="966612" algn="l"/>
                <a:tab pos="1449918" algn="l"/>
                <a:tab pos="1933224" algn="l"/>
                <a:tab pos="2416531" algn="l"/>
                <a:tab pos="2899837" algn="l"/>
                <a:tab pos="3383143" algn="l"/>
                <a:tab pos="3866449" algn="l"/>
                <a:tab pos="4349755" algn="l"/>
                <a:tab pos="4833061" algn="l"/>
                <a:tab pos="5316367" algn="l"/>
                <a:tab pos="5799673" algn="l"/>
                <a:tab pos="6282980" algn="l"/>
                <a:tab pos="6766286" algn="l"/>
                <a:tab pos="7249592" algn="l"/>
                <a:tab pos="7732898" algn="l"/>
                <a:tab pos="8216204" algn="l"/>
                <a:tab pos="8699510" algn="l"/>
                <a:tab pos="9182816" algn="l"/>
                <a:tab pos="9666122" algn="l"/>
              </a:tabLst>
            </a:pPr>
            <a:fld id="{F970560D-69BE-47AF-B9AF-D696C9F49F97}" type="slidenum">
              <a:rPr lang="en-GB" sz="1300">
                <a:solidFill>
                  <a:srgbClr val="000000"/>
                </a:solidFill>
              </a:rPr>
              <a:pPr algn="r">
                <a:tabLst>
                  <a:tab pos="0" algn="l"/>
                  <a:tab pos="483306" algn="l"/>
                  <a:tab pos="966612" algn="l"/>
                  <a:tab pos="1449918" algn="l"/>
                  <a:tab pos="1933224" algn="l"/>
                  <a:tab pos="2416531" algn="l"/>
                  <a:tab pos="2899837" algn="l"/>
                  <a:tab pos="3383143" algn="l"/>
                  <a:tab pos="3866449" algn="l"/>
                  <a:tab pos="4349755" algn="l"/>
                  <a:tab pos="4833061" algn="l"/>
                  <a:tab pos="5316367" algn="l"/>
                  <a:tab pos="5799673" algn="l"/>
                  <a:tab pos="6282980" algn="l"/>
                  <a:tab pos="6766286" algn="l"/>
                  <a:tab pos="7249592" algn="l"/>
                  <a:tab pos="7732898" algn="l"/>
                  <a:tab pos="8216204" algn="l"/>
                  <a:tab pos="8699510" algn="l"/>
                  <a:tab pos="9182816" algn="l"/>
                  <a:tab pos="9666122" algn="l"/>
                </a:tabLst>
              </a:pPr>
              <a:t>26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26628" name="Text Box 2"/>
          <p:cNvSpPr txBox="1">
            <a:spLocks noChangeArrowheads="1"/>
          </p:cNvSpPr>
          <p:nvPr/>
        </p:nvSpPr>
        <p:spPr bwMode="auto">
          <a:xfrm>
            <a:off x="1219200" y="720090"/>
            <a:ext cx="4876800" cy="36004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6661" tIns="48331" rIns="96661" bIns="48331" anchor="ctr"/>
          <a:lstStyle/>
          <a:p>
            <a:endParaRPr lang="en-US"/>
          </a:p>
        </p:txBody>
      </p:sp>
      <p:sp>
        <p:nvSpPr>
          <p:cNvPr id="26629" name="Rectangle 3"/>
          <p:cNvSpPr>
            <a:spLocks noGrp="1" noChangeArrowheads="1"/>
          </p:cNvSpPr>
          <p:nvPr>
            <p:ph type="body"/>
          </p:nvPr>
        </p:nvSpPr>
        <p:spPr>
          <a:xfrm>
            <a:off x="731520" y="4560571"/>
            <a:ext cx="5838613" cy="4405551"/>
          </a:xfrm>
          <a:noFill/>
          <a:ln/>
        </p:spPr>
        <p:txBody>
          <a:bodyPr wrap="none" anchor="ctr"/>
          <a:lstStyle/>
          <a:p>
            <a:endParaRPr lang="en-US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2215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AEA3EE5B-AB19-42FE-90BD-47944EA74559}" type="slidenum">
              <a:rPr lang="en-GB" smtClean="0">
                <a:latin typeface="Arial" pitchFamily="34" charset="0"/>
                <a:ea typeface="DejaVu LGC Sans"/>
                <a:cs typeface="DejaVu LGC Sans"/>
              </a:rPr>
              <a:pPr>
                <a:buFont typeface="Times New Roman" pitchFamily="18" charset="0"/>
                <a:buNone/>
              </a:pPr>
              <a:t>27</a:t>
            </a:fld>
            <a:endParaRPr lang="en-GB">
              <a:latin typeface="Arial" pitchFamily="34" charset="0"/>
              <a:ea typeface="DejaVu LGC Sans"/>
              <a:cs typeface="DejaVu LGC Sans"/>
            </a:endParaRPr>
          </a:p>
        </p:txBody>
      </p:sp>
      <p:sp>
        <p:nvSpPr>
          <p:cNvPr id="26627" name="Text Box 1"/>
          <p:cNvSpPr txBox="1">
            <a:spLocks noChangeArrowheads="1"/>
          </p:cNvSpPr>
          <p:nvPr/>
        </p:nvSpPr>
        <p:spPr bwMode="auto">
          <a:xfrm>
            <a:off x="4143587" y="9119474"/>
            <a:ext cx="3156373" cy="466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5139" tIns="49472" rIns="95139" bIns="49472" anchor="b"/>
          <a:lstStyle/>
          <a:p>
            <a:pPr algn="r">
              <a:tabLst>
                <a:tab pos="0" algn="l"/>
                <a:tab pos="483306" algn="l"/>
                <a:tab pos="966612" algn="l"/>
                <a:tab pos="1449918" algn="l"/>
                <a:tab pos="1933224" algn="l"/>
                <a:tab pos="2416531" algn="l"/>
                <a:tab pos="2899837" algn="l"/>
                <a:tab pos="3383143" algn="l"/>
                <a:tab pos="3866449" algn="l"/>
                <a:tab pos="4349755" algn="l"/>
                <a:tab pos="4833061" algn="l"/>
                <a:tab pos="5316367" algn="l"/>
                <a:tab pos="5799673" algn="l"/>
                <a:tab pos="6282980" algn="l"/>
                <a:tab pos="6766286" algn="l"/>
                <a:tab pos="7249592" algn="l"/>
                <a:tab pos="7732898" algn="l"/>
                <a:tab pos="8216204" algn="l"/>
                <a:tab pos="8699510" algn="l"/>
                <a:tab pos="9182816" algn="l"/>
                <a:tab pos="9666122" algn="l"/>
              </a:tabLst>
            </a:pPr>
            <a:fld id="{F970560D-69BE-47AF-B9AF-D696C9F49F97}" type="slidenum">
              <a:rPr lang="en-GB" sz="1300">
                <a:solidFill>
                  <a:srgbClr val="000000"/>
                </a:solidFill>
              </a:rPr>
              <a:pPr algn="r">
                <a:tabLst>
                  <a:tab pos="0" algn="l"/>
                  <a:tab pos="483306" algn="l"/>
                  <a:tab pos="966612" algn="l"/>
                  <a:tab pos="1449918" algn="l"/>
                  <a:tab pos="1933224" algn="l"/>
                  <a:tab pos="2416531" algn="l"/>
                  <a:tab pos="2899837" algn="l"/>
                  <a:tab pos="3383143" algn="l"/>
                  <a:tab pos="3866449" algn="l"/>
                  <a:tab pos="4349755" algn="l"/>
                  <a:tab pos="4833061" algn="l"/>
                  <a:tab pos="5316367" algn="l"/>
                  <a:tab pos="5799673" algn="l"/>
                  <a:tab pos="6282980" algn="l"/>
                  <a:tab pos="6766286" algn="l"/>
                  <a:tab pos="7249592" algn="l"/>
                  <a:tab pos="7732898" algn="l"/>
                  <a:tab pos="8216204" algn="l"/>
                  <a:tab pos="8699510" algn="l"/>
                  <a:tab pos="9182816" algn="l"/>
                  <a:tab pos="9666122" algn="l"/>
                </a:tabLst>
              </a:pPr>
              <a:t>27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26628" name="Text Box 2"/>
          <p:cNvSpPr txBox="1">
            <a:spLocks noChangeArrowheads="1"/>
          </p:cNvSpPr>
          <p:nvPr/>
        </p:nvSpPr>
        <p:spPr bwMode="auto">
          <a:xfrm>
            <a:off x="1219200" y="720090"/>
            <a:ext cx="4876800" cy="36004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6661" tIns="48331" rIns="96661" bIns="48331" anchor="ctr"/>
          <a:lstStyle/>
          <a:p>
            <a:endParaRPr lang="en-US"/>
          </a:p>
        </p:txBody>
      </p:sp>
      <p:sp>
        <p:nvSpPr>
          <p:cNvPr id="26629" name="Rectangle 3"/>
          <p:cNvSpPr>
            <a:spLocks noGrp="1" noChangeArrowheads="1"/>
          </p:cNvSpPr>
          <p:nvPr>
            <p:ph type="body"/>
          </p:nvPr>
        </p:nvSpPr>
        <p:spPr>
          <a:xfrm>
            <a:off x="731520" y="4560571"/>
            <a:ext cx="5838613" cy="4405551"/>
          </a:xfrm>
          <a:noFill/>
          <a:ln/>
        </p:spPr>
        <p:txBody>
          <a:bodyPr wrap="none" anchor="ctr"/>
          <a:lstStyle/>
          <a:p>
            <a:endParaRPr lang="en-US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3895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AEA3EE5B-AB19-42FE-90BD-47944EA74559}" type="slidenum">
              <a:rPr lang="en-GB" smtClean="0">
                <a:latin typeface="Arial" pitchFamily="34" charset="0"/>
                <a:ea typeface="DejaVu LGC Sans"/>
                <a:cs typeface="DejaVu LGC Sans"/>
              </a:rPr>
              <a:pPr>
                <a:buFont typeface="Times New Roman" pitchFamily="18" charset="0"/>
                <a:buNone/>
              </a:pPr>
              <a:t>28</a:t>
            </a:fld>
            <a:endParaRPr lang="en-GB">
              <a:latin typeface="Arial" pitchFamily="34" charset="0"/>
              <a:ea typeface="DejaVu LGC Sans"/>
              <a:cs typeface="DejaVu LGC Sans"/>
            </a:endParaRPr>
          </a:p>
        </p:txBody>
      </p:sp>
      <p:sp>
        <p:nvSpPr>
          <p:cNvPr id="26627" name="Text Box 1"/>
          <p:cNvSpPr txBox="1">
            <a:spLocks noChangeArrowheads="1"/>
          </p:cNvSpPr>
          <p:nvPr/>
        </p:nvSpPr>
        <p:spPr bwMode="auto">
          <a:xfrm>
            <a:off x="4143587" y="9119474"/>
            <a:ext cx="3156373" cy="466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5139" tIns="49472" rIns="95139" bIns="49472" anchor="b"/>
          <a:lstStyle/>
          <a:p>
            <a:pPr algn="r">
              <a:tabLst>
                <a:tab pos="0" algn="l"/>
                <a:tab pos="483306" algn="l"/>
                <a:tab pos="966612" algn="l"/>
                <a:tab pos="1449918" algn="l"/>
                <a:tab pos="1933224" algn="l"/>
                <a:tab pos="2416531" algn="l"/>
                <a:tab pos="2899837" algn="l"/>
                <a:tab pos="3383143" algn="l"/>
                <a:tab pos="3866449" algn="l"/>
                <a:tab pos="4349755" algn="l"/>
                <a:tab pos="4833061" algn="l"/>
                <a:tab pos="5316367" algn="l"/>
                <a:tab pos="5799673" algn="l"/>
                <a:tab pos="6282980" algn="l"/>
                <a:tab pos="6766286" algn="l"/>
                <a:tab pos="7249592" algn="l"/>
                <a:tab pos="7732898" algn="l"/>
                <a:tab pos="8216204" algn="l"/>
                <a:tab pos="8699510" algn="l"/>
                <a:tab pos="9182816" algn="l"/>
                <a:tab pos="9666122" algn="l"/>
              </a:tabLst>
            </a:pPr>
            <a:fld id="{F970560D-69BE-47AF-B9AF-D696C9F49F97}" type="slidenum">
              <a:rPr lang="en-GB" sz="1300">
                <a:solidFill>
                  <a:srgbClr val="000000"/>
                </a:solidFill>
              </a:rPr>
              <a:pPr algn="r">
                <a:tabLst>
                  <a:tab pos="0" algn="l"/>
                  <a:tab pos="483306" algn="l"/>
                  <a:tab pos="966612" algn="l"/>
                  <a:tab pos="1449918" algn="l"/>
                  <a:tab pos="1933224" algn="l"/>
                  <a:tab pos="2416531" algn="l"/>
                  <a:tab pos="2899837" algn="l"/>
                  <a:tab pos="3383143" algn="l"/>
                  <a:tab pos="3866449" algn="l"/>
                  <a:tab pos="4349755" algn="l"/>
                  <a:tab pos="4833061" algn="l"/>
                  <a:tab pos="5316367" algn="l"/>
                  <a:tab pos="5799673" algn="l"/>
                  <a:tab pos="6282980" algn="l"/>
                  <a:tab pos="6766286" algn="l"/>
                  <a:tab pos="7249592" algn="l"/>
                  <a:tab pos="7732898" algn="l"/>
                  <a:tab pos="8216204" algn="l"/>
                  <a:tab pos="8699510" algn="l"/>
                  <a:tab pos="9182816" algn="l"/>
                  <a:tab pos="9666122" algn="l"/>
                </a:tabLst>
              </a:pPr>
              <a:t>28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26628" name="Text Box 2"/>
          <p:cNvSpPr txBox="1">
            <a:spLocks noChangeArrowheads="1"/>
          </p:cNvSpPr>
          <p:nvPr/>
        </p:nvSpPr>
        <p:spPr bwMode="auto">
          <a:xfrm>
            <a:off x="1219200" y="720090"/>
            <a:ext cx="4876800" cy="36004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6661" tIns="48331" rIns="96661" bIns="48331" anchor="ctr"/>
          <a:lstStyle/>
          <a:p>
            <a:endParaRPr lang="en-US"/>
          </a:p>
        </p:txBody>
      </p:sp>
      <p:sp>
        <p:nvSpPr>
          <p:cNvPr id="26629" name="Rectangle 3"/>
          <p:cNvSpPr>
            <a:spLocks noGrp="1" noChangeArrowheads="1"/>
          </p:cNvSpPr>
          <p:nvPr>
            <p:ph type="body"/>
          </p:nvPr>
        </p:nvSpPr>
        <p:spPr>
          <a:xfrm>
            <a:off x="731520" y="4560571"/>
            <a:ext cx="5838613" cy="4405551"/>
          </a:xfrm>
          <a:noFill/>
          <a:ln/>
        </p:spPr>
        <p:txBody>
          <a:bodyPr wrap="none" anchor="ctr"/>
          <a:lstStyle/>
          <a:p>
            <a:endParaRPr lang="en-US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2024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AEA3EE5B-AB19-42FE-90BD-47944EA74559}" type="slidenum">
              <a:rPr lang="en-GB" smtClean="0">
                <a:latin typeface="Arial" pitchFamily="34" charset="0"/>
                <a:ea typeface="DejaVu LGC Sans"/>
                <a:cs typeface="DejaVu LGC Sans"/>
              </a:rPr>
              <a:pPr>
                <a:buFont typeface="Times New Roman" pitchFamily="18" charset="0"/>
                <a:buNone/>
              </a:pPr>
              <a:t>29</a:t>
            </a:fld>
            <a:endParaRPr lang="en-GB">
              <a:latin typeface="Arial" pitchFamily="34" charset="0"/>
              <a:ea typeface="DejaVu LGC Sans"/>
              <a:cs typeface="DejaVu LGC Sans"/>
            </a:endParaRPr>
          </a:p>
        </p:txBody>
      </p:sp>
      <p:sp>
        <p:nvSpPr>
          <p:cNvPr id="26627" name="Text Box 1"/>
          <p:cNvSpPr txBox="1">
            <a:spLocks noChangeArrowheads="1"/>
          </p:cNvSpPr>
          <p:nvPr/>
        </p:nvSpPr>
        <p:spPr bwMode="auto">
          <a:xfrm>
            <a:off x="4143587" y="9119474"/>
            <a:ext cx="3156373" cy="466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5139" tIns="49472" rIns="95139" bIns="49472" anchor="b"/>
          <a:lstStyle/>
          <a:p>
            <a:pPr algn="r">
              <a:tabLst>
                <a:tab pos="0" algn="l"/>
                <a:tab pos="483306" algn="l"/>
                <a:tab pos="966612" algn="l"/>
                <a:tab pos="1449918" algn="l"/>
                <a:tab pos="1933224" algn="l"/>
                <a:tab pos="2416531" algn="l"/>
                <a:tab pos="2899837" algn="l"/>
                <a:tab pos="3383143" algn="l"/>
                <a:tab pos="3866449" algn="l"/>
                <a:tab pos="4349755" algn="l"/>
                <a:tab pos="4833061" algn="l"/>
                <a:tab pos="5316367" algn="l"/>
                <a:tab pos="5799673" algn="l"/>
                <a:tab pos="6282980" algn="l"/>
                <a:tab pos="6766286" algn="l"/>
                <a:tab pos="7249592" algn="l"/>
                <a:tab pos="7732898" algn="l"/>
                <a:tab pos="8216204" algn="l"/>
                <a:tab pos="8699510" algn="l"/>
                <a:tab pos="9182816" algn="l"/>
                <a:tab pos="9666122" algn="l"/>
              </a:tabLst>
            </a:pPr>
            <a:fld id="{F970560D-69BE-47AF-B9AF-D696C9F49F97}" type="slidenum">
              <a:rPr lang="en-GB" sz="1300">
                <a:solidFill>
                  <a:srgbClr val="000000"/>
                </a:solidFill>
              </a:rPr>
              <a:pPr algn="r">
                <a:tabLst>
                  <a:tab pos="0" algn="l"/>
                  <a:tab pos="483306" algn="l"/>
                  <a:tab pos="966612" algn="l"/>
                  <a:tab pos="1449918" algn="l"/>
                  <a:tab pos="1933224" algn="l"/>
                  <a:tab pos="2416531" algn="l"/>
                  <a:tab pos="2899837" algn="l"/>
                  <a:tab pos="3383143" algn="l"/>
                  <a:tab pos="3866449" algn="l"/>
                  <a:tab pos="4349755" algn="l"/>
                  <a:tab pos="4833061" algn="l"/>
                  <a:tab pos="5316367" algn="l"/>
                  <a:tab pos="5799673" algn="l"/>
                  <a:tab pos="6282980" algn="l"/>
                  <a:tab pos="6766286" algn="l"/>
                  <a:tab pos="7249592" algn="l"/>
                  <a:tab pos="7732898" algn="l"/>
                  <a:tab pos="8216204" algn="l"/>
                  <a:tab pos="8699510" algn="l"/>
                  <a:tab pos="9182816" algn="l"/>
                  <a:tab pos="9666122" algn="l"/>
                </a:tabLst>
              </a:pPr>
              <a:t>29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26628" name="Text Box 2"/>
          <p:cNvSpPr txBox="1">
            <a:spLocks noChangeArrowheads="1"/>
          </p:cNvSpPr>
          <p:nvPr/>
        </p:nvSpPr>
        <p:spPr bwMode="auto">
          <a:xfrm>
            <a:off x="1219200" y="720090"/>
            <a:ext cx="4876800" cy="36004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6661" tIns="48331" rIns="96661" bIns="48331" anchor="ctr"/>
          <a:lstStyle/>
          <a:p>
            <a:endParaRPr lang="en-US"/>
          </a:p>
        </p:txBody>
      </p:sp>
      <p:sp>
        <p:nvSpPr>
          <p:cNvPr id="26629" name="Rectangle 3"/>
          <p:cNvSpPr>
            <a:spLocks noGrp="1" noChangeArrowheads="1"/>
          </p:cNvSpPr>
          <p:nvPr>
            <p:ph type="body"/>
          </p:nvPr>
        </p:nvSpPr>
        <p:spPr>
          <a:xfrm>
            <a:off x="731520" y="4560571"/>
            <a:ext cx="5838613" cy="4405551"/>
          </a:xfrm>
          <a:noFill/>
          <a:ln/>
        </p:spPr>
        <p:txBody>
          <a:bodyPr wrap="none" anchor="ctr"/>
          <a:lstStyle/>
          <a:p>
            <a:endParaRPr lang="en-US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2572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AEA3EE5B-AB19-42FE-90BD-47944EA74559}" type="slidenum">
              <a:rPr lang="en-GB" smtClean="0">
                <a:latin typeface="Arial" pitchFamily="34" charset="0"/>
                <a:ea typeface="DejaVu LGC Sans"/>
                <a:cs typeface="DejaVu LGC Sans"/>
              </a:rPr>
              <a:pPr>
                <a:buFont typeface="Times New Roman" pitchFamily="18" charset="0"/>
                <a:buNone/>
              </a:pPr>
              <a:t>30</a:t>
            </a:fld>
            <a:endParaRPr lang="en-GB">
              <a:latin typeface="Arial" pitchFamily="34" charset="0"/>
              <a:ea typeface="DejaVu LGC Sans"/>
              <a:cs typeface="DejaVu LGC Sans"/>
            </a:endParaRPr>
          </a:p>
        </p:txBody>
      </p:sp>
      <p:sp>
        <p:nvSpPr>
          <p:cNvPr id="26627" name="Text Box 1"/>
          <p:cNvSpPr txBox="1">
            <a:spLocks noChangeArrowheads="1"/>
          </p:cNvSpPr>
          <p:nvPr/>
        </p:nvSpPr>
        <p:spPr bwMode="auto">
          <a:xfrm>
            <a:off x="4143587" y="9119474"/>
            <a:ext cx="3156373" cy="466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5139" tIns="49472" rIns="95139" bIns="49472" anchor="b"/>
          <a:lstStyle/>
          <a:p>
            <a:pPr algn="r">
              <a:tabLst>
                <a:tab pos="0" algn="l"/>
                <a:tab pos="483306" algn="l"/>
                <a:tab pos="966612" algn="l"/>
                <a:tab pos="1449918" algn="l"/>
                <a:tab pos="1933224" algn="l"/>
                <a:tab pos="2416531" algn="l"/>
                <a:tab pos="2899837" algn="l"/>
                <a:tab pos="3383143" algn="l"/>
                <a:tab pos="3866449" algn="l"/>
                <a:tab pos="4349755" algn="l"/>
                <a:tab pos="4833061" algn="l"/>
                <a:tab pos="5316367" algn="l"/>
                <a:tab pos="5799673" algn="l"/>
                <a:tab pos="6282980" algn="l"/>
                <a:tab pos="6766286" algn="l"/>
                <a:tab pos="7249592" algn="l"/>
                <a:tab pos="7732898" algn="l"/>
                <a:tab pos="8216204" algn="l"/>
                <a:tab pos="8699510" algn="l"/>
                <a:tab pos="9182816" algn="l"/>
                <a:tab pos="9666122" algn="l"/>
              </a:tabLst>
            </a:pPr>
            <a:fld id="{F970560D-69BE-47AF-B9AF-D696C9F49F97}" type="slidenum">
              <a:rPr lang="en-GB" sz="1300">
                <a:solidFill>
                  <a:srgbClr val="000000"/>
                </a:solidFill>
              </a:rPr>
              <a:pPr algn="r">
                <a:tabLst>
                  <a:tab pos="0" algn="l"/>
                  <a:tab pos="483306" algn="l"/>
                  <a:tab pos="966612" algn="l"/>
                  <a:tab pos="1449918" algn="l"/>
                  <a:tab pos="1933224" algn="l"/>
                  <a:tab pos="2416531" algn="l"/>
                  <a:tab pos="2899837" algn="l"/>
                  <a:tab pos="3383143" algn="l"/>
                  <a:tab pos="3866449" algn="l"/>
                  <a:tab pos="4349755" algn="l"/>
                  <a:tab pos="4833061" algn="l"/>
                  <a:tab pos="5316367" algn="l"/>
                  <a:tab pos="5799673" algn="l"/>
                  <a:tab pos="6282980" algn="l"/>
                  <a:tab pos="6766286" algn="l"/>
                  <a:tab pos="7249592" algn="l"/>
                  <a:tab pos="7732898" algn="l"/>
                  <a:tab pos="8216204" algn="l"/>
                  <a:tab pos="8699510" algn="l"/>
                  <a:tab pos="9182816" algn="l"/>
                  <a:tab pos="9666122" algn="l"/>
                </a:tabLst>
              </a:pPr>
              <a:t>30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26628" name="Text Box 2"/>
          <p:cNvSpPr txBox="1">
            <a:spLocks noChangeArrowheads="1"/>
          </p:cNvSpPr>
          <p:nvPr/>
        </p:nvSpPr>
        <p:spPr bwMode="auto">
          <a:xfrm>
            <a:off x="1219200" y="720090"/>
            <a:ext cx="4876800" cy="36004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6661" tIns="48331" rIns="96661" bIns="48331" anchor="ctr"/>
          <a:lstStyle/>
          <a:p>
            <a:endParaRPr lang="en-US"/>
          </a:p>
        </p:txBody>
      </p:sp>
      <p:sp>
        <p:nvSpPr>
          <p:cNvPr id="26629" name="Rectangle 3"/>
          <p:cNvSpPr>
            <a:spLocks noGrp="1" noChangeArrowheads="1"/>
          </p:cNvSpPr>
          <p:nvPr>
            <p:ph type="body"/>
          </p:nvPr>
        </p:nvSpPr>
        <p:spPr>
          <a:xfrm>
            <a:off x="731520" y="4560571"/>
            <a:ext cx="5838613" cy="4405551"/>
          </a:xfrm>
          <a:noFill/>
          <a:ln/>
        </p:spPr>
        <p:txBody>
          <a:bodyPr wrap="none" anchor="ctr"/>
          <a:lstStyle/>
          <a:p>
            <a:endParaRPr lang="en-US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8485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7BD1AC70-1C64-4A61-9ABC-45C54ADF8C16}" type="slidenum">
              <a:rPr lang="en-GB" smtClean="0">
                <a:latin typeface="Arial" pitchFamily="34" charset="0"/>
                <a:ea typeface="DejaVu LGC Sans"/>
                <a:cs typeface="DejaVu LGC Sans"/>
              </a:rPr>
              <a:pPr>
                <a:buFont typeface="Times New Roman" pitchFamily="18" charset="0"/>
                <a:buNone/>
              </a:pPr>
              <a:t>31</a:t>
            </a:fld>
            <a:endParaRPr lang="en-GB">
              <a:latin typeface="Arial" pitchFamily="34" charset="0"/>
              <a:ea typeface="DejaVu LGC Sans"/>
              <a:cs typeface="DejaVu LGC Sans"/>
            </a:endParaRPr>
          </a:p>
        </p:txBody>
      </p:sp>
      <p:sp>
        <p:nvSpPr>
          <p:cNvPr id="43011" name="Text Box 1"/>
          <p:cNvSpPr txBox="1">
            <a:spLocks noChangeArrowheads="1"/>
          </p:cNvSpPr>
          <p:nvPr/>
        </p:nvSpPr>
        <p:spPr bwMode="auto">
          <a:xfrm>
            <a:off x="4143587" y="9119474"/>
            <a:ext cx="3156373" cy="466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5139" tIns="49472" rIns="95139" bIns="49472" anchor="b"/>
          <a:lstStyle/>
          <a:p>
            <a:pPr algn="r">
              <a:tabLst>
                <a:tab pos="0" algn="l"/>
                <a:tab pos="483306" algn="l"/>
                <a:tab pos="966612" algn="l"/>
                <a:tab pos="1449918" algn="l"/>
                <a:tab pos="1933224" algn="l"/>
                <a:tab pos="2416531" algn="l"/>
                <a:tab pos="2899837" algn="l"/>
                <a:tab pos="3383143" algn="l"/>
                <a:tab pos="3866449" algn="l"/>
                <a:tab pos="4349755" algn="l"/>
                <a:tab pos="4833061" algn="l"/>
                <a:tab pos="5316367" algn="l"/>
                <a:tab pos="5799673" algn="l"/>
                <a:tab pos="6282980" algn="l"/>
                <a:tab pos="6766286" algn="l"/>
                <a:tab pos="7249592" algn="l"/>
                <a:tab pos="7732898" algn="l"/>
                <a:tab pos="8216204" algn="l"/>
                <a:tab pos="8699510" algn="l"/>
                <a:tab pos="9182816" algn="l"/>
                <a:tab pos="9666122" algn="l"/>
              </a:tabLst>
            </a:pPr>
            <a:fld id="{3FC64D4D-083C-4B90-88C2-31A41690FB9A}" type="slidenum">
              <a:rPr lang="en-GB" sz="1300">
                <a:solidFill>
                  <a:srgbClr val="000000"/>
                </a:solidFill>
              </a:rPr>
              <a:pPr algn="r">
                <a:tabLst>
                  <a:tab pos="0" algn="l"/>
                  <a:tab pos="483306" algn="l"/>
                  <a:tab pos="966612" algn="l"/>
                  <a:tab pos="1449918" algn="l"/>
                  <a:tab pos="1933224" algn="l"/>
                  <a:tab pos="2416531" algn="l"/>
                  <a:tab pos="2899837" algn="l"/>
                  <a:tab pos="3383143" algn="l"/>
                  <a:tab pos="3866449" algn="l"/>
                  <a:tab pos="4349755" algn="l"/>
                  <a:tab pos="4833061" algn="l"/>
                  <a:tab pos="5316367" algn="l"/>
                  <a:tab pos="5799673" algn="l"/>
                  <a:tab pos="6282980" algn="l"/>
                  <a:tab pos="6766286" algn="l"/>
                  <a:tab pos="7249592" algn="l"/>
                  <a:tab pos="7732898" algn="l"/>
                  <a:tab pos="8216204" algn="l"/>
                  <a:tab pos="8699510" algn="l"/>
                  <a:tab pos="9182816" algn="l"/>
                  <a:tab pos="9666122" algn="l"/>
                </a:tabLst>
              </a:pPr>
              <a:t>31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43012" name="Text Box 2"/>
          <p:cNvSpPr txBox="1">
            <a:spLocks noChangeArrowheads="1"/>
          </p:cNvSpPr>
          <p:nvPr/>
        </p:nvSpPr>
        <p:spPr bwMode="auto">
          <a:xfrm>
            <a:off x="1219200" y="720090"/>
            <a:ext cx="4876800" cy="36004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6661" tIns="48331" rIns="96661" bIns="48331" anchor="ctr"/>
          <a:lstStyle/>
          <a:p>
            <a:endParaRPr lang="en-US"/>
          </a:p>
        </p:txBody>
      </p:sp>
      <p:sp>
        <p:nvSpPr>
          <p:cNvPr id="43013" name="Rectangle 3"/>
          <p:cNvSpPr>
            <a:spLocks noGrp="1" noChangeArrowheads="1"/>
          </p:cNvSpPr>
          <p:nvPr>
            <p:ph type="body"/>
          </p:nvPr>
        </p:nvSpPr>
        <p:spPr>
          <a:xfrm>
            <a:off x="731520" y="4560571"/>
            <a:ext cx="5838613" cy="4405551"/>
          </a:xfrm>
          <a:noFill/>
          <a:ln/>
        </p:spPr>
        <p:txBody>
          <a:bodyPr wrap="none" anchor="ctr"/>
          <a:lstStyle/>
          <a:p>
            <a:endParaRPr lang="en-US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6684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AEA3EE5B-AB19-42FE-90BD-47944EA74559}" type="slidenum">
              <a:rPr lang="en-GB" smtClean="0">
                <a:latin typeface="Arial" pitchFamily="34" charset="0"/>
                <a:ea typeface="DejaVu LGC Sans"/>
                <a:cs typeface="DejaVu LGC Sans"/>
              </a:rPr>
              <a:pPr>
                <a:buFont typeface="Times New Roman" pitchFamily="18" charset="0"/>
                <a:buNone/>
              </a:pPr>
              <a:t>32</a:t>
            </a:fld>
            <a:endParaRPr lang="en-GB">
              <a:latin typeface="Arial" pitchFamily="34" charset="0"/>
              <a:ea typeface="DejaVu LGC Sans"/>
              <a:cs typeface="DejaVu LGC Sans"/>
            </a:endParaRPr>
          </a:p>
        </p:txBody>
      </p:sp>
      <p:sp>
        <p:nvSpPr>
          <p:cNvPr id="26627" name="Text Box 1"/>
          <p:cNvSpPr txBox="1">
            <a:spLocks noChangeArrowheads="1"/>
          </p:cNvSpPr>
          <p:nvPr/>
        </p:nvSpPr>
        <p:spPr bwMode="auto">
          <a:xfrm>
            <a:off x="4143587" y="9119474"/>
            <a:ext cx="3156373" cy="466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5139" tIns="49472" rIns="95139" bIns="49472" anchor="b"/>
          <a:lstStyle/>
          <a:p>
            <a:pPr algn="r">
              <a:tabLst>
                <a:tab pos="0" algn="l"/>
                <a:tab pos="483306" algn="l"/>
                <a:tab pos="966612" algn="l"/>
                <a:tab pos="1449918" algn="l"/>
                <a:tab pos="1933224" algn="l"/>
                <a:tab pos="2416531" algn="l"/>
                <a:tab pos="2899837" algn="l"/>
                <a:tab pos="3383143" algn="l"/>
                <a:tab pos="3866449" algn="l"/>
                <a:tab pos="4349755" algn="l"/>
                <a:tab pos="4833061" algn="l"/>
                <a:tab pos="5316367" algn="l"/>
                <a:tab pos="5799673" algn="l"/>
                <a:tab pos="6282980" algn="l"/>
                <a:tab pos="6766286" algn="l"/>
                <a:tab pos="7249592" algn="l"/>
                <a:tab pos="7732898" algn="l"/>
                <a:tab pos="8216204" algn="l"/>
                <a:tab pos="8699510" algn="l"/>
                <a:tab pos="9182816" algn="l"/>
                <a:tab pos="9666122" algn="l"/>
              </a:tabLst>
            </a:pPr>
            <a:fld id="{F970560D-69BE-47AF-B9AF-D696C9F49F97}" type="slidenum">
              <a:rPr lang="en-GB" sz="1300">
                <a:solidFill>
                  <a:srgbClr val="000000"/>
                </a:solidFill>
              </a:rPr>
              <a:pPr algn="r">
                <a:tabLst>
                  <a:tab pos="0" algn="l"/>
                  <a:tab pos="483306" algn="l"/>
                  <a:tab pos="966612" algn="l"/>
                  <a:tab pos="1449918" algn="l"/>
                  <a:tab pos="1933224" algn="l"/>
                  <a:tab pos="2416531" algn="l"/>
                  <a:tab pos="2899837" algn="l"/>
                  <a:tab pos="3383143" algn="l"/>
                  <a:tab pos="3866449" algn="l"/>
                  <a:tab pos="4349755" algn="l"/>
                  <a:tab pos="4833061" algn="l"/>
                  <a:tab pos="5316367" algn="l"/>
                  <a:tab pos="5799673" algn="l"/>
                  <a:tab pos="6282980" algn="l"/>
                  <a:tab pos="6766286" algn="l"/>
                  <a:tab pos="7249592" algn="l"/>
                  <a:tab pos="7732898" algn="l"/>
                  <a:tab pos="8216204" algn="l"/>
                  <a:tab pos="8699510" algn="l"/>
                  <a:tab pos="9182816" algn="l"/>
                  <a:tab pos="9666122" algn="l"/>
                </a:tabLst>
              </a:pPr>
              <a:t>32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26628" name="Text Box 2"/>
          <p:cNvSpPr txBox="1">
            <a:spLocks noChangeArrowheads="1"/>
          </p:cNvSpPr>
          <p:nvPr/>
        </p:nvSpPr>
        <p:spPr bwMode="auto">
          <a:xfrm>
            <a:off x="1219200" y="720090"/>
            <a:ext cx="4876800" cy="36004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6661" tIns="48331" rIns="96661" bIns="48331" anchor="ctr"/>
          <a:lstStyle/>
          <a:p>
            <a:endParaRPr lang="en-US"/>
          </a:p>
        </p:txBody>
      </p:sp>
      <p:sp>
        <p:nvSpPr>
          <p:cNvPr id="26629" name="Rectangle 3"/>
          <p:cNvSpPr>
            <a:spLocks noGrp="1" noChangeArrowheads="1"/>
          </p:cNvSpPr>
          <p:nvPr>
            <p:ph type="body"/>
          </p:nvPr>
        </p:nvSpPr>
        <p:spPr>
          <a:xfrm>
            <a:off x="731520" y="4560571"/>
            <a:ext cx="5838613" cy="4405551"/>
          </a:xfrm>
          <a:noFill/>
          <a:ln/>
        </p:spPr>
        <p:txBody>
          <a:bodyPr wrap="none" anchor="ctr"/>
          <a:lstStyle/>
          <a:p>
            <a:endParaRPr lang="en-US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8510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AEA3EE5B-AB19-42FE-90BD-47944EA74559}" type="slidenum">
              <a:rPr lang="en-GB" smtClean="0">
                <a:latin typeface="Arial" pitchFamily="34" charset="0"/>
                <a:ea typeface="DejaVu LGC Sans"/>
                <a:cs typeface="DejaVu LGC Sans"/>
              </a:rPr>
              <a:pPr>
                <a:buFont typeface="Times New Roman" pitchFamily="18" charset="0"/>
                <a:buNone/>
              </a:pPr>
              <a:t>33</a:t>
            </a:fld>
            <a:endParaRPr lang="en-GB">
              <a:latin typeface="Arial" pitchFamily="34" charset="0"/>
              <a:ea typeface="DejaVu LGC Sans"/>
              <a:cs typeface="DejaVu LGC Sans"/>
            </a:endParaRPr>
          </a:p>
        </p:txBody>
      </p:sp>
      <p:sp>
        <p:nvSpPr>
          <p:cNvPr id="26627" name="Text Box 1"/>
          <p:cNvSpPr txBox="1">
            <a:spLocks noChangeArrowheads="1"/>
          </p:cNvSpPr>
          <p:nvPr/>
        </p:nvSpPr>
        <p:spPr bwMode="auto">
          <a:xfrm>
            <a:off x="4143587" y="9119474"/>
            <a:ext cx="3156373" cy="466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5139" tIns="49472" rIns="95139" bIns="49472" anchor="b"/>
          <a:lstStyle/>
          <a:p>
            <a:pPr algn="r">
              <a:tabLst>
                <a:tab pos="0" algn="l"/>
                <a:tab pos="483306" algn="l"/>
                <a:tab pos="966612" algn="l"/>
                <a:tab pos="1449918" algn="l"/>
                <a:tab pos="1933224" algn="l"/>
                <a:tab pos="2416531" algn="l"/>
                <a:tab pos="2899837" algn="l"/>
                <a:tab pos="3383143" algn="l"/>
                <a:tab pos="3866449" algn="l"/>
                <a:tab pos="4349755" algn="l"/>
                <a:tab pos="4833061" algn="l"/>
                <a:tab pos="5316367" algn="l"/>
                <a:tab pos="5799673" algn="l"/>
                <a:tab pos="6282980" algn="l"/>
                <a:tab pos="6766286" algn="l"/>
                <a:tab pos="7249592" algn="l"/>
                <a:tab pos="7732898" algn="l"/>
                <a:tab pos="8216204" algn="l"/>
                <a:tab pos="8699510" algn="l"/>
                <a:tab pos="9182816" algn="l"/>
                <a:tab pos="9666122" algn="l"/>
              </a:tabLst>
            </a:pPr>
            <a:fld id="{F970560D-69BE-47AF-B9AF-D696C9F49F97}" type="slidenum">
              <a:rPr lang="en-GB" sz="1300">
                <a:solidFill>
                  <a:srgbClr val="000000"/>
                </a:solidFill>
              </a:rPr>
              <a:pPr algn="r">
                <a:tabLst>
                  <a:tab pos="0" algn="l"/>
                  <a:tab pos="483306" algn="l"/>
                  <a:tab pos="966612" algn="l"/>
                  <a:tab pos="1449918" algn="l"/>
                  <a:tab pos="1933224" algn="l"/>
                  <a:tab pos="2416531" algn="l"/>
                  <a:tab pos="2899837" algn="l"/>
                  <a:tab pos="3383143" algn="l"/>
                  <a:tab pos="3866449" algn="l"/>
                  <a:tab pos="4349755" algn="l"/>
                  <a:tab pos="4833061" algn="l"/>
                  <a:tab pos="5316367" algn="l"/>
                  <a:tab pos="5799673" algn="l"/>
                  <a:tab pos="6282980" algn="l"/>
                  <a:tab pos="6766286" algn="l"/>
                  <a:tab pos="7249592" algn="l"/>
                  <a:tab pos="7732898" algn="l"/>
                  <a:tab pos="8216204" algn="l"/>
                  <a:tab pos="8699510" algn="l"/>
                  <a:tab pos="9182816" algn="l"/>
                  <a:tab pos="9666122" algn="l"/>
                </a:tabLst>
              </a:pPr>
              <a:t>33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26628" name="Text Box 2"/>
          <p:cNvSpPr txBox="1">
            <a:spLocks noChangeArrowheads="1"/>
          </p:cNvSpPr>
          <p:nvPr/>
        </p:nvSpPr>
        <p:spPr bwMode="auto">
          <a:xfrm>
            <a:off x="1219200" y="720090"/>
            <a:ext cx="4876800" cy="36004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6661" tIns="48331" rIns="96661" bIns="48331" anchor="ctr"/>
          <a:lstStyle/>
          <a:p>
            <a:endParaRPr lang="en-US"/>
          </a:p>
        </p:txBody>
      </p:sp>
      <p:sp>
        <p:nvSpPr>
          <p:cNvPr id="26629" name="Rectangle 3"/>
          <p:cNvSpPr>
            <a:spLocks noGrp="1" noChangeArrowheads="1"/>
          </p:cNvSpPr>
          <p:nvPr>
            <p:ph type="body"/>
          </p:nvPr>
        </p:nvSpPr>
        <p:spPr>
          <a:xfrm>
            <a:off x="731520" y="4560571"/>
            <a:ext cx="5838613" cy="4405551"/>
          </a:xfrm>
          <a:noFill/>
          <a:ln/>
        </p:spPr>
        <p:txBody>
          <a:bodyPr wrap="none" anchor="ctr"/>
          <a:lstStyle/>
          <a:p>
            <a:endParaRPr lang="en-US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745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7BD1AC70-1C64-4A61-9ABC-45C54ADF8C16}" type="slidenum">
              <a:rPr lang="en-GB" smtClean="0">
                <a:latin typeface="Arial" pitchFamily="34" charset="0"/>
                <a:ea typeface="DejaVu LGC Sans"/>
                <a:cs typeface="DejaVu LGC Sans"/>
              </a:rPr>
              <a:pPr>
                <a:buFont typeface="Times New Roman" pitchFamily="18" charset="0"/>
                <a:buNone/>
              </a:pPr>
              <a:t>16</a:t>
            </a:fld>
            <a:endParaRPr lang="en-GB">
              <a:latin typeface="Arial" pitchFamily="34" charset="0"/>
              <a:ea typeface="DejaVu LGC Sans"/>
              <a:cs typeface="DejaVu LGC Sans"/>
            </a:endParaRPr>
          </a:p>
        </p:txBody>
      </p:sp>
      <p:sp>
        <p:nvSpPr>
          <p:cNvPr id="43011" name="Text Box 1"/>
          <p:cNvSpPr txBox="1">
            <a:spLocks noChangeArrowheads="1"/>
          </p:cNvSpPr>
          <p:nvPr/>
        </p:nvSpPr>
        <p:spPr bwMode="auto">
          <a:xfrm>
            <a:off x="4143587" y="9119474"/>
            <a:ext cx="3156373" cy="466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5139" tIns="49472" rIns="95139" bIns="49472" anchor="b"/>
          <a:lstStyle/>
          <a:p>
            <a:pPr algn="r">
              <a:tabLst>
                <a:tab pos="0" algn="l"/>
                <a:tab pos="483306" algn="l"/>
                <a:tab pos="966612" algn="l"/>
                <a:tab pos="1449918" algn="l"/>
                <a:tab pos="1933224" algn="l"/>
                <a:tab pos="2416531" algn="l"/>
                <a:tab pos="2899837" algn="l"/>
                <a:tab pos="3383143" algn="l"/>
                <a:tab pos="3866449" algn="l"/>
                <a:tab pos="4349755" algn="l"/>
                <a:tab pos="4833061" algn="l"/>
                <a:tab pos="5316367" algn="l"/>
                <a:tab pos="5799673" algn="l"/>
                <a:tab pos="6282980" algn="l"/>
                <a:tab pos="6766286" algn="l"/>
                <a:tab pos="7249592" algn="l"/>
                <a:tab pos="7732898" algn="l"/>
                <a:tab pos="8216204" algn="l"/>
                <a:tab pos="8699510" algn="l"/>
                <a:tab pos="9182816" algn="l"/>
                <a:tab pos="9666122" algn="l"/>
              </a:tabLst>
            </a:pPr>
            <a:fld id="{3FC64D4D-083C-4B90-88C2-31A41690FB9A}" type="slidenum">
              <a:rPr lang="en-GB" sz="1300">
                <a:solidFill>
                  <a:srgbClr val="000000"/>
                </a:solidFill>
              </a:rPr>
              <a:pPr algn="r">
                <a:tabLst>
                  <a:tab pos="0" algn="l"/>
                  <a:tab pos="483306" algn="l"/>
                  <a:tab pos="966612" algn="l"/>
                  <a:tab pos="1449918" algn="l"/>
                  <a:tab pos="1933224" algn="l"/>
                  <a:tab pos="2416531" algn="l"/>
                  <a:tab pos="2899837" algn="l"/>
                  <a:tab pos="3383143" algn="l"/>
                  <a:tab pos="3866449" algn="l"/>
                  <a:tab pos="4349755" algn="l"/>
                  <a:tab pos="4833061" algn="l"/>
                  <a:tab pos="5316367" algn="l"/>
                  <a:tab pos="5799673" algn="l"/>
                  <a:tab pos="6282980" algn="l"/>
                  <a:tab pos="6766286" algn="l"/>
                  <a:tab pos="7249592" algn="l"/>
                  <a:tab pos="7732898" algn="l"/>
                  <a:tab pos="8216204" algn="l"/>
                  <a:tab pos="8699510" algn="l"/>
                  <a:tab pos="9182816" algn="l"/>
                  <a:tab pos="9666122" algn="l"/>
                </a:tabLst>
              </a:pPr>
              <a:t>16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43012" name="Text Box 2"/>
          <p:cNvSpPr txBox="1">
            <a:spLocks noChangeArrowheads="1"/>
          </p:cNvSpPr>
          <p:nvPr/>
        </p:nvSpPr>
        <p:spPr bwMode="auto">
          <a:xfrm>
            <a:off x="1219200" y="720090"/>
            <a:ext cx="4876800" cy="36004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6661" tIns="48331" rIns="96661" bIns="48331" anchor="ctr"/>
          <a:lstStyle/>
          <a:p>
            <a:endParaRPr lang="en-US"/>
          </a:p>
        </p:txBody>
      </p:sp>
      <p:sp>
        <p:nvSpPr>
          <p:cNvPr id="43013" name="Rectangle 3"/>
          <p:cNvSpPr>
            <a:spLocks noGrp="1" noChangeArrowheads="1"/>
          </p:cNvSpPr>
          <p:nvPr>
            <p:ph type="body"/>
          </p:nvPr>
        </p:nvSpPr>
        <p:spPr>
          <a:xfrm>
            <a:off x="731520" y="4560571"/>
            <a:ext cx="5838613" cy="4405551"/>
          </a:xfrm>
          <a:noFill/>
          <a:ln/>
        </p:spPr>
        <p:txBody>
          <a:bodyPr wrap="none" anchor="ctr"/>
          <a:lstStyle/>
          <a:p>
            <a:endParaRPr lang="en-US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3880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7BD1AC70-1C64-4A61-9ABC-45C54ADF8C16}" type="slidenum">
              <a:rPr lang="en-GB" smtClean="0">
                <a:latin typeface="Arial" pitchFamily="34" charset="0"/>
                <a:ea typeface="DejaVu LGC Sans"/>
                <a:cs typeface="DejaVu LGC Sans"/>
              </a:rPr>
              <a:pPr>
                <a:buFont typeface="Times New Roman" pitchFamily="18" charset="0"/>
                <a:buNone/>
              </a:pPr>
              <a:t>34</a:t>
            </a:fld>
            <a:endParaRPr lang="en-GB">
              <a:latin typeface="Arial" pitchFamily="34" charset="0"/>
              <a:ea typeface="DejaVu LGC Sans"/>
              <a:cs typeface="DejaVu LGC Sans"/>
            </a:endParaRPr>
          </a:p>
        </p:txBody>
      </p:sp>
      <p:sp>
        <p:nvSpPr>
          <p:cNvPr id="43011" name="Text Box 1"/>
          <p:cNvSpPr txBox="1">
            <a:spLocks noChangeArrowheads="1"/>
          </p:cNvSpPr>
          <p:nvPr/>
        </p:nvSpPr>
        <p:spPr bwMode="auto">
          <a:xfrm>
            <a:off x="4143587" y="9119474"/>
            <a:ext cx="3156373" cy="466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5139" tIns="49472" rIns="95139" bIns="49472" anchor="b"/>
          <a:lstStyle/>
          <a:p>
            <a:pPr algn="r">
              <a:tabLst>
                <a:tab pos="0" algn="l"/>
                <a:tab pos="483306" algn="l"/>
                <a:tab pos="966612" algn="l"/>
                <a:tab pos="1449918" algn="l"/>
                <a:tab pos="1933224" algn="l"/>
                <a:tab pos="2416531" algn="l"/>
                <a:tab pos="2899837" algn="l"/>
                <a:tab pos="3383143" algn="l"/>
                <a:tab pos="3866449" algn="l"/>
                <a:tab pos="4349755" algn="l"/>
                <a:tab pos="4833061" algn="l"/>
                <a:tab pos="5316367" algn="l"/>
                <a:tab pos="5799673" algn="l"/>
                <a:tab pos="6282980" algn="l"/>
                <a:tab pos="6766286" algn="l"/>
                <a:tab pos="7249592" algn="l"/>
                <a:tab pos="7732898" algn="l"/>
                <a:tab pos="8216204" algn="l"/>
                <a:tab pos="8699510" algn="l"/>
                <a:tab pos="9182816" algn="l"/>
                <a:tab pos="9666122" algn="l"/>
              </a:tabLst>
            </a:pPr>
            <a:fld id="{3FC64D4D-083C-4B90-88C2-31A41690FB9A}" type="slidenum">
              <a:rPr lang="en-GB" sz="1300">
                <a:solidFill>
                  <a:srgbClr val="000000"/>
                </a:solidFill>
              </a:rPr>
              <a:pPr algn="r">
                <a:tabLst>
                  <a:tab pos="0" algn="l"/>
                  <a:tab pos="483306" algn="l"/>
                  <a:tab pos="966612" algn="l"/>
                  <a:tab pos="1449918" algn="l"/>
                  <a:tab pos="1933224" algn="l"/>
                  <a:tab pos="2416531" algn="l"/>
                  <a:tab pos="2899837" algn="l"/>
                  <a:tab pos="3383143" algn="l"/>
                  <a:tab pos="3866449" algn="l"/>
                  <a:tab pos="4349755" algn="l"/>
                  <a:tab pos="4833061" algn="l"/>
                  <a:tab pos="5316367" algn="l"/>
                  <a:tab pos="5799673" algn="l"/>
                  <a:tab pos="6282980" algn="l"/>
                  <a:tab pos="6766286" algn="l"/>
                  <a:tab pos="7249592" algn="l"/>
                  <a:tab pos="7732898" algn="l"/>
                  <a:tab pos="8216204" algn="l"/>
                  <a:tab pos="8699510" algn="l"/>
                  <a:tab pos="9182816" algn="l"/>
                  <a:tab pos="9666122" algn="l"/>
                </a:tabLst>
              </a:pPr>
              <a:t>34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43012" name="Text Box 2"/>
          <p:cNvSpPr txBox="1">
            <a:spLocks noChangeArrowheads="1"/>
          </p:cNvSpPr>
          <p:nvPr/>
        </p:nvSpPr>
        <p:spPr bwMode="auto">
          <a:xfrm>
            <a:off x="1219200" y="720090"/>
            <a:ext cx="4876800" cy="36004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6661" tIns="48331" rIns="96661" bIns="48331" anchor="ctr"/>
          <a:lstStyle/>
          <a:p>
            <a:endParaRPr lang="en-US"/>
          </a:p>
        </p:txBody>
      </p:sp>
      <p:sp>
        <p:nvSpPr>
          <p:cNvPr id="43013" name="Rectangle 3"/>
          <p:cNvSpPr>
            <a:spLocks noGrp="1" noChangeArrowheads="1"/>
          </p:cNvSpPr>
          <p:nvPr>
            <p:ph type="body"/>
          </p:nvPr>
        </p:nvSpPr>
        <p:spPr>
          <a:xfrm>
            <a:off x="731520" y="4560571"/>
            <a:ext cx="5838613" cy="4405551"/>
          </a:xfrm>
          <a:noFill/>
          <a:ln/>
        </p:spPr>
        <p:txBody>
          <a:bodyPr wrap="none" anchor="ctr"/>
          <a:lstStyle/>
          <a:p>
            <a:endParaRPr lang="en-US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3191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AEA3EE5B-AB19-42FE-90BD-47944EA74559}" type="slidenum">
              <a:rPr lang="en-GB" smtClean="0">
                <a:latin typeface="Arial" pitchFamily="34" charset="0"/>
                <a:ea typeface="DejaVu LGC Sans"/>
                <a:cs typeface="DejaVu LGC Sans"/>
              </a:rPr>
              <a:pPr>
                <a:buFont typeface="Times New Roman" pitchFamily="18" charset="0"/>
                <a:buNone/>
              </a:pPr>
              <a:t>35</a:t>
            </a:fld>
            <a:endParaRPr lang="en-GB">
              <a:latin typeface="Arial" pitchFamily="34" charset="0"/>
              <a:ea typeface="DejaVu LGC Sans"/>
              <a:cs typeface="DejaVu LGC Sans"/>
            </a:endParaRPr>
          </a:p>
        </p:txBody>
      </p:sp>
      <p:sp>
        <p:nvSpPr>
          <p:cNvPr id="26627" name="Text Box 1"/>
          <p:cNvSpPr txBox="1">
            <a:spLocks noChangeArrowheads="1"/>
          </p:cNvSpPr>
          <p:nvPr/>
        </p:nvSpPr>
        <p:spPr bwMode="auto">
          <a:xfrm>
            <a:off x="4143587" y="9119474"/>
            <a:ext cx="3156373" cy="466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5139" tIns="49472" rIns="95139" bIns="49472" anchor="b"/>
          <a:lstStyle/>
          <a:p>
            <a:pPr algn="r">
              <a:tabLst>
                <a:tab pos="0" algn="l"/>
                <a:tab pos="483306" algn="l"/>
                <a:tab pos="966612" algn="l"/>
                <a:tab pos="1449918" algn="l"/>
                <a:tab pos="1933224" algn="l"/>
                <a:tab pos="2416531" algn="l"/>
                <a:tab pos="2899837" algn="l"/>
                <a:tab pos="3383143" algn="l"/>
                <a:tab pos="3866449" algn="l"/>
                <a:tab pos="4349755" algn="l"/>
                <a:tab pos="4833061" algn="l"/>
                <a:tab pos="5316367" algn="l"/>
                <a:tab pos="5799673" algn="l"/>
                <a:tab pos="6282980" algn="l"/>
                <a:tab pos="6766286" algn="l"/>
                <a:tab pos="7249592" algn="l"/>
                <a:tab pos="7732898" algn="l"/>
                <a:tab pos="8216204" algn="l"/>
                <a:tab pos="8699510" algn="l"/>
                <a:tab pos="9182816" algn="l"/>
                <a:tab pos="9666122" algn="l"/>
              </a:tabLst>
            </a:pPr>
            <a:fld id="{F970560D-69BE-47AF-B9AF-D696C9F49F97}" type="slidenum">
              <a:rPr lang="en-GB" sz="1300">
                <a:solidFill>
                  <a:srgbClr val="000000"/>
                </a:solidFill>
              </a:rPr>
              <a:pPr algn="r">
                <a:tabLst>
                  <a:tab pos="0" algn="l"/>
                  <a:tab pos="483306" algn="l"/>
                  <a:tab pos="966612" algn="l"/>
                  <a:tab pos="1449918" algn="l"/>
                  <a:tab pos="1933224" algn="l"/>
                  <a:tab pos="2416531" algn="l"/>
                  <a:tab pos="2899837" algn="l"/>
                  <a:tab pos="3383143" algn="l"/>
                  <a:tab pos="3866449" algn="l"/>
                  <a:tab pos="4349755" algn="l"/>
                  <a:tab pos="4833061" algn="l"/>
                  <a:tab pos="5316367" algn="l"/>
                  <a:tab pos="5799673" algn="l"/>
                  <a:tab pos="6282980" algn="l"/>
                  <a:tab pos="6766286" algn="l"/>
                  <a:tab pos="7249592" algn="l"/>
                  <a:tab pos="7732898" algn="l"/>
                  <a:tab pos="8216204" algn="l"/>
                  <a:tab pos="8699510" algn="l"/>
                  <a:tab pos="9182816" algn="l"/>
                  <a:tab pos="9666122" algn="l"/>
                </a:tabLst>
              </a:pPr>
              <a:t>35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26628" name="Text Box 2"/>
          <p:cNvSpPr txBox="1">
            <a:spLocks noChangeArrowheads="1"/>
          </p:cNvSpPr>
          <p:nvPr/>
        </p:nvSpPr>
        <p:spPr bwMode="auto">
          <a:xfrm>
            <a:off x="1219200" y="720090"/>
            <a:ext cx="4876800" cy="36004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6661" tIns="48331" rIns="96661" bIns="48331" anchor="ctr"/>
          <a:lstStyle/>
          <a:p>
            <a:endParaRPr lang="en-US"/>
          </a:p>
        </p:txBody>
      </p:sp>
      <p:sp>
        <p:nvSpPr>
          <p:cNvPr id="26629" name="Rectangle 3"/>
          <p:cNvSpPr>
            <a:spLocks noGrp="1" noChangeArrowheads="1"/>
          </p:cNvSpPr>
          <p:nvPr>
            <p:ph type="body"/>
          </p:nvPr>
        </p:nvSpPr>
        <p:spPr>
          <a:xfrm>
            <a:off x="731520" y="4560571"/>
            <a:ext cx="5838613" cy="4405551"/>
          </a:xfrm>
          <a:noFill/>
          <a:ln/>
        </p:spPr>
        <p:txBody>
          <a:bodyPr wrap="none" anchor="ctr"/>
          <a:lstStyle/>
          <a:p>
            <a:endParaRPr lang="en-US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1448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3CDBB0B8-9C70-46C9-B765-D2462C0BA14C}" type="slidenum">
              <a:rPr lang="en-GB" smtClean="0">
                <a:latin typeface="Arial" pitchFamily="34" charset="0"/>
                <a:ea typeface="DejaVu LGC Sans"/>
                <a:cs typeface="DejaVu LGC Sans"/>
              </a:rPr>
              <a:pPr>
                <a:buFont typeface="Times New Roman" pitchFamily="18" charset="0"/>
                <a:buNone/>
              </a:pPr>
              <a:t>43</a:t>
            </a:fld>
            <a:endParaRPr lang="en-GB">
              <a:latin typeface="Arial" pitchFamily="34" charset="0"/>
              <a:ea typeface="DejaVu LGC Sans"/>
              <a:cs typeface="DejaVu LGC Sans"/>
            </a:endParaRPr>
          </a:p>
        </p:txBody>
      </p:sp>
      <p:sp>
        <p:nvSpPr>
          <p:cNvPr id="29699" name="Text Box 1"/>
          <p:cNvSpPr txBox="1">
            <a:spLocks noChangeArrowheads="1"/>
          </p:cNvSpPr>
          <p:nvPr/>
        </p:nvSpPr>
        <p:spPr bwMode="auto">
          <a:xfrm>
            <a:off x="4143587" y="9119474"/>
            <a:ext cx="3156373" cy="466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5139" tIns="49472" rIns="95139" bIns="49472" anchor="b"/>
          <a:lstStyle/>
          <a:p>
            <a:pPr algn="r">
              <a:tabLst>
                <a:tab pos="0" algn="l"/>
                <a:tab pos="483306" algn="l"/>
                <a:tab pos="966612" algn="l"/>
                <a:tab pos="1449918" algn="l"/>
                <a:tab pos="1933224" algn="l"/>
                <a:tab pos="2416531" algn="l"/>
                <a:tab pos="2899837" algn="l"/>
                <a:tab pos="3383143" algn="l"/>
                <a:tab pos="3866449" algn="l"/>
                <a:tab pos="4349755" algn="l"/>
                <a:tab pos="4833061" algn="l"/>
                <a:tab pos="5316367" algn="l"/>
                <a:tab pos="5799673" algn="l"/>
                <a:tab pos="6282980" algn="l"/>
                <a:tab pos="6766286" algn="l"/>
                <a:tab pos="7249592" algn="l"/>
                <a:tab pos="7732898" algn="l"/>
                <a:tab pos="8216204" algn="l"/>
                <a:tab pos="8699510" algn="l"/>
                <a:tab pos="9182816" algn="l"/>
                <a:tab pos="9666122" algn="l"/>
              </a:tabLst>
            </a:pPr>
            <a:fld id="{105B0A07-8F77-4BF3-96C5-B2E6363D4CB3}" type="slidenum">
              <a:rPr lang="en-GB" sz="1300">
                <a:solidFill>
                  <a:srgbClr val="000000"/>
                </a:solidFill>
              </a:rPr>
              <a:pPr algn="r">
                <a:tabLst>
                  <a:tab pos="0" algn="l"/>
                  <a:tab pos="483306" algn="l"/>
                  <a:tab pos="966612" algn="l"/>
                  <a:tab pos="1449918" algn="l"/>
                  <a:tab pos="1933224" algn="l"/>
                  <a:tab pos="2416531" algn="l"/>
                  <a:tab pos="2899837" algn="l"/>
                  <a:tab pos="3383143" algn="l"/>
                  <a:tab pos="3866449" algn="l"/>
                  <a:tab pos="4349755" algn="l"/>
                  <a:tab pos="4833061" algn="l"/>
                  <a:tab pos="5316367" algn="l"/>
                  <a:tab pos="5799673" algn="l"/>
                  <a:tab pos="6282980" algn="l"/>
                  <a:tab pos="6766286" algn="l"/>
                  <a:tab pos="7249592" algn="l"/>
                  <a:tab pos="7732898" algn="l"/>
                  <a:tab pos="8216204" algn="l"/>
                  <a:tab pos="8699510" algn="l"/>
                  <a:tab pos="9182816" algn="l"/>
                  <a:tab pos="9666122" algn="l"/>
                </a:tabLst>
              </a:pPr>
              <a:t>43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29700" name="Text Box 2"/>
          <p:cNvSpPr txBox="1">
            <a:spLocks noChangeArrowheads="1"/>
          </p:cNvSpPr>
          <p:nvPr/>
        </p:nvSpPr>
        <p:spPr bwMode="auto">
          <a:xfrm>
            <a:off x="1219200" y="720090"/>
            <a:ext cx="4876800" cy="36004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6661" tIns="48331" rIns="96661" bIns="48331" anchor="ctr"/>
          <a:lstStyle/>
          <a:p>
            <a:endParaRPr lang="en-US"/>
          </a:p>
        </p:txBody>
      </p:sp>
      <p:sp>
        <p:nvSpPr>
          <p:cNvPr id="29701" name="Rectangle 3"/>
          <p:cNvSpPr>
            <a:spLocks noGrp="1" noChangeArrowheads="1"/>
          </p:cNvSpPr>
          <p:nvPr>
            <p:ph type="body"/>
          </p:nvPr>
        </p:nvSpPr>
        <p:spPr>
          <a:xfrm>
            <a:off x="731520" y="4560571"/>
            <a:ext cx="5838613" cy="4405551"/>
          </a:xfrm>
          <a:noFill/>
          <a:ln/>
        </p:spPr>
        <p:txBody>
          <a:bodyPr wrap="none" anchor="ctr"/>
          <a:lstStyle/>
          <a:p>
            <a:endParaRPr lang="en-US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86909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3CDBB0B8-9C70-46C9-B765-D2462C0BA14C}" type="slidenum">
              <a:rPr lang="en-GB" smtClean="0">
                <a:latin typeface="Arial" pitchFamily="34" charset="0"/>
                <a:ea typeface="DejaVu LGC Sans"/>
                <a:cs typeface="DejaVu LGC Sans"/>
              </a:rPr>
              <a:pPr>
                <a:buFont typeface="Times New Roman" pitchFamily="18" charset="0"/>
                <a:buNone/>
              </a:pPr>
              <a:t>44</a:t>
            </a:fld>
            <a:endParaRPr lang="en-GB">
              <a:latin typeface="Arial" pitchFamily="34" charset="0"/>
              <a:ea typeface="DejaVu LGC Sans"/>
              <a:cs typeface="DejaVu LGC Sans"/>
            </a:endParaRPr>
          </a:p>
        </p:txBody>
      </p:sp>
      <p:sp>
        <p:nvSpPr>
          <p:cNvPr id="29699" name="Text Box 1"/>
          <p:cNvSpPr txBox="1">
            <a:spLocks noChangeArrowheads="1"/>
          </p:cNvSpPr>
          <p:nvPr/>
        </p:nvSpPr>
        <p:spPr bwMode="auto">
          <a:xfrm>
            <a:off x="4143587" y="9119474"/>
            <a:ext cx="3156373" cy="466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5139" tIns="49472" rIns="95139" bIns="49472" anchor="b"/>
          <a:lstStyle/>
          <a:p>
            <a:pPr algn="r">
              <a:tabLst>
                <a:tab pos="0" algn="l"/>
                <a:tab pos="483306" algn="l"/>
                <a:tab pos="966612" algn="l"/>
                <a:tab pos="1449918" algn="l"/>
                <a:tab pos="1933224" algn="l"/>
                <a:tab pos="2416531" algn="l"/>
                <a:tab pos="2899837" algn="l"/>
                <a:tab pos="3383143" algn="l"/>
                <a:tab pos="3866449" algn="l"/>
                <a:tab pos="4349755" algn="l"/>
                <a:tab pos="4833061" algn="l"/>
                <a:tab pos="5316367" algn="l"/>
                <a:tab pos="5799673" algn="l"/>
                <a:tab pos="6282980" algn="l"/>
                <a:tab pos="6766286" algn="l"/>
                <a:tab pos="7249592" algn="l"/>
                <a:tab pos="7732898" algn="l"/>
                <a:tab pos="8216204" algn="l"/>
                <a:tab pos="8699510" algn="l"/>
                <a:tab pos="9182816" algn="l"/>
                <a:tab pos="9666122" algn="l"/>
              </a:tabLst>
            </a:pPr>
            <a:fld id="{105B0A07-8F77-4BF3-96C5-B2E6363D4CB3}" type="slidenum">
              <a:rPr lang="en-GB" sz="1300">
                <a:solidFill>
                  <a:srgbClr val="000000"/>
                </a:solidFill>
              </a:rPr>
              <a:pPr algn="r">
                <a:tabLst>
                  <a:tab pos="0" algn="l"/>
                  <a:tab pos="483306" algn="l"/>
                  <a:tab pos="966612" algn="l"/>
                  <a:tab pos="1449918" algn="l"/>
                  <a:tab pos="1933224" algn="l"/>
                  <a:tab pos="2416531" algn="l"/>
                  <a:tab pos="2899837" algn="l"/>
                  <a:tab pos="3383143" algn="l"/>
                  <a:tab pos="3866449" algn="l"/>
                  <a:tab pos="4349755" algn="l"/>
                  <a:tab pos="4833061" algn="l"/>
                  <a:tab pos="5316367" algn="l"/>
                  <a:tab pos="5799673" algn="l"/>
                  <a:tab pos="6282980" algn="l"/>
                  <a:tab pos="6766286" algn="l"/>
                  <a:tab pos="7249592" algn="l"/>
                  <a:tab pos="7732898" algn="l"/>
                  <a:tab pos="8216204" algn="l"/>
                  <a:tab pos="8699510" algn="l"/>
                  <a:tab pos="9182816" algn="l"/>
                  <a:tab pos="9666122" algn="l"/>
                </a:tabLst>
              </a:pPr>
              <a:t>44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29700" name="Text Box 2"/>
          <p:cNvSpPr txBox="1">
            <a:spLocks noChangeArrowheads="1"/>
          </p:cNvSpPr>
          <p:nvPr/>
        </p:nvSpPr>
        <p:spPr bwMode="auto">
          <a:xfrm>
            <a:off x="1219200" y="720090"/>
            <a:ext cx="4876800" cy="36004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6661" tIns="48331" rIns="96661" bIns="48331" anchor="ctr"/>
          <a:lstStyle/>
          <a:p>
            <a:endParaRPr lang="en-US"/>
          </a:p>
        </p:txBody>
      </p:sp>
      <p:sp>
        <p:nvSpPr>
          <p:cNvPr id="29701" name="Rectangle 3"/>
          <p:cNvSpPr>
            <a:spLocks noGrp="1" noChangeArrowheads="1"/>
          </p:cNvSpPr>
          <p:nvPr>
            <p:ph type="body"/>
          </p:nvPr>
        </p:nvSpPr>
        <p:spPr>
          <a:xfrm>
            <a:off x="731520" y="4560571"/>
            <a:ext cx="5838613" cy="4405551"/>
          </a:xfrm>
          <a:noFill/>
          <a:ln/>
        </p:spPr>
        <p:txBody>
          <a:bodyPr wrap="none" anchor="ctr"/>
          <a:lstStyle/>
          <a:p>
            <a:endParaRPr lang="en-US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7833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3CDBB0B8-9C70-46C9-B765-D2462C0BA14C}" type="slidenum">
              <a:rPr lang="en-GB" smtClean="0">
                <a:latin typeface="Arial" pitchFamily="34" charset="0"/>
                <a:ea typeface="DejaVu LGC Sans"/>
                <a:cs typeface="DejaVu LGC Sans"/>
              </a:rPr>
              <a:pPr>
                <a:buFont typeface="Times New Roman" pitchFamily="18" charset="0"/>
                <a:buNone/>
              </a:pPr>
              <a:t>45</a:t>
            </a:fld>
            <a:endParaRPr lang="en-GB">
              <a:latin typeface="Arial" pitchFamily="34" charset="0"/>
              <a:ea typeface="DejaVu LGC Sans"/>
              <a:cs typeface="DejaVu LGC Sans"/>
            </a:endParaRPr>
          </a:p>
        </p:txBody>
      </p:sp>
      <p:sp>
        <p:nvSpPr>
          <p:cNvPr id="29699" name="Text Box 1"/>
          <p:cNvSpPr txBox="1">
            <a:spLocks noChangeArrowheads="1"/>
          </p:cNvSpPr>
          <p:nvPr/>
        </p:nvSpPr>
        <p:spPr bwMode="auto">
          <a:xfrm>
            <a:off x="4143587" y="9119474"/>
            <a:ext cx="3156373" cy="466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5139" tIns="49472" rIns="95139" bIns="49472" anchor="b"/>
          <a:lstStyle/>
          <a:p>
            <a:pPr algn="r">
              <a:tabLst>
                <a:tab pos="0" algn="l"/>
                <a:tab pos="483306" algn="l"/>
                <a:tab pos="966612" algn="l"/>
                <a:tab pos="1449918" algn="l"/>
                <a:tab pos="1933224" algn="l"/>
                <a:tab pos="2416531" algn="l"/>
                <a:tab pos="2899837" algn="l"/>
                <a:tab pos="3383143" algn="l"/>
                <a:tab pos="3866449" algn="l"/>
                <a:tab pos="4349755" algn="l"/>
                <a:tab pos="4833061" algn="l"/>
                <a:tab pos="5316367" algn="l"/>
                <a:tab pos="5799673" algn="l"/>
                <a:tab pos="6282980" algn="l"/>
                <a:tab pos="6766286" algn="l"/>
                <a:tab pos="7249592" algn="l"/>
                <a:tab pos="7732898" algn="l"/>
                <a:tab pos="8216204" algn="l"/>
                <a:tab pos="8699510" algn="l"/>
                <a:tab pos="9182816" algn="l"/>
                <a:tab pos="9666122" algn="l"/>
              </a:tabLst>
            </a:pPr>
            <a:fld id="{105B0A07-8F77-4BF3-96C5-B2E6363D4CB3}" type="slidenum">
              <a:rPr lang="en-GB" sz="1300">
                <a:solidFill>
                  <a:srgbClr val="000000"/>
                </a:solidFill>
              </a:rPr>
              <a:pPr algn="r">
                <a:tabLst>
                  <a:tab pos="0" algn="l"/>
                  <a:tab pos="483306" algn="l"/>
                  <a:tab pos="966612" algn="l"/>
                  <a:tab pos="1449918" algn="l"/>
                  <a:tab pos="1933224" algn="l"/>
                  <a:tab pos="2416531" algn="l"/>
                  <a:tab pos="2899837" algn="l"/>
                  <a:tab pos="3383143" algn="l"/>
                  <a:tab pos="3866449" algn="l"/>
                  <a:tab pos="4349755" algn="l"/>
                  <a:tab pos="4833061" algn="l"/>
                  <a:tab pos="5316367" algn="l"/>
                  <a:tab pos="5799673" algn="l"/>
                  <a:tab pos="6282980" algn="l"/>
                  <a:tab pos="6766286" algn="l"/>
                  <a:tab pos="7249592" algn="l"/>
                  <a:tab pos="7732898" algn="l"/>
                  <a:tab pos="8216204" algn="l"/>
                  <a:tab pos="8699510" algn="l"/>
                  <a:tab pos="9182816" algn="l"/>
                  <a:tab pos="9666122" algn="l"/>
                </a:tabLst>
              </a:pPr>
              <a:t>45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29700" name="Text Box 2"/>
          <p:cNvSpPr txBox="1">
            <a:spLocks noChangeArrowheads="1"/>
          </p:cNvSpPr>
          <p:nvPr/>
        </p:nvSpPr>
        <p:spPr bwMode="auto">
          <a:xfrm>
            <a:off x="1219200" y="720090"/>
            <a:ext cx="4876800" cy="36004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6661" tIns="48331" rIns="96661" bIns="48331" anchor="ctr"/>
          <a:lstStyle/>
          <a:p>
            <a:endParaRPr lang="en-US"/>
          </a:p>
        </p:txBody>
      </p:sp>
      <p:sp>
        <p:nvSpPr>
          <p:cNvPr id="29701" name="Rectangle 3"/>
          <p:cNvSpPr>
            <a:spLocks noGrp="1" noChangeArrowheads="1"/>
          </p:cNvSpPr>
          <p:nvPr>
            <p:ph type="body"/>
          </p:nvPr>
        </p:nvSpPr>
        <p:spPr>
          <a:xfrm>
            <a:off x="731520" y="4560571"/>
            <a:ext cx="5838613" cy="4405551"/>
          </a:xfrm>
          <a:noFill/>
          <a:ln/>
        </p:spPr>
        <p:txBody>
          <a:bodyPr wrap="none" anchor="ctr"/>
          <a:lstStyle/>
          <a:p>
            <a:endParaRPr lang="en-US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696693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3CDBB0B8-9C70-46C9-B765-D2462C0BA14C}" type="slidenum">
              <a:rPr lang="en-GB" smtClean="0">
                <a:latin typeface="Arial" pitchFamily="34" charset="0"/>
                <a:ea typeface="DejaVu LGC Sans"/>
                <a:cs typeface="DejaVu LGC Sans"/>
              </a:rPr>
              <a:pPr>
                <a:buFont typeface="Times New Roman" pitchFamily="18" charset="0"/>
                <a:buNone/>
              </a:pPr>
              <a:t>48</a:t>
            </a:fld>
            <a:endParaRPr lang="en-GB">
              <a:latin typeface="Arial" pitchFamily="34" charset="0"/>
              <a:ea typeface="DejaVu LGC Sans"/>
              <a:cs typeface="DejaVu LGC Sans"/>
            </a:endParaRPr>
          </a:p>
        </p:txBody>
      </p:sp>
      <p:sp>
        <p:nvSpPr>
          <p:cNvPr id="29699" name="Text Box 1"/>
          <p:cNvSpPr txBox="1">
            <a:spLocks noChangeArrowheads="1"/>
          </p:cNvSpPr>
          <p:nvPr/>
        </p:nvSpPr>
        <p:spPr bwMode="auto">
          <a:xfrm>
            <a:off x="4143587" y="9119474"/>
            <a:ext cx="3156373" cy="466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5139" tIns="49472" rIns="95139" bIns="49472" anchor="b"/>
          <a:lstStyle/>
          <a:p>
            <a:pPr algn="r">
              <a:tabLst>
                <a:tab pos="0" algn="l"/>
                <a:tab pos="483306" algn="l"/>
                <a:tab pos="966612" algn="l"/>
                <a:tab pos="1449918" algn="l"/>
                <a:tab pos="1933224" algn="l"/>
                <a:tab pos="2416531" algn="l"/>
                <a:tab pos="2899837" algn="l"/>
                <a:tab pos="3383143" algn="l"/>
                <a:tab pos="3866449" algn="l"/>
                <a:tab pos="4349755" algn="l"/>
                <a:tab pos="4833061" algn="l"/>
                <a:tab pos="5316367" algn="l"/>
                <a:tab pos="5799673" algn="l"/>
                <a:tab pos="6282980" algn="l"/>
                <a:tab pos="6766286" algn="l"/>
                <a:tab pos="7249592" algn="l"/>
                <a:tab pos="7732898" algn="l"/>
                <a:tab pos="8216204" algn="l"/>
                <a:tab pos="8699510" algn="l"/>
                <a:tab pos="9182816" algn="l"/>
                <a:tab pos="9666122" algn="l"/>
              </a:tabLst>
            </a:pPr>
            <a:fld id="{105B0A07-8F77-4BF3-96C5-B2E6363D4CB3}" type="slidenum">
              <a:rPr lang="en-GB" sz="1300">
                <a:solidFill>
                  <a:srgbClr val="000000"/>
                </a:solidFill>
              </a:rPr>
              <a:pPr algn="r">
                <a:tabLst>
                  <a:tab pos="0" algn="l"/>
                  <a:tab pos="483306" algn="l"/>
                  <a:tab pos="966612" algn="l"/>
                  <a:tab pos="1449918" algn="l"/>
                  <a:tab pos="1933224" algn="l"/>
                  <a:tab pos="2416531" algn="l"/>
                  <a:tab pos="2899837" algn="l"/>
                  <a:tab pos="3383143" algn="l"/>
                  <a:tab pos="3866449" algn="l"/>
                  <a:tab pos="4349755" algn="l"/>
                  <a:tab pos="4833061" algn="l"/>
                  <a:tab pos="5316367" algn="l"/>
                  <a:tab pos="5799673" algn="l"/>
                  <a:tab pos="6282980" algn="l"/>
                  <a:tab pos="6766286" algn="l"/>
                  <a:tab pos="7249592" algn="l"/>
                  <a:tab pos="7732898" algn="l"/>
                  <a:tab pos="8216204" algn="l"/>
                  <a:tab pos="8699510" algn="l"/>
                  <a:tab pos="9182816" algn="l"/>
                  <a:tab pos="9666122" algn="l"/>
                </a:tabLst>
              </a:pPr>
              <a:t>48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29700" name="Text Box 2"/>
          <p:cNvSpPr txBox="1">
            <a:spLocks noChangeArrowheads="1"/>
          </p:cNvSpPr>
          <p:nvPr/>
        </p:nvSpPr>
        <p:spPr bwMode="auto">
          <a:xfrm>
            <a:off x="1219200" y="720090"/>
            <a:ext cx="4876800" cy="36004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6661" tIns="48331" rIns="96661" bIns="48331" anchor="ctr"/>
          <a:lstStyle/>
          <a:p>
            <a:endParaRPr lang="en-US"/>
          </a:p>
        </p:txBody>
      </p:sp>
      <p:sp>
        <p:nvSpPr>
          <p:cNvPr id="29701" name="Rectangle 3"/>
          <p:cNvSpPr>
            <a:spLocks noGrp="1" noChangeArrowheads="1"/>
          </p:cNvSpPr>
          <p:nvPr>
            <p:ph type="body"/>
          </p:nvPr>
        </p:nvSpPr>
        <p:spPr>
          <a:xfrm>
            <a:off x="731520" y="4560571"/>
            <a:ext cx="5838613" cy="4405551"/>
          </a:xfrm>
          <a:noFill/>
          <a:ln/>
        </p:spPr>
        <p:txBody>
          <a:bodyPr wrap="none" anchor="ctr"/>
          <a:lstStyle/>
          <a:p>
            <a:endParaRPr lang="en-US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04412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3CDBB0B8-9C70-46C9-B765-D2462C0BA14C}" type="slidenum">
              <a:rPr lang="en-GB" smtClean="0">
                <a:latin typeface="Arial" pitchFamily="34" charset="0"/>
                <a:ea typeface="DejaVu LGC Sans"/>
                <a:cs typeface="DejaVu LGC Sans"/>
              </a:rPr>
              <a:pPr>
                <a:buFont typeface="Times New Roman" pitchFamily="18" charset="0"/>
                <a:buNone/>
              </a:pPr>
              <a:t>49</a:t>
            </a:fld>
            <a:endParaRPr lang="en-GB">
              <a:latin typeface="Arial" pitchFamily="34" charset="0"/>
              <a:ea typeface="DejaVu LGC Sans"/>
              <a:cs typeface="DejaVu LGC Sans"/>
            </a:endParaRPr>
          </a:p>
        </p:txBody>
      </p:sp>
      <p:sp>
        <p:nvSpPr>
          <p:cNvPr id="29699" name="Text Box 1"/>
          <p:cNvSpPr txBox="1">
            <a:spLocks noChangeArrowheads="1"/>
          </p:cNvSpPr>
          <p:nvPr/>
        </p:nvSpPr>
        <p:spPr bwMode="auto">
          <a:xfrm>
            <a:off x="4143587" y="9119474"/>
            <a:ext cx="3156373" cy="466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5139" tIns="49472" rIns="95139" bIns="49472" anchor="b"/>
          <a:lstStyle/>
          <a:p>
            <a:pPr algn="r">
              <a:tabLst>
                <a:tab pos="0" algn="l"/>
                <a:tab pos="483306" algn="l"/>
                <a:tab pos="966612" algn="l"/>
                <a:tab pos="1449918" algn="l"/>
                <a:tab pos="1933224" algn="l"/>
                <a:tab pos="2416531" algn="l"/>
                <a:tab pos="2899837" algn="l"/>
                <a:tab pos="3383143" algn="l"/>
                <a:tab pos="3866449" algn="l"/>
                <a:tab pos="4349755" algn="l"/>
                <a:tab pos="4833061" algn="l"/>
                <a:tab pos="5316367" algn="l"/>
                <a:tab pos="5799673" algn="l"/>
                <a:tab pos="6282980" algn="l"/>
                <a:tab pos="6766286" algn="l"/>
                <a:tab pos="7249592" algn="l"/>
                <a:tab pos="7732898" algn="l"/>
                <a:tab pos="8216204" algn="l"/>
                <a:tab pos="8699510" algn="l"/>
                <a:tab pos="9182816" algn="l"/>
                <a:tab pos="9666122" algn="l"/>
              </a:tabLst>
            </a:pPr>
            <a:fld id="{105B0A07-8F77-4BF3-96C5-B2E6363D4CB3}" type="slidenum">
              <a:rPr lang="en-GB" sz="1300">
                <a:solidFill>
                  <a:srgbClr val="000000"/>
                </a:solidFill>
              </a:rPr>
              <a:pPr algn="r">
                <a:tabLst>
                  <a:tab pos="0" algn="l"/>
                  <a:tab pos="483306" algn="l"/>
                  <a:tab pos="966612" algn="l"/>
                  <a:tab pos="1449918" algn="l"/>
                  <a:tab pos="1933224" algn="l"/>
                  <a:tab pos="2416531" algn="l"/>
                  <a:tab pos="2899837" algn="l"/>
                  <a:tab pos="3383143" algn="l"/>
                  <a:tab pos="3866449" algn="l"/>
                  <a:tab pos="4349755" algn="l"/>
                  <a:tab pos="4833061" algn="l"/>
                  <a:tab pos="5316367" algn="l"/>
                  <a:tab pos="5799673" algn="l"/>
                  <a:tab pos="6282980" algn="l"/>
                  <a:tab pos="6766286" algn="l"/>
                  <a:tab pos="7249592" algn="l"/>
                  <a:tab pos="7732898" algn="l"/>
                  <a:tab pos="8216204" algn="l"/>
                  <a:tab pos="8699510" algn="l"/>
                  <a:tab pos="9182816" algn="l"/>
                  <a:tab pos="9666122" algn="l"/>
                </a:tabLst>
              </a:pPr>
              <a:t>49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29700" name="Text Box 2"/>
          <p:cNvSpPr txBox="1">
            <a:spLocks noChangeArrowheads="1"/>
          </p:cNvSpPr>
          <p:nvPr/>
        </p:nvSpPr>
        <p:spPr bwMode="auto">
          <a:xfrm>
            <a:off x="1219200" y="720090"/>
            <a:ext cx="4876800" cy="36004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6661" tIns="48331" rIns="96661" bIns="48331" anchor="ctr"/>
          <a:lstStyle/>
          <a:p>
            <a:endParaRPr lang="en-US"/>
          </a:p>
        </p:txBody>
      </p:sp>
      <p:sp>
        <p:nvSpPr>
          <p:cNvPr id="29701" name="Rectangle 3"/>
          <p:cNvSpPr>
            <a:spLocks noGrp="1" noChangeArrowheads="1"/>
          </p:cNvSpPr>
          <p:nvPr>
            <p:ph type="body"/>
          </p:nvPr>
        </p:nvSpPr>
        <p:spPr>
          <a:xfrm>
            <a:off x="731520" y="4560571"/>
            <a:ext cx="5838613" cy="4405551"/>
          </a:xfrm>
          <a:noFill/>
          <a:ln/>
        </p:spPr>
        <p:txBody>
          <a:bodyPr wrap="none" anchor="ctr"/>
          <a:lstStyle/>
          <a:p>
            <a:endParaRPr lang="en-US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36133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8E4578-0447-B34D-B3C6-CBD08A20DA9B}" type="slidenum">
              <a:rPr lang="en-US" smtClean="0"/>
              <a:pPr>
                <a:defRPr/>
              </a:pPr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694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3CDBB0B8-9C70-46C9-B765-D2462C0BA14C}" type="slidenum">
              <a:rPr lang="en-GB" smtClean="0">
                <a:latin typeface="Arial" pitchFamily="34" charset="0"/>
                <a:ea typeface="DejaVu LGC Sans"/>
                <a:cs typeface="DejaVu LGC Sans"/>
              </a:rPr>
              <a:pPr>
                <a:buFont typeface="Times New Roman" pitchFamily="18" charset="0"/>
                <a:buNone/>
              </a:pPr>
              <a:t>56</a:t>
            </a:fld>
            <a:endParaRPr lang="en-GB">
              <a:latin typeface="Arial" pitchFamily="34" charset="0"/>
              <a:ea typeface="DejaVu LGC Sans"/>
              <a:cs typeface="DejaVu LGC Sans"/>
            </a:endParaRPr>
          </a:p>
        </p:txBody>
      </p:sp>
      <p:sp>
        <p:nvSpPr>
          <p:cNvPr id="29699" name="Text Box 1"/>
          <p:cNvSpPr txBox="1">
            <a:spLocks noChangeArrowheads="1"/>
          </p:cNvSpPr>
          <p:nvPr/>
        </p:nvSpPr>
        <p:spPr bwMode="auto">
          <a:xfrm>
            <a:off x="4143587" y="9119474"/>
            <a:ext cx="3156373" cy="466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5139" tIns="49472" rIns="95139" bIns="49472" anchor="b"/>
          <a:lstStyle/>
          <a:p>
            <a:pPr algn="r">
              <a:tabLst>
                <a:tab pos="0" algn="l"/>
                <a:tab pos="483306" algn="l"/>
                <a:tab pos="966612" algn="l"/>
                <a:tab pos="1449918" algn="l"/>
                <a:tab pos="1933224" algn="l"/>
                <a:tab pos="2416531" algn="l"/>
                <a:tab pos="2899837" algn="l"/>
                <a:tab pos="3383143" algn="l"/>
                <a:tab pos="3866449" algn="l"/>
                <a:tab pos="4349755" algn="l"/>
                <a:tab pos="4833061" algn="l"/>
                <a:tab pos="5316367" algn="l"/>
                <a:tab pos="5799673" algn="l"/>
                <a:tab pos="6282980" algn="l"/>
                <a:tab pos="6766286" algn="l"/>
                <a:tab pos="7249592" algn="l"/>
                <a:tab pos="7732898" algn="l"/>
                <a:tab pos="8216204" algn="l"/>
                <a:tab pos="8699510" algn="l"/>
                <a:tab pos="9182816" algn="l"/>
                <a:tab pos="9666122" algn="l"/>
              </a:tabLst>
            </a:pPr>
            <a:fld id="{105B0A07-8F77-4BF3-96C5-B2E6363D4CB3}" type="slidenum">
              <a:rPr lang="en-GB" sz="1300">
                <a:solidFill>
                  <a:srgbClr val="000000"/>
                </a:solidFill>
              </a:rPr>
              <a:pPr algn="r">
                <a:tabLst>
                  <a:tab pos="0" algn="l"/>
                  <a:tab pos="483306" algn="l"/>
                  <a:tab pos="966612" algn="l"/>
                  <a:tab pos="1449918" algn="l"/>
                  <a:tab pos="1933224" algn="l"/>
                  <a:tab pos="2416531" algn="l"/>
                  <a:tab pos="2899837" algn="l"/>
                  <a:tab pos="3383143" algn="l"/>
                  <a:tab pos="3866449" algn="l"/>
                  <a:tab pos="4349755" algn="l"/>
                  <a:tab pos="4833061" algn="l"/>
                  <a:tab pos="5316367" algn="l"/>
                  <a:tab pos="5799673" algn="l"/>
                  <a:tab pos="6282980" algn="l"/>
                  <a:tab pos="6766286" algn="l"/>
                  <a:tab pos="7249592" algn="l"/>
                  <a:tab pos="7732898" algn="l"/>
                  <a:tab pos="8216204" algn="l"/>
                  <a:tab pos="8699510" algn="l"/>
                  <a:tab pos="9182816" algn="l"/>
                  <a:tab pos="9666122" algn="l"/>
                </a:tabLst>
              </a:pPr>
              <a:t>56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29700" name="Text Box 2"/>
          <p:cNvSpPr txBox="1">
            <a:spLocks noChangeArrowheads="1"/>
          </p:cNvSpPr>
          <p:nvPr/>
        </p:nvSpPr>
        <p:spPr bwMode="auto">
          <a:xfrm>
            <a:off x="1219200" y="720090"/>
            <a:ext cx="4876800" cy="36004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6661" tIns="48331" rIns="96661" bIns="48331" anchor="ctr"/>
          <a:lstStyle/>
          <a:p>
            <a:endParaRPr lang="en-US"/>
          </a:p>
        </p:txBody>
      </p:sp>
      <p:sp>
        <p:nvSpPr>
          <p:cNvPr id="29701" name="Rectangle 3"/>
          <p:cNvSpPr>
            <a:spLocks noGrp="1" noChangeArrowheads="1"/>
          </p:cNvSpPr>
          <p:nvPr>
            <p:ph type="body"/>
          </p:nvPr>
        </p:nvSpPr>
        <p:spPr>
          <a:xfrm>
            <a:off x="731520" y="4560571"/>
            <a:ext cx="5838613" cy="4405551"/>
          </a:xfrm>
          <a:noFill/>
          <a:ln/>
        </p:spPr>
        <p:txBody>
          <a:bodyPr wrap="none" anchor="ctr"/>
          <a:lstStyle/>
          <a:p>
            <a:endParaRPr lang="en-US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90441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3CDBB0B8-9C70-46C9-B765-D2462C0BA14C}" type="slidenum">
              <a:rPr lang="en-GB" smtClean="0">
                <a:latin typeface="Arial" pitchFamily="34" charset="0"/>
                <a:ea typeface="DejaVu LGC Sans"/>
                <a:cs typeface="DejaVu LGC Sans"/>
              </a:rPr>
              <a:pPr>
                <a:buFont typeface="Times New Roman" pitchFamily="18" charset="0"/>
                <a:buNone/>
              </a:pPr>
              <a:t>57</a:t>
            </a:fld>
            <a:endParaRPr lang="en-GB">
              <a:latin typeface="Arial" pitchFamily="34" charset="0"/>
              <a:ea typeface="DejaVu LGC Sans"/>
              <a:cs typeface="DejaVu LGC Sans"/>
            </a:endParaRPr>
          </a:p>
        </p:txBody>
      </p:sp>
      <p:sp>
        <p:nvSpPr>
          <p:cNvPr id="29699" name="Text Box 1"/>
          <p:cNvSpPr txBox="1">
            <a:spLocks noChangeArrowheads="1"/>
          </p:cNvSpPr>
          <p:nvPr/>
        </p:nvSpPr>
        <p:spPr bwMode="auto">
          <a:xfrm>
            <a:off x="4143587" y="9119474"/>
            <a:ext cx="3156373" cy="466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5139" tIns="49472" rIns="95139" bIns="49472" anchor="b"/>
          <a:lstStyle/>
          <a:p>
            <a:pPr algn="r">
              <a:tabLst>
                <a:tab pos="0" algn="l"/>
                <a:tab pos="483306" algn="l"/>
                <a:tab pos="966612" algn="l"/>
                <a:tab pos="1449918" algn="l"/>
                <a:tab pos="1933224" algn="l"/>
                <a:tab pos="2416531" algn="l"/>
                <a:tab pos="2899837" algn="l"/>
                <a:tab pos="3383143" algn="l"/>
                <a:tab pos="3866449" algn="l"/>
                <a:tab pos="4349755" algn="l"/>
                <a:tab pos="4833061" algn="l"/>
                <a:tab pos="5316367" algn="l"/>
                <a:tab pos="5799673" algn="l"/>
                <a:tab pos="6282980" algn="l"/>
                <a:tab pos="6766286" algn="l"/>
                <a:tab pos="7249592" algn="l"/>
                <a:tab pos="7732898" algn="l"/>
                <a:tab pos="8216204" algn="l"/>
                <a:tab pos="8699510" algn="l"/>
                <a:tab pos="9182816" algn="l"/>
                <a:tab pos="9666122" algn="l"/>
              </a:tabLst>
            </a:pPr>
            <a:fld id="{105B0A07-8F77-4BF3-96C5-B2E6363D4CB3}" type="slidenum">
              <a:rPr lang="en-GB" sz="1300">
                <a:solidFill>
                  <a:srgbClr val="000000"/>
                </a:solidFill>
              </a:rPr>
              <a:pPr algn="r">
                <a:tabLst>
                  <a:tab pos="0" algn="l"/>
                  <a:tab pos="483306" algn="l"/>
                  <a:tab pos="966612" algn="l"/>
                  <a:tab pos="1449918" algn="l"/>
                  <a:tab pos="1933224" algn="l"/>
                  <a:tab pos="2416531" algn="l"/>
                  <a:tab pos="2899837" algn="l"/>
                  <a:tab pos="3383143" algn="l"/>
                  <a:tab pos="3866449" algn="l"/>
                  <a:tab pos="4349755" algn="l"/>
                  <a:tab pos="4833061" algn="l"/>
                  <a:tab pos="5316367" algn="l"/>
                  <a:tab pos="5799673" algn="l"/>
                  <a:tab pos="6282980" algn="l"/>
                  <a:tab pos="6766286" algn="l"/>
                  <a:tab pos="7249592" algn="l"/>
                  <a:tab pos="7732898" algn="l"/>
                  <a:tab pos="8216204" algn="l"/>
                  <a:tab pos="8699510" algn="l"/>
                  <a:tab pos="9182816" algn="l"/>
                  <a:tab pos="9666122" algn="l"/>
                </a:tabLst>
              </a:pPr>
              <a:t>57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29700" name="Text Box 2"/>
          <p:cNvSpPr txBox="1">
            <a:spLocks noChangeArrowheads="1"/>
          </p:cNvSpPr>
          <p:nvPr/>
        </p:nvSpPr>
        <p:spPr bwMode="auto">
          <a:xfrm>
            <a:off x="1219200" y="720090"/>
            <a:ext cx="4876800" cy="36004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6661" tIns="48331" rIns="96661" bIns="48331" anchor="ctr"/>
          <a:lstStyle/>
          <a:p>
            <a:endParaRPr lang="en-US"/>
          </a:p>
        </p:txBody>
      </p:sp>
      <p:sp>
        <p:nvSpPr>
          <p:cNvPr id="29701" name="Rectangle 3"/>
          <p:cNvSpPr>
            <a:spLocks noGrp="1" noChangeArrowheads="1"/>
          </p:cNvSpPr>
          <p:nvPr>
            <p:ph type="body"/>
          </p:nvPr>
        </p:nvSpPr>
        <p:spPr>
          <a:xfrm>
            <a:off x="731520" y="4560571"/>
            <a:ext cx="5838613" cy="4405551"/>
          </a:xfrm>
          <a:noFill/>
          <a:ln/>
        </p:spPr>
        <p:txBody>
          <a:bodyPr wrap="none" anchor="ctr"/>
          <a:lstStyle/>
          <a:p>
            <a:endParaRPr lang="en-US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334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510156" algn="l"/>
                <a:tab pos="1020313" algn="l"/>
                <a:tab pos="1532148" algn="l"/>
                <a:tab pos="2042305" algn="l"/>
                <a:tab pos="2554139" algn="l"/>
                <a:tab pos="3064295" algn="l"/>
                <a:tab pos="3576130" algn="l"/>
                <a:tab pos="4086287" algn="l"/>
                <a:tab pos="4598121" algn="l"/>
                <a:tab pos="5108277" algn="l"/>
                <a:tab pos="5618434" algn="l"/>
                <a:tab pos="6130269" algn="l"/>
                <a:tab pos="6640425" algn="l"/>
                <a:tab pos="7152259" algn="l"/>
                <a:tab pos="7662416" algn="l"/>
                <a:tab pos="8174251" algn="l"/>
                <a:tab pos="8684407" algn="l"/>
                <a:tab pos="9196241" algn="l"/>
                <a:tab pos="9706398" algn="l"/>
                <a:tab pos="10216554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510156" algn="l"/>
                <a:tab pos="1020313" algn="l"/>
                <a:tab pos="1532148" algn="l"/>
                <a:tab pos="2042305" algn="l"/>
                <a:tab pos="2554139" algn="l"/>
                <a:tab pos="3064295" algn="l"/>
                <a:tab pos="3576130" algn="l"/>
                <a:tab pos="4086287" algn="l"/>
                <a:tab pos="4598121" algn="l"/>
                <a:tab pos="5108277" algn="l"/>
                <a:tab pos="5618434" algn="l"/>
                <a:tab pos="6130269" algn="l"/>
                <a:tab pos="6640425" algn="l"/>
                <a:tab pos="7152259" algn="l"/>
                <a:tab pos="7662416" algn="l"/>
                <a:tab pos="8174251" algn="l"/>
                <a:tab pos="8684407" algn="l"/>
                <a:tab pos="9196241" algn="l"/>
                <a:tab pos="9706398" algn="l"/>
                <a:tab pos="10216554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510156" algn="l"/>
                <a:tab pos="1020313" algn="l"/>
                <a:tab pos="1532148" algn="l"/>
                <a:tab pos="2042305" algn="l"/>
                <a:tab pos="2554139" algn="l"/>
                <a:tab pos="3064295" algn="l"/>
                <a:tab pos="3576130" algn="l"/>
                <a:tab pos="4086287" algn="l"/>
                <a:tab pos="4598121" algn="l"/>
                <a:tab pos="5108277" algn="l"/>
                <a:tab pos="5618434" algn="l"/>
                <a:tab pos="6130269" algn="l"/>
                <a:tab pos="6640425" algn="l"/>
                <a:tab pos="7152259" algn="l"/>
                <a:tab pos="7662416" algn="l"/>
                <a:tab pos="8174251" algn="l"/>
                <a:tab pos="8684407" algn="l"/>
                <a:tab pos="9196241" algn="l"/>
                <a:tab pos="9706398" algn="l"/>
                <a:tab pos="10216554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510156" algn="l"/>
                <a:tab pos="1020313" algn="l"/>
                <a:tab pos="1532148" algn="l"/>
                <a:tab pos="2042305" algn="l"/>
                <a:tab pos="2554139" algn="l"/>
                <a:tab pos="3064295" algn="l"/>
                <a:tab pos="3576130" algn="l"/>
                <a:tab pos="4086287" algn="l"/>
                <a:tab pos="4598121" algn="l"/>
                <a:tab pos="5108277" algn="l"/>
                <a:tab pos="5618434" algn="l"/>
                <a:tab pos="6130269" algn="l"/>
                <a:tab pos="6640425" algn="l"/>
                <a:tab pos="7152259" algn="l"/>
                <a:tab pos="7662416" algn="l"/>
                <a:tab pos="8174251" algn="l"/>
                <a:tab pos="8684407" algn="l"/>
                <a:tab pos="9196241" algn="l"/>
                <a:tab pos="9706398" algn="l"/>
                <a:tab pos="10216554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510156" algn="l"/>
                <a:tab pos="1020313" algn="l"/>
                <a:tab pos="1532148" algn="l"/>
                <a:tab pos="2042305" algn="l"/>
                <a:tab pos="2554139" algn="l"/>
                <a:tab pos="3064295" algn="l"/>
                <a:tab pos="3576130" algn="l"/>
                <a:tab pos="4086287" algn="l"/>
                <a:tab pos="4598121" algn="l"/>
                <a:tab pos="5108277" algn="l"/>
                <a:tab pos="5618434" algn="l"/>
                <a:tab pos="6130269" algn="l"/>
                <a:tab pos="6640425" algn="l"/>
                <a:tab pos="7152259" algn="l"/>
                <a:tab pos="7662416" algn="l"/>
                <a:tab pos="8174251" algn="l"/>
                <a:tab pos="8684407" algn="l"/>
                <a:tab pos="9196241" algn="l"/>
                <a:tab pos="9706398" algn="l"/>
                <a:tab pos="10216554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658184" indent="-241653" defTabSz="483306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510156" algn="l"/>
                <a:tab pos="1020313" algn="l"/>
                <a:tab pos="1532148" algn="l"/>
                <a:tab pos="2042305" algn="l"/>
                <a:tab pos="2554139" algn="l"/>
                <a:tab pos="3064295" algn="l"/>
                <a:tab pos="3576130" algn="l"/>
                <a:tab pos="4086287" algn="l"/>
                <a:tab pos="4598121" algn="l"/>
                <a:tab pos="5108277" algn="l"/>
                <a:tab pos="5618434" algn="l"/>
                <a:tab pos="6130269" algn="l"/>
                <a:tab pos="6640425" algn="l"/>
                <a:tab pos="7152259" algn="l"/>
                <a:tab pos="7662416" algn="l"/>
                <a:tab pos="8174251" algn="l"/>
                <a:tab pos="8684407" algn="l"/>
                <a:tab pos="9196241" algn="l"/>
                <a:tab pos="9706398" algn="l"/>
                <a:tab pos="10216554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3141490" indent="-241653" defTabSz="483306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510156" algn="l"/>
                <a:tab pos="1020313" algn="l"/>
                <a:tab pos="1532148" algn="l"/>
                <a:tab pos="2042305" algn="l"/>
                <a:tab pos="2554139" algn="l"/>
                <a:tab pos="3064295" algn="l"/>
                <a:tab pos="3576130" algn="l"/>
                <a:tab pos="4086287" algn="l"/>
                <a:tab pos="4598121" algn="l"/>
                <a:tab pos="5108277" algn="l"/>
                <a:tab pos="5618434" algn="l"/>
                <a:tab pos="6130269" algn="l"/>
                <a:tab pos="6640425" algn="l"/>
                <a:tab pos="7152259" algn="l"/>
                <a:tab pos="7662416" algn="l"/>
                <a:tab pos="8174251" algn="l"/>
                <a:tab pos="8684407" algn="l"/>
                <a:tab pos="9196241" algn="l"/>
                <a:tab pos="9706398" algn="l"/>
                <a:tab pos="10216554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624796" indent="-241653" defTabSz="483306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510156" algn="l"/>
                <a:tab pos="1020313" algn="l"/>
                <a:tab pos="1532148" algn="l"/>
                <a:tab pos="2042305" algn="l"/>
                <a:tab pos="2554139" algn="l"/>
                <a:tab pos="3064295" algn="l"/>
                <a:tab pos="3576130" algn="l"/>
                <a:tab pos="4086287" algn="l"/>
                <a:tab pos="4598121" algn="l"/>
                <a:tab pos="5108277" algn="l"/>
                <a:tab pos="5618434" algn="l"/>
                <a:tab pos="6130269" algn="l"/>
                <a:tab pos="6640425" algn="l"/>
                <a:tab pos="7152259" algn="l"/>
                <a:tab pos="7662416" algn="l"/>
                <a:tab pos="8174251" algn="l"/>
                <a:tab pos="8684407" algn="l"/>
                <a:tab pos="9196241" algn="l"/>
                <a:tab pos="9706398" algn="l"/>
                <a:tab pos="10216554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4108102" indent="-241653" defTabSz="483306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510156" algn="l"/>
                <a:tab pos="1020313" algn="l"/>
                <a:tab pos="1532148" algn="l"/>
                <a:tab pos="2042305" algn="l"/>
                <a:tab pos="2554139" algn="l"/>
                <a:tab pos="3064295" algn="l"/>
                <a:tab pos="3576130" algn="l"/>
                <a:tab pos="4086287" algn="l"/>
                <a:tab pos="4598121" algn="l"/>
                <a:tab pos="5108277" algn="l"/>
                <a:tab pos="5618434" algn="l"/>
                <a:tab pos="6130269" algn="l"/>
                <a:tab pos="6640425" algn="l"/>
                <a:tab pos="7152259" algn="l"/>
                <a:tab pos="7662416" algn="l"/>
                <a:tab pos="8174251" algn="l"/>
                <a:tab pos="8684407" algn="l"/>
                <a:tab pos="9196241" algn="l"/>
                <a:tab pos="9706398" algn="l"/>
                <a:tab pos="10216554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CDD9CC0-565F-4055-9536-59CCD39F0F78}" type="slidenum">
              <a:rPr lang="en-GB" altLang="en-US" sz="1400">
                <a:latin typeface="Arial" panose="020B0604020202020204" pitchFamily="34" charset="0"/>
                <a:ea typeface="DejaVu LGC Sans" charset="-128"/>
              </a:rPr>
              <a:pPr>
                <a:spcBef>
                  <a:spcPct val="0"/>
                </a:spcBef>
              </a:pPr>
              <a:t>17</a:t>
            </a:fld>
            <a:endParaRPr lang="en-GB" altLang="en-US" sz="1400">
              <a:latin typeface="Arial" panose="020B0604020202020204" pitchFamily="34" charset="0"/>
              <a:ea typeface="DejaVu LGC Sans" charset="-128"/>
            </a:endParaRPr>
          </a:p>
        </p:txBody>
      </p:sp>
      <p:sp>
        <p:nvSpPr>
          <p:cNvPr id="15363" name="Text Box 1"/>
          <p:cNvSpPr txBox="1">
            <a:spLocks noChangeArrowheads="1"/>
          </p:cNvSpPr>
          <p:nvPr/>
        </p:nvSpPr>
        <p:spPr bwMode="auto">
          <a:xfrm>
            <a:off x="4419600" y="9576198"/>
            <a:ext cx="3366347" cy="490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0571" tIns="52297" rIns="100571" bIns="52297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7FC4C8C-B7C3-4DEE-8981-7CA04C6D243D}" type="slidenum">
              <a:rPr lang="en-GB" altLang="en-US" sz="1400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17</a:t>
            </a:fld>
            <a:endParaRPr lang="en-GB" altLang="en-US" sz="1400">
              <a:latin typeface="Arial" panose="020B0604020202020204" pitchFamily="34" charset="0"/>
            </a:endParaRPr>
          </a:p>
        </p:txBody>
      </p:sp>
      <p:sp>
        <p:nvSpPr>
          <p:cNvPr id="15364" name="Text Box 2"/>
          <p:cNvSpPr txBox="1">
            <a:spLocks noChangeArrowheads="1"/>
          </p:cNvSpPr>
          <p:nvPr/>
        </p:nvSpPr>
        <p:spPr bwMode="auto">
          <a:xfrm>
            <a:off x="1300480" y="756761"/>
            <a:ext cx="5201920" cy="378047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102180" tIns="51091" rIns="102180" bIns="51091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/>
          </p:nvPr>
        </p:nvSpPr>
        <p:spPr>
          <a:xfrm>
            <a:off x="780628" y="4788932"/>
            <a:ext cx="6228080" cy="462557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8661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510156" algn="l"/>
                <a:tab pos="1020313" algn="l"/>
                <a:tab pos="1532148" algn="l"/>
                <a:tab pos="2042305" algn="l"/>
                <a:tab pos="2554139" algn="l"/>
                <a:tab pos="3064295" algn="l"/>
                <a:tab pos="3576130" algn="l"/>
                <a:tab pos="4086287" algn="l"/>
                <a:tab pos="4598121" algn="l"/>
                <a:tab pos="5108277" algn="l"/>
                <a:tab pos="5618434" algn="l"/>
                <a:tab pos="6130269" algn="l"/>
                <a:tab pos="6640425" algn="l"/>
                <a:tab pos="7152259" algn="l"/>
                <a:tab pos="7662416" algn="l"/>
                <a:tab pos="8174251" algn="l"/>
                <a:tab pos="8684407" algn="l"/>
                <a:tab pos="9196241" algn="l"/>
                <a:tab pos="9706398" algn="l"/>
                <a:tab pos="10216554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510156" algn="l"/>
                <a:tab pos="1020313" algn="l"/>
                <a:tab pos="1532148" algn="l"/>
                <a:tab pos="2042305" algn="l"/>
                <a:tab pos="2554139" algn="l"/>
                <a:tab pos="3064295" algn="l"/>
                <a:tab pos="3576130" algn="l"/>
                <a:tab pos="4086287" algn="l"/>
                <a:tab pos="4598121" algn="l"/>
                <a:tab pos="5108277" algn="l"/>
                <a:tab pos="5618434" algn="l"/>
                <a:tab pos="6130269" algn="l"/>
                <a:tab pos="6640425" algn="l"/>
                <a:tab pos="7152259" algn="l"/>
                <a:tab pos="7662416" algn="l"/>
                <a:tab pos="8174251" algn="l"/>
                <a:tab pos="8684407" algn="l"/>
                <a:tab pos="9196241" algn="l"/>
                <a:tab pos="9706398" algn="l"/>
                <a:tab pos="10216554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510156" algn="l"/>
                <a:tab pos="1020313" algn="l"/>
                <a:tab pos="1532148" algn="l"/>
                <a:tab pos="2042305" algn="l"/>
                <a:tab pos="2554139" algn="l"/>
                <a:tab pos="3064295" algn="l"/>
                <a:tab pos="3576130" algn="l"/>
                <a:tab pos="4086287" algn="l"/>
                <a:tab pos="4598121" algn="l"/>
                <a:tab pos="5108277" algn="l"/>
                <a:tab pos="5618434" algn="l"/>
                <a:tab pos="6130269" algn="l"/>
                <a:tab pos="6640425" algn="l"/>
                <a:tab pos="7152259" algn="l"/>
                <a:tab pos="7662416" algn="l"/>
                <a:tab pos="8174251" algn="l"/>
                <a:tab pos="8684407" algn="l"/>
                <a:tab pos="9196241" algn="l"/>
                <a:tab pos="9706398" algn="l"/>
                <a:tab pos="10216554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510156" algn="l"/>
                <a:tab pos="1020313" algn="l"/>
                <a:tab pos="1532148" algn="l"/>
                <a:tab pos="2042305" algn="l"/>
                <a:tab pos="2554139" algn="l"/>
                <a:tab pos="3064295" algn="l"/>
                <a:tab pos="3576130" algn="l"/>
                <a:tab pos="4086287" algn="l"/>
                <a:tab pos="4598121" algn="l"/>
                <a:tab pos="5108277" algn="l"/>
                <a:tab pos="5618434" algn="l"/>
                <a:tab pos="6130269" algn="l"/>
                <a:tab pos="6640425" algn="l"/>
                <a:tab pos="7152259" algn="l"/>
                <a:tab pos="7662416" algn="l"/>
                <a:tab pos="8174251" algn="l"/>
                <a:tab pos="8684407" algn="l"/>
                <a:tab pos="9196241" algn="l"/>
                <a:tab pos="9706398" algn="l"/>
                <a:tab pos="10216554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510156" algn="l"/>
                <a:tab pos="1020313" algn="l"/>
                <a:tab pos="1532148" algn="l"/>
                <a:tab pos="2042305" algn="l"/>
                <a:tab pos="2554139" algn="l"/>
                <a:tab pos="3064295" algn="l"/>
                <a:tab pos="3576130" algn="l"/>
                <a:tab pos="4086287" algn="l"/>
                <a:tab pos="4598121" algn="l"/>
                <a:tab pos="5108277" algn="l"/>
                <a:tab pos="5618434" algn="l"/>
                <a:tab pos="6130269" algn="l"/>
                <a:tab pos="6640425" algn="l"/>
                <a:tab pos="7152259" algn="l"/>
                <a:tab pos="7662416" algn="l"/>
                <a:tab pos="8174251" algn="l"/>
                <a:tab pos="8684407" algn="l"/>
                <a:tab pos="9196241" algn="l"/>
                <a:tab pos="9706398" algn="l"/>
                <a:tab pos="10216554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658184" indent="-241653" defTabSz="483306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510156" algn="l"/>
                <a:tab pos="1020313" algn="l"/>
                <a:tab pos="1532148" algn="l"/>
                <a:tab pos="2042305" algn="l"/>
                <a:tab pos="2554139" algn="l"/>
                <a:tab pos="3064295" algn="l"/>
                <a:tab pos="3576130" algn="l"/>
                <a:tab pos="4086287" algn="l"/>
                <a:tab pos="4598121" algn="l"/>
                <a:tab pos="5108277" algn="l"/>
                <a:tab pos="5618434" algn="l"/>
                <a:tab pos="6130269" algn="l"/>
                <a:tab pos="6640425" algn="l"/>
                <a:tab pos="7152259" algn="l"/>
                <a:tab pos="7662416" algn="l"/>
                <a:tab pos="8174251" algn="l"/>
                <a:tab pos="8684407" algn="l"/>
                <a:tab pos="9196241" algn="l"/>
                <a:tab pos="9706398" algn="l"/>
                <a:tab pos="10216554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3141490" indent="-241653" defTabSz="483306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510156" algn="l"/>
                <a:tab pos="1020313" algn="l"/>
                <a:tab pos="1532148" algn="l"/>
                <a:tab pos="2042305" algn="l"/>
                <a:tab pos="2554139" algn="l"/>
                <a:tab pos="3064295" algn="l"/>
                <a:tab pos="3576130" algn="l"/>
                <a:tab pos="4086287" algn="l"/>
                <a:tab pos="4598121" algn="l"/>
                <a:tab pos="5108277" algn="l"/>
                <a:tab pos="5618434" algn="l"/>
                <a:tab pos="6130269" algn="l"/>
                <a:tab pos="6640425" algn="l"/>
                <a:tab pos="7152259" algn="l"/>
                <a:tab pos="7662416" algn="l"/>
                <a:tab pos="8174251" algn="l"/>
                <a:tab pos="8684407" algn="l"/>
                <a:tab pos="9196241" algn="l"/>
                <a:tab pos="9706398" algn="l"/>
                <a:tab pos="10216554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624796" indent="-241653" defTabSz="483306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510156" algn="l"/>
                <a:tab pos="1020313" algn="l"/>
                <a:tab pos="1532148" algn="l"/>
                <a:tab pos="2042305" algn="l"/>
                <a:tab pos="2554139" algn="l"/>
                <a:tab pos="3064295" algn="l"/>
                <a:tab pos="3576130" algn="l"/>
                <a:tab pos="4086287" algn="l"/>
                <a:tab pos="4598121" algn="l"/>
                <a:tab pos="5108277" algn="l"/>
                <a:tab pos="5618434" algn="l"/>
                <a:tab pos="6130269" algn="l"/>
                <a:tab pos="6640425" algn="l"/>
                <a:tab pos="7152259" algn="l"/>
                <a:tab pos="7662416" algn="l"/>
                <a:tab pos="8174251" algn="l"/>
                <a:tab pos="8684407" algn="l"/>
                <a:tab pos="9196241" algn="l"/>
                <a:tab pos="9706398" algn="l"/>
                <a:tab pos="10216554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4108102" indent="-241653" defTabSz="483306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510156" algn="l"/>
                <a:tab pos="1020313" algn="l"/>
                <a:tab pos="1532148" algn="l"/>
                <a:tab pos="2042305" algn="l"/>
                <a:tab pos="2554139" algn="l"/>
                <a:tab pos="3064295" algn="l"/>
                <a:tab pos="3576130" algn="l"/>
                <a:tab pos="4086287" algn="l"/>
                <a:tab pos="4598121" algn="l"/>
                <a:tab pos="5108277" algn="l"/>
                <a:tab pos="5618434" algn="l"/>
                <a:tab pos="6130269" algn="l"/>
                <a:tab pos="6640425" algn="l"/>
                <a:tab pos="7152259" algn="l"/>
                <a:tab pos="7662416" algn="l"/>
                <a:tab pos="8174251" algn="l"/>
                <a:tab pos="8684407" algn="l"/>
                <a:tab pos="9196241" algn="l"/>
                <a:tab pos="9706398" algn="l"/>
                <a:tab pos="10216554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CDD9CC0-565F-4055-9536-59CCD39F0F78}" type="slidenum">
              <a:rPr lang="en-GB" altLang="en-US" sz="1400">
                <a:latin typeface="Arial" panose="020B0604020202020204" pitchFamily="34" charset="0"/>
                <a:ea typeface="DejaVu LGC Sans" charset="-128"/>
              </a:rPr>
              <a:pPr>
                <a:spcBef>
                  <a:spcPct val="0"/>
                </a:spcBef>
              </a:pPr>
              <a:t>18</a:t>
            </a:fld>
            <a:endParaRPr lang="en-GB" altLang="en-US" sz="1400">
              <a:latin typeface="Arial" panose="020B0604020202020204" pitchFamily="34" charset="0"/>
              <a:ea typeface="DejaVu LGC Sans" charset="-128"/>
            </a:endParaRPr>
          </a:p>
        </p:txBody>
      </p:sp>
      <p:sp>
        <p:nvSpPr>
          <p:cNvPr id="15363" name="Text Box 1"/>
          <p:cNvSpPr txBox="1">
            <a:spLocks noChangeArrowheads="1"/>
          </p:cNvSpPr>
          <p:nvPr/>
        </p:nvSpPr>
        <p:spPr bwMode="auto">
          <a:xfrm>
            <a:off x="4419600" y="9576198"/>
            <a:ext cx="3366347" cy="490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0571" tIns="52297" rIns="100571" bIns="52297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7FC4C8C-B7C3-4DEE-8981-7CA04C6D243D}" type="slidenum">
              <a:rPr lang="en-GB" altLang="en-US" sz="1400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18</a:t>
            </a:fld>
            <a:endParaRPr lang="en-GB" altLang="en-US" sz="1400">
              <a:latin typeface="Arial" panose="020B0604020202020204" pitchFamily="34" charset="0"/>
            </a:endParaRPr>
          </a:p>
        </p:txBody>
      </p:sp>
      <p:sp>
        <p:nvSpPr>
          <p:cNvPr id="15364" name="Text Box 2"/>
          <p:cNvSpPr txBox="1">
            <a:spLocks noChangeArrowheads="1"/>
          </p:cNvSpPr>
          <p:nvPr/>
        </p:nvSpPr>
        <p:spPr bwMode="auto">
          <a:xfrm>
            <a:off x="1300480" y="756761"/>
            <a:ext cx="5201920" cy="378047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102180" tIns="51091" rIns="102180" bIns="51091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/>
          </p:nvPr>
        </p:nvSpPr>
        <p:spPr>
          <a:xfrm>
            <a:off x="780628" y="4788932"/>
            <a:ext cx="6228080" cy="462557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2777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510156" algn="l"/>
                <a:tab pos="1020313" algn="l"/>
                <a:tab pos="1532148" algn="l"/>
                <a:tab pos="2042305" algn="l"/>
                <a:tab pos="2554139" algn="l"/>
                <a:tab pos="3064295" algn="l"/>
                <a:tab pos="3576130" algn="l"/>
                <a:tab pos="4086287" algn="l"/>
                <a:tab pos="4598121" algn="l"/>
                <a:tab pos="5108277" algn="l"/>
                <a:tab pos="5618434" algn="l"/>
                <a:tab pos="6130269" algn="l"/>
                <a:tab pos="6640425" algn="l"/>
                <a:tab pos="7152259" algn="l"/>
                <a:tab pos="7662416" algn="l"/>
                <a:tab pos="8174251" algn="l"/>
                <a:tab pos="8684407" algn="l"/>
                <a:tab pos="9196241" algn="l"/>
                <a:tab pos="9706398" algn="l"/>
                <a:tab pos="10216554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510156" algn="l"/>
                <a:tab pos="1020313" algn="l"/>
                <a:tab pos="1532148" algn="l"/>
                <a:tab pos="2042305" algn="l"/>
                <a:tab pos="2554139" algn="l"/>
                <a:tab pos="3064295" algn="l"/>
                <a:tab pos="3576130" algn="l"/>
                <a:tab pos="4086287" algn="l"/>
                <a:tab pos="4598121" algn="l"/>
                <a:tab pos="5108277" algn="l"/>
                <a:tab pos="5618434" algn="l"/>
                <a:tab pos="6130269" algn="l"/>
                <a:tab pos="6640425" algn="l"/>
                <a:tab pos="7152259" algn="l"/>
                <a:tab pos="7662416" algn="l"/>
                <a:tab pos="8174251" algn="l"/>
                <a:tab pos="8684407" algn="l"/>
                <a:tab pos="9196241" algn="l"/>
                <a:tab pos="9706398" algn="l"/>
                <a:tab pos="10216554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510156" algn="l"/>
                <a:tab pos="1020313" algn="l"/>
                <a:tab pos="1532148" algn="l"/>
                <a:tab pos="2042305" algn="l"/>
                <a:tab pos="2554139" algn="l"/>
                <a:tab pos="3064295" algn="l"/>
                <a:tab pos="3576130" algn="l"/>
                <a:tab pos="4086287" algn="l"/>
                <a:tab pos="4598121" algn="l"/>
                <a:tab pos="5108277" algn="l"/>
                <a:tab pos="5618434" algn="l"/>
                <a:tab pos="6130269" algn="l"/>
                <a:tab pos="6640425" algn="l"/>
                <a:tab pos="7152259" algn="l"/>
                <a:tab pos="7662416" algn="l"/>
                <a:tab pos="8174251" algn="l"/>
                <a:tab pos="8684407" algn="l"/>
                <a:tab pos="9196241" algn="l"/>
                <a:tab pos="9706398" algn="l"/>
                <a:tab pos="10216554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510156" algn="l"/>
                <a:tab pos="1020313" algn="l"/>
                <a:tab pos="1532148" algn="l"/>
                <a:tab pos="2042305" algn="l"/>
                <a:tab pos="2554139" algn="l"/>
                <a:tab pos="3064295" algn="l"/>
                <a:tab pos="3576130" algn="l"/>
                <a:tab pos="4086287" algn="l"/>
                <a:tab pos="4598121" algn="l"/>
                <a:tab pos="5108277" algn="l"/>
                <a:tab pos="5618434" algn="l"/>
                <a:tab pos="6130269" algn="l"/>
                <a:tab pos="6640425" algn="l"/>
                <a:tab pos="7152259" algn="l"/>
                <a:tab pos="7662416" algn="l"/>
                <a:tab pos="8174251" algn="l"/>
                <a:tab pos="8684407" algn="l"/>
                <a:tab pos="9196241" algn="l"/>
                <a:tab pos="9706398" algn="l"/>
                <a:tab pos="10216554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510156" algn="l"/>
                <a:tab pos="1020313" algn="l"/>
                <a:tab pos="1532148" algn="l"/>
                <a:tab pos="2042305" algn="l"/>
                <a:tab pos="2554139" algn="l"/>
                <a:tab pos="3064295" algn="l"/>
                <a:tab pos="3576130" algn="l"/>
                <a:tab pos="4086287" algn="l"/>
                <a:tab pos="4598121" algn="l"/>
                <a:tab pos="5108277" algn="l"/>
                <a:tab pos="5618434" algn="l"/>
                <a:tab pos="6130269" algn="l"/>
                <a:tab pos="6640425" algn="l"/>
                <a:tab pos="7152259" algn="l"/>
                <a:tab pos="7662416" algn="l"/>
                <a:tab pos="8174251" algn="l"/>
                <a:tab pos="8684407" algn="l"/>
                <a:tab pos="9196241" algn="l"/>
                <a:tab pos="9706398" algn="l"/>
                <a:tab pos="10216554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658184" indent="-241653" defTabSz="483306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510156" algn="l"/>
                <a:tab pos="1020313" algn="l"/>
                <a:tab pos="1532148" algn="l"/>
                <a:tab pos="2042305" algn="l"/>
                <a:tab pos="2554139" algn="l"/>
                <a:tab pos="3064295" algn="l"/>
                <a:tab pos="3576130" algn="l"/>
                <a:tab pos="4086287" algn="l"/>
                <a:tab pos="4598121" algn="l"/>
                <a:tab pos="5108277" algn="l"/>
                <a:tab pos="5618434" algn="l"/>
                <a:tab pos="6130269" algn="l"/>
                <a:tab pos="6640425" algn="l"/>
                <a:tab pos="7152259" algn="l"/>
                <a:tab pos="7662416" algn="l"/>
                <a:tab pos="8174251" algn="l"/>
                <a:tab pos="8684407" algn="l"/>
                <a:tab pos="9196241" algn="l"/>
                <a:tab pos="9706398" algn="l"/>
                <a:tab pos="10216554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3141490" indent="-241653" defTabSz="483306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510156" algn="l"/>
                <a:tab pos="1020313" algn="l"/>
                <a:tab pos="1532148" algn="l"/>
                <a:tab pos="2042305" algn="l"/>
                <a:tab pos="2554139" algn="l"/>
                <a:tab pos="3064295" algn="l"/>
                <a:tab pos="3576130" algn="l"/>
                <a:tab pos="4086287" algn="l"/>
                <a:tab pos="4598121" algn="l"/>
                <a:tab pos="5108277" algn="l"/>
                <a:tab pos="5618434" algn="l"/>
                <a:tab pos="6130269" algn="l"/>
                <a:tab pos="6640425" algn="l"/>
                <a:tab pos="7152259" algn="l"/>
                <a:tab pos="7662416" algn="l"/>
                <a:tab pos="8174251" algn="l"/>
                <a:tab pos="8684407" algn="l"/>
                <a:tab pos="9196241" algn="l"/>
                <a:tab pos="9706398" algn="l"/>
                <a:tab pos="10216554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624796" indent="-241653" defTabSz="483306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510156" algn="l"/>
                <a:tab pos="1020313" algn="l"/>
                <a:tab pos="1532148" algn="l"/>
                <a:tab pos="2042305" algn="l"/>
                <a:tab pos="2554139" algn="l"/>
                <a:tab pos="3064295" algn="l"/>
                <a:tab pos="3576130" algn="l"/>
                <a:tab pos="4086287" algn="l"/>
                <a:tab pos="4598121" algn="l"/>
                <a:tab pos="5108277" algn="l"/>
                <a:tab pos="5618434" algn="l"/>
                <a:tab pos="6130269" algn="l"/>
                <a:tab pos="6640425" algn="l"/>
                <a:tab pos="7152259" algn="l"/>
                <a:tab pos="7662416" algn="l"/>
                <a:tab pos="8174251" algn="l"/>
                <a:tab pos="8684407" algn="l"/>
                <a:tab pos="9196241" algn="l"/>
                <a:tab pos="9706398" algn="l"/>
                <a:tab pos="10216554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4108102" indent="-241653" defTabSz="483306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510156" algn="l"/>
                <a:tab pos="1020313" algn="l"/>
                <a:tab pos="1532148" algn="l"/>
                <a:tab pos="2042305" algn="l"/>
                <a:tab pos="2554139" algn="l"/>
                <a:tab pos="3064295" algn="l"/>
                <a:tab pos="3576130" algn="l"/>
                <a:tab pos="4086287" algn="l"/>
                <a:tab pos="4598121" algn="l"/>
                <a:tab pos="5108277" algn="l"/>
                <a:tab pos="5618434" algn="l"/>
                <a:tab pos="6130269" algn="l"/>
                <a:tab pos="6640425" algn="l"/>
                <a:tab pos="7152259" algn="l"/>
                <a:tab pos="7662416" algn="l"/>
                <a:tab pos="8174251" algn="l"/>
                <a:tab pos="8684407" algn="l"/>
                <a:tab pos="9196241" algn="l"/>
                <a:tab pos="9706398" algn="l"/>
                <a:tab pos="10216554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CDD9CC0-565F-4055-9536-59CCD39F0F78}" type="slidenum">
              <a:rPr lang="en-GB" altLang="en-US" sz="1400">
                <a:latin typeface="Arial" panose="020B0604020202020204" pitchFamily="34" charset="0"/>
                <a:ea typeface="DejaVu LGC Sans" charset="-128"/>
              </a:rPr>
              <a:pPr>
                <a:spcBef>
                  <a:spcPct val="0"/>
                </a:spcBef>
              </a:pPr>
              <a:t>19</a:t>
            </a:fld>
            <a:endParaRPr lang="en-GB" altLang="en-US" sz="1400">
              <a:latin typeface="Arial" panose="020B0604020202020204" pitchFamily="34" charset="0"/>
              <a:ea typeface="DejaVu LGC Sans" charset="-128"/>
            </a:endParaRPr>
          </a:p>
        </p:txBody>
      </p:sp>
      <p:sp>
        <p:nvSpPr>
          <p:cNvPr id="15363" name="Text Box 1"/>
          <p:cNvSpPr txBox="1">
            <a:spLocks noChangeArrowheads="1"/>
          </p:cNvSpPr>
          <p:nvPr/>
        </p:nvSpPr>
        <p:spPr bwMode="auto">
          <a:xfrm>
            <a:off x="4419600" y="9576198"/>
            <a:ext cx="3366347" cy="490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0571" tIns="52297" rIns="100571" bIns="52297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7FC4C8C-B7C3-4DEE-8981-7CA04C6D243D}" type="slidenum">
              <a:rPr lang="en-GB" altLang="en-US" sz="1400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19</a:t>
            </a:fld>
            <a:endParaRPr lang="en-GB" altLang="en-US" sz="1400">
              <a:latin typeface="Arial" panose="020B0604020202020204" pitchFamily="34" charset="0"/>
            </a:endParaRPr>
          </a:p>
        </p:txBody>
      </p:sp>
      <p:sp>
        <p:nvSpPr>
          <p:cNvPr id="15364" name="Text Box 2"/>
          <p:cNvSpPr txBox="1">
            <a:spLocks noChangeArrowheads="1"/>
          </p:cNvSpPr>
          <p:nvPr/>
        </p:nvSpPr>
        <p:spPr bwMode="auto">
          <a:xfrm>
            <a:off x="1300480" y="756761"/>
            <a:ext cx="5201920" cy="378047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102180" tIns="51091" rIns="102180" bIns="51091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/>
          </p:nvPr>
        </p:nvSpPr>
        <p:spPr>
          <a:xfrm>
            <a:off x="780628" y="4788932"/>
            <a:ext cx="6228080" cy="462557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40209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AEA3EE5B-AB19-42FE-90BD-47944EA74559}" type="slidenum">
              <a:rPr lang="en-GB" smtClean="0">
                <a:latin typeface="Arial" pitchFamily="34" charset="0"/>
                <a:ea typeface="DejaVu LGC Sans"/>
                <a:cs typeface="DejaVu LGC Sans"/>
              </a:rPr>
              <a:pPr>
                <a:buFont typeface="Times New Roman" pitchFamily="18" charset="0"/>
                <a:buNone/>
              </a:pPr>
              <a:t>20</a:t>
            </a:fld>
            <a:endParaRPr lang="en-GB">
              <a:latin typeface="Arial" pitchFamily="34" charset="0"/>
              <a:ea typeface="DejaVu LGC Sans"/>
              <a:cs typeface="DejaVu LGC Sans"/>
            </a:endParaRPr>
          </a:p>
        </p:txBody>
      </p:sp>
      <p:sp>
        <p:nvSpPr>
          <p:cNvPr id="26627" name="Text Box 1"/>
          <p:cNvSpPr txBox="1">
            <a:spLocks noChangeArrowheads="1"/>
          </p:cNvSpPr>
          <p:nvPr/>
        </p:nvSpPr>
        <p:spPr bwMode="auto">
          <a:xfrm>
            <a:off x="4143587" y="9119474"/>
            <a:ext cx="3156373" cy="466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5139" tIns="49472" rIns="95139" bIns="49472" anchor="b"/>
          <a:lstStyle/>
          <a:p>
            <a:pPr algn="r">
              <a:tabLst>
                <a:tab pos="0" algn="l"/>
                <a:tab pos="483306" algn="l"/>
                <a:tab pos="966612" algn="l"/>
                <a:tab pos="1449918" algn="l"/>
                <a:tab pos="1933224" algn="l"/>
                <a:tab pos="2416531" algn="l"/>
                <a:tab pos="2899837" algn="l"/>
                <a:tab pos="3383143" algn="l"/>
                <a:tab pos="3866449" algn="l"/>
                <a:tab pos="4349755" algn="l"/>
                <a:tab pos="4833061" algn="l"/>
                <a:tab pos="5316367" algn="l"/>
                <a:tab pos="5799673" algn="l"/>
                <a:tab pos="6282980" algn="l"/>
                <a:tab pos="6766286" algn="l"/>
                <a:tab pos="7249592" algn="l"/>
                <a:tab pos="7732898" algn="l"/>
                <a:tab pos="8216204" algn="l"/>
                <a:tab pos="8699510" algn="l"/>
                <a:tab pos="9182816" algn="l"/>
                <a:tab pos="9666122" algn="l"/>
              </a:tabLst>
            </a:pPr>
            <a:fld id="{F970560D-69BE-47AF-B9AF-D696C9F49F97}" type="slidenum">
              <a:rPr lang="en-GB" sz="1300">
                <a:solidFill>
                  <a:srgbClr val="000000"/>
                </a:solidFill>
              </a:rPr>
              <a:pPr algn="r">
                <a:tabLst>
                  <a:tab pos="0" algn="l"/>
                  <a:tab pos="483306" algn="l"/>
                  <a:tab pos="966612" algn="l"/>
                  <a:tab pos="1449918" algn="l"/>
                  <a:tab pos="1933224" algn="l"/>
                  <a:tab pos="2416531" algn="l"/>
                  <a:tab pos="2899837" algn="l"/>
                  <a:tab pos="3383143" algn="l"/>
                  <a:tab pos="3866449" algn="l"/>
                  <a:tab pos="4349755" algn="l"/>
                  <a:tab pos="4833061" algn="l"/>
                  <a:tab pos="5316367" algn="l"/>
                  <a:tab pos="5799673" algn="l"/>
                  <a:tab pos="6282980" algn="l"/>
                  <a:tab pos="6766286" algn="l"/>
                  <a:tab pos="7249592" algn="l"/>
                  <a:tab pos="7732898" algn="l"/>
                  <a:tab pos="8216204" algn="l"/>
                  <a:tab pos="8699510" algn="l"/>
                  <a:tab pos="9182816" algn="l"/>
                  <a:tab pos="9666122" algn="l"/>
                </a:tabLst>
              </a:pPr>
              <a:t>20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26628" name="Text Box 2"/>
          <p:cNvSpPr txBox="1">
            <a:spLocks noChangeArrowheads="1"/>
          </p:cNvSpPr>
          <p:nvPr/>
        </p:nvSpPr>
        <p:spPr bwMode="auto">
          <a:xfrm>
            <a:off x="1219200" y="720090"/>
            <a:ext cx="4876800" cy="36004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6661" tIns="48331" rIns="96661" bIns="48331" anchor="ctr"/>
          <a:lstStyle/>
          <a:p>
            <a:endParaRPr lang="en-US"/>
          </a:p>
        </p:txBody>
      </p:sp>
      <p:sp>
        <p:nvSpPr>
          <p:cNvPr id="26629" name="Rectangle 3"/>
          <p:cNvSpPr>
            <a:spLocks noGrp="1" noChangeArrowheads="1"/>
          </p:cNvSpPr>
          <p:nvPr>
            <p:ph type="body"/>
          </p:nvPr>
        </p:nvSpPr>
        <p:spPr>
          <a:xfrm>
            <a:off x="731520" y="4560571"/>
            <a:ext cx="5838613" cy="4405551"/>
          </a:xfrm>
          <a:noFill/>
          <a:ln/>
        </p:spPr>
        <p:txBody>
          <a:bodyPr wrap="none" anchor="ctr"/>
          <a:lstStyle/>
          <a:p>
            <a:endParaRPr lang="en-US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704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7BD1AC70-1C64-4A61-9ABC-45C54ADF8C16}" type="slidenum">
              <a:rPr lang="en-GB" smtClean="0">
                <a:latin typeface="Arial" pitchFamily="34" charset="0"/>
                <a:ea typeface="DejaVu LGC Sans"/>
                <a:cs typeface="DejaVu LGC Sans"/>
              </a:rPr>
              <a:pPr>
                <a:buFont typeface="Times New Roman" pitchFamily="18" charset="0"/>
                <a:buNone/>
              </a:pPr>
              <a:t>21</a:t>
            </a:fld>
            <a:endParaRPr lang="en-GB">
              <a:latin typeface="Arial" pitchFamily="34" charset="0"/>
              <a:ea typeface="DejaVu LGC Sans"/>
              <a:cs typeface="DejaVu LGC Sans"/>
            </a:endParaRPr>
          </a:p>
        </p:txBody>
      </p:sp>
      <p:sp>
        <p:nvSpPr>
          <p:cNvPr id="43011" name="Text Box 1"/>
          <p:cNvSpPr txBox="1">
            <a:spLocks noChangeArrowheads="1"/>
          </p:cNvSpPr>
          <p:nvPr/>
        </p:nvSpPr>
        <p:spPr bwMode="auto">
          <a:xfrm>
            <a:off x="4143587" y="9119474"/>
            <a:ext cx="3156373" cy="466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5139" tIns="49472" rIns="95139" bIns="49472" anchor="b"/>
          <a:lstStyle/>
          <a:p>
            <a:pPr algn="r">
              <a:tabLst>
                <a:tab pos="0" algn="l"/>
                <a:tab pos="483306" algn="l"/>
                <a:tab pos="966612" algn="l"/>
                <a:tab pos="1449918" algn="l"/>
                <a:tab pos="1933224" algn="l"/>
                <a:tab pos="2416531" algn="l"/>
                <a:tab pos="2899837" algn="l"/>
                <a:tab pos="3383143" algn="l"/>
                <a:tab pos="3866449" algn="l"/>
                <a:tab pos="4349755" algn="l"/>
                <a:tab pos="4833061" algn="l"/>
                <a:tab pos="5316367" algn="l"/>
                <a:tab pos="5799673" algn="l"/>
                <a:tab pos="6282980" algn="l"/>
                <a:tab pos="6766286" algn="l"/>
                <a:tab pos="7249592" algn="l"/>
                <a:tab pos="7732898" algn="l"/>
                <a:tab pos="8216204" algn="l"/>
                <a:tab pos="8699510" algn="l"/>
                <a:tab pos="9182816" algn="l"/>
                <a:tab pos="9666122" algn="l"/>
              </a:tabLst>
            </a:pPr>
            <a:fld id="{3FC64D4D-083C-4B90-88C2-31A41690FB9A}" type="slidenum">
              <a:rPr lang="en-GB" sz="1300">
                <a:solidFill>
                  <a:srgbClr val="000000"/>
                </a:solidFill>
              </a:rPr>
              <a:pPr algn="r">
                <a:tabLst>
                  <a:tab pos="0" algn="l"/>
                  <a:tab pos="483306" algn="l"/>
                  <a:tab pos="966612" algn="l"/>
                  <a:tab pos="1449918" algn="l"/>
                  <a:tab pos="1933224" algn="l"/>
                  <a:tab pos="2416531" algn="l"/>
                  <a:tab pos="2899837" algn="l"/>
                  <a:tab pos="3383143" algn="l"/>
                  <a:tab pos="3866449" algn="l"/>
                  <a:tab pos="4349755" algn="l"/>
                  <a:tab pos="4833061" algn="l"/>
                  <a:tab pos="5316367" algn="l"/>
                  <a:tab pos="5799673" algn="l"/>
                  <a:tab pos="6282980" algn="l"/>
                  <a:tab pos="6766286" algn="l"/>
                  <a:tab pos="7249592" algn="l"/>
                  <a:tab pos="7732898" algn="l"/>
                  <a:tab pos="8216204" algn="l"/>
                  <a:tab pos="8699510" algn="l"/>
                  <a:tab pos="9182816" algn="l"/>
                  <a:tab pos="9666122" algn="l"/>
                </a:tabLst>
              </a:pPr>
              <a:t>21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43012" name="Text Box 2"/>
          <p:cNvSpPr txBox="1">
            <a:spLocks noChangeArrowheads="1"/>
          </p:cNvSpPr>
          <p:nvPr/>
        </p:nvSpPr>
        <p:spPr bwMode="auto">
          <a:xfrm>
            <a:off x="1219200" y="720090"/>
            <a:ext cx="4876800" cy="36004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6661" tIns="48331" rIns="96661" bIns="48331" anchor="ctr"/>
          <a:lstStyle/>
          <a:p>
            <a:endParaRPr lang="en-US"/>
          </a:p>
        </p:txBody>
      </p:sp>
      <p:sp>
        <p:nvSpPr>
          <p:cNvPr id="43013" name="Rectangle 3"/>
          <p:cNvSpPr>
            <a:spLocks noGrp="1" noChangeArrowheads="1"/>
          </p:cNvSpPr>
          <p:nvPr>
            <p:ph type="body"/>
          </p:nvPr>
        </p:nvSpPr>
        <p:spPr>
          <a:xfrm>
            <a:off x="731520" y="4560571"/>
            <a:ext cx="5838613" cy="4405551"/>
          </a:xfrm>
          <a:noFill/>
          <a:ln/>
        </p:spPr>
        <p:txBody>
          <a:bodyPr wrap="none" anchor="ctr"/>
          <a:lstStyle/>
          <a:p>
            <a:endParaRPr lang="en-US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31047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AEA3EE5B-AB19-42FE-90BD-47944EA74559}" type="slidenum">
              <a:rPr lang="en-GB" smtClean="0">
                <a:latin typeface="Arial" pitchFamily="34" charset="0"/>
                <a:ea typeface="DejaVu LGC Sans"/>
                <a:cs typeface="DejaVu LGC Sans"/>
              </a:rPr>
              <a:pPr>
                <a:buFont typeface="Times New Roman" pitchFamily="18" charset="0"/>
                <a:buNone/>
              </a:pPr>
              <a:t>22</a:t>
            </a:fld>
            <a:endParaRPr lang="en-GB">
              <a:latin typeface="Arial" pitchFamily="34" charset="0"/>
              <a:ea typeface="DejaVu LGC Sans"/>
              <a:cs typeface="DejaVu LGC Sans"/>
            </a:endParaRPr>
          </a:p>
        </p:txBody>
      </p:sp>
      <p:sp>
        <p:nvSpPr>
          <p:cNvPr id="26627" name="Text Box 1"/>
          <p:cNvSpPr txBox="1">
            <a:spLocks noChangeArrowheads="1"/>
          </p:cNvSpPr>
          <p:nvPr/>
        </p:nvSpPr>
        <p:spPr bwMode="auto">
          <a:xfrm>
            <a:off x="4143587" y="9119474"/>
            <a:ext cx="3156373" cy="466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5139" tIns="49472" rIns="95139" bIns="49472" anchor="b"/>
          <a:lstStyle/>
          <a:p>
            <a:pPr algn="r">
              <a:tabLst>
                <a:tab pos="0" algn="l"/>
                <a:tab pos="483306" algn="l"/>
                <a:tab pos="966612" algn="l"/>
                <a:tab pos="1449918" algn="l"/>
                <a:tab pos="1933224" algn="l"/>
                <a:tab pos="2416531" algn="l"/>
                <a:tab pos="2899837" algn="l"/>
                <a:tab pos="3383143" algn="l"/>
                <a:tab pos="3866449" algn="l"/>
                <a:tab pos="4349755" algn="l"/>
                <a:tab pos="4833061" algn="l"/>
                <a:tab pos="5316367" algn="l"/>
                <a:tab pos="5799673" algn="l"/>
                <a:tab pos="6282980" algn="l"/>
                <a:tab pos="6766286" algn="l"/>
                <a:tab pos="7249592" algn="l"/>
                <a:tab pos="7732898" algn="l"/>
                <a:tab pos="8216204" algn="l"/>
                <a:tab pos="8699510" algn="l"/>
                <a:tab pos="9182816" algn="l"/>
                <a:tab pos="9666122" algn="l"/>
              </a:tabLst>
            </a:pPr>
            <a:fld id="{F970560D-69BE-47AF-B9AF-D696C9F49F97}" type="slidenum">
              <a:rPr lang="en-GB" sz="1300">
                <a:solidFill>
                  <a:srgbClr val="000000"/>
                </a:solidFill>
              </a:rPr>
              <a:pPr algn="r">
                <a:tabLst>
                  <a:tab pos="0" algn="l"/>
                  <a:tab pos="483306" algn="l"/>
                  <a:tab pos="966612" algn="l"/>
                  <a:tab pos="1449918" algn="l"/>
                  <a:tab pos="1933224" algn="l"/>
                  <a:tab pos="2416531" algn="l"/>
                  <a:tab pos="2899837" algn="l"/>
                  <a:tab pos="3383143" algn="l"/>
                  <a:tab pos="3866449" algn="l"/>
                  <a:tab pos="4349755" algn="l"/>
                  <a:tab pos="4833061" algn="l"/>
                  <a:tab pos="5316367" algn="l"/>
                  <a:tab pos="5799673" algn="l"/>
                  <a:tab pos="6282980" algn="l"/>
                  <a:tab pos="6766286" algn="l"/>
                  <a:tab pos="7249592" algn="l"/>
                  <a:tab pos="7732898" algn="l"/>
                  <a:tab pos="8216204" algn="l"/>
                  <a:tab pos="8699510" algn="l"/>
                  <a:tab pos="9182816" algn="l"/>
                  <a:tab pos="9666122" algn="l"/>
                </a:tabLst>
              </a:pPr>
              <a:t>22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26628" name="Text Box 2"/>
          <p:cNvSpPr txBox="1">
            <a:spLocks noChangeArrowheads="1"/>
          </p:cNvSpPr>
          <p:nvPr/>
        </p:nvSpPr>
        <p:spPr bwMode="auto">
          <a:xfrm>
            <a:off x="1219200" y="720090"/>
            <a:ext cx="4876800" cy="36004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6661" tIns="48331" rIns="96661" bIns="48331" anchor="ctr"/>
          <a:lstStyle/>
          <a:p>
            <a:endParaRPr lang="en-US"/>
          </a:p>
        </p:txBody>
      </p:sp>
      <p:sp>
        <p:nvSpPr>
          <p:cNvPr id="26629" name="Rectangle 3"/>
          <p:cNvSpPr>
            <a:spLocks noGrp="1" noChangeArrowheads="1"/>
          </p:cNvSpPr>
          <p:nvPr>
            <p:ph type="body"/>
          </p:nvPr>
        </p:nvSpPr>
        <p:spPr>
          <a:xfrm>
            <a:off x="731520" y="4560571"/>
            <a:ext cx="5838613" cy="4405551"/>
          </a:xfrm>
          <a:noFill/>
          <a:ln/>
        </p:spPr>
        <p:txBody>
          <a:bodyPr wrap="none" anchor="ctr"/>
          <a:lstStyle/>
          <a:p>
            <a:endParaRPr lang="en-US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7666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AEA3EE5B-AB19-42FE-90BD-47944EA74559}" type="slidenum">
              <a:rPr lang="en-GB" smtClean="0">
                <a:latin typeface="Arial" pitchFamily="34" charset="0"/>
                <a:ea typeface="DejaVu LGC Sans"/>
                <a:cs typeface="DejaVu LGC Sans"/>
              </a:rPr>
              <a:pPr>
                <a:buFont typeface="Times New Roman" pitchFamily="18" charset="0"/>
                <a:buNone/>
              </a:pPr>
              <a:t>23</a:t>
            </a:fld>
            <a:endParaRPr lang="en-GB">
              <a:latin typeface="Arial" pitchFamily="34" charset="0"/>
              <a:ea typeface="DejaVu LGC Sans"/>
              <a:cs typeface="DejaVu LGC Sans"/>
            </a:endParaRPr>
          </a:p>
        </p:txBody>
      </p:sp>
      <p:sp>
        <p:nvSpPr>
          <p:cNvPr id="26627" name="Text Box 1"/>
          <p:cNvSpPr txBox="1">
            <a:spLocks noChangeArrowheads="1"/>
          </p:cNvSpPr>
          <p:nvPr/>
        </p:nvSpPr>
        <p:spPr bwMode="auto">
          <a:xfrm>
            <a:off x="4143587" y="9119474"/>
            <a:ext cx="3156373" cy="466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5139" tIns="49472" rIns="95139" bIns="49472" anchor="b"/>
          <a:lstStyle/>
          <a:p>
            <a:pPr algn="r">
              <a:tabLst>
                <a:tab pos="0" algn="l"/>
                <a:tab pos="483306" algn="l"/>
                <a:tab pos="966612" algn="l"/>
                <a:tab pos="1449918" algn="l"/>
                <a:tab pos="1933224" algn="l"/>
                <a:tab pos="2416531" algn="l"/>
                <a:tab pos="2899837" algn="l"/>
                <a:tab pos="3383143" algn="l"/>
                <a:tab pos="3866449" algn="l"/>
                <a:tab pos="4349755" algn="l"/>
                <a:tab pos="4833061" algn="l"/>
                <a:tab pos="5316367" algn="l"/>
                <a:tab pos="5799673" algn="l"/>
                <a:tab pos="6282980" algn="l"/>
                <a:tab pos="6766286" algn="l"/>
                <a:tab pos="7249592" algn="l"/>
                <a:tab pos="7732898" algn="l"/>
                <a:tab pos="8216204" algn="l"/>
                <a:tab pos="8699510" algn="l"/>
                <a:tab pos="9182816" algn="l"/>
                <a:tab pos="9666122" algn="l"/>
              </a:tabLst>
            </a:pPr>
            <a:fld id="{F970560D-69BE-47AF-B9AF-D696C9F49F97}" type="slidenum">
              <a:rPr lang="en-GB" sz="1300">
                <a:solidFill>
                  <a:srgbClr val="000000"/>
                </a:solidFill>
              </a:rPr>
              <a:pPr algn="r">
                <a:tabLst>
                  <a:tab pos="0" algn="l"/>
                  <a:tab pos="483306" algn="l"/>
                  <a:tab pos="966612" algn="l"/>
                  <a:tab pos="1449918" algn="l"/>
                  <a:tab pos="1933224" algn="l"/>
                  <a:tab pos="2416531" algn="l"/>
                  <a:tab pos="2899837" algn="l"/>
                  <a:tab pos="3383143" algn="l"/>
                  <a:tab pos="3866449" algn="l"/>
                  <a:tab pos="4349755" algn="l"/>
                  <a:tab pos="4833061" algn="l"/>
                  <a:tab pos="5316367" algn="l"/>
                  <a:tab pos="5799673" algn="l"/>
                  <a:tab pos="6282980" algn="l"/>
                  <a:tab pos="6766286" algn="l"/>
                  <a:tab pos="7249592" algn="l"/>
                  <a:tab pos="7732898" algn="l"/>
                  <a:tab pos="8216204" algn="l"/>
                  <a:tab pos="8699510" algn="l"/>
                  <a:tab pos="9182816" algn="l"/>
                  <a:tab pos="9666122" algn="l"/>
                </a:tabLst>
              </a:pPr>
              <a:t>23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26628" name="Text Box 2"/>
          <p:cNvSpPr txBox="1">
            <a:spLocks noChangeArrowheads="1"/>
          </p:cNvSpPr>
          <p:nvPr/>
        </p:nvSpPr>
        <p:spPr bwMode="auto">
          <a:xfrm>
            <a:off x="1219200" y="720090"/>
            <a:ext cx="4876800" cy="36004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6661" tIns="48331" rIns="96661" bIns="48331" anchor="ctr"/>
          <a:lstStyle/>
          <a:p>
            <a:endParaRPr lang="en-US"/>
          </a:p>
        </p:txBody>
      </p:sp>
      <p:sp>
        <p:nvSpPr>
          <p:cNvPr id="26629" name="Rectangle 3"/>
          <p:cNvSpPr>
            <a:spLocks noGrp="1" noChangeArrowheads="1"/>
          </p:cNvSpPr>
          <p:nvPr>
            <p:ph type="body"/>
          </p:nvPr>
        </p:nvSpPr>
        <p:spPr>
          <a:xfrm>
            <a:off x="731520" y="4560571"/>
            <a:ext cx="5838613" cy="4405551"/>
          </a:xfrm>
          <a:noFill/>
          <a:ln/>
        </p:spPr>
        <p:txBody>
          <a:bodyPr wrap="none" anchor="ctr"/>
          <a:lstStyle/>
          <a:p>
            <a:endParaRPr lang="en-US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338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55400-C7A6-46A2-83FC-DF3E584579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895C8E-88E1-4B72-B20D-FB73C91F36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DF0F68-2505-47CC-A6D6-9CB2003E3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856B7-5274-D543-9226-C56A02292471}" type="datetime1">
              <a:rPr lang="en-US" smtClean="0"/>
              <a:t>2/23/2023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9E59AC-908B-49F2-912A-DE541658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26F19A-AA09-4F23-9E0C-7183E411F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EF66-87B6-4EAA-814E-CDEB83F01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058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2B7FA-DF45-40D3-9BEE-2A31EA0EA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A9E05D-4666-4FDD-A711-ABF65FD889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A784C6-0941-4C91-8AF9-25DA1BBE0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65A12-15E4-394B-80F7-CEA21DEE1DC3}" type="datetime1">
              <a:rPr lang="en-US" smtClean="0"/>
              <a:t>2/23/2023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678218-19B2-432C-8B47-E5598184E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05BEA-8886-405C-A598-A555FAB25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EF66-87B6-4EAA-814E-CDEB83F01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293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19E0F7-F718-4FA4-80EB-242AEBA616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9311D8-70EB-486F-9912-B905D053EB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9CAE9-D1E3-49A9-B06B-79746B717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5DCBC-3BD5-0D4F-B461-F36F48E0E81D}" type="datetime1">
              <a:rPr lang="en-US" smtClean="0"/>
              <a:t>2/23/2023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B5B4B3-46BB-44E1-9D78-82F7258CE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C627D3-71A4-4C30-8F84-F39495728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EF66-87B6-4EAA-814E-CDEB83F01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587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B531A-9048-438C-BD07-0827D1E30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7D2FAE-3FDC-401E-BA4A-C298BA03D5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80217D-3E90-441D-9F75-FD93F958D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F8AB7-EA39-1F42-B0C9-E113848A691B}" type="datetime1">
              <a:rPr lang="en-US" smtClean="0"/>
              <a:t>2/23/2023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6D2BE7-E11F-4508-AC84-8D0F74F75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31D78D-5F57-4118-8385-BC3E23961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EF66-87B6-4EAA-814E-CDEB83F01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968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60C78-E0CE-414F-B3BC-1B4B62323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2F8BF0-C7A4-4514-B48B-F2A739C451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F4C82C-4029-45A1-9EAC-CB9767DA0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B8337-1694-3848-9A37-E594DCA331B1}" type="datetime1">
              <a:rPr lang="en-US" smtClean="0"/>
              <a:t>2/23/2023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B84B12-F3D4-4D3D-8D8E-1878E1EFB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9CAD03-2129-4194-A22F-922CA79BD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EF66-87B6-4EAA-814E-CDEB83F01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841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60557-FCA1-47EE-8FCA-30F4C80C6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ECB415-3F94-4DF6-A4B3-A7E1D70A9C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C13107-EAB1-4BE7-8CB0-9BE1306765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57B4DC-4C49-4BFA-8769-2EA72FA72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82C58-5CDC-5042-B1CA-450F6C6442A6}" type="datetime1">
              <a:rPr lang="en-US" smtClean="0"/>
              <a:t>2/23/2023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987268-1698-4C6C-95D1-B371C194E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0D9577-4AC8-49B8-B184-ACA07929A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EF66-87B6-4EAA-814E-CDEB83F01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034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AC40C-1DB5-4E30-BCC2-78C49A099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C23608-DC19-45E7-9793-4C55571A3A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085A28-7633-4855-9BA2-554F958372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FF3DE1-4E56-4924-ABA1-6CC0C919BB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5E1AB8-1B32-4EDE-BFC8-12FDBDE668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B13E4A-27C2-4269-AAA7-1C56C5503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9AE56-BFBA-2249-B1F1-4513F3110CD8}" type="datetime1">
              <a:rPr lang="en-US" smtClean="0"/>
              <a:t>2/23/2023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F431AF-B2B3-4F2F-BB32-BE7397350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7558F06-1292-4387-9A4E-A530CA321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EF66-87B6-4EAA-814E-CDEB83F01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112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925F2-2089-4356-8ABE-94DE53FA2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3CA743-D37A-4BC4-8798-3382279F7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6EF8A-A7EF-3D4D-BA68-0CA1AA935ADB}" type="datetime1">
              <a:rPr lang="en-US" smtClean="0"/>
              <a:t>2/23/2023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50C3F4-B130-4BED-ACA0-E510FE6EB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26C154-438D-4F81-A204-E85892583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EF66-87B6-4EAA-814E-CDEB83F01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547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7B85AB-6D06-4E19-859F-E881EFD11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393A-BB9C-8342-807F-1EBE888E86A7}" type="datetime1">
              <a:rPr lang="en-US" smtClean="0"/>
              <a:t>2/23/2023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C15F89-8EE2-4D8D-A880-8610A7DA9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4B6808-ABDA-4CDF-88DA-3AFF6030D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EF66-87B6-4EAA-814E-CDEB83F01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505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44FAF-1BF4-4355-B7EB-B16B1AB1A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0A1C5-9F10-4FE2-8D9C-C37D09FBDD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DEACB3-42BA-4846-BCE4-38F0AC67A6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73949-A521-4863-8133-828A749D8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7F792-B691-E844-BDC2-A0274F030DFB}" type="datetime1">
              <a:rPr lang="en-US" smtClean="0"/>
              <a:t>2/23/2023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B5F346-6339-4B44-A510-FDB970FD0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C66733-9D78-444F-ADC5-0EF4E8D49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EF66-87B6-4EAA-814E-CDEB83F01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275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BC52C-955B-44F7-92A4-BB5DE5D64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548B803-5185-46DF-AC22-F38D8FEE73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304102-1653-433D-89DF-6E89391D5C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8A2FD7-E5AF-48FD-9656-B2A7C2C9E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7B74A-25AA-E147-AA57-A5FF2A695E05}" type="datetime1">
              <a:rPr lang="en-US" smtClean="0"/>
              <a:t>2/23/2023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A8DD30-207C-4AD6-98D6-2F799A210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589490-B745-416B-B0DC-C7200CC3C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EF66-87B6-4EAA-814E-CDEB83F01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305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F7261E1-0E0C-4917-B635-061D92166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11B566-712B-4860-B08C-F9846BD7DC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9C0B89-44EB-4FAE-9AD3-5EDE814C8D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336BEE-C85E-DA40-81F8-4AD52C61D17F}" type="datetime1">
              <a:rPr lang="en-US" smtClean="0"/>
              <a:t>2/23/2023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078A60-6A05-414A-9F91-81044E6798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A006EB-4AF1-4E14-BCA3-600B42A542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6EF66-87B6-4EAA-814E-CDEB83F01DC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F636428A-A235-4B37-893D-A001DEE36B9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06" y="116430"/>
            <a:ext cx="2150769" cy="5063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89BA92C-3DF7-4A48-B037-0AB15B18458D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140" y="-4147"/>
            <a:ext cx="856860" cy="642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471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emf"/><Relationship Id="rId4" Type="http://schemas.openxmlformats.org/officeDocument/2006/relationships/image" Target="../media/image30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emf"/><Relationship Id="rId4" Type="http://schemas.openxmlformats.org/officeDocument/2006/relationships/image" Target="../media/image38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em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emf"/><Relationship Id="rId4" Type="http://schemas.openxmlformats.org/officeDocument/2006/relationships/image" Target="../media/image46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emf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1.emf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8.emf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9E60F43-50E6-C142-8E2F-801ACFC5D2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426" b="592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ADBCE27-46F4-4946-9BEC-BD8CD5C697F1}"/>
              </a:ext>
            </a:extLst>
          </p:cNvPr>
          <p:cNvSpPr txBox="1"/>
          <p:nvPr/>
        </p:nvSpPr>
        <p:spPr>
          <a:xfrm>
            <a:off x="0" y="0"/>
            <a:ext cx="12192000" cy="7078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</a:rPr>
              <a:t>The Ocean Color Instrument Performance Summary</a:t>
            </a:r>
          </a:p>
        </p:txBody>
      </p:sp>
    </p:spTree>
    <p:extLst>
      <p:ext uri="{BB962C8B-B14F-4D97-AF65-F5344CB8AC3E}">
        <p14:creationId xmlns:p14="http://schemas.microsoft.com/office/powerpoint/2010/main" val="5495063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FF9B5-4A96-28C4-B95E-E0A237798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8005"/>
            <a:ext cx="10515600" cy="801409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/>
              <a:t>OCI relative spectral response: spectral coverage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DF2333-692B-9DA7-E7A9-8D24136FD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EF66-87B6-4EAA-814E-CDEB83F01DC2}" type="slidenum">
              <a:rPr lang="en-US" smtClean="0"/>
              <a:t>10</a:t>
            </a:fld>
            <a:endParaRPr lang="en-US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3056A72-230E-8C73-B428-7D91E4E3BA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1898" y="1309414"/>
            <a:ext cx="4950402" cy="5146804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40000"/>
              </a:lnSpc>
              <a:spcBef>
                <a:spcPts val="400"/>
              </a:spcBef>
            </a:pPr>
            <a:r>
              <a:rPr lang="en-US" dirty="0"/>
              <a:t>Blue FPA baseline </a:t>
            </a:r>
            <a:r>
              <a:rPr lang="en-US" dirty="0" err="1"/>
              <a:t>aggegation</a:t>
            </a:r>
            <a:r>
              <a:rPr lang="en-US" dirty="0"/>
              <a:t>: 119 L1B bands from 314.9nm to 605.7nm </a:t>
            </a:r>
            <a:br>
              <a:rPr lang="en-US" dirty="0"/>
            </a:br>
            <a:r>
              <a:rPr lang="en-US" dirty="0"/>
              <a:t>- 116 L2 bands up to 598.3nm</a:t>
            </a:r>
            <a:br>
              <a:rPr lang="en-US" dirty="0"/>
            </a:br>
            <a:r>
              <a:rPr lang="en-US" dirty="0"/>
              <a:t>- Bands below 340nm have reduced radiometric accuracy (TBD on-orbit)</a:t>
            </a:r>
          </a:p>
          <a:p>
            <a:pPr>
              <a:lnSpc>
                <a:spcPct val="140000"/>
              </a:lnSpc>
              <a:spcBef>
                <a:spcPts val="400"/>
              </a:spcBef>
            </a:pPr>
            <a:r>
              <a:rPr lang="en-US" dirty="0"/>
              <a:t>Red FPA baseline aggregation: 163 L1B bands from 600.5nm to 894.6nm</a:t>
            </a:r>
          </a:p>
          <a:p>
            <a:pPr>
              <a:lnSpc>
                <a:spcPct val="140000"/>
              </a:lnSpc>
              <a:spcBef>
                <a:spcPts val="400"/>
              </a:spcBef>
            </a:pPr>
            <a:r>
              <a:rPr lang="en-US" dirty="0"/>
              <a:t>9 SWIR bands (see later slide) at 7 wavelengths from 940nm to 2260nm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8DEF7A0-662C-C6AA-0EA1-D061F5CCF1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84862"/>
            <a:ext cx="6899564" cy="529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9717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DF2333-692B-9DA7-E7A9-8D24136FD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EF66-87B6-4EAA-814E-CDEB83F01DC2}" type="slidenum">
              <a:rPr lang="en-US" smtClean="0"/>
              <a:t>11</a:t>
            </a:fld>
            <a:endParaRPr lang="en-US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3056A72-230E-8C73-B428-7D91E4E3BA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382" y="1290670"/>
            <a:ext cx="11637818" cy="187669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Blue FPA: 5nm bandwidth, constant spectral sampling of 2.5nm</a:t>
            </a:r>
          </a:p>
          <a:p>
            <a:r>
              <a:rPr lang="en-US" dirty="0"/>
              <a:t>Red FPA: 5nm bandwidth, spectral sampling either 2.5nm or 1.25nm (for fluorescence and oxygen A-band) </a:t>
            </a:r>
          </a:p>
          <a:p>
            <a:r>
              <a:rPr lang="en-US" dirty="0"/>
              <a:t>Data below 340nm is preliminary/unreliable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725455-6FF1-438A-0C3A-08F9F8568F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8770" y="3000876"/>
            <a:ext cx="5345059" cy="39285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5CA63F0-F844-FE45-10BA-FA2E6DE724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88" y="2978655"/>
            <a:ext cx="5330826" cy="3928563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CA968A4-31A1-CE64-6BDF-0827ED8D8454}"/>
              </a:ext>
            </a:extLst>
          </p:cNvPr>
          <p:cNvSpPr txBox="1">
            <a:spLocks/>
          </p:cNvSpPr>
          <p:nvPr/>
        </p:nvSpPr>
        <p:spPr>
          <a:xfrm>
            <a:off x="838200" y="679455"/>
            <a:ext cx="10515600" cy="8014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dirty="0"/>
              <a:t>OCI relative spectral response: spectral sampling</a:t>
            </a:r>
          </a:p>
        </p:txBody>
      </p:sp>
    </p:spTree>
    <p:extLst>
      <p:ext uri="{BB962C8B-B14F-4D97-AF65-F5344CB8AC3E}">
        <p14:creationId xmlns:p14="http://schemas.microsoft.com/office/powerpoint/2010/main" val="36075083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DF2333-692B-9DA7-E7A9-8D24136FD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EF66-87B6-4EAA-814E-CDEB83F01DC2}" type="slidenum">
              <a:rPr lang="en-US" smtClean="0"/>
              <a:t>12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E0F041-7B55-3FAC-2E47-72BB569F2610}"/>
              </a:ext>
            </a:extLst>
          </p:cNvPr>
          <p:cNvSpPr txBox="1"/>
          <p:nvPr/>
        </p:nvSpPr>
        <p:spPr>
          <a:xfrm>
            <a:off x="955223" y="1166533"/>
            <a:ext cx="108488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Scattered light contribution at less than 10</a:t>
            </a:r>
            <a:r>
              <a:rPr lang="en-US" sz="2000" baseline="30000" dirty="0"/>
              <a:t>-2</a:t>
            </a:r>
            <a:r>
              <a:rPr lang="en-US" sz="2000" dirty="0"/>
              <a:t> for bands in blue FPA around central peak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A few ‘ghosts’ (e.g. back reflections off field lens at ~ 380 nm in plot below) can be seen, peaking around 10</a:t>
            </a:r>
            <a:r>
              <a:rPr lang="en-US" sz="2000" baseline="30000" dirty="0"/>
              <a:t>-3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5952FB8B-A2AF-2350-2998-7C4B6D0C26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408228"/>
            <a:ext cx="11353800" cy="444977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1FA6B98-1ED4-C0D7-583C-39D00655458E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8014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dirty="0"/>
              <a:t>OCI relative spectral response: blue FPA</a:t>
            </a:r>
          </a:p>
        </p:txBody>
      </p:sp>
    </p:spTree>
    <p:extLst>
      <p:ext uri="{BB962C8B-B14F-4D97-AF65-F5344CB8AC3E}">
        <p14:creationId xmlns:p14="http://schemas.microsoft.com/office/powerpoint/2010/main" val="41186871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A2D8022-3BE8-0473-5ED4-25379EFEEB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7943" y="2676879"/>
            <a:ext cx="11361743" cy="418112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DF2333-692B-9DA7-E7A9-8D24136FD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EF66-87B6-4EAA-814E-CDEB83F01DC2}" type="slidenum">
              <a:rPr lang="en-US" smtClean="0"/>
              <a:t>13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E0F041-7B55-3FAC-2E47-72BB569F2610}"/>
              </a:ext>
            </a:extLst>
          </p:cNvPr>
          <p:cNvSpPr txBox="1"/>
          <p:nvPr/>
        </p:nvSpPr>
        <p:spPr>
          <a:xfrm>
            <a:off x="511321" y="1016879"/>
            <a:ext cx="110572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More RSR variation (electronic crosstalk) on red FPA, but at a very low level (often negative)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Decline from peak to less than 10</a:t>
            </a:r>
            <a:r>
              <a:rPr lang="en-US" sz="2000" baseline="30000" dirty="0"/>
              <a:t>-3</a:t>
            </a:r>
            <a:r>
              <a:rPr lang="en-US" sz="2000" dirty="0"/>
              <a:t> much faster than in blue FPA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Ghosts much smaller than in blue FPA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26EB78A-6B94-E756-5957-1DE72299B7F6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8014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dirty="0"/>
              <a:t>OCI relative spectral response: red FPA</a:t>
            </a:r>
          </a:p>
        </p:txBody>
      </p:sp>
    </p:spTree>
    <p:extLst>
      <p:ext uri="{BB962C8B-B14F-4D97-AF65-F5344CB8AC3E}">
        <p14:creationId xmlns:p14="http://schemas.microsoft.com/office/powerpoint/2010/main" val="13860155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DF2333-692B-9DA7-E7A9-8D24136FD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EF66-87B6-4EAA-814E-CDEB83F01DC2}" type="slidenum">
              <a:rPr lang="en-US" smtClean="0"/>
              <a:t>14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E0F041-7B55-3FAC-2E47-72BB569F2610}"/>
              </a:ext>
            </a:extLst>
          </p:cNvPr>
          <p:cNvSpPr txBox="1"/>
          <p:nvPr/>
        </p:nvSpPr>
        <p:spPr>
          <a:xfrm>
            <a:off x="838200" y="1034188"/>
            <a:ext cx="103008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SWIR bands use spectral filters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Out-of-band (OOB) and steepness of the ramps (quick drop to less than 10</a:t>
            </a:r>
            <a:r>
              <a:rPr lang="en-US" sz="2000" baseline="30000" dirty="0"/>
              <a:t>-4</a:t>
            </a:r>
            <a:r>
              <a:rPr lang="en-US" sz="2000" dirty="0"/>
              <a:t>) are very good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C8CE829-E68F-DC99-5D62-B977C4103C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81" y="2041520"/>
            <a:ext cx="6163073" cy="45339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4C7E98C-5A23-A3F4-36AA-BD62A5A87C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1712" y="2005012"/>
            <a:ext cx="6159500" cy="45339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2633271-CCA0-2E2D-445C-9F6DAB4CC913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8014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dirty="0"/>
              <a:t>OCI relative spectral response: SWIR bands</a:t>
            </a:r>
          </a:p>
        </p:txBody>
      </p:sp>
    </p:spTree>
    <p:extLst>
      <p:ext uri="{BB962C8B-B14F-4D97-AF65-F5344CB8AC3E}">
        <p14:creationId xmlns:p14="http://schemas.microsoft.com/office/powerpoint/2010/main" val="42942554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DF2333-692B-9DA7-E7A9-8D24136FD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EF66-87B6-4EAA-814E-CDEB83F01DC2}" type="slidenum">
              <a:rPr lang="en-US" smtClean="0"/>
              <a:t>15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E0F041-7B55-3FAC-2E47-72BB569F2610}"/>
              </a:ext>
            </a:extLst>
          </p:cNvPr>
          <p:cNvSpPr txBox="1"/>
          <p:nvPr/>
        </p:nvSpPr>
        <p:spPr>
          <a:xfrm>
            <a:off x="0" y="1910180"/>
            <a:ext cx="5638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OOB response (i.e. RSR&lt;0.01) </a:t>
            </a:r>
            <a:r>
              <a:rPr lang="en-US" sz="2000" b="1" dirty="0"/>
              <a:t>will be refined later </a:t>
            </a:r>
            <a:r>
              <a:rPr lang="en-US" sz="2000" dirty="0"/>
              <a:t>(by summer 2023); current results do not use high intensity measurements that are available for a few select wavelengths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OOB response is the ratio of integral of OOB RSR response divided by in-band RSR response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OOBR for SWIR bands is excellent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OOBR can be high for blue bands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OOBR values &gt;5% at wavelengths &lt;340nm (not shown) are likely wrong; may need to rely on modelling below 340nm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2633271-CCA0-2E2D-445C-9F6DAB4CC913}"/>
              </a:ext>
            </a:extLst>
          </p:cNvPr>
          <p:cNvSpPr txBox="1">
            <a:spLocks/>
          </p:cNvSpPr>
          <p:nvPr/>
        </p:nvSpPr>
        <p:spPr>
          <a:xfrm>
            <a:off x="838200" y="579445"/>
            <a:ext cx="10515600" cy="8014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dirty="0"/>
              <a:t>OCI relative spectral response: out-of-band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1425671-6293-0B65-B54F-C6276209DB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799" y="1847849"/>
            <a:ext cx="6276109" cy="49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8843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1981200" y="3200401"/>
            <a:ext cx="82296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5400" b="1" dirty="0">
                <a:solidFill>
                  <a:srgbClr val="3333CC"/>
                </a:solidFill>
              </a:rPr>
              <a:t>Signal to Noise Ratio (SNR)</a:t>
            </a:r>
            <a:endParaRPr lang="en-GB" sz="5400" b="1" baseline="-25000" dirty="0">
              <a:solidFill>
                <a:srgbClr val="3333CC"/>
              </a:solidFill>
            </a:endParaRPr>
          </a:p>
        </p:txBody>
      </p:sp>
      <p:sp>
        <p:nvSpPr>
          <p:cNvPr id="10243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buFont typeface="Times New Roman" pitchFamily="18" charset="0"/>
              <a:buNone/>
              <a:defRPr/>
            </a:pPr>
            <a:fld id="{A6671E51-CD19-469B-B88C-BED1D1C5FF09}" type="slidenum">
              <a:rPr lang="en-GB" smtClean="0"/>
              <a:pPr>
                <a:buFont typeface="Times New Roman" pitchFamily="18" charset="0"/>
                <a:buNone/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699039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53D5958-4751-F750-45F7-D6A9BE3A61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70762"/>
            <a:ext cx="5979723" cy="4887238"/>
          </a:xfrm>
          <a:prstGeom prst="rect">
            <a:avLst/>
          </a:prstGeom>
        </p:spPr>
      </p:pic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2000250" y="134939"/>
            <a:ext cx="82296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>
              <a:lnSpc>
                <a:spcPct val="58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1pPr>
            <a:lvl2pPr>
              <a:lnSpc>
                <a:spcPct val="58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2pPr>
            <a:lvl3pPr>
              <a:lnSpc>
                <a:spcPct val="58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3pPr>
            <a:lvl4pPr>
              <a:lnSpc>
                <a:spcPct val="58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4pPr>
            <a:lvl5pPr>
              <a:lnSpc>
                <a:spcPct val="58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5pPr>
            <a:lvl6pPr marL="2514600" indent="-228600" defTabSz="457200" eaLnBrk="0" fontAlgn="base" hangingPunct="0">
              <a:lnSpc>
                <a:spcPct val="5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6pPr>
            <a:lvl7pPr marL="2971800" indent="-228600" defTabSz="457200" eaLnBrk="0" fontAlgn="base" hangingPunct="0">
              <a:lnSpc>
                <a:spcPct val="5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7pPr>
            <a:lvl8pPr marL="3429000" indent="-228600" defTabSz="457200" eaLnBrk="0" fontAlgn="base" hangingPunct="0">
              <a:lnSpc>
                <a:spcPct val="5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8pPr>
            <a:lvl9pPr marL="3886200" indent="-228600" defTabSz="457200" eaLnBrk="0" fontAlgn="base" hangingPunct="0">
              <a:lnSpc>
                <a:spcPct val="5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en-GB" altLang="en-US" b="1" dirty="0">
                <a:solidFill>
                  <a:srgbClr val="3333CC"/>
                </a:solidFill>
              </a:rPr>
              <a:t>SNR Fits</a:t>
            </a:r>
          </a:p>
        </p:txBody>
      </p:sp>
      <p:sp>
        <p:nvSpPr>
          <p:cNvPr id="14340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58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1pPr>
            <a:lvl2pPr>
              <a:lnSpc>
                <a:spcPct val="58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2pPr>
            <a:lvl3pPr>
              <a:lnSpc>
                <a:spcPct val="58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3pPr>
            <a:lvl4pPr>
              <a:lnSpc>
                <a:spcPct val="58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4pPr>
            <a:lvl5pPr>
              <a:lnSpc>
                <a:spcPct val="58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5pPr>
            <a:lvl6pPr marL="2514600" indent="-228600" defTabSz="457200" eaLnBrk="0" fontAlgn="base" hangingPunct="0">
              <a:lnSpc>
                <a:spcPct val="5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6pPr>
            <a:lvl7pPr marL="2971800" indent="-228600" defTabSz="457200" eaLnBrk="0" fontAlgn="base" hangingPunct="0">
              <a:lnSpc>
                <a:spcPct val="5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7pPr>
            <a:lvl8pPr marL="3429000" indent="-228600" defTabSz="457200" eaLnBrk="0" fontAlgn="base" hangingPunct="0">
              <a:lnSpc>
                <a:spcPct val="5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8pPr>
            <a:lvl9pPr marL="3886200" indent="-228600" defTabSz="457200" eaLnBrk="0" fontAlgn="base" hangingPunct="0">
              <a:lnSpc>
                <a:spcPct val="5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Times New Roman" panose="02020603050405020304" pitchFamily="18" charset="0"/>
              <a:buNone/>
            </a:pPr>
            <a:fld id="{F17981B1-08C0-4888-B5D8-F20C6DF51974}" type="slidenum">
              <a:rPr lang="en-GB" altLang="en-US" sz="1400"/>
              <a:pPr>
                <a:lnSpc>
                  <a:spcPct val="100000"/>
                </a:lnSpc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17</a:t>
            </a:fld>
            <a:endParaRPr lang="en-GB" altLang="en-US" sz="1400" dirty="0"/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1524000" y="722791"/>
            <a:ext cx="9531927" cy="1120494"/>
          </a:xfrm>
          <a:prstGeom prst="roundRect">
            <a:avLst>
              <a:gd name="adj" fmla="val 16616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 lIns="90360" tIns="44280" rIns="90360" bIns="44280">
            <a:spAutoFit/>
          </a:bodyPr>
          <a:lstStyle/>
          <a:p>
            <a:pPr algn="just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000" b="1" dirty="0"/>
              <a:t>SNR (412 nm and 555 nm)</a:t>
            </a:r>
          </a:p>
          <a:p>
            <a:pPr algn="just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000" dirty="0"/>
              <a:t>		Measured SNR plotted versus radiance.</a:t>
            </a:r>
          </a:p>
          <a:p>
            <a:pPr algn="just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000" dirty="0"/>
              <a:t>		Data – symbols; Lines – function fit (Noise Power = Floor + Shot = a +b*L</a:t>
            </a:r>
            <a:r>
              <a:rPr lang="en-US" sz="2000" baseline="-25000" dirty="0"/>
              <a:t>t</a:t>
            </a:r>
            <a:r>
              <a:rPr lang="en-US" sz="2000" dirty="0"/>
              <a:t>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1140678-0D84-5763-FF9A-819B57880C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200" y="1958850"/>
            <a:ext cx="6019800" cy="488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1372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121BC8C-DF31-1C35-13BE-55F8C6ED1C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70762"/>
            <a:ext cx="6115050" cy="4887238"/>
          </a:xfrm>
          <a:prstGeom prst="rect">
            <a:avLst/>
          </a:prstGeom>
        </p:spPr>
      </p:pic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2000250" y="134939"/>
            <a:ext cx="82296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>
              <a:lnSpc>
                <a:spcPct val="58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1pPr>
            <a:lvl2pPr>
              <a:lnSpc>
                <a:spcPct val="58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2pPr>
            <a:lvl3pPr>
              <a:lnSpc>
                <a:spcPct val="58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3pPr>
            <a:lvl4pPr>
              <a:lnSpc>
                <a:spcPct val="58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4pPr>
            <a:lvl5pPr>
              <a:lnSpc>
                <a:spcPct val="58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5pPr>
            <a:lvl6pPr marL="2514600" indent="-228600" defTabSz="457200" eaLnBrk="0" fontAlgn="base" hangingPunct="0">
              <a:lnSpc>
                <a:spcPct val="5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6pPr>
            <a:lvl7pPr marL="2971800" indent="-228600" defTabSz="457200" eaLnBrk="0" fontAlgn="base" hangingPunct="0">
              <a:lnSpc>
                <a:spcPct val="5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7pPr>
            <a:lvl8pPr marL="3429000" indent="-228600" defTabSz="457200" eaLnBrk="0" fontAlgn="base" hangingPunct="0">
              <a:lnSpc>
                <a:spcPct val="5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8pPr>
            <a:lvl9pPr marL="3886200" indent="-228600" defTabSz="457200" eaLnBrk="0" fontAlgn="base" hangingPunct="0">
              <a:lnSpc>
                <a:spcPct val="5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en-GB" altLang="en-US" b="1" dirty="0">
                <a:solidFill>
                  <a:srgbClr val="3333CC"/>
                </a:solidFill>
              </a:rPr>
              <a:t>SNR Fits</a:t>
            </a:r>
          </a:p>
        </p:txBody>
      </p:sp>
      <p:sp>
        <p:nvSpPr>
          <p:cNvPr id="14340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58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1pPr>
            <a:lvl2pPr>
              <a:lnSpc>
                <a:spcPct val="58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2pPr>
            <a:lvl3pPr>
              <a:lnSpc>
                <a:spcPct val="58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3pPr>
            <a:lvl4pPr>
              <a:lnSpc>
                <a:spcPct val="58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4pPr>
            <a:lvl5pPr>
              <a:lnSpc>
                <a:spcPct val="58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5pPr>
            <a:lvl6pPr marL="2514600" indent="-228600" defTabSz="457200" eaLnBrk="0" fontAlgn="base" hangingPunct="0">
              <a:lnSpc>
                <a:spcPct val="5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6pPr>
            <a:lvl7pPr marL="2971800" indent="-228600" defTabSz="457200" eaLnBrk="0" fontAlgn="base" hangingPunct="0">
              <a:lnSpc>
                <a:spcPct val="5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7pPr>
            <a:lvl8pPr marL="3429000" indent="-228600" defTabSz="457200" eaLnBrk="0" fontAlgn="base" hangingPunct="0">
              <a:lnSpc>
                <a:spcPct val="5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8pPr>
            <a:lvl9pPr marL="3886200" indent="-228600" defTabSz="457200" eaLnBrk="0" fontAlgn="base" hangingPunct="0">
              <a:lnSpc>
                <a:spcPct val="5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Times New Roman" panose="02020603050405020304" pitchFamily="18" charset="0"/>
              <a:buNone/>
            </a:pPr>
            <a:fld id="{F17981B1-08C0-4888-B5D8-F20C6DF51974}" type="slidenum">
              <a:rPr lang="en-GB" altLang="en-US" sz="1400"/>
              <a:pPr>
                <a:lnSpc>
                  <a:spcPct val="100000"/>
                </a:lnSpc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18</a:t>
            </a:fld>
            <a:endParaRPr lang="en-GB" altLang="en-US" sz="1400"/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3247292" y="722791"/>
            <a:ext cx="5205046" cy="1120494"/>
          </a:xfrm>
          <a:prstGeom prst="roundRect">
            <a:avLst>
              <a:gd name="adj" fmla="val 16616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 lIns="90360" tIns="44280" rIns="90360" bIns="44280">
            <a:spAutoFit/>
          </a:bodyPr>
          <a:lstStyle/>
          <a:p>
            <a:pPr algn="just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000" b="1" dirty="0"/>
              <a:t>SNR (655 nm and 865 nm)</a:t>
            </a:r>
          </a:p>
          <a:p>
            <a:pPr algn="just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000" dirty="0"/>
              <a:t>		Measured SNR plotted versus radiance.</a:t>
            </a:r>
          </a:p>
          <a:p>
            <a:pPr algn="just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000" dirty="0"/>
              <a:t>		Data – symbols; Lines – function fit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FB5053F-C658-FA38-9E8D-B4921CE8C5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1938" y="1957858"/>
            <a:ext cx="6090062" cy="4899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70880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D265F4-4071-D157-2676-2269223BF1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957852"/>
            <a:ext cx="6096000" cy="489914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D31B23A-C1FF-1C66-AAB7-D5699E01C4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57856"/>
            <a:ext cx="6096000" cy="4899145"/>
          </a:xfrm>
          <a:prstGeom prst="rect">
            <a:avLst/>
          </a:prstGeom>
        </p:spPr>
      </p:pic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2000250" y="134939"/>
            <a:ext cx="82296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>
              <a:lnSpc>
                <a:spcPct val="58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1pPr>
            <a:lvl2pPr>
              <a:lnSpc>
                <a:spcPct val="58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2pPr>
            <a:lvl3pPr>
              <a:lnSpc>
                <a:spcPct val="58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3pPr>
            <a:lvl4pPr>
              <a:lnSpc>
                <a:spcPct val="58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4pPr>
            <a:lvl5pPr>
              <a:lnSpc>
                <a:spcPct val="58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5pPr>
            <a:lvl6pPr marL="2514600" indent="-228600" defTabSz="457200" eaLnBrk="0" fontAlgn="base" hangingPunct="0">
              <a:lnSpc>
                <a:spcPct val="5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6pPr>
            <a:lvl7pPr marL="2971800" indent="-228600" defTabSz="457200" eaLnBrk="0" fontAlgn="base" hangingPunct="0">
              <a:lnSpc>
                <a:spcPct val="5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7pPr>
            <a:lvl8pPr marL="3429000" indent="-228600" defTabSz="457200" eaLnBrk="0" fontAlgn="base" hangingPunct="0">
              <a:lnSpc>
                <a:spcPct val="5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8pPr>
            <a:lvl9pPr marL="3886200" indent="-228600" defTabSz="457200" eaLnBrk="0" fontAlgn="base" hangingPunct="0">
              <a:lnSpc>
                <a:spcPct val="5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en-GB" altLang="en-US" b="1" dirty="0">
                <a:solidFill>
                  <a:srgbClr val="3333CC"/>
                </a:solidFill>
              </a:rPr>
              <a:t>SNR Fits</a:t>
            </a:r>
          </a:p>
        </p:txBody>
      </p:sp>
      <p:sp>
        <p:nvSpPr>
          <p:cNvPr id="14340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58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1pPr>
            <a:lvl2pPr>
              <a:lnSpc>
                <a:spcPct val="58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2pPr>
            <a:lvl3pPr>
              <a:lnSpc>
                <a:spcPct val="58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3pPr>
            <a:lvl4pPr>
              <a:lnSpc>
                <a:spcPct val="58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4pPr>
            <a:lvl5pPr>
              <a:lnSpc>
                <a:spcPct val="58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5pPr>
            <a:lvl6pPr marL="2514600" indent="-228600" defTabSz="457200" eaLnBrk="0" fontAlgn="base" hangingPunct="0">
              <a:lnSpc>
                <a:spcPct val="5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6pPr>
            <a:lvl7pPr marL="2971800" indent="-228600" defTabSz="457200" eaLnBrk="0" fontAlgn="base" hangingPunct="0">
              <a:lnSpc>
                <a:spcPct val="5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7pPr>
            <a:lvl8pPr marL="3429000" indent="-228600" defTabSz="457200" eaLnBrk="0" fontAlgn="base" hangingPunct="0">
              <a:lnSpc>
                <a:spcPct val="5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8pPr>
            <a:lvl9pPr marL="3886200" indent="-228600" defTabSz="457200" eaLnBrk="0" fontAlgn="base" hangingPunct="0">
              <a:lnSpc>
                <a:spcPct val="58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DejaVu LGC Sans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Times New Roman" panose="02020603050405020304" pitchFamily="18" charset="0"/>
              <a:buNone/>
            </a:pPr>
            <a:fld id="{F17981B1-08C0-4888-B5D8-F20C6DF51974}" type="slidenum">
              <a:rPr lang="en-GB" altLang="en-US" sz="1400"/>
              <a:pPr>
                <a:lnSpc>
                  <a:spcPct val="100000"/>
                </a:lnSpc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19</a:t>
            </a:fld>
            <a:endParaRPr lang="en-GB" altLang="en-US" sz="1400"/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3420207" y="716334"/>
            <a:ext cx="5351585" cy="1120494"/>
          </a:xfrm>
          <a:prstGeom prst="roundRect">
            <a:avLst>
              <a:gd name="adj" fmla="val 16616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 lIns="90360" tIns="44280" rIns="90360" bIns="44280">
            <a:spAutoFit/>
          </a:bodyPr>
          <a:lstStyle/>
          <a:p>
            <a:pPr algn="just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000" b="1" dirty="0"/>
              <a:t>SNR (1250 nm SG and 2260 nm)</a:t>
            </a:r>
          </a:p>
          <a:p>
            <a:pPr algn="just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000" dirty="0"/>
              <a:t>		Measured SNR plotted versus radiance.</a:t>
            </a:r>
          </a:p>
          <a:p>
            <a:pPr algn="just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000" dirty="0"/>
              <a:t>		Data – symbols; Lines – function fit</a:t>
            </a:r>
          </a:p>
        </p:txBody>
      </p:sp>
    </p:spTree>
    <p:extLst>
      <p:ext uri="{BB962C8B-B14F-4D97-AF65-F5344CB8AC3E}">
        <p14:creationId xmlns:p14="http://schemas.microsoft.com/office/powerpoint/2010/main" val="99152552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A29DB-4A8C-4D7F-8BCD-BDC4919E0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  <a:r>
              <a:rPr lang="en-US" dirty="0">
                <a:latin typeface="+mn-lt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2BD2CE-DDA2-415F-9C45-3DA40B95E6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0440" y="2506345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Calibration equation, GSD, IFOV, </a:t>
            </a:r>
            <a:r>
              <a:rPr lang="en-US" sz="2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en-US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B2B registration (Gerhard Meister)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Center wavelengths, 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spectral sampling</a:t>
            </a:r>
            <a:r>
              <a:rPr lang="en-US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OOB (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Gerhard Meister</a:t>
            </a:r>
            <a:r>
              <a:rPr lang="en-US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SNR, RVS, polarization, linearity (Jeff McIntire)</a:t>
            </a:r>
            <a:endParaRPr lang="en-US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Straylight/crosstalk, temperature sensitivity (</a:t>
            </a:r>
            <a:r>
              <a:rPr lang="en-US" dirty="0" err="1">
                <a:ea typeface="Calibri" panose="020F0502020204030204" pitchFamily="34" charset="0"/>
                <a:cs typeface="Times New Roman" panose="02020603050405020304" pitchFamily="18" charset="0"/>
              </a:rPr>
              <a:t>Shihyan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 Lee)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Striping, absolute gain, Gain trending, spectral</a:t>
            </a:r>
            <a:br>
              <a:rPr lang="en-US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on-orbit trending (measurements during tilt) (Gene </a:t>
            </a:r>
            <a:r>
              <a:rPr lang="en-US" sz="2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Eplee</a:t>
            </a:r>
            <a:r>
              <a:rPr lang="en-US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SWIR band hysteresis correction, SPCA measurements (Fred </a:t>
            </a:r>
            <a:r>
              <a:rPr lang="en-US" sz="2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Patt</a:t>
            </a:r>
            <a:r>
              <a:rPr lang="en-US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Backup:  OCI uncertainty matrix (Gerhard Meister)</a:t>
            </a:r>
            <a:br>
              <a:rPr lang="en-US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96007-FEFB-9959-2717-4EB6F2076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EF66-87B6-4EAA-814E-CDEB83F01DC2}" type="slidenum">
              <a:rPr lang="en-US" smtClean="0"/>
              <a:t>2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1EAF6C-A50C-9BB7-FF8D-E57577E24B4A}"/>
              </a:ext>
            </a:extLst>
          </p:cNvPr>
          <p:cNvSpPr txBox="1"/>
          <p:nvPr/>
        </p:nvSpPr>
        <p:spPr>
          <a:xfrm>
            <a:off x="980440" y="1473200"/>
            <a:ext cx="1002792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Analysis and material in this presentation was generated by Gerhard Meister, Gene Eplee, Fred Patt, </a:t>
            </a:r>
            <a:r>
              <a:rPr lang="en-US" dirty="0" err="1"/>
              <a:t>Shihyan</a:t>
            </a:r>
            <a:r>
              <a:rPr lang="en-US" dirty="0"/>
              <a:t> Lee and Jeff McIntire at NASA GSFC. Brian Cairns from NASA GISS is presenting.</a:t>
            </a: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968342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2000250" y="134939"/>
            <a:ext cx="82296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3200" b="1" dirty="0">
                <a:solidFill>
                  <a:srgbClr val="3333CC"/>
                </a:solidFill>
              </a:rPr>
              <a:t>SNR at L</a:t>
            </a:r>
            <a:r>
              <a:rPr lang="en-GB" sz="3200" b="1" baseline="-25000" dirty="0">
                <a:solidFill>
                  <a:srgbClr val="3333CC"/>
                </a:solidFill>
              </a:rPr>
              <a:t>TYP</a:t>
            </a:r>
            <a:endParaRPr lang="en-GB" sz="3200" b="1" dirty="0">
              <a:solidFill>
                <a:srgbClr val="3333CC"/>
              </a:solidFill>
            </a:endParaRPr>
          </a:p>
        </p:txBody>
      </p:sp>
      <p:sp>
        <p:nvSpPr>
          <p:cNvPr id="4101" name="AutoShape 6"/>
          <p:cNvSpPr>
            <a:spLocks noChangeArrowheads="1"/>
          </p:cNvSpPr>
          <p:nvPr/>
        </p:nvSpPr>
        <p:spPr bwMode="auto">
          <a:xfrm>
            <a:off x="1270439" y="919083"/>
            <a:ext cx="9651121" cy="779976"/>
          </a:xfrm>
          <a:prstGeom prst="roundRect">
            <a:avLst>
              <a:gd name="adj" fmla="val 16616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 lIns="90360" tIns="44280" rIns="90360" bIns="44280">
            <a:spAutoFit/>
          </a:bodyPr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000" dirty="0"/>
              <a:t>Comparison of different SNR estimates over tests (HAM A shown; HAM B is consistent)</a:t>
            </a:r>
          </a:p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000" dirty="0"/>
              <a:t>		All multispectral and SWIR bands well above the baseline requirement</a:t>
            </a:r>
          </a:p>
        </p:txBody>
      </p:sp>
      <p:sp>
        <p:nvSpPr>
          <p:cNvPr id="5124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buFont typeface="Times New Roman" pitchFamily="18" charset="0"/>
              <a:buNone/>
              <a:defRPr/>
            </a:pPr>
            <a:fld id="{ADECEFB0-1F29-495E-9C6B-0E0363D94EDF}" type="slidenum">
              <a:rPr lang="en-GB" smtClean="0"/>
              <a:pPr>
                <a:buFont typeface="Times New Roman" pitchFamily="18" charset="0"/>
                <a:buNone/>
                <a:defRPr/>
              </a:pPr>
              <a:t>20</a:t>
            </a:fld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904C4FA-2F8E-4F18-25C4-BF958673DF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22829"/>
            <a:ext cx="4570570" cy="48351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F98386D-DF6C-80E8-FFD7-515F2FDE7F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1400" y="1993522"/>
            <a:ext cx="4753708" cy="48463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2B44C71-AE05-0DCC-3261-6771829FF7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3770" y="1975363"/>
            <a:ext cx="4878230" cy="486447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065E753-8E43-2D8B-79D9-2250038114F3}"/>
              </a:ext>
            </a:extLst>
          </p:cNvPr>
          <p:cNvSpPr txBox="1"/>
          <p:nvPr/>
        </p:nvSpPr>
        <p:spPr>
          <a:xfrm>
            <a:off x="2390924" y="2417003"/>
            <a:ext cx="993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Blue FPA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530A13-4D64-1E6C-4EA6-F626D1A4CD9D}"/>
              </a:ext>
            </a:extLst>
          </p:cNvPr>
          <p:cNvSpPr txBox="1"/>
          <p:nvPr/>
        </p:nvSpPr>
        <p:spPr>
          <a:xfrm>
            <a:off x="6025212" y="2417003"/>
            <a:ext cx="936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Red FPA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A6730D-8C05-08D0-2298-31265ED57898}"/>
              </a:ext>
            </a:extLst>
          </p:cNvPr>
          <p:cNvSpPr txBox="1"/>
          <p:nvPr/>
        </p:nvSpPr>
        <p:spPr>
          <a:xfrm>
            <a:off x="10017140" y="2417003"/>
            <a:ext cx="676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SWIR</a:t>
            </a:r>
          </a:p>
        </p:txBody>
      </p:sp>
    </p:spTree>
    <p:extLst>
      <p:ext uri="{BB962C8B-B14F-4D97-AF65-F5344CB8AC3E}">
        <p14:creationId xmlns:p14="http://schemas.microsoft.com/office/powerpoint/2010/main" val="117048546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1981200" y="3200401"/>
            <a:ext cx="82296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5400" b="1" dirty="0">
                <a:solidFill>
                  <a:srgbClr val="3333CC"/>
                </a:solidFill>
              </a:rPr>
              <a:t>Polarization</a:t>
            </a:r>
            <a:endParaRPr lang="en-GB" sz="5400" b="1" baseline="-25000" dirty="0">
              <a:solidFill>
                <a:srgbClr val="3333CC"/>
              </a:solidFill>
            </a:endParaRPr>
          </a:p>
        </p:txBody>
      </p:sp>
      <p:sp>
        <p:nvSpPr>
          <p:cNvPr id="10243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buFont typeface="Times New Roman" pitchFamily="18" charset="0"/>
              <a:buNone/>
              <a:defRPr/>
            </a:pPr>
            <a:fld id="{A6671E51-CD19-469B-B88C-BED1D1C5FF09}" type="slidenum">
              <a:rPr lang="en-GB" smtClean="0"/>
              <a:pPr>
                <a:buFont typeface="Times New Roman" pitchFamily="18" charset="0"/>
                <a:buNone/>
                <a:defRPr/>
              </a:pPr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0310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41" y="2905126"/>
            <a:ext cx="10077499" cy="3952874"/>
          </a:xfrm>
          <a:prstGeom prst="rect">
            <a:avLst/>
          </a:prstGeom>
        </p:spPr>
      </p:pic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2000250" y="134939"/>
            <a:ext cx="82296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3200" b="1" dirty="0">
                <a:solidFill>
                  <a:srgbClr val="3333CC"/>
                </a:solidFill>
              </a:rPr>
              <a:t>Fourier Analysis</a:t>
            </a:r>
            <a:endParaRPr lang="en-GB" sz="3200" b="1" baseline="-25000" dirty="0">
              <a:solidFill>
                <a:srgbClr val="3333CC"/>
              </a:solidFill>
            </a:endParaRPr>
          </a:p>
        </p:txBody>
      </p:sp>
      <p:sp>
        <p:nvSpPr>
          <p:cNvPr id="4101" name="AutoShape 6"/>
          <p:cNvSpPr>
            <a:spLocks noChangeArrowheads="1"/>
          </p:cNvSpPr>
          <p:nvPr/>
        </p:nvSpPr>
        <p:spPr bwMode="auto">
          <a:xfrm>
            <a:off x="1230923" y="674431"/>
            <a:ext cx="10077499" cy="2142051"/>
          </a:xfrm>
          <a:prstGeom prst="roundRect">
            <a:avLst>
              <a:gd name="adj" fmla="val 16616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 lIns="90360" tIns="44280" rIns="90360" bIns="44280">
            <a:spAutoFit/>
          </a:bodyPr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000" dirty="0"/>
              <a:t>Fourier analysis of polarization measurements – scan angles -49, -25, 0, 2, 25, 49</a:t>
            </a:r>
          </a:p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000" dirty="0"/>
              <a:t>		The Fourier components are plotted over the measured data (normalized)</a:t>
            </a:r>
          </a:p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000" dirty="0"/>
              <a:t>			For a well-designed test, expect a pure 2-cycle oscillation</a:t>
            </a:r>
          </a:p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000" dirty="0"/>
              <a:t>		2-cycle reproduced the measurements well for scan angles -90, 0, 25, and 49</a:t>
            </a:r>
          </a:p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000" dirty="0"/>
              <a:t>		Large 4-cycle observed in -52, -49, -25</a:t>
            </a:r>
          </a:p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000" dirty="0"/>
              <a:t>			2- and 4-cycle are orthogonal, so does not affect assessment</a:t>
            </a:r>
          </a:p>
        </p:txBody>
      </p:sp>
      <p:sp>
        <p:nvSpPr>
          <p:cNvPr id="5124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buFont typeface="Times New Roman" pitchFamily="18" charset="0"/>
              <a:buNone/>
              <a:defRPr/>
            </a:pPr>
            <a:fld id="{ADECEFB0-1F29-495E-9C6B-0E0363D94EDF}" type="slidenum">
              <a:rPr lang="en-GB" smtClean="0"/>
              <a:pPr>
                <a:buFont typeface="Times New Roman" pitchFamily="18" charset="0"/>
                <a:buNone/>
                <a:defRPr/>
              </a:pPr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19418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2000250" y="134939"/>
            <a:ext cx="82296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3200" b="1" dirty="0">
                <a:solidFill>
                  <a:srgbClr val="3333CC"/>
                </a:solidFill>
              </a:rPr>
              <a:t>Polarization Amplitude</a:t>
            </a:r>
            <a:endParaRPr lang="en-GB" sz="3200" b="1" baseline="-25000" dirty="0">
              <a:solidFill>
                <a:srgbClr val="3333CC"/>
              </a:solidFill>
            </a:endParaRPr>
          </a:p>
        </p:txBody>
      </p:sp>
      <p:sp>
        <p:nvSpPr>
          <p:cNvPr id="4101" name="AutoShape 6"/>
          <p:cNvSpPr>
            <a:spLocks noChangeArrowheads="1"/>
          </p:cNvSpPr>
          <p:nvPr/>
        </p:nvSpPr>
        <p:spPr bwMode="auto">
          <a:xfrm>
            <a:off x="586154" y="748250"/>
            <a:ext cx="10879015" cy="1461013"/>
          </a:xfrm>
          <a:prstGeom prst="roundRect">
            <a:avLst>
              <a:gd name="adj" fmla="val 16616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 lIns="90360" tIns="44280" rIns="90360" bIns="44280">
            <a:spAutoFit/>
          </a:bodyPr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600" dirty="0"/>
              <a:t>	</a:t>
            </a:r>
            <a:r>
              <a:rPr lang="en-US" sz="2000" dirty="0"/>
              <a:t>Polarization amplitude measured at different scan angles</a:t>
            </a:r>
          </a:p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000" dirty="0"/>
              <a:t>		Amplitude generally less than 0.4 % except in UV (below about 350 nm)</a:t>
            </a:r>
          </a:p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000" dirty="0"/>
              <a:t>		Oscillations in red FPA a feature of the depolarizer</a:t>
            </a:r>
          </a:p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000" dirty="0"/>
              <a:t>		Phase angle also determined – Mueller matrix components derived from amplitude and phase</a:t>
            </a:r>
          </a:p>
        </p:txBody>
      </p:sp>
      <p:sp>
        <p:nvSpPr>
          <p:cNvPr id="5124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buFont typeface="Times New Roman" pitchFamily="18" charset="0"/>
              <a:buNone/>
              <a:defRPr/>
            </a:pPr>
            <a:fld id="{ADECEFB0-1F29-495E-9C6B-0E0363D94EDF}" type="slidenum">
              <a:rPr lang="en-GB" smtClean="0"/>
              <a:pPr>
                <a:buFont typeface="Times New Roman" pitchFamily="18" charset="0"/>
                <a:buNone/>
                <a:defRPr/>
              </a:pPr>
              <a:t>23</a:t>
            </a:fld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A006BDD-FB8B-83F6-919B-9DB95754E3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15138"/>
            <a:ext cx="4947138" cy="42672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3014FA3-BCF9-19B9-2129-7AD48050ED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8373" y="2542272"/>
            <a:ext cx="5115658" cy="43157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6BA0777-6CA6-797C-53BC-FA69AB50A9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7600" y="2426458"/>
            <a:ext cx="4724400" cy="444455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812599A-1DDE-B419-CE89-0E1D4D134A37}"/>
              </a:ext>
            </a:extLst>
          </p:cNvPr>
          <p:cNvSpPr txBox="1"/>
          <p:nvPr/>
        </p:nvSpPr>
        <p:spPr>
          <a:xfrm>
            <a:off x="2344031" y="2839034"/>
            <a:ext cx="993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Blue FPA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471A50-3514-A7C4-4A40-BC84E4FAAAC7}"/>
              </a:ext>
            </a:extLst>
          </p:cNvPr>
          <p:cNvSpPr txBox="1"/>
          <p:nvPr/>
        </p:nvSpPr>
        <p:spPr>
          <a:xfrm>
            <a:off x="6272826" y="2839034"/>
            <a:ext cx="936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Red FPA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19C4DA-72EC-537A-7A98-FAA4E495FABE}"/>
              </a:ext>
            </a:extLst>
          </p:cNvPr>
          <p:cNvSpPr txBox="1"/>
          <p:nvPr/>
        </p:nvSpPr>
        <p:spPr>
          <a:xfrm>
            <a:off x="9891488" y="2839034"/>
            <a:ext cx="676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SWIR</a:t>
            </a:r>
          </a:p>
        </p:txBody>
      </p:sp>
    </p:spTree>
    <p:extLst>
      <p:ext uri="{BB962C8B-B14F-4D97-AF65-F5344CB8AC3E}">
        <p14:creationId xmlns:p14="http://schemas.microsoft.com/office/powerpoint/2010/main" val="346965714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2000250" y="134939"/>
            <a:ext cx="82296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3200" b="1" dirty="0">
                <a:solidFill>
                  <a:srgbClr val="3333CC"/>
                </a:solidFill>
              </a:rPr>
              <a:t>Polarization Uncertainty</a:t>
            </a:r>
          </a:p>
        </p:txBody>
      </p:sp>
      <p:sp>
        <p:nvSpPr>
          <p:cNvPr id="4101" name="AutoShape 6"/>
          <p:cNvSpPr>
            <a:spLocks noChangeArrowheads="1"/>
          </p:cNvSpPr>
          <p:nvPr/>
        </p:nvSpPr>
        <p:spPr bwMode="auto">
          <a:xfrm>
            <a:off x="691662" y="768491"/>
            <a:ext cx="10621107" cy="1120494"/>
          </a:xfrm>
          <a:prstGeom prst="roundRect">
            <a:avLst>
              <a:gd name="adj" fmla="val 16616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 lIns="90360" tIns="44280" rIns="90360" bIns="44280">
            <a:spAutoFit/>
          </a:bodyPr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600" dirty="0"/>
              <a:t>	</a:t>
            </a:r>
            <a:r>
              <a:rPr lang="en-US" sz="2000" dirty="0"/>
              <a:t>Uncertainty on the polarization measurement assessed</a:t>
            </a:r>
          </a:p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000" dirty="0"/>
              <a:t>		Total uncertainty generally less than 0.1 % </a:t>
            </a:r>
          </a:p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000" dirty="0"/>
              <a:t>			Assumes on-orbit that scenes will be less than 50% polarized.</a:t>
            </a:r>
          </a:p>
        </p:txBody>
      </p:sp>
      <p:sp>
        <p:nvSpPr>
          <p:cNvPr id="5124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buFont typeface="Times New Roman" pitchFamily="18" charset="0"/>
              <a:buNone/>
              <a:defRPr/>
            </a:pPr>
            <a:fld id="{ADECEFB0-1F29-495E-9C6B-0E0363D94EDF}" type="slidenum">
              <a:rPr lang="en-GB" smtClean="0"/>
              <a:pPr>
                <a:buFont typeface="Times New Roman" pitchFamily="18" charset="0"/>
                <a:buNone/>
                <a:defRPr/>
              </a:pPr>
              <a:t>24</a:t>
            </a:fld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BD82C5-6316-84C5-8001-C89A751FDC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15662"/>
            <a:ext cx="4947138" cy="464233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FDC7167-5AAB-B0FE-4726-2A72153AB7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0626" y="2215662"/>
            <a:ext cx="5296144" cy="464233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9CA52EA-D709-FAA0-2963-81A496F4BD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3446" y="2215662"/>
            <a:ext cx="4539518" cy="46265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0F4A151-57C5-FB5C-C8F1-A7B7934C0B52}"/>
              </a:ext>
            </a:extLst>
          </p:cNvPr>
          <p:cNvSpPr txBox="1"/>
          <p:nvPr/>
        </p:nvSpPr>
        <p:spPr>
          <a:xfrm>
            <a:off x="2209800" y="2639741"/>
            <a:ext cx="993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Blue FPA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E4A387-DB7E-AD0B-758E-A37F914B9534}"/>
              </a:ext>
            </a:extLst>
          </p:cNvPr>
          <p:cNvSpPr txBox="1"/>
          <p:nvPr/>
        </p:nvSpPr>
        <p:spPr>
          <a:xfrm>
            <a:off x="6443362" y="2639741"/>
            <a:ext cx="936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Red FPA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F1F4FA-7DFD-5E32-E6C2-0F1C92782139}"/>
              </a:ext>
            </a:extLst>
          </p:cNvPr>
          <p:cNvSpPr txBox="1"/>
          <p:nvPr/>
        </p:nvSpPr>
        <p:spPr>
          <a:xfrm>
            <a:off x="9982200" y="2639741"/>
            <a:ext cx="676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SWIR</a:t>
            </a:r>
          </a:p>
        </p:txBody>
      </p:sp>
    </p:spTree>
    <p:extLst>
      <p:ext uri="{BB962C8B-B14F-4D97-AF65-F5344CB8AC3E}">
        <p14:creationId xmlns:p14="http://schemas.microsoft.com/office/powerpoint/2010/main" val="77502391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1981200" y="3200401"/>
            <a:ext cx="82296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5400" b="1" dirty="0">
                <a:solidFill>
                  <a:srgbClr val="3333CC"/>
                </a:solidFill>
              </a:rPr>
              <a:t>Response Versus Scan Angle (RVS)</a:t>
            </a:r>
            <a:endParaRPr lang="en-GB" sz="5400" b="1" baseline="-25000" dirty="0">
              <a:solidFill>
                <a:srgbClr val="3333CC"/>
              </a:solidFill>
            </a:endParaRPr>
          </a:p>
        </p:txBody>
      </p:sp>
      <p:sp>
        <p:nvSpPr>
          <p:cNvPr id="10243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buFont typeface="Times New Roman" pitchFamily="18" charset="0"/>
              <a:buNone/>
              <a:defRPr/>
            </a:pPr>
            <a:fld id="{A6671E51-CD19-469B-B88C-BED1D1C5FF09}" type="slidenum">
              <a:rPr lang="en-GB" smtClean="0"/>
              <a:pPr>
                <a:buFont typeface="Times New Roman" pitchFamily="18" charset="0"/>
                <a:buNone/>
                <a:defRPr/>
              </a:pPr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658312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2000250" y="134939"/>
            <a:ext cx="82296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3200" b="1" dirty="0">
                <a:solidFill>
                  <a:srgbClr val="3333CC"/>
                </a:solidFill>
              </a:rPr>
              <a:t>RVS vs Scan Angle</a:t>
            </a:r>
            <a:endParaRPr lang="en-GB" sz="3200" b="1" baseline="-25000" dirty="0">
              <a:solidFill>
                <a:srgbClr val="3333CC"/>
              </a:solidFill>
            </a:endParaRPr>
          </a:p>
        </p:txBody>
      </p:sp>
      <p:sp>
        <p:nvSpPr>
          <p:cNvPr id="4101" name="AutoShape 6"/>
          <p:cNvSpPr>
            <a:spLocks noChangeArrowheads="1"/>
          </p:cNvSpPr>
          <p:nvPr/>
        </p:nvSpPr>
        <p:spPr bwMode="auto">
          <a:xfrm>
            <a:off x="1829820" y="716097"/>
            <a:ext cx="7678614" cy="1461013"/>
          </a:xfrm>
          <a:prstGeom prst="roundRect">
            <a:avLst>
              <a:gd name="adj" fmla="val 16616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 lIns="90360" tIns="44280" rIns="90360" bIns="44280">
            <a:spAutoFit/>
          </a:bodyPr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000" dirty="0"/>
              <a:t>Example of RVS measurements (symbols) and fits (lines)</a:t>
            </a:r>
          </a:p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000" dirty="0"/>
              <a:t>		Repeated measurement agreed well for Blue and Red FPAs</a:t>
            </a:r>
          </a:p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000" dirty="0"/>
              <a:t>		Some differences between motor control electronics side for SWIR</a:t>
            </a:r>
          </a:p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000" dirty="0"/>
              <a:t>		Solar Cal angle does not always agree with the fit</a:t>
            </a:r>
          </a:p>
        </p:txBody>
      </p:sp>
      <p:sp>
        <p:nvSpPr>
          <p:cNvPr id="5124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buFont typeface="Times New Roman" pitchFamily="18" charset="0"/>
              <a:buNone/>
              <a:defRPr/>
            </a:pPr>
            <a:fld id="{ADECEFB0-1F29-495E-9C6B-0E0363D94EDF}" type="slidenum">
              <a:rPr lang="en-GB" smtClean="0"/>
              <a:pPr>
                <a:buFont typeface="Times New Roman" pitchFamily="18" charset="0"/>
                <a:buNone/>
                <a:defRPr/>
              </a:pPr>
              <a:t>26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E9CF45-17F3-FB19-1CBF-8DC5E15EBC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2004" y="2297894"/>
            <a:ext cx="8886091" cy="456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1883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D16F273-7BBC-72D3-2877-F10191BF94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06669" y="1368670"/>
            <a:ext cx="4888523" cy="6090138"/>
          </a:xfrm>
          <a:prstGeom prst="rect">
            <a:avLst/>
          </a:prstGeom>
        </p:spPr>
      </p:pic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2000250" y="134939"/>
            <a:ext cx="82296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3200" b="1" dirty="0">
                <a:solidFill>
                  <a:srgbClr val="3333CC"/>
                </a:solidFill>
              </a:rPr>
              <a:t>RVS vs Scan Angle</a:t>
            </a:r>
            <a:endParaRPr lang="en-GB" sz="3200" b="1" baseline="-25000" dirty="0">
              <a:solidFill>
                <a:srgbClr val="3333CC"/>
              </a:solidFill>
            </a:endParaRPr>
          </a:p>
        </p:txBody>
      </p:sp>
      <p:sp>
        <p:nvSpPr>
          <p:cNvPr id="4101" name="AutoShape 6"/>
          <p:cNvSpPr>
            <a:spLocks noChangeArrowheads="1"/>
          </p:cNvSpPr>
          <p:nvPr/>
        </p:nvSpPr>
        <p:spPr bwMode="auto">
          <a:xfrm>
            <a:off x="2960077" y="715108"/>
            <a:ext cx="5791200" cy="1120494"/>
          </a:xfrm>
          <a:prstGeom prst="roundRect">
            <a:avLst>
              <a:gd name="adj" fmla="val 16616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 lIns="90360" tIns="44280" rIns="90360" bIns="44280">
            <a:spAutoFit/>
          </a:bodyPr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000" dirty="0"/>
              <a:t>Variation of the RVS over bands and scan angle</a:t>
            </a:r>
          </a:p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000" dirty="0"/>
              <a:t>		Here RVS is normalized to 0 degrees scan angle.</a:t>
            </a:r>
          </a:p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000" dirty="0"/>
              <a:t>		RVS shape varies across each focal plane.</a:t>
            </a:r>
          </a:p>
        </p:txBody>
      </p:sp>
      <p:sp>
        <p:nvSpPr>
          <p:cNvPr id="5124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buFont typeface="Times New Roman" pitchFamily="18" charset="0"/>
              <a:buNone/>
              <a:defRPr/>
            </a:pPr>
            <a:fld id="{ADECEFB0-1F29-495E-9C6B-0E0363D94EDF}" type="slidenum">
              <a:rPr lang="en-GB" smtClean="0"/>
              <a:pPr>
                <a:buFont typeface="Times New Roman" pitchFamily="18" charset="0"/>
                <a:buNone/>
                <a:defRPr/>
              </a:pPr>
              <a:t>27</a:t>
            </a:fld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5977728-2AFA-CB1A-0974-4CEC64CA1F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6394938" y="1060938"/>
            <a:ext cx="4888524" cy="6705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794F7A6-EA37-077D-17C5-CA44F182EF75}"/>
              </a:ext>
            </a:extLst>
          </p:cNvPr>
          <p:cNvSpPr txBox="1"/>
          <p:nvPr/>
        </p:nvSpPr>
        <p:spPr>
          <a:xfrm>
            <a:off x="8751277" y="2112203"/>
            <a:ext cx="936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Red FPA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D5BD11-F55E-7A25-4551-96DACDB8201B}"/>
              </a:ext>
            </a:extLst>
          </p:cNvPr>
          <p:cNvSpPr txBox="1"/>
          <p:nvPr/>
        </p:nvSpPr>
        <p:spPr>
          <a:xfrm>
            <a:off x="2754339" y="2112203"/>
            <a:ext cx="993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Blue FPA</a:t>
            </a:r>
          </a:p>
        </p:txBody>
      </p:sp>
    </p:spTree>
    <p:extLst>
      <p:ext uri="{BB962C8B-B14F-4D97-AF65-F5344CB8AC3E}">
        <p14:creationId xmlns:p14="http://schemas.microsoft.com/office/powerpoint/2010/main" val="421338093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F653A43-A5AC-AD65-ABCD-F6BDEAB204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044108" y="2283259"/>
            <a:ext cx="4650383" cy="45466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C38A9A7-6D81-2476-9705-6D5EC7AE4B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473949" y="2235949"/>
            <a:ext cx="4697502" cy="4546600"/>
          </a:xfrm>
          <a:prstGeom prst="rect">
            <a:avLst/>
          </a:prstGeom>
        </p:spPr>
      </p:pic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2000250" y="134939"/>
            <a:ext cx="82296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3200" b="1" dirty="0">
                <a:solidFill>
                  <a:srgbClr val="3333CC"/>
                </a:solidFill>
              </a:rPr>
              <a:t>SWIR RVS</a:t>
            </a:r>
            <a:endParaRPr lang="en-GB" sz="3200" b="1" baseline="-25000" dirty="0">
              <a:solidFill>
                <a:srgbClr val="3333CC"/>
              </a:solidFill>
            </a:endParaRPr>
          </a:p>
        </p:txBody>
      </p:sp>
      <p:sp>
        <p:nvSpPr>
          <p:cNvPr id="4101" name="AutoShape 6"/>
          <p:cNvSpPr>
            <a:spLocks noChangeArrowheads="1"/>
          </p:cNvSpPr>
          <p:nvPr/>
        </p:nvSpPr>
        <p:spPr bwMode="auto">
          <a:xfrm>
            <a:off x="715108" y="699485"/>
            <a:ext cx="10527323" cy="1461013"/>
          </a:xfrm>
          <a:prstGeom prst="roundRect">
            <a:avLst>
              <a:gd name="adj" fmla="val 16616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 lIns="90360" tIns="44280" rIns="90360" bIns="44280">
            <a:spAutoFit/>
          </a:bodyPr>
          <a:lstStyle/>
          <a:p>
            <a:pPr algn="just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000" dirty="0"/>
              <a:t>3D view of RVS vs MLA position (reflective on left; transmissive on right)</a:t>
            </a:r>
          </a:p>
          <a:p>
            <a:pPr algn="just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000" dirty="0"/>
              <a:t>		Reflective positions correspond to bands from 940 nm – 1250 nm</a:t>
            </a:r>
          </a:p>
          <a:p>
            <a:pPr algn="just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000" dirty="0"/>
              <a:t>		Transmissive position correspond to bands from 1378 nm – 2260 nm</a:t>
            </a:r>
          </a:p>
          <a:p>
            <a:pPr algn="just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000" dirty="0"/>
              <a:t>			Modeled from reflective positions and component measurements (except 1378 nm)</a:t>
            </a:r>
          </a:p>
        </p:txBody>
      </p:sp>
      <p:sp>
        <p:nvSpPr>
          <p:cNvPr id="5124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buFont typeface="Times New Roman" pitchFamily="18" charset="0"/>
              <a:buNone/>
              <a:defRPr/>
            </a:pPr>
            <a:fld id="{ADECEFB0-1F29-495E-9C6B-0E0363D94EDF}" type="slidenum">
              <a:rPr lang="en-GB" smtClean="0"/>
              <a:pPr>
                <a:buFont typeface="Times New Roman" pitchFamily="18" charset="0"/>
                <a:buNone/>
                <a:defRPr/>
              </a:pPr>
              <a:t>28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27C788-A7F7-93D3-B2BB-BEA77BC030A5}"/>
              </a:ext>
            </a:extLst>
          </p:cNvPr>
          <p:cNvSpPr txBox="1"/>
          <p:nvPr/>
        </p:nvSpPr>
        <p:spPr>
          <a:xfrm>
            <a:off x="3463800" y="2229434"/>
            <a:ext cx="1102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Reflective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38D184-1131-DEFC-2B5F-FB0057520702}"/>
              </a:ext>
            </a:extLst>
          </p:cNvPr>
          <p:cNvSpPr txBox="1"/>
          <p:nvPr/>
        </p:nvSpPr>
        <p:spPr>
          <a:xfrm>
            <a:off x="8051800" y="2229434"/>
            <a:ext cx="13672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Transmissive</a:t>
            </a:r>
          </a:p>
        </p:txBody>
      </p:sp>
    </p:spTree>
    <p:extLst>
      <p:ext uri="{BB962C8B-B14F-4D97-AF65-F5344CB8AC3E}">
        <p14:creationId xmlns:p14="http://schemas.microsoft.com/office/powerpoint/2010/main" val="152405558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9DB2E33-2334-9D3D-654E-B141B47E55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325411" y="2447289"/>
            <a:ext cx="4648201" cy="4173226"/>
          </a:xfrm>
          <a:prstGeom prst="rect">
            <a:avLst/>
          </a:prstGeom>
        </p:spPr>
      </p:pic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2000250" y="134939"/>
            <a:ext cx="82296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3200" b="1" dirty="0">
                <a:solidFill>
                  <a:srgbClr val="3333CC"/>
                </a:solidFill>
              </a:rPr>
              <a:t>RVS Uncertainty</a:t>
            </a:r>
            <a:endParaRPr lang="en-GB" sz="3200" b="1" baseline="-25000" dirty="0">
              <a:solidFill>
                <a:srgbClr val="3333CC"/>
              </a:solidFill>
            </a:endParaRPr>
          </a:p>
        </p:txBody>
      </p:sp>
      <p:sp>
        <p:nvSpPr>
          <p:cNvPr id="4101" name="AutoShape 6"/>
          <p:cNvSpPr>
            <a:spLocks noChangeArrowheads="1"/>
          </p:cNvSpPr>
          <p:nvPr/>
        </p:nvSpPr>
        <p:spPr bwMode="auto">
          <a:xfrm>
            <a:off x="3040530" y="825031"/>
            <a:ext cx="6110939" cy="1120494"/>
          </a:xfrm>
          <a:prstGeom prst="roundRect">
            <a:avLst>
              <a:gd name="adj" fmla="val 16616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 lIns="90360" tIns="44280" rIns="90360" bIns="44280">
            <a:spAutoFit/>
          </a:bodyPr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000" dirty="0"/>
              <a:t>Total RVS uncertainty</a:t>
            </a:r>
          </a:p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000" dirty="0"/>
              <a:t>		Maximum over scan angle range</a:t>
            </a:r>
          </a:p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000" dirty="0"/>
              <a:t>		Generally less than 0.03 %	 -- RVS well defined</a:t>
            </a:r>
          </a:p>
        </p:txBody>
      </p:sp>
      <p:sp>
        <p:nvSpPr>
          <p:cNvPr id="5124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buFont typeface="Times New Roman" pitchFamily="18" charset="0"/>
              <a:buNone/>
              <a:defRPr/>
            </a:pPr>
            <a:fld id="{ADECEFB0-1F29-495E-9C6B-0E0363D94EDF}" type="slidenum">
              <a:rPr lang="en-GB" smtClean="0"/>
              <a:pPr>
                <a:buFont typeface="Times New Roman" pitchFamily="18" charset="0"/>
                <a:buNone/>
                <a:defRPr/>
              </a:pPr>
              <a:t>29</a:t>
            </a:fld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8843A42-E17B-9EDB-A57F-616BF0D2B916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3813207" y="2354225"/>
            <a:ext cx="4644244" cy="44245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D2EC1B5-8B5E-91D0-86D3-DF313498EE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7930733" y="2657256"/>
            <a:ext cx="4648202" cy="381449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448A8BE-0682-738D-802E-3A5B9D972BF4}"/>
              </a:ext>
            </a:extLst>
          </p:cNvPr>
          <p:cNvSpPr txBox="1"/>
          <p:nvPr/>
        </p:nvSpPr>
        <p:spPr>
          <a:xfrm>
            <a:off x="1998689" y="2651616"/>
            <a:ext cx="993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Blue FPA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9505BA-AA14-7F12-C64B-38D2EF45228D}"/>
              </a:ext>
            </a:extLst>
          </p:cNvPr>
          <p:cNvSpPr txBox="1"/>
          <p:nvPr/>
        </p:nvSpPr>
        <p:spPr>
          <a:xfrm>
            <a:off x="6171916" y="2651616"/>
            <a:ext cx="936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Red FPA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CE874F-C0FC-CF7E-3839-949BCEFA638E}"/>
              </a:ext>
            </a:extLst>
          </p:cNvPr>
          <p:cNvSpPr txBox="1"/>
          <p:nvPr/>
        </p:nvSpPr>
        <p:spPr>
          <a:xfrm>
            <a:off x="10434200" y="2651616"/>
            <a:ext cx="676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SWIR</a:t>
            </a:r>
          </a:p>
        </p:txBody>
      </p:sp>
    </p:spTree>
    <p:extLst>
      <p:ext uri="{BB962C8B-B14F-4D97-AF65-F5344CB8AC3E}">
        <p14:creationId xmlns:p14="http://schemas.microsoft.com/office/powerpoint/2010/main" val="121423287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5481C0-C83C-B0E1-E79C-6E1A021EF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Radiance Calibration Equation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E5F776-BB2C-27CD-ADE7-78E0BB863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8053"/>
            <a:ext cx="10515600" cy="4943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L</a:t>
            </a:r>
            <a:r>
              <a:rPr lang="en-US" sz="3200" b="1" baseline="-25000" dirty="0"/>
              <a:t>t</a:t>
            </a:r>
            <a:r>
              <a:rPr lang="en-US" sz="3200" b="1" dirty="0"/>
              <a:t> = K1*K2(t)*(1-K3(T-</a:t>
            </a:r>
            <a:r>
              <a:rPr lang="en-US" sz="3200" b="1" dirty="0" err="1"/>
              <a:t>T</a:t>
            </a:r>
            <a:r>
              <a:rPr lang="en-US" sz="3200" b="1" baseline="-25000" dirty="0" err="1"/>
              <a:t>ref</a:t>
            </a:r>
            <a:r>
              <a:rPr lang="en-US" sz="3200" b="1" dirty="0"/>
              <a:t>))*K4(</a:t>
            </a:r>
            <a:r>
              <a:rPr lang="el-GR" sz="3200" b="1" dirty="0"/>
              <a:t>θ</a:t>
            </a:r>
            <a:r>
              <a:rPr lang="en-US" sz="3200" b="1" dirty="0"/>
              <a:t>) *K5(</a:t>
            </a:r>
            <a:r>
              <a:rPr lang="en-US" sz="3200" b="1" dirty="0" err="1"/>
              <a:t>dn</a:t>
            </a:r>
            <a:r>
              <a:rPr lang="en-US" sz="3200" b="1" dirty="0"/>
              <a:t>)</a:t>
            </a:r>
            <a:r>
              <a:rPr lang="en-US" sz="3200" b="1" dirty="0">
                <a:solidFill>
                  <a:schemeClr val="bg2">
                    <a:lumMod val="75000"/>
                  </a:schemeClr>
                </a:solidFill>
              </a:rPr>
              <a:t>*</a:t>
            </a:r>
            <a:r>
              <a:rPr lang="en-US" sz="3200" b="1" dirty="0" err="1">
                <a:solidFill>
                  <a:schemeClr val="bg2">
                    <a:lumMod val="75000"/>
                  </a:schemeClr>
                </a:solidFill>
              </a:rPr>
              <a:t>Kp</a:t>
            </a:r>
            <a:r>
              <a:rPr lang="en-US" sz="3200" b="1" dirty="0"/>
              <a:t>*</a:t>
            </a:r>
            <a:r>
              <a:rPr lang="en-US" sz="3200" b="1" dirty="0" err="1"/>
              <a:t>dn</a:t>
            </a:r>
            <a:endParaRPr lang="en-US" sz="3200" b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K1 = absolute gain factor; unit: radiance/</a:t>
            </a:r>
            <a:r>
              <a:rPr lang="en-US" dirty="0" err="1"/>
              <a:t>dn</a:t>
            </a:r>
            <a:r>
              <a:rPr lang="en-US" dirty="0"/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K2(t) = relative gain factor as a function of time t; unitless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K3 = temperature correction ; unitless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 = Temperature measured at relevant locations (TBD)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err="1"/>
              <a:t>T</a:t>
            </a:r>
            <a:r>
              <a:rPr lang="en-US" baseline="-25000" dirty="0" err="1"/>
              <a:t>ref</a:t>
            </a:r>
            <a:r>
              <a:rPr lang="en-US" dirty="0"/>
              <a:t> =  Reference Temperature [deg C]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l-GR" dirty="0"/>
              <a:t>θ</a:t>
            </a:r>
            <a:r>
              <a:rPr lang="en-US" dirty="0"/>
              <a:t> =scan angle [deg]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K4 = (</a:t>
            </a:r>
            <a:r>
              <a:rPr lang="el-GR" dirty="0"/>
              <a:t>θ</a:t>
            </a:r>
            <a:r>
              <a:rPr lang="en-US" dirty="0"/>
              <a:t>) response versus scan ; unitless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K5 = nonlinearity factor ; unitless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err="1"/>
              <a:t>dn</a:t>
            </a:r>
            <a:r>
              <a:rPr lang="en-US" dirty="0"/>
              <a:t> = dark-corrected instrument counts</a:t>
            </a:r>
          </a:p>
          <a:p>
            <a:pPr marL="0" indent="0">
              <a:buNone/>
            </a:pPr>
            <a:r>
              <a:rPr lang="en-US" sz="2400" dirty="0"/>
              <a:t>Reference: OCI-SCI-PLAN-0124; </a:t>
            </a:r>
            <a:r>
              <a:rPr lang="en-US" sz="2400" dirty="0" err="1"/>
              <a:t>Kp</a:t>
            </a:r>
            <a:r>
              <a:rPr lang="en-US" sz="2400" dirty="0"/>
              <a:t>: polarization correction applied in L2 code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126275-AB81-09DB-5741-8F818F34A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EF66-87B6-4EAA-814E-CDEB83F01DC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2115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2000250" y="134939"/>
            <a:ext cx="82296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3200" b="1" dirty="0">
                <a:solidFill>
                  <a:srgbClr val="3333CC"/>
                </a:solidFill>
              </a:rPr>
              <a:t>RVS for HgCdTe (MCT) bands</a:t>
            </a:r>
            <a:endParaRPr lang="en-GB" sz="3200" b="1" baseline="-25000" dirty="0">
              <a:solidFill>
                <a:srgbClr val="3333CC"/>
              </a:solidFill>
            </a:endParaRPr>
          </a:p>
        </p:txBody>
      </p:sp>
      <p:sp>
        <p:nvSpPr>
          <p:cNvPr id="5124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buFont typeface="Times New Roman" pitchFamily="18" charset="0"/>
              <a:buNone/>
              <a:defRPr/>
            </a:pPr>
            <a:fld id="{ADECEFB0-1F29-495E-9C6B-0E0363D94EDF}" type="slidenum">
              <a:rPr lang="en-GB" smtClean="0"/>
              <a:pPr>
                <a:buFont typeface="Times New Roman" pitchFamily="18" charset="0"/>
                <a:buNone/>
                <a:defRPr/>
              </a:pPr>
              <a:t>30</a:t>
            </a:fld>
            <a:endParaRPr lang="en-GB"/>
          </a:p>
        </p:txBody>
      </p:sp>
      <p:sp>
        <p:nvSpPr>
          <p:cNvPr id="3" name="AutoShape 6">
            <a:extLst>
              <a:ext uri="{FF2B5EF4-FFF2-40B4-BE49-F238E27FC236}">
                <a16:creationId xmlns:a16="http://schemas.microsoft.com/office/drawing/2014/main" id="{D9643005-9C76-6EE7-EB89-5B1A7D3DA0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965798"/>
            <a:ext cx="10611677" cy="1188598"/>
          </a:xfrm>
          <a:prstGeom prst="roundRect">
            <a:avLst>
              <a:gd name="adj" fmla="val 16616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 lIns="90360" tIns="44280" rIns="90360" bIns="44280">
            <a:spAutoFit/>
          </a:bodyPr>
          <a:lstStyle/>
          <a:p>
            <a:pPr algn="just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600" dirty="0"/>
              <a:t>	Table below shows model uncertainties related to prediction of MCT band RVS from </a:t>
            </a:r>
            <a:r>
              <a:rPr lang="en-US" sz="1600" dirty="0" err="1"/>
              <a:t>InGaAs</a:t>
            </a:r>
            <a:r>
              <a:rPr lang="en-US" sz="1600" dirty="0"/>
              <a:t> band measurements, provided by OCI Optics team. For the total uncertainty, these uncertainties should be combined with the measurement uncertainties of the respective </a:t>
            </a:r>
            <a:r>
              <a:rPr lang="en-US" sz="1600" dirty="0" err="1"/>
              <a:t>InGaAs</a:t>
            </a:r>
            <a:r>
              <a:rPr lang="en-US" sz="1600" dirty="0"/>
              <a:t> RVS band (maximum: 0.029% 1-sigma (0.058%, 2-sigma), and the prediction error for the 1378nm from the 940nm measurements (0.4%).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52FD4E-F88C-E550-8B09-653589BC41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7713" y="2417605"/>
            <a:ext cx="9034674" cy="2286000"/>
          </a:xfrm>
          <a:prstGeom prst="rect">
            <a:avLst/>
          </a:prstGeom>
        </p:spPr>
      </p:pic>
      <p:sp>
        <p:nvSpPr>
          <p:cNvPr id="4" name="AutoShape 6">
            <a:extLst>
              <a:ext uri="{FF2B5EF4-FFF2-40B4-BE49-F238E27FC236}">
                <a16:creationId xmlns:a16="http://schemas.microsoft.com/office/drawing/2014/main" id="{180C07E7-D3B8-F060-8FB6-8DA2BD1B59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2187" y="4966814"/>
            <a:ext cx="8947625" cy="916183"/>
          </a:xfrm>
          <a:prstGeom prst="roundRect">
            <a:avLst>
              <a:gd name="adj" fmla="val 16616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 lIns="90360" tIns="44280" rIns="90360" bIns="44280">
            <a:spAutoFit/>
          </a:bodyPr>
          <a:lstStyle/>
          <a:p>
            <a:pPr algn="just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600" dirty="0"/>
              <a:t>	The RMS sum of all contributors (the total RVS uncertainty for the earth view angle range) for the 1615 nm, 2130 nm, and 2260 nm bands is 0.72% [sqrt(0.058^2+0.4^2+0.6^2)], 0.85%, and 1.00%, respectively (2-sigma).  </a:t>
            </a:r>
          </a:p>
        </p:txBody>
      </p:sp>
    </p:spTree>
    <p:extLst>
      <p:ext uri="{BB962C8B-B14F-4D97-AF65-F5344CB8AC3E}">
        <p14:creationId xmlns:p14="http://schemas.microsoft.com/office/powerpoint/2010/main" val="75965443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1981200" y="3200401"/>
            <a:ext cx="82296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5400" b="1" dirty="0">
                <a:solidFill>
                  <a:srgbClr val="3333CC"/>
                </a:solidFill>
              </a:rPr>
              <a:t>Linearity</a:t>
            </a:r>
            <a:endParaRPr lang="en-GB" sz="5400" b="1" baseline="-25000" dirty="0">
              <a:solidFill>
                <a:srgbClr val="3333CC"/>
              </a:solidFill>
            </a:endParaRPr>
          </a:p>
        </p:txBody>
      </p:sp>
      <p:sp>
        <p:nvSpPr>
          <p:cNvPr id="10243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buFont typeface="Times New Roman" pitchFamily="18" charset="0"/>
              <a:buNone/>
              <a:defRPr/>
            </a:pPr>
            <a:fld id="{A6671E51-CD19-469B-B88C-BED1D1C5FF09}" type="slidenum">
              <a:rPr lang="en-GB" smtClean="0"/>
              <a:pPr>
                <a:buFont typeface="Times New Roman" pitchFamily="18" charset="0"/>
                <a:buNone/>
                <a:defRPr/>
              </a:pPr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928154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D405A8C-2754-EBE2-3979-D18A1B018B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49154" y="1311154"/>
            <a:ext cx="4997692" cy="6096000"/>
          </a:xfrm>
          <a:prstGeom prst="rect">
            <a:avLst/>
          </a:prstGeom>
        </p:spPr>
      </p:pic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2000250" y="134939"/>
            <a:ext cx="82296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3200" b="1" dirty="0">
                <a:solidFill>
                  <a:srgbClr val="3333CC"/>
                </a:solidFill>
              </a:rPr>
              <a:t>Linearity Measurements</a:t>
            </a:r>
          </a:p>
        </p:txBody>
      </p:sp>
      <p:sp>
        <p:nvSpPr>
          <p:cNvPr id="4101" name="AutoShape 6"/>
          <p:cNvSpPr>
            <a:spLocks noChangeArrowheads="1"/>
          </p:cNvSpPr>
          <p:nvPr/>
        </p:nvSpPr>
        <p:spPr bwMode="auto">
          <a:xfrm>
            <a:off x="755374" y="721578"/>
            <a:ext cx="10227365" cy="1120494"/>
          </a:xfrm>
          <a:prstGeom prst="roundRect">
            <a:avLst>
              <a:gd name="adj" fmla="val 16616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 lIns="90360" tIns="44280" rIns="90360" bIns="44280">
            <a:spAutoFit/>
          </a:bodyPr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000" dirty="0"/>
              <a:t>Comparison of white light progressive time-delay integration (PTDI) and GLAMR power stepping</a:t>
            </a:r>
          </a:p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000" dirty="0"/>
              <a:t>		Generally, results are comparable for Red and Blue FPAs</a:t>
            </a:r>
          </a:p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000" dirty="0"/>
              <a:t>		No PTDI for SWIR bands – GLAMR data used</a:t>
            </a:r>
          </a:p>
        </p:txBody>
      </p:sp>
      <p:sp>
        <p:nvSpPr>
          <p:cNvPr id="5124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buFont typeface="Times New Roman" pitchFamily="18" charset="0"/>
              <a:buNone/>
              <a:defRPr/>
            </a:pPr>
            <a:fld id="{ADECEFB0-1F29-495E-9C6B-0E0363D94EDF}" type="slidenum">
              <a:rPr lang="en-GB" smtClean="0"/>
              <a:pPr>
                <a:buFont typeface="Times New Roman" pitchFamily="18" charset="0"/>
                <a:buNone/>
                <a:defRPr/>
              </a:pPr>
              <a:t>32</a:t>
            </a:fld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7404B6-7FF8-77DC-7313-CB47F9BAB9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6645156" y="1311155"/>
            <a:ext cx="4997692" cy="609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5188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2000250" y="134939"/>
            <a:ext cx="82296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3200" b="1" dirty="0">
                <a:solidFill>
                  <a:srgbClr val="3333CC"/>
                </a:solidFill>
              </a:rPr>
              <a:t>Non-Linearity After Correction</a:t>
            </a:r>
          </a:p>
        </p:txBody>
      </p:sp>
      <p:sp>
        <p:nvSpPr>
          <p:cNvPr id="4101" name="AutoShape 6"/>
          <p:cNvSpPr>
            <a:spLocks noChangeArrowheads="1"/>
          </p:cNvSpPr>
          <p:nvPr/>
        </p:nvSpPr>
        <p:spPr bwMode="auto">
          <a:xfrm>
            <a:off x="838200" y="595914"/>
            <a:ext cx="10787743" cy="1801532"/>
          </a:xfrm>
          <a:prstGeom prst="roundRect">
            <a:avLst>
              <a:gd name="adj" fmla="val 16616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 lIns="90360" tIns="44280" rIns="90360" bIns="44280">
            <a:spAutoFit/>
          </a:bodyPr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000" dirty="0"/>
              <a:t>Used a model to fit measured data and estimate non-linearity after correction from residual</a:t>
            </a:r>
          </a:p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000" dirty="0"/>
              <a:t>		Model fits data from about 0.5 L</a:t>
            </a:r>
            <a:r>
              <a:rPr lang="en-US" sz="2000" baseline="-25000" dirty="0"/>
              <a:t>LOW</a:t>
            </a:r>
            <a:r>
              <a:rPr lang="en-US" sz="2000" dirty="0"/>
              <a:t> – saturation; total non-linearity before correction up to 6 %</a:t>
            </a:r>
          </a:p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000" dirty="0"/>
              <a:t>		Maximum non-linearity after correction generally small (0.1 % -- 0.3 %)</a:t>
            </a:r>
          </a:p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000" dirty="0"/>
              <a:t>			Higher values usually occur at very low radiances (below or near  L</a:t>
            </a:r>
            <a:r>
              <a:rPr lang="en-US" sz="2000" baseline="-25000" dirty="0"/>
              <a:t>LOW</a:t>
            </a:r>
            <a:r>
              <a:rPr lang="en-US" sz="2000" dirty="0"/>
              <a:t>)</a:t>
            </a:r>
          </a:p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000" dirty="0"/>
              <a:t>			SWIR bands also generally have low non-linearity after correction (exception 1615 HG)</a:t>
            </a:r>
          </a:p>
        </p:txBody>
      </p:sp>
      <p:sp>
        <p:nvSpPr>
          <p:cNvPr id="5124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buFont typeface="Times New Roman" pitchFamily="18" charset="0"/>
              <a:buNone/>
              <a:defRPr/>
            </a:pPr>
            <a:fld id="{ADECEFB0-1F29-495E-9C6B-0E0363D94EDF}" type="slidenum">
              <a:rPr lang="en-GB" smtClean="0"/>
              <a:pPr>
                <a:buFont typeface="Times New Roman" pitchFamily="18" charset="0"/>
                <a:buNone/>
                <a:defRPr/>
              </a:pPr>
              <a:t>33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E33699-CC13-1868-22CF-C6A2CDA5EF9C}"/>
              </a:ext>
            </a:extLst>
          </p:cNvPr>
          <p:cNvSpPr txBox="1"/>
          <p:nvPr/>
        </p:nvSpPr>
        <p:spPr>
          <a:xfrm>
            <a:off x="2390924" y="2839175"/>
            <a:ext cx="993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Blue FPA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FE8F03-ADA6-CAA9-40A2-2FFA86C1528D}"/>
              </a:ext>
            </a:extLst>
          </p:cNvPr>
          <p:cNvSpPr txBox="1"/>
          <p:nvPr/>
        </p:nvSpPr>
        <p:spPr>
          <a:xfrm>
            <a:off x="7871570" y="2839175"/>
            <a:ext cx="936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Red FPA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3B4149-8A59-C80F-2674-1CE7B0C8AB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859968" y="1621970"/>
            <a:ext cx="4376062" cy="60959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83AC4E-CFDD-7A85-E592-5BABC8F1A8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6955967" y="1621968"/>
            <a:ext cx="4376063" cy="6096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8361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1981200" y="3200401"/>
            <a:ext cx="82296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5400" b="1" dirty="0">
                <a:solidFill>
                  <a:srgbClr val="3333CC"/>
                </a:solidFill>
              </a:rPr>
              <a:t>Saturation</a:t>
            </a:r>
            <a:endParaRPr lang="en-GB" sz="5400" b="1" baseline="-25000" dirty="0">
              <a:solidFill>
                <a:srgbClr val="3333CC"/>
              </a:solidFill>
            </a:endParaRPr>
          </a:p>
        </p:txBody>
      </p:sp>
      <p:sp>
        <p:nvSpPr>
          <p:cNvPr id="10243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buFont typeface="Times New Roman" pitchFamily="18" charset="0"/>
              <a:buNone/>
              <a:defRPr/>
            </a:pPr>
            <a:fld id="{A6671E51-CD19-469B-B88C-BED1D1C5FF09}" type="slidenum">
              <a:rPr lang="en-GB" smtClean="0"/>
              <a:pPr>
                <a:buFont typeface="Times New Roman" pitchFamily="18" charset="0"/>
                <a:buNone/>
                <a:defRPr/>
              </a:pPr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608857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8087A46-AE1D-1F64-C714-69BD0A9A32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8093209" y="2767479"/>
            <a:ext cx="4698319" cy="34992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E2F3A43-49FE-427D-1067-AD2E5EC105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125036" y="2274141"/>
            <a:ext cx="4682160" cy="44532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B23B454-09A0-0683-0338-6541949055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-217042" y="2401464"/>
            <a:ext cx="4698318" cy="4214754"/>
          </a:xfrm>
          <a:prstGeom prst="rect">
            <a:avLst/>
          </a:prstGeom>
        </p:spPr>
      </p:pic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2000250" y="134939"/>
            <a:ext cx="82296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3200" b="1" dirty="0">
                <a:solidFill>
                  <a:srgbClr val="3333CC"/>
                </a:solidFill>
              </a:rPr>
              <a:t>Saturation</a:t>
            </a:r>
          </a:p>
        </p:txBody>
      </p:sp>
      <p:sp>
        <p:nvSpPr>
          <p:cNvPr id="4101" name="AutoShape 6"/>
          <p:cNvSpPr>
            <a:spLocks noChangeArrowheads="1"/>
          </p:cNvSpPr>
          <p:nvPr/>
        </p:nvSpPr>
        <p:spPr bwMode="auto">
          <a:xfrm>
            <a:off x="1018241" y="812033"/>
            <a:ext cx="9762490" cy="1120494"/>
          </a:xfrm>
          <a:prstGeom prst="roundRect">
            <a:avLst>
              <a:gd name="adj" fmla="val 16616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 lIns="90360" tIns="44280" rIns="90360" bIns="44280">
            <a:spAutoFit/>
          </a:bodyPr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000" dirty="0"/>
              <a:t>Saturation estimates for all bands</a:t>
            </a:r>
          </a:p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000" dirty="0"/>
              <a:t>		Above L</a:t>
            </a:r>
            <a:r>
              <a:rPr lang="en-US" sz="2000" baseline="-25000" dirty="0"/>
              <a:t>MAX</a:t>
            </a:r>
            <a:r>
              <a:rPr lang="en-US" sz="2000" dirty="0"/>
              <a:t> (or L</a:t>
            </a:r>
            <a:r>
              <a:rPr lang="en-US" sz="2000" baseline="-25000" dirty="0"/>
              <a:t>CLIP</a:t>
            </a:r>
            <a:r>
              <a:rPr lang="en-US" sz="2000" dirty="0"/>
              <a:t>) for most bands, indicating expected science data range to be met</a:t>
            </a:r>
          </a:p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000" dirty="0"/>
              <a:t>			Some bands saturate a little early in blue FPA; this was expected </a:t>
            </a:r>
          </a:p>
        </p:txBody>
      </p:sp>
      <p:sp>
        <p:nvSpPr>
          <p:cNvPr id="5124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buFont typeface="Times New Roman" pitchFamily="18" charset="0"/>
              <a:buNone/>
              <a:defRPr/>
            </a:pPr>
            <a:fld id="{ADECEFB0-1F29-495E-9C6B-0E0363D94EDF}" type="slidenum">
              <a:rPr lang="en-GB" smtClean="0"/>
              <a:pPr>
                <a:buFont typeface="Times New Roman" pitchFamily="18" charset="0"/>
                <a:buNone/>
                <a:defRPr/>
              </a:pPr>
              <a:t>35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F24F47-7121-C09D-1BC5-D0DB5FD9DC4F}"/>
              </a:ext>
            </a:extLst>
          </p:cNvPr>
          <p:cNvSpPr txBox="1"/>
          <p:nvPr/>
        </p:nvSpPr>
        <p:spPr>
          <a:xfrm>
            <a:off x="2132117" y="2556613"/>
            <a:ext cx="993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Blue FPA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FD43B9-BA63-6F58-1A14-9F4B21C5CAD6}"/>
              </a:ext>
            </a:extLst>
          </p:cNvPr>
          <p:cNvSpPr txBox="1"/>
          <p:nvPr/>
        </p:nvSpPr>
        <p:spPr>
          <a:xfrm>
            <a:off x="6466118" y="2556613"/>
            <a:ext cx="936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Red FPA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B1BD35-DFE2-C553-7E06-D56CB578530C}"/>
              </a:ext>
            </a:extLst>
          </p:cNvPr>
          <p:cNvSpPr txBox="1"/>
          <p:nvPr/>
        </p:nvSpPr>
        <p:spPr>
          <a:xfrm>
            <a:off x="10442369" y="2556613"/>
            <a:ext cx="676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SWIR</a:t>
            </a:r>
          </a:p>
        </p:txBody>
      </p:sp>
    </p:spTree>
    <p:extLst>
      <p:ext uri="{BB962C8B-B14F-4D97-AF65-F5344CB8AC3E}">
        <p14:creationId xmlns:p14="http://schemas.microsoft.com/office/powerpoint/2010/main" val="45044512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F3F2C-5D05-3390-B746-211D5BF2D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795"/>
            <a:ext cx="10515600" cy="1325563"/>
          </a:xfrm>
        </p:spPr>
        <p:txBody>
          <a:bodyPr/>
          <a:lstStyle/>
          <a:p>
            <a:r>
              <a:rPr lang="en-US" dirty="0"/>
              <a:t>Temperature sensitivity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E8A3D9-207D-8DBA-D428-30C41931D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3660" y="1336358"/>
            <a:ext cx="5341620" cy="4351338"/>
          </a:xfrm>
        </p:spPr>
        <p:txBody>
          <a:bodyPr/>
          <a:lstStyle/>
          <a:p>
            <a:pPr marL="342900" indent="-342900">
              <a:spcBef>
                <a:spcPts val="1200"/>
              </a:spcBef>
              <a:buFontTx/>
              <a:buChar char="•"/>
            </a:pP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OCI detector response vs. temperature is characterized using data taken during various temperature cycles while looking at a constant source.</a:t>
            </a:r>
          </a:p>
          <a:p>
            <a:pPr marL="342900" indent="-342900">
              <a:spcBef>
                <a:spcPts val="1200"/>
              </a:spcBef>
              <a:buFontTx/>
              <a:buChar char="•"/>
            </a:pP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Temperature sensitivity is linear </a:t>
            </a:r>
          </a:p>
          <a:p>
            <a:pPr marL="342900" indent="-342900">
              <a:spcBef>
                <a:spcPts val="1200"/>
              </a:spcBef>
              <a:buFontTx/>
              <a:buChar char="•"/>
            </a:pP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OCI detector is sensitive to Focal Plane Assembly (FPA) and grating (MOB) temperature</a:t>
            </a:r>
          </a:p>
          <a:p>
            <a:pPr marL="342900" indent="-342900">
              <a:spcBef>
                <a:spcPts val="1200"/>
              </a:spcBef>
              <a:buFontTx/>
              <a:buChar char="•"/>
            </a:pPr>
            <a:endParaRPr lang="en-US" sz="2000" kern="0" dirty="0">
              <a:solidFill>
                <a:srgbClr val="000000"/>
              </a:solidFill>
              <a:latin typeface="Tahoma"/>
              <a:cs typeface="Arial"/>
            </a:endParaRPr>
          </a:p>
          <a:p>
            <a:pPr marL="342900" indent="-342900">
              <a:spcBef>
                <a:spcPts val="1200"/>
              </a:spcBef>
              <a:buFontTx/>
              <a:buChar char="•"/>
            </a:pP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Left: OCI response vs. FPA temperature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E4FA6F-9A69-45B4-8280-F512697C26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090" y="6246550"/>
            <a:ext cx="6808532" cy="30003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8F2E2B4-679B-E695-4155-75D1FEBB17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50" y="1068205"/>
            <a:ext cx="5497830" cy="498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5092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6F985-1ADE-7C17-A232-504688EC1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5260" y="365125"/>
            <a:ext cx="3558540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Hyper-spectral (5nm) bands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CB2A58-AF8D-A265-7593-65CF24A3E0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000" y="1422490"/>
            <a:ext cx="3558540" cy="4311064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Left: total gain variation within operational temperature range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Red: uncorrected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Green: corrected</a:t>
            </a:r>
          </a:p>
          <a:p>
            <a:r>
              <a:rPr lang="en-US" dirty="0"/>
              <a:t>Right: correction uncertainty.</a:t>
            </a:r>
          </a:p>
          <a:p>
            <a:r>
              <a:rPr lang="en-US" dirty="0"/>
              <a:t>GSE uncertainty ~620nm</a:t>
            </a:r>
          </a:p>
          <a:p>
            <a:r>
              <a:rPr lang="en-US" dirty="0"/>
              <a:t>Higher uncertainty at dichroic edge (~ 600 nm) due to spectral temperature sensitivity 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F57F4E-62FD-CA4B-73F9-24B3C71D78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226" y="189914"/>
            <a:ext cx="7269841" cy="31364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E17F667-3EC7-04CD-C6AA-AC95C8C5DE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711" y="3531601"/>
            <a:ext cx="7478356" cy="32067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F4EB671-D7A0-EC86-B913-14EACD5866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6828" y="4240805"/>
            <a:ext cx="2352848" cy="22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7473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77CC2C-BD8F-629E-375D-56B79D5F52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9620" y="1830627"/>
            <a:ext cx="308991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K3: temperature correction coefficients (per degree C)</a:t>
            </a:r>
          </a:p>
          <a:p>
            <a:r>
              <a:rPr lang="en-US" dirty="0"/>
              <a:t>Linear correction</a:t>
            </a:r>
          </a:p>
          <a:p>
            <a:r>
              <a:rPr lang="en-US" dirty="0"/>
              <a:t>FPA temp driven</a:t>
            </a:r>
          </a:p>
          <a:p>
            <a:r>
              <a:rPr lang="en-US" dirty="0"/>
              <a:t>GSE uncertainty ~620nm</a:t>
            </a:r>
          </a:p>
          <a:p>
            <a:r>
              <a:rPr lang="en-US" dirty="0"/>
              <a:t>Higher uncertainty at dichroic edge due to spectral temperature sensitivity 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A210D5-0B71-8F9B-C8B1-310CF5334B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781" y="3516785"/>
            <a:ext cx="7800636" cy="32650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E3721C2-A6FD-269B-5E8B-F80058E64E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189" y="213288"/>
            <a:ext cx="7631821" cy="323467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360EED2-7C61-4C50-2525-4858CF1F5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5260" y="365125"/>
            <a:ext cx="3558540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Multi-spectral (5nm) bands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700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C386E012-39AF-F1A9-589B-628CB8A8D3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230" y="1077622"/>
            <a:ext cx="9560279" cy="42812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87F3F2C-5D05-3390-B746-211D5BF2D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882"/>
            <a:ext cx="10515600" cy="1325563"/>
          </a:xfrm>
        </p:spPr>
        <p:txBody>
          <a:bodyPr/>
          <a:lstStyle/>
          <a:p>
            <a:r>
              <a:rPr lang="en-US" dirty="0"/>
              <a:t>Straylight / Crosstalk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E8A3D9-207D-8DBA-D428-30C41931D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710" y="5540825"/>
            <a:ext cx="11498580" cy="1299293"/>
          </a:xfrm>
        </p:spPr>
        <p:txBody>
          <a:bodyPr>
            <a:normAutofit fontScale="92500"/>
          </a:bodyPr>
          <a:lstStyle/>
          <a:p>
            <a:pPr marL="342900" indent="-342900">
              <a:spcBef>
                <a:spcPts val="1200"/>
              </a:spcBef>
              <a:buFontTx/>
              <a:buChar char="•"/>
            </a:pP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Straylight: contamination from the same wavelength (scan and track direction)</a:t>
            </a:r>
          </a:p>
          <a:p>
            <a:pPr marL="342900" indent="-342900">
              <a:spcBef>
                <a:spcPts val="1200"/>
              </a:spcBef>
              <a:buFontTx/>
              <a:buChar char="•"/>
            </a:pP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Crosstalk: contamination from different wavelengths (scan and wavelengths)</a:t>
            </a:r>
          </a:p>
          <a:p>
            <a:pPr marL="342900" indent="-342900">
              <a:spcBef>
                <a:spcPts val="1200"/>
              </a:spcBef>
              <a:buFontTx/>
              <a:buChar char="•"/>
            </a:pP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OCI straylight (spatial) is characterized using collimated 1-science pixel slit monochromatic source. 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9C62E13-68B6-C641-B61D-6F1201865CD5}"/>
              </a:ext>
            </a:extLst>
          </p:cNvPr>
          <p:cNvGrpSpPr/>
          <p:nvPr/>
        </p:nvGrpSpPr>
        <p:grpSpPr>
          <a:xfrm>
            <a:off x="1167085" y="1263157"/>
            <a:ext cx="4445044" cy="4173180"/>
            <a:chOff x="1375977" y="1735318"/>
            <a:chExt cx="5032256" cy="479340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D86559B-BFEB-655B-BC0A-CD0EDA50F473}"/>
                </a:ext>
              </a:extLst>
            </p:cNvPr>
            <p:cNvSpPr txBox="1"/>
            <p:nvPr/>
          </p:nvSpPr>
          <p:spPr>
            <a:xfrm>
              <a:off x="4593546" y="1735318"/>
              <a:ext cx="14169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</a:rPr>
                <a:t>GLAMR cross-track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E2634213-ED7E-075A-C12D-2413421EF5D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43962" y="2513515"/>
              <a:ext cx="506818" cy="1612647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A21B88E-C136-066B-96E9-27FB4E076F96}"/>
                </a:ext>
              </a:extLst>
            </p:cNvPr>
            <p:cNvSpPr txBox="1"/>
            <p:nvPr/>
          </p:nvSpPr>
          <p:spPr>
            <a:xfrm>
              <a:off x="4991273" y="2904130"/>
              <a:ext cx="14169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</a:rPr>
                <a:t>GLAMR along-track</a:t>
              </a: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BF190B35-4439-BFE1-B9FD-A2148218539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43962" y="3682327"/>
              <a:ext cx="904545" cy="1139865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06DA3EB-95C0-405E-E204-37688A07516D}"/>
                </a:ext>
              </a:extLst>
            </p:cNvPr>
            <p:cNvSpPr txBox="1"/>
            <p:nvPr/>
          </p:nvSpPr>
          <p:spPr>
            <a:xfrm rot="21201654">
              <a:off x="4180867" y="6159390"/>
              <a:ext cx="14169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Scan pixel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AAC0DD7-5EEF-6ECC-283E-51B4882DA9F8}"/>
                </a:ext>
              </a:extLst>
            </p:cNvPr>
            <p:cNvSpPr txBox="1"/>
            <p:nvPr/>
          </p:nvSpPr>
          <p:spPr>
            <a:xfrm rot="1232047">
              <a:off x="1375977" y="5947193"/>
              <a:ext cx="14169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Track pixel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FA54BB54-056F-14A6-076B-EAA126BF2941}"/>
              </a:ext>
            </a:extLst>
          </p:cNvPr>
          <p:cNvSpPr txBox="1"/>
          <p:nvPr/>
        </p:nvSpPr>
        <p:spPr>
          <a:xfrm>
            <a:off x="9204831" y="2002273"/>
            <a:ext cx="1874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Crosstalk sender bands (Ghost) 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F35447F-1AFF-FAD7-329A-DA7750279E55}"/>
              </a:ext>
            </a:extLst>
          </p:cNvPr>
          <p:cNvCxnSpPr>
            <a:cxnSpLocks/>
          </p:cNvCxnSpPr>
          <p:nvPr/>
        </p:nvCxnSpPr>
        <p:spPr>
          <a:xfrm flipH="1">
            <a:off x="8084331" y="2648604"/>
            <a:ext cx="1234440" cy="161782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745C53B-3E4D-75BC-79C9-C83FA3268EC3}"/>
              </a:ext>
            </a:extLst>
          </p:cNvPr>
          <p:cNvCxnSpPr>
            <a:cxnSpLocks/>
          </p:cNvCxnSpPr>
          <p:nvPr/>
        </p:nvCxnSpPr>
        <p:spPr>
          <a:xfrm flipH="1">
            <a:off x="9719181" y="2684608"/>
            <a:ext cx="332012" cy="1723835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DB10D4C-0106-F412-9482-37CB0519FB67}"/>
              </a:ext>
            </a:extLst>
          </p:cNvPr>
          <p:cNvSpPr txBox="1"/>
          <p:nvPr/>
        </p:nvSpPr>
        <p:spPr>
          <a:xfrm rot="1232047">
            <a:off x="6714136" y="5057275"/>
            <a:ext cx="912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Band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111FEBF-5623-B34A-E42B-4B1904D09BC1}"/>
              </a:ext>
            </a:extLst>
          </p:cNvPr>
          <p:cNvSpPr txBox="1"/>
          <p:nvPr/>
        </p:nvSpPr>
        <p:spPr>
          <a:xfrm rot="21201654">
            <a:off x="8780123" y="5128232"/>
            <a:ext cx="1251615" cy="32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Scan pixel</a:t>
            </a:r>
          </a:p>
        </p:txBody>
      </p:sp>
    </p:spTree>
    <p:extLst>
      <p:ext uri="{BB962C8B-B14F-4D97-AF65-F5344CB8AC3E}">
        <p14:creationId xmlns:p14="http://schemas.microsoft.com/office/powerpoint/2010/main" val="1690775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2BD2CE-DDA2-415F-9C45-3DA40B95E6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71663"/>
            <a:ext cx="10515600" cy="47625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200" b="1" dirty="0">
                <a:latin typeface="Symbol" pitchFamily="2" charset="2"/>
              </a:rPr>
              <a:t>                          r</a:t>
            </a:r>
            <a:r>
              <a:rPr lang="en-US" sz="3200" b="1" baseline="-25000" dirty="0"/>
              <a:t>t</a:t>
            </a:r>
            <a:r>
              <a:rPr lang="en-US" sz="3200" b="1" dirty="0"/>
              <a:t> = L</a:t>
            </a:r>
            <a:r>
              <a:rPr lang="en-US" sz="3200" b="1" baseline="-25000" dirty="0"/>
              <a:t>t</a:t>
            </a:r>
            <a:r>
              <a:rPr lang="en-US" sz="3200" dirty="0"/>
              <a:t> * </a:t>
            </a:r>
            <a:r>
              <a:rPr lang="en-US" sz="3200" b="1" dirty="0">
                <a:latin typeface="Symbol" pitchFamily="2" charset="2"/>
              </a:rPr>
              <a:t>p</a:t>
            </a:r>
            <a:r>
              <a:rPr lang="en-US" sz="3200" b="1" dirty="0"/>
              <a:t> * d</a:t>
            </a:r>
            <a:r>
              <a:rPr lang="en-US" sz="3200" b="1" baseline="30000" dirty="0"/>
              <a:t>2</a:t>
            </a:r>
            <a:r>
              <a:rPr lang="en-US" sz="3200" b="1" baseline="-25000" dirty="0"/>
              <a:t>ES</a:t>
            </a:r>
            <a:r>
              <a:rPr lang="en-US" sz="3200" b="1" dirty="0"/>
              <a:t> / (F</a:t>
            </a:r>
            <a:r>
              <a:rPr lang="en-US" sz="3200" b="1" baseline="-25000" dirty="0"/>
              <a:t>0</a:t>
            </a:r>
            <a:r>
              <a:rPr lang="en-US" sz="3200" b="1" dirty="0"/>
              <a:t> * cos(</a:t>
            </a:r>
            <a:r>
              <a:rPr lang="el-GR" sz="3200" b="1" dirty="0"/>
              <a:t>θ</a:t>
            </a:r>
            <a:r>
              <a:rPr lang="en-US" sz="3200" b="1" dirty="0"/>
              <a:t>))</a:t>
            </a:r>
          </a:p>
          <a:p>
            <a:pPr marL="0" indent="0">
              <a:buNone/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dirty="0">
                <a:latin typeface="Symbol" pitchFamily="2" charset="2"/>
              </a:rPr>
              <a:t>r</a:t>
            </a:r>
            <a:r>
              <a:rPr lang="en-US" sz="2800" baseline="-25000" dirty="0"/>
              <a:t>t</a:t>
            </a:r>
            <a:r>
              <a:rPr lang="en-US" dirty="0"/>
              <a:t> = TOA reflectance for earth view pixel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L</a:t>
            </a:r>
            <a:r>
              <a:rPr lang="en-US" baseline="-25000" dirty="0"/>
              <a:t>t</a:t>
            </a:r>
            <a:r>
              <a:rPr lang="en-US" dirty="0"/>
              <a:t> = TOA radiance for earth view pixel (calculated from OCI </a:t>
            </a:r>
            <a:r>
              <a:rPr lang="en-US" dirty="0" err="1"/>
              <a:t>dn</a:t>
            </a:r>
            <a:r>
              <a:rPr lang="en-US" dirty="0"/>
              <a:t> via equation 1.1 from OCI-SCI-PLAN-0124)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</a:t>
            </a:r>
            <a:r>
              <a:rPr lang="en-US" sz="2800" dirty="0"/>
              <a:t>d</a:t>
            </a:r>
            <a:r>
              <a:rPr lang="en-US" sz="2800" baseline="30000" dirty="0"/>
              <a:t>2</a:t>
            </a:r>
            <a:r>
              <a:rPr lang="en-US" sz="2800" baseline="-25000" dirty="0"/>
              <a:t>ES </a:t>
            </a:r>
            <a:r>
              <a:rPr lang="en-US" dirty="0"/>
              <a:t>= earth-sun distance (normalized)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</a:t>
            </a:r>
            <a:r>
              <a:rPr lang="en-US" sz="2800" dirty="0"/>
              <a:t>F</a:t>
            </a:r>
            <a:r>
              <a:rPr lang="en-US" sz="2800" baseline="-25000" dirty="0"/>
              <a:t>0</a:t>
            </a:r>
            <a:r>
              <a:rPr lang="en-US" sz="2800" dirty="0"/>
              <a:t> </a:t>
            </a:r>
            <a:r>
              <a:rPr lang="en-US" dirty="0"/>
              <a:t>= extraterrestrial solar irradiance (solar constant from </a:t>
            </a:r>
            <a:r>
              <a:rPr lang="en-US" dirty="0" err="1"/>
              <a:t>Thuillier</a:t>
            </a:r>
            <a:r>
              <a:rPr lang="en-US" dirty="0"/>
              <a:t> 1998 or other source, probably LASP hybrid spectral reference)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</a:t>
            </a:r>
            <a:r>
              <a:rPr lang="el-GR" dirty="0"/>
              <a:t>θ</a:t>
            </a:r>
            <a:r>
              <a:rPr lang="en-US" dirty="0"/>
              <a:t> = solar zenith incidence angle on earth view pixel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Above equation is derived from: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BRDF equation: </a:t>
            </a:r>
            <a:r>
              <a:rPr lang="en-US" dirty="0" err="1"/>
              <a:t>f</a:t>
            </a:r>
            <a:r>
              <a:rPr lang="en-US" baseline="-25000" dirty="0" err="1"/>
              <a:t>r</a:t>
            </a:r>
            <a:r>
              <a:rPr lang="en-US" dirty="0"/>
              <a:t> = L</a:t>
            </a:r>
            <a:r>
              <a:rPr lang="en-US" baseline="-25000" dirty="0"/>
              <a:t>r</a:t>
            </a:r>
            <a:r>
              <a:rPr lang="en-US" dirty="0"/>
              <a:t>/</a:t>
            </a:r>
            <a:r>
              <a:rPr lang="en-US" dirty="0" err="1"/>
              <a:t>E</a:t>
            </a:r>
            <a:r>
              <a:rPr lang="en-US" baseline="-25000" dirty="0" err="1"/>
              <a:t>i</a:t>
            </a:r>
            <a:r>
              <a:rPr lang="en-US" baseline="-25000" dirty="0"/>
              <a:t> </a:t>
            </a:r>
            <a:r>
              <a:rPr lang="en-US" dirty="0"/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L</a:t>
            </a:r>
            <a:r>
              <a:rPr lang="en-US" baseline="-25000" dirty="0"/>
              <a:t>r </a:t>
            </a:r>
            <a:r>
              <a:rPr lang="en-US" dirty="0"/>
              <a:t>= reflected radiance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 err="1"/>
              <a:t>E</a:t>
            </a:r>
            <a:r>
              <a:rPr lang="en-US" baseline="-25000" dirty="0" err="1"/>
              <a:t>i</a:t>
            </a:r>
            <a:r>
              <a:rPr lang="en-US" baseline="-25000" dirty="0"/>
              <a:t> </a:t>
            </a:r>
            <a:r>
              <a:rPr lang="en-US" dirty="0"/>
              <a:t>= incoming irradiance</a:t>
            </a:r>
            <a:endParaRPr lang="en-US" baseline="-25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Bidirectional Reflectance Factor: </a:t>
            </a:r>
            <a:r>
              <a:rPr lang="en-US" sz="2800" dirty="0">
                <a:latin typeface="Symbol" pitchFamily="2" charset="2"/>
              </a:rPr>
              <a:t>r</a:t>
            </a:r>
            <a:r>
              <a:rPr lang="en-US" sz="2800" baseline="-25000" dirty="0"/>
              <a:t>t</a:t>
            </a:r>
            <a:r>
              <a:rPr lang="en-US" sz="2800" dirty="0">
                <a:latin typeface="Symbol" pitchFamily="2" charset="2"/>
              </a:rPr>
              <a:t> </a:t>
            </a:r>
            <a:r>
              <a:rPr lang="en-US" dirty="0"/>
              <a:t>= </a:t>
            </a:r>
            <a:r>
              <a:rPr lang="en-US" dirty="0" err="1"/>
              <a:t>f</a:t>
            </a:r>
            <a:r>
              <a:rPr lang="en-US" baseline="-25000" dirty="0" err="1"/>
              <a:t>r</a:t>
            </a:r>
            <a:r>
              <a:rPr lang="en-US" dirty="0"/>
              <a:t> * </a:t>
            </a:r>
            <a:r>
              <a:rPr lang="en-US" sz="2800" dirty="0">
                <a:latin typeface="Symbol" pitchFamily="2" charset="2"/>
              </a:rPr>
              <a:t>p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57FA01-D2CB-880A-D901-B417DD667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Reflectance Calibration Equation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D34DBD-F4E3-20BA-7CE3-374CC1ED5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EF66-87B6-4EAA-814E-CDEB83F01DC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3096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F3F2C-5D05-3390-B746-211D5BF2D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312" y="467995"/>
            <a:ext cx="4084320" cy="1325563"/>
          </a:xfrm>
        </p:spPr>
        <p:txBody>
          <a:bodyPr/>
          <a:lstStyle/>
          <a:p>
            <a:r>
              <a:rPr lang="en-US" dirty="0"/>
              <a:t>Straylight / Crosstalk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E8A3D9-207D-8DBA-D428-30C41931D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872" y="1928495"/>
            <a:ext cx="4469130" cy="4312285"/>
          </a:xfrm>
        </p:spPr>
        <p:txBody>
          <a:bodyPr>
            <a:normAutofit/>
          </a:bodyPr>
          <a:lstStyle/>
          <a:p>
            <a:pPr marL="342900" indent="-342900">
              <a:spcBef>
                <a:spcPts val="1200"/>
              </a:spcBef>
              <a:buFontTx/>
              <a:buChar char="•"/>
            </a:pP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OCI crosstalk model</a:t>
            </a:r>
          </a:p>
          <a:p>
            <a:pPr marL="342900" indent="-342900">
              <a:spcBef>
                <a:spcPts val="1200"/>
              </a:spcBef>
              <a:buFontTx/>
              <a:buChar char="•"/>
            </a:pP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Based on collimated light source measurements from selected wavelengths (8 wavelengths per focal plane)</a:t>
            </a:r>
          </a:p>
          <a:p>
            <a:pPr marL="342900" indent="-342900">
              <a:spcBef>
                <a:spcPts val="1200"/>
              </a:spcBef>
              <a:buFontTx/>
              <a:buChar char="•"/>
            </a:pP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Use fine step (1-nm) monochromatic flood light source to fill the gaps (i.e. ghost wavelengths and magnitudes)</a:t>
            </a:r>
          </a:p>
          <a:p>
            <a:pPr marL="0" indent="0">
              <a:spcBef>
                <a:spcPts val="1200"/>
              </a:spcBef>
              <a:buNone/>
            </a:pPr>
            <a:endParaRPr lang="en-US" sz="2000" kern="0" dirty="0">
              <a:solidFill>
                <a:srgbClr val="000000"/>
              </a:solidFill>
              <a:latin typeface="Tahoma"/>
              <a:cs typeface="Arial"/>
            </a:endParaRPr>
          </a:p>
          <a:p>
            <a:pPr marL="342900" indent="-342900">
              <a:spcBef>
                <a:spcPts val="1200"/>
              </a:spcBef>
              <a:buFontTx/>
              <a:buChar char="•"/>
            </a:pP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No significant ghost features in red CCD bands </a:t>
            </a:r>
          </a:p>
          <a:p>
            <a:pPr marL="342900" indent="-342900">
              <a:spcBef>
                <a:spcPts val="1200"/>
              </a:spcBef>
              <a:buFontTx/>
              <a:buChar char="•"/>
            </a:pPr>
            <a:endParaRPr lang="en-US" sz="2000" kern="0" dirty="0">
              <a:solidFill>
                <a:srgbClr val="000000"/>
              </a:solidFill>
              <a:latin typeface="Tahoma"/>
              <a:cs typeface="Arial"/>
            </a:endParaRPr>
          </a:p>
        </p:txBody>
      </p:sp>
      <p:pic>
        <p:nvPicPr>
          <p:cNvPr id="21" name="pSL_f1_TV_blue" descr="pSL_f1_TV_blue">
            <a:hlinkClick r:id="" action="ppaction://media"/>
            <a:extLst>
              <a:ext uri="{FF2B5EF4-FFF2-40B4-BE49-F238E27FC236}">
                <a16:creationId xmlns:a16="http://schemas.microsoft.com/office/drawing/2014/main" id="{811D6B79-00EB-3DCA-090D-9B7A5D64101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05452" y="0"/>
            <a:ext cx="6613168" cy="6613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241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80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6F985-1ADE-7C17-A232-504688EC1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410" y="6309"/>
            <a:ext cx="10359390" cy="1325563"/>
          </a:xfrm>
        </p:spPr>
        <p:txBody>
          <a:bodyPr>
            <a:normAutofit/>
          </a:bodyPr>
          <a:lstStyle/>
          <a:p>
            <a:r>
              <a:rPr lang="en-US" dirty="0"/>
              <a:t>Straylight/Crosstalk Science Impact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CB2A58-AF8D-A265-7593-65CF24A3E0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291" y="5405377"/>
            <a:ext cx="7185789" cy="121576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Average global impact on ocean data</a:t>
            </a:r>
          </a:p>
          <a:p>
            <a:r>
              <a:rPr lang="en-US" dirty="0"/>
              <a:t>Higher in blue than red CCD bands before </a:t>
            </a:r>
            <a:r>
              <a:rPr lang="en-US" dirty="0" err="1"/>
              <a:t>Vcal</a:t>
            </a:r>
            <a:endParaRPr lang="en-US" dirty="0"/>
          </a:p>
          <a:p>
            <a:r>
              <a:rPr lang="en-US" dirty="0"/>
              <a:t>Vicarious calibration offsets large portion of impact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18A8CA-4CF8-C78F-86D8-8BC968D64B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288464"/>
            <a:ext cx="9943971" cy="39966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F3F8D09-D7CB-3FAB-760B-C93DED2812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7490" y="5936139"/>
            <a:ext cx="3746500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0248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A29DB-4A8C-4D7F-8BCD-BDC4919E0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9857" y="265888"/>
            <a:ext cx="3102935" cy="648511"/>
          </a:xfrm>
        </p:spPr>
        <p:txBody>
          <a:bodyPr/>
          <a:lstStyle/>
          <a:p>
            <a:r>
              <a:rPr lang="en-US" dirty="0"/>
              <a:t>Striping</a:t>
            </a:r>
            <a:r>
              <a:rPr lang="en-US" dirty="0">
                <a:latin typeface="+mn-lt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2BD2CE-DDA2-415F-9C45-3DA40B95E6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Slides:</a:t>
            </a: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Mirror-side differences: Data for Blue FPA, Red FPA, and SWIR Detector Assembly</a:t>
            </a:r>
          </a:p>
          <a:p>
            <a:pPr marL="1257300" lvl="2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Primar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y mitigation is mirror-side specific calibration.</a:t>
            </a:r>
          </a:p>
          <a:p>
            <a:pPr marL="1257300" lvl="2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Corrected mirror-side differences are less than 0.1%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for most channels.</a:t>
            </a:r>
            <a:endParaRPr lang="en-US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Noise spikes in dark scenes:  BFPA and RFPA 1x8  data</a:t>
            </a:r>
            <a:endParaRPr lang="en-US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Broad noise features in single dark scans:  RFPA 8x8 data</a:t>
            </a:r>
            <a:endParaRPr lang="en-US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0043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buFont typeface="Times New Roman" pitchFamily="18" charset="0"/>
              <a:buNone/>
              <a:defRPr/>
            </a:pPr>
            <a:fld id="{47492F7C-DE5D-423F-B463-FC365DEE74D4}" type="slidenum">
              <a:rPr lang="en-GB" smtClean="0"/>
              <a:pPr>
                <a:buFont typeface="Times New Roman" pitchFamily="18" charset="0"/>
                <a:buNone/>
                <a:defRPr/>
              </a:pPr>
              <a:t>43</a:t>
            </a:fld>
            <a:endParaRPr lang="en-GB"/>
          </a:p>
        </p:txBody>
      </p:sp>
      <p:pic>
        <p:nvPicPr>
          <p:cNvPr id="7" name="Picture 6" descr="Chart, line chart&#10;&#10;Description automatically generated">
            <a:extLst>
              <a:ext uri="{FF2B5EF4-FFF2-40B4-BE49-F238E27FC236}">
                <a16:creationId xmlns:a16="http://schemas.microsoft.com/office/drawing/2014/main" id="{4A8BD7F7-7A08-47DC-BAC8-A09F034ED7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1" y="4113459"/>
            <a:ext cx="4114800" cy="2744540"/>
          </a:xfrm>
          <a:prstGeom prst="rect">
            <a:avLst/>
          </a:prstGeom>
        </p:spPr>
      </p:pic>
      <p:pic>
        <p:nvPicPr>
          <p:cNvPr id="12" name="Picture 11" descr="Chart, line chart&#10;&#10;Description automatically generated">
            <a:extLst>
              <a:ext uri="{FF2B5EF4-FFF2-40B4-BE49-F238E27FC236}">
                <a16:creationId xmlns:a16="http://schemas.microsoft.com/office/drawing/2014/main" id="{7D20329F-5A22-454D-810F-E8AD916A26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446" y="4113460"/>
            <a:ext cx="4114800" cy="2744540"/>
          </a:xfrm>
          <a:prstGeom prst="rect">
            <a:avLst/>
          </a:prstGeom>
        </p:spPr>
      </p:pic>
      <p:pic>
        <p:nvPicPr>
          <p:cNvPr id="8" name="Picture 7" descr="Chart, line chart&#10;&#10;Description automatically generated">
            <a:extLst>
              <a:ext uri="{FF2B5EF4-FFF2-40B4-BE49-F238E27FC236}">
                <a16:creationId xmlns:a16="http://schemas.microsoft.com/office/drawing/2014/main" id="{DB4C1A54-FD9B-42E3-986E-56AA6197FE9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113460"/>
            <a:ext cx="4114800" cy="274454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07BC5B5-DD3D-46B3-B865-50052BED5E16}"/>
              </a:ext>
            </a:extLst>
          </p:cNvPr>
          <p:cNvSpPr txBox="1">
            <a:spLocks/>
          </p:cNvSpPr>
          <p:nvPr/>
        </p:nvSpPr>
        <p:spPr>
          <a:xfrm>
            <a:off x="3829649" y="191387"/>
            <a:ext cx="5406502" cy="66630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/>
              <a:t>Mirror-Side Differences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8393A1B-3227-4262-97A0-9CB74453EB3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31" y="914400"/>
            <a:ext cx="4114800" cy="274454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DF8CA9F-1CB5-48FB-AEB6-7FA84CA40A3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4880" y="914400"/>
            <a:ext cx="4114800" cy="274454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D662CB3-E816-4FD4-8E78-E0F098FD93C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7071" y="914400"/>
            <a:ext cx="4114800" cy="274454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E79F4B9-FCDB-416D-A74C-0B5BE1E90443}"/>
              </a:ext>
            </a:extLst>
          </p:cNvPr>
          <p:cNvSpPr txBox="1"/>
          <p:nvPr/>
        </p:nvSpPr>
        <p:spPr>
          <a:xfrm>
            <a:off x="9515928" y="2052769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Red FPA  825 nm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75280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buFont typeface="Times New Roman" pitchFamily="18" charset="0"/>
              <a:buNone/>
              <a:defRPr/>
            </a:pPr>
            <a:fld id="{47492F7C-DE5D-423F-B463-FC365DEE74D4}" type="slidenum">
              <a:rPr lang="en-GB" smtClean="0"/>
              <a:pPr>
                <a:buFont typeface="Times New Roman" pitchFamily="18" charset="0"/>
                <a:buNone/>
                <a:defRPr/>
              </a:pPr>
              <a:t>44</a:t>
            </a:fld>
            <a:endParaRPr lang="en-GB"/>
          </a:p>
        </p:txBody>
      </p:sp>
      <p:pic>
        <p:nvPicPr>
          <p:cNvPr id="6" name="Picture 5" descr="Chart, line chart&#10;&#10;Description automatically generated">
            <a:extLst>
              <a:ext uri="{FF2B5EF4-FFF2-40B4-BE49-F238E27FC236}">
                <a16:creationId xmlns:a16="http://schemas.microsoft.com/office/drawing/2014/main" id="{DC63A48F-222E-4075-8642-12F4CB9B28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4113460"/>
            <a:ext cx="4114800" cy="2744540"/>
          </a:xfrm>
          <a:prstGeom prst="rect">
            <a:avLst/>
          </a:prstGeom>
        </p:spPr>
      </p:pic>
      <p:pic>
        <p:nvPicPr>
          <p:cNvPr id="12" name="Picture 11" descr="Chart, line chart&#10;&#10;Description automatically generated">
            <a:extLst>
              <a:ext uri="{FF2B5EF4-FFF2-40B4-BE49-F238E27FC236}">
                <a16:creationId xmlns:a16="http://schemas.microsoft.com/office/drawing/2014/main" id="{B987389B-964C-4F76-9F4E-A1E3DF07A45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4113460"/>
            <a:ext cx="4114800" cy="274454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218D8D7-81B1-45CE-8D11-2FA0CA83F18E}"/>
              </a:ext>
            </a:extLst>
          </p:cNvPr>
          <p:cNvSpPr txBox="1"/>
          <p:nvPr/>
        </p:nvSpPr>
        <p:spPr>
          <a:xfrm>
            <a:off x="4888131" y="2636223"/>
            <a:ext cx="228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b="1" dirty="0">
                <a:solidFill>
                  <a:srgbClr val="3333CC"/>
                </a:solidFill>
                <a:cs typeface="Arial" pitchFamily="34" charset="0"/>
              </a:rPr>
              <a:t>Along-Scan Pixels</a:t>
            </a:r>
          </a:p>
        </p:txBody>
      </p:sp>
      <p:pic>
        <p:nvPicPr>
          <p:cNvPr id="13" name="Picture 12" descr="Chart&#10;&#10;Description automatically generated">
            <a:extLst>
              <a:ext uri="{FF2B5EF4-FFF2-40B4-BE49-F238E27FC236}">
                <a16:creationId xmlns:a16="http://schemas.microsoft.com/office/drawing/2014/main" id="{350E470D-687C-48F5-A727-89751D07BF0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3460"/>
            <a:ext cx="4114800" cy="274454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8D2B8C18-E209-4EB1-BC7E-DA7E83C0ECB2}"/>
              </a:ext>
            </a:extLst>
          </p:cNvPr>
          <p:cNvSpPr txBox="1">
            <a:spLocks/>
          </p:cNvSpPr>
          <p:nvPr/>
        </p:nvSpPr>
        <p:spPr>
          <a:xfrm>
            <a:off x="2821776" y="217797"/>
            <a:ext cx="7299723" cy="64460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/>
              <a:t>Noise Spikes in some Dark Scenes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147B0B4-EB5C-4467-8657-C5E38B0253F8}"/>
              </a:ext>
            </a:extLst>
          </p:cNvPr>
          <p:cNvSpPr txBox="1"/>
          <p:nvPr/>
        </p:nvSpPr>
        <p:spPr>
          <a:xfrm>
            <a:off x="5219564" y="908571"/>
            <a:ext cx="121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b="1" dirty="0">
                <a:solidFill>
                  <a:srgbClr val="3333CC"/>
                </a:solidFill>
                <a:cs typeface="Arial" pitchFamily="34" charset="0"/>
              </a:rPr>
              <a:t>Blue FPA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E3DF392-60BD-4BAD-8329-6A019136E8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331" y="1281475"/>
            <a:ext cx="8229600" cy="36576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6EE16F9-13C7-415C-B7EA-B6DC8AA9E865}"/>
              </a:ext>
            </a:extLst>
          </p:cNvPr>
          <p:cNvSpPr txBox="1"/>
          <p:nvPr/>
        </p:nvSpPr>
        <p:spPr>
          <a:xfrm>
            <a:off x="5281315" y="1798736"/>
            <a:ext cx="121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b="1" dirty="0">
                <a:solidFill>
                  <a:srgbClr val="3333CC"/>
                </a:solidFill>
                <a:cs typeface="Arial" pitchFamily="34" charset="0"/>
              </a:rPr>
              <a:t>Red FPA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9506B90-647B-4741-8799-BE6EBB2D2A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331" y="2168068"/>
            <a:ext cx="8229600" cy="36576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C8780FB-CA0B-4DEE-B1C8-9AB9E3B52CD3}"/>
              </a:ext>
            </a:extLst>
          </p:cNvPr>
          <p:cNvSpPr txBox="1"/>
          <p:nvPr/>
        </p:nvSpPr>
        <p:spPr>
          <a:xfrm rot="16200000">
            <a:off x="9255887" y="1774183"/>
            <a:ext cx="2096984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b="1" dirty="0">
                <a:solidFill>
                  <a:srgbClr val="3333CC"/>
                </a:solidFill>
                <a:cs typeface="Arial" pitchFamily="34" charset="0"/>
              </a:rPr>
              <a:t>Spectral Channel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DBA7DEC-A337-4F21-8808-48FD7B1C977D}"/>
              </a:ext>
            </a:extLst>
          </p:cNvPr>
          <p:cNvSpPr txBox="1"/>
          <p:nvPr/>
        </p:nvSpPr>
        <p:spPr>
          <a:xfrm>
            <a:off x="359982" y="3051721"/>
            <a:ext cx="1122633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b="1" dirty="0">
                <a:solidFill>
                  <a:srgbClr val="3333CC"/>
                </a:solidFill>
                <a:cs typeface="Arial" pitchFamily="34" charset="0"/>
              </a:rPr>
              <a:t>Spikes were observed for some dark scenes after averaging 10 minutes of data:  OCI design artifacts.</a:t>
            </a:r>
          </a:p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b="1" dirty="0">
                <a:solidFill>
                  <a:srgbClr val="3333CC"/>
                </a:solidFill>
                <a:cs typeface="Arial" pitchFamily="34" charset="0"/>
              </a:rPr>
              <a:t>Spike amplitudes are 4-10 times smaller than noise amplitudes, so spikes are insignificant in the presence of signals, aggregation of data in the along-scan direction.</a:t>
            </a:r>
          </a:p>
        </p:txBody>
      </p:sp>
    </p:spTree>
    <p:extLst>
      <p:ext uri="{BB962C8B-B14F-4D97-AF65-F5344CB8AC3E}">
        <p14:creationId xmlns:p14="http://schemas.microsoft.com/office/powerpoint/2010/main" val="273153449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buFont typeface="Times New Roman" pitchFamily="18" charset="0"/>
              <a:buNone/>
              <a:defRPr/>
            </a:pPr>
            <a:fld id="{47492F7C-DE5D-423F-B463-FC365DEE74D4}" type="slidenum">
              <a:rPr lang="en-GB" smtClean="0"/>
              <a:pPr>
                <a:buFont typeface="Times New Roman" pitchFamily="18" charset="0"/>
                <a:buNone/>
                <a:defRPr/>
              </a:pPr>
              <a:t>45</a:t>
            </a:fld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2724BD-0540-4222-8C50-33F9144E6A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3931513"/>
            <a:ext cx="8229600" cy="38818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5F13658-91BB-481C-B56A-EE80B7E9CE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025702"/>
            <a:ext cx="8229600" cy="38818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31B1852-4D5D-49E8-8DC4-1AE10BE48F58}"/>
              </a:ext>
            </a:extLst>
          </p:cNvPr>
          <p:cNvSpPr txBox="1"/>
          <p:nvPr/>
        </p:nvSpPr>
        <p:spPr>
          <a:xfrm>
            <a:off x="7966364" y="5363451"/>
            <a:ext cx="35309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b="1" dirty="0">
                <a:solidFill>
                  <a:srgbClr val="3333CC"/>
                </a:solidFill>
                <a:cs typeface="Arial" pitchFamily="34" charset="0"/>
              </a:rPr>
              <a:t>One-minute average for RFPA data.</a:t>
            </a:r>
          </a:p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b="1" dirty="0">
                <a:solidFill>
                  <a:srgbClr val="3333CC"/>
                </a:solidFill>
                <a:cs typeface="Arial" pitchFamily="34" charset="0"/>
              </a:rPr>
              <a:t>The features are averaged to insignificance very quickly.</a:t>
            </a:r>
          </a:p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GB" b="1" dirty="0">
              <a:solidFill>
                <a:srgbClr val="3333CC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6A71E4-A95D-48E7-8826-7F8171629A50}"/>
              </a:ext>
            </a:extLst>
          </p:cNvPr>
          <p:cNvSpPr txBox="1"/>
          <p:nvPr/>
        </p:nvSpPr>
        <p:spPr>
          <a:xfrm>
            <a:off x="8029089" y="2253425"/>
            <a:ext cx="311276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b="1" dirty="0">
                <a:solidFill>
                  <a:srgbClr val="3333CC"/>
                </a:solidFill>
                <a:cs typeface="Arial" pitchFamily="34" charset="0"/>
              </a:rPr>
              <a:t>Random noise features in some dark scenes for </a:t>
            </a:r>
          </a:p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b="1" dirty="0">
                <a:solidFill>
                  <a:srgbClr val="3333CC"/>
                </a:solidFill>
                <a:cs typeface="Arial" pitchFamily="34" charset="0"/>
              </a:rPr>
              <a:t>single scans in RFPA data.</a:t>
            </a:r>
          </a:p>
        </p:txBody>
      </p:sp>
      <p:pic>
        <p:nvPicPr>
          <p:cNvPr id="11" name="Picture 10" descr="Chart, scatter chart&#10;&#10;Description automatically generated">
            <a:extLst>
              <a:ext uri="{FF2B5EF4-FFF2-40B4-BE49-F238E27FC236}">
                <a16:creationId xmlns:a16="http://schemas.microsoft.com/office/drawing/2014/main" id="{5896AF57-71CB-4E42-9BD8-923827D59A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170" y="4403566"/>
            <a:ext cx="3657600" cy="2439591"/>
          </a:xfrm>
          <a:prstGeom prst="rect">
            <a:avLst/>
          </a:prstGeom>
        </p:spPr>
      </p:pic>
      <p:pic>
        <p:nvPicPr>
          <p:cNvPr id="13" name="Picture 12" descr="Chart&#10;&#10;Description automatically generated">
            <a:extLst>
              <a:ext uri="{FF2B5EF4-FFF2-40B4-BE49-F238E27FC236}">
                <a16:creationId xmlns:a16="http://schemas.microsoft.com/office/drawing/2014/main" id="{21BF6763-D632-474D-A056-326FF289367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170" y="1498667"/>
            <a:ext cx="3657600" cy="2439591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62345D1C-3775-42F5-B936-D3BBF3CF912F}"/>
              </a:ext>
            </a:extLst>
          </p:cNvPr>
          <p:cNvSpPr txBox="1">
            <a:spLocks/>
          </p:cNvSpPr>
          <p:nvPr/>
        </p:nvSpPr>
        <p:spPr>
          <a:xfrm>
            <a:off x="2729627" y="202010"/>
            <a:ext cx="7803694" cy="59027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/>
              <a:t>Broad Noise Features at </a:t>
            </a:r>
            <a:r>
              <a:rPr lang="en-US" dirty="0" err="1"/>
              <a:t>Tvac</a:t>
            </a:r>
            <a:r>
              <a:rPr lang="en-US" dirty="0"/>
              <a:t> Qual Temps</a:t>
            </a:r>
          </a:p>
        </p:txBody>
      </p:sp>
    </p:spTree>
    <p:extLst>
      <p:ext uri="{BB962C8B-B14F-4D97-AF65-F5344CB8AC3E}">
        <p14:creationId xmlns:p14="http://schemas.microsoft.com/office/powerpoint/2010/main" val="12028445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2BD2CE-DDA2-415F-9C45-3DA40B95E6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7191" y="1825625"/>
            <a:ext cx="10616609" cy="3285091"/>
          </a:xfrm>
        </p:spPr>
        <p:txBody>
          <a:bodyPr>
            <a:normAutofit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Slides: </a:t>
            </a: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Solar Diffuser Radiance Equations:  Recasting of the OCI calibration equation</a:t>
            </a: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Example of correcting OCI observations for Angle of Incidence, diffuser BRDF</a:t>
            </a: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Diffuser BRDF measurements: performed by TNO, GSFC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0395096-11A5-4AC5-9E4B-1B92AD49E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9857" y="265888"/>
            <a:ext cx="3102935" cy="648511"/>
          </a:xfrm>
        </p:spPr>
        <p:txBody>
          <a:bodyPr/>
          <a:lstStyle/>
          <a:p>
            <a:r>
              <a:rPr lang="en-US" dirty="0">
                <a:latin typeface="+mn-lt"/>
              </a:rPr>
              <a:t>Absolute Gain </a:t>
            </a:r>
          </a:p>
        </p:txBody>
      </p:sp>
    </p:spTree>
    <p:extLst>
      <p:ext uri="{BB962C8B-B14F-4D97-AF65-F5344CB8AC3E}">
        <p14:creationId xmlns:p14="http://schemas.microsoft.com/office/powerpoint/2010/main" val="143018393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2BD2CE-DDA2-415F-9C45-3DA40B95E6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563" y="910855"/>
            <a:ext cx="10623699" cy="5947145"/>
          </a:xfrm>
        </p:spPr>
        <p:txBody>
          <a:bodyPr>
            <a:normAutofit fontScale="40000" lnSpcReduction="20000"/>
          </a:bodyPr>
          <a:lstStyle/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6000" dirty="0">
              <a:effectLst/>
              <a:ea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6000" dirty="0">
                <a:effectLst/>
                <a:ea typeface="Times New Roman" panose="02020603050405020304" pitchFamily="18" charset="0"/>
              </a:rPr>
              <a:t>Radiance reflected by the solar diffuser:</a:t>
            </a: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6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en-US" sz="60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6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6000" dirty="0" err="1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q</a:t>
            </a:r>
            <a:r>
              <a:rPr lang="en-US" sz="6000" baseline="-25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6000" dirty="0" err="1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,q</a:t>
            </a:r>
            <a:r>
              <a:rPr lang="en-US" sz="6000" baseline="-25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6000" dirty="0" err="1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,j</a:t>
            </a:r>
            <a:r>
              <a:rPr lang="en-US" sz="6000" baseline="-25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6000" dirty="0" err="1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,j</a:t>
            </a:r>
            <a:r>
              <a:rPr lang="en-US" sz="6000" baseline="-25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6000" dirty="0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 ) </a:t>
            </a:r>
            <a:r>
              <a:rPr lang="en-US" sz="6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 f</a:t>
            </a:r>
            <a:r>
              <a:rPr lang="en-US" sz="60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6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6000" dirty="0" err="1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q</a:t>
            </a:r>
            <a:r>
              <a:rPr lang="en-US" sz="6000" baseline="-25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6000" dirty="0" err="1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,q</a:t>
            </a:r>
            <a:r>
              <a:rPr lang="en-US" sz="6000" baseline="-25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6000" dirty="0" err="1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,j</a:t>
            </a:r>
            <a:r>
              <a:rPr lang="en-US" sz="6000" baseline="-25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6000" dirty="0" err="1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,j</a:t>
            </a:r>
            <a:r>
              <a:rPr lang="en-US" sz="6000" baseline="-25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6000" dirty="0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)</a:t>
            </a:r>
            <a:r>
              <a:rPr lang="en-US" sz="6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* F</a:t>
            </a:r>
            <a:r>
              <a:rPr lang="en-US" sz="60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0</a:t>
            </a:r>
            <a:r>
              <a:rPr lang="en-US" sz="6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* cos(</a:t>
            </a:r>
            <a:r>
              <a:rPr lang="en-US" sz="6000" dirty="0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q</a:t>
            </a:r>
            <a:r>
              <a:rPr lang="en-US" sz="60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6000" dirty="0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) / </a:t>
            </a:r>
            <a:r>
              <a:rPr lang="en-US" sz="6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en-US" sz="60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ES</a:t>
            </a:r>
            <a:r>
              <a:rPr lang="en-US" sz="60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6000" dirty="0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   </a:t>
            </a:r>
            <a:endParaRPr lang="en-US" sz="6000" dirty="0">
              <a:latin typeface="Symbol" panose="05050102010706020507" pitchFamily="18" charset="2"/>
              <a:ea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6000" dirty="0">
                <a:ea typeface="Times New Roman" panose="02020603050405020304" pitchFamily="18" charset="0"/>
              </a:rPr>
              <a:t>w</a:t>
            </a:r>
            <a:r>
              <a:rPr lang="en-US" sz="6000" dirty="0">
                <a:effectLst/>
                <a:ea typeface="Times New Roman" panose="02020603050405020304" pitchFamily="18" charset="0"/>
              </a:rPr>
              <a:t>here </a:t>
            </a:r>
            <a:r>
              <a:rPr lang="en-US" sz="6000" dirty="0">
                <a:ea typeface="Times New Roman" panose="02020603050405020304" pitchFamily="18" charset="0"/>
              </a:rPr>
              <a:t>f</a:t>
            </a:r>
            <a:r>
              <a:rPr lang="en-US" sz="6000" baseline="-25000" dirty="0">
                <a:ea typeface="Times New Roman" panose="02020603050405020304" pitchFamily="18" charset="0"/>
              </a:rPr>
              <a:t>r</a:t>
            </a:r>
            <a:r>
              <a:rPr lang="en-US" sz="6000" dirty="0">
                <a:ea typeface="Times New Roman" panose="02020603050405020304" pitchFamily="18" charset="0"/>
              </a:rPr>
              <a:t> is the diffuser BRDF.</a:t>
            </a: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6000" dirty="0">
              <a:effectLst/>
              <a:ea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6000" dirty="0">
                <a:ea typeface="Times New Roman" panose="02020603050405020304" pitchFamily="18" charset="0"/>
              </a:rPr>
              <a:t>Radiance from the solar diffuser, as measured by OCI:</a:t>
            </a: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6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Lr</a:t>
            </a:r>
            <a:r>
              <a:rPr lang="en-US" sz="6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K1 * K2 * K3 * K4 * K5 * K6 * </a:t>
            </a:r>
            <a:r>
              <a:rPr lang="en-US" sz="6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dn</a:t>
            </a:r>
            <a:endParaRPr lang="en-US" sz="6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6000" dirty="0">
                <a:ea typeface="Times New Roman" panose="02020603050405020304" pitchFamily="18" charset="0"/>
              </a:rPr>
              <a:t>The OCI absolute gain factor: </a:t>
            </a:r>
            <a:endParaRPr lang="en-US" sz="6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6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K1 = (f</a:t>
            </a:r>
            <a:r>
              <a:rPr lang="en-US" sz="60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6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6000" dirty="0" err="1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q</a:t>
            </a:r>
            <a:r>
              <a:rPr lang="en-US" sz="6000" baseline="-25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6000" dirty="0" err="1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,q</a:t>
            </a:r>
            <a:r>
              <a:rPr lang="en-US" sz="6000" baseline="-25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6000" dirty="0" err="1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,j</a:t>
            </a:r>
            <a:r>
              <a:rPr lang="en-US" sz="6000" baseline="-25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6000" dirty="0" err="1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,j</a:t>
            </a:r>
            <a:r>
              <a:rPr lang="en-US" sz="6000" baseline="-25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6000" dirty="0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)</a:t>
            </a:r>
            <a:r>
              <a:rPr lang="en-US" sz="6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* F</a:t>
            </a:r>
            <a:r>
              <a:rPr lang="en-US" sz="60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0</a:t>
            </a:r>
            <a:r>
              <a:rPr lang="en-US" sz="6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* cos(</a:t>
            </a:r>
            <a:r>
              <a:rPr lang="en-US" sz="6000" dirty="0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q</a:t>
            </a:r>
            <a:r>
              <a:rPr lang="en-US" sz="60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6000" dirty="0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) / </a:t>
            </a:r>
            <a:r>
              <a:rPr lang="en-US" sz="6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en-US" sz="60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ES</a:t>
            </a:r>
            <a:r>
              <a:rPr lang="en-US" sz="60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6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/ (K2 * K3 * K4 * K5 * K6 * </a:t>
            </a:r>
            <a:r>
              <a:rPr lang="en-US" sz="6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dn</a:t>
            </a:r>
            <a:r>
              <a:rPr lang="en-US" sz="6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6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6000" dirty="0">
                <a:effectLst/>
                <a:ea typeface="Times New Roman" panose="02020603050405020304" pitchFamily="18" charset="0"/>
              </a:rPr>
              <a:t>K1 will be computed from the on-orbit solar diffuser observations and compared to the prelaunch values:</a:t>
            </a:r>
          </a:p>
          <a:p>
            <a:pPr marL="1371600" lvl="1" indent="-9144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lang="en-US" sz="6000" dirty="0">
                <a:ea typeface="Times New Roman" panose="02020603050405020304" pitchFamily="18" charset="0"/>
              </a:rPr>
              <a:t>Tracking of solar diffuser BRDF degradation over time is required</a:t>
            </a:r>
          </a:p>
          <a:p>
            <a:pPr marL="1371600" lvl="1" indent="-9144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lang="en-US" sz="6000" dirty="0">
                <a:effectLst/>
                <a:ea typeface="Times New Roman" panose="02020603050405020304" pitchFamily="18" charset="0"/>
              </a:rPr>
              <a:t>Tracking of instrument </a:t>
            </a:r>
            <a:r>
              <a:rPr lang="en-US" sz="6000" dirty="0">
                <a:ea typeface="Times New Roman" panose="02020603050405020304" pitchFamily="18" charset="0"/>
              </a:rPr>
              <a:t>response</a:t>
            </a:r>
            <a:r>
              <a:rPr lang="en-US" sz="6000" dirty="0">
                <a:effectLst/>
                <a:ea typeface="Times New Roman" panose="02020603050405020304" pitchFamily="18" charset="0"/>
              </a:rPr>
              <a:t> over time (K2) is required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0395096-11A5-4AC5-9E4B-1B92AD49E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6946" y="102782"/>
            <a:ext cx="3102935" cy="648511"/>
          </a:xfrm>
        </p:spPr>
        <p:txBody>
          <a:bodyPr/>
          <a:lstStyle/>
          <a:p>
            <a:r>
              <a:rPr lang="en-US" dirty="0">
                <a:latin typeface="+mn-lt"/>
              </a:rPr>
              <a:t>Absolute Gain </a:t>
            </a:r>
          </a:p>
        </p:txBody>
      </p:sp>
    </p:spTree>
    <p:extLst>
      <p:ext uri="{BB962C8B-B14F-4D97-AF65-F5344CB8AC3E}">
        <p14:creationId xmlns:p14="http://schemas.microsoft.com/office/powerpoint/2010/main" val="416777719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buFont typeface="Times New Roman" pitchFamily="18" charset="0"/>
              <a:buNone/>
              <a:defRPr/>
            </a:pPr>
            <a:fld id="{47492F7C-DE5D-423F-B463-FC365DEE74D4}" type="slidenum">
              <a:rPr lang="en-GB" smtClean="0"/>
              <a:pPr>
                <a:buFont typeface="Times New Roman" pitchFamily="18" charset="0"/>
                <a:buNone/>
                <a:defRPr/>
              </a:pPr>
              <a:t>48</a:t>
            </a:fld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20E7B4-15A8-40F6-A5B2-62F3D7DA29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401" y="991518"/>
            <a:ext cx="4114800" cy="2744540"/>
          </a:xfrm>
          <a:prstGeom prst="rect">
            <a:avLst/>
          </a:prstGeom>
        </p:spPr>
      </p:pic>
      <p:pic>
        <p:nvPicPr>
          <p:cNvPr id="6" name="Picture 5" descr="Chart, line chart&#10;&#10;Description automatically generated">
            <a:extLst>
              <a:ext uri="{FF2B5EF4-FFF2-40B4-BE49-F238E27FC236}">
                <a16:creationId xmlns:a16="http://schemas.microsoft.com/office/drawing/2014/main" id="{8F8CD658-4B95-4F01-B3B4-BD1F4FC8F7A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969251"/>
            <a:ext cx="4114800" cy="274454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252887D8-AE33-4593-8DA2-FE084C54A827}"/>
              </a:ext>
            </a:extLst>
          </p:cNvPr>
          <p:cNvSpPr txBox="1">
            <a:spLocks/>
          </p:cNvSpPr>
          <p:nvPr/>
        </p:nvSpPr>
        <p:spPr>
          <a:xfrm>
            <a:off x="2670855" y="229314"/>
            <a:ext cx="7784494" cy="603411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/>
              <a:t>Corrections to OCI for Viewing Geometry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A35AA21-93B5-4E13-9511-6DB8317620A3}"/>
              </a:ext>
            </a:extLst>
          </p:cNvPr>
          <p:cNvSpPr txBox="1">
            <a:spLocks/>
          </p:cNvSpPr>
          <p:nvPr/>
        </p:nvSpPr>
        <p:spPr>
          <a:xfrm>
            <a:off x="1162493" y="4391276"/>
            <a:ext cx="10297632" cy="24667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Example of corrections to OCI observations for viewing geometry:</a:t>
            </a: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Blue curves show OCI observations of the diffuser as the AOI changes</a:t>
            </a: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Green curves show the COS(AOI) dependence</a:t>
            </a: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Yellow curves show the BRDF dependence on AOI</a:t>
            </a: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Red curves show the observations corrected for COS(AOI) and BRDF</a:t>
            </a:r>
          </a:p>
          <a:p>
            <a:pPr marL="342900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endParaRPr lang="en-U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68203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buFont typeface="Times New Roman" pitchFamily="18" charset="0"/>
              <a:buNone/>
              <a:defRPr/>
            </a:pPr>
            <a:fld id="{47492F7C-DE5D-423F-B463-FC365DEE74D4}" type="slidenum">
              <a:rPr lang="en-GB" smtClean="0"/>
              <a:pPr>
                <a:buFont typeface="Times New Roman" pitchFamily="18" charset="0"/>
                <a:buNone/>
                <a:defRPr/>
              </a:pPr>
              <a:t>49</a:t>
            </a:fld>
            <a:endParaRPr lang="en-GB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DAAEB23-7790-49FE-99F8-A50CC7536B40}"/>
              </a:ext>
            </a:extLst>
          </p:cNvPr>
          <p:cNvSpPr txBox="1">
            <a:spLocks/>
          </p:cNvSpPr>
          <p:nvPr/>
        </p:nvSpPr>
        <p:spPr>
          <a:xfrm>
            <a:off x="3157200" y="209416"/>
            <a:ext cx="5533144" cy="66245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/>
              <a:t>Quasi-Volume Diffuser BRDF 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31FC1EB-1E99-45FC-B211-E9CCC780FD6C}"/>
              </a:ext>
            </a:extLst>
          </p:cNvPr>
          <p:cNvSpPr txBox="1">
            <a:spLocks/>
          </p:cNvSpPr>
          <p:nvPr/>
        </p:nvSpPr>
        <p:spPr>
          <a:xfrm>
            <a:off x="838200" y="1253330"/>
            <a:ext cx="10515600" cy="5395254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4500" dirty="0">
                <a:ea typeface="Calibri" panose="020F0502020204030204" pitchFamily="34" charset="0"/>
                <a:cs typeface="Times New Roman" panose="02020603050405020304" pitchFamily="18" charset="0"/>
              </a:rPr>
              <a:t>QVD BRDF measured for four flight units:</a:t>
            </a: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4500" dirty="0">
                <a:ea typeface="Calibri" panose="020F0502020204030204" pitchFamily="34" charset="0"/>
                <a:cs typeface="Times New Roman" panose="02020603050405020304" pitchFamily="18" charset="0"/>
              </a:rPr>
              <a:t>Measured by TNO, the manufacturer of the diffusers</a:t>
            </a: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4500" dirty="0">
                <a:ea typeface="Calibri" panose="020F0502020204030204" pitchFamily="34" charset="0"/>
                <a:cs typeface="Times New Roman" panose="02020603050405020304" pitchFamily="18" charset="0"/>
              </a:rPr>
              <a:t>Measurements repeated at GSFC, validating the TNO results</a:t>
            </a: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4500" dirty="0">
                <a:ea typeface="Calibri" panose="020F0502020204030204" pitchFamily="34" charset="0"/>
                <a:cs typeface="Times New Roman" panose="02020603050405020304" pitchFamily="18" charset="0"/>
              </a:rPr>
              <a:t>Diffuser BRDF measurements:</a:t>
            </a:r>
          </a:p>
          <a:p>
            <a:pPr marL="1257300" lvl="2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4500" dirty="0">
                <a:ea typeface="Calibri" panose="020F0502020204030204" pitchFamily="34" charset="0"/>
                <a:cs typeface="Times New Roman" panose="02020603050405020304" pitchFamily="18" charset="0"/>
              </a:rPr>
              <a:t>Incidence Angles of 55.0, 57.0, 58.0 (nominal), 59.0, 61.0 degrees</a:t>
            </a:r>
          </a:p>
          <a:p>
            <a:pPr marL="1257300" lvl="2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4500" dirty="0">
                <a:ea typeface="Calibri" panose="020F0502020204030204" pitchFamily="34" charset="0"/>
                <a:cs typeface="Times New Roman" panose="02020603050405020304" pitchFamily="18" charset="0"/>
              </a:rPr>
              <a:t>Viewing Angles of 36.0 (nominal), 36.08, 36.25, 36.30, 37.08 degrees</a:t>
            </a: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4500" dirty="0">
                <a:ea typeface="Calibri" panose="020F0502020204030204" pitchFamily="34" charset="0"/>
                <a:cs typeface="Times New Roman" panose="02020603050405020304" pitchFamily="18" charset="0"/>
              </a:rPr>
              <a:t>Incidence Angle determined on orbit by the spacecraft pointing the Solar Calibration Assembly at the Sun</a:t>
            </a: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4500" dirty="0">
                <a:ea typeface="Calibri" panose="020F0502020204030204" pitchFamily="34" charset="0"/>
                <a:cs typeface="Times New Roman" panose="02020603050405020304" pitchFamily="18" charset="0"/>
              </a:rPr>
              <a:t>Viewing Angle determined on orbit by the position of the diffuser within the Solar Calibration Assembly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06872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2BD2CE-DDA2-415F-9C45-3DA40B95E6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71663"/>
            <a:ext cx="10515600" cy="47625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Ground Sampling Distance (GSD) along scan/track: 0.0888deg/0.0881 deg (distance between pixel centers)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Instantaneous Field of View (</a:t>
            </a:r>
            <a:r>
              <a:rPr lang="en-US" dirty="0" err="1"/>
              <a:t>IFoV</a:t>
            </a:r>
            <a:r>
              <a:rPr lang="en-US" dirty="0"/>
              <a:t>) along scan/track: 0.0889deg/0.0929deg (area imaged by a pixel)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 Effective spatial resolution for PACE orbit including 20deg tilt at ‘nadir’: </a:t>
            </a:r>
            <a:r>
              <a:rPr lang="en-US" b="1" dirty="0"/>
              <a:t>1.2km </a:t>
            </a:r>
            <a:r>
              <a:rPr lang="en-US" dirty="0"/>
              <a:t>(similar to </a:t>
            </a:r>
            <a:r>
              <a:rPr lang="en-US" dirty="0" err="1"/>
              <a:t>SeaWiFS</a:t>
            </a:r>
            <a:r>
              <a:rPr lang="en-US" dirty="0"/>
              <a:t>, larger than MODIS (1km))</a:t>
            </a:r>
            <a:endParaRPr lang="en-US" b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Field of Regard (</a:t>
            </a:r>
            <a:r>
              <a:rPr lang="en-US" dirty="0" err="1"/>
              <a:t>FoR</a:t>
            </a:r>
            <a:r>
              <a:rPr lang="en-US" dirty="0"/>
              <a:t>) : </a:t>
            </a:r>
            <a:r>
              <a:rPr lang="en-US" b="1" dirty="0"/>
              <a:t>- 56.0deg to +56.5deg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Swath width on the ground: ~</a:t>
            </a:r>
            <a:r>
              <a:rPr lang="en-US" b="1" dirty="0"/>
              <a:t>2700km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2-day global coverage (almost daily global coverage)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Tilt (-19.9deg and +19.9deg) will be staggered (like </a:t>
            </a:r>
            <a:r>
              <a:rPr lang="en-US" dirty="0" err="1"/>
              <a:t>SeaWiFS</a:t>
            </a:r>
            <a:r>
              <a:rPr lang="en-US" dirty="0"/>
              <a:t>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57FA01-D2CB-880A-D901-B417DD667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OCI Spatial Performance (GSD, IFOV, </a:t>
            </a:r>
            <a:r>
              <a:rPr lang="en-US" dirty="0" err="1"/>
              <a:t>FoR</a:t>
            </a:r>
            <a:r>
              <a:rPr lang="en-US" dirty="0"/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145349-9540-C672-C531-085B82A1F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EF66-87B6-4EAA-814E-CDEB83F01DC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88969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A29DB-4A8C-4D7F-8BCD-BDC4919E0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9857" y="265888"/>
            <a:ext cx="3102935" cy="648511"/>
          </a:xfrm>
        </p:spPr>
        <p:txBody>
          <a:bodyPr/>
          <a:lstStyle/>
          <a:p>
            <a:r>
              <a:rPr lang="en-US" dirty="0">
                <a:latin typeface="+mn-lt"/>
              </a:rPr>
              <a:t>Gain Trending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2BD2CE-DDA2-415F-9C45-3DA40B95E6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8416"/>
            <a:ext cx="10515600" cy="4351338"/>
          </a:xfrm>
        </p:spPr>
        <p:txBody>
          <a:bodyPr>
            <a:normAutofit lnSpcReduction="10000"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Slides: </a:t>
            </a: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Gain Trending Equations:  Recasting of the OCI calibration equation.</a:t>
            </a: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Gain Trending Data Flowchart</a:t>
            </a:r>
            <a:endParaRPr lang="en-US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SNPP VIIRS Solar and Lunar Gain Trending 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example:</a:t>
            </a:r>
          </a:p>
          <a:p>
            <a:pPr marL="1257300" lvl="2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OCI will perform Daily and Monthly solar diffuser observations using two diffusers</a:t>
            </a:r>
          </a:p>
          <a:p>
            <a:pPr marL="1257300" lvl="2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OCI will perform two lunar calibrations per month at +/- 7 degrees phase.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endParaRPr lang="en-US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96583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2BD2CE-DDA2-415F-9C45-3DA40B95E6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395" y="878958"/>
            <a:ext cx="10745972" cy="5943526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dirty="0">
                <a:effectLst/>
                <a:ea typeface="Times New Roman" panose="02020603050405020304" pitchFamily="18" charset="0"/>
              </a:rPr>
              <a:t>Radiance reflected by the solar diffuser:</a:t>
            </a: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en-US" sz="20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000" dirty="0" err="1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q</a:t>
            </a:r>
            <a:r>
              <a:rPr lang="en-US" sz="2000" baseline="-25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000" dirty="0" err="1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,q</a:t>
            </a:r>
            <a:r>
              <a:rPr lang="en-US" sz="2000" baseline="-25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2000" dirty="0" err="1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,j</a:t>
            </a:r>
            <a:r>
              <a:rPr lang="en-US" sz="2000" baseline="-25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000" dirty="0" err="1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,j</a:t>
            </a:r>
            <a:r>
              <a:rPr lang="en-US" sz="2000" baseline="-25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2000" dirty="0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 ) 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 f</a:t>
            </a:r>
            <a:r>
              <a:rPr lang="en-US" sz="20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000" dirty="0" err="1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q</a:t>
            </a:r>
            <a:r>
              <a:rPr lang="en-US" sz="2000" baseline="-25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000" dirty="0" err="1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,q</a:t>
            </a:r>
            <a:r>
              <a:rPr lang="en-US" sz="2000" baseline="-25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2000" dirty="0" err="1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,j</a:t>
            </a:r>
            <a:r>
              <a:rPr lang="en-US" sz="2000" baseline="-25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000" dirty="0" err="1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,j</a:t>
            </a:r>
            <a:r>
              <a:rPr lang="en-US" sz="2000" baseline="-25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2000" dirty="0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)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* F</a:t>
            </a:r>
            <a:r>
              <a:rPr lang="en-US" sz="20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0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* cos(</a:t>
            </a:r>
            <a:r>
              <a:rPr lang="en-US" sz="2000" dirty="0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q</a:t>
            </a:r>
            <a:r>
              <a:rPr lang="en-US" sz="20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000" dirty="0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) / 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en-US" sz="20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ES</a:t>
            </a:r>
            <a:r>
              <a:rPr lang="en-US" sz="20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000" dirty="0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   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dirty="0">
                <a:ea typeface="Times New Roman" panose="02020603050405020304" pitchFamily="18" charset="0"/>
              </a:rPr>
              <a:t>The OCI Solar-derived temporal correction factor: 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K2</a:t>
            </a:r>
            <a:r>
              <a:rPr lang="en-US" sz="20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(t) = (f</a:t>
            </a:r>
            <a:r>
              <a:rPr lang="en-US" sz="20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000" dirty="0" err="1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q</a:t>
            </a:r>
            <a:r>
              <a:rPr lang="en-US" sz="2000" baseline="-25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000" dirty="0" err="1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,q</a:t>
            </a:r>
            <a:r>
              <a:rPr lang="en-US" sz="2000" baseline="-25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2000" dirty="0" err="1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,j</a:t>
            </a:r>
            <a:r>
              <a:rPr lang="en-US" sz="2000" baseline="-25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000" dirty="0" err="1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,j</a:t>
            </a:r>
            <a:r>
              <a:rPr lang="en-US" sz="2000" baseline="-25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2000" dirty="0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)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* F</a:t>
            </a:r>
            <a:r>
              <a:rPr lang="en-US" sz="20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0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* cos(</a:t>
            </a:r>
            <a:r>
              <a:rPr lang="en-US" sz="2000" dirty="0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q</a:t>
            </a:r>
            <a:r>
              <a:rPr lang="en-US" sz="20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000" dirty="0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) / 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en-US" sz="20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ES</a:t>
            </a:r>
            <a:r>
              <a:rPr lang="en-US" sz="20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/ (K1 * K3 * K4 * K5 * K6 *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dn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(t))</a:t>
            </a: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dirty="0">
                <a:effectLst/>
                <a:ea typeface="Times New Roman" panose="02020603050405020304" pitchFamily="18" charset="0"/>
              </a:rPr>
              <a:t>Radiance reflected by the Moon:</a:t>
            </a: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>
                <a:effectLst/>
                <a:ea typeface="Times New Roman" panose="02020603050405020304" pitchFamily="18" charset="0"/>
              </a:rPr>
              <a:t>(</a:t>
            </a:r>
            <a:r>
              <a:rPr lang="en-US" sz="2000" dirty="0" err="1">
                <a:effectLst/>
                <a:ea typeface="Times New Roman" panose="02020603050405020304" pitchFamily="18" charset="0"/>
              </a:rPr>
              <a:t>phase,libration</a:t>
            </a:r>
            <a:r>
              <a:rPr lang="en-US" sz="2000" dirty="0">
                <a:effectLst/>
                <a:ea typeface="Times New Roman" panose="02020603050405020304" pitchFamily="18" charset="0"/>
              </a:rPr>
              <a:t>)</a:t>
            </a:r>
            <a:r>
              <a:rPr lang="en-US" sz="2000" dirty="0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 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000" dirty="0">
                <a:effectLst/>
                <a:ea typeface="Times New Roman" panose="02020603050405020304" pitchFamily="18" charset="0"/>
              </a:rPr>
              <a:t>(</a:t>
            </a:r>
            <a:r>
              <a:rPr lang="en-US" sz="2000" dirty="0" err="1">
                <a:effectLst/>
                <a:ea typeface="Times New Roman" panose="02020603050405020304" pitchFamily="18" charset="0"/>
              </a:rPr>
              <a:t>phase,libration</a:t>
            </a:r>
            <a:r>
              <a:rPr lang="en-US" sz="2000" dirty="0">
                <a:effectLst/>
                <a:ea typeface="Times New Roman" panose="02020603050405020304" pitchFamily="18" charset="0"/>
              </a:rPr>
              <a:t>)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* F</a:t>
            </a:r>
            <a:r>
              <a:rPr lang="en-US" sz="20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0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* cos(</a:t>
            </a:r>
            <a:r>
              <a:rPr lang="en-US" sz="2000" dirty="0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q</a:t>
            </a:r>
            <a:r>
              <a:rPr lang="en-US" sz="20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000" dirty="0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) */ (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en-US" sz="20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ES</a:t>
            </a:r>
            <a:r>
              <a:rPr lang="en-US" sz="20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000" dirty="0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 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d</a:t>
            </a:r>
            <a:r>
              <a:rPr lang="en-US" sz="20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dirty="0">
                <a:ea typeface="Times New Roman" panose="02020603050405020304" pitchFamily="18" charset="0"/>
              </a:rPr>
              <a:t>The lunar albedo (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dirty="0">
                <a:ea typeface="Times New Roman" panose="02020603050405020304" pitchFamily="18" charset="0"/>
              </a:rPr>
              <a:t>) is provided by the ROLO model for the time and geometry of the observation.</a:t>
            </a: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dirty="0">
                <a:ea typeface="Times New Roman" panose="02020603050405020304" pitchFamily="18" charset="0"/>
              </a:rPr>
              <a:t>The OCI Lunar-derived temporal correction factor: 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K2</a:t>
            </a:r>
            <a:r>
              <a:rPr lang="en-US" sz="20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(t) = (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000" dirty="0">
                <a:effectLst/>
                <a:ea typeface="Times New Roman" panose="02020603050405020304" pitchFamily="18" charset="0"/>
              </a:rPr>
              <a:t>(</a:t>
            </a:r>
            <a:r>
              <a:rPr lang="en-US" sz="2000" dirty="0" err="1">
                <a:effectLst/>
                <a:ea typeface="Times New Roman" panose="02020603050405020304" pitchFamily="18" charset="0"/>
              </a:rPr>
              <a:t>phase,libration</a:t>
            </a:r>
            <a:r>
              <a:rPr lang="en-US" sz="2000" dirty="0">
                <a:effectLst/>
                <a:ea typeface="Times New Roman" panose="02020603050405020304" pitchFamily="18" charset="0"/>
              </a:rPr>
              <a:t>)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* F</a:t>
            </a:r>
            <a:r>
              <a:rPr lang="en-US" sz="20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0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* cos(</a:t>
            </a:r>
            <a:r>
              <a:rPr lang="en-US" sz="2000" dirty="0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q</a:t>
            </a:r>
            <a:r>
              <a:rPr lang="en-US" sz="20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000" dirty="0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) </a:t>
            </a:r>
            <a:r>
              <a:rPr lang="en-US" sz="2000" dirty="0">
                <a:latin typeface="Symbol" panose="05050102010706020507" pitchFamily="18" charset="2"/>
                <a:ea typeface="Times New Roman" panose="02020603050405020304" pitchFamily="18" charset="0"/>
              </a:rPr>
              <a:t>/</a:t>
            </a:r>
            <a:r>
              <a:rPr lang="en-US" sz="2000" dirty="0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 (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en-US" sz="20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ES</a:t>
            </a:r>
            <a:r>
              <a:rPr lang="en-US" sz="20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000" dirty="0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 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d</a:t>
            </a:r>
            <a:r>
              <a:rPr lang="en-US" sz="20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)) / (K1 * K2</a:t>
            </a:r>
            <a:r>
              <a:rPr lang="en-US" sz="20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(t)* K3 * K4 * K5 * K6 *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dn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(t))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The lunar-adjusted solar-derived temporal correction factor becomes: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K2(t) = K2</a:t>
            </a:r>
            <a:r>
              <a:rPr lang="en-US" sz="20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(t) * K2</a:t>
            </a:r>
            <a:r>
              <a:rPr lang="en-US" sz="20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(t)</a:t>
            </a: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0395096-11A5-4AC5-9E4B-1B92AD49E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6946" y="102782"/>
            <a:ext cx="3102935" cy="648511"/>
          </a:xfrm>
        </p:spPr>
        <p:txBody>
          <a:bodyPr/>
          <a:lstStyle/>
          <a:p>
            <a:r>
              <a:rPr lang="en-US" dirty="0">
                <a:latin typeface="+mn-lt"/>
              </a:rPr>
              <a:t>Gain Trending </a:t>
            </a:r>
          </a:p>
        </p:txBody>
      </p:sp>
    </p:spTree>
    <p:extLst>
      <p:ext uri="{BB962C8B-B14F-4D97-AF65-F5344CB8AC3E}">
        <p14:creationId xmlns:p14="http://schemas.microsoft.com/office/powerpoint/2010/main" val="269516124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Process 6"/>
          <p:cNvSpPr/>
          <p:nvPr/>
        </p:nvSpPr>
        <p:spPr>
          <a:xfrm>
            <a:off x="3978880" y="1277955"/>
            <a:ext cx="1524000" cy="1219200"/>
          </a:xfrm>
          <a:prstGeom prst="flowChartProcess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Monthly</a:t>
            </a:r>
          </a:p>
          <a:p>
            <a:pPr algn="ctr"/>
            <a:r>
              <a:rPr lang="en-US" dirty="0"/>
              <a:t>SD </a:t>
            </a:r>
            <a:r>
              <a:rPr lang="en-US" dirty="0" err="1"/>
              <a:t>Obs</a:t>
            </a:r>
            <a:r>
              <a:rPr lang="en-US" dirty="0"/>
              <a:t> </a:t>
            </a:r>
          </a:p>
        </p:txBody>
      </p:sp>
      <p:sp>
        <p:nvSpPr>
          <p:cNvPr id="8" name="Flowchart: Process 7"/>
          <p:cNvSpPr/>
          <p:nvPr/>
        </p:nvSpPr>
        <p:spPr>
          <a:xfrm>
            <a:off x="2009382" y="1287758"/>
            <a:ext cx="1524000" cy="1219200"/>
          </a:xfrm>
          <a:prstGeom prst="flowChartProcess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Daily </a:t>
            </a:r>
          </a:p>
          <a:p>
            <a:pPr algn="ctr"/>
            <a:r>
              <a:rPr lang="en-US" dirty="0"/>
              <a:t>SD </a:t>
            </a:r>
            <a:r>
              <a:rPr lang="en-US" dirty="0" err="1"/>
              <a:t>Obs</a:t>
            </a:r>
            <a:endParaRPr lang="en-US" dirty="0"/>
          </a:p>
        </p:txBody>
      </p:sp>
      <p:sp>
        <p:nvSpPr>
          <p:cNvPr id="9" name="Flowchart: Process 8"/>
          <p:cNvSpPr/>
          <p:nvPr/>
        </p:nvSpPr>
        <p:spPr>
          <a:xfrm>
            <a:off x="3048000" y="5105400"/>
            <a:ext cx="1524000" cy="1219200"/>
          </a:xfrm>
          <a:prstGeom prst="flowChartProcess">
            <a:avLst/>
          </a:prstGeom>
          <a:solidFill>
            <a:srgbClr val="00B050"/>
          </a:solidFill>
          <a:ln>
            <a:solidFill>
              <a:srgbClr val="00B050"/>
            </a:solidFill>
          </a:ln>
          <a:effectLst>
            <a:outerShdw blurRad="50800"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Calibrated Lunar </a:t>
            </a:r>
            <a:r>
              <a:rPr lang="en-US" dirty="0" err="1"/>
              <a:t>Obs</a:t>
            </a:r>
            <a:r>
              <a:rPr lang="en-US" dirty="0"/>
              <a:t>:</a:t>
            </a:r>
          </a:p>
          <a:p>
            <a:pPr algn="ctr"/>
            <a:r>
              <a:rPr lang="en-US" dirty="0"/>
              <a:t>Lunar Gain</a:t>
            </a:r>
          </a:p>
        </p:txBody>
      </p:sp>
      <p:sp>
        <p:nvSpPr>
          <p:cNvPr id="10" name="Flowchart: Process 9"/>
          <p:cNvSpPr/>
          <p:nvPr/>
        </p:nvSpPr>
        <p:spPr>
          <a:xfrm>
            <a:off x="9525408" y="3193311"/>
            <a:ext cx="1524000" cy="1219200"/>
          </a:xfrm>
          <a:prstGeom prst="flowChartProcess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K2 Lookup Table</a:t>
            </a:r>
          </a:p>
        </p:txBody>
      </p:sp>
      <p:sp>
        <p:nvSpPr>
          <p:cNvPr id="11" name="Flowchart: Process 10"/>
          <p:cNvSpPr/>
          <p:nvPr/>
        </p:nvSpPr>
        <p:spPr>
          <a:xfrm>
            <a:off x="6333460" y="3193311"/>
            <a:ext cx="1524000" cy="1219200"/>
          </a:xfrm>
          <a:prstGeom prst="flowChartProcess">
            <a:avLst/>
          </a:prstGeom>
          <a:solidFill>
            <a:srgbClr val="FFC000"/>
          </a:solidFill>
          <a:ln>
            <a:solidFill>
              <a:srgbClr val="FFC000"/>
            </a:solidFill>
          </a:ln>
          <a:effectLst>
            <a:outerShdw blurRad="50800"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Lunar-Adjusted Solar K2</a:t>
            </a:r>
          </a:p>
        </p:txBody>
      </p:sp>
      <p:sp>
        <p:nvSpPr>
          <p:cNvPr id="19" name="Flowchart: Process 18">
            <a:extLst>
              <a:ext uri="{FF2B5EF4-FFF2-40B4-BE49-F238E27FC236}">
                <a16:creationId xmlns:a16="http://schemas.microsoft.com/office/drawing/2014/main" id="{8BA4F08F-D550-43AD-A4CF-CFCFF5B00270}"/>
              </a:ext>
            </a:extLst>
          </p:cNvPr>
          <p:cNvSpPr/>
          <p:nvPr/>
        </p:nvSpPr>
        <p:spPr>
          <a:xfrm>
            <a:off x="2976794" y="3196579"/>
            <a:ext cx="1524000" cy="1219200"/>
          </a:xfrm>
          <a:prstGeom prst="flowChartProcess">
            <a:avLst/>
          </a:prstGeom>
          <a:solidFill>
            <a:srgbClr val="00B0F0"/>
          </a:solidFill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Solar K2</a:t>
            </a:r>
          </a:p>
        </p:txBody>
      </p:sp>
      <p:sp>
        <p:nvSpPr>
          <p:cNvPr id="20" name="Flowchart: Process 19">
            <a:extLst>
              <a:ext uri="{FF2B5EF4-FFF2-40B4-BE49-F238E27FC236}">
                <a16:creationId xmlns:a16="http://schemas.microsoft.com/office/drawing/2014/main" id="{DA7716E2-8992-46B5-9FDB-C3259D7F47D3}"/>
              </a:ext>
            </a:extLst>
          </p:cNvPr>
          <p:cNvSpPr/>
          <p:nvPr/>
        </p:nvSpPr>
        <p:spPr>
          <a:xfrm>
            <a:off x="616773" y="5105400"/>
            <a:ext cx="1524000" cy="1219200"/>
          </a:xfrm>
          <a:prstGeom prst="flowChartProcess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Semi-Monthly</a:t>
            </a:r>
          </a:p>
          <a:p>
            <a:pPr algn="ctr"/>
            <a:r>
              <a:rPr lang="en-US" dirty="0"/>
              <a:t>Lunar </a:t>
            </a:r>
            <a:r>
              <a:rPr lang="en-US" dirty="0" err="1"/>
              <a:t>Obs</a:t>
            </a:r>
            <a:endParaRPr lang="en-US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6D42DBC-CA63-4F27-A596-F48CE8CCB2A8}"/>
              </a:ext>
            </a:extLst>
          </p:cNvPr>
          <p:cNvCxnSpPr>
            <a:cxnSpLocks/>
          </p:cNvCxnSpPr>
          <p:nvPr/>
        </p:nvCxnSpPr>
        <p:spPr>
          <a:xfrm>
            <a:off x="3204838" y="2500423"/>
            <a:ext cx="0" cy="692888"/>
          </a:xfrm>
          <a:prstGeom prst="straightConnector1">
            <a:avLst/>
          </a:prstGeom>
          <a:ln w="63500"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E8C38FD-0E91-48D6-AEED-E91724C52467}"/>
              </a:ext>
            </a:extLst>
          </p:cNvPr>
          <p:cNvCxnSpPr/>
          <p:nvPr/>
        </p:nvCxnSpPr>
        <p:spPr>
          <a:xfrm>
            <a:off x="4243526" y="2500423"/>
            <a:ext cx="0" cy="692888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84B1ED2-FADD-40E1-8984-60A024CA6986}"/>
              </a:ext>
            </a:extLst>
          </p:cNvPr>
          <p:cNvCxnSpPr>
            <a:stCxn id="20" idx="3"/>
            <a:endCxn id="9" idx="1"/>
          </p:cNvCxnSpPr>
          <p:nvPr/>
        </p:nvCxnSpPr>
        <p:spPr>
          <a:xfrm>
            <a:off x="2140773" y="5715000"/>
            <a:ext cx="907227" cy="0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669D3B13-35DA-4E18-A7AA-F5C4A4FB5714}"/>
              </a:ext>
            </a:extLst>
          </p:cNvPr>
          <p:cNvCxnSpPr>
            <a:cxnSpLocks/>
            <a:endCxn id="11" idx="2"/>
          </p:cNvCxnSpPr>
          <p:nvPr/>
        </p:nvCxnSpPr>
        <p:spPr>
          <a:xfrm flipV="1">
            <a:off x="4572000" y="4412511"/>
            <a:ext cx="2523460" cy="1420118"/>
          </a:xfrm>
          <a:prstGeom prst="bentConnector2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AC09652-BCD2-426E-A1F5-12FA4E48B8D9}"/>
              </a:ext>
            </a:extLst>
          </p:cNvPr>
          <p:cNvCxnSpPr>
            <a:cxnSpLocks/>
            <a:stCxn id="19" idx="3"/>
            <a:endCxn id="11" idx="1"/>
          </p:cNvCxnSpPr>
          <p:nvPr/>
        </p:nvCxnSpPr>
        <p:spPr>
          <a:xfrm flipV="1">
            <a:off x="4500794" y="3802911"/>
            <a:ext cx="1832666" cy="3268"/>
          </a:xfrm>
          <a:prstGeom prst="straightConnector1">
            <a:avLst/>
          </a:prstGeom>
          <a:ln w="698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380FD6B2-101A-4F2F-B822-E001A2737A9A}"/>
              </a:ext>
            </a:extLst>
          </p:cNvPr>
          <p:cNvCxnSpPr>
            <a:stCxn id="11" idx="3"/>
            <a:endCxn id="10" idx="1"/>
          </p:cNvCxnSpPr>
          <p:nvPr/>
        </p:nvCxnSpPr>
        <p:spPr>
          <a:xfrm>
            <a:off x="7857460" y="3802911"/>
            <a:ext cx="1667948" cy="0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7AA51AC9-FFA5-41A9-BA8B-FAF8CCB6AFD4}"/>
              </a:ext>
            </a:extLst>
          </p:cNvPr>
          <p:cNvCxnSpPr>
            <a:stCxn id="19" idx="2"/>
          </p:cNvCxnSpPr>
          <p:nvPr/>
        </p:nvCxnSpPr>
        <p:spPr>
          <a:xfrm>
            <a:off x="3738794" y="4415779"/>
            <a:ext cx="0" cy="689621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itle 1">
            <a:extLst>
              <a:ext uri="{FF2B5EF4-FFF2-40B4-BE49-F238E27FC236}">
                <a16:creationId xmlns:a16="http://schemas.microsoft.com/office/drawing/2014/main" id="{0B85C68F-1654-4756-8409-F1373940B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4805" y="218398"/>
            <a:ext cx="5420961" cy="733100"/>
          </a:xfrm>
        </p:spPr>
        <p:txBody>
          <a:bodyPr>
            <a:noAutofit/>
          </a:bodyPr>
          <a:lstStyle/>
          <a:p>
            <a:r>
              <a:rPr lang="en-US" dirty="0">
                <a:latin typeface="+mn-lt"/>
              </a:rPr>
              <a:t>OCI Gain Trending Approach </a:t>
            </a:r>
          </a:p>
        </p:txBody>
      </p:sp>
      <p:sp>
        <p:nvSpPr>
          <p:cNvPr id="17" name="CustomShape 3">
            <a:extLst>
              <a:ext uri="{FF2B5EF4-FFF2-40B4-BE49-F238E27FC236}">
                <a16:creationId xmlns:a16="http://schemas.microsoft.com/office/drawing/2014/main" id="{7F730F7C-BB72-4E6B-8085-C4369E10D55F}"/>
              </a:ext>
            </a:extLst>
          </p:cNvPr>
          <p:cNvSpPr/>
          <p:nvPr/>
        </p:nvSpPr>
        <p:spPr>
          <a:xfrm>
            <a:off x="7193494" y="5183838"/>
            <a:ext cx="5025334" cy="1297582"/>
          </a:xfrm>
          <a:prstGeom prst="rect">
            <a:avLst/>
          </a:prstGeom>
          <a:solidFill>
            <a:srgbClr val="FFFFFF"/>
          </a:solidFill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en-US" sz="1400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</a:rPr>
              <a:t>The lunar adjustment to the Solar K2 is necessary to mitigate uncertainties in tracking degradation of the solar diffuser BRDF.</a:t>
            </a:r>
          </a:p>
        </p:txBody>
      </p:sp>
      <p:sp>
        <p:nvSpPr>
          <p:cNvPr id="18" name="CustomShape 3">
            <a:extLst>
              <a:ext uri="{FF2B5EF4-FFF2-40B4-BE49-F238E27FC236}">
                <a16:creationId xmlns:a16="http://schemas.microsoft.com/office/drawing/2014/main" id="{8551AFEB-DF57-4C08-B284-A76787DDD4E4}"/>
              </a:ext>
            </a:extLst>
          </p:cNvPr>
          <p:cNvSpPr/>
          <p:nvPr/>
        </p:nvSpPr>
        <p:spPr>
          <a:xfrm>
            <a:off x="7067813" y="1042320"/>
            <a:ext cx="4915190" cy="1840394"/>
          </a:xfrm>
          <a:prstGeom prst="rect">
            <a:avLst/>
          </a:prstGeom>
          <a:solidFill>
            <a:srgbClr val="FFFFFF"/>
          </a:solidFill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en-US" sz="1400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</a:rPr>
              <a:t>The Solar K2 is the 1</a:t>
            </a:r>
            <a:r>
              <a:rPr lang="en-US" sz="2400" baseline="30000" dirty="0">
                <a:solidFill>
                  <a:srgbClr val="000000"/>
                </a:solidFill>
              </a:rPr>
              <a:t>st</a:t>
            </a:r>
            <a:r>
              <a:rPr lang="en-US" sz="2400" dirty="0">
                <a:solidFill>
                  <a:srgbClr val="000000"/>
                </a:solidFill>
              </a:rPr>
              <a:t> order temporal response correction for OCI.</a:t>
            </a:r>
          </a:p>
          <a:p>
            <a:pPr algn="ctr"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</a:rPr>
              <a:t>The Lunar Gain is a 2</a:t>
            </a:r>
            <a:r>
              <a:rPr lang="en-US" sz="2400" baseline="30000" dirty="0">
                <a:solidFill>
                  <a:srgbClr val="000000"/>
                </a:solidFill>
              </a:rPr>
              <a:t>nd</a:t>
            </a:r>
            <a:r>
              <a:rPr lang="en-US" sz="2400" dirty="0">
                <a:solidFill>
                  <a:srgbClr val="000000"/>
                </a:solidFill>
              </a:rPr>
              <a:t> order correction to the Solar-derived  K2.</a:t>
            </a:r>
          </a:p>
        </p:txBody>
      </p:sp>
    </p:spTree>
    <p:extLst>
      <p:ext uri="{BB962C8B-B14F-4D97-AF65-F5344CB8AC3E}">
        <p14:creationId xmlns:p14="http://schemas.microsoft.com/office/powerpoint/2010/main" val="417494422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10CB3-01D4-6946-8DDA-BCF9621DFBFB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11" name="Slide Number Placeholder 3"/>
          <p:cNvSpPr txBox="1">
            <a:spLocks/>
          </p:cNvSpPr>
          <p:nvPr/>
        </p:nvSpPr>
        <p:spPr bwMode="auto">
          <a:xfrm>
            <a:off x="1524000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4010CB3-01D4-6946-8DDA-BCF9621DFBFB}" type="slidenum">
              <a:rPr lang="en-US" sz="1400">
                <a:latin typeface="Arial" charset="0"/>
                <a:ea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53</a:t>
            </a:fld>
            <a:endParaRPr lang="en-US" sz="140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6" name="Picture 5" descr="Chart&#10;&#10;Description automatically generated">
            <a:extLst>
              <a:ext uri="{FF2B5EF4-FFF2-40B4-BE49-F238E27FC236}">
                <a16:creationId xmlns:a16="http://schemas.microsoft.com/office/drawing/2014/main" id="{505BCE78-50B0-4899-B607-76D378F0B3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75349"/>
            <a:ext cx="4114800" cy="274454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A89A741-892A-4F18-9D09-468C0942A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9901" y="71657"/>
            <a:ext cx="8049104" cy="739425"/>
          </a:xfrm>
        </p:spPr>
        <p:txBody>
          <a:bodyPr>
            <a:noAutofit/>
          </a:bodyPr>
          <a:lstStyle/>
          <a:p>
            <a:r>
              <a:rPr lang="en-US" dirty="0"/>
              <a:t>SNPP Calibration Time Series (as example)</a:t>
            </a:r>
            <a:r>
              <a:rPr lang="en-US" dirty="0">
                <a:latin typeface="+mn-lt"/>
              </a:rPr>
              <a:t> </a:t>
            </a:r>
          </a:p>
        </p:txBody>
      </p:sp>
      <p:sp>
        <p:nvSpPr>
          <p:cNvPr id="10" name="CustomShape 3">
            <a:extLst>
              <a:ext uri="{FF2B5EF4-FFF2-40B4-BE49-F238E27FC236}">
                <a16:creationId xmlns:a16="http://schemas.microsoft.com/office/drawing/2014/main" id="{C3210A98-F370-406A-ABC4-1BA1DC50B2AA}"/>
              </a:ext>
            </a:extLst>
          </p:cNvPr>
          <p:cNvSpPr/>
          <p:nvPr/>
        </p:nvSpPr>
        <p:spPr>
          <a:xfrm>
            <a:off x="5468644" y="3595456"/>
            <a:ext cx="6537405" cy="2503441"/>
          </a:xfrm>
          <a:prstGeom prst="rect">
            <a:avLst/>
          </a:prstGeom>
          <a:solidFill>
            <a:srgbClr val="FFFFFF"/>
          </a:solidFill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en-US" sz="1400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</a:rPr>
              <a:t>The Solar K2 f-factors apply the 1</a:t>
            </a:r>
            <a:r>
              <a:rPr lang="en-US" sz="2400" baseline="30000" dirty="0">
                <a:solidFill>
                  <a:srgbClr val="000000"/>
                </a:solidFill>
              </a:rPr>
              <a:t>st</a:t>
            </a:r>
            <a:r>
              <a:rPr lang="en-US" sz="2400" dirty="0">
                <a:solidFill>
                  <a:srgbClr val="000000"/>
                </a:solidFill>
              </a:rPr>
              <a:t> order temporal response correction to the lunar observations.</a:t>
            </a:r>
          </a:p>
          <a:p>
            <a:pPr algn="ctr">
              <a:lnSpc>
                <a:spcPct val="100000"/>
              </a:lnSpc>
            </a:pPr>
            <a:endParaRPr lang="en-US" sz="2400" dirty="0">
              <a:solidFill>
                <a:srgbClr val="000000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</a:rPr>
              <a:t>Lunar trends over time arise from uncertainties in tracking degradation of the solar diffuser BRDF.</a:t>
            </a:r>
          </a:p>
          <a:p>
            <a:pPr algn="ctr">
              <a:lnSpc>
                <a:spcPct val="100000"/>
              </a:lnSpc>
            </a:pPr>
            <a:endParaRPr lang="en-US" sz="2400" dirty="0">
              <a:solidFill>
                <a:srgbClr val="000000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</a:rPr>
              <a:t>The Lunar Gain is a 2</a:t>
            </a:r>
            <a:r>
              <a:rPr lang="en-US" sz="2400" baseline="30000" dirty="0">
                <a:solidFill>
                  <a:srgbClr val="000000"/>
                </a:solidFill>
              </a:rPr>
              <a:t>nd</a:t>
            </a:r>
            <a:r>
              <a:rPr lang="en-US" sz="2400" dirty="0">
                <a:solidFill>
                  <a:srgbClr val="000000"/>
                </a:solidFill>
              </a:rPr>
              <a:t> order correction to the solar-derived K2.</a:t>
            </a:r>
          </a:p>
          <a:p>
            <a:pPr algn="ctr">
              <a:lnSpc>
                <a:spcPct val="100000"/>
              </a:lnSpc>
            </a:pPr>
            <a:endParaRPr lang="en-US" sz="2400" dirty="0">
              <a:solidFill>
                <a:srgbClr val="000000"/>
              </a:solidFill>
            </a:endParaRPr>
          </a:p>
          <a:p>
            <a:pPr algn="ctr">
              <a:lnSpc>
                <a:spcPct val="100000"/>
              </a:lnSpc>
            </a:pPr>
            <a:endParaRPr lang="en-US" sz="140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" name="Picture 11" descr="Chart, histogram&#10;&#10;Description automatically generated">
            <a:extLst>
              <a:ext uri="{FF2B5EF4-FFF2-40B4-BE49-F238E27FC236}">
                <a16:creationId xmlns:a16="http://schemas.microsoft.com/office/drawing/2014/main" id="{9A3DD8BC-6025-4D9B-9BAE-33B0A948AE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4800" y="1068535"/>
            <a:ext cx="4114800" cy="2744540"/>
          </a:xfrm>
          <a:prstGeom prst="rect">
            <a:avLst/>
          </a:prstGeom>
        </p:spPr>
      </p:pic>
      <p:pic>
        <p:nvPicPr>
          <p:cNvPr id="7" name="Picture 6" descr="Chart, line chart&#10;&#10;Description automatically generated">
            <a:extLst>
              <a:ext uri="{FF2B5EF4-FFF2-40B4-BE49-F238E27FC236}">
                <a16:creationId xmlns:a16="http://schemas.microsoft.com/office/drawing/2014/main" id="{838DF23A-CE78-4759-9CEB-45F30ACE35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3461"/>
            <a:ext cx="4114800" cy="2744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61048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A29DB-4A8C-4D7F-8BCD-BDC4919E0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9996" y="321339"/>
            <a:ext cx="5364124" cy="719396"/>
          </a:xfrm>
        </p:spPr>
        <p:txBody>
          <a:bodyPr>
            <a:noAutofit/>
          </a:bodyPr>
          <a:lstStyle/>
          <a:p>
            <a:r>
              <a:rPr lang="en-US" dirty="0"/>
              <a:t>Spectral</a:t>
            </a:r>
            <a:r>
              <a:rPr lang="en-US" dirty="0">
                <a:latin typeface="+mn-lt"/>
              </a:rPr>
              <a:t> Response Trending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2BD2CE-DDA2-415F-9C45-3DA40B95E6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Slides:</a:t>
            </a:r>
            <a:endParaRPr lang="en-US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Dispersion of the blue and red gratings can possibly change over time on orbit: </a:t>
            </a:r>
          </a:p>
          <a:p>
            <a:pPr marL="1257300" lvl="2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Dispersion is derived from fits to solar emission lines, atmospheric absorption lines</a:t>
            </a:r>
          </a:p>
          <a:p>
            <a:pPr marL="1257300" lvl="2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Any changes in dispersion will lead to adjustments in RSRs</a:t>
            </a:r>
            <a:endParaRPr lang="en-US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Solar Spectrum plot</a:t>
            </a: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Sample </a:t>
            </a:r>
            <a:r>
              <a:rPr lang="en-US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solar emission lines, atmospheric absorption lines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172082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2BD2CE-DDA2-415F-9C45-3DA40B95E6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49" y="1580227"/>
            <a:ext cx="11034944" cy="4979683"/>
          </a:xfrm>
        </p:spPr>
        <p:txBody>
          <a:bodyPr>
            <a:normAutofit fontScale="92500" lnSpcReduction="20000"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For the red and blue gratings, the wavelength for any spectral channel k is given by: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600" dirty="0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l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= </a:t>
            </a:r>
            <a:r>
              <a:rPr lang="en-US" sz="2600" dirty="0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l</a:t>
            </a:r>
            <a:r>
              <a:rPr lang="en-US" sz="2600" baseline="-25000" dirty="0">
                <a:latin typeface="Symbol" panose="05050102010706020507" pitchFamily="18" charset="2"/>
                <a:ea typeface="Times New Roman" panose="02020603050405020304" pitchFamily="18" charset="0"/>
              </a:rPr>
              <a:t>0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6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0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+ </a:t>
            </a:r>
            <a:r>
              <a:rPr lang="en-US" sz="2600" dirty="0">
                <a:latin typeface="Symbol" panose="05050102010706020507" pitchFamily="18" charset="2"/>
                <a:ea typeface="Times New Roman" panose="02020603050405020304" pitchFamily="18" charset="0"/>
              </a:rPr>
              <a:t>D</a:t>
            </a:r>
            <a:r>
              <a:rPr lang="en-US" sz="2600" dirty="0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l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(k-k</a:t>
            </a:r>
            <a:r>
              <a:rPr lang="en-US" sz="26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0</a:t>
            </a:r>
            <a:r>
              <a:rPr lang="en-US" sz="2600" dirty="0"/>
              <a:t>)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2600" dirty="0"/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600" dirty="0"/>
              <a:t>The dispersion of the grating is defined as:</a:t>
            </a: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600" dirty="0">
                <a:latin typeface="Symbol" panose="05050102010706020507" pitchFamily="18" charset="2"/>
                <a:ea typeface="Times New Roman" panose="02020603050405020304" pitchFamily="18" charset="0"/>
              </a:rPr>
              <a:t>D</a:t>
            </a:r>
            <a:r>
              <a:rPr lang="en-US" sz="2600" dirty="0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l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(k-k</a:t>
            </a:r>
            <a:r>
              <a:rPr lang="en-US" sz="26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0</a:t>
            </a:r>
            <a:r>
              <a:rPr lang="en-US" sz="2600" dirty="0"/>
              <a:t>) = (</a:t>
            </a:r>
            <a:r>
              <a:rPr lang="en-US" sz="2600" dirty="0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l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 - </a:t>
            </a:r>
            <a:r>
              <a:rPr lang="en-US" sz="2600" dirty="0">
                <a:effectLst/>
                <a:latin typeface="Symbol" panose="05050102010706020507" pitchFamily="18" charset="2"/>
                <a:ea typeface="Times New Roman" panose="02020603050405020304" pitchFamily="18" charset="0"/>
              </a:rPr>
              <a:t>l</a:t>
            </a:r>
            <a:r>
              <a:rPr lang="en-US" sz="2600" baseline="-25000" dirty="0">
                <a:latin typeface="Symbol" panose="05050102010706020507" pitchFamily="18" charset="2"/>
                <a:ea typeface="Times New Roman" panose="02020603050405020304" pitchFamily="18" charset="0"/>
              </a:rPr>
              <a:t>0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6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0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)) / (k-k</a:t>
            </a:r>
            <a:r>
              <a:rPr lang="en-US" sz="26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0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2600" dirty="0">
              <a:latin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600" dirty="0"/>
              <a:t>The dispersion for each grating is determined on orbit by simultaneous fits to multiple emission or absorption line profiles.</a:t>
            </a: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2600" dirty="0"/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600" dirty="0"/>
              <a:t>The derived on-orbit dispersions are compared to the prelaunch values and the relative spectral responses of the bands are adjusted as needed to account for changes in the dispersion of the grating.</a:t>
            </a: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2400" dirty="0"/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20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0395096-11A5-4AC5-9E4B-1B92AD49E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8674" y="209316"/>
            <a:ext cx="4592868" cy="793861"/>
          </a:xfrm>
        </p:spPr>
        <p:txBody>
          <a:bodyPr>
            <a:normAutofit/>
          </a:bodyPr>
          <a:lstStyle/>
          <a:p>
            <a:r>
              <a:rPr lang="en-US" dirty="0"/>
              <a:t>Spectral Calibration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0051077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buFont typeface="Times New Roman" pitchFamily="18" charset="0"/>
              <a:buNone/>
              <a:defRPr/>
            </a:pPr>
            <a:fld id="{47492F7C-DE5D-423F-B463-FC365DEE74D4}" type="slidenum">
              <a:rPr lang="en-GB" smtClean="0"/>
              <a:pPr>
                <a:buFont typeface="Times New Roman" pitchFamily="18" charset="0"/>
                <a:buNone/>
                <a:defRPr/>
              </a:pPr>
              <a:t>56</a:t>
            </a:fld>
            <a:endParaRPr lang="en-GB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52887D8-AE33-4593-8DA2-FE084C54A827}"/>
              </a:ext>
            </a:extLst>
          </p:cNvPr>
          <p:cNvSpPr txBox="1">
            <a:spLocks/>
          </p:cNvSpPr>
          <p:nvPr/>
        </p:nvSpPr>
        <p:spPr>
          <a:xfrm>
            <a:off x="2670855" y="229314"/>
            <a:ext cx="6841740" cy="60711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/>
              <a:t>Solar Spectrum with Lines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13A6CC7-DEE7-2C45-A37F-719697DA5A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1435" y="1016262"/>
            <a:ext cx="8229600" cy="534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14843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buFont typeface="Times New Roman" pitchFamily="18" charset="0"/>
              <a:buNone/>
              <a:defRPr/>
            </a:pPr>
            <a:fld id="{47492F7C-DE5D-423F-B463-FC365DEE74D4}" type="slidenum">
              <a:rPr lang="en-GB" smtClean="0"/>
              <a:pPr>
                <a:buFont typeface="Times New Roman" pitchFamily="18" charset="0"/>
                <a:buNone/>
                <a:defRPr/>
              </a:pPr>
              <a:t>57</a:t>
            </a:fld>
            <a:endParaRPr lang="en-GB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52887D8-AE33-4593-8DA2-FE084C54A827}"/>
              </a:ext>
            </a:extLst>
          </p:cNvPr>
          <p:cNvSpPr txBox="1">
            <a:spLocks/>
          </p:cNvSpPr>
          <p:nvPr/>
        </p:nvSpPr>
        <p:spPr>
          <a:xfrm>
            <a:off x="2670855" y="229315"/>
            <a:ext cx="6615188" cy="5863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/>
              <a:t>Example Line Profiles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CD3857E-CC39-43BF-925C-DDB504FDE6DD}"/>
              </a:ext>
            </a:extLst>
          </p:cNvPr>
          <p:cNvSpPr txBox="1">
            <a:spLocks/>
          </p:cNvSpPr>
          <p:nvPr/>
        </p:nvSpPr>
        <p:spPr>
          <a:xfrm>
            <a:off x="635269" y="1849722"/>
            <a:ext cx="10921462" cy="5008278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3000" dirty="0">
                <a:ea typeface="Calibri" panose="020F0502020204030204" pitchFamily="34" charset="0"/>
                <a:cs typeface="Times New Roman" panose="02020603050405020304" pitchFamily="18" charset="0"/>
              </a:rPr>
              <a:t>Emission and Absorption line profiles:</a:t>
            </a: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3000" dirty="0">
                <a:ea typeface="Calibri" panose="020F0502020204030204" pitchFamily="34" charset="0"/>
                <a:cs typeface="Times New Roman" panose="02020603050405020304" pitchFamily="18" charset="0"/>
              </a:rPr>
              <a:t>Fraunhofer solar emission lines: </a:t>
            </a:r>
          </a:p>
          <a:p>
            <a:pPr marL="1257300" lvl="2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3000" dirty="0">
                <a:ea typeface="Calibri" panose="020F0502020204030204" pitchFamily="34" charset="0"/>
                <a:cs typeface="Times New Roman" panose="02020603050405020304" pitchFamily="18" charset="0"/>
              </a:rPr>
              <a:t>Will use at least two lines per focal plane</a:t>
            </a:r>
          </a:p>
          <a:p>
            <a:pPr marL="1257300" lvl="2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3000" dirty="0">
                <a:ea typeface="Calibri" panose="020F0502020204030204" pitchFamily="34" charset="0"/>
                <a:cs typeface="Times New Roman" panose="02020603050405020304" pitchFamily="18" charset="0"/>
              </a:rPr>
              <a:t>434.048 nm (H</a:t>
            </a:r>
            <a:r>
              <a:rPr lang="en-US" sz="3000" dirty="0">
                <a:latin typeface="Symbol" panose="05050102010706020507" pitchFamily="18" charset="2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sz="3000" dirty="0">
                <a:ea typeface="Calibri" panose="020F0502020204030204" pitchFamily="34" charset="0"/>
                <a:cs typeface="Times New Roman" panose="02020603050405020304" pitchFamily="18" charset="0"/>
              </a:rPr>
              <a:t>), 588.997 nm (Na D</a:t>
            </a:r>
            <a:r>
              <a:rPr lang="en-US" sz="3000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000" dirty="0">
                <a:ea typeface="Calibri" panose="020F0502020204030204" pitchFamily="34" charset="0"/>
                <a:cs typeface="Times New Roman" panose="02020603050405020304" pitchFamily="18" charset="0"/>
              </a:rPr>
              <a:t>), 656.281 nm (H</a:t>
            </a:r>
            <a:r>
              <a:rPr lang="en-US" sz="3000" dirty="0">
                <a:latin typeface="Symbol" panose="05050102010706020507" pitchFamily="18" charset="2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3000" dirty="0">
                <a:ea typeface="Calibri" panose="020F0502020204030204" pitchFamily="34" charset="0"/>
                <a:cs typeface="Times New Roman" panose="02020603050405020304" pitchFamily="18" charset="0"/>
              </a:rPr>
              <a:t>), 866.217 nm (Ca II)</a:t>
            </a: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3000" dirty="0">
                <a:ea typeface="Calibri" panose="020F0502020204030204" pitchFamily="34" charset="0"/>
                <a:cs typeface="Times New Roman" panose="02020603050405020304" pitchFamily="18" charset="0"/>
              </a:rPr>
              <a:t>Atmospheric absorption lines:</a:t>
            </a:r>
          </a:p>
          <a:p>
            <a:pPr marL="1257300" lvl="2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3000" dirty="0">
                <a:ea typeface="Calibri" panose="020F0502020204030204" pitchFamily="34" charset="0"/>
                <a:cs typeface="Times New Roman" panose="02020603050405020304" pitchFamily="18" charset="0"/>
              </a:rPr>
              <a:t>For the red focal plane</a:t>
            </a:r>
          </a:p>
          <a:p>
            <a:pPr marL="1257300" lvl="2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3000" dirty="0">
                <a:ea typeface="Calibri" panose="020F0502020204030204" pitchFamily="34" charset="0"/>
                <a:cs typeface="Times New Roman" panose="02020603050405020304" pitchFamily="18" charset="0"/>
              </a:rPr>
              <a:t>686.719 nm (O</a:t>
            </a:r>
            <a:r>
              <a:rPr lang="en-US" sz="3000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000" dirty="0">
                <a:ea typeface="Calibri" panose="020F0502020204030204" pitchFamily="34" charset="0"/>
                <a:cs typeface="Times New Roman" panose="02020603050405020304" pitchFamily="18" charset="0"/>
              </a:rPr>
              <a:t> B), 759.370 nm (O</a:t>
            </a:r>
            <a:r>
              <a:rPr lang="en-US" sz="3000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000" dirty="0">
                <a:ea typeface="Calibri" panose="020F0502020204030204" pitchFamily="34" charset="0"/>
                <a:cs typeface="Times New Roman" panose="02020603050405020304" pitchFamily="18" charset="0"/>
              </a:rPr>
              <a:t> A), 822.696 nm (O</a:t>
            </a:r>
            <a:r>
              <a:rPr lang="en-US" sz="3000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000" dirty="0">
                <a:ea typeface="Calibri" panose="020F0502020204030204" pitchFamily="34" charset="0"/>
                <a:cs typeface="Times New Roman" panose="02020603050405020304" pitchFamily="18" charset="0"/>
              </a:rPr>
              <a:t> Z), 898.765 nm (O</a:t>
            </a:r>
            <a:r>
              <a:rPr lang="en-US" sz="3000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000" dirty="0">
                <a:ea typeface="Calibri" panose="020F0502020204030204" pitchFamily="34" charset="0"/>
                <a:cs typeface="Times New Roman" panose="02020603050405020304" pitchFamily="18" charset="0"/>
              </a:rPr>
              <a:t> y)</a:t>
            </a:r>
            <a:endParaRPr lang="en-US" sz="2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84638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DF2333-692B-9DA7-E7A9-8D24136FD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EF66-87B6-4EAA-814E-CDEB83F01DC2}" type="slidenum">
              <a:rPr lang="en-US" smtClean="0"/>
              <a:t>58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F5EDC58-7FF6-E339-5217-ADC6F5693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SWIR Impulse Response Issue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AD65AA6-4BA2-A806-B169-1737A73F09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2057"/>
            <a:ext cx="10515600" cy="50800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 SWIR bands require quite large gains in order to meet SNR and this is provided by a large resistance value and controlling capacitance on the cold, detector package.  </a:t>
            </a:r>
          </a:p>
          <a:p>
            <a:r>
              <a:rPr lang="en-US" dirty="0"/>
              <a:t>The uncompensated time constant for this circuit is quite slow, of order 5-35 science pixels.</a:t>
            </a:r>
          </a:p>
          <a:p>
            <a:r>
              <a:rPr lang="en-US" dirty="0"/>
              <a:t>This slow response (pole) is compensated by a matching amplification (zero) of the attenuated higher frequencies in the warm side electronics/amplifier that eliminates the slow time constant response.</a:t>
            </a:r>
          </a:p>
          <a:p>
            <a:r>
              <a:rPr lang="en-US" dirty="0"/>
              <a:t>If the pole and zero are not perfectly matched, then the slow time constant response remains (with a magnitude proportional to the difference in the time constants of the pole and zero) and will create a particular problem in clear skies in the vicinity of clouds and coastlines and more generally over land.   </a:t>
            </a:r>
          </a:p>
        </p:txBody>
      </p:sp>
    </p:spTree>
    <p:extLst>
      <p:ext uri="{BB962C8B-B14F-4D97-AF65-F5344CB8AC3E}">
        <p14:creationId xmlns:p14="http://schemas.microsoft.com/office/powerpoint/2010/main" val="288463918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E9834EA6-7D19-3C45-B1EE-3A32C18B3B8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2196" y="660673"/>
                <a:ext cx="10281473" cy="2128142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/>
                      <m:t>A</m:t>
                    </m:r>
                    <m:r>
                      <m:rPr>
                        <m:nor/>
                      </m:rPr>
                      <a:rPr lang="en-US" sz="2400" b="0" i="0" smtClean="0"/>
                      <m:t>n</m:t>
                    </m:r>
                    <m:r>
                      <m:rPr>
                        <m:nor/>
                      </m:rPr>
                      <a:rPr lang="en-US" sz="2400" b="0" i="0" smtClean="0"/>
                      <m:t> </m:t>
                    </m:r>
                    <m:r>
                      <m:rPr>
                        <m:nor/>
                      </m:rPr>
                      <a:rPr lang="en-US" sz="2400" b="0" i="0" smtClean="0"/>
                      <m:t>example</m:t>
                    </m:r>
                    <m:r>
                      <m:rPr>
                        <m:nor/>
                      </m:rPr>
                      <a:rPr lang="en-US" sz="2400" b="0" i="0" smtClean="0"/>
                      <m:t> </m:t>
                    </m:r>
                    <m:r>
                      <m:rPr>
                        <m:nor/>
                      </m:rPr>
                      <a:rPr lang="en-US" sz="2400" b="0" i="0" smtClean="0"/>
                      <m:t>from</m:t>
                    </m:r>
                    <m:r>
                      <m:rPr>
                        <m:nor/>
                      </m:rPr>
                      <a:rPr lang="en-US" sz="2400" b="0" i="0" smtClean="0"/>
                      <m:t> </m:t>
                    </m:r>
                    <m:r>
                      <m:rPr>
                        <m:nor/>
                      </m:rPr>
                      <a:rPr lang="en-US" sz="2400" b="0" i="0" smtClean="0"/>
                      <m:t>ETU</m:t>
                    </m:r>
                    <m:r>
                      <m:rPr>
                        <m:nor/>
                      </m:rPr>
                      <a:rPr lang="en-US" sz="2400" b="0" i="0" smtClean="0"/>
                      <m:t> </m:t>
                    </m:r>
                    <m:r>
                      <m:rPr>
                        <m:nor/>
                      </m:rPr>
                      <a:rPr lang="en-US" sz="2400" b="0" i="0" smtClean="0"/>
                      <m:t>testing</m:t>
                    </m:r>
                    <m:r>
                      <m:rPr>
                        <m:nor/>
                      </m:rPr>
                      <a:rPr lang="en-US" sz="2400" b="0" i="0" smtClean="0"/>
                      <m:t> </m:t>
                    </m:r>
                    <m:r>
                      <m:rPr>
                        <m:nor/>
                      </m:rPr>
                      <a:rPr lang="en-US" sz="2400" b="0" i="0" smtClean="0"/>
                      <m:t>is</m:t>
                    </m:r>
                    <m:r>
                      <m:rPr>
                        <m:nor/>
                      </m:rPr>
                      <a:rPr lang="en-US" sz="2400" b="0" i="0" smtClean="0"/>
                      <m:t> </m:t>
                    </m:r>
                    <m:r>
                      <m:rPr>
                        <m:nor/>
                      </m:rPr>
                      <a:rPr lang="en-US" sz="2400" b="0" i="0" smtClean="0"/>
                      <m:t>shown</m:t>
                    </m:r>
                    <m:r>
                      <m:rPr>
                        <m:nor/>
                      </m:rPr>
                      <a:rPr lang="en-US" sz="2400" b="0" i="0" smtClean="0"/>
                      <m:t> </m:t>
                    </m:r>
                    <m:r>
                      <m:rPr>
                        <m:nor/>
                      </m:rPr>
                      <a:rPr lang="en-US" sz="2400" b="0" i="0" smtClean="0"/>
                      <m:t>below</m:t>
                    </m:r>
                    <m:r>
                      <m:rPr>
                        <m:nor/>
                      </m:rPr>
                      <a:rPr lang="en-US" sz="2400" b="0" i="0" smtClean="0"/>
                      <m:t>. </m:t>
                    </m:r>
                    <m:r>
                      <m:rPr>
                        <m:nor/>
                      </m:rPr>
                      <a:rPr lang="en-US" sz="2400" b="0" i="0" smtClean="0"/>
                      <m:t>This</m:t>
                    </m:r>
                    <m:r>
                      <m:rPr>
                        <m:nor/>
                      </m:rPr>
                      <a:rPr lang="en-US" sz="2400" b="0" i="0" smtClean="0"/>
                      <m:t> </m:t>
                    </m:r>
                    <m:r>
                      <m:rPr>
                        <m:nor/>
                      </m:rPr>
                      <a:rPr lang="en-US" sz="2400" b="0" i="0" smtClean="0"/>
                      <m:t>is</m:t>
                    </m:r>
                    <m:r>
                      <m:rPr>
                        <m:nor/>
                      </m:rPr>
                      <a:rPr lang="en-US" sz="2400" b="0" i="0" smtClean="0"/>
                      <m:t> </m:t>
                    </m:r>
                    <m:r>
                      <m:rPr>
                        <m:nor/>
                      </m:rPr>
                      <a:rPr lang="en-US" sz="2400" b="0" i="0" smtClean="0"/>
                      <m:t>the</m:t>
                    </m:r>
                    <m:r>
                      <m:rPr>
                        <m:nor/>
                      </m:rPr>
                      <a:rPr lang="en-US" sz="2400" b="0" i="0" smtClean="0"/>
                      <m:t> </m:t>
                    </m:r>
                    <m:r>
                      <m:rPr>
                        <m:nor/>
                      </m:rPr>
                      <a:rPr lang="en-US" sz="2400" b="0" i="0" smtClean="0"/>
                      <m:t>impulse</m:t>
                    </m:r>
                    <m:r>
                      <m:rPr>
                        <m:nor/>
                      </m:rPr>
                      <a:rPr lang="en-US" sz="2400"/>
                      <m:t> </m:t>
                    </m:r>
                    <m:r>
                      <m:rPr>
                        <m:nor/>
                      </m:rPr>
                      <a:rPr lang="en-US" sz="2400"/>
                      <m:t>responses</m:t>
                    </m:r>
                    <m:r>
                      <m:rPr>
                        <m:nor/>
                      </m:rPr>
                      <a:rPr lang="en-US" sz="2400"/>
                      <m:t> </m:t>
                    </m:r>
                    <m:r>
                      <m:rPr>
                        <m:nor/>
                      </m:rPr>
                      <a:rPr lang="en-US" sz="2400"/>
                      <m:t>for</m:t>
                    </m:r>
                    <m:r>
                      <m:rPr>
                        <m:nor/>
                      </m:rPr>
                      <a:rPr lang="en-US" sz="2400"/>
                      <m:t> </m:t>
                    </m:r>
                    <m:r>
                      <m:rPr>
                        <m:nor/>
                      </m:rPr>
                      <a:rPr lang="en-US" sz="2400"/>
                      <m:t>OCI</m:t>
                    </m:r>
                    <m:r>
                      <m:rPr>
                        <m:nor/>
                      </m:rPr>
                      <a:rPr lang="en-US" sz="2400"/>
                      <m:t> 940 </m:t>
                    </m:r>
                    <m:r>
                      <m:rPr>
                        <m:nor/>
                      </m:rPr>
                      <a:rPr lang="en-US" sz="2400"/>
                      <m:t>nm</m:t>
                    </m:r>
                    <m:r>
                      <m:rPr>
                        <m:nor/>
                      </m:rPr>
                      <a:rPr lang="en-US" sz="2400"/>
                      <m:t> </m:t>
                    </m:r>
                    <m:r>
                      <m:rPr>
                        <m:nor/>
                      </m:rPr>
                      <a:rPr lang="en-US" sz="2400"/>
                      <m:t>band</m:t>
                    </m:r>
                    <m:r>
                      <m:rPr>
                        <m:nor/>
                      </m:rPr>
                      <a:rPr lang="en-US" sz="2400"/>
                      <m:t> (</m:t>
                    </m:r>
                    <m:r>
                      <m:rPr>
                        <m:nor/>
                      </m:rPr>
                      <a:rPr lang="en-US" sz="2400"/>
                      <m:t>black</m:t>
                    </m:r>
                    <m:r>
                      <m:rPr>
                        <m:nor/>
                      </m:rPr>
                      <a:rPr lang="en-US" sz="2400"/>
                      <m:t>) </m:t>
                    </m:r>
                    <m:r>
                      <m:rPr>
                        <m:nor/>
                      </m:rPr>
                      <a:rPr lang="en-US" sz="2400"/>
                      <m:t>with</m:t>
                    </m:r>
                    <m:r>
                      <m:rPr>
                        <m:nor/>
                      </m:rPr>
                      <a:rPr lang="en-US" sz="2400"/>
                      <m:t> </m:t>
                    </m:r>
                    <m:r>
                      <m:rPr>
                        <m:nor/>
                      </m:rPr>
                      <a:rPr lang="en-US" sz="2400"/>
                      <m:t>exponential</m:t>
                    </m:r>
                    <m:r>
                      <m:rPr>
                        <m:nor/>
                      </m:rPr>
                      <a:rPr lang="en-US" sz="2400"/>
                      <m:t> </m:t>
                    </m:r>
                    <m:r>
                      <m:rPr>
                        <m:nor/>
                      </m:rPr>
                      <a:rPr lang="en-US" sz="2400"/>
                      <m:t>fit</m:t>
                    </m:r>
                    <m:r>
                      <m:rPr>
                        <m:nor/>
                      </m:rPr>
                      <a:rPr lang="en-US" sz="2400"/>
                      <m:t> </m:t>
                    </m:r>
                    <m:r>
                      <m:rPr>
                        <m:nor/>
                      </m:rPr>
                      <a:rPr lang="en-US" sz="2400"/>
                      <m:t>overlaid</m:t>
                    </m:r>
                    <m:r>
                      <m:rPr>
                        <m:nor/>
                      </m:rPr>
                      <a:rPr lang="en-US" sz="2400"/>
                      <m:t> </m:t>
                    </m:r>
                    <m:r>
                      <m:rPr>
                        <m:nor/>
                      </m:rPr>
                      <a:rPr lang="en-US" sz="2400"/>
                      <m:t>in</m:t>
                    </m:r>
                    <m:r>
                      <m:rPr>
                        <m:nor/>
                      </m:rPr>
                      <a:rPr lang="en-US" sz="2400"/>
                      <m:t> </m:t>
                    </m:r>
                    <m:r>
                      <m:rPr>
                        <m:nor/>
                      </m:rPr>
                      <a:rPr lang="en-US" sz="2400"/>
                      <m:t>green</m:t>
                    </m:r>
                    <m:r>
                      <m:rPr>
                        <m:nor/>
                      </m:rPr>
                      <a:rPr lang="en-US" sz="2400"/>
                      <m:t> </m:t>
                    </m:r>
                    <m:r>
                      <m:rPr>
                        <m:nor/>
                      </m:rPr>
                      <a:rPr lang="en-US" sz="2400"/>
                      <m:t>using</m:t>
                    </m:r>
                    <m:r>
                      <m:rPr>
                        <m:nor/>
                      </m:rPr>
                      <a:rPr lang="en-US" sz="2400"/>
                      <m:t> </m:t>
                    </m:r>
                    <m:r>
                      <m:rPr>
                        <m:nor/>
                      </m:rPr>
                      <a:rPr lang="en-US" sz="2400"/>
                      <m:t>science</m:t>
                    </m:r>
                    <m:r>
                      <m:rPr>
                        <m:nor/>
                      </m:rPr>
                      <a:rPr lang="en-US" sz="2400"/>
                      <m:t> </m:t>
                    </m:r>
                    <m:r>
                      <m:rPr>
                        <m:nor/>
                      </m:rPr>
                      <a:rPr lang="en-US" sz="2400"/>
                      <m:t>pixels</m:t>
                    </m:r>
                    <m:r>
                      <m:rPr>
                        <m:nor/>
                      </m:rPr>
                      <a:rPr lang="en-US" sz="2400"/>
                      <m:t> </m:t>
                    </m:r>
                    <m:r>
                      <m:rPr>
                        <m:nor/>
                      </m:rPr>
                      <a:rPr lang="en-US" sz="2400"/>
                      <m:t>between</m:t>
                    </m:r>
                    <m:r>
                      <m:rPr>
                        <m:nor/>
                      </m:rPr>
                      <a:rPr lang="en-US" sz="2400"/>
                      <m:t> 10 </m:t>
                    </m:r>
                    <m:r>
                      <m:rPr>
                        <m:nor/>
                      </m:rPr>
                      <a:rPr lang="en-US" sz="2400"/>
                      <m:t>and</m:t>
                    </m:r>
                    <m:r>
                      <m:rPr>
                        <m:nor/>
                      </m:rPr>
                      <a:rPr lang="en-US" sz="2400"/>
                      <m:t> 30 </m:t>
                    </m:r>
                    <m:r>
                      <m:rPr>
                        <m:nor/>
                      </m:rPr>
                      <a:rPr lang="en-US" sz="2400"/>
                      <m:t>pixels</m:t>
                    </m:r>
                    <m:r>
                      <m:rPr>
                        <m:nor/>
                      </m:rPr>
                      <a:rPr lang="en-US" sz="2400"/>
                      <m:t> </m:t>
                    </m:r>
                    <m:r>
                      <m:rPr>
                        <m:nor/>
                      </m:rPr>
                      <a:rPr lang="en-US" sz="2400"/>
                      <m:t>from</m:t>
                    </m:r>
                    <m:r>
                      <m:rPr>
                        <m:nor/>
                      </m:rPr>
                      <a:rPr lang="en-US" sz="2400"/>
                      <m:t> </m:t>
                    </m:r>
                    <m:r>
                      <m:rPr>
                        <m:nor/>
                      </m:rPr>
                      <a:rPr lang="en-US" sz="2400"/>
                      <m:t>the</m:t>
                    </m:r>
                    <m:r>
                      <m:rPr>
                        <m:nor/>
                      </m:rPr>
                      <a:rPr lang="en-US" sz="2400"/>
                      <m:t> </m:t>
                    </m:r>
                    <m:r>
                      <m:rPr>
                        <m:nor/>
                      </m:rPr>
                      <a:rPr lang="en-US" sz="2400"/>
                      <m:t>line</m:t>
                    </m:r>
                    <m:r>
                      <m:rPr>
                        <m:nor/>
                      </m:rPr>
                      <a:rPr lang="en-US" sz="2400"/>
                      <m:t> </m:t>
                    </m:r>
                    <m:r>
                      <m:rPr>
                        <m:nor/>
                      </m:rPr>
                      <a:rPr lang="en-US" sz="2400"/>
                      <m:t>source</m:t>
                    </m:r>
                    <m:r>
                      <m:rPr>
                        <m:nor/>
                      </m:rPr>
                      <a:rPr lang="en-US" sz="2400" b="0" i="0" smtClean="0"/>
                      <m:t>.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E9834EA6-7D19-3C45-B1EE-3A32C18B3B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196" y="660673"/>
                <a:ext cx="10281473" cy="2128142"/>
              </a:xfrm>
              <a:prstGeom prst="rect">
                <a:avLst/>
              </a:prstGeom>
              <a:blipFill>
                <a:blip r:embed="rId2"/>
                <a:stretch>
                  <a:fillRect l="-864" t="-2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03D3448B-9631-4C44-8784-6356A39DE2E8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8" t="4762" r="10633" b="58120"/>
          <a:stretch/>
        </p:blipFill>
        <p:spPr bwMode="auto">
          <a:xfrm>
            <a:off x="2287507" y="1894343"/>
            <a:ext cx="7616985" cy="49636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88834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49375-A8CE-B0F1-6769-03E422D8B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IFoV</a:t>
            </a:r>
            <a:r>
              <a:rPr lang="en-US" dirty="0"/>
              <a:t> along scan variation in the SWIR (hysteresis)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65E123-35D4-BBBB-3E01-97414CA231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2412" y="2069180"/>
            <a:ext cx="2943226" cy="4351338"/>
          </a:xfrm>
        </p:spPr>
        <p:txBody>
          <a:bodyPr/>
          <a:lstStyle/>
          <a:p>
            <a:r>
              <a:rPr lang="en-US" dirty="0"/>
              <a:t>No variation with temperature</a:t>
            </a:r>
          </a:p>
          <a:p>
            <a:r>
              <a:rPr lang="en-US" dirty="0"/>
              <a:t>Variation in SWIR bands due to hysteresis that will be corrected in L1 processing (see later slides)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4AF1D3-4176-02F1-3D4B-6A3B8297F1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40" y="1892968"/>
            <a:ext cx="7067389" cy="4922167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226259-81E0-1B4A-E286-D288271CF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EF66-87B6-4EAA-814E-CDEB83F01DC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62313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5C6BE798-CF3E-2463-C1A2-03A481BECE9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938934"/>
                <a:ext cx="10515600" cy="4351338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en-US" dirty="0"/>
                  <a:t>A general model for the SWIR impulse response, that allows for multiple exponentially decaying terms that capture pole/zero mismatches and detector physics (diffusion currents/minority carrier lifetimes) is: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−1)/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sup>
                          </m:sSup>
                        </m:e>
                      </m:nary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where </a:t>
                </a:r>
                <a:r>
                  <a:rPr lang="en-US" i="1" dirty="0" err="1"/>
                  <a:t>r</a:t>
                </a:r>
                <a:r>
                  <a:rPr lang="en-US" i="1" baseline="-25000" dirty="0" err="1"/>
                  <a:t>n,m</a:t>
                </a:r>
                <a:r>
                  <a:rPr lang="en-US" dirty="0"/>
                  <a:t> is the relative response of pixel n to pixel m, </a:t>
                </a:r>
                <a:r>
                  <a:rPr lang="en-US" i="1" dirty="0"/>
                  <a:t>a</a:t>
                </a:r>
                <a:r>
                  <a:rPr lang="en-US" i="1" baseline="-25000" dirty="0"/>
                  <a:t>i</a:t>
                </a:r>
                <a:r>
                  <a:rPr lang="en-US" dirty="0"/>
                  <a:t> are the initial values of the decaying exponentials and </a:t>
                </a:r>
                <a:r>
                  <a:rPr lang="en-US" i="1" dirty="0"/>
                  <a:t>p</a:t>
                </a:r>
                <a:r>
                  <a:rPr lang="en-US" i="1" baseline="-25000" dirty="0"/>
                  <a:t>i</a:t>
                </a:r>
                <a:r>
                  <a:rPr lang="en-US" dirty="0"/>
                  <a:t> are the time constants in science pixels.</a:t>
                </a:r>
              </a:p>
              <a:p>
                <a:pPr marL="0" indent="0">
                  <a:buNone/>
                </a:pPr>
                <a:r>
                  <a:rPr lang="en-US" dirty="0"/>
                  <a:t>		</a:t>
                </a:r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5C6BE798-CF3E-2463-C1A2-03A481BECE9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938934"/>
                <a:ext cx="10515600" cy="4351338"/>
              </a:xfrm>
              <a:blipFill>
                <a:blip r:embed="rId2"/>
                <a:stretch>
                  <a:fillRect l="-1086" t="-34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962308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5718C66B-A4BF-8DA8-A1D3-62448884C5F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919537"/>
                <a:ext cx="10515600" cy="5564390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dirty="0"/>
                  <a:t>Using this model, the correction can be computed recursively for all the pixels in a scan as follows. </a:t>
                </a:r>
              </a:p>
              <a:p>
                <a:r>
                  <a:rPr lang="en-US" dirty="0"/>
                  <a:t> The corrections for each time constant are initially computed separately and then combined.  For the second pixel:</a:t>
                </a:r>
              </a:p>
              <a:p>
                <a:pPr marL="457200" lvl="1" indent="0">
                  <a:buNone/>
                </a:pPr>
                <a:r>
                  <a:rPr lang="en-US" i="1" dirty="0"/>
                  <a:t>C</a:t>
                </a:r>
                <a:r>
                  <a:rPr lang="en-US" i="1" baseline="-25000" dirty="0"/>
                  <a:t>i,1</a:t>
                </a:r>
                <a:r>
                  <a:rPr lang="en-US" dirty="0"/>
                  <a:t> = </a:t>
                </a:r>
                <a:r>
                  <a:rPr lang="en-US" i="1" dirty="0"/>
                  <a:t>a</a:t>
                </a:r>
                <a:r>
                  <a:rPr lang="en-US" i="1" baseline="-25000" dirty="0"/>
                  <a:t>i</a:t>
                </a:r>
                <a:r>
                  <a:rPr lang="en-US" dirty="0"/>
                  <a:t> DN</a:t>
                </a:r>
                <a:r>
                  <a:rPr lang="en-US" baseline="-25000" dirty="0"/>
                  <a:t>0</a:t>
                </a:r>
              </a:p>
              <a:p>
                <a:r>
                  <a:rPr lang="en-US" dirty="0"/>
                  <a:t>For each remaining pixel:</a:t>
                </a:r>
              </a:p>
              <a:p>
                <a:pPr marL="457200" lvl="1" indent="0">
                  <a:buNone/>
                </a:pPr>
                <a:r>
                  <a:rPr lang="en-US" i="1" dirty="0" err="1"/>
                  <a:t>C</a:t>
                </a:r>
                <a:r>
                  <a:rPr lang="en-US" i="1" baseline="-25000" dirty="0" err="1"/>
                  <a:t>i,n</a:t>
                </a:r>
                <a:r>
                  <a:rPr lang="en-US" dirty="0"/>
                  <a:t> = </a:t>
                </a:r>
                <a:r>
                  <a:rPr lang="en-US" i="1" dirty="0"/>
                  <a:t>a</a:t>
                </a:r>
                <a:r>
                  <a:rPr lang="en-US" i="1" baseline="-25000" dirty="0"/>
                  <a:t>i</a:t>
                </a:r>
                <a:r>
                  <a:rPr lang="en-US" dirty="0"/>
                  <a:t> DN</a:t>
                </a:r>
                <a:r>
                  <a:rPr lang="en-US" baseline="-25000" dirty="0"/>
                  <a:t>n-1</a:t>
                </a:r>
                <a:r>
                  <a:rPr lang="en-US" dirty="0"/>
                  <a:t> + </a:t>
                </a:r>
                <a:r>
                  <a:rPr lang="en-US" i="1" dirty="0"/>
                  <a:t>C</a:t>
                </a:r>
                <a:r>
                  <a:rPr lang="en-US" i="1" baseline="-25000" dirty="0"/>
                  <a:t>i,n-1</a:t>
                </a:r>
                <a:r>
                  <a:rPr lang="en-US" dirty="0"/>
                  <a:t> e</a:t>
                </a:r>
                <a:r>
                  <a:rPr lang="en-US" baseline="30000" dirty="0"/>
                  <a:t>-1/p</a:t>
                </a:r>
                <a:r>
                  <a:rPr lang="en-US" baseline="-25000" dirty="0"/>
                  <a:t>1</a:t>
                </a:r>
              </a:p>
              <a:p>
                <a:r>
                  <a:rPr lang="en-US" dirty="0"/>
                  <a:t>Finally,</a:t>
                </a:r>
              </a:p>
              <a:p>
                <a:pPr marL="457200" lvl="1" indent="0">
                  <a:buNone/>
                </a:pPr>
                <a:r>
                  <a:rPr lang="en-US" dirty="0"/>
                  <a:t>C</a:t>
                </a:r>
                <a:r>
                  <a:rPr lang="en-US" baseline="-25000" dirty="0"/>
                  <a:t>n</a:t>
                </a:r>
                <a:r>
                  <a:rPr lang="en-US" dirty="0"/>
                  <a:t> = C</a:t>
                </a:r>
                <a:r>
                  <a:rPr lang="en-US" baseline="-25000" dirty="0"/>
                  <a:t>1,n</a:t>
                </a:r>
                <a:r>
                  <a:rPr lang="en-US" dirty="0"/>
                  <a:t> + C</a:t>
                </a:r>
                <a:r>
                  <a:rPr lang="en-US" baseline="-25000" dirty="0"/>
                  <a:t>2,n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where the number of exponentials required for adequate correction is two or three. The coefficients required for the correction have been derived (by Fred </a:t>
                </a:r>
                <a:r>
                  <a:rPr lang="en-US" dirty="0" err="1"/>
                  <a:t>Patt</a:t>
                </a:r>
                <a:r>
                  <a:rPr lang="en-US" dirty="0"/>
                  <a:t> whose model this is) from measurements using the OCI flight unit.</a:t>
                </a: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5718C66B-A4BF-8DA8-A1D3-62448884C5F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919537"/>
                <a:ext cx="10515600" cy="5564390"/>
              </a:xfrm>
              <a:blipFill>
                <a:blip r:embed="rId2"/>
                <a:stretch>
                  <a:fillRect l="-1086" t="-2278" b="-61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406046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6011A-A914-4EE6-BF1D-DE5FF8416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Correction Function Coefficients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89CC14D4-8F00-408F-B876-CEEFDB8CBB2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33753" y="2509838"/>
          <a:ext cx="8779753" cy="328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21" name="Worksheet" r:id="rId3" imgW="4914678" imgH="1836200" progId="Excel.Sheet.12">
                  <p:embed/>
                </p:oleObj>
              </mc:Choice>
              <mc:Fallback>
                <p:oleObj name="Worksheet" r:id="rId3" imgW="4914678" imgH="1836200" progId="Excel.Sheet.12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89CC14D4-8F00-408F-B876-CEEFDB8CBB2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33753" y="2509838"/>
                        <a:ext cx="8779753" cy="32810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2965103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08141-D2BC-4A8E-88BD-7F7B41B46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1615 NM HG example (other figures in backup)</a:t>
            </a:r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3AADF255-3741-41CB-A129-17E077FADF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256" y="1692824"/>
            <a:ext cx="9221487" cy="496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85875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F1EB2-E612-48C9-95C3-760F31D5A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037560-CC18-466C-B2B2-C997A96523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For all bands except 940, 1250 SG and 1378, three exponential terms were needed to fit the impulse response.</a:t>
            </a:r>
          </a:p>
          <a:p>
            <a:r>
              <a:rPr lang="en-US" dirty="0"/>
              <a:t>Oscillation and short-period response prevented the fits from correcting the response to within noise at 3 pixels from the peak for most bands.</a:t>
            </a:r>
          </a:p>
          <a:p>
            <a:pPr lvl="1"/>
            <a:r>
              <a:rPr lang="en-US" dirty="0"/>
              <a:t>Fits might be improved by adding additional terms, but the fact that a 3</a:t>
            </a:r>
            <a:r>
              <a:rPr lang="en-US" baseline="30000" dirty="0"/>
              <a:t>rd</a:t>
            </a:r>
            <a:r>
              <a:rPr lang="en-US" dirty="0"/>
              <a:t> order Butterworth filter is part of the instrument response and this is not well resolved at the science pixel level complicates improving results within 3 pixels of a bright target.</a:t>
            </a:r>
          </a:p>
          <a:p>
            <a:r>
              <a:rPr lang="en-US" dirty="0"/>
              <a:t>1250 SG response continues to be entirely negative.</a:t>
            </a:r>
          </a:p>
          <a:p>
            <a:r>
              <a:rPr lang="en-US" dirty="0"/>
              <a:t>1615 SG, 2130 and 2260 bands have very small impulse responses.</a:t>
            </a:r>
          </a:p>
          <a:p>
            <a:r>
              <a:rPr lang="en-US" dirty="0"/>
              <a:t>2130 and 2260 have very long time constants.</a:t>
            </a:r>
          </a:p>
        </p:txBody>
      </p:sp>
    </p:spTree>
    <p:extLst>
      <p:ext uri="{BB962C8B-B14F-4D97-AF65-F5344CB8AC3E}">
        <p14:creationId xmlns:p14="http://schemas.microsoft.com/office/powerpoint/2010/main" val="133371253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F1EB2-E612-48C9-95C3-760F31D5A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SDA Pulse Calibration Assembly (SPCA)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037560-CC18-466C-B2B2-C997A96523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4384"/>
            <a:ext cx="4452991" cy="5253269"/>
          </a:xfrm>
        </p:spPr>
        <p:txBody>
          <a:bodyPr>
            <a:normAutofit/>
          </a:bodyPr>
          <a:lstStyle/>
          <a:p>
            <a:r>
              <a:rPr lang="en-US" dirty="0"/>
              <a:t>Physics of the impulse response suggests that while magnitudes of exponential decay terms may change as parts degrade time constants should remain relatively stable.  </a:t>
            </a:r>
          </a:p>
          <a:p>
            <a:r>
              <a:rPr lang="en-US" dirty="0"/>
              <a:t>SPCA allows both magnitudes and time constants of exponential impulse response terms to be tracked on orbit.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6A5DD4-18E2-54D6-14DB-C4430B2A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E8EAED"/>
              </a:clrFrom>
              <a:clrTo>
                <a:srgbClr val="E8EAE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24297" y="1970498"/>
            <a:ext cx="5196396" cy="39007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EB52052-BD68-38CF-6E98-39FE76D00F81}"/>
              </a:ext>
            </a:extLst>
          </p:cNvPr>
          <p:cNvSpPr txBox="1"/>
          <p:nvPr/>
        </p:nvSpPr>
        <p:spPr>
          <a:xfrm>
            <a:off x="6310318" y="2389259"/>
            <a:ext cx="14300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Final Design Architecture: Monolithic Telescope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A2C75F-E4A2-5405-0D99-8C1E5B4F94DC}"/>
              </a:ext>
            </a:extLst>
          </p:cNvPr>
          <p:cNvSpPr txBox="1"/>
          <p:nvPr/>
        </p:nvSpPr>
        <p:spPr>
          <a:xfrm>
            <a:off x="8943760" y="3295239"/>
            <a:ext cx="1604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Mass: &lt; 3kg</a:t>
            </a:r>
          </a:p>
        </p:txBody>
      </p:sp>
    </p:spTree>
    <p:extLst>
      <p:ext uri="{BB962C8B-B14F-4D97-AF65-F5344CB8AC3E}">
        <p14:creationId xmlns:p14="http://schemas.microsoft.com/office/powerpoint/2010/main" val="135507851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21E13-8354-64D3-B74C-A6EEE53C5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533400"/>
          </a:xfrm>
        </p:spPr>
        <p:txBody>
          <a:bodyPr>
            <a:normAutofit fontScale="90000"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2AB8FC-207F-BC43-1965-52C8F9CE38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37"/>
            <a:ext cx="12192001" cy="685800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8A642EA7-6CF5-7426-FE60-F5E994235A98}"/>
              </a:ext>
            </a:extLst>
          </p:cNvPr>
          <p:cNvSpPr/>
          <p:nvPr/>
        </p:nvSpPr>
        <p:spPr>
          <a:xfrm>
            <a:off x="575991" y="3948308"/>
            <a:ext cx="2013528" cy="1874981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547A609-5C8B-371B-0771-64AF88BC82AC}"/>
              </a:ext>
            </a:extLst>
          </p:cNvPr>
          <p:cNvSpPr/>
          <p:nvPr/>
        </p:nvSpPr>
        <p:spPr>
          <a:xfrm>
            <a:off x="1192518" y="4527229"/>
            <a:ext cx="780473" cy="717138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E0E8C24-1734-C5B1-EF8E-38C083A6A4BE}"/>
              </a:ext>
            </a:extLst>
          </p:cNvPr>
          <p:cNvCxnSpPr/>
          <p:nvPr/>
        </p:nvCxnSpPr>
        <p:spPr>
          <a:xfrm flipH="1">
            <a:off x="2281255" y="4076135"/>
            <a:ext cx="324884" cy="15054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27685F9-AAEC-997E-2075-2EAB19EC42B4}"/>
              </a:ext>
            </a:extLst>
          </p:cNvPr>
          <p:cNvSpPr txBox="1"/>
          <p:nvPr/>
        </p:nvSpPr>
        <p:spPr>
          <a:xfrm>
            <a:off x="2589519" y="3822150"/>
            <a:ext cx="1840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Sun: 0.53</a:t>
            </a:r>
            <a:r>
              <a:rPr lang="en-US" baseline="30000" dirty="0"/>
              <a:t>o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2CA1755-F6F3-27E9-F83B-143390B5160F}"/>
              </a:ext>
            </a:extLst>
          </p:cNvPr>
          <p:cNvCxnSpPr>
            <a:stCxn id="9" idx="1"/>
          </p:cNvCxnSpPr>
          <p:nvPr/>
        </p:nvCxnSpPr>
        <p:spPr>
          <a:xfrm flipH="1">
            <a:off x="2040624" y="4407510"/>
            <a:ext cx="684156" cy="37772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4421E708-0ACA-0B59-D13C-1765886CE489}"/>
              </a:ext>
            </a:extLst>
          </p:cNvPr>
          <p:cNvSpPr txBox="1"/>
          <p:nvPr/>
        </p:nvSpPr>
        <p:spPr>
          <a:xfrm>
            <a:off x="2724780" y="4222844"/>
            <a:ext cx="2067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SPCA </a:t>
            </a:r>
            <a:r>
              <a:rPr lang="en-US" dirty="0" err="1"/>
              <a:t>iFOV</a:t>
            </a:r>
            <a:r>
              <a:rPr lang="en-US" dirty="0"/>
              <a:t>: 0.17</a:t>
            </a:r>
            <a:r>
              <a:rPr lang="en-US" baseline="30000" dirty="0"/>
              <a:t>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FE8727-2B7D-BF02-E39F-50D2897E1276}"/>
              </a:ext>
            </a:extLst>
          </p:cNvPr>
          <p:cNvSpPr txBox="1"/>
          <p:nvPr/>
        </p:nvSpPr>
        <p:spPr>
          <a:xfrm>
            <a:off x="2640129" y="4742402"/>
            <a:ext cx="25579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SPCA Absolute Pointing Requirement: </a:t>
            </a:r>
            <a:r>
              <a:rPr lang="en-US" baseline="30000" dirty="0"/>
              <a:t> </a:t>
            </a:r>
            <a:r>
              <a:rPr lang="en-US" dirty="0"/>
              <a:t> 954 arcsec</a:t>
            </a:r>
            <a:endParaRPr lang="en-US" baseline="300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C93AF5E-66B7-4B3F-BA03-7DA17DECBE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5151" y="74735"/>
            <a:ext cx="4892040" cy="2797398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E7C5239-D741-2FF8-5A30-50A32CC4A317}"/>
              </a:ext>
            </a:extLst>
          </p:cNvPr>
          <p:cNvCxnSpPr/>
          <p:nvPr/>
        </p:nvCxnSpPr>
        <p:spPr>
          <a:xfrm flipV="1">
            <a:off x="8865692" y="5948780"/>
            <a:ext cx="267864" cy="1300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FD00415-A173-EADA-C7CE-90CDFA8ED332}"/>
              </a:ext>
            </a:extLst>
          </p:cNvPr>
          <p:cNvCxnSpPr/>
          <p:nvPr/>
        </p:nvCxnSpPr>
        <p:spPr>
          <a:xfrm flipH="1">
            <a:off x="8865692" y="6092394"/>
            <a:ext cx="5592" cy="4848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C0FE2D9-3B56-AA4E-93CF-A4B5C3760F30}"/>
              </a:ext>
            </a:extLst>
          </p:cNvPr>
          <p:cNvCxnSpPr/>
          <p:nvPr/>
        </p:nvCxnSpPr>
        <p:spPr>
          <a:xfrm flipH="1">
            <a:off x="8422105" y="6077154"/>
            <a:ext cx="449180" cy="8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8C00ED95-323E-A5DD-FBF3-9CF1D991DA7B}"/>
              </a:ext>
            </a:extLst>
          </p:cNvPr>
          <p:cNvSpPr/>
          <p:nvPr/>
        </p:nvSpPr>
        <p:spPr>
          <a:xfrm>
            <a:off x="8582905" y="6286361"/>
            <a:ext cx="325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Z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7E450C-7B5E-555D-B961-DD19D0AF3843}"/>
              </a:ext>
            </a:extLst>
          </p:cNvPr>
          <p:cNvSpPr/>
          <p:nvPr/>
        </p:nvSpPr>
        <p:spPr>
          <a:xfrm>
            <a:off x="8912986" y="5580652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Y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913667A-B2A1-4710-6498-00466FF6CADD}"/>
              </a:ext>
            </a:extLst>
          </p:cNvPr>
          <p:cNvSpPr/>
          <p:nvPr/>
        </p:nvSpPr>
        <p:spPr>
          <a:xfrm>
            <a:off x="8291409" y="5764114"/>
            <a:ext cx="4328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X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684F9487-E11E-D051-E1EC-5E8A7802F1EF}"/>
              </a:ext>
            </a:extLst>
          </p:cNvPr>
          <p:cNvSpPr txBox="1">
            <a:spLocks/>
          </p:cNvSpPr>
          <p:nvPr/>
        </p:nvSpPr>
        <p:spPr>
          <a:xfrm>
            <a:off x="51059" y="74735"/>
            <a:ext cx="7074092" cy="2797397"/>
          </a:xfrm>
          <a:prstGeom prst="rect">
            <a:avLst/>
          </a:prstGeom>
          <a:solidFill>
            <a:schemeClr val="bg1"/>
          </a:solidFill>
        </p:spPr>
        <p:txBody>
          <a:bodyPr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25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Solar Calibration Pointing</a:t>
            </a:r>
          </a:p>
          <a:p>
            <a:pPr lvl="1"/>
            <a:r>
              <a:rPr lang="en-US" dirty="0"/>
              <a:t>The solar calibration assembly (SCA) boresight pointing budget is 900 arcseconds total </a:t>
            </a:r>
          </a:p>
          <a:p>
            <a:pPr marL="457200" lvl="1" indent="0">
              <a:buNone/>
            </a:pPr>
            <a:endParaRPr lang="en-US" sz="1300" dirty="0"/>
          </a:p>
          <a:p>
            <a:pPr lvl="1"/>
            <a:r>
              <a:rPr lang="en-US" dirty="0"/>
              <a:t>The SCA boresight is referenced to the OCI star trackers for spacecraft GNC pointing &amp; control</a:t>
            </a:r>
          </a:p>
          <a:p>
            <a:pPr marL="457200" lvl="1" indent="0">
              <a:buNone/>
            </a:pPr>
            <a:endParaRPr lang="en-US" sz="1300" dirty="0"/>
          </a:p>
          <a:p>
            <a:pPr lvl="1"/>
            <a:r>
              <a:rPr lang="en-US" dirty="0"/>
              <a:t>The SPCA boresight will be co-registered with the SCA boresight such that both image the sun during the planned S/C maneuver (PACE-SYS-TN-0047)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82FEAE6-BD69-1A6D-59E2-B174A36E3A74}"/>
              </a:ext>
            </a:extLst>
          </p:cNvPr>
          <p:cNvCxnSpPr/>
          <p:nvPr/>
        </p:nvCxnSpPr>
        <p:spPr>
          <a:xfrm flipV="1">
            <a:off x="7758815" y="5091203"/>
            <a:ext cx="453852" cy="92258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6190D834-27C4-DF2E-6854-61EEC67F2F04}"/>
              </a:ext>
            </a:extLst>
          </p:cNvPr>
          <p:cNvSpPr/>
          <p:nvPr/>
        </p:nvSpPr>
        <p:spPr>
          <a:xfrm>
            <a:off x="7453039" y="5999496"/>
            <a:ext cx="6591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SCA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6032E59-F4F1-7784-DD49-107AAD9A784C}"/>
              </a:ext>
            </a:extLst>
          </p:cNvPr>
          <p:cNvSpPr/>
          <p:nvPr/>
        </p:nvSpPr>
        <p:spPr>
          <a:xfrm>
            <a:off x="9518584" y="5629757"/>
            <a:ext cx="8130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SPCA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C8D3A9E-09E3-F2A7-7FCE-BCD7304D4566}"/>
              </a:ext>
            </a:extLst>
          </p:cNvPr>
          <p:cNvCxnSpPr/>
          <p:nvPr/>
        </p:nvCxnSpPr>
        <p:spPr>
          <a:xfrm flipH="1" flipV="1">
            <a:off x="9027126" y="5221964"/>
            <a:ext cx="544045" cy="45810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F37AB4C3-188E-30BD-74C3-4E533BE999F0}"/>
              </a:ext>
            </a:extLst>
          </p:cNvPr>
          <p:cNvSpPr/>
          <p:nvPr/>
        </p:nvSpPr>
        <p:spPr>
          <a:xfrm>
            <a:off x="10055313" y="3643928"/>
            <a:ext cx="19159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OCI Star Tracker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6228C7F-637D-8F37-2313-2D377EF42229}"/>
              </a:ext>
            </a:extLst>
          </p:cNvPr>
          <p:cNvCxnSpPr/>
          <p:nvPr/>
        </p:nvCxnSpPr>
        <p:spPr>
          <a:xfrm flipH="1">
            <a:off x="9779000" y="4076135"/>
            <a:ext cx="552627" cy="10527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314110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DF2333-692B-9DA7-E7A9-8D24136FD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EF66-87B6-4EAA-814E-CDEB83F01DC2}" type="slidenum">
              <a:rPr lang="en-US" smtClean="0"/>
              <a:t>67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250D42-17A0-EAE3-501A-EA9BB45D1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224036-A497-932A-3B3C-7E0E95DD06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Comprehensive and extremely high-quality testing of OCI has been performed under ambient conditions and in TVAC.</a:t>
            </a:r>
          </a:p>
          <a:p>
            <a:r>
              <a:rPr lang="en-US" dirty="0"/>
              <a:t>OCI meets all performance requirements, generally with significant margin.</a:t>
            </a:r>
          </a:p>
          <a:p>
            <a:r>
              <a:rPr lang="en-US" dirty="0"/>
              <a:t>There is still some work to go on finalizing the evaluation of straylight and spectral responses in the UV as a result of limitations with the ground support equipment.</a:t>
            </a:r>
          </a:p>
        </p:txBody>
      </p:sp>
    </p:spTree>
    <p:extLst>
      <p:ext uri="{BB962C8B-B14F-4D97-AF65-F5344CB8AC3E}">
        <p14:creationId xmlns:p14="http://schemas.microsoft.com/office/powerpoint/2010/main" val="143909538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DF2333-692B-9DA7-E7A9-8D24136FD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EF66-87B6-4EAA-814E-CDEB83F01DC2}" type="slidenum">
              <a:rPr lang="en-US" smtClean="0"/>
              <a:t>68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2633271-CCA0-2E2D-445C-9F6DAB4CC913}"/>
              </a:ext>
            </a:extLst>
          </p:cNvPr>
          <p:cNvSpPr txBox="1">
            <a:spLocks/>
          </p:cNvSpPr>
          <p:nvPr/>
        </p:nvSpPr>
        <p:spPr>
          <a:xfrm>
            <a:off x="838200" y="3028295"/>
            <a:ext cx="10515600" cy="8014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dirty="0"/>
              <a:t>Backup</a:t>
            </a:r>
          </a:p>
        </p:txBody>
      </p:sp>
    </p:spTree>
    <p:extLst>
      <p:ext uri="{BB962C8B-B14F-4D97-AF65-F5344CB8AC3E}">
        <p14:creationId xmlns:p14="http://schemas.microsoft.com/office/powerpoint/2010/main" val="92106059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42FB7-611D-BB57-43AF-8ED33DB76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227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TOA radiance Systematic Uncertainty Matrix: 350nm-865nm</a:t>
            </a:r>
            <a:br>
              <a:rPr lang="en-US" dirty="0"/>
            </a:br>
            <a:r>
              <a:rPr lang="en-US" sz="2000" dirty="0"/>
              <a:t>(after vic. cal. except for ‘abs.’)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276831-65DE-5B31-2054-6780277D90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362A1A-DD02-9E71-07DF-50CBDFBE3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EF66-87B6-4EAA-814E-CDEB83F01DC2}" type="slidenum">
              <a:rPr lang="en-US" smtClean="0"/>
              <a:t>69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491DD8-E7D9-8E66-0662-994AA4ADAA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40" y="1691265"/>
            <a:ext cx="11008714" cy="512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924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3E8DA-B7B8-1A1A-C927-1D85C5815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Band-to-band registration (BBR)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B826C2-8097-38F0-E7B3-1FA86400E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Ideally, each band views the same pixel on the ground</a:t>
            </a:r>
          </a:p>
          <a:p>
            <a:r>
              <a:rPr lang="en-US" dirty="0"/>
              <a:t>OCI design: no along track variation, but area along scan varies with band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  <a:p>
            <a:r>
              <a:rPr lang="en-US" dirty="0"/>
              <a:t>Worst band combination in OCI for all bands: 72% overlap </a:t>
            </a:r>
          </a:p>
          <a:p>
            <a:r>
              <a:rPr lang="en-US" dirty="0"/>
              <a:t>Worst band combination in OCI for bands below 900nm: 94% overlap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C8DA67-929E-BB08-1774-41B586A52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EF66-87B6-4EAA-814E-CDEB83F01DC2}" type="slidenum">
              <a:rPr lang="en-US" smtClean="0"/>
              <a:t>7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D25E2C4-53D6-B185-5FE9-D8121BA1006B}"/>
              </a:ext>
            </a:extLst>
          </p:cNvPr>
          <p:cNvGrpSpPr/>
          <p:nvPr/>
        </p:nvGrpSpPr>
        <p:grpSpPr>
          <a:xfrm>
            <a:off x="4005174" y="2749961"/>
            <a:ext cx="2252559" cy="1972984"/>
            <a:chOff x="3313912" y="2119714"/>
            <a:chExt cx="2927704" cy="268049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5C16125-231F-2882-AA67-512686B48E06}"/>
                </a:ext>
              </a:extLst>
            </p:cNvPr>
            <p:cNvGrpSpPr/>
            <p:nvPr/>
          </p:nvGrpSpPr>
          <p:grpSpPr>
            <a:xfrm>
              <a:off x="3313912" y="2119714"/>
              <a:ext cx="2512074" cy="2680495"/>
              <a:chOff x="0" y="108117"/>
              <a:chExt cx="2512074" cy="2680495"/>
            </a:xfrm>
          </p:grpSpPr>
          <p:sp>
            <p:nvSpPr>
              <p:cNvPr id="8" name="Line 1">
                <a:extLst>
                  <a:ext uri="{FF2B5EF4-FFF2-40B4-BE49-F238E27FC236}">
                    <a16:creationId xmlns:a16="http://schemas.microsoft.com/office/drawing/2014/main" id="{56F491D6-01D7-3640-4F74-A6B8CAA7291C}"/>
                  </a:ext>
                </a:extLst>
              </p:cNvPr>
              <p:cNvSpPr/>
              <p:nvPr/>
            </p:nvSpPr>
            <p:spPr>
              <a:xfrm>
                <a:off x="1091129" y="1041757"/>
                <a:ext cx="0" cy="159126"/>
              </a:xfrm>
              <a:prstGeom prst="line">
                <a:avLst/>
              </a:prstGeom>
              <a:ln w="12600">
                <a:solidFill>
                  <a:srgbClr val="990000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" name="Line 1">
                <a:extLst>
                  <a:ext uri="{FF2B5EF4-FFF2-40B4-BE49-F238E27FC236}">
                    <a16:creationId xmlns:a16="http://schemas.microsoft.com/office/drawing/2014/main" id="{BA24ACC6-7F56-FA05-BD36-EB8AF50FF9F7}"/>
                  </a:ext>
                </a:extLst>
              </p:cNvPr>
              <p:cNvSpPr/>
              <p:nvPr/>
            </p:nvSpPr>
            <p:spPr>
              <a:xfrm flipH="1">
                <a:off x="1337331" y="1128376"/>
                <a:ext cx="0" cy="261742"/>
              </a:xfrm>
              <a:prstGeom prst="line">
                <a:avLst/>
              </a:prstGeom>
              <a:ln w="12600">
                <a:solidFill>
                  <a:srgbClr val="009DD9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/>
              <a:lstStyle/>
              <a:p>
                <a:endParaRPr lang="en-US" dirty="0"/>
              </a:p>
            </p:txBody>
          </p: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2C1D3ACE-DAA3-AD61-9012-30CCEBAC9670}"/>
                  </a:ext>
                </a:extLst>
              </p:cNvPr>
              <p:cNvGrpSpPr/>
              <p:nvPr/>
            </p:nvGrpSpPr>
            <p:grpSpPr>
              <a:xfrm>
                <a:off x="0" y="108117"/>
                <a:ext cx="2512074" cy="2680495"/>
                <a:chOff x="0" y="111205"/>
                <a:chExt cx="2519067" cy="2757052"/>
              </a:xfrm>
            </p:grpSpPr>
            <p:sp>
              <p:nvSpPr>
                <p:cNvPr id="11" name="Line 1">
                  <a:extLst>
                    <a:ext uri="{FF2B5EF4-FFF2-40B4-BE49-F238E27FC236}">
                      <a16:creationId xmlns:a16="http://schemas.microsoft.com/office/drawing/2014/main" id="{6C74221A-AF25-2F5A-7392-EA97109E0657}"/>
                    </a:ext>
                  </a:extLst>
                </p:cNvPr>
                <p:cNvSpPr/>
                <p:nvPr/>
              </p:nvSpPr>
              <p:spPr>
                <a:xfrm flipH="1">
                  <a:off x="1094571" y="281775"/>
                  <a:ext cx="5036" cy="634821"/>
                </a:xfrm>
                <a:prstGeom prst="line">
                  <a:avLst/>
                </a:prstGeom>
                <a:ln w="12600">
                  <a:solidFill>
                    <a:srgbClr val="990000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2" name="Line 1">
                  <a:extLst>
                    <a:ext uri="{FF2B5EF4-FFF2-40B4-BE49-F238E27FC236}">
                      <a16:creationId xmlns:a16="http://schemas.microsoft.com/office/drawing/2014/main" id="{C8EDCD9F-32AD-20C5-A4EB-57EEA81EE7CD}"/>
                    </a:ext>
                  </a:extLst>
                </p:cNvPr>
                <p:cNvSpPr/>
                <p:nvPr/>
              </p:nvSpPr>
              <p:spPr>
                <a:xfrm flipH="1" flipV="1">
                  <a:off x="1014650" y="1152016"/>
                  <a:ext cx="168748" cy="0"/>
                </a:xfrm>
                <a:prstGeom prst="line">
                  <a:avLst/>
                </a:prstGeom>
                <a:ln w="12600">
                  <a:solidFill>
                    <a:srgbClr val="990000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3" name="Line 1">
                  <a:extLst>
                    <a:ext uri="{FF2B5EF4-FFF2-40B4-BE49-F238E27FC236}">
                      <a16:creationId xmlns:a16="http://schemas.microsoft.com/office/drawing/2014/main" id="{C7A33C62-725B-2C1B-4B95-3DDFA2DA606B}"/>
                    </a:ext>
                  </a:extLst>
                </p:cNvPr>
                <p:cNvSpPr/>
                <p:nvPr/>
              </p:nvSpPr>
              <p:spPr>
                <a:xfrm>
                  <a:off x="0" y="1646374"/>
                  <a:ext cx="486973" cy="842"/>
                </a:xfrm>
                <a:prstGeom prst="line">
                  <a:avLst/>
                </a:prstGeom>
                <a:ln w="12600">
                  <a:solidFill>
                    <a:srgbClr val="000000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en-US" dirty="0"/>
                </a:p>
              </p:txBody>
            </p:sp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008CAAF0-3BFB-043B-1F7F-1EC80E889693}"/>
                    </a:ext>
                  </a:extLst>
                </p:cNvPr>
                <p:cNvGrpSpPr/>
                <p:nvPr/>
              </p:nvGrpSpPr>
              <p:grpSpPr>
                <a:xfrm>
                  <a:off x="63824" y="111205"/>
                  <a:ext cx="2455243" cy="2757052"/>
                  <a:chOff x="63824" y="111205"/>
                  <a:chExt cx="2455243" cy="2757052"/>
                </a:xfrm>
              </p:grpSpPr>
              <p:sp>
                <p:nvSpPr>
                  <p:cNvPr id="15" name="CustomShape 1">
                    <a:extLst>
                      <a:ext uri="{FF2B5EF4-FFF2-40B4-BE49-F238E27FC236}">
                        <a16:creationId xmlns:a16="http://schemas.microsoft.com/office/drawing/2014/main" id="{E4D6C546-1734-3A03-20F0-1E8DAF1DF077}"/>
                      </a:ext>
                    </a:extLst>
                  </p:cNvPr>
                  <p:cNvSpPr/>
                  <p:nvPr/>
                </p:nvSpPr>
                <p:spPr>
                  <a:xfrm>
                    <a:off x="596896" y="690901"/>
                    <a:ext cx="979633" cy="960717"/>
                  </a:xfrm>
                  <a:prstGeom prst="rect">
                    <a:avLst/>
                  </a:prstGeom>
                  <a:noFill/>
                  <a:ln w="38160">
                    <a:solidFill>
                      <a:srgbClr val="990000"/>
                    </a:solidFill>
                    <a:miter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6" name="CustomShape 1">
                    <a:extLst>
                      <a:ext uri="{FF2B5EF4-FFF2-40B4-BE49-F238E27FC236}">
                        <a16:creationId xmlns:a16="http://schemas.microsoft.com/office/drawing/2014/main" id="{802F5B3E-76F7-A4A7-6855-1367F1B76B71}"/>
                      </a:ext>
                    </a:extLst>
                  </p:cNvPr>
                  <p:cNvSpPr/>
                  <p:nvPr/>
                </p:nvSpPr>
                <p:spPr>
                  <a:xfrm>
                    <a:off x="1033211" y="2492395"/>
                    <a:ext cx="416787" cy="375862"/>
                  </a:xfrm>
                  <a:prstGeom prst="rect">
                    <a:avLst/>
                  </a:prstGeom>
                  <a:noFill/>
                  <a:ln w="12600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wrap="none" lIns="90000" tIns="45000" rIns="90000" bIns="45000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</a:pPr>
                    <a:r>
                      <a:rPr lang="en-US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Symbol"/>
                        <a:ea typeface="WenQuanYi Zen Hei Sharp"/>
                      </a:rPr>
                      <a:t></a:t>
                    </a:r>
                    <a:r>
                      <a:rPr lang="en-US" sz="16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  <a:ea typeface="WenQuanYi Zen Hei Sharp"/>
                      </a:rPr>
                      <a:t>S</a:t>
                    </a:r>
                    <a:endParaRPr lang="en-US" sz="1600" b="0" strike="noStrike" spc="-1" dirty="0">
                      <a:solidFill>
                        <a:srgbClr val="000000"/>
                      </a:solidFill>
                      <a:uFill>
                        <a:solidFill>
                          <a:srgbClr val="FFFFFF"/>
                        </a:solidFill>
                      </a:uFill>
                      <a:latin typeface="Times New Roman"/>
                    </a:endParaRPr>
                  </a:p>
                </p:txBody>
              </p:sp>
              <p:sp>
                <p:nvSpPr>
                  <p:cNvPr id="17" name="Line 1">
                    <a:extLst>
                      <a:ext uri="{FF2B5EF4-FFF2-40B4-BE49-F238E27FC236}">
                        <a16:creationId xmlns:a16="http://schemas.microsoft.com/office/drawing/2014/main" id="{75678A27-D6FB-9E00-D644-E96BAE371A00}"/>
                      </a:ext>
                    </a:extLst>
                  </p:cNvPr>
                  <p:cNvSpPr/>
                  <p:nvPr/>
                </p:nvSpPr>
                <p:spPr>
                  <a:xfrm flipV="1">
                    <a:off x="2046319" y="1145450"/>
                    <a:ext cx="472748" cy="123"/>
                  </a:xfrm>
                  <a:prstGeom prst="line">
                    <a:avLst/>
                  </a:prstGeom>
                  <a:ln w="12600">
                    <a:solidFill>
                      <a:srgbClr val="000000"/>
                    </a:solidFill>
                    <a:round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8" name="Line 1">
                    <a:extLst>
                      <a:ext uri="{FF2B5EF4-FFF2-40B4-BE49-F238E27FC236}">
                        <a16:creationId xmlns:a16="http://schemas.microsoft.com/office/drawing/2014/main" id="{AFCDC8D6-0DF7-DE04-3A0E-FA9374D27BE9}"/>
                      </a:ext>
                    </a:extLst>
                  </p:cNvPr>
                  <p:cNvSpPr/>
                  <p:nvPr/>
                </p:nvSpPr>
                <p:spPr>
                  <a:xfrm flipV="1">
                    <a:off x="2238881" y="1301983"/>
                    <a:ext cx="275879" cy="687"/>
                  </a:xfrm>
                  <a:prstGeom prst="line">
                    <a:avLst/>
                  </a:prstGeom>
                  <a:ln w="12600">
                    <a:solidFill>
                      <a:srgbClr val="000000"/>
                    </a:solidFill>
                    <a:round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9" name="Line 1">
                    <a:extLst>
                      <a:ext uri="{FF2B5EF4-FFF2-40B4-BE49-F238E27FC236}">
                        <a16:creationId xmlns:a16="http://schemas.microsoft.com/office/drawing/2014/main" id="{1CFAE24D-3982-9751-62F9-01299A66977F}"/>
                      </a:ext>
                    </a:extLst>
                  </p:cNvPr>
                  <p:cNvSpPr/>
                  <p:nvPr/>
                </p:nvSpPr>
                <p:spPr>
                  <a:xfrm>
                    <a:off x="1094211" y="1376700"/>
                    <a:ext cx="4675" cy="664439"/>
                  </a:xfrm>
                  <a:prstGeom prst="line">
                    <a:avLst/>
                  </a:prstGeom>
                  <a:ln w="12600">
                    <a:solidFill>
                      <a:srgbClr val="990000"/>
                    </a:solidFill>
                    <a:round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20" name="Line 1">
                    <a:extLst>
                      <a:ext uri="{FF2B5EF4-FFF2-40B4-BE49-F238E27FC236}">
                        <a16:creationId xmlns:a16="http://schemas.microsoft.com/office/drawing/2014/main" id="{A79A63B0-E121-8846-5EF6-B27D670EEB6C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310711" y="1145450"/>
                    <a:ext cx="601073" cy="843"/>
                  </a:xfrm>
                  <a:prstGeom prst="line">
                    <a:avLst/>
                  </a:prstGeom>
                  <a:ln w="12600">
                    <a:solidFill>
                      <a:srgbClr val="990000"/>
                    </a:solidFill>
                    <a:round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21" name="Line 1">
                    <a:extLst>
                      <a:ext uri="{FF2B5EF4-FFF2-40B4-BE49-F238E27FC236}">
                        <a16:creationId xmlns:a16="http://schemas.microsoft.com/office/drawing/2014/main" id="{F1398C24-4337-1267-989D-93D23E3EB3AB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1243232" y="1301983"/>
                    <a:ext cx="213150" cy="0"/>
                  </a:xfrm>
                  <a:prstGeom prst="line">
                    <a:avLst/>
                  </a:prstGeom>
                  <a:ln w="12600">
                    <a:solidFill>
                      <a:srgbClr val="009DD9"/>
                    </a:solidFill>
                    <a:round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22" name="Line 1">
                    <a:extLst>
                      <a:ext uri="{FF2B5EF4-FFF2-40B4-BE49-F238E27FC236}">
                        <a16:creationId xmlns:a16="http://schemas.microsoft.com/office/drawing/2014/main" id="{3EE94C58-4A1C-FBC4-05DF-4854C0A6A5B7}"/>
                      </a:ext>
                    </a:extLst>
                  </p:cNvPr>
                  <p:cNvSpPr/>
                  <p:nvPr/>
                </p:nvSpPr>
                <p:spPr>
                  <a:xfrm flipH="1">
                    <a:off x="1337126" y="1519837"/>
                    <a:ext cx="3566" cy="508460"/>
                  </a:xfrm>
                  <a:prstGeom prst="line">
                    <a:avLst/>
                  </a:prstGeom>
                  <a:ln w="12600">
                    <a:solidFill>
                      <a:srgbClr val="009DD9"/>
                    </a:solidFill>
                    <a:round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23" name="Line 1">
                    <a:extLst>
                      <a:ext uri="{FF2B5EF4-FFF2-40B4-BE49-F238E27FC236}">
                        <a16:creationId xmlns:a16="http://schemas.microsoft.com/office/drawing/2014/main" id="{D452E812-0772-FBCB-D9D0-2BBB5F24145B}"/>
                      </a:ext>
                    </a:extLst>
                  </p:cNvPr>
                  <p:cNvSpPr/>
                  <p:nvPr/>
                </p:nvSpPr>
                <p:spPr>
                  <a:xfrm>
                    <a:off x="1337126" y="410681"/>
                    <a:ext cx="360" cy="656670"/>
                  </a:xfrm>
                  <a:prstGeom prst="line">
                    <a:avLst/>
                  </a:prstGeom>
                  <a:ln w="12600">
                    <a:solidFill>
                      <a:srgbClr val="009DD9"/>
                    </a:solidFill>
                    <a:round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24" name="Line 1">
                    <a:extLst>
                      <a:ext uri="{FF2B5EF4-FFF2-40B4-BE49-F238E27FC236}">
                        <a16:creationId xmlns:a16="http://schemas.microsoft.com/office/drawing/2014/main" id="{027544EC-C337-6E04-5987-42AD1B7313BC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503670" y="1304365"/>
                    <a:ext cx="620525" cy="3150"/>
                  </a:xfrm>
                  <a:prstGeom prst="line">
                    <a:avLst/>
                  </a:prstGeom>
                  <a:ln w="12600">
                    <a:solidFill>
                      <a:srgbClr val="009DD9"/>
                    </a:solidFill>
                    <a:round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25" name="Line 1">
                    <a:extLst>
                      <a:ext uri="{FF2B5EF4-FFF2-40B4-BE49-F238E27FC236}">
                        <a16:creationId xmlns:a16="http://schemas.microsoft.com/office/drawing/2014/main" id="{B4758912-016F-C887-75C6-9B049CC5AD22}"/>
                      </a:ext>
                    </a:extLst>
                  </p:cNvPr>
                  <p:cNvSpPr/>
                  <p:nvPr/>
                </p:nvSpPr>
                <p:spPr>
                  <a:xfrm flipH="1">
                    <a:off x="1550872" y="1301983"/>
                    <a:ext cx="601467" cy="360"/>
                  </a:xfrm>
                  <a:prstGeom prst="line">
                    <a:avLst/>
                  </a:prstGeom>
                  <a:ln w="12600">
                    <a:solidFill>
                      <a:srgbClr val="009DD9"/>
                    </a:solidFill>
                    <a:round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26" name="CustomShape 1">
                    <a:extLst>
                      <a:ext uri="{FF2B5EF4-FFF2-40B4-BE49-F238E27FC236}">
                        <a16:creationId xmlns:a16="http://schemas.microsoft.com/office/drawing/2014/main" id="{D83551B1-9DB5-80EE-0D89-61BFF93DD77E}"/>
                      </a:ext>
                    </a:extLst>
                  </p:cNvPr>
                  <p:cNvSpPr/>
                  <p:nvPr/>
                </p:nvSpPr>
                <p:spPr>
                  <a:xfrm>
                    <a:off x="2406319" y="1296459"/>
                    <a:ext cx="360" cy="4258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0" y="0"/>
                        </a:moveTo>
                        <a:lnTo>
                          <a:pt x="21600" y="21600"/>
                        </a:lnTo>
                      </a:path>
                    </a:pathLst>
                  </a:custGeom>
                  <a:noFill/>
                  <a:ln w="19080">
                    <a:solidFill>
                      <a:srgbClr val="000000"/>
                    </a:solidFill>
                    <a:round/>
                    <a:headEnd type="triangle" w="lg" len="lg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27" name="CustomShape 1">
                    <a:extLst>
                      <a:ext uri="{FF2B5EF4-FFF2-40B4-BE49-F238E27FC236}">
                        <a16:creationId xmlns:a16="http://schemas.microsoft.com/office/drawing/2014/main" id="{7AEF357B-8025-41A7-63E5-C6F8A5273385}"/>
                      </a:ext>
                    </a:extLst>
                  </p:cNvPr>
                  <p:cNvSpPr/>
                  <p:nvPr/>
                </p:nvSpPr>
                <p:spPr>
                  <a:xfrm>
                    <a:off x="1093225" y="2092225"/>
                    <a:ext cx="360" cy="4640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0" y="0"/>
                        </a:moveTo>
                        <a:lnTo>
                          <a:pt x="21600" y="21600"/>
                        </a:lnTo>
                      </a:path>
                    </a:pathLst>
                  </a:custGeom>
                  <a:noFill/>
                  <a:ln w="19080">
                    <a:solidFill>
                      <a:srgbClr val="000000"/>
                    </a:solidFill>
                    <a:round/>
                    <a:headEnd type="triangle" w="lg" len="lg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28" name="CustomShape 1">
                    <a:extLst>
                      <a:ext uri="{FF2B5EF4-FFF2-40B4-BE49-F238E27FC236}">
                        <a16:creationId xmlns:a16="http://schemas.microsoft.com/office/drawing/2014/main" id="{1AB8C31D-7507-5846-0D77-D6829C4291C5}"/>
                      </a:ext>
                    </a:extLst>
                  </p:cNvPr>
                  <p:cNvSpPr/>
                  <p:nvPr/>
                </p:nvSpPr>
                <p:spPr>
                  <a:xfrm>
                    <a:off x="1343424" y="2092223"/>
                    <a:ext cx="360" cy="4640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00" h="21600">
                        <a:moveTo>
                          <a:pt x="0" y="0"/>
                        </a:moveTo>
                        <a:lnTo>
                          <a:pt x="21600" y="21600"/>
                        </a:lnTo>
                      </a:path>
                    </a:pathLst>
                  </a:custGeom>
                  <a:noFill/>
                  <a:ln w="19080">
                    <a:solidFill>
                      <a:srgbClr val="000000"/>
                    </a:solidFill>
                    <a:round/>
                    <a:headEnd type="triangle" w="lg" len="lg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29" name="Line 1">
                    <a:extLst>
                      <a:ext uri="{FF2B5EF4-FFF2-40B4-BE49-F238E27FC236}">
                        <a16:creationId xmlns:a16="http://schemas.microsoft.com/office/drawing/2014/main" id="{B08D0F2C-AFA2-734B-6941-610AD6F88F18}"/>
                      </a:ext>
                    </a:extLst>
                  </p:cNvPr>
                  <p:cNvSpPr/>
                  <p:nvPr/>
                </p:nvSpPr>
                <p:spPr>
                  <a:xfrm>
                    <a:off x="596896" y="134168"/>
                    <a:ext cx="5210" cy="444053"/>
                  </a:xfrm>
                  <a:prstGeom prst="line">
                    <a:avLst/>
                  </a:prstGeom>
                  <a:ln w="12600">
                    <a:solidFill>
                      <a:srgbClr val="000000"/>
                    </a:solidFill>
                    <a:round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30" name="Line 1">
                    <a:extLst>
                      <a:ext uri="{FF2B5EF4-FFF2-40B4-BE49-F238E27FC236}">
                        <a16:creationId xmlns:a16="http://schemas.microsoft.com/office/drawing/2014/main" id="{511511E3-385E-7BC4-2C37-06A559CB5721}"/>
                      </a:ext>
                    </a:extLst>
                  </p:cNvPr>
                  <p:cNvSpPr/>
                  <p:nvPr/>
                </p:nvSpPr>
                <p:spPr>
                  <a:xfrm flipH="1">
                    <a:off x="1574457" y="111205"/>
                    <a:ext cx="5988" cy="467736"/>
                  </a:xfrm>
                  <a:prstGeom prst="line">
                    <a:avLst/>
                  </a:prstGeom>
                  <a:ln w="12600">
                    <a:solidFill>
                      <a:srgbClr val="000000"/>
                    </a:solidFill>
                    <a:round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31" name="Line 1">
                    <a:extLst>
                      <a:ext uri="{FF2B5EF4-FFF2-40B4-BE49-F238E27FC236}">
                        <a16:creationId xmlns:a16="http://schemas.microsoft.com/office/drawing/2014/main" id="{4465E080-14DE-21F9-A7CB-24B5F63DE8DC}"/>
                      </a:ext>
                    </a:extLst>
                  </p:cNvPr>
                  <p:cNvSpPr/>
                  <p:nvPr/>
                </p:nvSpPr>
                <p:spPr>
                  <a:xfrm flipV="1">
                    <a:off x="63824" y="690901"/>
                    <a:ext cx="423149" cy="0"/>
                  </a:xfrm>
                  <a:prstGeom prst="line">
                    <a:avLst/>
                  </a:prstGeom>
                  <a:ln w="12600">
                    <a:solidFill>
                      <a:srgbClr val="000000"/>
                    </a:solidFill>
                    <a:round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32" name="CustomShape 1">
                    <a:extLst>
                      <a:ext uri="{FF2B5EF4-FFF2-40B4-BE49-F238E27FC236}">
                        <a16:creationId xmlns:a16="http://schemas.microsoft.com/office/drawing/2014/main" id="{5113CE9D-E208-B6DF-2C74-E7DD3C2E2C03}"/>
                      </a:ext>
                    </a:extLst>
                  </p:cNvPr>
                  <p:cNvSpPr/>
                  <p:nvPr/>
                </p:nvSpPr>
                <p:spPr>
                  <a:xfrm>
                    <a:off x="862276" y="837220"/>
                    <a:ext cx="937706" cy="929160"/>
                  </a:xfrm>
                  <a:prstGeom prst="rect">
                    <a:avLst/>
                  </a:prstGeom>
                  <a:noFill/>
                  <a:ln w="28440">
                    <a:solidFill>
                      <a:srgbClr val="009DD9"/>
                    </a:solidFill>
                    <a:miter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/>
                  <a:lstStyle/>
                  <a:p>
                    <a:endParaRPr lang="en-US" dirty="0"/>
                  </a:p>
                </p:txBody>
              </p:sp>
            </p:grpSp>
          </p:grpSp>
        </p:grpSp>
        <p:sp>
          <p:nvSpPr>
            <p:cNvPr id="7" name="CustomShape 1">
              <a:extLst>
                <a:ext uri="{FF2B5EF4-FFF2-40B4-BE49-F238E27FC236}">
                  <a16:creationId xmlns:a16="http://schemas.microsoft.com/office/drawing/2014/main" id="{3CDB9770-0F8C-8746-FE85-BF4E01F86F81}"/>
                </a:ext>
              </a:extLst>
            </p:cNvPr>
            <p:cNvSpPr/>
            <p:nvPr/>
          </p:nvSpPr>
          <p:spPr>
            <a:xfrm>
              <a:off x="5825986" y="3049919"/>
              <a:ext cx="415630" cy="365425"/>
            </a:xfrm>
            <a:prstGeom prst="rect">
              <a:avLst/>
            </a:prstGeom>
            <a:noFill/>
            <a:ln w="126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US" sz="1800" b="0" strike="noStrike" spc="-1" dirty="0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Symbol"/>
                  <a:ea typeface="WenQuanYi Zen Hei Sharp"/>
                </a:rPr>
                <a:t>T</a:t>
              </a:r>
              <a:endParaRPr lang="en-US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610309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42FB7-611D-BB57-43AF-8ED33DB76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0" y="593733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TOA radiance Systematic Uncertainty Matrix: SWIR bands</a:t>
            </a:r>
            <a:br>
              <a:rPr lang="en-US" dirty="0"/>
            </a:br>
            <a:r>
              <a:rPr lang="en-US" sz="2000" dirty="0"/>
              <a:t>(no vic. cal.; Note that ‘Cloud’ and ‘SG’ are evaluated for cloud application, ‘Ocean and ‘HG’ for ocean </a:t>
            </a:r>
            <a:br>
              <a:rPr lang="en-US" sz="2000" dirty="0"/>
            </a:br>
            <a:r>
              <a:rPr lang="en-US" sz="2000" dirty="0"/>
              <a:t>application (different </a:t>
            </a:r>
            <a:r>
              <a:rPr lang="en-US" sz="2000" dirty="0" err="1"/>
              <a:t>Ltyps</a:t>
            </a:r>
            <a:r>
              <a:rPr lang="en-US" sz="2000" dirty="0"/>
              <a:t>; ocean has hysteresis correction; cloud has overshoot uncertainty)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362A1A-DD02-9E71-07DF-50CBDFBE3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EF66-87B6-4EAA-814E-CDEB83F01DC2}" type="slidenum">
              <a:rPr lang="en-US" smtClean="0"/>
              <a:t>70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1E115F3-C2E0-E907-2EC7-96C655853B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6" y="2306631"/>
            <a:ext cx="10994788" cy="435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15667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75704-6F29-49C8-A324-FC6AE27941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Initial Results of OCI FU </a:t>
            </a:r>
            <a:r>
              <a:rPr lang="en-US" sz="4000" dirty="0" err="1"/>
              <a:t>TVac</a:t>
            </a:r>
            <a:br>
              <a:rPr lang="en-US" sz="4000" dirty="0"/>
            </a:br>
            <a:r>
              <a:rPr lang="en-US" sz="4000" dirty="0"/>
              <a:t>SWIR Impulse Response Correction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2869F1-564F-4B0A-8635-63B32D1EAB8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Fred Patt</a:t>
            </a:r>
          </a:p>
          <a:p>
            <a:r>
              <a:rPr lang="en-US"/>
              <a:t>October 4, </a:t>
            </a:r>
            <a:r>
              <a:rPr lang="en-US" dirty="0"/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257266959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879407-EAD1-4B3F-A381-84BD89663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8ABC79-9E5D-4461-B050-070A9927FF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SWIR band GLAMR 1 SP measurements were collected on 15 and 16 September</a:t>
            </a:r>
          </a:p>
          <a:p>
            <a:r>
              <a:rPr lang="en-US" dirty="0"/>
              <a:t>The SWIR impulse response was examined and initial fits of the correction function were performed for all bands.</a:t>
            </a:r>
          </a:p>
        </p:txBody>
      </p:sp>
    </p:spTree>
    <p:extLst>
      <p:ext uri="{BB962C8B-B14F-4D97-AF65-F5344CB8AC3E}">
        <p14:creationId xmlns:p14="http://schemas.microsoft.com/office/powerpoint/2010/main" val="337795146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5315C9-30B4-4948-B7ED-767D8EFFF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Measurement Statistics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BB3EC1BD-42D9-4523-B85E-B56945CD43D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72246" y="2367795"/>
          <a:ext cx="8561363" cy="36270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785" name="Worksheet" r:id="rId3" imgW="4335617" imgH="1836200" progId="Excel.Sheet.12">
                  <p:embed/>
                </p:oleObj>
              </mc:Choice>
              <mc:Fallback>
                <p:oleObj name="Worksheet" r:id="rId3" imgW="4335617" imgH="1836200" progId="Excel.Sheet.12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BB3EC1BD-42D9-4523-B85E-B56945CD43D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72246" y="2367795"/>
                        <a:ext cx="8561363" cy="36270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0555135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08141-D2BC-4A8E-88BD-7F7B41B46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940 NM</a:t>
            </a:r>
          </a:p>
        </p:txBody>
      </p:sp>
      <p:pic>
        <p:nvPicPr>
          <p:cNvPr id="5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1CEF823B-EABF-4E3A-A15A-D0CC4CC6C5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256" y="1690688"/>
            <a:ext cx="9221487" cy="4972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42528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08141-D2BC-4A8E-88BD-7F7B41B46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1038 NM</a:t>
            </a:r>
          </a:p>
        </p:txBody>
      </p:sp>
      <p:pic>
        <p:nvPicPr>
          <p:cNvPr id="5" name="Picture 4" descr="Text&#10;&#10;Description automatically generated with low confidence">
            <a:extLst>
              <a:ext uri="{FF2B5EF4-FFF2-40B4-BE49-F238E27FC236}">
                <a16:creationId xmlns:a16="http://schemas.microsoft.com/office/drawing/2014/main" id="{E56A5AE9-5FFC-40A5-92B9-F9651E488C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730" y="1699566"/>
            <a:ext cx="9240540" cy="496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33139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08141-D2BC-4A8E-88BD-7F7B41B46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1250 NM SG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052C28-6FA9-4A0A-A0E9-B0FD76A02B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730" y="1692830"/>
            <a:ext cx="9240540" cy="496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13459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08141-D2BC-4A8E-88BD-7F7B41B46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1250 NM HG</a:t>
            </a:r>
          </a:p>
        </p:txBody>
      </p:sp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0DDC0974-45FD-4189-8C0F-DC7FBA19D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493" y="1688475"/>
            <a:ext cx="9231013" cy="4991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97043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08141-D2BC-4A8E-88BD-7F7B41B46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1378 NM</a:t>
            </a:r>
          </a:p>
        </p:txBody>
      </p:sp>
      <p:pic>
        <p:nvPicPr>
          <p:cNvPr id="5" name="Picture 4" descr="Graphical user interface, chart&#10;&#10;Description automatically generated">
            <a:extLst>
              <a:ext uri="{FF2B5EF4-FFF2-40B4-BE49-F238E27FC236}">
                <a16:creationId xmlns:a16="http://schemas.microsoft.com/office/drawing/2014/main" id="{5DFAC04B-08D6-44E5-874A-03B2A3B02E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730" y="1690688"/>
            <a:ext cx="9240540" cy="4982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13215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08141-D2BC-4A8E-88BD-7F7B41B46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1615 NM SG</a:t>
            </a: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4EE54C22-735A-4D4D-98D6-1FF6B4F975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493" y="1699858"/>
            <a:ext cx="9231013" cy="4991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908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3E8DA-B7B8-1A1A-C927-1D85C5815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Band-to-band registration: along scan pixel centroids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B826C2-8097-38F0-E7B3-1FA86400E8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7150" y="1984374"/>
            <a:ext cx="3676650" cy="4351338"/>
          </a:xfrm>
        </p:spPr>
        <p:txBody>
          <a:bodyPr>
            <a:normAutofit/>
          </a:bodyPr>
          <a:lstStyle/>
          <a:p>
            <a:r>
              <a:rPr lang="en-US" dirty="0"/>
              <a:t>Outliers: 1038nm, 1250nmSG (worst), 1615nmSG, </a:t>
            </a:r>
          </a:p>
          <a:p>
            <a:r>
              <a:rPr lang="en-US" dirty="0"/>
              <a:t>Reason: SWIR bands have band specific electronic readout delays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C8DA67-929E-BB08-1774-41B586A52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EF66-87B6-4EAA-814E-CDEB83F01DC2}" type="slidenum">
              <a:rPr lang="en-US" smtClean="0"/>
              <a:t>8</a:t>
            </a:fld>
            <a:endParaRPr lang="en-US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A4D34BD0-C2E9-2BCE-153D-8E5D129461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114" y="1641051"/>
            <a:ext cx="6926423" cy="4764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46354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08141-D2BC-4A8E-88BD-7F7B41B46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1615 NM HG</a:t>
            </a:r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3AADF255-3741-41CB-A129-17E077FADF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256" y="1692824"/>
            <a:ext cx="9221487" cy="496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22064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08141-D2BC-4A8E-88BD-7F7B41B46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2130 NM</a:t>
            </a: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6BE6AC0A-5EA7-43D3-85AE-9A07847180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493" y="1691759"/>
            <a:ext cx="9231013" cy="496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59426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08141-D2BC-4A8E-88BD-7F7B41B46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2260 NM</a:t>
            </a:r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917DAA11-FD03-4B1D-8077-103F31E3FC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256" y="1684240"/>
            <a:ext cx="9221487" cy="496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6524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42FB7-611D-BB57-43AF-8ED33DB76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2277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TOA radiance Systematic Uncertainty Bottom Line</a:t>
            </a:r>
            <a:br>
              <a:rPr lang="en-US" dirty="0"/>
            </a:br>
            <a:r>
              <a:rPr lang="en-US" sz="2000" dirty="0"/>
              <a:t>(350nm-865nm: after vic. cal. except for ‘abs.’)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362A1A-DD02-9E71-07DF-50CBDFBE3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6EF66-87B6-4EAA-814E-CDEB83F01DC2}" type="slidenum">
              <a:rPr lang="en-US" smtClean="0"/>
              <a:t>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491DD8-E7D9-8E66-0662-994AA4ADAA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6221"/>
          <a:stretch/>
        </p:blipFill>
        <p:spPr>
          <a:xfrm>
            <a:off x="-1" y="1574441"/>
            <a:ext cx="12176752" cy="7804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00B49F0-FF1A-6CFE-FFD5-9CEBB20CFC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5191"/>
          <a:stretch/>
        </p:blipFill>
        <p:spPr>
          <a:xfrm>
            <a:off x="-1" y="4001294"/>
            <a:ext cx="12176752" cy="71366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72221D8-F5B1-C571-A5BC-120EB94235BB}"/>
              </a:ext>
            </a:extLst>
          </p:cNvPr>
          <p:cNvSpPr txBox="1">
            <a:spLocks/>
          </p:cNvSpPr>
          <p:nvPr/>
        </p:nvSpPr>
        <p:spPr>
          <a:xfrm>
            <a:off x="0" y="2586037"/>
            <a:ext cx="1217675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br>
              <a:rPr lang="en-US" dirty="0"/>
            </a:br>
            <a:r>
              <a:rPr lang="en-US" sz="2000" dirty="0"/>
              <a:t>(SWIR: no vic. cal.; Note that ‘Cloud’ and ‘SG’ are evaluated for cloud application, ‘Ocean and ‘HG’ for ocean </a:t>
            </a:r>
            <a:br>
              <a:rPr lang="en-US" sz="2000" dirty="0"/>
            </a:br>
            <a:r>
              <a:rPr lang="en-US" sz="2000" dirty="0"/>
              <a:t>application (different </a:t>
            </a:r>
            <a:r>
              <a:rPr lang="en-US" sz="2000" dirty="0" err="1"/>
              <a:t>L</a:t>
            </a:r>
            <a:r>
              <a:rPr lang="en-US" sz="2000" baseline="-25000" dirty="0" err="1"/>
              <a:t>typs</a:t>
            </a:r>
            <a:r>
              <a:rPr lang="en-US" sz="2000" dirty="0"/>
              <a:t>; ocean has hysteresis correction; cloud has overshoot uncertainty)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FC65BEC-755D-B5DC-5674-5D110F63D954}"/>
              </a:ext>
            </a:extLst>
          </p:cNvPr>
          <p:cNvSpPr txBox="1">
            <a:spLocks/>
          </p:cNvSpPr>
          <p:nvPr/>
        </p:nvSpPr>
        <p:spPr>
          <a:xfrm>
            <a:off x="15249" y="5532437"/>
            <a:ext cx="1217675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br>
              <a:rPr lang="en-US" dirty="0"/>
            </a:br>
            <a:r>
              <a:rPr lang="en-US" sz="2000" dirty="0"/>
              <a:t>Complete uncertainty matrices provided in backup slides for this presentation</a:t>
            </a:r>
          </a:p>
        </p:txBody>
      </p:sp>
    </p:spTree>
    <p:extLst>
      <p:ext uri="{BB962C8B-B14F-4D97-AF65-F5344CB8AC3E}">
        <p14:creationId xmlns:p14="http://schemas.microsoft.com/office/powerpoint/2010/main" val="12486523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ff86ce8-8b2b-4be5-86b9-8aa765feba67">
      <Terms xmlns="http://schemas.microsoft.com/office/infopath/2007/PartnerControls"/>
    </lcf76f155ced4ddcb4097134ff3c332f>
    <TaxCatchAll xmlns="8150f1b6-ff22-4fc9-b268-14d2a3c82e39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E996563A25A2A4CA5B916640B8C47C5" ma:contentTypeVersion="10" ma:contentTypeDescription="Create a new document." ma:contentTypeScope="" ma:versionID="8dd347221513e038d41a239783c3b295">
  <xsd:schema xmlns:xsd="http://www.w3.org/2001/XMLSchema" xmlns:xs="http://www.w3.org/2001/XMLSchema" xmlns:p="http://schemas.microsoft.com/office/2006/metadata/properties" xmlns:ns2="fff86ce8-8b2b-4be5-86b9-8aa765feba67" xmlns:ns3="8150f1b6-ff22-4fc9-b268-14d2a3c82e39" targetNamespace="http://schemas.microsoft.com/office/2006/metadata/properties" ma:root="true" ma:fieldsID="5f0c2a52e5604cc2cfaa186a101f05ea" ns2:_="" ns3:_="">
    <xsd:import namespace="fff86ce8-8b2b-4be5-86b9-8aa765feba67"/>
    <xsd:import namespace="8150f1b6-ff22-4fc9-b268-14d2a3c82e3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f86ce8-8b2b-4be5-86b9-8aa765feba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0fb68aea-d2ee-4a6c-85e6-e4b5686e96e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50f1b6-ff22-4fc9-b268-14d2a3c82e39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f0222df-7d89-412e-acf2-71599a8074b8}" ma:internalName="TaxCatchAll" ma:showField="CatchAllData" ma:web="8150f1b6-ff22-4fc9-b268-14d2a3c82e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6A9BA6D-484A-4341-832E-1E955BA5B08B}">
  <ds:schemaRefs>
    <ds:schemaRef ds:uri="http://schemas.microsoft.com/office/2006/metadata/properties"/>
    <ds:schemaRef ds:uri="http://schemas.microsoft.com/office/infopath/2007/PartnerControls"/>
    <ds:schemaRef ds:uri="fff86ce8-8b2b-4be5-86b9-8aa765feba67"/>
    <ds:schemaRef ds:uri="8150f1b6-ff22-4fc9-b268-14d2a3c82e39"/>
  </ds:schemaRefs>
</ds:datastoreItem>
</file>

<file path=customXml/itemProps2.xml><?xml version="1.0" encoding="utf-8"?>
<ds:datastoreItem xmlns:ds="http://schemas.openxmlformats.org/officeDocument/2006/customXml" ds:itemID="{BC3BEB3D-5D40-4CAC-8AB8-94F06C74CB3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77B14BA-E527-4957-805B-30F3EDDB9D2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ff86ce8-8b2b-4be5-86b9-8aa765feba67"/>
    <ds:schemaRef ds:uri="8150f1b6-ff22-4fc9-b268-14d2a3c82e3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23594</TotalTime>
  <Words>4213</Words>
  <Application>Microsoft Office PowerPoint</Application>
  <PresentationFormat>Widescreen</PresentationFormat>
  <Paragraphs>524</Paragraphs>
  <Slides>82</Slides>
  <Notes>29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82</vt:i4>
      </vt:variant>
    </vt:vector>
  </HeadingPairs>
  <TitlesOfParts>
    <vt:vector size="83" baseType="lpstr">
      <vt:lpstr>Office Theme</vt:lpstr>
      <vt:lpstr>PowerPoint Presentation</vt:lpstr>
      <vt:lpstr>Overview </vt:lpstr>
      <vt:lpstr>Radiance Calibration Equation</vt:lpstr>
      <vt:lpstr>Reflectance Calibration Equation</vt:lpstr>
      <vt:lpstr>OCI Spatial Performance (GSD, IFOV, FoR)</vt:lpstr>
      <vt:lpstr>IFoV along scan variation in the SWIR (hysteresis) </vt:lpstr>
      <vt:lpstr>Band-to-band registration (BBR)</vt:lpstr>
      <vt:lpstr>Band-to-band registration: along scan pixel centroids</vt:lpstr>
      <vt:lpstr>TOA radiance Systematic Uncertainty Bottom Line (350nm-865nm: after vic. cal. except for ‘abs.’)</vt:lpstr>
      <vt:lpstr>OCI relative spectral response: spectral coverage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Temperature sensitivity</vt:lpstr>
      <vt:lpstr>Hyper-spectral (5nm) bands  </vt:lpstr>
      <vt:lpstr>Multi-spectral (5nm) bands  </vt:lpstr>
      <vt:lpstr>Straylight / Crosstalk</vt:lpstr>
      <vt:lpstr>Straylight / Crosstalk</vt:lpstr>
      <vt:lpstr>Straylight/Crosstalk Science Impact</vt:lpstr>
      <vt:lpstr>Striping </vt:lpstr>
      <vt:lpstr>PowerPoint Presentation</vt:lpstr>
      <vt:lpstr>PowerPoint Presentation</vt:lpstr>
      <vt:lpstr>PowerPoint Presentation</vt:lpstr>
      <vt:lpstr>Absolute Gain </vt:lpstr>
      <vt:lpstr>Absolute Gain </vt:lpstr>
      <vt:lpstr>PowerPoint Presentation</vt:lpstr>
      <vt:lpstr>PowerPoint Presentation</vt:lpstr>
      <vt:lpstr>Gain Trending </vt:lpstr>
      <vt:lpstr>Gain Trending </vt:lpstr>
      <vt:lpstr>OCI Gain Trending Approach </vt:lpstr>
      <vt:lpstr>SNPP Calibration Time Series (as example) </vt:lpstr>
      <vt:lpstr>Spectral Response Trending </vt:lpstr>
      <vt:lpstr>Spectral Calibration</vt:lpstr>
      <vt:lpstr>PowerPoint Presentation</vt:lpstr>
      <vt:lpstr>PowerPoint Presentation</vt:lpstr>
      <vt:lpstr>SWIR Impulse Response Issue</vt:lpstr>
      <vt:lpstr>PowerPoint Presentation</vt:lpstr>
      <vt:lpstr>PowerPoint Presentation</vt:lpstr>
      <vt:lpstr>PowerPoint Presentation</vt:lpstr>
      <vt:lpstr>Correction Function Coefficients</vt:lpstr>
      <vt:lpstr>1615 NM HG example (other figures in backup)</vt:lpstr>
      <vt:lpstr>Observations</vt:lpstr>
      <vt:lpstr>SDA Pulse Calibration Assembly (SPCA)</vt:lpstr>
      <vt:lpstr>PowerPoint Presentation</vt:lpstr>
      <vt:lpstr>Conclusions</vt:lpstr>
      <vt:lpstr>PowerPoint Presentation</vt:lpstr>
      <vt:lpstr>TOA radiance Systematic Uncertainty Matrix: 350nm-865nm (after vic. cal. except for ‘abs.’)</vt:lpstr>
      <vt:lpstr>TOA radiance Systematic Uncertainty Matrix: SWIR bands (no vic. cal.; Note that ‘Cloud’ and ‘SG’ are evaluated for cloud application, ‘Ocean and ‘HG’ for ocean  application (different Ltyps; ocean has hysteresis correction; cloud has overshoot uncertainty)</vt:lpstr>
      <vt:lpstr>Initial Results of OCI FU TVac SWIR Impulse Response Correction</vt:lpstr>
      <vt:lpstr>Overview</vt:lpstr>
      <vt:lpstr>Measurement Statistics</vt:lpstr>
      <vt:lpstr>940 NM</vt:lpstr>
      <vt:lpstr>1038 NM</vt:lpstr>
      <vt:lpstr>1250 NM SG</vt:lpstr>
      <vt:lpstr>1250 NM HG</vt:lpstr>
      <vt:lpstr>1378 NM</vt:lpstr>
      <vt:lpstr>1615 NM SG</vt:lpstr>
      <vt:lpstr>1615 NM HG</vt:lpstr>
      <vt:lpstr>2130 NM</vt:lpstr>
      <vt:lpstr>2260 NM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PACE SDS End-to-End Testing Quarterly Review Stage 1</dc:title>
  <dc:creator>Frederick</dc:creator>
  <cp:lastModifiedBy>Cairns, Brian (GISS-6110)</cp:lastModifiedBy>
  <cp:revision>90</cp:revision>
  <dcterms:created xsi:type="dcterms:W3CDTF">2022-04-26T12:59:56Z</dcterms:created>
  <dcterms:modified xsi:type="dcterms:W3CDTF">2023-02-23T19:34:26Z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0x0101001E996563A25A2A4CA5B916640B8C47C5</vt:lpwstr>
  </property>
</Properties>
</file>