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1567" r:id="rId5"/>
    <p:sldId id="1793" r:id="rId6"/>
    <p:sldId id="1818" r:id="rId7"/>
    <p:sldId id="1802" r:id="rId8"/>
    <p:sldId id="1819" r:id="rId9"/>
    <p:sldId id="327" r:id="rId10"/>
    <p:sldId id="1799" r:id="rId11"/>
    <p:sldId id="1800" r:id="rId12"/>
    <p:sldId id="1811" r:id="rId13"/>
    <p:sldId id="1801" r:id="rId14"/>
    <p:sldId id="1808" r:id="rId15"/>
    <p:sldId id="1798" r:id="rId16"/>
    <p:sldId id="1823" r:id="rId17"/>
    <p:sldId id="1822" r:id="rId18"/>
    <p:sldId id="1821" r:id="rId19"/>
    <p:sldId id="1803" r:id="rId20"/>
    <p:sldId id="1812" r:id="rId21"/>
    <p:sldId id="1813" r:id="rId22"/>
    <p:sldId id="1814" r:id="rId23"/>
    <p:sldId id="1817" r:id="rId24"/>
    <p:sldId id="1815" r:id="rId25"/>
    <p:sldId id="1792" r:id="rId26"/>
    <p:sldId id="290" r:id="rId27"/>
    <p:sldId id="1820" r:id="rId28"/>
    <p:sldId id="1797" r:id="rId29"/>
    <p:sldId id="1782" r:id="rId30"/>
    <p:sldId id="178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1">
          <p15:clr>
            <a:srgbClr val="A4A3A4"/>
          </p15:clr>
        </p15:guide>
        <p15:guide id="2" pos="5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eman, Jacob (GSFC-5820)" initials="H(" lastIdx="5" clrIdx="0">
    <p:extLst>
      <p:ext uri="{19B8F6BF-5375-455C-9EA6-DF929625EA0E}">
        <p15:presenceInfo xmlns:p15="http://schemas.microsoft.com/office/powerpoint/2012/main" userId="S::jhageman@ndc.nasa.gov::1c6e26b3-a89b-415e-88ea-cd330ddfb01a" providerId="AD"/>
      </p:ext>
    </p:extLst>
  </p:cmAuthor>
  <p:cmAuthor id="2" name="Cruz-Ortiz, Gerardo E. (GSFC-5820)" initials="COGE(5" lastIdx="3" clrIdx="1">
    <p:extLst>
      <p:ext uri="{19B8F6BF-5375-455C-9EA6-DF929625EA0E}">
        <p15:presenceInfo xmlns:p15="http://schemas.microsoft.com/office/powerpoint/2012/main" userId="S::gcruzort@ndc.nasa.gov::08ca0834-8028-4691-9cfa-4e4b04fe2f07" providerId="AD"/>
      </p:ext>
    </p:extLst>
  </p:cmAuthor>
  <p:cmAuthor id="3" name="Wilmot, Jonathan J. (GSFC-5800)" initials="W(" lastIdx="1" clrIdx="2">
    <p:extLst>
      <p:ext uri="{19B8F6BF-5375-455C-9EA6-DF929625EA0E}">
        <p15:presenceInfo xmlns:p15="http://schemas.microsoft.com/office/powerpoint/2012/main" userId="S::jwilmot@ndc.nasa.gov::819f45ae-ae9b-40d4-afeb-0881adb0e905" providerId="AD"/>
      </p:ext>
    </p:extLst>
  </p:cmAuthor>
  <p:cmAuthor id="4" name="Knutsen, Daniel M. (GSFC-5820)" initials="KDM(5" lastIdx="1" clrIdx="3">
    <p:extLst>
      <p:ext uri="{19B8F6BF-5375-455C-9EA6-DF929625EA0E}">
        <p15:presenceInfo xmlns:p15="http://schemas.microsoft.com/office/powerpoint/2012/main" userId="S::dknutsen@ndc.nasa.gov::963e1d53-d258-4d2c-bac8-c092397c91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5BC"/>
    <a:srgbClr val="FFFFFF"/>
    <a:srgbClr val="6FA542"/>
    <a:srgbClr val="FFC000"/>
    <a:srgbClr val="FFFF99"/>
    <a:srgbClr val="77C093"/>
    <a:srgbClr val="9ED1AD"/>
    <a:srgbClr val="009999"/>
    <a:srgbClr val="EB8A24"/>
    <a:srgbClr val="924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02" autoAdjust="0"/>
  </p:normalViewPr>
  <p:slideViewPr>
    <p:cSldViewPr snapToGrid="0">
      <p:cViewPr varScale="1">
        <p:scale>
          <a:sx n="106" d="100"/>
          <a:sy n="106" d="100"/>
        </p:scale>
        <p:origin x="1764" y="108"/>
      </p:cViewPr>
      <p:guideLst>
        <p:guide orient="horz" pos="4171"/>
        <p:guide pos="5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fld id="{94BE0390-8F40-4922-B823-269D6D010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7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fld id="{93256F53-105D-46A7-9171-CA89F7855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79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Quick aside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83724-9246-C843-A980-58057B9A14D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781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256F53-105D-46A7-9171-CA89F7855C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86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56F53-105D-46A7-9171-CA89F7855C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82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ED78E-AEBC-416E-8357-CCD20DD25E5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33753" lvl="1" indent="-333753" eaLnBrk="1" hangingPunct="1">
              <a:lnSpc>
                <a:spcPct val="8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36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E368B-64D8-4569-BA99-66B671514D1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99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E368B-64D8-4569-BA99-66B671514D1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1A8-C4FF-4391-920F-83151C4B7F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256F53-105D-46A7-9171-CA89F7855C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92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256F53-105D-46A7-9171-CA89F7855C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1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256F53-105D-46A7-9171-CA89F7855C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11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7B26BE-D3CD-477E-ADA2-37C1640D402F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0846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256F53-105D-46A7-9171-CA89F7855C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51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256F53-105D-46A7-9171-CA89F7855C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93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256F53-105D-46A7-9171-CA89F7855C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0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363" y="3897687"/>
            <a:ext cx="6913562" cy="20911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4363" y="1106505"/>
            <a:ext cx="3833427" cy="169539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kern="0" cap="small" spc="6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800" b="1" i="0" kern="0" cap="small" spc="6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oftware </a:t>
            </a:r>
            <a:br>
              <a:rPr lang="en-US" sz="2800" b="1" i="0" kern="0" cap="small" spc="6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b="1" i="0" kern="0" cap="small" spc="6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2800" b="1" i="0" kern="0" cap="small" spc="6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ngineering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kern="0" cap="small" spc="6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800" b="1" i="0" kern="0" cap="small" spc="6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ivision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4363" y="3088182"/>
            <a:ext cx="435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Division Project Review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7766" y="6414489"/>
            <a:ext cx="6752059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1" charset="-128"/>
              </a:defRPr>
            </a:lvl1pPr>
          </a:lstStyle>
          <a:p>
            <a:pPr>
              <a:defRPr/>
            </a:pPr>
            <a:r>
              <a:rPr lang="en-US"/>
              <a:t>cFS January 2022 PTR | NASA Goddard Space Flight Center | Software Engineering Division | </a:t>
            </a:r>
            <a:r>
              <a:rPr lang="en-US" err="1"/>
              <a:t>sed.gsfc.nasa.gov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AE3351-4809-C042-96E1-E9699143275D}"/>
              </a:ext>
            </a:extLst>
          </p:cNvPr>
          <p:cNvSpPr txBox="1">
            <a:spLocks/>
          </p:cNvSpPr>
          <p:nvPr userDrawn="1"/>
        </p:nvSpPr>
        <p:spPr>
          <a:xfrm>
            <a:off x="176001" y="6223988"/>
            <a:ext cx="9032935" cy="381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latin typeface="Helvetica" pitchFamily="2" charset="0"/>
                <a:ea typeface="+mj-ea"/>
                <a:cs typeface="Arial" panose="020B0604020202020204" pitchFamily="34" charset="0"/>
              </a:rPr>
              <a:t>www.nasa.gov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Helvetica" pitchFamily="2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59BBE0-E1D8-EE42-890E-D5067A98B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0148" y="253012"/>
            <a:ext cx="889000" cy="7366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494A745-9450-674D-8852-B79F1467D417}"/>
              </a:ext>
            </a:extLst>
          </p:cNvPr>
          <p:cNvSpPr txBox="1">
            <a:spLocks/>
          </p:cNvSpPr>
          <p:nvPr userDrawn="1"/>
        </p:nvSpPr>
        <p:spPr>
          <a:xfrm>
            <a:off x="454363" y="345032"/>
            <a:ext cx="9032935" cy="381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Helvetica" pitchFamily="2" charset="0"/>
                <a:ea typeface="+mj-ea"/>
                <a:cs typeface="Arial"/>
              </a:rPr>
              <a:t>National Aeronautics and Space Administration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0" y="-61472"/>
            <a:ext cx="9162170" cy="6942522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363" y="3897687"/>
            <a:ext cx="6913562" cy="211400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70" y="6329723"/>
            <a:ext cx="9162170" cy="551329"/>
          </a:xfrm>
          <a:prstGeom prst="rect">
            <a:avLst/>
          </a:prstGeom>
        </p:spPr>
      </p:pic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7766" y="6414489"/>
            <a:ext cx="6752059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bg1"/>
                </a:solidFill>
                <a:ea typeface="ＭＳ Ｐゴシック" pitchFamily="31" charset="-128"/>
              </a:defRPr>
            </a:lvl1pPr>
          </a:lstStyle>
          <a:p>
            <a:pPr>
              <a:defRPr/>
            </a:pPr>
            <a:r>
              <a:rPr lang="en-US"/>
              <a:t>NASA Goddard Space Flight Center | Software Engineering Division | sed.gsfc.nasa.gov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54363" y="1106505"/>
            <a:ext cx="3833427" cy="169539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kern="0" cap="small" spc="600" baseline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3200" b="1" i="0" kern="0" cap="small" spc="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oftware</a:t>
            </a:r>
            <a:r>
              <a:rPr lang="en-US" sz="3200" b="1" i="0" kern="0" cap="small" spc="600" baseline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3200" b="1" i="0" kern="0" cap="small" spc="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b="1" i="0" kern="0" cap="small" spc="600" baseline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3200" b="1" i="0" kern="0" cap="small" spc="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ngineering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kern="0" cap="small" spc="600" baseline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3200" b="1" i="0" kern="0" cap="small" spc="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ivision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54363" y="3088182"/>
            <a:ext cx="423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C000"/>
                </a:solidFill>
              </a:rPr>
              <a:t>Division Project Review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2D7D4F7-E1BF-534A-9528-EBEC2AF7D0AA}"/>
              </a:ext>
            </a:extLst>
          </p:cNvPr>
          <p:cNvSpPr txBox="1">
            <a:spLocks/>
          </p:cNvSpPr>
          <p:nvPr userDrawn="1"/>
        </p:nvSpPr>
        <p:spPr>
          <a:xfrm>
            <a:off x="176001" y="6223988"/>
            <a:ext cx="9032935" cy="381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www.nasa.gov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5E619E4-350A-B343-A97F-CF8A0A2F048D}"/>
              </a:ext>
            </a:extLst>
          </p:cNvPr>
          <p:cNvSpPr txBox="1">
            <a:spLocks/>
          </p:cNvSpPr>
          <p:nvPr userDrawn="1"/>
        </p:nvSpPr>
        <p:spPr>
          <a:xfrm>
            <a:off x="454363" y="345032"/>
            <a:ext cx="9032935" cy="381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Helvetica" pitchFamily="2" charset="0"/>
                <a:ea typeface="+mj-ea"/>
                <a:cs typeface="Arial"/>
              </a:rPr>
              <a:t>National Aeronautics and Space Administration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34965C-3C30-8243-95A9-906E691BAE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0148" y="253012"/>
            <a:ext cx="889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8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23109" y="2364978"/>
            <a:ext cx="7191819" cy="209112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7766" y="6414489"/>
            <a:ext cx="6752059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1" charset="-128"/>
              </a:defRPr>
            </a:lvl1pPr>
          </a:lstStyle>
          <a:p>
            <a:pPr>
              <a:defRPr/>
            </a:pPr>
            <a:r>
              <a:rPr lang="en-US"/>
              <a:t>cFS January 2022 PTR | NASA Goddard Space Flight Center | Software Engineering Division | sed.gsfc.nasa.gov</a:t>
            </a:r>
          </a:p>
        </p:txBody>
      </p:sp>
      <p:sp>
        <p:nvSpPr>
          <p:cNvPr id="16" name="Rectangle 5"/>
          <p:cNvSpPr txBox="1">
            <a:spLocks noChangeArrowheads="1"/>
          </p:cNvSpPr>
          <p:nvPr userDrawn="1"/>
        </p:nvSpPr>
        <p:spPr bwMode="auto">
          <a:xfrm>
            <a:off x="466928" y="6414488"/>
            <a:ext cx="1468876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charset="0"/>
                <a:ea typeface="ＭＳ Ｐゴシック" pitchFamily="3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www.nasa.gov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C8FE38-32A2-AB45-A442-70ED0848BB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0148" y="253012"/>
            <a:ext cx="889000" cy="736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F24F4A2-62CF-CE46-BF89-61BCC008A78D}"/>
              </a:ext>
            </a:extLst>
          </p:cNvPr>
          <p:cNvSpPr txBox="1">
            <a:spLocks/>
          </p:cNvSpPr>
          <p:nvPr userDrawn="1"/>
        </p:nvSpPr>
        <p:spPr>
          <a:xfrm>
            <a:off x="454363" y="345032"/>
            <a:ext cx="9032935" cy="381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Helvetica" pitchFamily="2" charset="0"/>
                <a:ea typeface="+mj-ea"/>
                <a:cs typeface="Arial"/>
              </a:rPr>
              <a:t>National Aeronautics and Space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29033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14" y="-9769"/>
            <a:ext cx="7842470" cy="680805"/>
          </a:xfrm>
        </p:spPr>
        <p:txBody>
          <a:bodyPr anchor="b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14" y="1061958"/>
            <a:ext cx="8201025" cy="497458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NASA SW Working Group/Software Assurance Working Group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50513" y="731788"/>
            <a:ext cx="8201025" cy="45719"/>
          </a:xfrm>
          <a:prstGeom prst="rect">
            <a:avLst/>
          </a:prstGeom>
          <a:solidFill>
            <a:srgbClr val="071B94"/>
          </a:solidFill>
          <a:ln w="9525" cap="flat" cmpd="sng" algn="ctr">
            <a:solidFill>
              <a:srgbClr val="2E3092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8137" y="6414491"/>
            <a:ext cx="35855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1" charset="-128"/>
              </a:defRPr>
            </a:lvl1pPr>
          </a:lstStyle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5667" y="6414491"/>
            <a:ext cx="7798799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1" charset="-128"/>
              </a:defRPr>
            </a:lvl1pPr>
          </a:lstStyle>
          <a:p>
            <a:pPr>
              <a:defRPr/>
            </a:pPr>
            <a:r>
              <a:rPr lang="en-US"/>
              <a:t>cFS January 2022 PTR | NASA Goddard Space Flight Center | Software Engineering Division | </a:t>
            </a:r>
            <a:r>
              <a:rPr lang="en-US" err="1"/>
              <a:t>sed.gsfc.nasa.gov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D232E1-03F3-EF41-AAB8-8E0E7ECD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14" y="-9769"/>
            <a:ext cx="7842470" cy="680805"/>
          </a:xfrm>
        </p:spPr>
        <p:txBody>
          <a:bodyPr anchor="b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A69F83-96C3-CE4C-9E3C-F75EE7D7A1FE}"/>
              </a:ext>
            </a:extLst>
          </p:cNvPr>
          <p:cNvSpPr/>
          <p:nvPr userDrawn="1"/>
        </p:nvSpPr>
        <p:spPr>
          <a:xfrm>
            <a:off x="250513" y="731788"/>
            <a:ext cx="8201025" cy="45719"/>
          </a:xfrm>
          <a:prstGeom prst="rect">
            <a:avLst/>
          </a:prstGeom>
          <a:solidFill>
            <a:srgbClr val="071B94"/>
          </a:solidFill>
          <a:ln w="9525" cap="flat" cmpd="sng" algn="ctr">
            <a:solidFill>
              <a:srgbClr val="2E3092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6762-9251-4545-9B7D-A73CB4BA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254" y="546411"/>
            <a:ext cx="9144000" cy="1092820"/>
          </a:xfrm>
        </p:spPr>
        <p:txBody>
          <a:bodyPr/>
          <a:lstStyle>
            <a:lvl1pPr algn="l">
              <a:defRPr sz="30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E1D97-C972-CE48-AC57-25E9E79E8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06B85-0637-6747-98B9-AD2993786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2B9C2-07E0-444F-AB6C-964B7081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5CC8-6707-2340-A13F-7BC24AA42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0"/>
            <a:ext cx="9144000" cy="684439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5667" y="467058"/>
            <a:ext cx="7589308" cy="67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8137" y="6414491"/>
            <a:ext cx="35855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1" charset="-128"/>
              </a:defRPr>
            </a:lvl1pPr>
          </a:lstStyle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5667" y="6414491"/>
            <a:ext cx="7798799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1" charset="-128"/>
              </a:defRPr>
            </a:lvl1pPr>
          </a:lstStyle>
          <a:p>
            <a:pPr>
              <a:defRPr/>
            </a:pPr>
            <a:r>
              <a:rPr lang="en-US"/>
              <a:t>cFS January 2022 PTR | NASA Goddard Space Flight Center | Software Engineering Division | sed.gsfc.nasa.gov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9" r:id="rId2"/>
    <p:sldLayoutId id="2147483700" r:id="rId3"/>
    <p:sldLayoutId id="2147483694" r:id="rId4"/>
    <p:sldLayoutId id="2147483698" r:id="rId5"/>
    <p:sldLayoutId id="2147483702" r:id="rId6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b="1" dirty="0" smtClean="0">
          <a:solidFill>
            <a:schemeClr val="accent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400" b="1">
          <a:solidFill>
            <a:schemeClr val="tx1"/>
          </a:solidFill>
          <a:latin typeface="+mn-lt"/>
        </a:defRPr>
      </a:lvl2pPr>
      <a:lvl3pPr marL="685800" indent="-228600" algn="l" defTabSz="1143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3pPr>
      <a:lvl4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4pPr>
      <a:lvl5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"/>
        <a:defRPr sz="2000">
          <a:solidFill>
            <a:schemeClr val="tx1"/>
          </a:solidFill>
          <a:latin typeface="+mn-lt"/>
        </a:defRPr>
      </a:lvl5pPr>
      <a:lvl6pPr marL="1658938" indent="-176213" algn="l" rtl="0" fontAlgn="base">
        <a:spcBef>
          <a:spcPct val="20000"/>
        </a:spcBef>
        <a:spcAft>
          <a:spcPct val="0"/>
        </a:spcAft>
        <a:buClr>
          <a:srgbClr val="0075BD"/>
        </a:buClr>
        <a:buChar char="»"/>
        <a:defRPr sz="1600">
          <a:solidFill>
            <a:schemeClr val="tx1"/>
          </a:solidFill>
          <a:latin typeface="+mn-lt"/>
        </a:defRPr>
      </a:lvl6pPr>
      <a:lvl7pPr marL="2116138" indent="-176213" algn="l" rtl="0" fontAlgn="base">
        <a:spcBef>
          <a:spcPct val="20000"/>
        </a:spcBef>
        <a:spcAft>
          <a:spcPct val="0"/>
        </a:spcAft>
        <a:buClr>
          <a:srgbClr val="0075BD"/>
        </a:buClr>
        <a:buChar char="»"/>
        <a:defRPr sz="1600">
          <a:solidFill>
            <a:schemeClr val="tx1"/>
          </a:solidFill>
          <a:latin typeface="+mn-lt"/>
        </a:defRPr>
      </a:lvl7pPr>
      <a:lvl8pPr marL="2573338" indent="-176213" algn="l" rtl="0" fontAlgn="base">
        <a:spcBef>
          <a:spcPct val="20000"/>
        </a:spcBef>
        <a:spcAft>
          <a:spcPct val="0"/>
        </a:spcAft>
        <a:buClr>
          <a:srgbClr val="0075BD"/>
        </a:buClr>
        <a:buChar char="»"/>
        <a:defRPr sz="1600">
          <a:solidFill>
            <a:schemeClr val="tx1"/>
          </a:solidFill>
          <a:latin typeface="+mn-lt"/>
        </a:defRPr>
      </a:lvl8pPr>
      <a:lvl9pPr marL="3030538" indent="-176213" algn="l" rtl="0" fontAlgn="base">
        <a:spcBef>
          <a:spcPct val="20000"/>
        </a:spcBef>
        <a:spcAft>
          <a:spcPct val="0"/>
        </a:spcAft>
        <a:buClr>
          <a:srgbClr val="0075BD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.ac.uk/download/pdf/143474596.pdf" TargetMode="External"/><Relationship Id="rId2" Type="http://schemas.openxmlformats.org/officeDocument/2006/relationships/hyperlink" Target="https://www.youtube.com/watch?v=-_gUwzQahH4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hKAkCTae7iE" TargetMode="External"/><Relationship Id="rId4" Type="http://schemas.openxmlformats.org/officeDocument/2006/relationships/hyperlink" Target="https://www.youtube.com/watch?v=35yEgnay2r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thub.com/nasa/cFE/pulls?q=is%3Apr+is%3Aclosed" TargetMode="External"/><Relationship Id="rId4" Type="http://schemas.openxmlformats.org/officeDocument/2006/relationships/hyperlink" Target="https://github.com/nasa/cFE/releases/download/draco-rc4/cFE_VDD_draco_rc4_revA.doc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asa/cf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asa/CF/releases/tag/draco-rc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CAB0CF-7AA0-CA4A-B174-E89654986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855" y="2336938"/>
            <a:ext cx="9144000" cy="3790502"/>
          </a:xfrm>
          <a:prstGeom prst="rect">
            <a:avLst/>
          </a:prstGeom>
          <a:effectLst>
            <a:glow rad="12700">
              <a:srgbClr val="0F75BC"/>
            </a:glow>
            <a:outerShdw dir="5400000" algn="ctr" rotWithShape="0">
              <a:srgbClr val="0F75BC"/>
            </a:outerShdw>
            <a:reflection endPos="0" dist="508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661D3-6A06-D74C-91B2-371061EB7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21" y="4489831"/>
            <a:ext cx="1879620" cy="1409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D456BC-B98B-7640-A787-B0E91A061F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055" y="4029417"/>
            <a:ext cx="762094" cy="457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8C9BE-B77F-3F4C-8E67-3701E42FBE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458" y="3022815"/>
            <a:ext cx="1095680" cy="108497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EEC9B9-709F-9B46-A868-60C30F5EF3E7}"/>
              </a:ext>
            </a:extLst>
          </p:cNvPr>
          <p:cNvGrpSpPr/>
          <p:nvPr/>
        </p:nvGrpSpPr>
        <p:grpSpPr>
          <a:xfrm>
            <a:off x="4005015" y="2757608"/>
            <a:ext cx="1133656" cy="775659"/>
            <a:chOff x="2636520" y="2209800"/>
            <a:chExt cx="1600201" cy="115274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CDB141-AC39-7344-9CEA-6F5070897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6520" y="2209800"/>
              <a:ext cx="929168" cy="8562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7366D0-A72A-9848-A80E-DB05687EB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6121" y="2590800"/>
              <a:ext cx="990600" cy="77174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A7CFDD6-70CE-1246-8709-9CB7A74827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09527">
            <a:off x="785161" y="4729715"/>
            <a:ext cx="702143" cy="6029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DB0B77-1C6A-6D42-B8B4-54CD413D3C0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881" r="48017"/>
          <a:stretch/>
        </p:blipFill>
        <p:spPr>
          <a:xfrm>
            <a:off x="8279590" y="2139010"/>
            <a:ext cx="864410" cy="178761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B3D6FA7-22C5-8A47-9473-946F69A50C08}"/>
              </a:ext>
            </a:extLst>
          </p:cNvPr>
          <p:cNvGrpSpPr/>
          <p:nvPr/>
        </p:nvGrpSpPr>
        <p:grpSpPr>
          <a:xfrm rot="1311383">
            <a:off x="5624425" y="1424873"/>
            <a:ext cx="2799337" cy="2371477"/>
            <a:chOff x="5349666" y="905104"/>
            <a:chExt cx="3732449" cy="31619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08502AB-9702-9144-A127-17C1D8FCF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420659">
              <a:off x="5349666" y="2458801"/>
              <a:ext cx="1681376" cy="160827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741E9AE-BAED-6A4A-8F06-EDC7C04F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632691">
              <a:off x="6416420" y="905104"/>
              <a:ext cx="2665695" cy="2915004"/>
            </a:xfrm>
            <a:prstGeom prst="rect">
              <a:avLst/>
            </a:prstGeom>
          </p:spPr>
        </p:pic>
      </p:grpSp>
      <p:sp>
        <p:nvSpPr>
          <p:cNvPr id="24" name="Rectangle 1037">
            <a:extLst>
              <a:ext uri="{FF2B5EF4-FFF2-40B4-BE49-F238E27FC236}">
                <a16:creationId xmlns:a16="http://schemas.microsoft.com/office/drawing/2014/main" id="{2907004A-1CC6-584B-A45C-E3E9EA917ABB}"/>
              </a:ext>
            </a:extLst>
          </p:cNvPr>
          <p:cNvSpPr txBox="1">
            <a:spLocks noChangeArrowheads="1"/>
          </p:cNvSpPr>
          <p:nvPr/>
        </p:nvSpPr>
        <p:spPr>
          <a:xfrm>
            <a:off x="180516" y="871017"/>
            <a:ext cx="7363087" cy="752708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defTabSz="914400" eaLnBrk="1" latinLnBrk="0" hangingPunct="1">
              <a:lnSpc>
                <a:spcPct val="90000"/>
              </a:lnSpc>
              <a:buNone/>
              <a:defRPr sz="4800" spc="6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  <a:ea typeface="+mj-ea"/>
                <a:cs typeface="+mj-cs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 eaLnBrk="0" hangingPunct="0"/>
            <a:r>
              <a:rPr lang="en-US" altLang="en-US" sz="2800" b="1" dirty="0">
                <a:solidFill>
                  <a:schemeClr val="accent2"/>
                </a:solidFill>
                <a:latin typeface="+mj-lt"/>
                <a:ea typeface="MS PGothic" panose="020B0600070205080204" pitchFamily="34" charset="-128"/>
              </a:rPr>
              <a:t>The Core Flight System (cFS)</a:t>
            </a:r>
          </a:p>
        </p:txBody>
      </p:sp>
      <p:sp>
        <p:nvSpPr>
          <p:cNvPr id="26" name="Rectangle 1037">
            <a:extLst>
              <a:ext uri="{FF2B5EF4-FFF2-40B4-BE49-F238E27FC236}">
                <a16:creationId xmlns:a16="http://schemas.microsoft.com/office/drawing/2014/main" id="{2907004A-1CC6-584B-A45C-E3E9EA917ABB}"/>
              </a:ext>
            </a:extLst>
          </p:cNvPr>
          <p:cNvSpPr txBox="1">
            <a:spLocks noChangeArrowheads="1"/>
          </p:cNvSpPr>
          <p:nvPr/>
        </p:nvSpPr>
        <p:spPr>
          <a:xfrm>
            <a:off x="3143907" y="4062580"/>
            <a:ext cx="5729616" cy="1185276"/>
          </a:xfrm>
          <a:prstGeom prst="rect">
            <a:avLst/>
          </a:prstGeom>
        </p:spPr>
        <p:txBody>
          <a:bodyPr vert="horz" wrap="square" lIns="685800" tIns="34290" rIns="34290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2250" b="1" dirty="0">
                <a:solidFill>
                  <a:schemeClr val="accent6"/>
                </a:solidFill>
                <a:latin typeface="Gill Sans MT" panose="020B0502020104020203" pitchFamily="34" charset="0"/>
              </a:rPr>
              <a:t>NASA quality flight software to power science and exploration available to the world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9233" y="5182071"/>
            <a:ext cx="392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Gill Sans MT" panose="020B0502020104020203" pitchFamily="34" charset="0"/>
              </a:rPr>
              <a:t>Presenter:</a:t>
            </a:r>
          </a:p>
          <a:p>
            <a:r>
              <a:rPr lang="en-US" sz="1200" dirty="0">
                <a:solidFill>
                  <a:schemeClr val="accent6"/>
                </a:solidFill>
                <a:latin typeface="Gill Sans MT" panose="020B0502020104020203" pitchFamily="34" charset="0"/>
              </a:rPr>
              <a:t>Dan Knutsen NASA/GSFC</a:t>
            </a:r>
          </a:p>
          <a:p>
            <a:r>
              <a:rPr lang="en-US" sz="1200" dirty="0">
                <a:solidFill>
                  <a:schemeClr val="accent6"/>
                </a:solidFill>
                <a:latin typeface="Gill Sans MT" panose="020B0502020104020203" pitchFamily="34" charset="0"/>
              </a:rPr>
              <a:t>Acting </a:t>
            </a:r>
            <a:r>
              <a:rPr lang="en-US" sz="1200" dirty="0" err="1">
                <a:solidFill>
                  <a:schemeClr val="accent6"/>
                </a:solidFill>
                <a:latin typeface="Gill Sans MT" panose="020B0502020104020203" pitchFamily="34" charset="0"/>
              </a:rPr>
              <a:t>cFS</a:t>
            </a:r>
            <a:r>
              <a:rPr lang="en-US" sz="1200" dirty="0">
                <a:solidFill>
                  <a:schemeClr val="accent6"/>
                </a:solidFill>
                <a:latin typeface="Gill Sans MT" panose="020B0502020104020203" pitchFamily="34" charset="0"/>
              </a:rPr>
              <a:t> PDL </a:t>
            </a:r>
          </a:p>
        </p:txBody>
      </p:sp>
    </p:spTree>
    <p:extLst>
      <p:ext uri="{BB962C8B-B14F-4D97-AF65-F5344CB8AC3E}">
        <p14:creationId xmlns:p14="http://schemas.microsoft.com/office/powerpoint/2010/main" val="74565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8B8AA-8318-4770-B5F0-1C217CAB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Open-Source Tools/Resources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95015-A52C-4B26-B33A-E160FBD05F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90F77-744B-4F71-9AD1-465178AE9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84EBF8-9DBB-4363-87FF-BC66BDF3F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18" y="992618"/>
            <a:ext cx="4565819" cy="5149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DC833A-2F75-4C7C-A814-91D0A6C6E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72690"/>
            <a:ext cx="4377002" cy="2969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C0A192-AAFB-4F59-80EE-AD6A83542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" y="715818"/>
            <a:ext cx="878205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9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8B8AA-8318-4770-B5F0-1C217CAB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Today’s Discussion - EDS and CTF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95015-A52C-4B26-B33A-E160FBD05F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90F77-744B-4F71-9AD1-465178AE9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84EBF8-9DBB-4363-87FF-BC66BDF3F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18" y="992618"/>
            <a:ext cx="4565819" cy="5149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DC833A-2F75-4C7C-A814-91D0A6C6E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72690"/>
            <a:ext cx="4377002" cy="2969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C0A192-AAFB-4F59-80EE-AD6A83542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" y="715818"/>
            <a:ext cx="8782050" cy="571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339B35-7894-44AC-A2A9-00CBDA07C24A}"/>
              </a:ext>
            </a:extLst>
          </p:cNvPr>
          <p:cNvSpPr/>
          <p:nvPr/>
        </p:nvSpPr>
        <p:spPr bwMode="auto">
          <a:xfrm>
            <a:off x="4886037" y="4989250"/>
            <a:ext cx="2420285" cy="1864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9B780E-7286-455E-A147-D38816072894}"/>
              </a:ext>
            </a:extLst>
          </p:cNvPr>
          <p:cNvSpPr/>
          <p:nvPr/>
        </p:nvSpPr>
        <p:spPr bwMode="auto">
          <a:xfrm>
            <a:off x="4886037" y="4471004"/>
            <a:ext cx="3707547" cy="1864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67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71238-2910-4359-BD9F-D8C7ED0E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Today’s Discussion - EDS and CTF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A0FD2-A032-406F-901B-C33F1FE14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14" y="1061958"/>
            <a:ext cx="8201025" cy="5352533"/>
          </a:xfrm>
        </p:spPr>
        <p:txBody>
          <a:bodyPr/>
          <a:lstStyle/>
          <a:p>
            <a:r>
              <a:rPr lang="en-US" sz="1800" dirty="0"/>
              <a:t>Going to build on two (EDS – Electronic Data Sheets and CTF – </a:t>
            </a:r>
            <a:r>
              <a:rPr lang="en-US" sz="1800" dirty="0" err="1"/>
              <a:t>cFS</a:t>
            </a:r>
            <a:r>
              <a:rPr lang="en-US" sz="1800" dirty="0"/>
              <a:t> Test Framework) topics/tools presented at previous workshops and discuss how we plan to use the tools to reduce the overhead of deploying </a:t>
            </a:r>
            <a:r>
              <a:rPr lang="en-US" sz="1800" dirty="0" err="1"/>
              <a:t>cFS</a:t>
            </a:r>
            <a:r>
              <a:rPr lang="en-US" sz="1800" dirty="0"/>
              <a:t>. </a:t>
            </a:r>
          </a:p>
          <a:p>
            <a:endParaRPr lang="en-US" sz="1800" dirty="0"/>
          </a:p>
          <a:p>
            <a:r>
              <a:rPr lang="en-US" sz="1800" b="1" dirty="0"/>
              <a:t>David McComas</a:t>
            </a:r>
            <a:r>
              <a:rPr lang="en-US" sz="1800" dirty="0"/>
              <a:t> – EDS</a:t>
            </a:r>
          </a:p>
          <a:p>
            <a:pPr lvl="1"/>
            <a:r>
              <a:rPr lang="en-US" sz="1800" dirty="0">
                <a:solidFill>
                  <a:srgbClr val="0F75B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FSW 2022: core Flight System Application Tutorial</a:t>
            </a:r>
            <a:endParaRPr lang="en-US" sz="1800" dirty="0">
              <a:solidFill>
                <a:srgbClr val="0F75BC"/>
              </a:solidFill>
            </a:endParaRPr>
          </a:p>
          <a:p>
            <a:pPr marL="230187" lvl="1" indent="0">
              <a:buNone/>
            </a:pPr>
            <a:endParaRPr lang="en-US" sz="1800" dirty="0">
              <a:solidFill>
                <a:srgbClr val="0F75BC"/>
              </a:solidFill>
            </a:endParaRPr>
          </a:p>
          <a:p>
            <a:r>
              <a:rPr lang="en-US" sz="1800" b="1" dirty="0"/>
              <a:t>Jonathan Wilmot </a:t>
            </a:r>
            <a:r>
              <a:rPr lang="en-US" sz="1800" dirty="0"/>
              <a:t>– CCSDS</a:t>
            </a:r>
          </a:p>
          <a:p>
            <a:pPr lvl="1"/>
            <a:r>
              <a:rPr lang="en-US" sz="1800" dirty="0">
                <a:solidFill>
                  <a:srgbClr val="0F75B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Integrating CCSDS Electronic Data Sheets into Flight Software</a:t>
            </a:r>
            <a:endParaRPr lang="en-US" sz="1800" dirty="0">
              <a:solidFill>
                <a:srgbClr val="0F75BC"/>
              </a:solidFill>
            </a:endParaRPr>
          </a:p>
          <a:p>
            <a:pPr lvl="1"/>
            <a:endParaRPr lang="en-US" sz="1800" u="sng" dirty="0">
              <a:solidFill>
                <a:srgbClr val="0F75BC"/>
              </a:solidFill>
            </a:endParaRPr>
          </a:p>
          <a:p>
            <a:r>
              <a:rPr lang="en-US" sz="1800" b="1" dirty="0" err="1"/>
              <a:t>Merek</a:t>
            </a:r>
            <a:r>
              <a:rPr lang="en-US" sz="1800" b="1" dirty="0"/>
              <a:t> Prochazka </a:t>
            </a:r>
            <a:r>
              <a:rPr lang="en-US" sz="1800" dirty="0"/>
              <a:t>– EDS</a:t>
            </a:r>
          </a:p>
          <a:p>
            <a:pPr lvl="1"/>
            <a:r>
              <a:rPr lang="en-US" sz="1800" u="sng" dirty="0">
                <a:solidFill>
                  <a:srgbClr val="0F75B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FSW 2021: Using EDS for Spacecraft Avionics</a:t>
            </a:r>
            <a:endParaRPr lang="en-US" sz="1800" u="sng" dirty="0">
              <a:solidFill>
                <a:srgbClr val="0F75BC"/>
              </a:solidFill>
            </a:endParaRPr>
          </a:p>
          <a:p>
            <a:endParaRPr lang="en-US" sz="1800" dirty="0"/>
          </a:p>
          <a:p>
            <a:r>
              <a:rPr lang="en-US" sz="1800" b="1" dirty="0"/>
              <a:t>Aly Shehata</a:t>
            </a:r>
            <a:r>
              <a:rPr lang="en-US" sz="1800" dirty="0"/>
              <a:t> – CTF</a:t>
            </a:r>
          </a:p>
          <a:p>
            <a:pPr lvl="1"/>
            <a:r>
              <a:rPr lang="en-US" sz="1800" b="1" dirty="0">
                <a:solidFill>
                  <a:srgbClr val="0F75B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FSW 2021: </a:t>
            </a:r>
            <a:r>
              <a:rPr lang="en-US" sz="1800" b="1" dirty="0" err="1">
                <a:solidFill>
                  <a:srgbClr val="0F75B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cFS</a:t>
            </a:r>
            <a:r>
              <a:rPr lang="en-US" sz="1800" b="1" dirty="0">
                <a:solidFill>
                  <a:srgbClr val="0F75B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Test Framework (CTF) </a:t>
            </a:r>
            <a:endParaRPr lang="en-US" sz="1800" dirty="0">
              <a:solidFill>
                <a:srgbClr val="0F75BC"/>
              </a:solidFill>
            </a:endParaRPr>
          </a:p>
          <a:p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E51F98-D404-4AAE-9BB6-B01D5F473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CB1F1-69FA-4C06-9BAB-77580D11C6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8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14" y="-9769"/>
            <a:ext cx="8317414" cy="680805"/>
          </a:xfrm>
        </p:spPr>
        <p:txBody>
          <a:bodyPr/>
          <a:lstStyle/>
          <a:p>
            <a:r>
              <a:rPr lang="en-US" dirty="0"/>
              <a:t>EDS Development and Operational Use Cases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1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67" y="1951995"/>
            <a:ext cx="8312150" cy="4370606"/>
          </a:xfrm>
          <a:prstGeom prst="rect">
            <a:avLst/>
          </a:prstGeom>
          <a:noFill/>
        </p:spPr>
      </p:pic>
      <p:sp>
        <p:nvSpPr>
          <p:cNvPr id="31" name="Folded Corner 30"/>
          <p:cNvSpPr/>
          <p:nvPr/>
        </p:nvSpPr>
        <p:spPr>
          <a:xfrm>
            <a:off x="2430719" y="884075"/>
            <a:ext cx="1066800" cy="533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Models</a:t>
            </a:r>
          </a:p>
        </p:txBody>
      </p:sp>
      <p:sp>
        <p:nvSpPr>
          <p:cNvPr id="32" name="Folded Corner 31"/>
          <p:cNvSpPr/>
          <p:nvPr/>
        </p:nvSpPr>
        <p:spPr>
          <a:xfrm>
            <a:off x="2370667" y="948643"/>
            <a:ext cx="1066800" cy="533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Models</a:t>
            </a:r>
          </a:p>
        </p:txBody>
      </p:sp>
      <p:sp>
        <p:nvSpPr>
          <p:cNvPr id="33" name="Folded Corner 32"/>
          <p:cNvSpPr/>
          <p:nvPr/>
        </p:nvSpPr>
        <p:spPr>
          <a:xfrm>
            <a:off x="2310615" y="1036859"/>
            <a:ext cx="1066800" cy="533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Models</a:t>
            </a:r>
          </a:p>
        </p:txBody>
      </p:sp>
      <p:cxnSp>
        <p:nvCxnSpPr>
          <p:cNvPr id="34" name="Straight Arrow Connector 33"/>
          <p:cNvCxnSpPr>
            <a:stCxn id="21" idx="0"/>
          </p:cNvCxnSpPr>
          <p:nvPr/>
        </p:nvCxnSpPr>
        <p:spPr>
          <a:xfrm flipH="1" flipV="1">
            <a:off x="3552316" y="1417475"/>
            <a:ext cx="1069426" cy="534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83963" y="1626610"/>
            <a:ext cx="60052" cy="3899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650338" y="8840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NASA, ESA and spacecraft suppliers have developed tools demonstrating each of these use cases</a:t>
            </a:r>
          </a:p>
        </p:txBody>
      </p:sp>
    </p:spTree>
    <p:extLst>
      <p:ext uri="{BB962C8B-B14F-4D97-AF65-F5344CB8AC3E}">
        <p14:creationId xmlns:p14="http://schemas.microsoft.com/office/powerpoint/2010/main" val="19623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CCSDS Electronic Data Sheets (EDS) in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14" y="1061958"/>
            <a:ext cx="8201025" cy="5174249"/>
          </a:xfrm>
        </p:spPr>
        <p:txBody>
          <a:bodyPr/>
          <a:lstStyle/>
          <a:p>
            <a:r>
              <a:rPr lang="en-US" sz="2000" dirty="0"/>
              <a:t>EDS  is used to define message exchange formats for all software components</a:t>
            </a:r>
          </a:p>
          <a:p>
            <a:pPr lvl="1"/>
            <a:r>
              <a:rPr lang="en-US" sz="1600" dirty="0"/>
              <a:t>Data sheets may contain elements that are filled in by tools at system configuration/deployment time</a:t>
            </a:r>
          </a:p>
          <a:p>
            <a:pPr lvl="1"/>
            <a:r>
              <a:rPr lang="en-US" sz="1600" dirty="0"/>
              <a:t>Each component is configuration managed with it’s corresponding data sheet(s) in the software product line library</a:t>
            </a:r>
            <a:endParaRPr lang="en-US" sz="2000" dirty="0"/>
          </a:p>
          <a:p>
            <a:r>
              <a:rPr lang="en-US" sz="2000" dirty="0"/>
              <a:t>EDS defines binary formats of messages “on the wire”:</a:t>
            </a:r>
          </a:p>
          <a:p>
            <a:pPr lvl="1"/>
            <a:r>
              <a:rPr lang="en-US" sz="1600" dirty="0"/>
              <a:t>Defined as sequence of integers, strings, floats, etc. of varying sizes</a:t>
            </a:r>
          </a:p>
          <a:p>
            <a:pPr lvl="1"/>
            <a:r>
              <a:rPr lang="en-US" sz="1600" dirty="0"/>
              <a:t>Defines symbolic names for enumerated integer values in messages</a:t>
            </a:r>
          </a:p>
          <a:p>
            <a:pPr lvl="1"/>
            <a:r>
              <a:rPr lang="en-US" sz="1600" dirty="0"/>
              <a:t>Defines parameter limits/constraints, engineering unit conversions, and other data attributes</a:t>
            </a:r>
            <a:endParaRPr lang="en-US" sz="1800" dirty="0"/>
          </a:p>
          <a:p>
            <a:r>
              <a:rPr lang="en-US" sz="1800" dirty="0"/>
              <a:t>EDS can define interfaces at multiple communications stake layers</a:t>
            </a:r>
          </a:p>
          <a:p>
            <a:pPr lvl="1"/>
            <a:r>
              <a:rPr lang="en-US" sz="1600" dirty="0"/>
              <a:t>Software application down to link layer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570" y="5143092"/>
            <a:ext cx="838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Both EDS and </a:t>
            </a:r>
            <a:r>
              <a:rPr lang="en-US" sz="2000" b="1" dirty="0" err="1">
                <a:solidFill>
                  <a:srgbClr val="0070C0"/>
                </a:solidFill>
              </a:rPr>
              <a:t>cFS</a:t>
            </a:r>
            <a:r>
              <a:rPr lang="en-US" sz="2000" b="1" dirty="0">
                <a:solidFill>
                  <a:srgbClr val="0070C0"/>
                </a:solidFill>
              </a:rPr>
              <a:t> are required in NASA’s International Deep Space Interoperability Standards being used for the Artemis Program  </a:t>
            </a:r>
            <a:r>
              <a:rPr lang="en-US" sz="1400" b="1" dirty="0">
                <a:solidFill>
                  <a:srgbClr val="0070C0"/>
                </a:solidFill>
              </a:rPr>
              <a:t>https://www.internationaldeepspacestandards.com/</a:t>
            </a:r>
          </a:p>
        </p:txBody>
      </p:sp>
    </p:spTree>
    <p:extLst>
      <p:ext uri="{BB962C8B-B14F-4D97-AF65-F5344CB8AC3E}">
        <p14:creationId xmlns:p14="http://schemas.microsoft.com/office/powerpoint/2010/main" val="294699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and Software Component SEDS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66" y="939578"/>
            <a:ext cx="1285875" cy="111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866" y="939578"/>
            <a:ext cx="914400" cy="1126928"/>
          </a:xfrm>
          <a:prstGeom prst="rect">
            <a:avLst/>
          </a:prstGeom>
        </p:spPr>
      </p:pic>
      <p:sp>
        <p:nvSpPr>
          <p:cNvPr id="8" name="Folded Corner 7"/>
          <p:cNvSpPr/>
          <p:nvPr/>
        </p:nvSpPr>
        <p:spPr>
          <a:xfrm>
            <a:off x="3727881" y="2294315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885302" y="2294316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2452165" y="2308044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403" y="2011584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Star trackers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33131" y="2026234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Thrusters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866" y="939578"/>
            <a:ext cx="1179830" cy="11269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97050" y="2017298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Sun sensors</a:t>
            </a:r>
          </a:p>
        </p:txBody>
      </p:sp>
      <p:sp>
        <p:nvSpPr>
          <p:cNvPr id="15" name="Freeform 41"/>
          <p:cNvSpPr>
            <a:spLocks/>
          </p:cNvSpPr>
          <p:nvPr/>
        </p:nvSpPr>
        <p:spPr bwMode="auto">
          <a:xfrm>
            <a:off x="6331009" y="919653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sp>
        <p:nvSpPr>
          <p:cNvPr id="16" name="Freeform 41"/>
          <p:cNvSpPr>
            <a:spLocks/>
          </p:cNvSpPr>
          <p:nvPr/>
        </p:nvSpPr>
        <p:spPr bwMode="auto">
          <a:xfrm>
            <a:off x="7619790" y="930498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sp>
        <p:nvSpPr>
          <p:cNvPr id="17" name="Freeform 41"/>
          <p:cNvSpPr>
            <a:spLocks/>
          </p:cNvSpPr>
          <p:nvPr/>
        </p:nvSpPr>
        <p:spPr bwMode="auto">
          <a:xfrm>
            <a:off x="5042228" y="929196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sp>
        <p:nvSpPr>
          <p:cNvPr id="18" name="Folded Corner 17"/>
          <p:cNvSpPr/>
          <p:nvPr/>
        </p:nvSpPr>
        <p:spPr>
          <a:xfrm>
            <a:off x="7930077" y="2267044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6681864" y="2278361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20" name="Folded Corner 19"/>
          <p:cNvSpPr/>
          <p:nvPr/>
        </p:nvSpPr>
        <p:spPr>
          <a:xfrm>
            <a:off x="5318994" y="2267044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382" y="3881886"/>
            <a:ext cx="2097159" cy="18620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807128" y="2981659"/>
            <a:ext cx="1447800" cy="883401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Software tools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136234" y="2749213"/>
            <a:ext cx="215172" cy="2597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03405" y="2803234"/>
            <a:ext cx="1065008" cy="434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311650" y="2796763"/>
            <a:ext cx="2453026" cy="65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255180" y="2796763"/>
            <a:ext cx="1680348" cy="520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254928" y="2717744"/>
            <a:ext cx="3023475" cy="8394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2"/>
          </p:cNvCxnSpPr>
          <p:nvPr/>
        </p:nvCxnSpPr>
        <p:spPr>
          <a:xfrm flipH="1">
            <a:off x="5051701" y="2708131"/>
            <a:ext cx="610193" cy="4297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73650" y="3881886"/>
            <a:ext cx="879732" cy="762886"/>
          </a:xfrm>
          <a:prstGeom prst="straightConnector1">
            <a:avLst/>
          </a:prstGeom>
          <a:ln w="53975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694765" y="3881886"/>
            <a:ext cx="824005" cy="696625"/>
          </a:xfrm>
          <a:prstGeom prst="straightConnector1">
            <a:avLst/>
          </a:prstGeom>
          <a:ln w="53975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67" y="3935673"/>
            <a:ext cx="3229098" cy="18082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5907" y="5845042"/>
            <a:ext cx="838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A SOIS EDS is used to specify both hardware devices and software component interfaces </a:t>
            </a:r>
            <a:endParaRPr 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74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8EBC9-49D9-464F-BD47-AF5EDCB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Inefficiency in our Current Process (1 </a:t>
            </a:r>
            <a:r>
              <a:rPr lang="en-US" sz="2400" dirty="0"/>
              <a:t>of</a:t>
            </a:r>
            <a:r>
              <a:rPr lang="en-US" dirty="0"/>
              <a:t>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C6AFB-8229-4178-9510-EDB6076A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14" y="1061958"/>
            <a:ext cx="8702986" cy="4974589"/>
          </a:xfrm>
        </p:spPr>
        <p:txBody>
          <a:bodyPr/>
          <a:lstStyle/>
          <a:p>
            <a:r>
              <a:rPr lang="en-US" sz="1700" dirty="0"/>
              <a:t>For each release - users use VDD and GitHub Issues/Pull Requests to identify changes needed to be made to a given projects database/ground tools.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93006-DF70-4A08-A57A-6A6B7621C8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10763-D59C-4AF9-8CD4-79F1A5359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F6F14-D6BE-44C2-B761-C4F1507CE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23" y="1738887"/>
            <a:ext cx="3316505" cy="4297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0E965-1F50-45B8-A681-5C0CE2D47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104" y="1947209"/>
            <a:ext cx="4223435" cy="40893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58A1B2-E923-48BA-BC76-63099FDBDFE7}"/>
              </a:ext>
            </a:extLst>
          </p:cNvPr>
          <p:cNvSpPr txBox="1"/>
          <p:nvPr/>
        </p:nvSpPr>
        <p:spPr>
          <a:xfrm>
            <a:off x="465667" y="6032152"/>
            <a:ext cx="331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0F75B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cFE</a:t>
            </a:r>
            <a:r>
              <a:rPr lang="en-US" sz="1200" dirty="0">
                <a:solidFill>
                  <a:srgbClr val="0F75B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VDD</a:t>
            </a:r>
            <a:endParaRPr lang="en-US" sz="1200" dirty="0">
              <a:solidFill>
                <a:srgbClr val="0F75B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F082DC-55D1-4B51-B20E-52E1B282321B}"/>
              </a:ext>
            </a:extLst>
          </p:cNvPr>
          <p:cNvSpPr txBox="1"/>
          <p:nvPr/>
        </p:nvSpPr>
        <p:spPr>
          <a:xfrm>
            <a:off x="4228104" y="6032152"/>
            <a:ext cx="4223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F75B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 - </a:t>
            </a:r>
            <a:r>
              <a:rPr lang="en-US" sz="1200" dirty="0" err="1">
                <a:solidFill>
                  <a:srgbClr val="0F75B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cFE</a:t>
            </a:r>
            <a:r>
              <a:rPr lang="en-US" sz="1200" dirty="0">
                <a:solidFill>
                  <a:srgbClr val="0F75B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Closed Pull Requests</a:t>
            </a:r>
            <a:endParaRPr lang="en-US" sz="1200" dirty="0">
              <a:solidFill>
                <a:srgbClr val="0F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9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89E4-ADEE-4FE5-A198-86E51547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Inefficiency in our Current Process (2 </a:t>
            </a:r>
            <a:r>
              <a:rPr lang="en-US" sz="2400" dirty="0"/>
              <a:t>of</a:t>
            </a:r>
            <a:r>
              <a:rPr lang="en-US" dirty="0"/>
              <a:t>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FBE81-2926-4E9A-9A4D-A3ECFF933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Often changes are missed during the evaluation process and ultimately result in test failures during FSW verification + Integration and Testing.</a:t>
            </a:r>
          </a:p>
          <a:p>
            <a:pPr lvl="1"/>
            <a:r>
              <a:rPr lang="en-US" sz="2200" dirty="0"/>
              <a:t>Fixes are then required to update command and </a:t>
            </a:r>
            <a:r>
              <a:rPr lang="en-US" sz="2200" dirty="0" err="1"/>
              <a:t>tlm</a:t>
            </a:r>
            <a:r>
              <a:rPr lang="en-US" sz="2200" dirty="0"/>
              <a:t> database or ground system tooling.</a:t>
            </a:r>
          </a:p>
          <a:p>
            <a:pPr lvl="1"/>
            <a:r>
              <a:rPr lang="en-US" sz="2200" dirty="0"/>
              <a:t>The later issues are identified, the longer it tends to take to turn around updates because of the natural increase in configuration management needed as a project gets closer to launch.</a:t>
            </a:r>
          </a:p>
          <a:p>
            <a:pPr lvl="1"/>
            <a:r>
              <a:rPr lang="en-US" sz="2200" dirty="0"/>
              <a:t>This overhead exists for every project that uses </a:t>
            </a:r>
            <a:r>
              <a:rPr lang="en-US" sz="2200" dirty="0" err="1"/>
              <a:t>cFS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A5115-36E8-404C-AA3E-2D7F03D8C0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F2266-5BE2-4647-9001-9A9A6F3F9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7C0B-CBAD-488E-9E28-33FD2BD3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Equuleus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20172-681A-4BFD-88A5-A36782539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/>
              <a:t>Plan to release formal command, telemetry, and load/dump file/table definitions using Electronic Data Sheets (EDS) for </a:t>
            </a:r>
            <a:r>
              <a:rPr lang="en-US" sz="2300" dirty="0" err="1"/>
              <a:t>cFE</a:t>
            </a:r>
            <a:r>
              <a:rPr lang="en-US" sz="2300" dirty="0"/>
              <a:t> + our 10 open-source apps. </a:t>
            </a:r>
          </a:p>
          <a:p>
            <a:pPr lvl="1"/>
            <a:r>
              <a:rPr lang="en-US" sz="2100" dirty="0"/>
              <a:t>This will provide a single source of truth for projects using </a:t>
            </a:r>
            <a:r>
              <a:rPr lang="en-US" sz="2100" dirty="0" err="1"/>
              <a:t>cFS</a:t>
            </a:r>
            <a:r>
              <a:rPr lang="en-US" sz="2100" dirty="0"/>
              <a:t> and will minimize the overhead required to configure/maintain project databases and ground systems.</a:t>
            </a:r>
          </a:p>
          <a:p>
            <a:pPr lvl="1"/>
            <a:r>
              <a:rPr lang="en-US" sz="2100" dirty="0"/>
              <a:t>We will also be providing a mechanism to convert from EDS files to the JSON format needed to functionally verify EDS definitions via the </a:t>
            </a:r>
            <a:r>
              <a:rPr lang="en-US" sz="2100" dirty="0" err="1"/>
              <a:t>cFS</a:t>
            </a:r>
            <a:r>
              <a:rPr lang="en-US" sz="2100" dirty="0"/>
              <a:t> Test Framework (CTF).</a:t>
            </a:r>
          </a:p>
          <a:p>
            <a:pPr lvl="1"/>
            <a:r>
              <a:rPr lang="en-US" sz="2100" dirty="0"/>
              <a:t>Team will be open source releasing the CTF test scripts necessary for project independent verification.</a:t>
            </a:r>
          </a:p>
          <a:p>
            <a:pPr lvl="2"/>
            <a:endParaRPr lang="en-US" sz="2200" dirty="0"/>
          </a:p>
          <a:p>
            <a:pPr lvl="2"/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2E877-EF55-4C3F-8C26-912C912C99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AA5FA-73E8-4AF7-9A5A-E1C8134D1F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EC6A-D337-4799-B9D9-5E87B599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Plans for Equuleus – EDS Verification/Open-Source Release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FE122-A7BA-4F1C-B557-6A55AE8F6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5ACDC-407E-4372-88D9-64BCECC22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808DA-BB01-4FA4-B9BA-FF3A37C56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4" y="1005886"/>
            <a:ext cx="3281875" cy="31044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FB3052-B0BE-4FB5-837D-88793DA0F0E0}"/>
              </a:ext>
            </a:extLst>
          </p:cNvPr>
          <p:cNvSpPr txBox="1"/>
          <p:nvPr/>
        </p:nvSpPr>
        <p:spPr>
          <a:xfrm>
            <a:off x="250514" y="4110362"/>
            <a:ext cx="328187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Electronic Data Sheet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9BA289-7F7B-41AE-B444-B10CD992A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686" y="996597"/>
            <a:ext cx="3403800" cy="3202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DC7F17-5CAB-4B7E-9AC8-A4FDF31272A9}"/>
              </a:ext>
            </a:extLst>
          </p:cNvPr>
          <p:cNvSpPr txBox="1"/>
          <p:nvPr/>
        </p:nvSpPr>
        <p:spPr>
          <a:xfrm>
            <a:off x="2976406" y="5448562"/>
            <a:ext cx="319118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CTF Test Script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699F6-0013-4B78-AD42-74A311DEE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406" y="2606951"/>
            <a:ext cx="3191188" cy="28811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9E8322-BF81-48C7-A10E-AACF851F8379}"/>
              </a:ext>
            </a:extLst>
          </p:cNvPr>
          <p:cNvSpPr txBox="1"/>
          <p:nvPr/>
        </p:nvSpPr>
        <p:spPr>
          <a:xfrm>
            <a:off x="5611611" y="4198727"/>
            <a:ext cx="328187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JSON </a:t>
            </a:r>
            <a:r>
              <a:rPr lang="en-US" sz="1400" dirty="0" err="1">
                <a:solidFill>
                  <a:schemeClr val="accent6"/>
                </a:solidFill>
              </a:rPr>
              <a:t>Cmd</a:t>
            </a:r>
            <a:r>
              <a:rPr lang="en-US" sz="1400" dirty="0">
                <a:solidFill>
                  <a:schemeClr val="accent6"/>
                </a:solidFill>
              </a:rPr>
              <a:t>/</a:t>
            </a:r>
            <a:r>
              <a:rPr lang="en-US" sz="1400" dirty="0" err="1">
                <a:solidFill>
                  <a:schemeClr val="accent6"/>
                </a:solidFill>
              </a:rPr>
              <a:t>Tlm</a:t>
            </a:r>
            <a:r>
              <a:rPr lang="en-US" sz="1400" dirty="0">
                <a:solidFill>
                  <a:schemeClr val="accent6"/>
                </a:solidFill>
              </a:rPr>
              <a:t> Database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83ABC9-AA81-4A53-9247-3731A1ACB637}"/>
              </a:ext>
            </a:extLst>
          </p:cNvPr>
          <p:cNvCxnSpPr/>
          <p:nvPr/>
        </p:nvCxnSpPr>
        <p:spPr bwMode="auto">
          <a:xfrm>
            <a:off x="3693111" y="1677880"/>
            <a:ext cx="161573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33CBBF5D-D968-45FD-BFEB-831965C2D15F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6440089" y="4610243"/>
            <a:ext cx="1095947" cy="1084955"/>
          </a:xfrm>
          <a:prstGeom prst="curvedConnector2">
            <a:avLst/>
          </a:prstGeom>
          <a:solidFill>
            <a:schemeClr val="accent1"/>
          </a:solidFill>
          <a:ln w="3492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16EBF618-0162-4757-9626-BFCEEFA280D7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1613461" y="4533432"/>
            <a:ext cx="1084955" cy="1095947"/>
          </a:xfrm>
          <a:prstGeom prst="curvedConnector2">
            <a:avLst/>
          </a:prstGeom>
          <a:solidFill>
            <a:schemeClr val="accent1"/>
          </a:solidFill>
          <a:ln w="3492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52A3B06-4F67-4985-804E-CCA8E3D16258}"/>
              </a:ext>
            </a:extLst>
          </p:cNvPr>
          <p:cNvSpPr txBox="1"/>
          <p:nvPr/>
        </p:nvSpPr>
        <p:spPr>
          <a:xfrm flipH="1">
            <a:off x="445177" y="5938566"/>
            <a:ext cx="8253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/>
                </a:solidFill>
              </a:rPr>
              <a:t>Verification of Electronic Data Sheets will be an iterative process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3CE1D7-83CB-41A3-8003-AE771338F404}"/>
              </a:ext>
            </a:extLst>
          </p:cNvPr>
          <p:cNvSpPr txBox="1"/>
          <p:nvPr/>
        </p:nvSpPr>
        <p:spPr>
          <a:xfrm>
            <a:off x="3547494" y="1298747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Convert EDS to JSON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16AA4A-ED60-483C-B761-A94C6D53D621}"/>
              </a:ext>
            </a:extLst>
          </p:cNvPr>
          <p:cNvSpPr txBox="1"/>
          <p:nvPr/>
        </p:nvSpPr>
        <p:spPr>
          <a:xfrm>
            <a:off x="6392479" y="4916743"/>
            <a:ext cx="25010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Functionally Verify Database via CTF Testing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BB4978-F9EE-4A78-824B-1EDFF495A791}"/>
              </a:ext>
            </a:extLst>
          </p:cNvPr>
          <p:cNvSpPr txBox="1"/>
          <p:nvPr/>
        </p:nvSpPr>
        <p:spPr>
          <a:xfrm>
            <a:off x="362957" y="4803760"/>
            <a:ext cx="250100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Rinse and Repeat -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Update EDS files until we get a clean run</a:t>
            </a:r>
          </a:p>
        </p:txBody>
      </p:sp>
    </p:spTree>
    <p:extLst>
      <p:ext uri="{BB962C8B-B14F-4D97-AF65-F5344CB8AC3E}">
        <p14:creationId xmlns:p14="http://schemas.microsoft.com/office/powerpoint/2010/main" val="207857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48100" y="1524000"/>
            <a:ext cx="5143500" cy="5105400"/>
          </a:xfrm>
          <a:prstGeom prst="ellipse">
            <a:avLst/>
          </a:prstGeom>
          <a:gradFill flip="none" rotWithShape="1">
            <a:gsLst>
              <a:gs pos="0">
                <a:srgbClr val="0080FF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cFS</a:t>
            </a:r>
            <a:r>
              <a:rPr lang="en-US" dirty="0"/>
              <a:t> Overview (1 </a:t>
            </a:r>
            <a:r>
              <a:rPr lang="en-US" sz="2400" dirty="0"/>
              <a:t>of</a:t>
            </a:r>
            <a:r>
              <a:rPr lang="en-US" dirty="0"/>
              <a:t> 2) </a:t>
            </a:r>
          </a:p>
        </p:txBody>
      </p:sp>
      <p:sp>
        <p:nvSpPr>
          <p:cNvPr id="14" name="Oval 13"/>
          <p:cNvSpPr/>
          <p:nvPr/>
        </p:nvSpPr>
        <p:spPr>
          <a:xfrm>
            <a:off x="7315200" y="4495800"/>
            <a:ext cx="1219200" cy="1143000"/>
          </a:xfrm>
          <a:prstGeom prst="ellipse">
            <a:avLst/>
          </a:prstGeom>
          <a:solidFill>
            <a:srgbClr val="FBB057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43" name="TextBox 19"/>
          <p:cNvSpPr txBox="1">
            <a:spLocks noChangeArrowheads="1"/>
          </p:cNvSpPr>
          <p:nvPr/>
        </p:nvSpPr>
        <p:spPr bwMode="auto">
          <a:xfrm>
            <a:off x="7578639" y="4724400"/>
            <a:ext cx="6415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cFS</a:t>
            </a:r>
            <a:endParaRPr lang="en-US" dirty="0"/>
          </a:p>
          <a:p>
            <a:r>
              <a:rPr lang="en-US" dirty="0"/>
              <a:t>App</a:t>
            </a:r>
          </a:p>
        </p:txBody>
      </p:sp>
      <p:sp>
        <p:nvSpPr>
          <p:cNvPr id="17450" name="Rectangle 3"/>
          <p:cNvSpPr txBox="1">
            <a:spLocks noChangeArrowheads="1"/>
          </p:cNvSpPr>
          <p:nvPr/>
        </p:nvSpPr>
        <p:spPr bwMode="auto">
          <a:xfrm>
            <a:off x="0" y="1143000"/>
            <a:ext cx="3481713" cy="5257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0" hangingPunct="0">
              <a:lnSpc>
                <a:spcPct val="80000"/>
              </a:lnSpc>
              <a:spcBef>
                <a:spcPct val="35000"/>
              </a:spcBef>
            </a:pPr>
            <a:r>
              <a:rPr lang="en-US" sz="1800" b="1" dirty="0"/>
              <a:t>core Flight System (</a:t>
            </a:r>
            <a:r>
              <a:rPr lang="en-US" sz="1800" b="1" dirty="0" err="1"/>
              <a:t>cFS</a:t>
            </a:r>
            <a:r>
              <a:rPr lang="en-US" sz="1800" b="1" dirty="0"/>
              <a:t>)</a:t>
            </a:r>
          </a:p>
          <a:p>
            <a:pPr marL="730250" lvl="1" indent="-284163" eaLnBrk="0" hangingPunct="0">
              <a:lnSpc>
                <a:spcPct val="80000"/>
              </a:lnSpc>
              <a:spcBef>
                <a:spcPct val="35000"/>
              </a:spcBef>
              <a:buFontTx/>
              <a:buChar char="–"/>
            </a:pPr>
            <a:r>
              <a:rPr lang="en-US" sz="1800" dirty="0"/>
              <a:t>A Flight Software Architecture consisting of an OS Abstraction Layer (OSAL), Platform Support Package (PSP), cFE Core, </a:t>
            </a:r>
            <a:r>
              <a:rPr lang="en-US" sz="1800" dirty="0" err="1"/>
              <a:t>cFS</a:t>
            </a:r>
            <a:r>
              <a:rPr lang="en-US" sz="1800" dirty="0"/>
              <a:t> Libraries, and </a:t>
            </a:r>
            <a:r>
              <a:rPr lang="en-US" sz="1800" dirty="0" err="1"/>
              <a:t>cFS</a:t>
            </a:r>
            <a:r>
              <a:rPr lang="en-US" sz="1800" dirty="0"/>
              <a:t> Applications</a:t>
            </a:r>
          </a:p>
          <a:p>
            <a:pPr marL="730250" lvl="1" indent="-284163" eaLnBrk="0" hangingPunct="0">
              <a:lnSpc>
                <a:spcPct val="80000"/>
              </a:lnSpc>
              <a:spcBef>
                <a:spcPct val="35000"/>
              </a:spcBef>
            </a:pPr>
            <a:endParaRPr lang="en-US" sz="1800" dirty="0"/>
          </a:p>
          <a:p>
            <a:pPr eaLnBrk="0" hangingPunct="0">
              <a:lnSpc>
                <a:spcPct val="80000"/>
              </a:lnSpc>
              <a:spcBef>
                <a:spcPct val="35000"/>
              </a:spcBef>
            </a:pPr>
            <a:r>
              <a:rPr lang="en-US" sz="1800" b="1" dirty="0"/>
              <a:t>core Flight Executive (cFE)</a:t>
            </a:r>
          </a:p>
          <a:p>
            <a:pPr marL="730250" lvl="1" indent="-284163" eaLnBrk="0" hangingPunct="0">
              <a:lnSpc>
                <a:spcPct val="80000"/>
              </a:lnSpc>
              <a:spcBef>
                <a:spcPct val="35000"/>
              </a:spcBef>
              <a:buFontTx/>
              <a:buChar char="–"/>
            </a:pPr>
            <a:r>
              <a:rPr lang="en-US" sz="1800" dirty="0"/>
              <a:t>A framework of </a:t>
            </a:r>
            <a:r>
              <a:rPr lang="en-US" sz="1800" i="1" dirty="0"/>
              <a:t>mission independent, re-usable, core</a:t>
            </a:r>
            <a:r>
              <a:rPr lang="en-US" sz="1800" dirty="0"/>
              <a:t> flight software services and operating environment</a:t>
            </a:r>
          </a:p>
          <a:p>
            <a:pPr marL="833438" lvl="2" eaLnBrk="0" hangingPunct="0">
              <a:lnSpc>
                <a:spcPct val="80000"/>
              </a:lnSpc>
              <a:spcBef>
                <a:spcPct val="35000"/>
              </a:spcBef>
            </a:pPr>
            <a:endParaRPr lang="en-US" sz="1800" dirty="0">
              <a:cs typeface="Arial" charset="0"/>
            </a:endParaRPr>
          </a:p>
          <a:p>
            <a:pPr lvl="1" algn="l" eaLnBrk="0" hangingPunct="0">
              <a:lnSpc>
                <a:spcPct val="80000"/>
              </a:lnSpc>
              <a:spcBef>
                <a:spcPct val="35000"/>
              </a:spcBef>
            </a:pPr>
            <a:r>
              <a:rPr lang="en-US" b="1" dirty="0"/>
              <a:t>Each element is a separate loadable file</a:t>
            </a:r>
          </a:p>
        </p:txBody>
      </p:sp>
      <p:sp>
        <p:nvSpPr>
          <p:cNvPr id="17451" name="TextBox 27"/>
          <p:cNvSpPr txBox="1">
            <a:spLocks noChangeArrowheads="1"/>
          </p:cNvSpPr>
          <p:nvPr/>
        </p:nvSpPr>
        <p:spPr bwMode="auto">
          <a:xfrm>
            <a:off x="4935138" y="1066800"/>
            <a:ext cx="30043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core Flight System (</a:t>
            </a:r>
            <a:r>
              <a:rPr lang="en-US" dirty="0" err="1"/>
              <a:t>cFS</a:t>
            </a:r>
            <a:r>
              <a:rPr lang="en-US" dirty="0"/>
              <a:t>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276600" y="4267202"/>
            <a:ext cx="1981200" cy="990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3261346" y="3959226"/>
            <a:ext cx="1082054" cy="1298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276600" y="5181600"/>
            <a:ext cx="1550987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547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54350"/>
            <a:ext cx="228600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764" y="2819400"/>
            <a:ext cx="1341236" cy="12619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752600"/>
            <a:ext cx="1341236" cy="12619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415" y="1828800"/>
            <a:ext cx="1341236" cy="12619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854" y="3090863"/>
            <a:ext cx="1341236" cy="1261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935" y="4876800"/>
            <a:ext cx="1115665" cy="1109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335" y="5257800"/>
            <a:ext cx="111566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65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7556E-CAEC-4232-BC4D-9AC8F33165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51D39-E54A-49C1-954F-94497FE4BD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CF738-7EAA-469F-8AD7-AAD384C94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81" y="1076075"/>
            <a:ext cx="7851301" cy="4401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8EF1F0-8530-496C-9CC6-0E2F9AE823ED}"/>
              </a:ext>
            </a:extLst>
          </p:cNvPr>
          <p:cNvSpPr txBox="1"/>
          <p:nvPr/>
        </p:nvSpPr>
        <p:spPr>
          <a:xfrm>
            <a:off x="0" y="5605645"/>
            <a:ext cx="9144000" cy="7848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6"/>
                </a:solidFill>
              </a:rPr>
              <a:t>Build Verification Test (BVT) artifacts were released as part of the package for Draco-rc4</a:t>
            </a:r>
          </a:p>
          <a:p>
            <a:pPr algn="ctr"/>
            <a:r>
              <a:rPr lang="en-US" sz="1500" dirty="0">
                <a:solidFill>
                  <a:schemeClr val="accent6"/>
                </a:solidFill>
              </a:rPr>
              <a:t>using Gateway’s CCDD database + versions of CI, TO, and SCH.  A challenge for Equuleus will be integrating the BVT testing using EDS generated database + </a:t>
            </a:r>
            <a:r>
              <a:rPr lang="en-US" sz="1500" dirty="0" err="1">
                <a:solidFill>
                  <a:schemeClr val="accent6"/>
                </a:solidFill>
              </a:rPr>
              <a:t>CI_lab</a:t>
            </a:r>
            <a:r>
              <a:rPr lang="en-US" sz="1500" dirty="0">
                <a:solidFill>
                  <a:schemeClr val="accent6"/>
                </a:solidFill>
              </a:rPr>
              <a:t>, </a:t>
            </a:r>
            <a:r>
              <a:rPr lang="en-US" sz="1500" dirty="0" err="1">
                <a:solidFill>
                  <a:schemeClr val="accent6"/>
                </a:solidFill>
              </a:rPr>
              <a:t>TO_lab</a:t>
            </a:r>
            <a:r>
              <a:rPr lang="en-US" sz="1500" dirty="0">
                <a:solidFill>
                  <a:schemeClr val="accent6"/>
                </a:solidFill>
              </a:rPr>
              <a:t>, and </a:t>
            </a:r>
            <a:r>
              <a:rPr lang="en-US" sz="1500" dirty="0" err="1">
                <a:solidFill>
                  <a:schemeClr val="accent6"/>
                </a:solidFill>
              </a:rPr>
              <a:t>SCH_lab</a:t>
            </a:r>
            <a:endParaRPr lang="en-US" sz="1500" dirty="0">
              <a:solidFill>
                <a:schemeClr val="accent6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A7728F-0005-4587-BEB7-04ABE5F8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14" y="-9769"/>
            <a:ext cx="7842470" cy="680805"/>
          </a:xfrm>
        </p:spPr>
        <p:txBody>
          <a:bodyPr/>
          <a:lstStyle/>
          <a:p>
            <a:r>
              <a:rPr lang="en-US" sz="2100" dirty="0"/>
              <a:t>Plans for Equuleus – EDS Verification/Open-Source Release</a:t>
            </a:r>
          </a:p>
        </p:txBody>
      </p:sp>
    </p:spTree>
    <p:extLst>
      <p:ext uri="{BB962C8B-B14F-4D97-AF65-F5344CB8AC3E}">
        <p14:creationId xmlns:p14="http://schemas.microsoft.com/office/powerpoint/2010/main" val="3680268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BA2D1-074A-4EB8-9519-040B4685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Benefits of 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4A57-62FC-43D7-AF5C-0A69628F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Once EDS definition files are defined/vetted, numerous future enhancements are possible.</a:t>
            </a:r>
          </a:p>
          <a:p>
            <a:pPr lvl="1"/>
            <a:r>
              <a:rPr lang="en-US" sz="2400" dirty="0"/>
              <a:t>Lua scripting engine</a:t>
            </a:r>
          </a:p>
          <a:p>
            <a:pPr lvl="1"/>
            <a:r>
              <a:rPr lang="en-US" sz="2400" dirty="0"/>
              <a:t>Python scripting engine</a:t>
            </a:r>
          </a:p>
          <a:p>
            <a:pPr lvl="1"/>
            <a:r>
              <a:rPr lang="en-US" sz="2400" dirty="0"/>
              <a:t>JSON conversion</a:t>
            </a:r>
          </a:p>
          <a:p>
            <a:pPr lvl="1"/>
            <a:r>
              <a:rPr lang="en-US" sz="2400" dirty="0"/>
              <a:t>CMD/TLM becomes architecture agnostic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6D465-BA6A-462A-BDC0-B98350434F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BA5EC-A91E-4624-88B5-32D3D7D06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0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BF6D63-762A-4F05-AA63-26F2A302D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75" y="1094694"/>
            <a:ext cx="5472982" cy="4846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D506C-D6D2-4C99-B90E-60FDFC21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5F84D-BD1A-46D2-AB01-233BE38687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089C-0A10-437A-AEF1-91A4ED1149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0F981-5AFB-457F-8629-2850A0784970}"/>
              </a:ext>
            </a:extLst>
          </p:cNvPr>
          <p:cNvSpPr txBox="1"/>
          <p:nvPr/>
        </p:nvSpPr>
        <p:spPr>
          <a:xfrm>
            <a:off x="4920991" y="671036"/>
            <a:ext cx="411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Decided not to use </a:t>
            </a:r>
            <a:r>
              <a:rPr lang="en-US" b="1" dirty="0" err="1">
                <a:solidFill>
                  <a:srgbClr val="C00000"/>
                </a:solidFill>
              </a:rPr>
              <a:t>cFS</a:t>
            </a:r>
            <a:r>
              <a:rPr lang="en-US" b="1" dirty="0">
                <a:solidFill>
                  <a:srgbClr val="C00000"/>
                </a:solidFill>
              </a:rPr>
              <a:t>...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68F27B-4F89-4101-9B3B-77E98BE0F383}"/>
              </a:ext>
            </a:extLst>
          </p:cNvPr>
          <p:cNvCxnSpPr>
            <a:cxnSpLocks/>
          </p:cNvCxnSpPr>
          <p:nvPr/>
        </p:nvCxnSpPr>
        <p:spPr bwMode="auto">
          <a:xfrm flipH="1">
            <a:off x="5462954" y="1144148"/>
            <a:ext cx="1191343" cy="94256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9823172-B221-47CF-9267-BD6AA3178D88}"/>
              </a:ext>
            </a:extLst>
          </p:cNvPr>
          <p:cNvSpPr txBox="1"/>
          <p:nvPr/>
        </p:nvSpPr>
        <p:spPr>
          <a:xfrm>
            <a:off x="465667" y="5496484"/>
            <a:ext cx="7798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“Command data encoding mismatch”</a:t>
            </a:r>
          </a:p>
        </p:txBody>
      </p:sp>
    </p:spTree>
    <p:extLst>
      <p:ext uri="{BB962C8B-B14F-4D97-AF65-F5344CB8AC3E}">
        <p14:creationId xmlns:p14="http://schemas.microsoft.com/office/powerpoint/2010/main" val="89106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1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10616" y="6415087"/>
            <a:ext cx="6752059" cy="238125"/>
          </a:xfrm>
        </p:spPr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783638" y="6415088"/>
            <a:ext cx="360362" cy="238125"/>
          </a:xfrm>
        </p:spPr>
        <p:txBody>
          <a:bodyPr/>
          <a:lstStyle/>
          <a:p>
            <a:fld id="{0E3EB746-E89B-46D4-BD85-7132029DB1C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422694-0C2C-4AF0-9A5D-044A6817AF5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D79CA2-873F-D444-8752-257A81AF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Acronyms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77E37C-220B-44E0-9282-C0CC2CA6BDD6}"/>
              </a:ext>
            </a:extLst>
          </p:cNvPr>
          <p:cNvGraphicFramePr>
            <a:graphicFrameLocks noGrp="1"/>
          </p:cNvGraphicFramePr>
          <p:nvPr/>
        </p:nvGraphicFramePr>
        <p:xfrm>
          <a:off x="607033" y="883920"/>
          <a:ext cx="7842470" cy="519176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975910">
                  <a:extLst>
                    <a:ext uri="{9D8B030D-6E8A-4147-A177-3AD203B41FA5}">
                      <a16:colId xmlns:a16="http://schemas.microsoft.com/office/drawing/2014/main" val="2650617917"/>
                    </a:ext>
                  </a:extLst>
                </a:gridCol>
                <a:gridCol w="5866560">
                  <a:extLst>
                    <a:ext uri="{9D8B030D-6E8A-4147-A177-3AD203B41FA5}">
                      <a16:colId xmlns:a16="http://schemas.microsoft.com/office/drawing/2014/main" val="2706199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BSP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Board Support Package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51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BVT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Build Verification Test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14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CCDD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cFS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Command and Data Dictionary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930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CFDP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CCSDS File Delivery Protocol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889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cFE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Core Flight Executive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02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cFS</a:t>
                      </a:r>
                      <a:endParaRPr 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Core Flight System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45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CI/CD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Continuous Integration/Continuous Development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63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CTF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cFS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Test Framework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91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FCX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File Commander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0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FSW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Flight Software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063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HALO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Habitation and Logistics Outpost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5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I-</a:t>
                      </a:r>
                      <a:r>
                        <a:rPr lang="en-US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Hab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International Habitat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056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MCDC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Modified Condition/Decision Coverage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14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MMS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Magnetospheric Multiscale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9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26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422694-0C2C-4AF0-9A5D-044A6817AF5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D79CA2-873F-D444-8752-257A81AF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14" y="-19196"/>
            <a:ext cx="7842470" cy="680805"/>
          </a:xfrm>
        </p:spPr>
        <p:txBody>
          <a:bodyPr/>
          <a:lstStyle/>
          <a:p>
            <a:r>
              <a:rPr lang="en-US" dirty="0"/>
              <a:t>Acronyms cont.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77E37C-220B-44E0-9282-C0CC2CA6BDD6}"/>
              </a:ext>
            </a:extLst>
          </p:cNvPr>
          <p:cNvGraphicFramePr>
            <a:graphicFrameLocks noGrp="1"/>
          </p:cNvGraphicFramePr>
          <p:nvPr/>
        </p:nvGraphicFramePr>
        <p:xfrm>
          <a:off x="597606" y="883920"/>
          <a:ext cx="7842470" cy="553057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806228">
                  <a:extLst>
                    <a:ext uri="{9D8B030D-6E8A-4147-A177-3AD203B41FA5}">
                      <a16:colId xmlns:a16="http://schemas.microsoft.com/office/drawing/2014/main" val="2650617917"/>
                    </a:ext>
                  </a:extLst>
                </a:gridCol>
                <a:gridCol w="6036242">
                  <a:extLst>
                    <a:ext uri="{9D8B030D-6E8A-4147-A177-3AD203B41FA5}">
                      <a16:colId xmlns:a16="http://schemas.microsoft.com/office/drawing/2014/main" val="2706199099"/>
                    </a:ext>
                  </a:extLst>
                </a:gridCol>
              </a:tblGrid>
              <a:tr h="3456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NICER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Neutron Star Interior Composition Explorer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518744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NTR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 Technology Report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146549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OCI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Ocean Color Instrument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930117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Operating System Abstraction 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889961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OSAM-1</a:t>
                      </a:r>
                    </a:p>
                  </a:txBody>
                  <a:tcP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On-orbit Servicing, Assembly, and Manufacturing 1</a:t>
                      </a:r>
                    </a:p>
                  </a:txBody>
                  <a:tcPr>
                    <a:solidFill>
                      <a:srgbClr val="ED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02087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PACE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Plankton, Aerosol, Cloud, ocean Ecosystem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456937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POSIX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Portable Operating System Interface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639220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PPE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Power and Propulsion Element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91484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PSP</a:t>
                      </a:r>
                    </a:p>
                  </a:txBody>
                  <a:tcP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Platform Support Package</a:t>
                      </a:r>
                    </a:p>
                  </a:txBody>
                  <a:tcPr>
                    <a:solidFill>
                      <a:srgbClr val="ED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06118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Roman Space Telescope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803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RTEMS</a:t>
                      </a:r>
                    </a:p>
                  </a:txBody>
                  <a:tcP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Real-Time Executive for Multiprocessor Systems</a:t>
                      </a:r>
                    </a:p>
                  </a:txBody>
                  <a:tcPr>
                    <a:solidFill>
                      <a:srgbClr val="ED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50000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Scheduler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056522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SPLICE</a:t>
                      </a:r>
                    </a:p>
                  </a:txBody>
                  <a:tcP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Safe and Precise Landing with Integrated Capabilities Evolution</a:t>
                      </a:r>
                    </a:p>
                  </a:txBody>
                  <a:tcPr>
                    <a:solidFill>
                      <a:srgbClr val="ED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14749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Telemetry Output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94608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VIPER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Volatiles Investigating Polar Exploration Rover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95631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WFI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Wide-Field Instrument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265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124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9A1C-CC10-413B-B12B-7B857013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cFS</a:t>
            </a:r>
            <a:r>
              <a:rPr lang="en-US" dirty="0"/>
              <a:t> Test Framework (CTF) GUI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385A6-5972-4E4F-AFFA-1FA52546C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EB3FE-3FF2-4C6D-B356-5B04E29CFB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C00857-409F-4B5E-B2DE-A6A1124B1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4" y="901132"/>
            <a:ext cx="8236538" cy="544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31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C8B36-EA70-4B06-8B18-309337A1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err="1"/>
              <a:t>cFS</a:t>
            </a:r>
            <a:r>
              <a:rPr lang="en-US" sz="2600" dirty="0"/>
              <a:t> Command and Data Dictionary (CCDD) GUI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9C6DF-8ACC-4E87-9C80-D322E35F1D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56D52-7DC0-469B-85CF-E37395E4B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E24950-315C-48A1-8B1A-544D6EEE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84" y="1117453"/>
            <a:ext cx="7914853" cy="462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5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5BD-E115-4A5A-B386-994EAED5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cFS</a:t>
            </a:r>
            <a:r>
              <a:rPr lang="en-US" dirty="0"/>
              <a:t> Overview (2 </a:t>
            </a:r>
            <a:r>
              <a:rPr lang="en-US" sz="2400" dirty="0"/>
              <a:t>of</a:t>
            </a:r>
            <a:r>
              <a:rPr lang="en-US" dirty="0"/>
              <a:t> 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29C6E-B11C-42EB-B3BE-E43E53112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14" y="1061958"/>
            <a:ext cx="8427819" cy="5148342"/>
          </a:xfrm>
        </p:spPr>
        <p:txBody>
          <a:bodyPr/>
          <a:lstStyle/>
          <a:p>
            <a:r>
              <a:rPr lang="en-US" sz="2200" dirty="0">
                <a:effectLst/>
                <a:latin typeface="Arial (Body)"/>
              </a:rPr>
              <a:t>A platform and project independent reusable software framework and set of reusable software applications</a:t>
            </a:r>
          </a:p>
          <a:p>
            <a:pPr lvl="1"/>
            <a:r>
              <a:rPr lang="en-US" sz="2000" dirty="0">
                <a:effectLst/>
                <a:latin typeface="Arial (Body)"/>
                <a:cs typeface="Times New Roman" panose="02020603050405020304" pitchFamily="18" charset="0"/>
              </a:rPr>
              <a:t>Abstraction supports portability</a:t>
            </a:r>
          </a:p>
          <a:p>
            <a:pPr lvl="1"/>
            <a:r>
              <a:rPr lang="en-US" sz="2000" dirty="0">
                <a:effectLst/>
                <a:latin typeface="Arial (Body)"/>
                <a:cs typeface="Times New Roman" panose="02020603050405020304" pitchFamily="18" charset="0"/>
              </a:rPr>
              <a:t>Applications provide mission functionality</a:t>
            </a:r>
          </a:p>
          <a:p>
            <a:pPr lvl="1"/>
            <a:r>
              <a:rPr lang="en-US" sz="2000" dirty="0">
                <a:effectLst/>
                <a:latin typeface="Arial (Body)"/>
                <a:cs typeface="Times New Roman" panose="02020603050405020304" pitchFamily="18" charset="0"/>
              </a:rPr>
              <a:t>Compile-time configuration parameters and run-time command/table parameters add flexibility and scalability</a:t>
            </a:r>
          </a:p>
          <a:p>
            <a:pPr marL="230187" lvl="1" indent="0">
              <a:buNone/>
            </a:pPr>
            <a:endParaRPr lang="en-US" sz="2000" dirty="0">
              <a:effectLst/>
              <a:latin typeface="Arial (Body)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Arial (Body)"/>
              </a:rPr>
              <a:t>Key aspects:</a:t>
            </a:r>
            <a:endParaRPr lang="en-US" sz="2200" dirty="0">
              <a:effectLst/>
              <a:latin typeface="Arial (Body)"/>
            </a:endParaRPr>
          </a:p>
          <a:p>
            <a:pPr lvl="1"/>
            <a:r>
              <a:rPr lang="en-US" sz="2000" dirty="0">
                <a:effectLst/>
                <a:latin typeface="Arial (Body)"/>
                <a:cs typeface="Times New Roman" panose="02020603050405020304" pitchFamily="18" charset="0"/>
              </a:rPr>
              <a:t>Dynamic run-time environment</a:t>
            </a:r>
          </a:p>
          <a:p>
            <a:pPr lvl="1"/>
            <a:r>
              <a:rPr lang="en-US" sz="2000" dirty="0">
                <a:effectLst/>
                <a:latin typeface="Arial (Body)"/>
                <a:cs typeface="Times New Roman" panose="02020603050405020304" pitchFamily="18" charset="0"/>
              </a:rPr>
              <a:t>Layered architecture</a:t>
            </a:r>
          </a:p>
          <a:p>
            <a:pPr lvl="1"/>
            <a:r>
              <a:rPr lang="en-US" sz="2000" dirty="0">
                <a:effectLst/>
                <a:latin typeface="Arial (Body)"/>
                <a:cs typeface="Times New Roman" panose="02020603050405020304" pitchFamily="18" charset="0"/>
              </a:rPr>
              <a:t>Component-based design</a:t>
            </a:r>
          </a:p>
          <a:p>
            <a:pPr lvl="1"/>
            <a:r>
              <a:rPr lang="en-US" sz="2000" dirty="0">
                <a:latin typeface="Arial (Body)"/>
                <a:cs typeface="Times New Roman" panose="02020603050405020304" pitchFamily="18" charset="0"/>
              </a:rPr>
              <a:t>Provides consistent Application Programmer Interfaces (API)</a:t>
            </a:r>
          </a:p>
          <a:p>
            <a:pPr lvl="1"/>
            <a:endParaRPr lang="en-US" sz="2400" dirty="0">
              <a:effectLst/>
              <a:latin typeface="Arial" panose="020B0604020202020204" pitchFamily="34" charset="0"/>
            </a:endParaRPr>
          </a:p>
          <a:p>
            <a:pPr lvl="1"/>
            <a:endParaRPr lang="en-US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7" lvl="1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964AC-7F85-4B82-90F0-2A117946B2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E92EA-1DDF-4EEC-A214-F71D5CEED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9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5587-7824-447F-9E64-AA3B99E7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Goals/Objective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D490-5427-4E95-A6A4-FAA1983DD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14" y="1061958"/>
            <a:ext cx="8201025" cy="5061751"/>
          </a:xfrm>
        </p:spPr>
        <p:txBody>
          <a:bodyPr/>
          <a:lstStyle/>
          <a:p>
            <a:r>
              <a:rPr lang="en-US" sz="2000" dirty="0"/>
              <a:t>Provide a reusable framework that will allow projects to reduce schedule and cost to deploy high quality flight software.</a:t>
            </a:r>
          </a:p>
          <a:p>
            <a:pPr lvl="1"/>
            <a:r>
              <a:rPr lang="en-US" sz="1800" dirty="0"/>
              <a:t>Enable collaboration across projects, centers, and agencies</a:t>
            </a:r>
          </a:p>
          <a:p>
            <a:pPr lvl="1"/>
            <a:r>
              <a:rPr lang="en-US" sz="1800" dirty="0"/>
              <a:t>Facilitate formalized software reuse</a:t>
            </a:r>
          </a:p>
          <a:p>
            <a:pPr lvl="1"/>
            <a:r>
              <a:rPr lang="en-US" sz="1800" dirty="0"/>
              <a:t>Simply sustaining engineering</a:t>
            </a:r>
          </a:p>
          <a:p>
            <a:pPr lvl="1"/>
            <a:r>
              <a:rPr lang="en-US" sz="1800" dirty="0"/>
              <a:t>Streamline development and ground system tools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BD98E-F5BA-4ACB-9015-45E530C379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86422-667E-444D-B261-F1255E5670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5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cFS</a:t>
            </a:r>
            <a:r>
              <a:rPr lang="en-US" dirty="0"/>
              <a:t> Use at NASA Centers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0514" y="886711"/>
            <a:ext cx="8201026" cy="5067136"/>
          </a:xfrm>
        </p:spPr>
        <p:txBody>
          <a:bodyPr lIns="91440" tIns="45720" rIns="91440" bIns="45720" numCol="3" anchor="t"/>
          <a:lstStyle/>
          <a:p>
            <a:r>
              <a:rPr lang="en-US" sz="1600" dirty="0"/>
              <a:t>ARC</a:t>
            </a:r>
          </a:p>
          <a:p>
            <a:pPr lvl="1"/>
            <a:r>
              <a:rPr lang="en-US" sz="1400" b="0" dirty="0"/>
              <a:t>Bio Sentinel</a:t>
            </a:r>
          </a:p>
          <a:p>
            <a:pPr lvl="1" indent="-170021"/>
            <a:r>
              <a:rPr lang="en-US" sz="1400" b="0" dirty="0"/>
              <a:t>DSA</a:t>
            </a:r>
          </a:p>
          <a:p>
            <a:pPr lvl="1" indent="-170021"/>
            <a:r>
              <a:rPr lang="en-US" sz="1400" b="0" dirty="0"/>
              <a:t>LADEE</a:t>
            </a:r>
          </a:p>
          <a:p>
            <a:pPr lvl="1" indent="-170021"/>
            <a:r>
              <a:rPr lang="en-US" sz="1400" b="0" dirty="0"/>
              <a:t>Starling</a:t>
            </a:r>
          </a:p>
          <a:p>
            <a:pPr lvl="1" indent="-170021"/>
            <a:r>
              <a:rPr lang="en-US" sz="1400" b="0" dirty="0"/>
              <a:t>VIPER</a:t>
            </a:r>
          </a:p>
          <a:p>
            <a:pPr marL="58579" indent="0">
              <a:buNone/>
            </a:pPr>
            <a:endParaRPr lang="en-US" sz="1600" dirty="0"/>
          </a:p>
          <a:p>
            <a:pPr indent="-170021"/>
            <a:r>
              <a:rPr lang="en-US" sz="1600" dirty="0"/>
              <a:t>GRC</a:t>
            </a:r>
          </a:p>
          <a:p>
            <a:pPr lvl="1" indent="-170021"/>
            <a:r>
              <a:rPr lang="en-US" sz="1400" b="0" dirty="0"/>
              <a:t>RFC</a:t>
            </a:r>
          </a:p>
          <a:p>
            <a:pPr marL="58579" indent="0">
              <a:buNone/>
            </a:pPr>
            <a:endParaRPr lang="en-US" sz="1400" b="0" dirty="0"/>
          </a:p>
          <a:p>
            <a:pPr indent="-170021"/>
            <a:r>
              <a:rPr lang="en-US" sz="1600" dirty="0"/>
              <a:t>GSFC</a:t>
            </a:r>
          </a:p>
          <a:p>
            <a:pPr lvl="1" indent="-170021"/>
            <a:r>
              <a:rPr lang="en-US" sz="1400" b="0" dirty="0"/>
              <a:t>ATLAS</a:t>
            </a:r>
          </a:p>
          <a:p>
            <a:pPr lvl="1" indent="-170021"/>
            <a:r>
              <a:rPr lang="en-US" sz="1400" b="0" dirty="0" err="1"/>
              <a:t>autoNGC</a:t>
            </a:r>
            <a:endParaRPr lang="en-US" sz="1400" b="0" dirty="0"/>
          </a:p>
          <a:p>
            <a:pPr lvl="1" indent="-170021"/>
            <a:r>
              <a:rPr lang="en-US" sz="1400" b="0" dirty="0"/>
              <a:t>BITSE</a:t>
            </a:r>
          </a:p>
          <a:p>
            <a:pPr lvl="1" indent="-170021"/>
            <a:r>
              <a:rPr lang="en-US" sz="1400" b="0" dirty="0"/>
              <a:t>CCRS</a:t>
            </a:r>
          </a:p>
          <a:p>
            <a:pPr lvl="1" indent="-170021"/>
            <a:r>
              <a:rPr lang="en-US" sz="1400" b="0" dirty="0" err="1"/>
              <a:t>CeREs</a:t>
            </a:r>
            <a:endParaRPr lang="en-US" sz="1400" b="0" dirty="0"/>
          </a:p>
          <a:p>
            <a:pPr lvl="1" indent="-170021"/>
            <a:r>
              <a:rPr lang="en-US" sz="1400" b="0" dirty="0" err="1"/>
              <a:t>Dellingr</a:t>
            </a:r>
            <a:endParaRPr lang="en-US" sz="1400" b="0" dirty="0"/>
          </a:p>
          <a:p>
            <a:pPr lvl="1" indent="-170021"/>
            <a:r>
              <a:rPr lang="en-US" sz="1400" b="0" dirty="0"/>
              <a:t>GEDI</a:t>
            </a:r>
          </a:p>
          <a:p>
            <a:pPr lvl="1" indent="-170021"/>
            <a:r>
              <a:rPr lang="en-US" sz="1400" b="0" dirty="0"/>
              <a:t>GPM</a:t>
            </a:r>
          </a:p>
          <a:p>
            <a:pPr lvl="1" indent="-170021"/>
            <a:r>
              <a:rPr lang="en-US" sz="1400" b="0" dirty="0"/>
              <a:t>LRO</a:t>
            </a:r>
          </a:p>
          <a:p>
            <a:pPr lvl="1" indent="-170021"/>
            <a:r>
              <a:rPr lang="en-US" sz="1400" b="0" dirty="0"/>
              <a:t>MMS</a:t>
            </a:r>
          </a:p>
          <a:p>
            <a:pPr lvl="1" indent="-170021"/>
            <a:r>
              <a:rPr lang="en-US" sz="1400" b="0" dirty="0" err="1"/>
              <a:t>Navcube</a:t>
            </a:r>
            <a:endParaRPr lang="en-US" sz="1400" b="0" dirty="0"/>
          </a:p>
          <a:p>
            <a:pPr lvl="1" indent="-170021"/>
            <a:r>
              <a:rPr lang="en-US" sz="1400" b="0" dirty="0"/>
              <a:t>NICER</a:t>
            </a:r>
          </a:p>
          <a:p>
            <a:pPr lvl="1" indent="-170021"/>
            <a:r>
              <a:rPr lang="en-US" sz="1400" b="0" dirty="0"/>
              <a:t>OCI</a:t>
            </a:r>
          </a:p>
          <a:p>
            <a:pPr lvl="1" indent="-170021"/>
            <a:r>
              <a:rPr lang="en-US" sz="1400" b="0" dirty="0"/>
              <a:t>OPIS</a:t>
            </a:r>
          </a:p>
          <a:p>
            <a:pPr lvl="1" indent="-170021"/>
            <a:r>
              <a:rPr lang="en-US" sz="1400" b="0" dirty="0"/>
              <a:t>OSAM-1</a:t>
            </a:r>
          </a:p>
          <a:p>
            <a:pPr lvl="1" indent="-170021"/>
            <a:r>
              <a:rPr lang="en-US" sz="1400" b="0" dirty="0"/>
              <a:t>PACE</a:t>
            </a:r>
          </a:p>
          <a:p>
            <a:pPr lvl="1" indent="-170021"/>
            <a:r>
              <a:rPr lang="en-US" sz="1400" b="0" dirty="0"/>
              <a:t>RST</a:t>
            </a:r>
          </a:p>
          <a:p>
            <a:pPr lvl="1" indent="-170021"/>
            <a:r>
              <a:rPr lang="en-US" sz="1400" b="0" dirty="0"/>
              <a:t>STF-1</a:t>
            </a:r>
          </a:p>
          <a:p>
            <a:pPr lvl="1" indent="-170021"/>
            <a:r>
              <a:rPr lang="en-US" sz="1400" b="0" dirty="0"/>
              <a:t>STP-H9</a:t>
            </a:r>
          </a:p>
          <a:p>
            <a:pPr lvl="1" indent="-170021"/>
            <a:r>
              <a:rPr lang="en-US" sz="1400" b="0" dirty="0"/>
              <a:t>WFI</a:t>
            </a:r>
          </a:p>
          <a:p>
            <a:pPr marL="287179" lvl="1" indent="0">
              <a:buNone/>
            </a:pPr>
            <a:endParaRPr lang="en-US" sz="1400" b="0" dirty="0"/>
          </a:p>
          <a:p>
            <a:pPr indent="-170021"/>
            <a:r>
              <a:rPr lang="en-US" sz="1600" dirty="0"/>
              <a:t>JSC</a:t>
            </a:r>
          </a:p>
          <a:p>
            <a:pPr lvl="1" indent="-170021"/>
            <a:r>
              <a:rPr lang="en-US" sz="1400" b="0" dirty="0"/>
              <a:t>AA-2</a:t>
            </a:r>
          </a:p>
          <a:p>
            <a:pPr lvl="1" indent="-170021"/>
            <a:r>
              <a:rPr lang="en-US" sz="1400" b="0" dirty="0"/>
              <a:t>ASPECT</a:t>
            </a:r>
          </a:p>
          <a:p>
            <a:pPr lvl="1" indent="-170021"/>
            <a:r>
              <a:rPr lang="en-US" sz="1400" b="0" dirty="0"/>
              <a:t>EM-1</a:t>
            </a:r>
          </a:p>
          <a:p>
            <a:pPr lvl="1" indent="-170021"/>
            <a:r>
              <a:rPr lang="en-US" sz="1400" b="0" dirty="0"/>
              <a:t>EM-2</a:t>
            </a:r>
          </a:p>
          <a:p>
            <a:pPr lvl="1" indent="-170021"/>
            <a:r>
              <a:rPr lang="en-US" sz="1400" b="0" dirty="0"/>
              <a:t>Gateway</a:t>
            </a:r>
          </a:p>
          <a:p>
            <a:pPr lvl="1" indent="-170021"/>
            <a:r>
              <a:rPr lang="en-US" sz="1400" b="0" dirty="0"/>
              <a:t>Kenobi</a:t>
            </a:r>
          </a:p>
          <a:p>
            <a:pPr lvl="1" indent="-170021"/>
            <a:r>
              <a:rPr lang="en-US" sz="1400" b="0" dirty="0"/>
              <a:t>Morpheus</a:t>
            </a:r>
          </a:p>
          <a:p>
            <a:pPr lvl="1" indent="-170021"/>
            <a:r>
              <a:rPr lang="en-US" sz="1400" b="0" dirty="0"/>
              <a:t>Seeker</a:t>
            </a:r>
          </a:p>
          <a:p>
            <a:pPr lvl="1" indent="-170021"/>
            <a:r>
              <a:rPr lang="en-US" sz="1400" b="0" dirty="0"/>
              <a:t>SPLICE</a:t>
            </a:r>
          </a:p>
          <a:p>
            <a:pPr lvl="1" indent="-170021"/>
            <a:r>
              <a:rPr lang="en-US" sz="1400" b="0" dirty="0" err="1"/>
              <a:t>xEMU</a:t>
            </a:r>
            <a:endParaRPr lang="en-US" sz="1400" b="0" dirty="0"/>
          </a:p>
          <a:p>
            <a:pPr lvl="1" indent="-170021"/>
            <a:endParaRPr lang="en-US" sz="1400" b="0" dirty="0"/>
          </a:p>
          <a:p>
            <a:pPr indent="-170021"/>
            <a:r>
              <a:rPr lang="en-US" sz="1600" dirty="0"/>
              <a:t>LARC</a:t>
            </a:r>
          </a:p>
          <a:p>
            <a:pPr lvl="1" indent="-170021"/>
            <a:r>
              <a:rPr lang="en-US" sz="1400" b="0" dirty="0"/>
              <a:t>ICAROUS</a:t>
            </a:r>
          </a:p>
          <a:p>
            <a:pPr lvl="1" indent="-170021"/>
            <a:r>
              <a:rPr lang="en-US" sz="1400" b="0" dirty="0"/>
              <a:t>LOFTID</a:t>
            </a:r>
          </a:p>
          <a:p>
            <a:pPr lvl="1" indent="-170021"/>
            <a:r>
              <a:rPr lang="en-US" sz="1400" b="0" dirty="0"/>
              <a:t>SWS</a:t>
            </a:r>
          </a:p>
          <a:p>
            <a:pPr lvl="1" indent="-170021"/>
            <a:r>
              <a:rPr lang="en-US" sz="1400" b="0" dirty="0"/>
              <a:t>UTM</a:t>
            </a:r>
          </a:p>
          <a:p>
            <a:pPr lvl="1" indent="-170021"/>
            <a:endParaRPr lang="en-US" sz="1400" b="0" dirty="0"/>
          </a:p>
          <a:p>
            <a:pPr indent="-170021"/>
            <a:r>
              <a:rPr lang="en-US" sz="1600" dirty="0"/>
              <a:t>GRC</a:t>
            </a:r>
          </a:p>
          <a:p>
            <a:pPr lvl="1" indent="-170021"/>
            <a:r>
              <a:rPr lang="en-US" sz="1400" b="0" dirty="0"/>
              <a:t>MAV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FC483-7784-4EAD-9F68-0E48DB838E1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9E2450-021A-4676-A309-1C0A0BDFB859}"/>
              </a:ext>
            </a:extLst>
          </p:cNvPr>
          <p:cNvSpPr txBox="1"/>
          <p:nvPr/>
        </p:nvSpPr>
        <p:spPr>
          <a:xfrm>
            <a:off x="250514" y="6075937"/>
            <a:ext cx="805701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*Info based largely on email solicitation from Haven Carlson to </a:t>
            </a:r>
            <a:r>
              <a:rPr lang="en-US" sz="1400" dirty="0" err="1"/>
              <a:t>cFS</a:t>
            </a:r>
            <a:r>
              <a:rPr lang="en-US" sz="1400" dirty="0"/>
              <a:t> users via community mailing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Recent Accomplishments</a:t>
            </a:r>
            <a:endParaRPr lang="en-US" alt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86431" y="1061957"/>
            <a:ext cx="8868791" cy="5443617"/>
          </a:xfrm>
        </p:spPr>
        <p:txBody>
          <a:bodyPr lIns="91440" tIns="45720" rIns="91440" bIns="45720" anchor="t"/>
          <a:lstStyle/>
          <a:p>
            <a:pPr marL="342900" indent="-342900">
              <a:buFont typeface="+mj-lt"/>
              <a:buAutoNum type="arabicPeriod"/>
            </a:pPr>
            <a:r>
              <a:rPr lang="en-US" sz="1700" b="0" dirty="0"/>
              <a:t>Released Draco Release Candidate-4 (rc4) in February of this year.</a:t>
            </a:r>
          </a:p>
          <a:p>
            <a:pPr marL="571500" lvl="1" indent="-342900">
              <a:buFont typeface="+mj-lt"/>
              <a:buAutoNum type="alphaLcPeriod"/>
            </a:pPr>
            <a:r>
              <a:rPr lang="en-US" sz="1600" b="0" dirty="0"/>
              <a:t>With the Draco development cycle, we started to release each </a:t>
            </a:r>
            <a:r>
              <a:rPr lang="en-US" sz="1600" b="0" dirty="0" err="1"/>
              <a:t>rc</a:t>
            </a:r>
            <a:r>
              <a:rPr lang="en-US" sz="1600" b="0" dirty="0"/>
              <a:t> w/all the artifacts associated with a complete build - updated VDD(s), User’s Guide(s), Unit/Functional Test Result(s), Requirements Document(s), Build Verification Test (BVT) Result(s) and Design Documentation.</a:t>
            </a:r>
          </a:p>
          <a:p>
            <a:pPr marL="571500" lvl="1" indent="-342900">
              <a:buFont typeface="+mj-lt"/>
              <a:buAutoNum type="alphaLcPeriod"/>
            </a:pPr>
            <a:r>
              <a:rPr lang="en-US" sz="1700" b="0" dirty="0"/>
              <a:t>Draco - Noteworthy updates (abbreviated list)</a:t>
            </a:r>
          </a:p>
          <a:p>
            <a:pPr marL="857250" lvl="2" indent="-400050">
              <a:buFont typeface="+mj-lt"/>
              <a:buAutoNum type="romanUcPeriod"/>
            </a:pPr>
            <a:r>
              <a:rPr lang="en-US" sz="1400" b="0" dirty="0"/>
              <a:t>Significant unit/functional/BVT test creation/updates</a:t>
            </a:r>
          </a:p>
          <a:p>
            <a:pPr marL="800100" lvl="2" indent="-342900">
              <a:buFont typeface="+mj-lt"/>
              <a:buAutoNum type="romanUcPeriod"/>
            </a:pPr>
            <a:r>
              <a:rPr lang="en-US" sz="1400" b="0" dirty="0"/>
              <a:t>Cleanup of hundreds of static analysis issues</a:t>
            </a:r>
          </a:p>
          <a:p>
            <a:pPr marL="800100" lvl="2" indent="-342900">
              <a:buFont typeface="+mj-lt"/>
              <a:buAutoNum type="romanUcPeriod"/>
            </a:pPr>
            <a:r>
              <a:rPr lang="en-US" sz="1400" b="0" dirty="0"/>
              <a:t>Reached 100% masked MCDC coverage on the 10 open-source GSFC apps</a:t>
            </a:r>
          </a:p>
          <a:p>
            <a:pPr marL="800100" lvl="2" indent="-342900">
              <a:buFont typeface="+mj-lt"/>
              <a:buAutoNum type="romanUcPeriod"/>
            </a:pPr>
            <a:r>
              <a:rPr lang="en-US" sz="1400" b="0" dirty="0"/>
              <a:t>Significant refactor of CFDP v3.0</a:t>
            </a:r>
          </a:p>
          <a:p>
            <a:pPr marL="800100" lvl="2" indent="-342900">
              <a:buFont typeface="+mj-lt"/>
              <a:buAutoNum type="romanUcPeriod"/>
            </a:pPr>
            <a:r>
              <a:rPr lang="en-US" sz="1400" b="0" dirty="0"/>
              <a:t>Significant refactor of </a:t>
            </a:r>
            <a:r>
              <a:rPr lang="en-US" sz="1400" b="0" dirty="0" err="1"/>
              <a:t>Doxygen</a:t>
            </a:r>
            <a:r>
              <a:rPr lang="en-US" sz="1400" b="0" dirty="0"/>
              <a:t>-generated User’s Guides</a:t>
            </a:r>
            <a:endParaRPr lang="en-US" sz="1600" b="0" dirty="0"/>
          </a:p>
          <a:p>
            <a:pPr marL="800100" lvl="2" indent="-342900">
              <a:buFont typeface="+mj-lt"/>
              <a:buAutoNum type="romanUcPeriod"/>
            </a:pPr>
            <a:endParaRPr lang="en-US" sz="1600" b="0" dirty="0"/>
          </a:p>
          <a:p>
            <a:pPr marL="800100" lvl="2" indent="-342900">
              <a:buFont typeface="+mj-lt"/>
              <a:buAutoNum type="romanUcPeriod"/>
            </a:pPr>
            <a:endParaRPr lang="en-US" sz="1600" b="0" dirty="0"/>
          </a:p>
          <a:p>
            <a:pPr marL="800100" lvl="2" indent="-342900">
              <a:buFont typeface="+mj-lt"/>
              <a:buAutoNum type="romanUcPeriod"/>
            </a:pPr>
            <a:endParaRPr lang="en-US" sz="1600" b="0" dirty="0"/>
          </a:p>
          <a:p>
            <a:pPr marL="800100" lvl="2" indent="-342900">
              <a:buFont typeface="+mj-lt"/>
              <a:buAutoNum type="romanUcPeriod"/>
            </a:pPr>
            <a:endParaRPr lang="en-US" sz="1600" b="0" dirty="0"/>
          </a:p>
          <a:p>
            <a:pPr marL="800100" lvl="2" indent="-342900">
              <a:buFont typeface="+mj-lt"/>
              <a:buAutoNum type="romanUcPeriod"/>
            </a:pPr>
            <a:endParaRPr lang="en-US" sz="1600" b="0" dirty="0"/>
          </a:p>
          <a:p>
            <a:pPr marL="800100" lvl="2" indent="-342900">
              <a:buFont typeface="+mj-lt"/>
              <a:buAutoNum type="romanUcPeriod"/>
            </a:pPr>
            <a:endParaRPr lang="en-US" sz="1700" b="0" dirty="0"/>
          </a:p>
          <a:p>
            <a:pPr marL="342900" indent="-342900">
              <a:buFont typeface="+mj-lt"/>
              <a:buAutoNum type="arabicPeriod"/>
            </a:pPr>
            <a:r>
              <a:rPr lang="en-US" sz="1700" b="0" dirty="0"/>
              <a:t>Submitted NTRs for Draco dev cycle, Scheduler (SCH), and File Commander (</a:t>
            </a:r>
            <a:r>
              <a:rPr lang="en-US" sz="1700" b="0" dirty="0" err="1"/>
              <a:t>FCx</a:t>
            </a:r>
            <a:r>
              <a:rPr lang="en-US" sz="1700" b="0" dirty="0"/>
              <a:t>)</a:t>
            </a:r>
          </a:p>
          <a:p>
            <a:pPr marL="685800" lvl="1" indent="-457200">
              <a:buFont typeface="+mj-lt"/>
              <a:buAutoNum type="alphaLcPeriod"/>
            </a:pPr>
            <a:r>
              <a:rPr lang="en-US" sz="1600" b="0" dirty="0"/>
              <a:t>All are planned to be open sourced under an APACHE license.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" y="6610434"/>
            <a:ext cx="9144000" cy="238125"/>
          </a:xfrm>
        </p:spPr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FC483-7784-4EAD-9F68-0E48DB838E1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53FC5F0-920F-445A-A183-520A70F38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560841"/>
              </p:ext>
            </p:extLst>
          </p:nvPr>
        </p:nvGraphicFramePr>
        <p:xfrm>
          <a:off x="370845" y="4078846"/>
          <a:ext cx="8402310" cy="14269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6425">
                  <a:extLst>
                    <a:ext uri="{9D8B030D-6E8A-4147-A177-3AD203B41FA5}">
                      <a16:colId xmlns:a16="http://schemas.microsoft.com/office/drawing/2014/main" val="2132674403"/>
                    </a:ext>
                  </a:extLst>
                </a:gridCol>
                <a:gridCol w="313883">
                  <a:extLst>
                    <a:ext uri="{9D8B030D-6E8A-4147-A177-3AD203B41FA5}">
                      <a16:colId xmlns:a16="http://schemas.microsoft.com/office/drawing/2014/main" val="2527186691"/>
                    </a:ext>
                  </a:extLst>
                </a:gridCol>
                <a:gridCol w="560154">
                  <a:extLst>
                    <a:ext uri="{9D8B030D-6E8A-4147-A177-3AD203B41FA5}">
                      <a16:colId xmlns:a16="http://schemas.microsoft.com/office/drawing/2014/main" val="3345393019"/>
                    </a:ext>
                  </a:extLst>
                </a:gridCol>
                <a:gridCol w="560154">
                  <a:extLst>
                    <a:ext uri="{9D8B030D-6E8A-4147-A177-3AD203B41FA5}">
                      <a16:colId xmlns:a16="http://schemas.microsoft.com/office/drawing/2014/main" val="437185393"/>
                    </a:ext>
                  </a:extLst>
                </a:gridCol>
                <a:gridCol w="560154">
                  <a:extLst>
                    <a:ext uri="{9D8B030D-6E8A-4147-A177-3AD203B41FA5}">
                      <a16:colId xmlns:a16="http://schemas.microsoft.com/office/drawing/2014/main" val="424055509"/>
                    </a:ext>
                  </a:extLst>
                </a:gridCol>
                <a:gridCol w="560154">
                  <a:extLst>
                    <a:ext uri="{9D8B030D-6E8A-4147-A177-3AD203B41FA5}">
                      <a16:colId xmlns:a16="http://schemas.microsoft.com/office/drawing/2014/main" val="977565523"/>
                    </a:ext>
                  </a:extLst>
                </a:gridCol>
                <a:gridCol w="560154">
                  <a:extLst>
                    <a:ext uri="{9D8B030D-6E8A-4147-A177-3AD203B41FA5}">
                      <a16:colId xmlns:a16="http://schemas.microsoft.com/office/drawing/2014/main" val="4031046929"/>
                    </a:ext>
                  </a:extLst>
                </a:gridCol>
                <a:gridCol w="560154">
                  <a:extLst>
                    <a:ext uri="{9D8B030D-6E8A-4147-A177-3AD203B41FA5}">
                      <a16:colId xmlns:a16="http://schemas.microsoft.com/office/drawing/2014/main" val="2024080598"/>
                    </a:ext>
                  </a:extLst>
                </a:gridCol>
                <a:gridCol w="560154">
                  <a:extLst>
                    <a:ext uri="{9D8B030D-6E8A-4147-A177-3AD203B41FA5}">
                      <a16:colId xmlns:a16="http://schemas.microsoft.com/office/drawing/2014/main" val="3150881262"/>
                    </a:ext>
                  </a:extLst>
                </a:gridCol>
                <a:gridCol w="560154">
                  <a:extLst>
                    <a:ext uri="{9D8B030D-6E8A-4147-A177-3AD203B41FA5}">
                      <a16:colId xmlns:a16="http://schemas.microsoft.com/office/drawing/2014/main" val="3819166044"/>
                    </a:ext>
                  </a:extLst>
                </a:gridCol>
                <a:gridCol w="560154">
                  <a:extLst>
                    <a:ext uri="{9D8B030D-6E8A-4147-A177-3AD203B41FA5}">
                      <a16:colId xmlns:a16="http://schemas.microsoft.com/office/drawing/2014/main" val="426053594"/>
                    </a:ext>
                  </a:extLst>
                </a:gridCol>
                <a:gridCol w="560154">
                  <a:extLst>
                    <a:ext uri="{9D8B030D-6E8A-4147-A177-3AD203B41FA5}">
                      <a16:colId xmlns:a16="http://schemas.microsoft.com/office/drawing/2014/main" val="3679533661"/>
                    </a:ext>
                  </a:extLst>
                </a:gridCol>
                <a:gridCol w="560154">
                  <a:extLst>
                    <a:ext uri="{9D8B030D-6E8A-4147-A177-3AD203B41FA5}">
                      <a16:colId xmlns:a16="http://schemas.microsoft.com/office/drawing/2014/main" val="468066699"/>
                    </a:ext>
                  </a:extLst>
                </a:gridCol>
                <a:gridCol w="560154">
                  <a:extLst>
                    <a:ext uri="{9D8B030D-6E8A-4147-A177-3AD203B41FA5}">
                      <a16:colId xmlns:a16="http://schemas.microsoft.com/office/drawing/2014/main" val="4226847758"/>
                    </a:ext>
                  </a:extLst>
                </a:gridCol>
                <a:gridCol w="560154">
                  <a:extLst>
                    <a:ext uri="{9D8B030D-6E8A-4147-A177-3AD203B41FA5}">
                      <a16:colId xmlns:a16="http://schemas.microsoft.com/office/drawing/2014/main" val="1253394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Type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cfe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osal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psp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cf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hk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lc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md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/>
                </a:tc>
                <a:extLst>
                  <a:ext uri="{0D108BD9-81ED-4DB2-BD59-A6C34878D82A}">
                    <a16:rowId xmlns:a16="http://schemas.microsoft.com/office/drawing/2014/main" val="344343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Issues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506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extLst>
                  <a:ext uri="{0D108BD9-81ED-4DB2-BD59-A6C34878D82A}">
                    <a16:rowId xmlns:a16="http://schemas.microsoft.com/office/drawing/2014/main" val="1501811747"/>
                  </a:ext>
                </a:extLst>
              </a:tr>
              <a:tr h="314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extLst>
                  <a:ext uri="{0D108BD9-81ED-4DB2-BD59-A6C34878D82A}">
                    <a16:rowId xmlns:a16="http://schemas.microsoft.com/office/drawing/2014/main" val="2153895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Bugs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/>
                </a:tc>
                <a:extLst>
                  <a:ext uri="{0D108BD9-81ED-4DB2-BD59-A6C34878D82A}">
                    <a16:rowId xmlns:a16="http://schemas.microsoft.com/office/drawing/2014/main" val="17855003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7EC260-1EE3-4BC7-A14A-7EF3F9CB7E86}"/>
              </a:ext>
            </a:extLst>
          </p:cNvPr>
          <p:cNvSpPr txBox="1"/>
          <p:nvPr/>
        </p:nvSpPr>
        <p:spPr>
          <a:xfrm>
            <a:off x="370845" y="5502750"/>
            <a:ext cx="84023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Draco Development Cycle Metrics</a:t>
            </a:r>
          </a:p>
        </p:txBody>
      </p:sp>
    </p:spTree>
    <p:extLst>
      <p:ext uri="{BB962C8B-B14F-4D97-AF65-F5344CB8AC3E}">
        <p14:creationId xmlns:p14="http://schemas.microsoft.com/office/powerpoint/2010/main" val="371192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3637-C699-4CAE-86D9-86C2EBE73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GitHub Repo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D5040-790C-488C-953F-3C21BD3C7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12670"/>
            <a:ext cx="9144000" cy="680806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 err="1">
                <a:solidFill>
                  <a:srgbClr val="0F75B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cFS</a:t>
            </a:r>
            <a:r>
              <a:rPr lang="en-US" sz="2200" dirty="0">
                <a:solidFill>
                  <a:srgbClr val="0F75B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Main Rep</a:t>
            </a:r>
            <a:endParaRPr lang="en-US" sz="2200" dirty="0">
              <a:solidFill>
                <a:srgbClr val="0F75BC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188E5-6DAE-4612-B52B-EFE2252664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2D0D5-6624-4F69-BE35-3503D0414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A00B4B-1006-4875-B353-0D07590CE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80" y="895433"/>
            <a:ext cx="8104758" cy="454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5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BDDE4-CEB2-4F83-9017-4EB70DD0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Build Release Artifacts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4E9D5-A0A5-4889-9419-D7CD01CBFD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AF927-7116-4F9E-9847-297A80468F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6829B-F8E3-4D22-8B0B-555246792291}"/>
              </a:ext>
            </a:extLst>
          </p:cNvPr>
          <p:cNvSpPr txBox="1"/>
          <p:nvPr/>
        </p:nvSpPr>
        <p:spPr>
          <a:xfrm>
            <a:off x="465667" y="5394097"/>
            <a:ext cx="820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Provide the software itself, Version Description Documents (VDDs), user’s guides, unit, functional and build verification test results, design documentation, and requirements documents for </a:t>
            </a:r>
            <a:r>
              <a:rPr lang="en-US" sz="1600" dirty="0" err="1">
                <a:solidFill>
                  <a:schemeClr val="accent6"/>
                </a:solidFill>
              </a:rPr>
              <a:t>cFE</a:t>
            </a:r>
            <a:r>
              <a:rPr lang="en-US" sz="1600" dirty="0">
                <a:solidFill>
                  <a:schemeClr val="accent6"/>
                </a:solidFill>
              </a:rPr>
              <a:t> + the 10 open-source apps that we tag in a release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792E3F-D57D-45FC-9311-B90D94D24A1F}"/>
              </a:ext>
            </a:extLst>
          </p:cNvPr>
          <p:cNvSpPr txBox="1"/>
          <p:nvPr/>
        </p:nvSpPr>
        <p:spPr>
          <a:xfrm>
            <a:off x="-5822" y="468524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F75B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https://github.com/nasa/CF/releases/tag/draco-rc4</a:t>
            </a:r>
            <a:endParaRPr lang="en-US" sz="1500" dirty="0">
              <a:solidFill>
                <a:srgbClr val="0F75B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B7B335-E90F-4EC3-AFA9-A964A7399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05" y="913368"/>
            <a:ext cx="8846947" cy="37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8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3504-2EB2-4FA0-8329-4D0D88D6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GSFC Open-Source Apps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4EBB1-B842-49C6-9F3E-4BD8EE71B4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Flight Software Workshop –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246CC-FE1B-416D-9EDF-2AF4E90AB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6334AB7-C452-488E-A9DB-DBCD1AA1C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926263"/>
              </p:ext>
            </p:extLst>
          </p:nvPr>
        </p:nvGraphicFramePr>
        <p:xfrm>
          <a:off x="250514" y="875764"/>
          <a:ext cx="8219231" cy="4419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0108">
                  <a:extLst>
                    <a:ext uri="{9D8B030D-6E8A-4147-A177-3AD203B41FA5}">
                      <a16:colId xmlns:a16="http://schemas.microsoft.com/office/drawing/2014/main" val="113572289"/>
                    </a:ext>
                  </a:extLst>
                </a:gridCol>
                <a:gridCol w="5849123">
                  <a:extLst>
                    <a:ext uri="{9D8B030D-6E8A-4147-A177-3AD203B41FA5}">
                      <a16:colId xmlns:a16="http://schemas.microsoft.com/office/drawing/2014/main" val="4044326981"/>
                    </a:ext>
                  </a:extLst>
                </a:gridCol>
              </a:tblGrid>
              <a:tr h="205766">
                <a:tc>
                  <a:txBody>
                    <a:bodyPr/>
                    <a:lstStyle/>
                    <a:p>
                      <a:r>
                        <a:rPr lang="en-US" sz="1400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737259"/>
                  </a:ext>
                </a:extLst>
              </a:tr>
              <a:tr h="370379">
                <a:tc>
                  <a:txBody>
                    <a:bodyPr/>
                    <a:lstStyle/>
                    <a:p>
                      <a:r>
                        <a:rPr lang="en-US" sz="1500" dirty="0"/>
                        <a:t>Data Storage (DS)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Records housekeeping, engineering and science data onboard for downlink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130614"/>
                  </a:ext>
                </a:extLst>
              </a:tr>
              <a:tr h="216055">
                <a:tc>
                  <a:txBody>
                    <a:bodyPr/>
                    <a:lstStyle/>
                    <a:p>
                      <a:r>
                        <a:rPr lang="en-US" sz="1500" dirty="0"/>
                        <a:t>File Manager (FM)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Interface to the ground for managing files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28132"/>
                  </a:ext>
                </a:extLst>
              </a:tr>
              <a:tr h="216055">
                <a:tc>
                  <a:txBody>
                    <a:bodyPr/>
                    <a:lstStyle/>
                    <a:p>
                      <a:r>
                        <a:rPr lang="en-US" sz="1500" dirty="0"/>
                        <a:t>Housekeeping (HK)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Collects and re-packages telemetry from other applications.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501961"/>
                  </a:ext>
                </a:extLst>
              </a:tr>
              <a:tr h="454932">
                <a:tc>
                  <a:txBody>
                    <a:bodyPr/>
                    <a:lstStyle/>
                    <a:p>
                      <a:r>
                        <a:rPr lang="en-US" sz="1500" dirty="0"/>
                        <a:t>Health and Safety (HS)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Ensures critical tasks check-in, services watchdog, detects CPU hogging, calculates CPU utilization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65513"/>
                  </a:ext>
                </a:extLst>
              </a:tr>
              <a:tr h="370379">
                <a:tc>
                  <a:txBody>
                    <a:bodyPr/>
                    <a:lstStyle/>
                    <a:p>
                      <a:r>
                        <a:rPr lang="en-US" sz="1500" dirty="0"/>
                        <a:t>Memory Dwell (MD)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Allows ground to telemeter the contents of memory locations. Useful for debugging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818016"/>
                  </a:ext>
                </a:extLst>
              </a:tr>
              <a:tr h="216055">
                <a:tc>
                  <a:txBody>
                    <a:bodyPr/>
                    <a:lstStyle/>
                    <a:p>
                      <a:r>
                        <a:rPr lang="en-US" sz="1500" dirty="0"/>
                        <a:t>Checksum (CS)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Performs data integrity checking of memory, tables and files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6291"/>
                  </a:ext>
                </a:extLst>
              </a:tr>
              <a:tr h="370379">
                <a:tc>
                  <a:txBody>
                    <a:bodyPr/>
                    <a:lstStyle/>
                    <a:p>
                      <a:r>
                        <a:rPr lang="en-US" sz="1500" dirty="0"/>
                        <a:t>Limit Checker (LC)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the capability to monitor values and take action when a given threshold is exceeded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868077"/>
                  </a:ext>
                </a:extLst>
              </a:tr>
              <a:tr h="216055">
                <a:tc>
                  <a:txBody>
                    <a:bodyPr/>
                    <a:lstStyle/>
                    <a:p>
                      <a:r>
                        <a:rPr lang="en-US" sz="1500" dirty="0"/>
                        <a:t>Memory Manager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the ability to load and dump memory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6267"/>
                  </a:ext>
                </a:extLst>
              </a:tr>
              <a:tr h="216055">
                <a:tc>
                  <a:txBody>
                    <a:bodyPr/>
                    <a:lstStyle/>
                    <a:p>
                      <a:r>
                        <a:rPr lang="en-US" sz="1500" dirty="0"/>
                        <a:t>Stored Command (SC)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Onboard Commands Sequencer (absolute and relative)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179782"/>
                  </a:ext>
                </a:extLst>
              </a:tr>
              <a:tr h="216055">
                <a:tc>
                  <a:txBody>
                    <a:bodyPr/>
                    <a:lstStyle/>
                    <a:p>
                      <a:r>
                        <a:rPr lang="en-US" sz="1500" dirty="0"/>
                        <a:t>CFDP (CF)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Transfers/receives file data to/from the ground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713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9486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12e3c8d-1330-4be2-8946-ee66b02f0d99">
      <UserInfo>
        <DisplayName>Berry, Daniel L. (GSFC-5820)</DisplayName>
        <AccountId>107</AccountId>
        <AccountType/>
      </UserInfo>
    </SharedWithUsers>
    <Picture xmlns="99e05b9d-7fba-4deb-8fc2-1bc37cd38358">
      <Url xsi:nil="true"/>
      <Description xsi:nil="true"/>
    </Picture>
    <Target_x0020_Audiences xmlns="99e05b9d-7fba-4deb-8fc2-1bc37cd38358" xsi:nil="true"/>
    <Purpose xmlns="99e05b9d-7fba-4deb-8fc2-1bc37cd38358" xsi:nil="true"/>
    <_ModernAudienceTargetUserField xmlns="99e05b9d-7fba-4deb-8fc2-1bc37cd38358">
      <UserInfo>
        <DisplayName/>
        <AccountId xsi:nil="true"/>
        <AccountType/>
      </UserInfo>
    </_ModernAudienceTargetUser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D5B77B03FFF4FADC3B5FEDB6A4C7F" ma:contentTypeVersion="16" ma:contentTypeDescription="Create a new document." ma:contentTypeScope="" ma:versionID="040ec1967688b8deab5dd668ed09098f">
  <xsd:schema xmlns:xsd="http://www.w3.org/2001/XMLSchema" xmlns:xs="http://www.w3.org/2001/XMLSchema" xmlns:p="http://schemas.microsoft.com/office/2006/metadata/properties" xmlns:ns2="812e3c8d-1330-4be2-8946-ee66b02f0d99" xmlns:ns3="99e05b9d-7fba-4deb-8fc2-1bc37cd38358" targetNamespace="http://schemas.microsoft.com/office/2006/metadata/properties" ma:root="true" ma:fieldsID="656995ff89897ab534aa1685180308ae" ns2:_="" ns3:_="">
    <xsd:import namespace="812e3c8d-1330-4be2-8946-ee66b02f0d99"/>
    <xsd:import namespace="99e05b9d-7fba-4deb-8fc2-1bc37cd383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Picture" minOccurs="0"/>
                <xsd:element ref="ns3:MediaServiceOCR" minOccurs="0"/>
                <xsd:element ref="ns3:Purpose" minOccurs="0"/>
                <xsd:element ref="ns3:Target_x0020_Audiences" minOccurs="0"/>
                <xsd:element ref="ns3:_ModernAudienceTargetUserField" minOccurs="0"/>
                <xsd:element ref="ns3:_ModernAudienceAadObjectI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e3c8d-1330-4be2-8946-ee66b02f0d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05b9d-7fba-4deb-8fc2-1bc37cd383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Picture" ma:index="16" nillable="true" ma:displayName="Thumbnail" ma:description="= Picture " ma:format="Hyperlink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urpose" ma:index="18" nillable="true" ma:displayName="Purpose" ma:format="Dropdown" ma:internalName="Purpose">
      <xsd:simpleType>
        <xsd:restriction base="dms:Choice">
          <xsd:enumeration value="2021 ETD Awards"/>
          <xsd:enumeration value="Choice 2"/>
          <xsd:enumeration value="Choice 3"/>
        </xsd:restriction>
      </xsd:simpleType>
    </xsd:element>
    <xsd:element name="Target_x0020_Audiences" ma:index="19" nillable="true" ma:displayName="Target Audiences" ma:internalName="Target_x0020_Audiences">
      <xsd:simpleType>
        <xsd:restriction base="dms:Unknown"/>
      </xsd:simpleType>
    </xsd:element>
    <xsd:element name="_ModernAudienceTargetUserField" ma:index="20" nillable="true" ma:displayName="Audience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21" nillable="true" ma:displayName="AudienceIds" ma:list="{21298100-809f-4bd2-92da-5d8ebbd66f41}" ma:internalName="_ModernAudienceAadObjectIds" ma:readOnly="true" ma:showField="_AadObjectIdForUser" ma:web="812e3c8d-1330-4be2-8946-ee66b02f0d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288EB3-4C2B-440F-A06F-5066AE1283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2247F0-3EC5-4304-8C0D-803B9A2986D4}">
  <ds:schemaRefs>
    <ds:schemaRef ds:uri="812e3c8d-1330-4be2-8946-ee66b02f0d99"/>
    <ds:schemaRef ds:uri="99e05b9d-7fba-4deb-8fc2-1bc37cd383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7D17EC-AA9B-405D-BE30-221BA63B965D}">
  <ds:schemaRefs>
    <ds:schemaRef ds:uri="812e3c8d-1330-4be2-8946-ee66b02f0d99"/>
    <ds:schemaRef ds:uri="99e05b9d-7fba-4deb-8fc2-1bc37cd383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51452</TotalTime>
  <Words>1839</Words>
  <Application>Microsoft Office PowerPoint</Application>
  <PresentationFormat>On-screen Show (4:3)</PresentationFormat>
  <Paragraphs>421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(Body)</vt:lpstr>
      <vt:lpstr>Calibri</vt:lpstr>
      <vt:lpstr>Century Gothic</vt:lpstr>
      <vt:lpstr>Gill Sans MT</vt:lpstr>
      <vt:lpstr>Helvetica</vt:lpstr>
      <vt:lpstr>Times New Roman</vt:lpstr>
      <vt:lpstr>Wingdings</vt:lpstr>
      <vt:lpstr>Default Design</vt:lpstr>
      <vt:lpstr>PowerPoint Presentation</vt:lpstr>
      <vt:lpstr>cFS Overview (1 of 2) </vt:lpstr>
      <vt:lpstr>cFS Overview (2 of 2) </vt:lpstr>
      <vt:lpstr>Goals/Objective</vt:lpstr>
      <vt:lpstr>cFS Use at NASA Centers</vt:lpstr>
      <vt:lpstr>Recent Accomplishments</vt:lpstr>
      <vt:lpstr>Main GitHub Repo </vt:lpstr>
      <vt:lpstr>Current Build Release Artifacts</vt:lpstr>
      <vt:lpstr>GSFC Open-Source Apps</vt:lpstr>
      <vt:lpstr>Additional Open-Source Tools/Resources</vt:lpstr>
      <vt:lpstr>Focus of Today’s Discussion - EDS and CTF</vt:lpstr>
      <vt:lpstr>Focus of Today’s Discussion - EDS and CTF</vt:lpstr>
      <vt:lpstr>EDS Development and Operational Use Cases </vt:lpstr>
      <vt:lpstr>CCSDS Electronic Data Sheets (EDS) in cFS</vt:lpstr>
      <vt:lpstr>Device and Software Component SEDS</vt:lpstr>
      <vt:lpstr>Inefficiency in our Current Process (1 of 2)</vt:lpstr>
      <vt:lpstr>Inefficiency in our Current Process (2 of 2)</vt:lpstr>
      <vt:lpstr>Plans for Equuleus</vt:lpstr>
      <vt:lpstr>Plans for Equuleus – EDS Verification/Open-Source Release</vt:lpstr>
      <vt:lpstr>Plans for Equuleus – EDS Verification/Open-Source Release</vt:lpstr>
      <vt:lpstr>Future Benefits of EDS</vt:lpstr>
      <vt:lpstr>Questions?</vt:lpstr>
      <vt:lpstr>PowerPoint Presentation</vt:lpstr>
      <vt:lpstr>Acronyms</vt:lpstr>
      <vt:lpstr>Acronyms cont.</vt:lpstr>
      <vt:lpstr>cFS Test Framework (CTF) GUI</vt:lpstr>
      <vt:lpstr>cFS Command and Data Dictionary (CCDD) GUI</vt:lpstr>
    </vt:vector>
  </TitlesOfParts>
  <Manager/>
  <Company>NASA GSFC Software Engineering Division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Division Project Review</dc:subject>
  <dc:creator>Pittman, Pamela L. (GSFC-5800)</dc:creator>
  <cp:keywords/>
  <dc:description/>
  <cp:lastModifiedBy>Knutsen, Daniel M. (GSFC-5820)</cp:lastModifiedBy>
  <cp:revision>299</cp:revision>
  <dcterms:created xsi:type="dcterms:W3CDTF">2010-12-29T15:10:07Z</dcterms:created>
  <dcterms:modified xsi:type="dcterms:W3CDTF">2023-02-27T16:02:24Z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0x010100B2FD5B77B03FFF4FADC3B5FEDB6A4C7F</vt:lpwstr>
  </property>
  <property fmtid="{D5CDD505-2E9C-101B-9397-08002B2CF9AE}" pid="3" name="Order">
    <vt:r8>128200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