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811" r:id="rId2"/>
    <p:sldId id="857" r:id="rId3"/>
    <p:sldId id="846" r:id="rId4"/>
    <p:sldId id="844" r:id="rId5"/>
    <p:sldId id="845" r:id="rId6"/>
    <p:sldId id="848" r:id="rId7"/>
    <p:sldId id="839" r:id="rId8"/>
    <p:sldId id="859" r:id="rId9"/>
    <p:sldId id="861" r:id="rId10"/>
    <p:sldId id="862" r:id="rId11"/>
    <p:sldId id="863" r:id="rId12"/>
    <p:sldId id="864" r:id="rId13"/>
    <p:sldId id="865" r:id="rId14"/>
    <p:sldId id="873" r:id="rId15"/>
    <p:sldId id="867" r:id="rId16"/>
    <p:sldId id="871" r:id="rId17"/>
    <p:sldId id="866" r:id="rId18"/>
    <p:sldId id="872" r:id="rId19"/>
    <p:sldId id="853" r:id="rId20"/>
    <p:sldId id="860" r:id="rId2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 Narrow" pitchFamily="28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">
          <p15:clr>
            <a:srgbClr val="A4A3A4"/>
          </p15:clr>
        </p15:guide>
        <p15:guide id="2" orient="horz" pos="2832">
          <p15:clr>
            <a:srgbClr val="A4A3A4"/>
          </p15:clr>
        </p15:guide>
        <p15:guide id="3" pos="2880">
          <p15:clr>
            <a:srgbClr val="A4A3A4"/>
          </p15:clr>
        </p15:guide>
        <p15:guide id="4" pos="3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ers, Basil S" initials="JBS" lastIdx="1" clrIdx="0">
    <p:extLst>
      <p:ext uri="{19B8F6BF-5375-455C-9EA6-DF929625EA0E}">
        <p15:presenceInfo xmlns:p15="http://schemas.microsoft.com/office/powerpoint/2012/main" userId="S-1-5-21-2091985909-913012853-1888036836-1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5BB6"/>
    <a:srgbClr val="336699"/>
    <a:srgbClr val="3366CC"/>
    <a:srgbClr val="0000FF"/>
    <a:srgbClr val="0066CC"/>
    <a:srgbClr val="0000CC"/>
    <a:srgbClr val="190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395" autoAdjust="0"/>
  </p:normalViewPr>
  <p:slideViewPr>
    <p:cSldViewPr snapToGrid="0">
      <p:cViewPr varScale="1">
        <p:scale>
          <a:sx n="57" d="100"/>
          <a:sy n="57" d="100"/>
        </p:scale>
        <p:origin x="292" y="52"/>
      </p:cViewPr>
      <p:guideLst>
        <p:guide orient="horz" pos="419"/>
        <p:guide orient="horz" pos="2832"/>
        <p:guide pos="2880"/>
        <p:guide pos="305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042" y="72"/>
      </p:cViewPr>
      <p:guideLst>
        <p:guide orient="horz" pos="3025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2T16:08:56.131" idx="1">
    <p:pos x="10" y="10"/>
    <p:text>I'm Excited and overwhelmed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t" anchorCtr="0" compatLnSpc="1">
            <a:prstTxWarp prst="textNoShape">
              <a:avLst/>
            </a:prstTxWarp>
          </a:bodyPr>
          <a:lstStyle>
            <a:lvl1pPr algn="l" defTabSz="962025">
              <a:defRPr sz="1200" b="0" i="1">
                <a:solidFill>
                  <a:srgbClr val="C2C7BD"/>
                </a:solidFill>
                <a:latin typeface="Arial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b="0" i="1">
                <a:solidFill>
                  <a:srgbClr val="C2C7BD"/>
                </a:solidFill>
                <a:latin typeface="Arial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b" anchorCtr="0" compatLnSpc="1">
            <a:prstTxWarp prst="textNoShape">
              <a:avLst/>
            </a:prstTxWarp>
          </a:bodyPr>
          <a:lstStyle>
            <a:lvl1pPr algn="l" defTabSz="962025">
              <a:defRPr sz="1200" b="0" i="1">
                <a:solidFill>
                  <a:srgbClr val="C2C7BD"/>
                </a:solidFill>
                <a:latin typeface="Arial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b="0" i="1">
                <a:solidFill>
                  <a:srgbClr val="C2C7BD"/>
                </a:solidFill>
                <a:latin typeface="Arial" charset="0"/>
              </a:defRPr>
            </a:lvl1pPr>
          </a:lstStyle>
          <a:p>
            <a:fld id="{749F428B-D54B-4000-A6DF-CF01C5174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1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t" anchorCtr="0" compatLnSpc="1">
            <a:prstTxWarp prst="textNoShape">
              <a:avLst/>
            </a:prstTxWarp>
          </a:bodyPr>
          <a:lstStyle>
            <a:lvl1pPr algn="l" defTabSz="962025">
              <a:defRPr sz="1200" b="0" i="1">
                <a:latin typeface="Times New Roman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b="0" i="1">
                <a:latin typeface="Times New Roman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b" anchorCtr="0" compatLnSpc="1">
            <a:prstTxWarp prst="textNoShape">
              <a:avLst/>
            </a:prstTxWarp>
          </a:bodyPr>
          <a:lstStyle>
            <a:lvl1pPr algn="l" defTabSz="962025">
              <a:defRPr sz="1200" b="0" i="1">
                <a:latin typeface="Times New Roman" pitchFamily="2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29" tIns="0" rIns="20129" bIns="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b="0" i="1">
                <a:latin typeface="Times New Roman" pitchFamily="28" charset="0"/>
              </a:defRPr>
            </a:lvl1pPr>
          </a:lstStyle>
          <a:p>
            <a:fld id="{513D60FA-F0DF-4CFF-A67D-B21BA17768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3" tIns="48648" rIns="97293" bIns="48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7425" cy="3597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99622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110" charset="-128"/>
        <a:cs typeface="ヒラギノ角ゴ Pro W3" pitchFamily="-110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110" charset="-128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110" charset="-128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110" charset="-128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pitchFamily="-65" charset="-128"/>
        <a:cs typeface="ヒラギノ角ゴ Pro W3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solidFill>
            <a:schemeClr val="accent1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77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9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19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endParaRPr lang="en-US">
              <a:latin typeface="Arial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2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114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08236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  <a:p>
            <a:endParaRPr lang="en-US" dirty="0">
              <a:latin typeface="Arial" charset="0"/>
              <a:ea typeface="ヒラギノ角ゴ Pro W3" pitchFamily="28" charset="-128"/>
            </a:endParaRPr>
          </a:p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37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86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C1B96-5FA2-4B7D-B6B7-52F57BE71175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7425" cy="3597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59300"/>
            <a:ext cx="5372100" cy="4321175"/>
          </a:xfrm>
          <a:noFill/>
          <a:ln/>
        </p:spPr>
        <p:txBody>
          <a:bodyPr/>
          <a:lstStyle/>
          <a:p>
            <a:r>
              <a:rPr lang="en-US" dirty="0">
                <a:latin typeface="Arial" charset="0"/>
                <a:ea typeface="ヒラギノ角ゴ Pro W3" pitchFamily="2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2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60FA-F0DF-4CFF-A67D-B21BA17768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FF09B-781E-47F7-B9BF-142FCC6B5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C6A02-C6BB-474E-A565-81858B502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831850"/>
            <a:ext cx="2068513" cy="5370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831850"/>
            <a:ext cx="6054725" cy="5370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E7C1E-7C25-46CA-A397-BE1993201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831850"/>
            <a:ext cx="8275638" cy="733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665288"/>
            <a:ext cx="4052888" cy="4537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2013" y="1665288"/>
            <a:ext cx="4052887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B3AC9-D3B4-41A7-86B6-E3EB1C435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9DABB-5B85-4FA5-AD2C-D8F1EDB7F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68326-8554-4E03-BCB9-F4729C52F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65288"/>
            <a:ext cx="40528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65288"/>
            <a:ext cx="40528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3768E-E6B3-4A58-83CC-1515CA53B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6B574-18C1-48B9-9252-8833057AF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9B779-1284-421C-8DA1-C3C37BAF2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1525A-2043-4897-9162-3738A8B85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89757-7EF5-4EF1-8B17-63DFF1782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BD8E6-3567-440C-B2E8-9A4634BB7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65288"/>
            <a:ext cx="8258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831850"/>
            <a:ext cx="82756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2330" name="Rectangle 42"/>
          <p:cNvSpPr>
            <a:spLocks noChangeArrowheads="1"/>
          </p:cNvSpPr>
          <p:nvPr userDrawn="1"/>
        </p:nvSpPr>
        <p:spPr bwMode="auto">
          <a:xfrm>
            <a:off x="127000" y="667385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endParaRPr lang="en-US" sz="700" b="0">
              <a:solidFill>
                <a:srgbClr val="003399"/>
              </a:solidFill>
              <a:latin typeface="Arial" pitchFamily="28" charset="0"/>
              <a:ea typeface="+mn-ea"/>
            </a:endParaRPr>
          </a:p>
        </p:txBody>
      </p:sp>
      <p:sp>
        <p:nvSpPr>
          <p:cNvPr id="65234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76E1E9-19E9-4C64-943D-439DA09BF3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54" descr="jwst_circle_design3"/>
          <p:cNvPicPr preferRelativeResize="0"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42963" cy="842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57" descr="JWST Color Squar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50225" y="0"/>
            <a:ext cx="9763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+mj-lt"/>
          <a:ea typeface="ヒラギノ角ゴ Pro W3" pitchFamily="-110" charset="-128"/>
          <a:cs typeface="ヒラギノ角ゴ Pro W3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  <a:ea typeface="ヒラギノ角ゴ Pro W3" pitchFamily="-110" charset="-128"/>
          <a:cs typeface="ヒラギノ角ゴ Pro W3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  <a:ea typeface="ヒラギノ角ゴ Pro W3" pitchFamily="-110" charset="-128"/>
          <a:cs typeface="ヒラギノ角ゴ Pro W3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  <a:ea typeface="ヒラギノ角ゴ Pro W3" pitchFamily="-110" charset="-128"/>
          <a:cs typeface="ヒラギノ角ゴ Pro W3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  <a:ea typeface="ヒラギノ角ゴ Pro W3" pitchFamily="-110" charset="-128"/>
          <a:cs typeface="ヒラギノ角ゴ Pro W3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-65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Wingdings" pitchFamily="28" charset="2"/>
        <a:buChar char="§"/>
        <a:defRPr sz="2000" b="1">
          <a:solidFill>
            <a:schemeClr val="tx1"/>
          </a:solidFill>
          <a:latin typeface="+mn-lt"/>
          <a:ea typeface="ヒラギノ角ゴ Pro W3" pitchFamily="-110" charset="-128"/>
          <a:cs typeface="ヒラギノ角ゴ Pro W3" pitchFamily="-110" charset="-128"/>
        </a:defRPr>
      </a:lvl1pPr>
      <a:lvl2pPr marL="685800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10" charset="-128"/>
        </a:defRPr>
      </a:lvl2pPr>
      <a:lvl3pPr marL="969963" indent="-169863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Palatino Linotype" pitchFamily="18" charset="0"/>
        <a:buChar char="-"/>
        <a:defRPr sz="19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10" charset="-128"/>
        </a:defRPr>
      </a:lvl3pPr>
      <a:lvl4pPr marL="1290638" indent="-2063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Wingdings" pitchFamily="28" charset="2"/>
        <a:buChar char="§"/>
        <a:defRPr sz="19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10" charset="-128"/>
        </a:defRPr>
      </a:lvl4pPr>
      <a:lvl5pPr marL="16367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110" charset="-128"/>
        </a:defRPr>
      </a:lvl5pPr>
      <a:lvl6pPr marL="20939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</a:defRPr>
      </a:lvl6pPr>
      <a:lvl7pPr marL="25511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</a:defRPr>
      </a:lvl7pPr>
      <a:lvl8pPr marL="30083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</a:defRPr>
      </a:lvl8pPr>
      <a:lvl9pPr marL="34655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Char char="–"/>
        <a:defRPr sz="1900">
          <a:solidFill>
            <a:schemeClr val="tx1"/>
          </a:solidFill>
          <a:latin typeface="+mn-lt"/>
          <a:ea typeface="ヒラギノ角ゴ Pro W3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wst.nas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nasa.gov/web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btelescope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James Webb Space Telescope(JWST) EEE Parts Program Report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524" y="1651656"/>
            <a:ext cx="70952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contained in this document is subject to export controls under the International Traffic in Arms Regulations (Title 22, CFR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982" y="3682538"/>
            <a:ext cx="736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 Basil Jeffers</a:t>
            </a:r>
          </a:p>
          <a:p>
            <a:r>
              <a:rPr lang="en-US" dirty="0">
                <a:solidFill>
                  <a:schemeClr val="bg1"/>
                </a:solidFill>
              </a:rPr>
              <a:t>JWST Project Lead EEE Parts Engineer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JWST EEE Parts Problem- ISIM Harnesses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DABB-5B85-4FA5-AD2C-D8F1EDB7F8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2000" b="1">
                <a:solidFill>
                  <a:schemeClr val="tx1"/>
                </a:solidFill>
                <a:latin typeface="+mn-lt"/>
                <a:ea typeface="ヒラギノ角ゴ Pro W3" pitchFamily="-110" charset="-128"/>
                <a:cs typeface="ヒラギノ角ゴ Pro W3" pitchFamily="-110" charset="-128"/>
              </a:defRPr>
            </a:lvl1pPr>
            <a:lvl2pPr marL="685800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2pPr>
            <a:lvl3pPr marL="969963" indent="-169863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Palatino Linotype" pitchFamily="18" charset="0"/>
              <a:buChar char="-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3pPr>
            <a:lvl4pPr marL="1290638" indent="-2063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4pPr>
            <a:lvl5pPr marL="16367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5pPr>
            <a:lvl6pPr marL="20939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25511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0083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34655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Problem: The harness performance was changed between ETU and flight and more noise was detected during verification testing. 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Root Cause : A material and possible workmanship event impacted the cable’s performance.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Resolution: GSFC worked with harness manufacturer an critical material supplier to ensure system compliance.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Conclusion: The problem(s) were resolved by 1. Supplier integrity 2. Establishing a great rapport with harness supplier and material manufacturer. </a:t>
            </a:r>
          </a:p>
        </p:txBody>
      </p:sp>
    </p:spTree>
    <p:extLst>
      <p:ext uri="{BB962C8B-B14F-4D97-AF65-F5344CB8AC3E}">
        <p14:creationId xmlns:p14="http://schemas.microsoft.com/office/powerpoint/2010/main" val="1799473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UP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86" y="633412"/>
            <a:ext cx="2327668" cy="10028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55" y="266700"/>
            <a:ext cx="7425991" cy="733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JWST EEE Parts Problems - </a:t>
            </a:r>
            <a:r>
              <a:rPr lang="en-US" b="1" dirty="0">
                <a:solidFill>
                  <a:schemeClr val="bg1"/>
                </a:solidFill>
              </a:rPr>
              <a:t>OP AMP – Radiation Risk </a:t>
            </a:r>
            <a:br>
              <a:rPr lang="en-US" dirty="0">
                <a:solidFill>
                  <a:schemeClr val="bg1"/>
                </a:solidFill>
              </a:rPr>
            </a:b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DABB-5B85-4FA5-AD2C-D8F1EDB7F8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885825" y="1713124"/>
            <a:ext cx="8258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2000" b="1">
                <a:solidFill>
                  <a:schemeClr val="tx1"/>
                </a:solidFill>
                <a:latin typeface="+mn-lt"/>
                <a:ea typeface="ヒラギノ角ゴ Pro W3" pitchFamily="-110" charset="-128"/>
                <a:cs typeface="ヒラギノ角ゴ Pro W3" pitchFamily="-110" charset="-128"/>
              </a:defRPr>
            </a:lvl1pPr>
            <a:lvl2pPr marL="685800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2pPr>
            <a:lvl3pPr marL="969963" indent="-169863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Palatino Linotype" pitchFamily="18" charset="0"/>
              <a:buChar char="-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3pPr>
            <a:lvl4pPr marL="1290638" indent="-2063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4pPr>
            <a:lvl5pPr marL="16367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5pPr>
            <a:lvl6pPr marL="20939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25511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0083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34655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Problem:  Due to microcircuit’s packaging material – it was potentially prone to radiation damage during the mission.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Root Cause : Due to the gold plated lids – a Single Event Effects there </a:t>
            </a:r>
            <a:r>
              <a:rPr lang="en-US" dirty="0">
                <a:solidFill>
                  <a:schemeClr val="bg1"/>
                </a:solidFill>
              </a:rPr>
              <a:t>where proton nuclear interactions with gold plating on the part package caused high LET secondary particles that caused damage in the sensitive part. </a:t>
            </a:r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Resolution: With great support by John’s </a:t>
            </a:r>
            <a:r>
              <a:rPr lang="en-US" kern="0" dirty="0" err="1">
                <a:solidFill>
                  <a:schemeClr val="bg1"/>
                </a:solidFill>
              </a:rPr>
              <a:t>Pandolf‘s</a:t>
            </a:r>
            <a:r>
              <a:rPr lang="en-US" kern="0" dirty="0">
                <a:solidFill>
                  <a:schemeClr val="bg1"/>
                </a:solidFill>
              </a:rPr>
              <a:t> Langley team – GSFC was able to use the Proton beam at Hampton U by </a:t>
            </a:r>
            <a:r>
              <a:rPr lang="en-US" kern="0" dirty="0" err="1">
                <a:solidFill>
                  <a:schemeClr val="bg1"/>
                </a:solidFill>
              </a:rPr>
              <a:t>Dr</a:t>
            </a:r>
            <a:r>
              <a:rPr lang="en-US" kern="0" dirty="0">
                <a:solidFill>
                  <a:schemeClr val="bg1"/>
                </a:solidFill>
              </a:rPr>
              <a:t> Ray Ladbury, GSFC.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Conclusion: The post testing proved that the device can function during potential Proton radiation.  Risk low</a:t>
            </a:r>
            <a:r>
              <a:rPr lang="en-US" kern="0" dirty="0">
                <a:solidFill>
                  <a:srgbClr val="0033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83965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JWST EEE Parts Problem</a:t>
            </a:r>
            <a:r>
              <a:rPr lang="en-US" u="sng" baseline="0" dirty="0">
                <a:solidFill>
                  <a:schemeClr val="bg1"/>
                </a:solidFill>
              </a:rPr>
              <a:t> -</a:t>
            </a:r>
            <a:r>
              <a:rPr lang="en-US" u="sng" dirty="0">
                <a:solidFill>
                  <a:schemeClr val="bg1"/>
                </a:solidFill>
              </a:rPr>
              <a:t> Long Lead EEE Devices and Material  </a:t>
            </a:r>
            <a:br>
              <a:rPr lang="en-US" dirty="0">
                <a:solidFill>
                  <a:srgbClr val="FF0000"/>
                </a:solidFill>
              </a:rPr>
            </a:b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DABB-5B85-4FA5-AD2C-D8F1EDB7F8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Problem: Due to demanding schedule and potential costs impacts associated with delays – EEE parts availability delays posed a serious problem 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Key problem: Hardware failures may require rebuilds and consequently schedule delays 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Resolution: JWST initiated the ISIM EEE Spares Implementation program – Critical Long Lead EEE parts and material were procured kitted and/or stored if needed.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Conclusion: The program allowed JWST ISIM to be integrated and released with no significant schedule delays. </a:t>
            </a:r>
          </a:p>
        </p:txBody>
      </p:sp>
    </p:spTree>
    <p:extLst>
      <p:ext uri="{BB962C8B-B14F-4D97-AF65-F5344CB8AC3E}">
        <p14:creationId xmlns:p14="http://schemas.microsoft.com/office/powerpoint/2010/main" val="8802383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2" y="273585"/>
            <a:ext cx="8275638" cy="733425"/>
          </a:xfrm>
        </p:spPr>
        <p:txBody>
          <a:bodyPr/>
          <a:lstStyle/>
          <a:p>
            <a:r>
              <a:rPr lang="en-US" b="1" u="sng" dirty="0">
                <a:solidFill>
                  <a:prstClr val="black"/>
                </a:solidFill>
                <a:latin typeface="Calibri Light" panose="020F0302020204030204"/>
              </a:rPr>
              <a:t>JWST ISIM EEE Parts Spares Implementation Program </a:t>
            </a:r>
            <a:br>
              <a:rPr lang="en-US" sz="1050" u="sng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8676" y="1088599"/>
            <a:ext cx="7686675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Key program guideline was to order adequate Spares for Critical assemblies and Harnesses.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Implemented the Radio Frequency Identification ( RFID) technology to track hardware &amp; Material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Provided schedule Integrity – addressing Long Lead EEE devices and material .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Enabled JWST project to be a good steward of NASA’s assets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Due to the size and scale of the project,  it is necessary to track the location and status of every critical component.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6375" y="5543550"/>
            <a:ext cx="53625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JWST Long Lead Items was a significant Issue  - possible show stopper!</a:t>
            </a:r>
          </a:p>
        </p:txBody>
      </p:sp>
    </p:spTree>
    <p:extLst>
      <p:ext uri="{BB962C8B-B14F-4D97-AF65-F5344CB8AC3E}">
        <p14:creationId xmlns:p14="http://schemas.microsoft.com/office/powerpoint/2010/main" val="40133255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2" y="273585"/>
            <a:ext cx="8275638" cy="733425"/>
          </a:xfrm>
        </p:spPr>
        <p:txBody>
          <a:bodyPr/>
          <a:lstStyle/>
          <a:p>
            <a:r>
              <a:rPr lang="en-US" b="1" u="sng" dirty="0">
                <a:solidFill>
                  <a:prstClr val="black"/>
                </a:solidFill>
                <a:latin typeface="Calibri Light" panose="020F0302020204030204"/>
              </a:rPr>
              <a:t>JWST ISIM EEE Parts Spares Implementation Program-</a:t>
            </a:r>
            <a:r>
              <a:rPr lang="en-US" b="1" u="sng" dirty="0" err="1">
                <a:solidFill>
                  <a:prstClr val="black"/>
                </a:solidFill>
                <a:latin typeface="Calibri Light" panose="020F0302020204030204"/>
              </a:rPr>
              <a:t>Contd</a:t>
            </a:r>
            <a:r>
              <a:rPr lang="en-US" b="1" u="sng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en-US" sz="1050" u="sng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8676" y="1088599"/>
            <a:ext cx="7686675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JWST is  a NASA Flagship Program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JWST Spares program was implemented to target EEE Parts assemblies removal &amp; builds to ~ 4 months - ~ 50% schedule   reductions.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To be a good steward of NASA’s assets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Due to the size and scale of the project,  it is necessary to track the location and status of every critical component. </a:t>
            </a:r>
          </a:p>
          <a:p>
            <a:pPr marL="228600" lvl="0" indent="-228600"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425" y="5166237"/>
            <a:ext cx="53625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JWST Long Lead Items --  potential show stopper – The ISIM Spares program – mitigated the risk!</a:t>
            </a:r>
          </a:p>
        </p:txBody>
      </p:sp>
    </p:spTree>
    <p:extLst>
      <p:ext uri="{BB962C8B-B14F-4D97-AF65-F5344CB8AC3E}">
        <p14:creationId xmlns:p14="http://schemas.microsoft.com/office/powerpoint/2010/main" val="40287951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33" y="129206"/>
            <a:ext cx="8275638" cy="733425"/>
          </a:xfrm>
        </p:spPr>
        <p:txBody>
          <a:bodyPr/>
          <a:lstStyle/>
          <a:p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</a:rPr>
              <a:t>JWST Spares Stored Items &amp; Storage Locations </a:t>
            </a:r>
            <a:br>
              <a:rPr lang="en-US" u="sng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7" y="1040842"/>
            <a:ext cx="2273343" cy="170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93" y="952280"/>
            <a:ext cx="1883827" cy="1883827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921" y="952280"/>
            <a:ext cx="2698579" cy="1795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14" y="2784769"/>
            <a:ext cx="1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ESD Bins storage of EEE Kits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7498" y="2843728"/>
            <a:ext cx="1909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Gold Shield for Harnesses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1511" y="2863301"/>
            <a:ext cx="28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Critical Assemblies &amp;/or kits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25" y="3610547"/>
            <a:ext cx="1883827" cy="1414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891" y="3490059"/>
            <a:ext cx="1341236" cy="1207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734" y="3476775"/>
            <a:ext cx="1403223" cy="1475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532" y="3705043"/>
            <a:ext cx="2725148" cy="1225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409" y="5062318"/>
            <a:ext cx="214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Long Lead fasteners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1413" y="4767151"/>
            <a:ext cx="189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Radio </a:t>
            </a:r>
            <a:r>
              <a:rPr lang="en-US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Freq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ID Tags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2328" y="5079689"/>
            <a:ext cx="1529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Dry box in NASA 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9762" y="4930445"/>
            <a:ext cx="2714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EEE Parts Kits are stored in Cleanrooms at NASA, NGAS, &amp;  Vendor in California 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089" y="5877442"/>
            <a:ext cx="848677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JWST ISIM Spares Implementation Plan received RFID Awards and presented at RFID and  Artificial Intelligence Technology Conferences  in Phoenix, AZ &amp; Orlando, FL &amp; London,  England,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9920232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Calibri Light" panose="020F0302020204030204"/>
              </a:rPr>
              <a:t>Common Resolution Trends </a:t>
            </a:r>
            <a:br>
              <a:rPr lang="en-US" sz="800" u="sng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93572" y="1309162"/>
            <a:ext cx="6620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Impacted team member’s timely identification of an anomaly.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Established relationship with suppliers and troubleshooters.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Integrity shown during problem analysis.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Trust and respect manifested during analysis and subsequent resolution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Spares Program was a great plan.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3704" y="6126123"/>
            <a:ext cx="48204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Team work was critical during problem resolution </a:t>
            </a:r>
          </a:p>
        </p:txBody>
      </p:sp>
    </p:spTree>
    <p:extLst>
      <p:ext uri="{BB962C8B-B14F-4D97-AF65-F5344CB8AC3E}">
        <p14:creationId xmlns:p14="http://schemas.microsoft.com/office/powerpoint/2010/main" val="128770602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Calibri Light" panose="020F0302020204030204"/>
              </a:rPr>
              <a:t>Summary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575" y="1565275"/>
            <a:ext cx="7400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Problems do not go away overnight. Some problems took 1-3 weeks to resolve while other problems took 2-3 months or longer.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Team work and establishing relationships was critical to success of the JWST EEE Parts Program </a:t>
            </a:r>
          </a:p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James Webb Space Telescope is a complex system. There were many EEE Parts challenges – even during the week of the launch.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EEE Parts Engineers worked with the vast and dedicated JWST team to mitigate technical and non-technical issues- it was a TEAM Effort!!</a:t>
            </a:r>
          </a:p>
          <a:p>
            <a:pPr marL="285750" lvl="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024" y="5257947"/>
            <a:ext cx="62960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 cmpd="sng"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/>
                <a:ea typeface="+mn-ea"/>
              </a:rPr>
              <a:t>JWST EEE Parts Engineering Program  – Establishing Relationships was Our Most Important Part!</a:t>
            </a:r>
          </a:p>
        </p:txBody>
      </p:sp>
    </p:spTree>
    <p:extLst>
      <p:ext uri="{BB962C8B-B14F-4D97-AF65-F5344CB8AC3E}">
        <p14:creationId xmlns:p14="http://schemas.microsoft.com/office/powerpoint/2010/main" val="31383661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4447" y="831850"/>
            <a:ext cx="3520194" cy="585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Acknowledgements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676" y="1695450"/>
            <a:ext cx="76676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We would like to acknowledge the many persons and or groups supporting the JWST EEE Parts Engineering Team, Bill Ochs,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Alix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Duvalsaint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Mary Morrow, Adam Smith, Andrew Mamangakis,  Alison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Nordt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Beverly Settles, Bob Woodward, Bruce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Meinhold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Carletta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Carter, Chris Dailey, Chris Greenwell, Chris Green, Chris Tiu, Chuck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Magurany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Chuck Powers,  Code 562 Parts Analysis Lab, Cristina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Doria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-Warner, Deane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Carlers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Debbie Jeffers, Denise Ratcliff, Donna Wilson, Doug Warren, Ed Rutkowski, Eileen Mitchell, Gregory Griffin, Dr. Henning Leidecker, Jamie Dunn, Jay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Brusse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Joanna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Rojsirivit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Joe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Radich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Joe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Rosol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John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Durning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Ken Label,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Keyvan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Mortazavi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Kimberly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Kirschke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Dr.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Kusum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Sahu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Kyle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Holt,Lakita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Sanders, John Abraham, Lou Fetter,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Lyudmyla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Ochs, Julie Van Campen, Marcia Stanley, Mark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Voyton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Massimo Falcolini, Dr. Matt Greenhouse Maurice Coates, Michelle Scott, Mike Sampson , Noosha Nowrouzi, Nathaniel Forgotson, Nathan Smith, Paul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Geitner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Lynn Chandler, Karen Smith,  Edward (Ted) Wilcox, Dr. Ray Ladbury, Richard Hunter, Rich Williams, Rick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Schnurr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Rob Hodge, Rudy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Ivancic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Scott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Lambros,John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McCloskey, Jason Rooney, Imran Khan, Shri Agarwal,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Shahana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Pagen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Dr. Shaune Allen, Shirley Paul,  Silvia Massetti, Sandy Sumner, Stephanie Watts,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Suong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Le, Steve Kim,  Tina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Schappell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TRAX Procurement, Will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Thangawng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We would especially like to acknowledge our team members who are no longer with us; Terry King, Thomas Duffy, </a:t>
            </a: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Donnel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Curtis GSFC, Wally Foster -UTC, Mark Cooper- JP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L.</a:t>
            </a:r>
          </a:p>
        </p:txBody>
      </p:sp>
    </p:spTree>
    <p:extLst>
      <p:ext uri="{BB962C8B-B14F-4D97-AF65-F5344CB8AC3E}">
        <p14:creationId xmlns:p14="http://schemas.microsoft.com/office/powerpoint/2010/main" val="12624652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B3B601-76D7-44D9-B0F5-7F9BBA051B38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2673" y="331392"/>
            <a:ext cx="7237413" cy="471487"/>
          </a:xfrm>
          <a:noFill/>
        </p:spPr>
        <p:txBody>
          <a:bodyPr anchor="ctr"/>
          <a:lstStyle/>
          <a:p>
            <a:pPr algn="ctr"/>
            <a:r>
              <a:rPr lang="en-US" sz="2900" b="1" u="sng" kern="1200" dirty="0">
                <a:solidFill>
                  <a:schemeClr val="bg1"/>
                </a:solidFill>
                <a:latin typeface="Century" pitchFamily="18" charset="0"/>
                <a:ea typeface="ヒラギノ角ゴ Pro W3" pitchFamily="28" charset="-128"/>
                <a:cs typeface="+mj-cs"/>
              </a:rPr>
              <a:t>JWST Team </a:t>
            </a:r>
            <a:r>
              <a:rPr lang="en-US" sz="2900" b="1" u="sng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– Remember the Faces</a:t>
            </a:r>
            <a:endParaRPr lang="en-US" sz="3200" b="1" u="sng" dirty="0">
              <a:solidFill>
                <a:schemeClr val="bg1"/>
              </a:solidFill>
              <a:latin typeface="Century" pitchFamily="18" charset="0"/>
              <a:ea typeface="ヒラギノ角ゴ Pro W3" pitchFamily="2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5237" y="958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9650" y="959901"/>
            <a:ext cx="6972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3" descr="JWST Color 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1" y="1528950"/>
            <a:ext cx="6561139" cy="451511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162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62" y="0"/>
            <a:ext cx="8275638" cy="733425"/>
          </a:xfrm>
        </p:spPr>
        <p:txBody>
          <a:bodyPr/>
          <a:lstStyle/>
          <a:p>
            <a:r>
              <a:rPr lang="en-US" dirty="0"/>
              <a:t>JWST Worldwide Team/Partners.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503" y="875727"/>
            <a:ext cx="4595813" cy="28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3513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</a:pPr>
            <a:r>
              <a:rPr lang="en-US" sz="1600" b="0" u="sng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Organization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Mission Lead:  Goddard Space Flight Center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International collaboration with ESA &amp; CSA 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Prime Contractor: Northrop Grumman Space Technology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Instruments: </a:t>
            </a:r>
          </a:p>
          <a:p>
            <a:pPr marL="685800" lvl="1" indent="-2286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Arial Narrow" pitchFamily="28" charset="0"/>
              <a:buChar char="―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Near Infrared Camera (NIRCam) – Univ. of Arizona</a:t>
            </a:r>
          </a:p>
          <a:p>
            <a:pPr marL="685800" lvl="1" indent="-2286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Arial Narrow" pitchFamily="28" charset="0"/>
              <a:buChar char="―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Near Infrared Spectrograph (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NIRSpec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) – ESA</a:t>
            </a:r>
          </a:p>
          <a:p>
            <a:pPr marL="685800" lvl="1" indent="-2286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Arial Narrow" pitchFamily="28" charset="0"/>
              <a:buChar char="―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Mid-Infrared Instrument (MIRI) – JPL/ESA</a:t>
            </a:r>
          </a:p>
          <a:p>
            <a:pPr marL="685800" lvl="1" indent="-2286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Arial Narrow" pitchFamily="28" charset="0"/>
              <a:buChar char="―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Fine Guidance Sensor (FGS) – CSA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Operations:  Space Telescope Science Institute at John Hopkins U in Baltimore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3503" y="3824728"/>
            <a:ext cx="36242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3513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</a:pPr>
            <a:r>
              <a:rPr lang="en-US" sz="1600" b="0" dirty="0">
                <a:solidFill>
                  <a:srgbClr val="005BB6"/>
                </a:solidFill>
                <a:latin typeface="Calibri" panose="020F0502020204030204"/>
                <a:ea typeface="+mn-ea"/>
              </a:rPr>
              <a:t>	                  </a:t>
            </a:r>
            <a:r>
              <a:rPr lang="en-US" sz="1600" b="0" u="sng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</a:rPr>
              <a:t>Description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Deployable infrared telescope with 6.5 meter diameter segmented adjustable primary mirror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Cryogenic temperature telescope and instruments for infrared performance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Launched Dec 25, 2021 on an ESA-supplied Ariane 5 rocket  to Sun-Earth L2 </a:t>
            </a:r>
          </a:p>
          <a:p>
            <a:pPr marL="177800" indent="-177800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5-year science mission (10-year goal)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181" y="875727"/>
            <a:ext cx="4013200" cy="3119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62350" y="4019549"/>
            <a:ext cx="4629150" cy="5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3513">
              <a:spcBef>
                <a:spcPct val="20000"/>
              </a:spcBef>
              <a:buClr>
                <a:srgbClr val="0052A4"/>
              </a:buClr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JWST Science Themes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4405311"/>
            <a:ext cx="12541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3175" y="4417218"/>
            <a:ext cx="12715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2563" y="4448572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2" y="4444998"/>
            <a:ext cx="11461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888876" y="5709332"/>
            <a:ext cx="13700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Helvetica" pitchFamily="28" charset="0"/>
                <a:ea typeface="+mn-ea"/>
              </a:rPr>
              <a:t>End of the dark ages: First light and reionization</a:t>
            </a:r>
            <a:endParaRPr lang="en-US" sz="1400" b="0" dirty="0">
              <a:solidFill>
                <a:prstClr val="black"/>
              </a:solidFill>
              <a:latin typeface="Times New Roman" pitchFamily="28" charset="0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3176" y="5679368"/>
            <a:ext cx="113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b="0" dirty="0">
                <a:solidFill>
                  <a:schemeClr val="bg1"/>
                </a:solidFill>
                <a:latin typeface="Helvetica" pitchFamily="28" charset="0"/>
              </a:rPr>
              <a:t>The assembly of galaxies</a:t>
            </a:r>
            <a:endParaRPr lang="en-US" sz="1400" b="0" dirty="0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8018" y="5659755"/>
            <a:ext cx="1498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b="0" dirty="0">
                <a:solidFill>
                  <a:schemeClr val="bg1"/>
                </a:solidFill>
                <a:latin typeface="Helvetica" pitchFamily="28" charset="0"/>
              </a:rPr>
              <a:t>Birth of stars and proto-planetary systems</a:t>
            </a:r>
            <a:endParaRPr lang="en-US" sz="1600" dirty="0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5401" y="5716874"/>
            <a:ext cx="141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Helvetica" pitchFamily="28" charset="0"/>
                <a:ea typeface="+mn-ea"/>
              </a:rPr>
              <a:t>Planetary systems and the origin of life</a:t>
            </a:r>
            <a:endParaRPr lang="en-US" sz="2400" b="0" dirty="0">
              <a:solidFill>
                <a:prstClr val="black"/>
              </a:solidFill>
              <a:latin typeface="Times New Roman" pitchFamily="2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7794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Reference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9B779-1284-421C-8DA1-C3C37BAF212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18394" y="1951712"/>
            <a:ext cx="69723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[1]  </a:t>
            </a:r>
            <a:r>
              <a:rPr lang="en-US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Muzar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Jah, Basil Jeffers </a:t>
            </a:r>
          </a:p>
          <a:p>
            <a:pPr algn="l"/>
            <a:r>
              <a:rPr lang="en-US" b="0" dirty="0">
                <a:solidFill>
                  <a:schemeClr val="bg1"/>
                </a:solidFill>
              </a:rPr>
              <a:t>Challenges with Electrical, Electronic, and Electromechanical Parts for </a:t>
            </a:r>
          </a:p>
          <a:p>
            <a:pPr algn="l"/>
            <a:r>
              <a:rPr lang="en-US" b="0" dirty="0">
                <a:solidFill>
                  <a:schemeClr val="bg1"/>
                </a:solidFill>
              </a:rPr>
              <a:t>James Webb Space Telescope    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August 24, 2016 </a:t>
            </a:r>
          </a:p>
        </p:txBody>
      </p:sp>
    </p:spTree>
    <p:extLst>
      <p:ext uri="{BB962C8B-B14F-4D97-AF65-F5344CB8AC3E}">
        <p14:creationId xmlns:p14="http://schemas.microsoft.com/office/powerpoint/2010/main" val="1374282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B3B601-76D7-44D9-B0F5-7F9BBA051B38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0175" y="87313"/>
            <a:ext cx="7237413" cy="471487"/>
          </a:xfrm>
          <a:noFill/>
        </p:spPr>
        <p:txBody>
          <a:bodyPr anchor="ctr"/>
          <a:lstStyle/>
          <a:p>
            <a:r>
              <a:rPr lang="en-US" sz="1800" b="1" u="sng" dirty="0">
                <a:solidFill>
                  <a:schemeClr val="bg1"/>
                </a:solidFill>
                <a:latin typeface="Century" pitchFamily="18" charset="0"/>
              </a:rPr>
              <a:t>James Webb Space Telescope (JWST)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4" y="1056501"/>
            <a:ext cx="3524252" cy="2146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550" y="4957624"/>
            <a:ext cx="85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rgbClr val="1A1A1A"/>
                </a:solidFill>
                <a:latin typeface="Merriweather"/>
              </a:rPr>
              <a:t>On Jan 8, 2022 at 1:17 p.m. EST, NASA’s James Webb Space Telescope completed all of its large-scale deployments with the extension and </a:t>
            </a:r>
            <a:r>
              <a:rPr lang="en-US" sz="1400" b="0" dirty="0">
                <a:solidFill>
                  <a:srgbClr val="1A1A1A"/>
                </a:solidFill>
                <a:latin typeface="Merriweather"/>
              </a:rPr>
              <a:t>latching</a:t>
            </a:r>
            <a:r>
              <a:rPr lang="en-US" sz="1600" b="0" dirty="0">
                <a:solidFill>
                  <a:srgbClr val="1A1A1A"/>
                </a:solidFill>
                <a:latin typeface="Merriweather"/>
              </a:rPr>
              <a:t> of its starboard primary mirror wing.</a:t>
            </a:r>
          </a:p>
          <a:p>
            <a:pPr algn="l"/>
            <a:endParaRPr lang="en-US" sz="1600" b="0" dirty="0">
              <a:solidFill>
                <a:srgbClr val="1A1A1A"/>
              </a:solidFill>
              <a:latin typeface="Merriweather"/>
            </a:endParaRPr>
          </a:p>
          <a:p>
            <a:r>
              <a:rPr lang="en-US" sz="1600" b="0" dirty="0">
                <a:solidFill>
                  <a:srgbClr val="1A1A1A"/>
                </a:solidFill>
                <a:latin typeface="Merriweather"/>
              </a:rPr>
              <a:t> Now that the telescope is structurally fully deployed – Webb was commissioned July 22, 2022.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8135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algn="l" eaLnBrk="1" fontAlgn="auto" hangingPunct="1">
              <a:spcBef>
                <a:spcPct val="20000"/>
              </a:spcBef>
              <a:spcAft>
                <a:spcPct val="30000"/>
              </a:spcAft>
              <a:buClr>
                <a:srgbClr val="0052A4"/>
              </a:buClr>
              <a:buFont typeface="Wingdings" pitchFamily="28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Launched Dec 25, 2021 on an ESA-supplied Ariane 5 rocket  to Sun-Earth L2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0408" y="4420301"/>
            <a:ext cx="45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JWST Status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8901" y="1834882"/>
            <a:ext cx="2543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bg1"/>
                </a:solidFill>
                <a:latin typeface="Calibri" panose="020F0502020204030204"/>
                <a:ea typeface="+mn-ea"/>
                <a:hlinkClick r:id="rId4"/>
              </a:rPr>
              <a:t>www.JWST.nasa.gov</a:t>
            </a:r>
            <a:endParaRPr lang="en-US" sz="1600" b="0" dirty="0">
              <a:solidFill>
                <a:schemeClr val="bg1"/>
              </a:solidFill>
              <a:latin typeface="Calibri" panose="020F0502020204030204"/>
              <a:ea typeface="+mn-ea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https://blogs.nasa.gov/webb/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4989" y="1078646"/>
            <a:ext cx="185943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JWST Information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725037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Century" pitchFamily="18" charset="0"/>
                <a:ea typeface="ヒラギノ角ゴ Pro W3" pitchFamily="28" charset="-128"/>
              </a:rPr>
              <a:t>JWST Status -10-24-2023</a:t>
            </a:r>
            <a:endParaRPr lang="en-US" sz="3200" b="1" u="sng" baseline="-25000" dirty="0">
              <a:solidFill>
                <a:schemeClr val="bg1"/>
              </a:solidFill>
              <a:latin typeface="Century" pitchFamily="18" charset="0"/>
              <a:ea typeface="ヒラギノ角ゴ Pro W3" pitchFamily="28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665289"/>
            <a:ext cx="8258175" cy="3821112"/>
          </a:xfrm>
        </p:spPr>
        <p:txBody>
          <a:bodyPr/>
          <a:lstStyle/>
          <a:p>
            <a:r>
              <a:rPr lang="en-US" sz="1800" b="0" dirty="0">
                <a:solidFill>
                  <a:schemeClr val="bg1"/>
                </a:solidFill>
              </a:rPr>
              <a:t> Webb Links : All information available to Public</a:t>
            </a:r>
          </a:p>
          <a:p>
            <a:pPr lvl="1"/>
            <a:r>
              <a:rPr lang="en-US" sz="1700" dirty="0">
                <a:solidFill>
                  <a:schemeClr val="bg1"/>
                </a:solidFill>
                <a:hlinkClick r:id="rId3"/>
              </a:rPr>
              <a:t>https://blogs.nasa.gov/webb</a:t>
            </a:r>
            <a:endParaRPr lang="en-US" sz="1700" dirty="0">
              <a:solidFill>
                <a:schemeClr val="bg1"/>
              </a:solidFill>
            </a:endParaRPr>
          </a:p>
          <a:p>
            <a:pPr lvl="1"/>
            <a:r>
              <a:rPr lang="en-US" sz="1700" dirty="0">
                <a:solidFill>
                  <a:schemeClr val="bg1"/>
                </a:solidFill>
                <a:hlinkClick r:id="rId4"/>
              </a:rPr>
              <a:t>https://webbtelescope.org/</a:t>
            </a:r>
            <a:endParaRPr lang="en-US" sz="1700" dirty="0">
              <a:solidFill>
                <a:schemeClr val="bg1"/>
              </a:solidFill>
            </a:endParaRPr>
          </a:p>
          <a:p>
            <a:pPr lvl="1"/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Latest Observations – </a:t>
            </a:r>
            <a:r>
              <a:rPr lang="pt-BR" sz="1800" dirty="0">
                <a:solidFill>
                  <a:srgbClr val="2D2D3B"/>
                </a:solidFill>
                <a:latin typeface="Acrobat"/>
              </a:rPr>
              <a:t>Globular Cluster M92 (NIRCam Detail)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JWST Team Phase E Team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Supporting the software systems located around world to ensure JHU Mission Operation Center and it Investigators can provide the images.</a:t>
            </a:r>
          </a:p>
          <a:p>
            <a:pPr lvl="1"/>
            <a:endParaRPr lang="en-US" sz="1700" dirty="0">
              <a:solidFill>
                <a:schemeClr val="bg1"/>
              </a:solidFill>
            </a:endParaRP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For ~ end of year the A Team of investigators will continue to showcase the capabilities of the Webb telescope.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B3B601-76D7-44D9-B0F5-7F9BBA051B3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3450" y="5731044"/>
            <a:ext cx="70866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JWST Webb is Showcasing it amazing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27425634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B3B601-76D7-44D9-B0F5-7F9BBA051B38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325438"/>
            <a:ext cx="7237413" cy="471487"/>
          </a:xfrm>
          <a:noFill/>
        </p:spPr>
        <p:txBody>
          <a:bodyPr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JWST Programmatic Challenges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ヒラギノ角ゴ Pro W3" pitchFamily="28" charset="-12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1166843"/>
            <a:ext cx="79343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342900" indent="-3429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The scope of EEE parts for JWST is &gt; 6000 unique line items in over 60 Sub systems 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2) The program spans over 20 years. Issues of obsolescence and design changes were constantly mitigated.  I have been a member of the team for ~ 12 years.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3) International Traffic and Arms Regulations (ITAR) and Export Administration Regulations (EAR) had to be managed with foreign partners, i.e. ESA and CSA, and their respective contractors and subcontractors.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4) The JWST NIRSpec instrument developed components for use at cryogenic temperatures, 38 K- 40K (-235°C to -233°C).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109" y="5797034"/>
            <a:ext cx="4839786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JWST  encountered various unique challenges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630417" y="33050"/>
            <a:ext cx="33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baseline="-25000" dirty="0">
                <a:solidFill>
                  <a:srgbClr val="000000"/>
                </a:solidFill>
                <a:latin typeface="Century" pitchFamily="18" charset="0"/>
                <a:ea typeface="ヒラギノ角ゴ Pro W3" pitchFamily="28" charset="-128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23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B3B601-76D7-44D9-B0F5-7F9BBA051B38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7225" y="325438"/>
            <a:ext cx="7237413" cy="471487"/>
          </a:xfrm>
          <a:noFill/>
        </p:spPr>
        <p:txBody>
          <a:bodyPr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JWST Programmatic Challenges-continued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ヒラギノ角ゴ Pro W3" pitchFamily="28" charset="-12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9008" y="5797034"/>
            <a:ext cx="430598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JWST encountered numerous challenges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733424" y="1120343"/>
            <a:ext cx="744855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5)</a:t>
            </a:r>
            <a:r>
              <a:rPr lang="en-US" dirty="0"/>
              <a:t> </a:t>
            </a:r>
            <a:r>
              <a:rPr lang="en-US" sz="2000" dirty="0">
                <a:solidFill>
                  <a:schemeClr val="bg1"/>
                </a:solidFill>
              </a:rPr>
              <a:t>EEE Parts problems averaged 1 every 6 weeks for ~ 13 years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6) Government Industry Data Exchange Reports (GIDEP) had to be assessed in a timely manner. They averaged ~10 per month for EEE Parts.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7) NASA GSFC EEE Parts Analysis Lab directly handled over 600 JWST parts jobs over the past decade including screening, qualification, Destructive Physical Analysis, and Failure Analysis.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8) Long Lead Devices, Material  – Greater than 4 months availability was a significant challenge/problem. </a:t>
            </a:r>
          </a:p>
        </p:txBody>
      </p:sp>
    </p:spTree>
    <p:extLst>
      <p:ext uri="{BB962C8B-B14F-4D97-AF65-F5344CB8AC3E}">
        <p14:creationId xmlns:p14="http://schemas.microsoft.com/office/powerpoint/2010/main" val="711063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entury" pitchFamily="18" charset="0"/>
                <a:ea typeface="ヒラギノ角ゴ Pro W3" pitchFamily="28" charset="-12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6" y="1137539"/>
            <a:ext cx="2284466" cy="2939161"/>
          </a:xfrm>
          <a:prstGeom prst="rect">
            <a:avLst/>
          </a:prstGeom>
        </p:spPr>
      </p:pic>
      <p:pic>
        <p:nvPicPr>
          <p:cNvPr id="5" name="Picture 2" descr="HUP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75" y="1137539"/>
            <a:ext cx="4319049" cy="2939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ryoset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2" y="1395856"/>
            <a:ext cx="2615278" cy="32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982" y="4179761"/>
            <a:ext cx="1656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Chamber A and part of the JSC JWST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5233" y="4488719"/>
            <a:ext cx="322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Hampton University  Proton Therapy Institute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3016" y="4566594"/>
            <a:ext cx="210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ISIM Element </a:t>
            </a:r>
            <a:r>
              <a:rPr lang="en-US" b="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Cryo-Vac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 testing at GSFC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8350" y="238125"/>
            <a:ext cx="37909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JWST Test Sites </a:t>
            </a:r>
            <a:r>
              <a:rPr lang="en-US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7288" y="5448300"/>
            <a:ext cx="46073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JWST performed tests to mitigate potential risks.</a:t>
            </a:r>
          </a:p>
        </p:txBody>
      </p:sp>
    </p:spTree>
    <p:extLst>
      <p:ext uri="{BB962C8B-B14F-4D97-AF65-F5344CB8AC3E}">
        <p14:creationId xmlns:p14="http://schemas.microsoft.com/office/powerpoint/2010/main" val="425520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JWST EEE Parts Problems Encountered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DABB-5B85-4FA5-AD2C-D8F1EDB7F8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6725" y="1665288"/>
            <a:ext cx="8258175" cy="458138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DC </a:t>
            </a:r>
            <a:r>
              <a:rPr lang="en-US" sz="2000" b="0" dirty="0" err="1">
                <a:solidFill>
                  <a:schemeClr val="bg1"/>
                </a:solidFill>
              </a:rPr>
              <a:t>DC</a:t>
            </a:r>
            <a:r>
              <a:rPr lang="en-US" sz="2000" b="0" dirty="0">
                <a:solidFill>
                  <a:schemeClr val="bg1"/>
                </a:solidFill>
              </a:rPr>
              <a:t> Converters –  QCI Conformance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OP AMP – Radiation Risk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Detectors Anomaly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ASICs Long Lead &amp; Firmware concerns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Magnetics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Harnesses Workmanship Anomalies</a:t>
            </a:r>
          </a:p>
          <a:p>
            <a:pPr algn="l"/>
            <a:r>
              <a:rPr lang="en-US" sz="2000" b="0" dirty="0">
                <a:solidFill>
                  <a:schemeClr val="bg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Resistor Fabrication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Capacitors Fabrication Issues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Long Lead Devices and Material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05" y="5668306"/>
            <a:ext cx="6169687" cy="640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69808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JWST EEE Parts Problem</a:t>
            </a:r>
            <a:r>
              <a:rPr lang="en-US" u="sng" baseline="0" dirty="0">
                <a:solidFill>
                  <a:schemeClr val="bg1"/>
                </a:solidFill>
              </a:rPr>
              <a:t> - </a:t>
            </a:r>
            <a:r>
              <a:rPr lang="en-US" u="sng" dirty="0">
                <a:solidFill>
                  <a:schemeClr val="bg1"/>
                </a:solidFill>
              </a:rPr>
              <a:t>Magnetics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9DABB-5B85-4FA5-AD2C-D8F1EDB7F8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4188" y="1714500"/>
            <a:ext cx="8258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2000" b="1">
                <a:solidFill>
                  <a:schemeClr val="tx1"/>
                </a:solidFill>
                <a:latin typeface="+mn-lt"/>
                <a:ea typeface="ヒラギノ角ゴ Pro W3" pitchFamily="-110" charset="-128"/>
                <a:cs typeface="ヒラギノ角ゴ Pro W3" pitchFamily="-110" charset="-128"/>
              </a:defRPr>
            </a:lvl1pPr>
            <a:lvl2pPr marL="685800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2pPr>
            <a:lvl3pPr marL="969963" indent="-169863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Palatino Linotype" pitchFamily="18" charset="0"/>
              <a:buChar char="-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3pPr>
            <a:lvl4pPr marL="1290638" indent="-2063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Font typeface="Wingdings" pitchFamily="28" charset="2"/>
              <a:buChar char="§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4pPr>
            <a:lvl5pPr marL="16367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110" charset="-128"/>
              </a:defRPr>
            </a:lvl5pPr>
            <a:lvl6pPr marL="20939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6pPr>
            <a:lvl7pPr marL="25511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7pPr>
            <a:lvl8pPr marL="30083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8pPr>
            <a:lvl9pPr marL="3465513" indent="-231775" algn="l" rtl="0" eaLnBrk="0" fontAlgn="base" hangingPunct="0">
              <a:spcBef>
                <a:spcPct val="0"/>
              </a:spcBef>
              <a:spcAft>
                <a:spcPct val="15000"/>
              </a:spcAft>
              <a:buClr>
                <a:srgbClr val="0B3D91"/>
              </a:buClr>
              <a:buChar char="–"/>
              <a:defRPr sz="1900">
                <a:solidFill>
                  <a:schemeClr val="tx1"/>
                </a:solidFill>
                <a:latin typeface="+mn-lt"/>
                <a:ea typeface="ヒラギノ角ゴ Pro W3" pitchFamily="-65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Problem: JWST encountered communication loss between a key assembly.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Root Cause : There was an opening in one of the primary windings of the a HV magnetic coil.  </a:t>
            </a:r>
          </a:p>
          <a:p>
            <a:r>
              <a:rPr lang="en-US" kern="0" dirty="0">
                <a:solidFill>
                  <a:schemeClr val="bg1"/>
                </a:solidFill>
              </a:rPr>
              <a:t>-it was diagnosed using IR camera, DPA, CT scans tools/process.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Resolution: It was resolved via extensive teamwork between, manufacturer, NASA and one of its partners. 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Conclusion:  It is extremely important to establish an excellent relationship with your team and partners. </a:t>
            </a:r>
          </a:p>
        </p:txBody>
      </p:sp>
    </p:spTree>
    <p:extLst>
      <p:ext uri="{BB962C8B-B14F-4D97-AF65-F5344CB8AC3E}">
        <p14:creationId xmlns:p14="http://schemas.microsoft.com/office/powerpoint/2010/main" val="164996307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Enterprise">
  <a:themeElements>
    <a:clrScheme name="eEnterprise 1">
      <a:dk1>
        <a:srgbClr val="FF00FF"/>
      </a:dk1>
      <a:lt1>
        <a:srgbClr val="FFFFFF"/>
      </a:lt1>
      <a:dk2>
        <a:srgbClr val="000000"/>
      </a:dk2>
      <a:lt2>
        <a:srgbClr val="0000FF"/>
      </a:lt2>
      <a:accent1>
        <a:srgbClr val="00B4FF"/>
      </a:accent1>
      <a:accent2>
        <a:srgbClr val="FEFF00"/>
      </a:accent2>
      <a:accent3>
        <a:srgbClr val="AAAAAA"/>
      </a:accent3>
      <a:accent4>
        <a:srgbClr val="DADADA"/>
      </a:accent4>
      <a:accent5>
        <a:srgbClr val="AAD6FF"/>
      </a:accent5>
      <a:accent6>
        <a:srgbClr val="E6E700"/>
      </a:accent6>
      <a:hlink>
        <a:srgbClr val="FF0000"/>
      </a:hlink>
      <a:folHlink>
        <a:srgbClr val="00FF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65" charset="0"/>
          </a:defRPr>
        </a:defPPr>
      </a:lstStyle>
    </a:lnDef>
  </a:objectDefaults>
  <a:extraClrSchemeLst>
    <a:extraClrScheme>
      <a:clrScheme name="eEnterprise 1">
        <a:dk1>
          <a:srgbClr val="FF00FF"/>
        </a:dk1>
        <a:lt1>
          <a:srgbClr val="FFFFFF"/>
        </a:lt1>
        <a:dk2>
          <a:srgbClr val="000000"/>
        </a:dk2>
        <a:lt2>
          <a:srgbClr val="0000FF"/>
        </a:lt2>
        <a:accent1>
          <a:srgbClr val="00B4FF"/>
        </a:accent1>
        <a:accent2>
          <a:srgbClr val="FEFF00"/>
        </a:accent2>
        <a:accent3>
          <a:srgbClr val="AAAAAA"/>
        </a:accent3>
        <a:accent4>
          <a:srgbClr val="DADADA"/>
        </a:accent4>
        <a:accent5>
          <a:srgbClr val="AAD6FF"/>
        </a:accent5>
        <a:accent6>
          <a:srgbClr val="E6E700"/>
        </a:accent6>
        <a:hlink>
          <a:srgbClr val="FF0000"/>
        </a:hlink>
        <a:folHlink>
          <a:srgbClr val="00FF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terprise 2">
        <a:dk1>
          <a:srgbClr val="000000"/>
        </a:dk1>
        <a:lt1>
          <a:srgbClr val="FFFFFF"/>
        </a:lt1>
        <a:dk2>
          <a:srgbClr val="008FEE"/>
        </a:dk2>
        <a:lt2>
          <a:srgbClr val="868686"/>
        </a:lt2>
        <a:accent1>
          <a:srgbClr val="D4D400"/>
        </a:accent1>
        <a:accent2>
          <a:srgbClr val="000282"/>
        </a:accent2>
        <a:accent3>
          <a:srgbClr val="FFFFFF"/>
        </a:accent3>
        <a:accent4>
          <a:srgbClr val="000000"/>
        </a:accent4>
        <a:accent5>
          <a:srgbClr val="E6E6AA"/>
        </a:accent5>
        <a:accent6>
          <a:srgbClr val="000275"/>
        </a:accent6>
        <a:hlink>
          <a:srgbClr val="FF0017"/>
        </a:hlink>
        <a:folHlink>
          <a:srgbClr val="0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Settings\s076309\Desktop\02.090 S&amp;E Capabilities\ST Capabilities - Modified\eEnterprise.ppt</Template>
  <TotalTime>28940</TotalTime>
  <Pages>17</Pages>
  <Words>1879</Words>
  <Application>Microsoft Office PowerPoint</Application>
  <PresentationFormat>On-screen Show (4:3)</PresentationFormat>
  <Paragraphs>227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Acrobat</vt:lpstr>
      <vt:lpstr>Arial</vt:lpstr>
      <vt:lpstr>Arial Narrow</vt:lpstr>
      <vt:lpstr>Calibri</vt:lpstr>
      <vt:lpstr>Calibri Light</vt:lpstr>
      <vt:lpstr>Century</vt:lpstr>
      <vt:lpstr>Helvetica</vt:lpstr>
      <vt:lpstr>Impact</vt:lpstr>
      <vt:lpstr>Merriweather</vt:lpstr>
      <vt:lpstr>Palatino Linotype</vt:lpstr>
      <vt:lpstr>Times New Roman</vt:lpstr>
      <vt:lpstr>Wingdings</vt:lpstr>
      <vt:lpstr>eEnterprise</vt:lpstr>
      <vt:lpstr>James Webb Space Telescope(JWST) EEE Parts Program Report</vt:lpstr>
      <vt:lpstr>JWST Worldwide Team/Partners. </vt:lpstr>
      <vt:lpstr>James Webb Space Telescope (JWST)</vt:lpstr>
      <vt:lpstr>JWST Status -10-24-2023</vt:lpstr>
      <vt:lpstr>JWST Programmatic Challenges  </vt:lpstr>
      <vt:lpstr>JWST Programmatic Challenges-continued  </vt:lpstr>
      <vt:lpstr> </vt:lpstr>
      <vt:lpstr>JWST EEE Parts Problems Encountered </vt:lpstr>
      <vt:lpstr>JWST EEE Parts Problem - Magnetics </vt:lpstr>
      <vt:lpstr>JWST EEE Parts Problem- ISIM Harnesses </vt:lpstr>
      <vt:lpstr>JWST EEE Parts Problems - OP AMP – Radiation Risk  </vt:lpstr>
      <vt:lpstr>JWST EEE Parts Problem - Long Lead EEE Devices and Material   </vt:lpstr>
      <vt:lpstr>JWST ISIM EEE Parts Spares Implementation Program  </vt:lpstr>
      <vt:lpstr>JWST ISIM EEE Parts Spares Implementation Program-Contd  </vt:lpstr>
      <vt:lpstr>JWST Spares Stored Items &amp; Storage Locations  </vt:lpstr>
      <vt:lpstr>Common Resolution Trends  </vt:lpstr>
      <vt:lpstr>Summary</vt:lpstr>
      <vt:lpstr>Acknowledgements </vt:lpstr>
      <vt:lpstr>JWST Team  – Remember the Faces</vt:lpstr>
      <vt:lpstr>Reference </vt:lpstr>
    </vt:vector>
  </TitlesOfParts>
  <Manager/>
  <Company>GSFC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JWST Presentation for NISN</dc:title>
  <dc:subject/>
  <dc:creator>Curtis fatig</dc:creator>
  <cp:keywords/>
  <dc:description/>
  <cp:lastModifiedBy>Mitchell, Eileen P. (GSFC-443.0)[Lentech, Inc]</cp:lastModifiedBy>
  <cp:revision>945</cp:revision>
  <cp:lastPrinted>2010-10-27T13:23:43Z</cp:lastPrinted>
  <dcterms:created xsi:type="dcterms:W3CDTF">2010-10-27T13:08:00Z</dcterms:created>
  <dcterms:modified xsi:type="dcterms:W3CDTF">2023-02-27T20:22:50Z</dcterms:modified>
  <cp:category/>
</cp:coreProperties>
</file>