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handoutMasterIdLst>
    <p:handoutMasterId r:id="rId17"/>
  </p:handoutMasterIdLst>
  <p:sldIdLst>
    <p:sldId id="256" r:id="rId2"/>
    <p:sldId id="260" r:id="rId3"/>
    <p:sldId id="269" r:id="rId4"/>
    <p:sldId id="263" r:id="rId5"/>
    <p:sldId id="277" r:id="rId6"/>
    <p:sldId id="278" r:id="rId7"/>
    <p:sldId id="279" r:id="rId8"/>
    <p:sldId id="280" r:id="rId9"/>
    <p:sldId id="261" r:id="rId10"/>
    <p:sldId id="264" r:id="rId11"/>
    <p:sldId id="265" r:id="rId12"/>
    <p:sldId id="281" r:id="rId13"/>
    <p:sldId id="271"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B6D7BA-0D2A-B81C-6F31-878F99C8FF8F}" name="Webster, Matthew R. (LARC-D313)" initials="WMR(D" userId="S::mwebste2@ndc.nasa.gov::7c19f1a8-ed74-4c82-b89d-12114284eb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74" autoAdjust="0"/>
    <p:restoredTop sz="96959"/>
  </p:normalViewPr>
  <p:slideViewPr>
    <p:cSldViewPr snapToGrid="0">
      <p:cViewPr>
        <p:scale>
          <a:sx n="145" d="100"/>
          <a:sy n="145" d="100"/>
        </p:scale>
        <p:origin x="1064" y="440"/>
      </p:cViewPr>
      <p:guideLst/>
    </p:cSldViewPr>
  </p:slideViewPr>
  <p:notesTextViewPr>
    <p:cViewPr>
      <p:scale>
        <a:sx n="1" d="1"/>
        <a:sy n="1" d="1"/>
      </p:scale>
      <p:origin x="0" y="0"/>
    </p:cViewPr>
  </p:notesTextViewPr>
  <p:notesViewPr>
    <p:cSldViewPr snapToGrid="0">
      <p:cViewPr varScale="1">
        <p:scale>
          <a:sx n="70" d="100"/>
          <a:sy n="70"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nasa-my.sharepoint.com/personal/acampb15_ndc_nasa_gov/Documents/Desktop/final%20results/XLRunjuly25-26/XLSA%20Partial%20Rank%20Correlation%20Matrix.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34689893097277"/>
          <c:y val="0.16264194669756663"/>
          <c:w val="0.72889171459245261"/>
          <c:h val="0.73217703106910215"/>
        </c:manualLayout>
      </c:layout>
      <c:barChart>
        <c:barDir val="bar"/>
        <c:grouping val="clustered"/>
        <c:varyColors val="0"/>
        <c:ser>
          <c:idx val="0"/>
          <c:order val="0"/>
          <c:tx>
            <c:strRef>
              <c:f>Sheet1!$A$3</c:f>
              <c:strCache>
                <c:ptCount val="1"/>
                <c:pt idx="0">
                  <c:v>viscosity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Sheet1!$B$2</c:f>
              <c:numCache>
                <c:formatCode>General</c:formatCode>
                <c:ptCount val="1"/>
              </c:numCache>
            </c:numRef>
          </c:cat>
          <c:val>
            <c:numRef>
              <c:f>Sheet1!$B$3</c:f>
              <c:numCache>
                <c:formatCode>0.000</c:formatCode>
                <c:ptCount val="1"/>
                <c:pt idx="0">
                  <c:v>0.75224199999999997</c:v>
                </c:pt>
              </c:numCache>
            </c:numRef>
          </c:val>
          <c:extLst>
            <c:ext xmlns:c16="http://schemas.microsoft.com/office/drawing/2014/chart" uri="{C3380CC4-5D6E-409C-BE32-E72D297353CC}">
              <c16:uniqueId val="{00000000-AD83-4719-B215-5AE1B03BD244}"/>
            </c:ext>
          </c:extLst>
        </c:ser>
        <c:ser>
          <c:idx val="1"/>
          <c:order val="1"/>
          <c:tx>
            <c:strRef>
              <c:f>Sheet1!$A$4</c:f>
              <c:strCache>
                <c:ptCount val="1"/>
                <c:pt idx="0">
                  <c:v>permeability_PE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Sheet1!$B$2</c:f>
              <c:numCache>
                <c:formatCode>General</c:formatCode>
                <c:ptCount val="1"/>
              </c:numCache>
            </c:numRef>
          </c:cat>
          <c:val>
            <c:numRef>
              <c:f>Sheet1!$B$4</c:f>
              <c:numCache>
                <c:formatCode>0.000</c:formatCode>
                <c:ptCount val="1"/>
                <c:pt idx="0">
                  <c:v>-0.39946300000000001</c:v>
                </c:pt>
              </c:numCache>
            </c:numRef>
          </c:val>
          <c:extLst>
            <c:ext xmlns:c16="http://schemas.microsoft.com/office/drawing/2014/chart" uri="{C3380CC4-5D6E-409C-BE32-E72D297353CC}">
              <c16:uniqueId val="{00000001-AD83-4719-B215-5AE1B03BD244}"/>
            </c:ext>
          </c:extLst>
        </c:ser>
        <c:ser>
          <c:idx val="2"/>
          <c:order val="2"/>
          <c:tx>
            <c:strRef>
              <c:f>Sheet1!$A$5</c:f>
              <c:strCache>
                <c:ptCount val="1"/>
                <c:pt idx="0">
                  <c:v>permeability_LCO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Sheet1!$B$2</c:f>
              <c:numCache>
                <c:formatCode>General</c:formatCode>
                <c:ptCount val="1"/>
              </c:numCache>
            </c:numRef>
          </c:cat>
          <c:val>
            <c:numRef>
              <c:f>Sheet1!$B$5</c:f>
              <c:numCache>
                <c:formatCode>0.000</c:formatCode>
                <c:ptCount val="1"/>
                <c:pt idx="0">
                  <c:v>4.5718599999999998E-2</c:v>
                </c:pt>
              </c:numCache>
            </c:numRef>
          </c:val>
          <c:extLst>
            <c:ext xmlns:c16="http://schemas.microsoft.com/office/drawing/2014/chart" uri="{C3380CC4-5D6E-409C-BE32-E72D297353CC}">
              <c16:uniqueId val="{00000002-AD83-4719-B215-5AE1B03BD244}"/>
            </c:ext>
          </c:extLst>
        </c:ser>
        <c:ser>
          <c:idx val="3"/>
          <c:order val="3"/>
          <c:tx>
            <c:strRef>
              <c:f>Sheet1!$A$6</c:f>
              <c:strCache>
                <c:ptCount val="1"/>
                <c:pt idx="0">
                  <c:v>Biot_willis_PE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Sheet1!$B$2</c:f>
              <c:numCache>
                <c:formatCode>General</c:formatCode>
                <c:ptCount val="1"/>
              </c:numCache>
            </c:numRef>
          </c:cat>
          <c:val>
            <c:numRef>
              <c:f>Sheet1!$B$6</c:f>
              <c:numCache>
                <c:formatCode>0.000</c:formatCode>
                <c:ptCount val="1"/>
                <c:pt idx="0">
                  <c:v>-0.227773</c:v>
                </c:pt>
              </c:numCache>
            </c:numRef>
          </c:val>
          <c:extLst>
            <c:ext xmlns:c16="http://schemas.microsoft.com/office/drawing/2014/chart" uri="{C3380CC4-5D6E-409C-BE32-E72D297353CC}">
              <c16:uniqueId val="{00000003-AD83-4719-B215-5AE1B03BD244}"/>
            </c:ext>
          </c:extLst>
        </c:ser>
        <c:ser>
          <c:idx val="4"/>
          <c:order val="4"/>
          <c:tx>
            <c:strRef>
              <c:f>Sheet1!$A$7</c:f>
              <c:strCache>
                <c:ptCount val="1"/>
                <c:pt idx="0">
                  <c:v>Biot_willis_LCO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Sheet1!$B$2</c:f>
              <c:numCache>
                <c:formatCode>General</c:formatCode>
                <c:ptCount val="1"/>
              </c:numCache>
            </c:numRef>
          </c:cat>
          <c:val>
            <c:numRef>
              <c:f>Sheet1!$B$7</c:f>
              <c:numCache>
                <c:formatCode>0.000</c:formatCode>
                <c:ptCount val="1"/>
                <c:pt idx="0">
                  <c:v>-0.165163</c:v>
                </c:pt>
              </c:numCache>
            </c:numRef>
          </c:val>
          <c:extLst>
            <c:ext xmlns:c16="http://schemas.microsoft.com/office/drawing/2014/chart" uri="{C3380CC4-5D6E-409C-BE32-E72D297353CC}">
              <c16:uniqueId val="{00000004-AD83-4719-B215-5AE1B03BD244}"/>
            </c:ext>
          </c:extLst>
        </c:ser>
        <c:ser>
          <c:idx val="5"/>
          <c:order val="5"/>
          <c:tx>
            <c:strRef>
              <c:f>Sheet1!$A$8</c:f>
              <c:strCache>
                <c:ptCount val="1"/>
                <c:pt idx="0">
                  <c:v>Tortuosity_PE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Sheet1!$B$2</c:f>
              <c:numCache>
                <c:formatCode>General</c:formatCode>
                <c:ptCount val="1"/>
              </c:numCache>
            </c:numRef>
          </c:cat>
          <c:val>
            <c:numRef>
              <c:f>Sheet1!$B$8</c:f>
              <c:numCache>
                <c:formatCode>0.000</c:formatCode>
                <c:ptCount val="1"/>
                <c:pt idx="0">
                  <c:v>-0.22209499999999999</c:v>
                </c:pt>
              </c:numCache>
            </c:numRef>
          </c:val>
          <c:extLst>
            <c:ext xmlns:c16="http://schemas.microsoft.com/office/drawing/2014/chart" uri="{C3380CC4-5D6E-409C-BE32-E72D297353CC}">
              <c16:uniqueId val="{00000005-AD83-4719-B215-5AE1B03BD244}"/>
            </c:ext>
          </c:extLst>
        </c:ser>
        <c:ser>
          <c:idx val="6"/>
          <c:order val="6"/>
          <c:tx>
            <c:strRef>
              <c:f>Sheet1!$A$9</c:f>
              <c:strCache>
                <c:ptCount val="1"/>
                <c:pt idx="0">
                  <c:v>Tortuosity_PP</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Sheet1!$B$2</c:f>
              <c:numCache>
                <c:formatCode>General</c:formatCode>
                <c:ptCount val="1"/>
              </c:numCache>
            </c:numRef>
          </c:cat>
          <c:val>
            <c:numRef>
              <c:f>Sheet1!$B$9</c:f>
              <c:numCache>
                <c:formatCode>0.000</c:formatCode>
                <c:ptCount val="1"/>
                <c:pt idx="0">
                  <c:v>-0.101718</c:v>
                </c:pt>
              </c:numCache>
            </c:numRef>
          </c:val>
          <c:extLst>
            <c:ext xmlns:c16="http://schemas.microsoft.com/office/drawing/2014/chart" uri="{C3380CC4-5D6E-409C-BE32-E72D297353CC}">
              <c16:uniqueId val="{00000006-AD83-4719-B215-5AE1B03BD244}"/>
            </c:ext>
          </c:extLst>
        </c:ser>
        <c:ser>
          <c:idx val="7"/>
          <c:order val="7"/>
          <c:tx>
            <c:strRef>
              <c:f>Sheet1!$A$10</c:f>
              <c:strCache>
                <c:ptCount val="1"/>
                <c:pt idx="0">
                  <c:v>Tortuosity_LCO</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Sheet1!$B$2</c:f>
              <c:numCache>
                <c:formatCode>General</c:formatCode>
                <c:ptCount val="1"/>
              </c:numCache>
            </c:numRef>
          </c:cat>
          <c:val>
            <c:numRef>
              <c:f>Sheet1!$B$10</c:f>
              <c:numCache>
                <c:formatCode>0.000</c:formatCode>
                <c:ptCount val="1"/>
                <c:pt idx="0">
                  <c:v>-0.98645499999999997</c:v>
                </c:pt>
              </c:numCache>
            </c:numRef>
          </c:val>
          <c:extLst>
            <c:ext xmlns:c16="http://schemas.microsoft.com/office/drawing/2014/chart" uri="{C3380CC4-5D6E-409C-BE32-E72D297353CC}">
              <c16:uniqueId val="{00000007-AD83-4719-B215-5AE1B03BD244}"/>
            </c:ext>
          </c:extLst>
        </c:ser>
        <c:ser>
          <c:idx val="8"/>
          <c:order val="8"/>
          <c:tx>
            <c:strRef>
              <c:f>Sheet1!$A$11</c:f>
              <c:strCache>
                <c:ptCount val="1"/>
                <c:pt idx="0">
                  <c:v>porosity_LCO</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Sheet1!$B$2</c:f>
              <c:numCache>
                <c:formatCode>General</c:formatCode>
                <c:ptCount val="1"/>
              </c:numCache>
            </c:numRef>
          </c:cat>
          <c:val>
            <c:numRef>
              <c:f>Sheet1!$B$11</c:f>
              <c:numCache>
                <c:formatCode>0.000</c:formatCode>
                <c:ptCount val="1"/>
                <c:pt idx="0">
                  <c:v>0.92130100000000004</c:v>
                </c:pt>
              </c:numCache>
            </c:numRef>
          </c:val>
          <c:extLst>
            <c:ext xmlns:c16="http://schemas.microsoft.com/office/drawing/2014/chart" uri="{C3380CC4-5D6E-409C-BE32-E72D297353CC}">
              <c16:uniqueId val="{00000008-AD83-4719-B215-5AE1B03BD244}"/>
            </c:ext>
          </c:extLst>
        </c:ser>
        <c:dLbls>
          <c:dLblPos val="outEnd"/>
          <c:showLegendKey val="0"/>
          <c:showVal val="1"/>
          <c:showCatName val="0"/>
          <c:showSerName val="0"/>
          <c:showPercent val="0"/>
          <c:showBubbleSize val="0"/>
        </c:dLbls>
        <c:gapWidth val="247"/>
        <c:axId val="470490400"/>
        <c:axId val="470487488"/>
      </c:barChart>
      <c:catAx>
        <c:axId val="47049040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470487488"/>
        <c:crosses val="autoZero"/>
        <c:auto val="1"/>
        <c:lblAlgn val="ctr"/>
        <c:lblOffset val="100"/>
        <c:noMultiLvlLbl val="0"/>
      </c:catAx>
      <c:valAx>
        <c:axId val="470487488"/>
        <c:scaling>
          <c:orientation val="minMax"/>
          <c:max val="1"/>
          <c:min val="-1"/>
        </c:scaling>
        <c:delete val="0"/>
        <c:axPos val="b"/>
        <c:majorGridlines>
          <c:spPr>
            <a:ln w="9525" cap="flat" cmpd="sng" algn="ctr">
              <a:solidFill>
                <a:schemeClr val="dk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470490400"/>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A1C07D-F258-47C7-9AA9-994F969936C8}" type="datetimeFigureOut">
              <a:rPr lang="en-US" smtClean="0"/>
              <a:t>2/23/23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60D44C-4C32-4EA2-8826-A11ACBB00F4C}" type="slidenum">
              <a:rPr lang="en-US" smtClean="0"/>
              <a:t>‹#›</a:t>
            </a:fld>
            <a:endParaRPr lang="en-US"/>
          </a:p>
        </p:txBody>
      </p:sp>
    </p:spTree>
    <p:extLst>
      <p:ext uri="{BB962C8B-B14F-4D97-AF65-F5344CB8AC3E}">
        <p14:creationId xmlns:p14="http://schemas.microsoft.com/office/powerpoint/2010/main" val="2255121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0194E-62FE-4737-BD40-2AE8A1613B52}" type="datetimeFigureOut">
              <a:rPr lang="en-US" smtClean="0"/>
              <a:t>2/23/23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2F20E-7B44-441C-A5E9-5FFE7AFCCD6B}" type="slidenum">
              <a:rPr lang="en-US" smtClean="0"/>
              <a:t>‹#›</a:t>
            </a:fld>
            <a:endParaRPr lang="en-US"/>
          </a:p>
        </p:txBody>
      </p:sp>
    </p:spTree>
    <p:extLst>
      <p:ext uri="{BB962C8B-B14F-4D97-AF65-F5344CB8AC3E}">
        <p14:creationId xmlns:p14="http://schemas.microsoft.com/office/powerpoint/2010/main" val="2059137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C2F20E-7B44-441C-A5E9-5FFE7AFCCD6B}" type="slidenum">
              <a:rPr lang="en-US" smtClean="0"/>
              <a:t>2</a:t>
            </a:fld>
            <a:endParaRPr lang="en-US"/>
          </a:p>
        </p:txBody>
      </p:sp>
    </p:spTree>
    <p:extLst>
      <p:ext uri="{BB962C8B-B14F-4D97-AF65-F5344CB8AC3E}">
        <p14:creationId xmlns:p14="http://schemas.microsoft.com/office/powerpoint/2010/main" val="3531870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Hsieh pronounced “SHAY”</a:t>
            </a:r>
          </a:p>
          <a:p>
            <a:endParaRPr lang="en-US" dirty="0"/>
          </a:p>
          <a:p>
            <a:r>
              <a:rPr lang="en-US" dirty="0" err="1"/>
              <a:t>Nde</a:t>
            </a:r>
            <a:r>
              <a:rPr lang="en-US" dirty="0"/>
              <a:t> of batteries is a relatively emerging field, but there has been significant progress over the past decade or so.  Apart from monitoring electrical properties and temperature to deduce battery health, ultrasound has been the primary area of focus due to sensitivity to both changes in internal structure and mechanical properties</a:t>
            </a:r>
          </a:p>
          <a:p>
            <a:endParaRPr lang="en-US" dirty="0"/>
          </a:p>
          <a:p>
            <a:r>
              <a:rPr lang="en-US" dirty="0"/>
              <a:t>Hsieh et al in 2015 demonstrated the ability to monitor changes in elastic properties that occur during ion transport in operando in order to determine the state of charge and health in lithium ion batteries</a:t>
            </a:r>
          </a:p>
          <a:p>
            <a:endParaRPr lang="en-US" dirty="0"/>
          </a:p>
          <a:p>
            <a:r>
              <a:rPr lang="en-US" dirty="0" err="1"/>
              <a:t>Ladpli</a:t>
            </a:r>
            <a:r>
              <a:rPr lang="en-US" dirty="0"/>
              <a:t> et al applied guided wave ultrasound using externally mounted piezoelectric wafers to determine state of health and </a:t>
            </a:r>
          </a:p>
        </p:txBody>
      </p:sp>
      <p:sp>
        <p:nvSpPr>
          <p:cNvPr id="4" name="Slide Number Placeholder 3"/>
          <p:cNvSpPr>
            <a:spLocks noGrp="1"/>
          </p:cNvSpPr>
          <p:nvPr>
            <p:ph type="sldNum" sz="quarter" idx="5"/>
          </p:nvPr>
        </p:nvSpPr>
        <p:spPr/>
        <p:txBody>
          <a:bodyPr/>
          <a:lstStyle/>
          <a:p>
            <a:fld id="{FBC2F20E-7B44-441C-A5E9-5FFE7AFCCD6B}" type="slidenum">
              <a:rPr lang="en-US" smtClean="0"/>
              <a:t>3</a:t>
            </a:fld>
            <a:endParaRPr lang="en-US"/>
          </a:p>
        </p:txBody>
      </p:sp>
    </p:spTree>
    <p:extLst>
      <p:ext uri="{BB962C8B-B14F-4D97-AF65-F5344CB8AC3E}">
        <p14:creationId xmlns:p14="http://schemas.microsoft.com/office/powerpoint/2010/main" val="3959329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527048"/>
            <a:ext cx="9144000" cy="1472184"/>
          </a:xfrm>
          <a:prstGeom prst="rect">
            <a:avLst/>
          </a:prstGeom>
        </p:spPr>
        <p:txBody>
          <a:bodyPr anchor="ctr" anchorCtr="0">
            <a:normAutofit/>
          </a:bodyPr>
          <a:lstStyle>
            <a:lvl1pPr algn="ctr">
              <a:defRPr sz="3000" b="1">
                <a:latin typeface="Trebuchet MS" panose="020B0603020202020204" pitchFamily="34" charset="0"/>
              </a:defRPr>
            </a:lvl1pPr>
          </a:lstStyle>
          <a:p>
            <a:r>
              <a:rPr lang="en-US" dirty="0"/>
              <a:t>Presentation Title</a:t>
            </a:r>
          </a:p>
        </p:txBody>
      </p:sp>
      <p:sp>
        <p:nvSpPr>
          <p:cNvPr id="3" name="Subtitle 2"/>
          <p:cNvSpPr>
            <a:spLocks noGrp="1"/>
          </p:cNvSpPr>
          <p:nvPr>
            <p:ph type="subTitle" idx="1" hasCustomPrompt="1"/>
          </p:nvPr>
        </p:nvSpPr>
        <p:spPr>
          <a:xfrm>
            <a:off x="1524000" y="3072384"/>
            <a:ext cx="9144000" cy="3282696"/>
          </a:xfrm>
        </p:spPr>
        <p:txBody>
          <a:bodyPr>
            <a:normAutofit/>
          </a:bodyPr>
          <a:lstStyle>
            <a:lvl1pPr marL="0" indent="0" algn="ctr">
              <a:buNone/>
              <a:defRPr sz="2200">
                <a:latin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Author(s)</a:t>
            </a:r>
          </a:p>
          <a:p>
            <a:endParaRPr lang="en-US" dirty="0"/>
          </a:p>
          <a:p>
            <a:r>
              <a:rPr lang="en-US" dirty="0"/>
              <a:t>NASA Langley Research Center, Hampton, VA</a:t>
            </a:r>
          </a:p>
          <a:p>
            <a:endParaRPr lang="en-US" dirty="0"/>
          </a:p>
          <a:p>
            <a:r>
              <a:rPr lang="en-US" dirty="0"/>
              <a:t>Presentation Venue</a:t>
            </a:r>
          </a:p>
          <a:p>
            <a:r>
              <a:rPr lang="en-US" dirty="0"/>
              <a:t>Date</a:t>
            </a:r>
          </a:p>
        </p:txBody>
      </p:sp>
      <p:sp>
        <p:nvSpPr>
          <p:cNvPr id="4" name="Date Placeholder 3"/>
          <p:cNvSpPr>
            <a:spLocks noGrp="1"/>
          </p:cNvSpPr>
          <p:nvPr>
            <p:ph type="dt" sz="half" idx="10"/>
          </p:nvPr>
        </p:nvSpPr>
        <p:spPr/>
        <p:txBody>
          <a:bodyPr/>
          <a:lstStyle/>
          <a:p>
            <a:fld id="{71104DCB-2578-4C1C-82E1-B1ADD2635A7D}" type="datetime1">
              <a:rPr lang="en-US" smtClean="0">
                <a:solidFill>
                  <a:prstClr val="black">
                    <a:tint val="75000"/>
                  </a:prstClr>
                </a:solidFill>
              </a:rPr>
              <a:pPr/>
              <a:t>2/23/23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C0CEAC91-501F-4BC3-8E01-9EA788E3C600}" type="slidenum">
              <a:rPr lang="en-US" smtClean="0"/>
              <a:pPr/>
              <a:t>‹#›</a:t>
            </a:fld>
            <a:endParaRPr lang="en-US" dirty="0"/>
          </a:p>
        </p:txBody>
      </p:sp>
    </p:spTree>
    <p:extLst>
      <p:ext uri="{BB962C8B-B14F-4D97-AF65-F5344CB8AC3E}">
        <p14:creationId xmlns:p14="http://schemas.microsoft.com/office/powerpoint/2010/main" val="1612751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600"/>
            </a:lvl1pPr>
            <a:lvl2pPr>
              <a:defRPr sz="2200">
                <a:latin typeface="Trebuchet MS" panose="020B0603020202020204" pitchFamily="34" charset="0"/>
              </a:defRPr>
            </a:lvl2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707F7C12-D2AD-453B-A7F9-F279C022AAE1}" type="datetime1">
              <a:rPr lang="en-US" smtClean="0">
                <a:solidFill>
                  <a:prstClr val="black">
                    <a:tint val="75000"/>
                  </a:prstClr>
                </a:solidFill>
              </a:rPr>
              <a:pPr/>
              <a:t>2/23/23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C0CEAC91-501F-4BC3-8E01-9EA788E3C600}" type="slidenum">
              <a:rPr lang="en-US" smtClean="0"/>
              <a:pPr/>
              <a:t>‹#›</a:t>
            </a:fld>
            <a:endParaRPr lang="en-US" dirty="0"/>
          </a:p>
        </p:txBody>
      </p:sp>
      <p:sp>
        <p:nvSpPr>
          <p:cNvPr id="8" name="Title 1"/>
          <p:cNvSpPr>
            <a:spLocks noGrp="1"/>
          </p:cNvSpPr>
          <p:nvPr>
            <p:ph type="title"/>
          </p:nvPr>
        </p:nvSpPr>
        <p:spPr>
          <a:xfrm>
            <a:off x="838200" y="225425"/>
            <a:ext cx="10515600" cy="587375"/>
          </a:xfrm>
          <a:prstGeom prst="rect">
            <a:avLst/>
          </a:prstGeom>
        </p:spPr>
        <p:txBody>
          <a:bodyPr/>
          <a:lstStyle>
            <a:lvl1pPr>
              <a:defRPr sz="4000">
                <a:latin typeface="Trebuchet MS" panose="020B0603020202020204" pitchFamily="34" charset="0"/>
              </a:defRPr>
            </a:lvl1pPr>
          </a:lstStyle>
          <a:p>
            <a:endParaRPr lang="en-US" dirty="0"/>
          </a:p>
        </p:txBody>
      </p:sp>
    </p:spTree>
    <p:extLst>
      <p:ext uri="{BB962C8B-B14F-4D97-AF65-F5344CB8AC3E}">
        <p14:creationId xmlns:p14="http://schemas.microsoft.com/office/powerpoint/2010/main" val="332912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6600" y="2951544"/>
            <a:ext cx="10515600" cy="916458"/>
          </a:xfrm>
          <a:prstGeom prst="rect">
            <a:avLst/>
          </a:prstGeom>
        </p:spPr>
        <p:txBody>
          <a:bodyPr anchor="b"/>
          <a:lstStyle>
            <a:lvl1pPr algn="ctr">
              <a:defRPr sz="4600">
                <a:latin typeface="Trebuchet MS" panose="020B0603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36600" y="4149633"/>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3C3706C-882E-4E5D-A38E-EBF0456061B8}" type="datetime1">
              <a:rPr lang="en-US" smtClean="0">
                <a:solidFill>
                  <a:prstClr val="black">
                    <a:tint val="75000"/>
                  </a:prstClr>
                </a:solidFill>
              </a:rPr>
              <a:pPr/>
              <a:t>2/23/23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C0CEAC91-501F-4BC3-8E01-9EA788E3C600}" type="slidenum">
              <a:rPr lang="en-US" smtClean="0"/>
              <a:pPr/>
              <a:t>‹#›</a:t>
            </a:fld>
            <a:endParaRPr lang="en-US" dirty="0"/>
          </a:p>
        </p:txBody>
      </p:sp>
    </p:spTree>
    <p:extLst>
      <p:ext uri="{BB962C8B-B14F-4D97-AF65-F5344CB8AC3E}">
        <p14:creationId xmlns:p14="http://schemas.microsoft.com/office/powerpoint/2010/main" val="407484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162052"/>
            <a:ext cx="5181600" cy="5014913"/>
          </a:xfrm>
        </p:spPr>
        <p:txBody>
          <a:bodyPr/>
          <a:lstStyle>
            <a:lvl1pPr>
              <a:defRPr sz="2600"/>
            </a:lvl1pPr>
            <a:lvl2pPr>
              <a:defRPr sz="22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162052"/>
            <a:ext cx="5181600" cy="5014913"/>
          </a:xfrm>
        </p:spPr>
        <p:txBody>
          <a:bodyPr/>
          <a:lstStyle>
            <a:lvl1pPr>
              <a:defRPr sz="2600"/>
            </a:lvl1pPr>
            <a:lvl2pPr>
              <a:defRPr sz="22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C7D0563-0046-4C7E-B289-5E3E760CEF5A}" type="datetime1">
              <a:rPr lang="en-US" smtClean="0">
                <a:solidFill>
                  <a:prstClr val="black">
                    <a:tint val="75000"/>
                  </a:prstClr>
                </a:solidFill>
              </a:rPr>
              <a:pPr/>
              <a:t>2/23/23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1">
                    <a:lumMod val="85000"/>
                    <a:lumOff val="15000"/>
                  </a:schemeClr>
                </a:solidFill>
              </a:defRPr>
            </a:lvl1pPr>
          </a:lstStyle>
          <a:p>
            <a:fld id="{C0CEAC91-501F-4BC3-8E01-9EA788E3C600}" type="slidenum">
              <a:rPr lang="en-US" smtClean="0"/>
              <a:pPr/>
              <a:t>‹#›</a:t>
            </a:fld>
            <a:endParaRPr lang="en-US" dirty="0"/>
          </a:p>
        </p:txBody>
      </p:sp>
      <p:sp>
        <p:nvSpPr>
          <p:cNvPr id="8" name="Title 1"/>
          <p:cNvSpPr>
            <a:spLocks noGrp="1"/>
          </p:cNvSpPr>
          <p:nvPr>
            <p:ph type="title"/>
          </p:nvPr>
        </p:nvSpPr>
        <p:spPr>
          <a:xfrm>
            <a:off x="838200" y="225425"/>
            <a:ext cx="10515600" cy="587375"/>
          </a:xfrm>
          <a:prstGeom prst="rect">
            <a:avLst/>
          </a:prstGeom>
        </p:spPr>
        <p:txBody>
          <a:bodyPr/>
          <a:lstStyle>
            <a:lvl1pPr>
              <a:defRPr sz="4000">
                <a:latin typeface="Trebuchet MS" panose="020B0603020202020204" pitchFamily="34" charset="0"/>
              </a:defRPr>
            </a:lvl1pPr>
          </a:lstStyle>
          <a:p>
            <a:endParaRPr lang="en-US" dirty="0"/>
          </a:p>
        </p:txBody>
      </p:sp>
    </p:spTree>
    <p:extLst>
      <p:ext uri="{BB962C8B-B14F-4D97-AF65-F5344CB8AC3E}">
        <p14:creationId xmlns:p14="http://schemas.microsoft.com/office/powerpoint/2010/main" val="1996681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0715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1895473"/>
            <a:ext cx="5157787" cy="4294190"/>
          </a:xfrm>
        </p:spPr>
        <p:txBody>
          <a:bodyPr/>
          <a:lstStyle>
            <a:lvl1pPr>
              <a:defRPr sz="2600">
                <a:latin typeface="Trebuchet MS" panose="020B0603020202020204" pitchFamily="34" charset="0"/>
              </a:defRPr>
            </a:lvl1pPr>
            <a:lvl2pPr>
              <a:defRPr sz="2200">
                <a:latin typeface="Trebuchet MS" panose="020B0603020202020204" pitchFamily="34" charset="0"/>
              </a:defRPr>
            </a:lvl2pPr>
            <a:lvl3pPr>
              <a:defRPr sz="18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3" y="10715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1895473"/>
            <a:ext cx="5183188" cy="4294190"/>
          </a:xfrm>
        </p:spPr>
        <p:txBody>
          <a:bodyPr/>
          <a:lstStyle>
            <a:lvl1pPr>
              <a:defRPr sz="2600">
                <a:latin typeface="Trebuchet MS" panose="020B0603020202020204" pitchFamily="34" charset="0"/>
              </a:defRPr>
            </a:lvl1pPr>
            <a:lvl2pPr>
              <a:defRPr sz="2200">
                <a:latin typeface="Trebuchet MS" panose="020B0603020202020204" pitchFamily="34" charset="0"/>
              </a:defRPr>
            </a:lvl2pPr>
            <a:lvl3pPr>
              <a:defRPr sz="18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EFF2F0-0DA2-4843-BDA5-2923804612CA}" type="datetime1">
              <a:rPr lang="en-US" smtClean="0">
                <a:solidFill>
                  <a:prstClr val="black">
                    <a:tint val="75000"/>
                  </a:prstClr>
                </a:solidFill>
              </a:rPr>
              <a:pPr/>
              <a:t>2/23/23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solidFill>
                  <a:schemeClr val="tx1">
                    <a:lumMod val="85000"/>
                    <a:lumOff val="15000"/>
                  </a:schemeClr>
                </a:solidFill>
              </a:defRPr>
            </a:lvl1pPr>
          </a:lstStyle>
          <a:p>
            <a:fld id="{C0CEAC91-501F-4BC3-8E01-9EA788E3C600}" type="slidenum">
              <a:rPr lang="en-US" smtClean="0"/>
              <a:pPr/>
              <a:t>‹#›</a:t>
            </a:fld>
            <a:endParaRPr lang="en-US" dirty="0"/>
          </a:p>
        </p:txBody>
      </p:sp>
      <p:sp>
        <p:nvSpPr>
          <p:cNvPr id="10" name="Title 1"/>
          <p:cNvSpPr>
            <a:spLocks noGrp="1"/>
          </p:cNvSpPr>
          <p:nvPr>
            <p:ph type="title"/>
          </p:nvPr>
        </p:nvSpPr>
        <p:spPr>
          <a:xfrm>
            <a:off x="838200" y="225425"/>
            <a:ext cx="10515600" cy="587375"/>
          </a:xfrm>
          <a:prstGeom prst="rect">
            <a:avLst/>
          </a:prstGeom>
        </p:spPr>
        <p:txBody>
          <a:bodyPr/>
          <a:lstStyle>
            <a:lvl1pPr>
              <a:defRPr sz="4000">
                <a:latin typeface="Trebuchet MS" panose="020B0603020202020204" pitchFamily="34" charset="0"/>
              </a:defRPr>
            </a:lvl1pPr>
          </a:lstStyle>
          <a:p>
            <a:endParaRPr lang="en-US" dirty="0"/>
          </a:p>
        </p:txBody>
      </p:sp>
    </p:spTree>
    <p:extLst>
      <p:ext uri="{BB962C8B-B14F-4D97-AF65-F5344CB8AC3E}">
        <p14:creationId xmlns:p14="http://schemas.microsoft.com/office/powerpoint/2010/main" val="97735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4C33C95-96FC-4453-A659-B71C08EBD1D4}" type="datetime1">
              <a:rPr lang="en-US" smtClean="0">
                <a:solidFill>
                  <a:prstClr val="black">
                    <a:tint val="75000"/>
                  </a:prstClr>
                </a:solidFill>
              </a:rPr>
              <a:pPr/>
              <a:t>2/23/23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C0CEAC91-501F-4BC3-8E01-9EA788E3C600}" type="slidenum">
              <a:rPr lang="en-US" smtClean="0"/>
              <a:pPr/>
              <a:t>‹#›</a:t>
            </a:fld>
            <a:endParaRPr lang="en-US" dirty="0"/>
          </a:p>
        </p:txBody>
      </p:sp>
      <p:sp>
        <p:nvSpPr>
          <p:cNvPr id="6" name="Title 1"/>
          <p:cNvSpPr>
            <a:spLocks noGrp="1"/>
          </p:cNvSpPr>
          <p:nvPr>
            <p:ph type="title"/>
          </p:nvPr>
        </p:nvSpPr>
        <p:spPr>
          <a:xfrm>
            <a:off x="838200" y="225425"/>
            <a:ext cx="10515600" cy="587375"/>
          </a:xfrm>
          <a:prstGeom prst="rect">
            <a:avLst/>
          </a:prstGeom>
        </p:spPr>
        <p:txBody>
          <a:bodyPr/>
          <a:lstStyle>
            <a:lvl1pPr>
              <a:defRPr sz="4000">
                <a:latin typeface="Trebuchet MS" panose="020B0603020202020204" pitchFamily="34" charset="0"/>
              </a:defRPr>
            </a:lvl1pPr>
          </a:lstStyle>
          <a:p>
            <a:endParaRPr lang="en-US" dirty="0"/>
          </a:p>
        </p:txBody>
      </p:sp>
    </p:spTree>
    <p:extLst>
      <p:ext uri="{BB962C8B-B14F-4D97-AF65-F5344CB8AC3E}">
        <p14:creationId xmlns:p14="http://schemas.microsoft.com/office/powerpoint/2010/main" val="999367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8C2EE-CD11-499A-98AA-358BB01829FF}" type="datetime1">
              <a:rPr lang="en-US" smtClean="0">
                <a:solidFill>
                  <a:prstClr val="black">
                    <a:tint val="75000"/>
                  </a:prstClr>
                </a:solidFill>
              </a:rPr>
              <a:pPr/>
              <a:t>2/23/23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solidFill>
                  <a:schemeClr val="tx1">
                    <a:lumMod val="85000"/>
                    <a:lumOff val="15000"/>
                  </a:schemeClr>
                </a:solidFill>
              </a:defRPr>
            </a:lvl1pPr>
          </a:lstStyle>
          <a:p>
            <a:fld id="{C0CEAC91-501F-4BC3-8E01-9EA788E3C600}" type="slidenum">
              <a:rPr lang="en-US" smtClean="0"/>
              <a:pPr/>
              <a:t>‹#›</a:t>
            </a:fld>
            <a:endParaRPr lang="en-US" dirty="0"/>
          </a:p>
        </p:txBody>
      </p:sp>
    </p:spTree>
    <p:extLst>
      <p:ext uri="{BB962C8B-B14F-4D97-AF65-F5344CB8AC3E}">
        <p14:creationId xmlns:p14="http://schemas.microsoft.com/office/powerpoint/2010/main" val="3724660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162052"/>
            <a:ext cx="10515600" cy="5014913"/>
          </a:xfrm>
          <a:prstGeom prst="rect">
            <a:avLst/>
          </a:prstGeom>
        </p:spPr>
        <p:txBody>
          <a:bodyPr vert="horz" lIns="91440" tIns="45720" rIns="91440" bIns="45720" rtlCol="0">
            <a:norm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prstClr val="black"/>
                </a:solidFill>
                <a:effectLst/>
                <a:uLnTx/>
                <a:uFillTx/>
                <a:latin typeface="Helvetica"/>
                <a:ea typeface="ＭＳ Ｐゴシック"/>
              </a:rPr>
              <a:t>Bullet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a:ln>
                  <a:noFill/>
                </a:ln>
                <a:solidFill>
                  <a:prstClr val="black"/>
                </a:solidFill>
                <a:effectLst/>
                <a:uLnTx/>
                <a:uFillTx/>
                <a:latin typeface="Helvetica"/>
                <a:ea typeface="ＭＳ Ｐゴシック"/>
              </a:rPr>
              <a:t>Sub-bullet</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7E293-7085-4898-9D78-DA00D4A1BD38}" type="datetime1">
              <a:rPr lang="en-US" smtClean="0">
                <a:solidFill>
                  <a:prstClr val="black">
                    <a:tint val="75000"/>
                  </a:prstClr>
                </a:solidFill>
              </a:rPr>
              <a:pPr/>
              <a:t>2/23/23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11013097" y="6356357"/>
            <a:ext cx="478206" cy="365126"/>
          </a:xfrm>
          <a:prstGeom prst="rect">
            <a:avLst/>
          </a:prstGeom>
        </p:spPr>
        <p:txBody>
          <a:bodyPr vert="horz" lIns="91440" tIns="45720" rIns="91440" bIns="45720" rtlCol="0" anchor="ctr"/>
          <a:lstStyle>
            <a:lvl1pPr algn="r">
              <a:defRPr sz="1400">
                <a:solidFill>
                  <a:schemeClr val="tx1">
                    <a:lumMod val="85000"/>
                    <a:lumOff val="15000"/>
                  </a:schemeClr>
                </a:solidFill>
              </a:defRPr>
            </a:lvl1pPr>
          </a:lstStyle>
          <a:p>
            <a:fld id="{C0CEAC91-501F-4BC3-8E01-9EA788E3C600}" type="slidenum">
              <a:rPr lang="en-US" smtClean="0"/>
              <a:pPr/>
              <a:t>‹#›</a:t>
            </a:fld>
            <a:endParaRPr lang="en-US" dirty="0"/>
          </a:p>
        </p:txBody>
      </p:sp>
      <p:cxnSp>
        <p:nvCxnSpPr>
          <p:cNvPr id="7" name="Straight Connector 6"/>
          <p:cNvCxnSpPr/>
          <p:nvPr userDrawn="1"/>
        </p:nvCxnSpPr>
        <p:spPr>
          <a:xfrm>
            <a:off x="618067" y="914400"/>
            <a:ext cx="10972800" cy="0"/>
          </a:xfrm>
          <a:prstGeom prst="line">
            <a:avLst/>
          </a:prstGeom>
          <a:ln w="38100">
            <a:gradFill>
              <a:gsLst>
                <a:gs pos="0">
                  <a:srgbClr val="C00000"/>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2" descr="https://upload.wikimedia.org/wikipedia/commons/thumb/e/e5/NASA_logo.svg/1024px-NASA_logo.svg.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943604" y="114300"/>
            <a:ext cx="820397"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69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42900" marR="0" indent="-342900" algn="l" defTabSz="914400" rtl="0" eaLnBrk="0" fontAlgn="base" latinLnBrk="0" hangingPunct="0">
        <a:lnSpc>
          <a:spcPct val="100000"/>
        </a:lnSpc>
        <a:spcBef>
          <a:spcPct val="20000"/>
        </a:spcBef>
        <a:spcAft>
          <a:spcPct val="0"/>
        </a:spcAft>
        <a:buClrTx/>
        <a:buSzTx/>
        <a:buFontTx/>
        <a:buChar char="•"/>
        <a:tabLst/>
        <a:defRPr sz="2000" kern="1200">
          <a:solidFill>
            <a:schemeClr val="tx1"/>
          </a:solidFill>
          <a:latin typeface="Trebuchet MS" panose="020B0603020202020204" pitchFamily="34" charset="0"/>
          <a:ea typeface="+mn-ea"/>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hyperlink" Target="https://dakota.sandia.gov/"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chart" Target="../charts/char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B155-76C4-44F0-A0A6-B3DCDD2BC3BD}"/>
              </a:ext>
            </a:extLst>
          </p:cNvPr>
          <p:cNvSpPr>
            <a:spLocks noGrp="1"/>
          </p:cNvSpPr>
          <p:nvPr>
            <p:ph type="ctrTitle"/>
          </p:nvPr>
        </p:nvSpPr>
        <p:spPr>
          <a:xfrm>
            <a:off x="1524000" y="1600200"/>
            <a:ext cx="9144000" cy="1472184"/>
          </a:xfrm>
        </p:spPr>
        <p:txBody>
          <a:bodyPr anchor="ctr" anchorCtr="0">
            <a:normAutofit/>
          </a:bodyPr>
          <a:lstStyle/>
          <a:p>
            <a:r>
              <a:rPr lang="en-US" sz="3200" b="1" dirty="0">
                <a:latin typeface="Helvetica (Headings)"/>
              </a:rPr>
              <a:t>Evaluation of Ultrasonic Battery Inspection Techniques</a:t>
            </a:r>
          </a:p>
        </p:txBody>
      </p:sp>
      <p:sp>
        <p:nvSpPr>
          <p:cNvPr id="3" name="Subtitle 2">
            <a:extLst>
              <a:ext uri="{FF2B5EF4-FFF2-40B4-BE49-F238E27FC236}">
                <a16:creationId xmlns:a16="http://schemas.microsoft.com/office/drawing/2014/main" id="{159C8D28-C796-4942-B1E4-49732C021D12}"/>
              </a:ext>
            </a:extLst>
          </p:cNvPr>
          <p:cNvSpPr>
            <a:spLocks noGrp="1"/>
          </p:cNvSpPr>
          <p:nvPr>
            <p:ph type="subTitle" idx="1"/>
          </p:nvPr>
        </p:nvSpPr>
        <p:spPr>
          <a:xfrm>
            <a:off x="1524000" y="3429000"/>
            <a:ext cx="9144000" cy="2185416"/>
          </a:xfrm>
        </p:spPr>
        <p:txBody>
          <a:bodyPr>
            <a:normAutofit lnSpcReduction="10000"/>
          </a:bodyPr>
          <a:lstStyle/>
          <a:p>
            <a:r>
              <a:rPr lang="en-US" sz="1800" dirty="0">
                <a:latin typeface="Helvetica (Body)"/>
              </a:rPr>
              <a:t>Matt Webster</a:t>
            </a:r>
            <a:r>
              <a:rPr lang="en-US" sz="1800" baseline="30000" dirty="0">
                <a:latin typeface="Helvetica (Body)"/>
              </a:rPr>
              <a:t>1</a:t>
            </a:r>
            <a:r>
              <a:rPr lang="en-US" sz="1800" dirty="0">
                <a:latin typeface="Helvetica (Body)"/>
              </a:rPr>
              <a:t>, Erik Frankforter</a:t>
            </a:r>
            <a:r>
              <a:rPr lang="en-US" sz="1800" baseline="30000" dirty="0">
                <a:latin typeface="Helvetica (Body)"/>
              </a:rPr>
              <a:t>1</a:t>
            </a:r>
            <a:r>
              <a:rPr lang="en-US" sz="1800" dirty="0">
                <a:latin typeface="Helvetica (Body)"/>
              </a:rPr>
              <a:t>, Peter Juarez</a:t>
            </a:r>
            <a:r>
              <a:rPr lang="en-US" sz="1800" baseline="30000" dirty="0">
                <a:latin typeface="Helvetica (Body)"/>
              </a:rPr>
              <a:t>1</a:t>
            </a:r>
            <a:r>
              <a:rPr lang="en-US" sz="1800" dirty="0">
                <a:latin typeface="Helvetica (Body)"/>
              </a:rPr>
              <a:t>, and Andrew Campbell</a:t>
            </a:r>
            <a:r>
              <a:rPr lang="en-US" sz="1800" baseline="30000" dirty="0">
                <a:latin typeface="Helvetica (Body)"/>
              </a:rPr>
              <a:t>2</a:t>
            </a:r>
            <a:endParaRPr lang="en-US" sz="1800" dirty="0">
              <a:latin typeface="Helvetica (Body)"/>
            </a:endParaRPr>
          </a:p>
          <a:p>
            <a:endParaRPr lang="en-US" sz="1800" dirty="0">
              <a:latin typeface="Helvetica (Body)"/>
            </a:endParaRPr>
          </a:p>
          <a:p>
            <a:r>
              <a:rPr lang="en-US" sz="1800" baseline="30000" dirty="0">
                <a:latin typeface="Helvetica (Body)"/>
              </a:rPr>
              <a:t>1</a:t>
            </a:r>
            <a:r>
              <a:rPr lang="en-US" sz="1800" dirty="0">
                <a:latin typeface="Helvetica (Body)"/>
              </a:rPr>
              <a:t>NASA Langley Research Center, Hampton, VA</a:t>
            </a:r>
            <a:br>
              <a:rPr lang="en-US" sz="1800" dirty="0">
                <a:latin typeface="Helvetica (Body)"/>
              </a:rPr>
            </a:br>
            <a:r>
              <a:rPr lang="en-US" sz="1800" baseline="30000" dirty="0">
                <a:latin typeface="Helvetica (Body)"/>
              </a:rPr>
              <a:t>2</a:t>
            </a:r>
            <a:r>
              <a:rPr lang="en-US" sz="1800" dirty="0">
                <a:latin typeface="Helvetica (Body)"/>
              </a:rPr>
              <a:t>University of South Carolina, Columbia, SC</a:t>
            </a:r>
          </a:p>
          <a:p>
            <a:endParaRPr lang="en-US" sz="1800" dirty="0">
              <a:latin typeface="Helvetica (Body)"/>
            </a:endParaRPr>
          </a:p>
          <a:p>
            <a:r>
              <a:rPr lang="en-US" sz="1800" dirty="0">
                <a:latin typeface="Helvetica (Body)"/>
              </a:rPr>
              <a:t>SPIE Smart Structures + NDE</a:t>
            </a:r>
          </a:p>
          <a:p>
            <a:r>
              <a:rPr lang="en-US" sz="1800" dirty="0">
                <a:latin typeface="Helvetica (Body)"/>
              </a:rPr>
              <a:t>March 13, 2023</a:t>
            </a:r>
            <a:endParaRPr lang="en-US" sz="1800" dirty="0"/>
          </a:p>
        </p:txBody>
      </p:sp>
      <p:sp>
        <p:nvSpPr>
          <p:cNvPr id="4" name="Slide Number Placeholder 3">
            <a:extLst>
              <a:ext uri="{FF2B5EF4-FFF2-40B4-BE49-F238E27FC236}">
                <a16:creationId xmlns:a16="http://schemas.microsoft.com/office/drawing/2014/main" id="{D9D3459D-2EA5-4E88-84EC-5FBC48596059}"/>
              </a:ext>
            </a:extLst>
          </p:cNvPr>
          <p:cNvSpPr>
            <a:spLocks noGrp="1"/>
          </p:cNvSpPr>
          <p:nvPr>
            <p:ph type="sldNum" sz="quarter" idx="12"/>
          </p:nvPr>
        </p:nvSpPr>
        <p:spPr/>
        <p:txBody>
          <a:bodyPr/>
          <a:lstStyle/>
          <a:p>
            <a:fld id="{C0CEAC91-501F-4BC3-8E01-9EA788E3C600}" type="slidenum">
              <a:rPr lang="en-US" smtClean="0">
                <a:solidFill>
                  <a:prstClr val="black">
                    <a:tint val="75000"/>
                  </a:prstClr>
                </a:solidFill>
              </a:rPr>
              <a:pPr/>
              <a:t>1</a:t>
            </a:fld>
            <a:endParaRPr lang="en-US" dirty="0">
              <a:solidFill>
                <a:prstClr val="black">
                  <a:tint val="75000"/>
                </a:prstClr>
              </a:solidFill>
            </a:endParaRPr>
          </a:p>
        </p:txBody>
      </p:sp>
    </p:spTree>
    <p:extLst>
      <p:ext uri="{BB962C8B-B14F-4D97-AF65-F5344CB8AC3E}">
        <p14:creationId xmlns:p14="http://schemas.microsoft.com/office/powerpoint/2010/main" val="4167885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C7AAD-61F0-BF76-87EA-E3D4562DAEE3}"/>
              </a:ext>
            </a:extLst>
          </p:cNvPr>
          <p:cNvSpPr>
            <a:spLocks noGrp="1"/>
          </p:cNvSpPr>
          <p:nvPr>
            <p:ph type="sldNum" sz="quarter" idx="12"/>
          </p:nvPr>
        </p:nvSpPr>
        <p:spPr/>
        <p:txBody>
          <a:bodyPr/>
          <a:lstStyle/>
          <a:p>
            <a:fld id="{C0CEAC91-501F-4BC3-8E01-9EA788E3C600}" type="slidenum">
              <a:rPr lang="en-US" smtClean="0"/>
              <a:pPr/>
              <a:t>10</a:t>
            </a:fld>
            <a:endParaRPr lang="en-US" dirty="0"/>
          </a:p>
        </p:txBody>
      </p:sp>
      <p:sp>
        <p:nvSpPr>
          <p:cNvPr id="4" name="Title 3">
            <a:extLst>
              <a:ext uri="{FF2B5EF4-FFF2-40B4-BE49-F238E27FC236}">
                <a16:creationId xmlns:a16="http://schemas.microsoft.com/office/drawing/2014/main" id="{103DA5C6-A136-9F49-08B5-597B524FC8CD}"/>
              </a:ext>
            </a:extLst>
          </p:cNvPr>
          <p:cNvSpPr>
            <a:spLocks noGrp="1"/>
          </p:cNvSpPr>
          <p:nvPr>
            <p:ph type="title"/>
          </p:nvPr>
        </p:nvSpPr>
        <p:spPr/>
        <p:txBody>
          <a:bodyPr/>
          <a:lstStyle/>
          <a:p>
            <a:r>
              <a:rPr lang="en-US" sz="3200" dirty="0"/>
              <a:t>Time-domain Amplitude </a:t>
            </a:r>
          </a:p>
        </p:txBody>
      </p:sp>
      <p:pic>
        <p:nvPicPr>
          <p:cNvPr id="6" name="Picture 5">
            <a:extLst>
              <a:ext uri="{FF2B5EF4-FFF2-40B4-BE49-F238E27FC236}">
                <a16:creationId xmlns:a16="http://schemas.microsoft.com/office/drawing/2014/main" id="{15AA9609-888A-3C0D-7559-0289C30DBEFB}"/>
              </a:ext>
            </a:extLst>
          </p:cNvPr>
          <p:cNvPicPr>
            <a:picLocks noChangeAspect="1"/>
          </p:cNvPicPr>
          <p:nvPr/>
        </p:nvPicPr>
        <p:blipFill>
          <a:blip r:embed="rId2"/>
          <a:stretch>
            <a:fillRect/>
          </a:stretch>
        </p:blipFill>
        <p:spPr>
          <a:xfrm>
            <a:off x="5270200" y="941004"/>
            <a:ext cx="6723088" cy="2773551"/>
          </a:xfrm>
          <a:prstGeom prst="rect">
            <a:avLst/>
          </a:prstGeom>
        </p:spPr>
      </p:pic>
      <p:sp>
        <p:nvSpPr>
          <p:cNvPr id="5" name="TextBox 4">
            <a:extLst>
              <a:ext uri="{FF2B5EF4-FFF2-40B4-BE49-F238E27FC236}">
                <a16:creationId xmlns:a16="http://schemas.microsoft.com/office/drawing/2014/main" id="{DF18329E-A12C-10AD-9F0D-C4290490AFC4}"/>
              </a:ext>
            </a:extLst>
          </p:cNvPr>
          <p:cNvSpPr txBox="1"/>
          <p:nvPr/>
        </p:nvSpPr>
        <p:spPr>
          <a:xfrm>
            <a:off x="593324" y="1435227"/>
            <a:ext cx="5101281" cy="1785104"/>
          </a:xfrm>
          <a:prstGeom prst="rect">
            <a:avLst/>
          </a:prstGeom>
          <a:noFill/>
        </p:spPr>
        <p:txBody>
          <a:bodyPr wrap="square" rtlCol="0">
            <a:spAutoFit/>
          </a:bodyPr>
          <a:lstStyle/>
          <a:p>
            <a:pPr marL="285750" indent="-285750">
              <a:buFont typeface="Arial" panose="020B0604020202020204" pitchFamily="34" charset="0"/>
              <a:buChar char="•"/>
            </a:pPr>
            <a:r>
              <a:rPr lang="en-US" dirty="0"/>
              <a:t>Time domain analysis data shows signatures from embedded flaws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Surface and edge effects present early in the received signal </a:t>
            </a:r>
            <a:endParaRPr lang="en-US" sz="2000" dirty="0"/>
          </a:p>
          <a:p>
            <a:endParaRPr lang="en-US" sz="2000" dirty="0"/>
          </a:p>
        </p:txBody>
      </p:sp>
      <p:pic>
        <p:nvPicPr>
          <p:cNvPr id="35" name="Picture 34">
            <a:extLst>
              <a:ext uri="{FF2B5EF4-FFF2-40B4-BE49-F238E27FC236}">
                <a16:creationId xmlns:a16="http://schemas.microsoft.com/office/drawing/2014/main" id="{4D8C4776-0FDB-1D93-2C69-7843FDCDE434}"/>
              </a:ext>
            </a:extLst>
          </p:cNvPr>
          <p:cNvPicPr>
            <a:picLocks noChangeAspect="1"/>
          </p:cNvPicPr>
          <p:nvPr/>
        </p:nvPicPr>
        <p:blipFill>
          <a:blip r:embed="rId3"/>
          <a:stretch>
            <a:fillRect/>
          </a:stretch>
        </p:blipFill>
        <p:spPr>
          <a:xfrm>
            <a:off x="255165" y="3893305"/>
            <a:ext cx="3736562" cy="2463052"/>
          </a:xfrm>
          <a:prstGeom prst="rect">
            <a:avLst/>
          </a:prstGeom>
        </p:spPr>
      </p:pic>
      <p:pic>
        <p:nvPicPr>
          <p:cNvPr id="36" name="Picture 35">
            <a:extLst>
              <a:ext uri="{FF2B5EF4-FFF2-40B4-BE49-F238E27FC236}">
                <a16:creationId xmlns:a16="http://schemas.microsoft.com/office/drawing/2014/main" id="{4A6CE136-F323-1AEF-46D3-1872D9EC20C7}"/>
              </a:ext>
            </a:extLst>
          </p:cNvPr>
          <p:cNvPicPr>
            <a:picLocks noChangeAspect="1"/>
          </p:cNvPicPr>
          <p:nvPr/>
        </p:nvPicPr>
        <p:blipFill>
          <a:blip r:embed="rId4"/>
          <a:stretch>
            <a:fillRect/>
          </a:stretch>
        </p:blipFill>
        <p:spPr>
          <a:xfrm>
            <a:off x="4074369" y="3893305"/>
            <a:ext cx="3757914" cy="2463052"/>
          </a:xfrm>
          <a:prstGeom prst="rect">
            <a:avLst/>
          </a:prstGeom>
        </p:spPr>
      </p:pic>
      <p:pic>
        <p:nvPicPr>
          <p:cNvPr id="37" name="Picture 36">
            <a:extLst>
              <a:ext uri="{FF2B5EF4-FFF2-40B4-BE49-F238E27FC236}">
                <a16:creationId xmlns:a16="http://schemas.microsoft.com/office/drawing/2014/main" id="{76CEB619-3BBC-8A47-18AA-67B94BD2C2DB}"/>
              </a:ext>
            </a:extLst>
          </p:cNvPr>
          <p:cNvPicPr>
            <a:picLocks noChangeAspect="1"/>
          </p:cNvPicPr>
          <p:nvPr/>
        </p:nvPicPr>
        <p:blipFill>
          <a:blip r:embed="rId5"/>
          <a:stretch>
            <a:fillRect/>
          </a:stretch>
        </p:blipFill>
        <p:spPr>
          <a:xfrm>
            <a:off x="7913767" y="3914256"/>
            <a:ext cx="3660178" cy="2463052"/>
          </a:xfrm>
          <a:prstGeom prst="rect">
            <a:avLst/>
          </a:prstGeom>
        </p:spPr>
      </p:pic>
      <p:sp>
        <p:nvSpPr>
          <p:cNvPr id="39" name="Rectangle 38">
            <a:extLst>
              <a:ext uri="{FF2B5EF4-FFF2-40B4-BE49-F238E27FC236}">
                <a16:creationId xmlns:a16="http://schemas.microsoft.com/office/drawing/2014/main" id="{97768541-FE81-6EE1-1B32-243F65B90D90}"/>
              </a:ext>
            </a:extLst>
          </p:cNvPr>
          <p:cNvSpPr/>
          <p:nvPr/>
        </p:nvSpPr>
        <p:spPr>
          <a:xfrm>
            <a:off x="6163056" y="1150933"/>
            <a:ext cx="1364801" cy="2246770"/>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3201430-9AB8-700E-B867-990945345E26}"/>
              </a:ext>
            </a:extLst>
          </p:cNvPr>
          <p:cNvSpPr txBox="1"/>
          <p:nvPr/>
        </p:nvSpPr>
        <p:spPr>
          <a:xfrm>
            <a:off x="7099958" y="1129715"/>
            <a:ext cx="491738" cy="323165"/>
          </a:xfrm>
          <a:prstGeom prst="rect">
            <a:avLst/>
          </a:prstGeom>
          <a:noFill/>
        </p:spPr>
        <p:txBody>
          <a:bodyPr wrap="none" rtlCol="0">
            <a:spAutoFit/>
          </a:bodyPr>
          <a:lstStyle/>
          <a:p>
            <a:r>
              <a:rPr lang="en-US" sz="1500" dirty="0"/>
              <a:t>TG1</a:t>
            </a:r>
          </a:p>
        </p:txBody>
      </p:sp>
      <p:sp>
        <p:nvSpPr>
          <p:cNvPr id="43" name="TextBox 42">
            <a:extLst>
              <a:ext uri="{FF2B5EF4-FFF2-40B4-BE49-F238E27FC236}">
                <a16:creationId xmlns:a16="http://schemas.microsoft.com/office/drawing/2014/main" id="{6999B204-D6AD-794F-9849-0AE4711A3499}"/>
              </a:ext>
            </a:extLst>
          </p:cNvPr>
          <p:cNvSpPr txBox="1"/>
          <p:nvPr/>
        </p:nvSpPr>
        <p:spPr>
          <a:xfrm>
            <a:off x="8437070" y="1130223"/>
            <a:ext cx="491738" cy="323165"/>
          </a:xfrm>
          <a:prstGeom prst="rect">
            <a:avLst/>
          </a:prstGeom>
          <a:noFill/>
        </p:spPr>
        <p:txBody>
          <a:bodyPr wrap="none" rtlCol="0">
            <a:spAutoFit/>
          </a:bodyPr>
          <a:lstStyle/>
          <a:p>
            <a:r>
              <a:rPr lang="en-US" sz="1500" dirty="0"/>
              <a:t>TG2</a:t>
            </a:r>
          </a:p>
        </p:txBody>
      </p:sp>
      <p:sp>
        <p:nvSpPr>
          <p:cNvPr id="44" name="TextBox 43">
            <a:extLst>
              <a:ext uri="{FF2B5EF4-FFF2-40B4-BE49-F238E27FC236}">
                <a16:creationId xmlns:a16="http://schemas.microsoft.com/office/drawing/2014/main" id="{0CF5F16F-2564-6439-B220-4694DA2A9AC6}"/>
              </a:ext>
            </a:extLst>
          </p:cNvPr>
          <p:cNvSpPr txBox="1"/>
          <p:nvPr/>
        </p:nvSpPr>
        <p:spPr>
          <a:xfrm>
            <a:off x="9774182" y="1129714"/>
            <a:ext cx="491738" cy="323165"/>
          </a:xfrm>
          <a:prstGeom prst="rect">
            <a:avLst/>
          </a:prstGeom>
          <a:noFill/>
        </p:spPr>
        <p:txBody>
          <a:bodyPr wrap="none" rtlCol="0">
            <a:spAutoFit/>
          </a:bodyPr>
          <a:lstStyle/>
          <a:p>
            <a:r>
              <a:rPr lang="en-US" sz="1500" dirty="0"/>
              <a:t>TG3</a:t>
            </a:r>
          </a:p>
        </p:txBody>
      </p:sp>
      <p:sp>
        <p:nvSpPr>
          <p:cNvPr id="45" name="Rectangle 44">
            <a:extLst>
              <a:ext uri="{FF2B5EF4-FFF2-40B4-BE49-F238E27FC236}">
                <a16:creationId xmlns:a16="http://schemas.microsoft.com/office/drawing/2014/main" id="{FBE594CD-D50C-C18F-6D6F-E2B7D52163B9}"/>
              </a:ext>
            </a:extLst>
          </p:cNvPr>
          <p:cNvSpPr/>
          <p:nvPr/>
        </p:nvSpPr>
        <p:spPr>
          <a:xfrm>
            <a:off x="7537001" y="1149722"/>
            <a:ext cx="1364801" cy="2246770"/>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974D4A8-12BF-4A46-FC67-A01D4C9E3975}"/>
              </a:ext>
            </a:extLst>
          </p:cNvPr>
          <p:cNvSpPr/>
          <p:nvPr/>
        </p:nvSpPr>
        <p:spPr>
          <a:xfrm>
            <a:off x="8910997" y="1150933"/>
            <a:ext cx="1364801" cy="2246770"/>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9A735F71-8811-B12F-1288-79D503250621}"/>
              </a:ext>
            </a:extLst>
          </p:cNvPr>
          <p:cNvPicPr>
            <a:picLocks noChangeAspect="1"/>
          </p:cNvPicPr>
          <p:nvPr/>
        </p:nvPicPr>
        <p:blipFill>
          <a:blip r:embed="rId6"/>
          <a:stretch>
            <a:fillRect/>
          </a:stretch>
        </p:blipFill>
        <p:spPr>
          <a:xfrm>
            <a:off x="9917756" y="2494579"/>
            <a:ext cx="1430621" cy="901913"/>
          </a:xfrm>
          <a:prstGeom prst="rect">
            <a:avLst/>
          </a:prstGeom>
        </p:spPr>
      </p:pic>
    </p:spTree>
    <p:extLst>
      <p:ext uri="{BB962C8B-B14F-4D97-AF65-F5344CB8AC3E}">
        <p14:creationId xmlns:p14="http://schemas.microsoft.com/office/powerpoint/2010/main" val="4259107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F386CD-1D85-74F4-5573-C3287CB487C8}"/>
              </a:ext>
            </a:extLst>
          </p:cNvPr>
          <p:cNvSpPr>
            <a:spLocks noGrp="1"/>
          </p:cNvSpPr>
          <p:nvPr>
            <p:ph type="sldNum" sz="quarter" idx="12"/>
          </p:nvPr>
        </p:nvSpPr>
        <p:spPr/>
        <p:txBody>
          <a:bodyPr/>
          <a:lstStyle/>
          <a:p>
            <a:fld id="{C0CEAC91-501F-4BC3-8E01-9EA788E3C600}" type="slidenum">
              <a:rPr lang="en-US" smtClean="0"/>
              <a:pPr/>
              <a:t>11</a:t>
            </a:fld>
            <a:endParaRPr lang="en-US" dirty="0"/>
          </a:p>
        </p:txBody>
      </p:sp>
      <p:sp>
        <p:nvSpPr>
          <p:cNvPr id="4" name="Title 3">
            <a:extLst>
              <a:ext uri="{FF2B5EF4-FFF2-40B4-BE49-F238E27FC236}">
                <a16:creationId xmlns:a16="http://schemas.microsoft.com/office/drawing/2014/main" id="{562527AE-C777-8F00-011F-CA5715C0A5BB}"/>
              </a:ext>
            </a:extLst>
          </p:cNvPr>
          <p:cNvSpPr>
            <a:spLocks noGrp="1"/>
          </p:cNvSpPr>
          <p:nvPr>
            <p:ph type="title"/>
          </p:nvPr>
        </p:nvSpPr>
        <p:spPr/>
        <p:txBody>
          <a:bodyPr/>
          <a:lstStyle/>
          <a:p>
            <a:r>
              <a:rPr lang="en-US" sz="3200" dirty="0"/>
              <a:t>Resonance Frequency Analysis</a:t>
            </a:r>
          </a:p>
        </p:txBody>
      </p:sp>
      <p:pic>
        <p:nvPicPr>
          <p:cNvPr id="43" name="Picture 42">
            <a:extLst>
              <a:ext uri="{FF2B5EF4-FFF2-40B4-BE49-F238E27FC236}">
                <a16:creationId xmlns:a16="http://schemas.microsoft.com/office/drawing/2014/main" id="{FA748C76-BA27-A186-7B99-5DC8A3627199}"/>
              </a:ext>
            </a:extLst>
          </p:cNvPr>
          <p:cNvPicPr>
            <a:picLocks noChangeAspect="1"/>
          </p:cNvPicPr>
          <p:nvPr/>
        </p:nvPicPr>
        <p:blipFill>
          <a:blip r:embed="rId2"/>
          <a:stretch>
            <a:fillRect/>
          </a:stretch>
        </p:blipFill>
        <p:spPr>
          <a:xfrm>
            <a:off x="6764349" y="2523481"/>
            <a:ext cx="5419619" cy="4064714"/>
          </a:xfrm>
          <a:prstGeom prst="rect">
            <a:avLst/>
          </a:prstGeom>
        </p:spPr>
      </p:pic>
      <p:pic>
        <p:nvPicPr>
          <p:cNvPr id="6" name="Picture 5">
            <a:extLst>
              <a:ext uri="{FF2B5EF4-FFF2-40B4-BE49-F238E27FC236}">
                <a16:creationId xmlns:a16="http://schemas.microsoft.com/office/drawing/2014/main" id="{99A479ED-CD46-467C-A67D-FF27CC06FD76}"/>
              </a:ext>
            </a:extLst>
          </p:cNvPr>
          <p:cNvPicPr>
            <a:picLocks noChangeAspect="1"/>
          </p:cNvPicPr>
          <p:nvPr/>
        </p:nvPicPr>
        <p:blipFill>
          <a:blip r:embed="rId3"/>
          <a:stretch>
            <a:fillRect/>
          </a:stretch>
        </p:blipFill>
        <p:spPr>
          <a:xfrm>
            <a:off x="10239765" y="2823107"/>
            <a:ext cx="1430621" cy="901913"/>
          </a:xfrm>
          <a:prstGeom prst="rect">
            <a:avLst/>
          </a:prstGeom>
        </p:spPr>
      </p:pic>
      <p:sp>
        <p:nvSpPr>
          <p:cNvPr id="7" name="TextBox 6">
            <a:extLst>
              <a:ext uri="{FF2B5EF4-FFF2-40B4-BE49-F238E27FC236}">
                <a16:creationId xmlns:a16="http://schemas.microsoft.com/office/drawing/2014/main" id="{845415F8-C42E-E72A-C86E-9240A5153B2A}"/>
              </a:ext>
            </a:extLst>
          </p:cNvPr>
          <p:cNvSpPr txBox="1"/>
          <p:nvPr/>
        </p:nvSpPr>
        <p:spPr>
          <a:xfrm>
            <a:off x="838201" y="1117808"/>
            <a:ext cx="1034725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Flaw cause shift in first and second resonance frequency with most dominant effects in second resonance</a:t>
            </a:r>
          </a:p>
          <a:p>
            <a:pPr marL="742950" lvl="1" indent="-285750">
              <a:buFont typeface="Arial" panose="020B0604020202020204" pitchFamily="34" charset="0"/>
              <a:buChar char="•"/>
            </a:pPr>
            <a:r>
              <a:rPr lang="en-US" dirty="0"/>
              <a:t>Most dominant shift in the second resonance frequency (f2)</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 areas without known defects show signs of differences in structure as well</a:t>
            </a:r>
          </a:p>
        </p:txBody>
      </p:sp>
      <p:pic>
        <p:nvPicPr>
          <p:cNvPr id="8" name="Picture 7">
            <a:extLst>
              <a:ext uri="{FF2B5EF4-FFF2-40B4-BE49-F238E27FC236}">
                <a16:creationId xmlns:a16="http://schemas.microsoft.com/office/drawing/2014/main" id="{A16E5842-E8F5-9EF9-B980-376C5EF62C28}"/>
              </a:ext>
            </a:extLst>
          </p:cNvPr>
          <p:cNvPicPr>
            <a:picLocks noChangeAspect="1"/>
          </p:cNvPicPr>
          <p:nvPr/>
        </p:nvPicPr>
        <p:blipFill>
          <a:blip r:embed="rId4"/>
          <a:stretch>
            <a:fillRect/>
          </a:stretch>
        </p:blipFill>
        <p:spPr>
          <a:xfrm>
            <a:off x="474351" y="2572757"/>
            <a:ext cx="6289998" cy="3966163"/>
          </a:xfrm>
          <a:prstGeom prst="rect">
            <a:avLst/>
          </a:prstGeom>
        </p:spPr>
      </p:pic>
    </p:spTree>
    <p:extLst>
      <p:ext uri="{BB962C8B-B14F-4D97-AF65-F5344CB8AC3E}">
        <p14:creationId xmlns:p14="http://schemas.microsoft.com/office/powerpoint/2010/main" val="2107020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1D86B4-A46C-49A8-A6BC-00A6C140E444}"/>
              </a:ext>
            </a:extLst>
          </p:cNvPr>
          <p:cNvSpPr>
            <a:spLocks noGrp="1"/>
          </p:cNvSpPr>
          <p:nvPr>
            <p:ph idx="1"/>
          </p:nvPr>
        </p:nvSpPr>
        <p:spPr>
          <a:xfrm>
            <a:off x="352400" y="992892"/>
            <a:ext cx="11620500" cy="1695047"/>
          </a:xfrm>
        </p:spPr>
        <p:txBody>
          <a:bodyPr>
            <a:noAutofit/>
          </a:bodyPr>
          <a:lstStyle/>
          <a:p>
            <a:r>
              <a:rPr lang="en-US" sz="1800" dirty="0"/>
              <a:t>Linking forward model with </a:t>
            </a:r>
            <a:r>
              <a:rPr lang="en-US" sz="1800" dirty="0">
                <a:sym typeface="Wingdings" panose="05000000000000000000" pitchFamily="2" charset="2"/>
              </a:rPr>
              <a:t>Dakota software, from Sandia National Laboratory </a:t>
            </a:r>
            <a:r>
              <a:rPr lang="en-US" sz="1800" dirty="0">
                <a:sym typeface="Wingdings" panose="05000000000000000000" pitchFamily="2" charset="2"/>
                <a:hlinkClick r:id="rId2"/>
              </a:rPr>
              <a:t>https://dakota.sandia.gov/</a:t>
            </a:r>
            <a:r>
              <a:rPr lang="en-US" sz="1800" dirty="0">
                <a:sym typeface="Wingdings" panose="05000000000000000000" pitchFamily="2" charset="2"/>
              </a:rPr>
              <a:t> </a:t>
            </a:r>
          </a:p>
          <a:p>
            <a:pPr lvl="1"/>
            <a:r>
              <a:rPr lang="en-US" sz="1600" dirty="0">
                <a:sym typeface="Wingdings" panose="05000000000000000000" pitchFamily="2" charset="2"/>
              </a:rPr>
              <a:t>Simulated reflection spectrum in COMSOL using two-dimensional elastic-poroelastic media, technique via Nelson</a:t>
            </a:r>
            <a:r>
              <a:rPr lang="en-US" sz="1600" baseline="30000" dirty="0">
                <a:sym typeface="Wingdings" panose="05000000000000000000" pitchFamily="2" charset="2"/>
              </a:rPr>
              <a:t>5</a:t>
            </a:r>
            <a:br>
              <a:rPr lang="en-US" sz="1600" dirty="0">
                <a:sym typeface="Wingdings" panose="05000000000000000000" pitchFamily="2" charset="2"/>
              </a:rPr>
            </a:br>
            <a:endParaRPr lang="en-US" sz="1600" dirty="0">
              <a:sym typeface="Wingdings" panose="05000000000000000000" pitchFamily="2" charset="2"/>
            </a:endParaRPr>
          </a:p>
          <a:p>
            <a:r>
              <a:rPr lang="en-US" sz="1800" dirty="0"/>
              <a:t>Sensitivity analysis, surrogate modeling, and inversion techniques for applications like material property, geometry, and flaw inverse analysis</a:t>
            </a:r>
          </a:p>
        </p:txBody>
      </p:sp>
      <p:sp>
        <p:nvSpPr>
          <p:cNvPr id="4" name="Title 3">
            <a:extLst>
              <a:ext uri="{FF2B5EF4-FFF2-40B4-BE49-F238E27FC236}">
                <a16:creationId xmlns:a16="http://schemas.microsoft.com/office/drawing/2014/main" id="{4A911F62-0C38-4601-BF7D-13385936AAB8}"/>
              </a:ext>
            </a:extLst>
          </p:cNvPr>
          <p:cNvSpPr>
            <a:spLocks noGrp="1"/>
          </p:cNvSpPr>
          <p:nvPr>
            <p:ph type="title"/>
          </p:nvPr>
        </p:nvSpPr>
        <p:spPr/>
        <p:txBody>
          <a:bodyPr/>
          <a:lstStyle/>
          <a:p>
            <a:r>
              <a:rPr lang="en-US" sz="3200" dirty="0"/>
              <a:t>Emerging Techniques – Model Parametric Exploration</a:t>
            </a:r>
            <a:endParaRPr lang="en-US" sz="3600" dirty="0"/>
          </a:p>
        </p:txBody>
      </p:sp>
      <p:pic>
        <p:nvPicPr>
          <p:cNvPr id="6" name="Content Placeholder 27" descr="Calendar&#10;&#10;Description automatically generated">
            <a:extLst>
              <a:ext uri="{FF2B5EF4-FFF2-40B4-BE49-F238E27FC236}">
                <a16:creationId xmlns:a16="http://schemas.microsoft.com/office/drawing/2014/main" id="{EB47F4E0-AE06-44B5-B1CC-1AE4D7491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552" y="2868031"/>
            <a:ext cx="4172038" cy="3725699"/>
          </a:xfrm>
          <a:prstGeom prst="rect">
            <a:avLst/>
          </a:prstGeom>
        </p:spPr>
      </p:pic>
      <p:pic>
        <p:nvPicPr>
          <p:cNvPr id="15" name="Picture 14">
            <a:extLst>
              <a:ext uri="{FF2B5EF4-FFF2-40B4-BE49-F238E27FC236}">
                <a16:creationId xmlns:a16="http://schemas.microsoft.com/office/drawing/2014/main" id="{EE195235-29F5-4466-80A3-20FE04366344}"/>
              </a:ext>
            </a:extLst>
          </p:cNvPr>
          <p:cNvPicPr>
            <a:picLocks noChangeAspect="1"/>
          </p:cNvPicPr>
          <p:nvPr/>
        </p:nvPicPr>
        <p:blipFill rotWithShape="1">
          <a:blip r:embed="rId4"/>
          <a:srcRect l="8743" t="82758" r="10560" b="2108"/>
          <a:stretch/>
        </p:blipFill>
        <p:spPr>
          <a:xfrm>
            <a:off x="838200" y="5453290"/>
            <a:ext cx="6346091" cy="633186"/>
          </a:xfrm>
          <a:prstGeom prst="rect">
            <a:avLst/>
          </a:prstGeom>
        </p:spPr>
      </p:pic>
      <p:grpSp>
        <p:nvGrpSpPr>
          <p:cNvPr id="21" name="Group 20">
            <a:extLst>
              <a:ext uri="{FF2B5EF4-FFF2-40B4-BE49-F238E27FC236}">
                <a16:creationId xmlns:a16="http://schemas.microsoft.com/office/drawing/2014/main" id="{7FCBD2FA-ABB0-4E82-A5ED-E2A0D852B23C}"/>
              </a:ext>
            </a:extLst>
          </p:cNvPr>
          <p:cNvGrpSpPr/>
          <p:nvPr/>
        </p:nvGrpSpPr>
        <p:grpSpPr>
          <a:xfrm>
            <a:off x="3799987" y="2690696"/>
            <a:ext cx="3719739" cy="2739333"/>
            <a:chOff x="5058133" y="3249987"/>
            <a:chExt cx="3719739" cy="2739333"/>
          </a:xfrm>
        </p:grpSpPr>
        <p:graphicFrame>
          <p:nvGraphicFramePr>
            <p:cNvPr id="7" name="Chart 6">
              <a:extLst>
                <a:ext uri="{FF2B5EF4-FFF2-40B4-BE49-F238E27FC236}">
                  <a16:creationId xmlns:a16="http://schemas.microsoft.com/office/drawing/2014/main" id="{45229A94-9FF8-4D68-A0B5-5D05AD9A2E67}"/>
                </a:ext>
              </a:extLst>
            </p:cNvPr>
            <p:cNvGraphicFramePr>
              <a:graphicFrameLocks/>
            </p:cNvGraphicFramePr>
            <p:nvPr/>
          </p:nvGraphicFramePr>
          <p:xfrm>
            <a:off x="5214725" y="3430079"/>
            <a:ext cx="3412320" cy="2559241"/>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82B2A1AD-3962-48D0-8F22-871E615DFC9B}"/>
                </a:ext>
              </a:extLst>
            </p:cNvPr>
            <p:cNvSpPr txBox="1"/>
            <p:nvPr/>
          </p:nvSpPr>
          <p:spPr>
            <a:xfrm>
              <a:off x="5058133" y="3249987"/>
              <a:ext cx="3719739" cy="892552"/>
            </a:xfrm>
            <a:prstGeom prst="rect">
              <a:avLst/>
            </a:prstGeom>
            <a:noFill/>
          </p:spPr>
          <p:txBody>
            <a:bodyPr wrap="square" rtlCol="0">
              <a:spAutoFit/>
            </a:bodyPr>
            <a:lstStyle/>
            <a:p>
              <a:pPr algn="ctr"/>
              <a:r>
                <a:rPr lang="en-US" sz="1600" b="1" baseline="0" dirty="0"/>
                <a:t>Fundamental resonance, </a:t>
              </a:r>
              <a:br>
                <a:rPr lang="en-US" sz="1600" b="1" baseline="0" dirty="0"/>
              </a:br>
              <a:r>
                <a:rPr lang="en-US" sz="1600" b="1" baseline="0" dirty="0"/>
                <a:t>partial rank correlation</a:t>
              </a:r>
            </a:p>
            <a:p>
              <a:endParaRPr lang="en-US" sz="2000" b="1" dirty="0"/>
            </a:p>
          </p:txBody>
        </p:sp>
      </p:grpSp>
      <p:grpSp>
        <p:nvGrpSpPr>
          <p:cNvPr id="20" name="Group 19">
            <a:extLst>
              <a:ext uri="{FF2B5EF4-FFF2-40B4-BE49-F238E27FC236}">
                <a16:creationId xmlns:a16="http://schemas.microsoft.com/office/drawing/2014/main" id="{508C115C-5899-404E-81D4-330430AE3B0C}"/>
              </a:ext>
            </a:extLst>
          </p:cNvPr>
          <p:cNvGrpSpPr/>
          <p:nvPr/>
        </p:nvGrpSpPr>
        <p:grpSpPr>
          <a:xfrm>
            <a:off x="352400" y="2690696"/>
            <a:ext cx="3979152" cy="2709361"/>
            <a:chOff x="8242799" y="3194058"/>
            <a:chExt cx="3979152" cy="2709361"/>
          </a:xfrm>
        </p:grpSpPr>
        <p:grpSp>
          <p:nvGrpSpPr>
            <p:cNvPr id="18" name="Group 17">
              <a:extLst>
                <a:ext uri="{FF2B5EF4-FFF2-40B4-BE49-F238E27FC236}">
                  <a16:creationId xmlns:a16="http://schemas.microsoft.com/office/drawing/2014/main" id="{E4D27EEA-D961-4A66-B0BA-D8FAE006CE3C}"/>
                </a:ext>
              </a:extLst>
            </p:cNvPr>
            <p:cNvGrpSpPr/>
            <p:nvPr/>
          </p:nvGrpSpPr>
          <p:grpSpPr>
            <a:xfrm>
              <a:off x="8728599" y="3605522"/>
              <a:ext cx="3007553" cy="2297897"/>
              <a:chOff x="7524903" y="1176863"/>
              <a:chExt cx="2721472" cy="2041105"/>
            </a:xfrm>
          </p:grpSpPr>
          <p:pic>
            <p:nvPicPr>
              <p:cNvPr id="5" name="Content Placeholder 5" descr="Chart, line chart&#10;&#10;Description automatically generated">
                <a:extLst>
                  <a:ext uri="{FF2B5EF4-FFF2-40B4-BE49-F238E27FC236}">
                    <a16:creationId xmlns:a16="http://schemas.microsoft.com/office/drawing/2014/main" id="{2458224E-BAE7-4D02-ADCE-E8AEBDF33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4903" y="1176863"/>
                <a:ext cx="2721472" cy="2041105"/>
              </a:xfrm>
              <a:prstGeom prst="rect">
                <a:avLst/>
              </a:prstGeom>
            </p:spPr>
          </p:pic>
          <p:sp>
            <p:nvSpPr>
              <p:cNvPr id="17" name="Rectangle 16">
                <a:extLst>
                  <a:ext uri="{FF2B5EF4-FFF2-40B4-BE49-F238E27FC236}">
                    <a16:creationId xmlns:a16="http://schemas.microsoft.com/office/drawing/2014/main" id="{67BA2F50-C8B2-4200-8F19-38252467A471}"/>
                  </a:ext>
                </a:extLst>
              </p:cNvPr>
              <p:cNvSpPr/>
              <p:nvPr/>
            </p:nvSpPr>
            <p:spPr>
              <a:xfrm>
                <a:off x="8677275" y="1176863"/>
                <a:ext cx="666750" cy="137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84070A62-4F0E-47D9-977C-839E8B6D8370}"/>
                </a:ext>
              </a:extLst>
            </p:cNvPr>
            <p:cNvSpPr txBox="1"/>
            <p:nvPr/>
          </p:nvSpPr>
          <p:spPr>
            <a:xfrm>
              <a:off x="8242799" y="3194058"/>
              <a:ext cx="3979152" cy="861774"/>
            </a:xfrm>
            <a:prstGeom prst="rect">
              <a:avLst/>
            </a:prstGeom>
            <a:noFill/>
          </p:spPr>
          <p:txBody>
            <a:bodyPr wrap="square" rtlCol="0">
              <a:spAutoFit/>
            </a:bodyPr>
            <a:lstStyle/>
            <a:p>
              <a:pPr algn="ctr"/>
              <a:r>
                <a:rPr lang="en-US" sz="1600" b="1" baseline="0" dirty="0"/>
                <a:t>Resonance spectrum – </a:t>
              </a:r>
              <a:br>
                <a:rPr lang="en-US" sz="1600" b="1" baseline="0" dirty="0"/>
              </a:br>
              <a:r>
                <a:rPr lang="en-US" sz="1600" b="1" baseline="0" dirty="0"/>
                <a:t>2D elastic-poroelastic simulation in COMSOL</a:t>
              </a:r>
            </a:p>
            <a:p>
              <a:endParaRPr lang="en-US" b="1" dirty="0"/>
            </a:p>
          </p:txBody>
        </p:sp>
      </p:grpSp>
      <p:sp>
        <p:nvSpPr>
          <p:cNvPr id="22" name="TextBox 21">
            <a:extLst>
              <a:ext uri="{FF2B5EF4-FFF2-40B4-BE49-F238E27FC236}">
                <a16:creationId xmlns:a16="http://schemas.microsoft.com/office/drawing/2014/main" id="{C8865F83-BB80-45CF-90C7-05C06E600A49}"/>
              </a:ext>
            </a:extLst>
          </p:cNvPr>
          <p:cNvSpPr txBox="1"/>
          <p:nvPr/>
        </p:nvSpPr>
        <p:spPr>
          <a:xfrm>
            <a:off x="755288" y="6261495"/>
            <a:ext cx="6511913" cy="461665"/>
          </a:xfrm>
          <a:prstGeom prst="rect">
            <a:avLst/>
          </a:prstGeom>
          <a:noFill/>
        </p:spPr>
        <p:txBody>
          <a:bodyPr wrap="square">
            <a:spAutoFit/>
          </a:bodyPr>
          <a:lstStyle/>
          <a:p>
            <a:r>
              <a:rPr lang="en-US" sz="1200" baseline="30000" dirty="0"/>
              <a:t>5</a:t>
            </a:r>
            <a:r>
              <a:rPr lang="en-US" sz="1200" dirty="0"/>
              <a:t>Nelson, William Charles. "Local Ultrasonic Resonance Spectroscopy of Lithium Metal Batteries for Aerospace Applications." </a:t>
            </a:r>
            <a:r>
              <a:rPr lang="en-US" sz="1200" i="1" dirty="0"/>
              <a:t>Master’s Thesis, University of Virginia</a:t>
            </a:r>
            <a:r>
              <a:rPr lang="en-US" sz="1200" dirty="0"/>
              <a:t> (2021).</a:t>
            </a:r>
          </a:p>
        </p:txBody>
      </p:sp>
      <p:sp>
        <p:nvSpPr>
          <p:cNvPr id="3" name="TextBox 2">
            <a:extLst>
              <a:ext uri="{FF2B5EF4-FFF2-40B4-BE49-F238E27FC236}">
                <a16:creationId xmlns:a16="http://schemas.microsoft.com/office/drawing/2014/main" id="{50439575-71C9-7C58-F2A0-43D99E2DA018}"/>
              </a:ext>
            </a:extLst>
          </p:cNvPr>
          <p:cNvSpPr txBox="1"/>
          <p:nvPr/>
        </p:nvSpPr>
        <p:spPr>
          <a:xfrm>
            <a:off x="7586785" y="2518662"/>
            <a:ext cx="4259572" cy="338554"/>
          </a:xfrm>
          <a:prstGeom prst="rect">
            <a:avLst/>
          </a:prstGeom>
          <a:noFill/>
        </p:spPr>
        <p:txBody>
          <a:bodyPr wrap="square" rtlCol="0">
            <a:spAutoFit/>
          </a:bodyPr>
          <a:lstStyle/>
          <a:p>
            <a:r>
              <a:rPr lang="en-US" sz="1600" b="1" dirty="0"/>
              <a:t>Sensitivity of resonance to material parameters</a:t>
            </a:r>
          </a:p>
        </p:txBody>
      </p:sp>
    </p:spTree>
    <p:extLst>
      <p:ext uri="{BB962C8B-B14F-4D97-AF65-F5344CB8AC3E}">
        <p14:creationId xmlns:p14="http://schemas.microsoft.com/office/powerpoint/2010/main" val="4209339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D6142C-4188-ABED-A42F-1CA19CFF100A}"/>
              </a:ext>
            </a:extLst>
          </p:cNvPr>
          <p:cNvSpPr>
            <a:spLocks noGrp="1"/>
          </p:cNvSpPr>
          <p:nvPr>
            <p:ph idx="1"/>
          </p:nvPr>
        </p:nvSpPr>
        <p:spPr>
          <a:xfrm>
            <a:off x="838200" y="1341444"/>
            <a:ext cx="10515600" cy="5014913"/>
          </a:xfrm>
        </p:spPr>
        <p:txBody>
          <a:bodyPr>
            <a:normAutofit/>
          </a:bodyPr>
          <a:lstStyle/>
          <a:p>
            <a:r>
              <a:rPr lang="en-US" sz="1900" dirty="0"/>
              <a:t>This study demonstrates two candidates for identifying local changes in structure in lithium-metal batteries</a:t>
            </a:r>
          </a:p>
          <a:p>
            <a:endParaRPr lang="en-US" sz="1900" dirty="0"/>
          </a:p>
          <a:p>
            <a:r>
              <a:rPr lang="en-US" sz="1900" dirty="0"/>
              <a:t>Guided wave ultrasound is viable for in situ inspection, with pitch catch showing particularly good signal/noise and sensitivity to lithium defects</a:t>
            </a:r>
          </a:p>
          <a:p>
            <a:endParaRPr lang="en-US" sz="1900" dirty="0"/>
          </a:p>
          <a:p>
            <a:r>
              <a:rPr lang="en-US" sz="1900" dirty="0"/>
              <a:t>LURS provides much more information on the local structure than available from conventional pulse-echo inspection</a:t>
            </a:r>
          </a:p>
          <a:p>
            <a:pPr lvl="1"/>
            <a:r>
              <a:rPr lang="en-US" sz="1600" dirty="0"/>
              <a:t>Inverse modeling framework established for calibration and sensitivity analysis</a:t>
            </a:r>
          </a:p>
          <a:p>
            <a:pPr lvl="1"/>
            <a:r>
              <a:rPr lang="en-US" sz="1600" dirty="0"/>
              <a:t>Still needs to be implemented for inspection data</a:t>
            </a:r>
            <a:endParaRPr lang="en-US" sz="1900" dirty="0"/>
          </a:p>
          <a:p>
            <a:endParaRPr lang="en-US" sz="1900" dirty="0"/>
          </a:p>
          <a:p>
            <a:r>
              <a:rPr lang="en-US" sz="1900" dirty="0"/>
              <a:t>Currently working with battery subject matter experts to develop realistic damage so that these techniques can be evaluated for prognostic capability</a:t>
            </a:r>
          </a:p>
          <a:p>
            <a:endParaRPr lang="en-US" dirty="0"/>
          </a:p>
          <a:p>
            <a:endParaRPr lang="en-US" dirty="0"/>
          </a:p>
        </p:txBody>
      </p:sp>
      <p:sp>
        <p:nvSpPr>
          <p:cNvPr id="3" name="Slide Number Placeholder 2">
            <a:extLst>
              <a:ext uri="{FF2B5EF4-FFF2-40B4-BE49-F238E27FC236}">
                <a16:creationId xmlns:a16="http://schemas.microsoft.com/office/drawing/2014/main" id="{9200097C-2B65-0C8A-7428-9DC1A86D6578}"/>
              </a:ext>
            </a:extLst>
          </p:cNvPr>
          <p:cNvSpPr>
            <a:spLocks noGrp="1"/>
          </p:cNvSpPr>
          <p:nvPr>
            <p:ph type="sldNum" sz="quarter" idx="12"/>
          </p:nvPr>
        </p:nvSpPr>
        <p:spPr/>
        <p:txBody>
          <a:bodyPr/>
          <a:lstStyle/>
          <a:p>
            <a:fld id="{C0CEAC91-501F-4BC3-8E01-9EA788E3C600}" type="slidenum">
              <a:rPr lang="en-US" smtClean="0"/>
              <a:pPr/>
              <a:t>13</a:t>
            </a:fld>
            <a:endParaRPr lang="en-US" dirty="0"/>
          </a:p>
        </p:txBody>
      </p:sp>
      <p:sp>
        <p:nvSpPr>
          <p:cNvPr id="4" name="Title 3">
            <a:extLst>
              <a:ext uri="{FF2B5EF4-FFF2-40B4-BE49-F238E27FC236}">
                <a16:creationId xmlns:a16="http://schemas.microsoft.com/office/drawing/2014/main" id="{A59B43AF-F66C-AAB2-43C5-97138F8C0A7A}"/>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3173547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B38AFE-055A-4EE0-9E94-4F2B490D78AD}"/>
              </a:ext>
            </a:extLst>
          </p:cNvPr>
          <p:cNvSpPr>
            <a:spLocks noGrp="1"/>
          </p:cNvSpPr>
          <p:nvPr>
            <p:ph idx="1"/>
          </p:nvPr>
        </p:nvSpPr>
        <p:spPr>
          <a:xfrm>
            <a:off x="838200" y="1162053"/>
            <a:ext cx="10515600" cy="1855468"/>
          </a:xfrm>
        </p:spPr>
        <p:txBody>
          <a:bodyPr>
            <a:normAutofit/>
          </a:bodyPr>
          <a:lstStyle/>
          <a:p>
            <a:r>
              <a:rPr lang="en-US" sz="1800" dirty="0"/>
              <a:t>Funding provided by the NASA Convergent Aeronautics Solutions Project</a:t>
            </a:r>
          </a:p>
          <a:p>
            <a:endParaRPr lang="en-US" sz="1800" dirty="0"/>
          </a:p>
          <a:p>
            <a:r>
              <a:rPr lang="en-US" sz="1800" dirty="0"/>
              <a:t>Specimen development and management by Daniel </a:t>
            </a:r>
            <a:r>
              <a:rPr lang="en-US" sz="1800" dirty="0" err="1"/>
              <a:t>Perey</a:t>
            </a:r>
            <a:endParaRPr lang="en-US" sz="1800" dirty="0"/>
          </a:p>
          <a:p>
            <a:endParaRPr lang="en-US" sz="1800" dirty="0"/>
          </a:p>
          <a:p>
            <a:r>
              <a:rPr lang="en-US" sz="1800" dirty="0"/>
              <a:t>Specimens manufactured by Cornerstone Research Group</a:t>
            </a:r>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8BAB2E7C-8A7B-0377-28A4-A6B2B4F445D7}"/>
              </a:ext>
            </a:extLst>
          </p:cNvPr>
          <p:cNvSpPr>
            <a:spLocks noGrp="1"/>
          </p:cNvSpPr>
          <p:nvPr>
            <p:ph type="sldNum" sz="quarter" idx="12"/>
          </p:nvPr>
        </p:nvSpPr>
        <p:spPr/>
        <p:txBody>
          <a:bodyPr/>
          <a:lstStyle/>
          <a:p>
            <a:fld id="{C0CEAC91-501F-4BC3-8E01-9EA788E3C600}" type="slidenum">
              <a:rPr lang="en-US" smtClean="0"/>
              <a:pPr/>
              <a:t>14</a:t>
            </a:fld>
            <a:endParaRPr lang="en-US" dirty="0"/>
          </a:p>
        </p:txBody>
      </p:sp>
      <p:sp>
        <p:nvSpPr>
          <p:cNvPr id="4" name="Title 3">
            <a:extLst>
              <a:ext uri="{FF2B5EF4-FFF2-40B4-BE49-F238E27FC236}">
                <a16:creationId xmlns:a16="http://schemas.microsoft.com/office/drawing/2014/main" id="{1F892150-2A8F-F667-4BC6-E320C2CCD293}"/>
              </a:ext>
            </a:extLst>
          </p:cNvPr>
          <p:cNvSpPr>
            <a:spLocks noGrp="1"/>
          </p:cNvSpPr>
          <p:nvPr>
            <p:ph type="title"/>
          </p:nvPr>
        </p:nvSpPr>
        <p:spPr/>
        <p:txBody>
          <a:bodyPr/>
          <a:lstStyle/>
          <a:p>
            <a:r>
              <a:rPr lang="en-US" dirty="0"/>
              <a:t>Acknowledgements</a:t>
            </a:r>
          </a:p>
        </p:txBody>
      </p:sp>
    </p:spTree>
    <p:extLst>
      <p:ext uri="{BB962C8B-B14F-4D97-AF65-F5344CB8AC3E}">
        <p14:creationId xmlns:p14="http://schemas.microsoft.com/office/powerpoint/2010/main" val="951472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E77B88-06AC-0164-5DA3-3182BC59FFCA}"/>
              </a:ext>
            </a:extLst>
          </p:cNvPr>
          <p:cNvSpPr>
            <a:spLocks noGrp="1"/>
          </p:cNvSpPr>
          <p:nvPr>
            <p:ph idx="1"/>
          </p:nvPr>
        </p:nvSpPr>
        <p:spPr>
          <a:xfrm>
            <a:off x="609840" y="1162217"/>
            <a:ext cx="11103740" cy="2905679"/>
          </a:xfrm>
        </p:spPr>
        <p:txBody>
          <a:bodyPr>
            <a:normAutofit/>
          </a:bodyPr>
          <a:lstStyle/>
          <a:p>
            <a:r>
              <a:rPr lang="en-US" sz="1800" dirty="0"/>
              <a:t>Higher energy density batteries are needed to meet aerospace demands</a:t>
            </a:r>
          </a:p>
          <a:p>
            <a:endParaRPr lang="en-US" sz="1800" dirty="0"/>
          </a:p>
          <a:p>
            <a:r>
              <a:rPr lang="en-US" sz="1800" dirty="0"/>
              <a:t>Many high energy density configurations use lithium (Li) metal anodes</a:t>
            </a:r>
          </a:p>
          <a:p>
            <a:pPr marL="457200" lvl="1" indent="0">
              <a:buNone/>
            </a:pPr>
            <a:endParaRPr lang="en-US" sz="1800" dirty="0"/>
          </a:p>
          <a:p>
            <a:r>
              <a:rPr lang="en-US" sz="1800" dirty="0"/>
              <a:t>Non-uniform Li anode plating can lead to dendrite growth, short circuit, and thermal runaway</a:t>
            </a:r>
          </a:p>
          <a:p>
            <a:endParaRPr lang="en-US" sz="1800" dirty="0"/>
          </a:p>
          <a:p>
            <a:r>
              <a:rPr lang="en-US" sz="1800" u="sng" dirty="0"/>
              <a:t>Research Goal</a:t>
            </a:r>
            <a:r>
              <a:rPr lang="en-US" sz="1800" dirty="0"/>
              <a:t>: Identify local changes in structure that could lead to thermal runaway through nondestructive evaluation (NDE)</a:t>
            </a:r>
          </a:p>
        </p:txBody>
      </p:sp>
      <p:sp>
        <p:nvSpPr>
          <p:cNvPr id="3" name="Slide Number Placeholder 2">
            <a:extLst>
              <a:ext uri="{FF2B5EF4-FFF2-40B4-BE49-F238E27FC236}">
                <a16:creationId xmlns:a16="http://schemas.microsoft.com/office/drawing/2014/main" id="{4992D487-A3F8-AE73-3441-CBF38E30B231}"/>
              </a:ext>
            </a:extLst>
          </p:cNvPr>
          <p:cNvSpPr>
            <a:spLocks noGrp="1"/>
          </p:cNvSpPr>
          <p:nvPr>
            <p:ph type="sldNum" sz="quarter" idx="12"/>
          </p:nvPr>
        </p:nvSpPr>
        <p:spPr/>
        <p:txBody>
          <a:bodyPr/>
          <a:lstStyle/>
          <a:p>
            <a:fld id="{C0CEAC91-501F-4BC3-8E01-9EA788E3C600}" type="slidenum">
              <a:rPr lang="en-US" smtClean="0"/>
              <a:pPr/>
              <a:t>2</a:t>
            </a:fld>
            <a:endParaRPr lang="en-US" dirty="0"/>
          </a:p>
        </p:txBody>
      </p:sp>
      <p:sp>
        <p:nvSpPr>
          <p:cNvPr id="4" name="Title 3">
            <a:extLst>
              <a:ext uri="{FF2B5EF4-FFF2-40B4-BE49-F238E27FC236}">
                <a16:creationId xmlns:a16="http://schemas.microsoft.com/office/drawing/2014/main" id="{9C7E40D2-9617-E29A-3564-320849722A5C}"/>
              </a:ext>
            </a:extLst>
          </p:cNvPr>
          <p:cNvSpPr>
            <a:spLocks noGrp="1"/>
          </p:cNvSpPr>
          <p:nvPr>
            <p:ph type="title"/>
          </p:nvPr>
        </p:nvSpPr>
        <p:spPr/>
        <p:txBody>
          <a:bodyPr/>
          <a:lstStyle/>
          <a:p>
            <a:r>
              <a:rPr lang="en-US" sz="3200" dirty="0"/>
              <a:t>Motivation</a:t>
            </a:r>
          </a:p>
        </p:txBody>
      </p:sp>
      <p:sp>
        <p:nvSpPr>
          <p:cNvPr id="17" name="TextBox 16">
            <a:extLst>
              <a:ext uri="{FF2B5EF4-FFF2-40B4-BE49-F238E27FC236}">
                <a16:creationId xmlns:a16="http://schemas.microsoft.com/office/drawing/2014/main" id="{2BE18269-ACFC-A6AC-4C6B-86F952C14032}"/>
              </a:ext>
            </a:extLst>
          </p:cNvPr>
          <p:cNvSpPr txBox="1"/>
          <p:nvPr/>
        </p:nvSpPr>
        <p:spPr>
          <a:xfrm>
            <a:off x="3013008" y="4067896"/>
            <a:ext cx="6165984" cy="338554"/>
          </a:xfrm>
          <a:prstGeom prst="rect">
            <a:avLst/>
          </a:prstGeom>
          <a:noFill/>
        </p:spPr>
        <p:txBody>
          <a:bodyPr wrap="square" rtlCol="0">
            <a:spAutoFit/>
          </a:bodyPr>
          <a:lstStyle/>
          <a:p>
            <a:r>
              <a:rPr lang="en-US" sz="1600" b="1" dirty="0"/>
              <a:t>Illustration of lithium dendrite growth leading to internal short circuit </a:t>
            </a:r>
          </a:p>
        </p:txBody>
      </p:sp>
      <p:grpSp>
        <p:nvGrpSpPr>
          <p:cNvPr id="43" name="Group 42">
            <a:extLst>
              <a:ext uri="{FF2B5EF4-FFF2-40B4-BE49-F238E27FC236}">
                <a16:creationId xmlns:a16="http://schemas.microsoft.com/office/drawing/2014/main" id="{69173C4D-7DFE-A380-D21A-57F9ACC63066}"/>
              </a:ext>
            </a:extLst>
          </p:cNvPr>
          <p:cNvGrpSpPr/>
          <p:nvPr/>
        </p:nvGrpSpPr>
        <p:grpSpPr>
          <a:xfrm>
            <a:off x="2209800" y="4417313"/>
            <a:ext cx="7772400" cy="2017302"/>
            <a:chOff x="2209799" y="4615273"/>
            <a:chExt cx="7772400" cy="2017302"/>
          </a:xfrm>
        </p:grpSpPr>
        <p:pic>
          <p:nvPicPr>
            <p:cNvPr id="38" name="Picture 37">
              <a:extLst>
                <a:ext uri="{FF2B5EF4-FFF2-40B4-BE49-F238E27FC236}">
                  <a16:creationId xmlns:a16="http://schemas.microsoft.com/office/drawing/2014/main" id="{4DA22D3A-1DCA-248D-6083-20B2501D0220}"/>
                </a:ext>
              </a:extLst>
            </p:cNvPr>
            <p:cNvPicPr>
              <a:picLocks noChangeAspect="1"/>
            </p:cNvPicPr>
            <p:nvPr/>
          </p:nvPicPr>
          <p:blipFill>
            <a:blip r:embed="rId3"/>
            <a:stretch>
              <a:fillRect/>
            </a:stretch>
          </p:blipFill>
          <p:spPr>
            <a:xfrm>
              <a:off x="2209799" y="4615273"/>
              <a:ext cx="7772400" cy="1741084"/>
            </a:xfrm>
            <a:prstGeom prst="rect">
              <a:avLst/>
            </a:prstGeom>
          </p:spPr>
        </p:pic>
        <p:cxnSp>
          <p:nvCxnSpPr>
            <p:cNvPr id="40" name="Straight Arrow Connector 39">
              <a:extLst>
                <a:ext uri="{FF2B5EF4-FFF2-40B4-BE49-F238E27FC236}">
                  <a16:creationId xmlns:a16="http://schemas.microsoft.com/office/drawing/2014/main" id="{4B55C1B5-A32E-976F-2065-3C9A9880F37F}"/>
                </a:ext>
              </a:extLst>
            </p:cNvPr>
            <p:cNvCxnSpPr>
              <a:cxnSpLocks/>
            </p:cNvCxnSpPr>
            <p:nvPr/>
          </p:nvCxnSpPr>
          <p:spPr>
            <a:xfrm>
              <a:off x="6541377" y="6471564"/>
              <a:ext cx="83202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69C2F8D-63F6-F7FB-25A6-EF15F77A90CE}"/>
                </a:ext>
              </a:extLst>
            </p:cNvPr>
            <p:cNvSpPr txBox="1"/>
            <p:nvPr/>
          </p:nvSpPr>
          <p:spPr>
            <a:xfrm>
              <a:off x="4569940" y="6324798"/>
              <a:ext cx="1971437" cy="307777"/>
            </a:xfrm>
            <a:prstGeom prst="rect">
              <a:avLst/>
            </a:prstGeom>
            <a:noFill/>
          </p:spPr>
          <p:txBody>
            <a:bodyPr wrap="none" rtlCol="0">
              <a:spAutoFit/>
            </a:bodyPr>
            <a:lstStyle/>
            <a:p>
              <a:r>
                <a:rPr lang="en-US" sz="1400" dirty="0"/>
                <a:t>Increasing Charge Cycles</a:t>
              </a:r>
            </a:p>
          </p:txBody>
        </p:sp>
      </p:grpSp>
    </p:spTree>
    <p:extLst>
      <p:ext uri="{BB962C8B-B14F-4D97-AF65-F5344CB8AC3E}">
        <p14:creationId xmlns:p14="http://schemas.microsoft.com/office/powerpoint/2010/main" val="1728423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31B075-67BD-3A85-E779-AE39D30D346F}"/>
              </a:ext>
            </a:extLst>
          </p:cNvPr>
          <p:cNvSpPr>
            <a:spLocks noGrp="1"/>
          </p:cNvSpPr>
          <p:nvPr>
            <p:ph idx="1"/>
          </p:nvPr>
        </p:nvSpPr>
        <p:spPr>
          <a:xfrm>
            <a:off x="549308" y="1234493"/>
            <a:ext cx="8193169" cy="2976611"/>
          </a:xfrm>
        </p:spPr>
        <p:txBody>
          <a:bodyPr>
            <a:noAutofit/>
          </a:bodyPr>
          <a:lstStyle/>
          <a:p>
            <a:r>
              <a:rPr lang="en-US" sz="1800" dirty="0"/>
              <a:t>Hsieh</a:t>
            </a:r>
            <a:r>
              <a:rPr lang="en-US" sz="1800" baseline="30000" dirty="0"/>
              <a:t>1</a:t>
            </a:r>
            <a:r>
              <a:rPr lang="en-US" sz="1800" dirty="0"/>
              <a:t> used elastic property changes due to ion transport to assess state of charge (SOC) and state of health (SOH)</a:t>
            </a:r>
          </a:p>
          <a:p>
            <a:endParaRPr lang="en-US" sz="1800" dirty="0"/>
          </a:p>
          <a:p>
            <a:r>
              <a:rPr lang="en-US" sz="1800" dirty="0"/>
              <a:t>Ladpli</a:t>
            </a:r>
            <a:r>
              <a:rPr lang="en-US" sz="1800" baseline="30000" dirty="0"/>
              <a:t>2</a:t>
            </a:r>
            <a:r>
              <a:rPr lang="en-US" sz="1800" dirty="0"/>
              <a:t> applied guided wave UT using external piezoelectric sensors to detect SOC and SOH </a:t>
            </a:r>
          </a:p>
          <a:p>
            <a:endParaRPr lang="en-US" sz="1800" dirty="0"/>
          </a:p>
          <a:p>
            <a:r>
              <a:rPr lang="en-US" sz="1800" dirty="0"/>
              <a:t>Huang</a:t>
            </a:r>
            <a:r>
              <a:rPr lang="en-US" sz="1800" baseline="30000" dirty="0"/>
              <a:t>3</a:t>
            </a:r>
            <a:r>
              <a:rPr lang="en-US" sz="1800" dirty="0"/>
              <a:t> applied time domain and resonance analysis to track changes in structure as a function of SOC and SOH</a:t>
            </a:r>
          </a:p>
          <a:p>
            <a:endParaRPr lang="en-US" sz="1800" dirty="0"/>
          </a:p>
        </p:txBody>
      </p:sp>
      <p:sp>
        <p:nvSpPr>
          <p:cNvPr id="3" name="Slide Number Placeholder 2">
            <a:extLst>
              <a:ext uri="{FF2B5EF4-FFF2-40B4-BE49-F238E27FC236}">
                <a16:creationId xmlns:a16="http://schemas.microsoft.com/office/drawing/2014/main" id="{98E2850F-11D4-D097-B9AA-DC591566D840}"/>
              </a:ext>
            </a:extLst>
          </p:cNvPr>
          <p:cNvSpPr>
            <a:spLocks noGrp="1"/>
          </p:cNvSpPr>
          <p:nvPr>
            <p:ph type="sldNum" sz="quarter" idx="12"/>
          </p:nvPr>
        </p:nvSpPr>
        <p:spPr/>
        <p:txBody>
          <a:bodyPr/>
          <a:lstStyle/>
          <a:p>
            <a:fld id="{C0CEAC91-501F-4BC3-8E01-9EA788E3C600}" type="slidenum">
              <a:rPr lang="en-US" smtClean="0"/>
              <a:pPr/>
              <a:t>3</a:t>
            </a:fld>
            <a:endParaRPr lang="en-US" dirty="0"/>
          </a:p>
        </p:txBody>
      </p:sp>
      <p:sp>
        <p:nvSpPr>
          <p:cNvPr id="4" name="Title 3">
            <a:extLst>
              <a:ext uri="{FF2B5EF4-FFF2-40B4-BE49-F238E27FC236}">
                <a16:creationId xmlns:a16="http://schemas.microsoft.com/office/drawing/2014/main" id="{61F3B09B-8ED7-C326-B61E-394053C83D78}"/>
              </a:ext>
            </a:extLst>
          </p:cNvPr>
          <p:cNvSpPr>
            <a:spLocks noGrp="1"/>
          </p:cNvSpPr>
          <p:nvPr>
            <p:ph type="title"/>
          </p:nvPr>
        </p:nvSpPr>
        <p:spPr/>
        <p:txBody>
          <a:bodyPr/>
          <a:lstStyle/>
          <a:p>
            <a:r>
              <a:rPr lang="en-US" sz="3200" dirty="0"/>
              <a:t>Prior Work on Ultrasonic Testing (UT) of Batteries</a:t>
            </a:r>
          </a:p>
        </p:txBody>
      </p:sp>
      <p:grpSp>
        <p:nvGrpSpPr>
          <p:cNvPr id="11" name="Group 10">
            <a:extLst>
              <a:ext uri="{FF2B5EF4-FFF2-40B4-BE49-F238E27FC236}">
                <a16:creationId xmlns:a16="http://schemas.microsoft.com/office/drawing/2014/main" id="{2EF46B95-1090-2927-8C8B-F4CA936FE476}"/>
              </a:ext>
            </a:extLst>
          </p:cNvPr>
          <p:cNvGrpSpPr/>
          <p:nvPr/>
        </p:nvGrpSpPr>
        <p:grpSpPr>
          <a:xfrm>
            <a:off x="8484246" y="958547"/>
            <a:ext cx="3255840" cy="2241072"/>
            <a:chOff x="8801526" y="1054613"/>
            <a:chExt cx="3129352" cy="2241072"/>
          </a:xfrm>
        </p:grpSpPr>
        <p:pic>
          <p:nvPicPr>
            <p:cNvPr id="7" name="Picture 6">
              <a:extLst>
                <a:ext uri="{FF2B5EF4-FFF2-40B4-BE49-F238E27FC236}">
                  <a16:creationId xmlns:a16="http://schemas.microsoft.com/office/drawing/2014/main" id="{6688D9DD-BF5F-375A-8090-C8337BBED858}"/>
                </a:ext>
              </a:extLst>
            </p:cNvPr>
            <p:cNvPicPr>
              <a:picLocks noChangeAspect="1"/>
            </p:cNvPicPr>
            <p:nvPr/>
          </p:nvPicPr>
          <p:blipFill>
            <a:blip r:embed="rId3"/>
            <a:stretch>
              <a:fillRect/>
            </a:stretch>
          </p:blipFill>
          <p:spPr>
            <a:xfrm>
              <a:off x="8801526" y="1054613"/>
              <a:ext cx="3129352" cy="1764252"/>
            </a:xfrm>
            <a:prstGeom prst="rect">
              <a:avLst/>
            </a:prstGeom>
          </p:spPr>
        </p:pic>
        <p:sp>
          <p:nvSpPr>
            <p:cNvPr id="10" name="TextBox 9">
              <a:extLst>
                <a:ext uri="{FF2B5EF4-FFF2-40B4-BE49-F238E27FC236}">
                  <a16:creationId xmlns:a16="http://schemas.microsoft.com/office/drawing/2014/main" id="{EC1F4BC6-C7B0-B1A5-6B6E-2A72EE2BF474}"/>
                </a:ext>
              </a:extLst>
            </p:cNvPr>
            <p:cNvSpPr txBox="1"/>
            <p:nvPr/>
          </p:nvSpPr>
          <p:spPr>
            <a:xfrm>
              <a:off x="9092853" y="2772465"/>
              <a:ext cx="2546699" cy="523220"/>
            </a:xfrm>
            <a:prstGeom prst="rect">
              <a:avLst/>
            </a:prstGeom>
            <a:noFill/>
          </p:spPr>
          <p:txBody>
            <a:bodyPr wrap="square" rtlCol="0">
              <a:spAutoFit/>
            </a:bodyPr>
            <a:lstStyle/>
            <a:p>
              <a:r>
                <a:rPr lang="en-US" sz="1400" baseline="30000" dirty="0">
                  <a:effectLst/>
                  <a:latin typeface="Calibri" panose="020F0502020204030204" pitchFamily="34" charset="0"/>
                  <a:ea typeface="Times New Roman" panose="02020603050405020304" pitchFamily="18" charset="0"/>
                  <a:cs typeface="Calibri" panose="020F0502020204030204" pitchFamily="34" charset="0"/>
                </a:rPr>
                <a:t>1</a:t>
              </a:r>
              <a:r>
                <a:rPr lang="en-US" sz="1400" dirty="0">
                  <a:effectLst/>
                  <a:latin typeface="Calibri" panose="020F0502020204030204" pitchFamily="34" charset="0"/>
                  <a:ea typeface="Times New Roman" panose="02020603050405020304" pitchFamily="18" charset="0"/>
                  <a:cs typeface="Calibri" panose="020F0502020204030204" pitchFamily="34" charset="0"/>
                </a:rPr>
                <a:t>A. G. Hsieh, et al., </a:t>
              </a:r>
              <a:r>
                <a:rPr lang="en-US" sz="1400" i="1" dirty="0">
                  <a:effectLst/>
                  <a:latin typeface="Calibri" panose="020F0502020204030204" pitchFamily="34" charset="0"/>
                  <a:ea typeface="Times New Roman" panose="02020603050405020304" pitchFamily="18" charset="0"/>
                  <a:cs typeface="Calibri" panose="020F0502020204030204" pitchFamily="34" charset="0"/>
                </a:rPr>
                <a:t>Energy and Environmental Science, </a:t>
              </a:r>
              <a:r>
                <a:rPr lang="en-US" sz="1400" dirty="0">
                  <a:effectLst/>
                  <a:latin typeface="Calibri" panose="020F0502020204030204" pitchFamily="34" charset="0"/>
                  <a:ea typeface="Times New Roman" panose="02020603050405020304" pitchFamily="18" charset="0"/>
                  <a:cs typeface="Calibri" panose="020F0502020204030204" pitchFamily="34" charset="0"/>
                </a:rPr>
                <a:t>2015</a:t>
              </a:r>
              <a:r>
                <a:rPr lang="en-US" sz="1400" dirty="0">
                  <a:effectLst/>
                  <a:latin typeface="Calibri" panose="020F0502020204030204" pitchFamily="34" charset="0"/>
                  <a:cs typeface="Calibri" panose="020F0502020204030204" pitchFamily="34" charset="0"/>
                </a:rPr>
                <a:t> </a:t>
              </a:r>
              <a:endParaRPr lang="en-US" sz="1400" dirty="0">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0238A0DA-863D-31A4-81B4-E01331E9CD2B}"/>
              </a:ext>
            </a:extLst>
          </p:cNvPr>
          <p:cNvGrpSpPr/>
          <p:nvPr/>
        </p:nvGrpSpPr>
        <p:grpSpPr>
          <a:xfrm>
            <a:off x="8581642" y="3343162"/>
            <a:ext cx="3061050" cy="1620709"/>
            <a:chOff x="8772438" y="3366158"/>
            <a:chExt cx="3061050" cy="1620709"/>
          </a:xfrm>
        </p:grpSpPr>
        <p:pic>
          <p:nvPicPr>
            <p:cNvPr id="8" name="Picture 7">
              <a:extLst>
                <a:ext uri="{FF2B5EF4-FFF2-40B4-BE49-F238E27FC236}">
                  <a16:creationId xmlns:a16="http://schemas.microsoft.com/office/drawing/2014/main" id="{62490402-6C5F-A270-52D5-61BDF465BC33}"/>
                </a:ext>
              </a:extLst>
            </p:cNvPr>
            <p:cNvPicPr>
              <a:picLocks noChangeAspect="1"/>
            </p:cNvPicPr>
            <p:nvPr/>
          </p:nvPicPr>
          <p:blipFill>
            <a:blip r:embed="rId4"/>
            <a:stretch>
              <a:fillRect/>
            </a:stretch>
          </p:blipFill>
          <p:spPr>
            <a:xfrm>
              <a:off x="8772438" y="3366158"/>
              <a:ext cx="3061050" cy="1188960"/>
            </a:xfrm>
            <a:prstGeom prst="rect">
              <a:avLst/>
            </a:prstGeom>
          </p:spPr>
        </p:pic>
        <p:sp>
          <p:nvSpPr>
            <p:cNvPr id="12" name="TextBox 11">
              <a:extLst>
                <a:ext uri="{FF2B5EF4-FFF2-40B4-BE49-F238E27FC236}">
                  <a16:creationId xmlns:a16="http://schemas.microsoft.com/office/drawing/2014/main" id="{3A42078D-1411-1B0E-C27A-F458F5F443E2}"/>
                </a:ext>
              </a:extLst>
            </p:cNvPr>
            <p:cNvSpPr txBox="1"/>
            <p:nvPr/>
          </p:nvSpPr>
          <p:spPr>
            <a:xfrm>
              <a:off x="9148495" y="4463647"/>
              <a:ext cx="2308934" cy="523220"/>
            </a:xfrm>
            <a:prstGeom prst="rect">
              <a:avLst/>
            </a:prstGeom>
            <a:noFill/>
          </p:spPr>
          <p:txBody>
            <a:bodyPr wrap="square" rtlCol="0">
              <a:spAutoFit/>
            </a:bodyPr>
            <a:lstStyle/>
            <a:p>
              <a:r>
                <a:rPr lang="en-US" sz="1400" baseline="30000" dirty="0">
                  <a:effectLst/>
                  <a:latin typeface="Calibri" panose="020F0502020204030204" pitchFamily="34" charset="0"/>
                  <a:ea typeface="Times New Roman" panose="02020603050405020304" pitchFamily="18" charset="0"/>
                  <a:cs typeface="Calibri" panose="020F0502020204030204" pitchFamily="34" charset="0"/>
                </a:rPr>
                <a:t>2</a:t>
              </a:r>
              <a:r>
                <a:rPr lang="en-US" sz="1400" dirty="0">
                  <a:effectLst/>
                  <a:latin typeface="Calibri" panose="020F0502020204030204" pitchFamily="34" charset="0"/>
                  <a:ea typeface="Times New Roman" panose="02020603050405020304" pitchFamily="18" charset="0"/>
                  <a:cs typeface="Calibri" panose="020F0502020204030204" pitchFamily="34" charset="0"/>
                </a:rPr>
                <a:t>P. </a:t>
              </a:r>
              <a:r>
                <a:rPr lang="en-US" sz="1400" dirty="0" err="1">
                  <a:effectLst/>
                  <a:latin typeface="Calibri" panose="020F0502020204030204" pitchFamily="34" charset="0"/>
                  <a:ea typeface="Times New Roman" panose="02020603050405020304" pitchFamily="18" charset="0"/>
                  <a:cs typeface="Calibri" panose="020F0502020204030204" pitchFamily="34" charset="0"/>
                </a:rPr>
                <a:t>Ladpli</a:t>
              </a:r>
              <a:r>
                <a:rPr lang="en-US" sz="1400" dirty="0">
                  <a:effectLst/>
                  <a:latin typeface="Calibri" panose="020F0502020204030204" pitchFamily="34" charset="0"/>
                  <a:ea typeface="Times New Roman" panose="02020603050405020304" pitchFamily="18" charset="0"/>
                  <a:cs typeface="Calibri" panose="020F0502020204030204" pitchFamily="34" charset="0"/>
                </a:rPr>
                <a:t> et al., </a:t>
              </a:r>
              <a:r>
                <a:rPr lang="en-US" sz="1400" i="1" dirty="0">
                  <a:effectLst/>
                  <a:latin typeface="Calibri" panose="020F0502020204030204" pitchFamily="34" charset="0"/>
                  <a:ea typeface="Times New Roman" panose="02020603050405020304" pitchFamily="18" charset="0"/>
                  <a:cs typeface="Calibri" panose="020F0502020204030204" pitchFamily="34" charset="0"/>
                </a:rPr>
                <a:t>Journal of Power Sources, </a:t>
              </a:r>
              <a:r>
                <a:rPr lang="en-US" sz="1400" dirty="0">
                  <a:effectLst/>
                  <a:latin typeface="Calibri" panose="020F0502020204030204" pitchFamily="34" charset="0"/>
                  <a:ea typeface="Times New Roman" panose="02020603050405020304" pitchFamily="18" charset="0"/>
                  <a:cs typeface="Calibri" panose="020F0502020204030204" pitchFamily="34" charset="0"/>
                </a:rPr>
                <a:t>2018</a:t>
              </a:r>
              <a:r>
                <a:rPr lang="en-US" sz="1400" dirty="0">
                  <a:effectLst/>
                  <a:latin typeface="Calibri" panose="020F0502020204030204" pitchFamily="34" charset="0"/>
                  <a:cs typeface="Calibri" panose="020F0502020204030204" pitchFamily="34" charset="0"/>
                </a:rPr>
                <a:t> </a:t>
              </a:r>
              <a:endParaRPr lang="en-US" sz="1400" dirty="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5336CD46-D875-9D2A-83B4-052DA82B25F8}"/>
              </a:ext>
            </a:extLst>
          </p:cNvPr>
          <p:cNvGrpSpPr/>
          <p:nvPr/>
        </p:nvGrpSpPr>
        <p:grpSpPr>
          <a:xfrm>
            <a:off x="1024561" y="4361149"/>
            <a:ext cx="6192795" cy="2177771"/>
            <a:chOff x="1961635" y="4713044"/>
            <a:chExt cx="6192795" cy="2177771"/>
          </a:xfrm>
        </p:grpSpPr>
        <p:pic>
          <p:nvPicPr>
            <p:cNvPr id="9" name="Picture 8">
              <a:extLst>
                <a:ext uri="{FF2B5EF4-FFF2-40B4-BE49-F238E27FC236}">
                  <a16:creationId xmlns:a16="http://schemas.microsoft.com/office/drawing/2014/main" id="{63B0721A-B50C-CB01-CFA1-EE6C81E9322D}"/>
                </a:ext>
              </a:extLst>
            </p:cNvPr>
            <p:cNvPicPr>
              <a:picLocks noChangeAspect="1"/>
            </p:cNvPicPr>
            <p:nvPr/>
          </p:nvPicPr>
          <p:blipFill>
            <a:blip r:embed="rId5"/>
            <a:stretch>
              <a:fillRect/>
            </a:stretch>
          </p:blipFill>
          <p:spPr>
            <a:xfrm>
              <a:off x="1961635" y="4713044"/>
              <a:ext cx="6192795" cy="1869118"/>
            </a:xfrm>
            <a:prstGeom prst="rect">
              <a:avLst/>
            </a:prstGeom>
          </p:spPr>
        </p:pic>
        <p:sp>
          <p:nvSpPr>
            <p:cNvPr id="13" name="TextBox 12">
              <a:extLst>
                <a:ext uri="{FF2B5EF4-FFF2-40B4-BE49-F238E27FC236}">
                  <a16:creationId xmlns:a16="http://schemas.microsoft.com/office/drawing/2014/main" id="{306F17D8-7376-3820-E1EB-C0A1E6408D7F}"/>
                </a:ext>
              </a:extLst>
            </p:cNvPr>
            <p:cNvSpPr txBox="1"/>
            <p:nvPr/>
          </p:nvSpPr>
          <p:spPr>
            <a:xfrm>
              <a:off x="3133370" y="6583038"/>
              <a:ext cx="3849324" cy="307777"/>
            </a:xfrm>
            <a:prstGeom prst="rect">
              <a:avLst/>
            </a:prstGeom>
            <a:noFill/>
          </p:spPr>
          <p:txBody>
            <a:bodyPr wrap="none" rtlCol="0">
              <a:spAutoFit/>
            </a:bodyPr>
            <a:lstStyle/>
            <a:p>
              <a:r>
                <a:rPr lang="en-US" sz="1400" baseline="30000" dirty="0">
                  <a:effectLst/>
                  <a:latin typeface="Calibri" panose="020F0502020204030204" pitchFamily="34" charset="0"/>
                  <a:ea typeface="Times New Roman" panose="02020603050405020304" pitchFamily="18" charset="0"/>
                  <a:cs typeface="Calibri" panose="020F0502020204030204" pitchFamily="34" charset="0"/>
                </a:rPr>
                <a:t>3</a:t>
              </a:r>
              <a:r>
                <a:rPr lang="en-US" sz="1400" dirty="0">
                  <a:effectLst/>
                  <a:latin typeface="Calibri" panose="020F0502020204030204" pitchFamily="34" charset="0"/>
                  <a:ea typeface="Times New Roman" panose="02020603050405020304" pitchFamily="18" charset="0"/>
                  <a:cs typeface="Calibri" panose="020F0502020204030204" pitchFamily="34" charset="0"/>
                </a:rPr>
                <a:t>M. Huang et al., </a:t>
              </a:r>
              <a:r>
                <a:rPr lang="en-US" sz="1400" i="1" dirty="0">
                  <a:effectLst/>
                  <a:latin typeface="Calibri" panose="020F0502020204030204" pitchFamily="34" charset="0"/>
                  <a:ea typeface="Times New Roman" panose="02020603050405020304" pitchFamily="18" charset="0"/>
                  <a:cs typeface="Calibri" panose="020F0502020204030204" pitchFamily="34" charset="0"/>
                </a:rPr>
                <a:t>Journal of Energy Storage, </a:t>
              </a:r>
              <a:r>
                <a:rPr lang="en-US" sz="1400" dirty="0">
                  <a:effectLst/>
                  <a:latin typeface="Calibri" panose="020F0502020204030204" pitchFamily="34" charset="0"/>
                  <a:ea typeface="Times New Roman" panose="02020603050405020304" pitchFamily="18" charset="0"/>
                  <a:cs typeface="Calibri" panose="020F0502020204030204" pitchFamily="34" charset="0"/>
                </a:rPr>
                <a:t>2022</a:t>
              </a:r>
              <a:r>
                <a:rPr lang="en-US" sz="1400" dirty="0">
                  <a:effectLst/>
                  <a:latin typeface="Calibri" panose="020F0502020204030204" pitchFamily="34" charset="0"/>
                  <a:cs typeface="Calibri" panose="020F0502020204030204" pitchFamily="34" charset="0"/>
                </a:rPr>
                <a:t> </a:t>
              </a:r>
              <a:endParaRPr lang="en-US" sz="1400" dirty="0">
                <a:latin typeface="Calibri" panose="020F0502020204030204" pitchFamily="34" charset="0"/>
                <a:cs typeface="Calibri" panose="020F0502020204030204" pitchFamily="34" charset="0"/>
              </a:endParaRPr>
            </a:p>
          </p:txBody>
        </p:sp>
      </p:grpSp>
      <p:sp>
        <p:nvSpPr>
          <p:cNvPr id="17" name="Rectangle 16">
            <a:extLst>
              <a:ext uri="{FF2B5EF4-FFF2-40B4-BE49-F238E27FC236}">
                <a16:creationId xmlns:a16="http://schemas.microsoft.com/office/drawing/2014/main" id="{4EDC2178-5735-4A41-556B-D2C5F71130C7}"/>
              </a:ext>
            </a:extLst>
          </p:cNvPr>
          <p:cNvSpPr/>
          <p:nvPr/>
        </p:nvSpPr>
        <p:spPr>
          <a:xfrm>
            <a:off x="7863898" y="5099718"/>
            <a:ext cx="3303541" cy="10475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Battery NDE is an emerging field mostly focused on SOC and SOH</a:t>
            </a:r>
          </a:p>
        </p:txBody>
      </p:sp>
    </p:spTree>
    <p:extLst>
      <p:ext uri="{BB962C8B-B14F-4D97-AF65-F5344CB8AC3E}">
        <p14:creationId xmlns:p14="http://schemas.microsoft.com/office/powerpoint/2010/main" val="3282220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0279E3-D6E8-0717-B9CF-FDAB6760AFA3}"/>
              </a:ext>
            </a:extLst>
          </p:cNvPr>
          <p:cNvSpPr>
            <a:spLocks noGrp="1"/>
          </p:cNvSpPr>
          <p:nvPr>
            <p:ph idx="1"/>
          </p:nvPr>
        </p:nvSpPr>
        <p:spPr>
          <a:xfrm>
            <a:off x="690460" y="1074323"/>
            <a:ext cx="8349368" cy="2618659"/>
          </a:xfrm>
        </p:spPr>
        <p:txBody>
          <a:bodyPr>
            <a:normAutofit fontScale="92500" lnSpcReduction="10000"/>
          </a:bodyPr>
          <a:lstStyle/>
          <a:p>
            <a:r>
              <a:rPr lang="en-US" sz="1900" dirty="0"/>
              <a:t>A pouch cell Li-metal battery was seeded with anode defects to test sensitivity of ultrasonic approaches </a:t>
            </a:r>
          </a:p>
          <a:p>
            <a:endParaRPr lang="en-US" sz="1900" dirty="0"/>
          </a:p>
          <a:p>
            <a:r>
              <a:rPr lang="en-US" sz="1900" dirty="0"/>
              <a:t>Pouch cell structure:</a:t>
            </a:r>
          </a:p>
          <a:p>
            <a:pPr lvl="1"/>
            <a:r>
              <a:rPr lang="en-US" sz="1700" dirty="0"/>
              <a:t>Single battery cell (one anode/cathode pair)</a:t>
            </a:r>
          </a:p>
          <a:p>
            <a:pPr lvl="1"/>
            <a:r>
              <a:rPr lang="en-US" sz="1700" dirty="0"/>
              <a:t>LiCoO</a:t>
            </a:r>
            <a:r>
              <a:rPr lang="en-US" sz="1700" baseline="-25000" dirty="0"/>
              <a:t>2</a:t>
            </a:r>
            <a:r>
              <a:rPr lang="en-US" sz="1700" dirty="0"/>
              <a:t> cathode material</a:t>
            </a:r>
          </a:p>
          <a:p>
            <a:pPr lvl="1"/>
            <a:r>
              <a:rPr lang="en-US" sz="1700" dirty="0"/>
              <a:t>Porous polymer separator</a:t>
            </a:r>
          </a:p>
          <a:p>
            <a:pPr lvl="1"/>
            <a:r>
              <a:rPr lang="en-US" sz="1700" dirty="0"/>
              <a:t>Li metal anode with 80 um Li chips pressed onto the surface</a:t>
            </a:r>
          </a:p>
          <a:p>
            <a:pPr lvl="1"/>
            <a:r>
              <a:rPr lang="en-US" sz="1700" dirty="0"/>
              <a:t>Liquid electrolyte</a:t>
            </a:r>
          </a:p>
          <a:p>
            <a:pPr lvl="1"/>
            <a:endParaRPr lang="en-US" dirty="0"/>
          </a:p>
        </p:txBody>
      </p:sp>
      <p:sp>
        <p:nvSpPr>
          <p:cNvPr id="3" name="Slide Number Placeholder 2">
            <a:extLst>
              <a:ext uri="{FF2B5EF4-FFF2-40B4-BE49-F238E27FC236}">
                <a16:creationId xmlns:a16="http://schemas.microsoft.com/office/drawing/2014/main" id="{3044B837-5712-2733-6CEF-E56345EBDF82}"/>
              </a:ext>
            </a:extLst>
          </p:cNvPr>
          <p:cNvSpPr>
            <a:spLocks noGrp="1"/>
          </p:cNvSpPr>
          <p:nvPr>
            <p:ph type="sldNum" sz="quarter" idx="12"/>
          </p:nvPr>
        </p:nvSpPr>
        <p:spPr/>
        <p:txBody>
          <a:bodyPr/>
          <a:lstStyle/>
          <a:p>
            <a:fld id="{C0CEAC91-501F-4BC3-8E01-9EA788E3C600}" type="slidenum">
              <a:rPr lang="en-US" smtClean="0"/>
              <a:pPr/>
              <a:t>4</a:t>
            </a:fld>
            <a:endParaRPr lang="en-US" dirty="0"/>
          </a:p>
        </p:txBody>
      </p:sp>
      <p:sp>
        <p:nvSpPr>
          <p:cNvPr id="4" name="Title 3">
            <a:extLst>
              <a:ext uri="{FF2B5EF4-FFF2-40B4-BE49-F238E27FC236}">
                <a16:creationId xmlns:a16="http://schemas.microsoft.com/office/drawing/2014/main" id="{F2313325-AA1B-5E1B-FDB6-7EDC0498BCC2}"/>
              </a:ext>
            </a:extLst>
          </p:cNvPr>
          <p:cNvSpPr>
            <a:spLocks noGrp="1"/>
          </p:cNvSpPr>
          <p:nvPr>
            <p:ph type="title"/>
          </p:nvPr>
        </p:nvSpPr>
        <p:spPr/>
        <p:txBody>
          <a:bodyPr/>
          <a:lstStyle/>
          <a:p>
            <a:r>
              <a:rPr lang="en-US" sz="3200" dirty="0"/>
              <a:t>Specimens for Evaluating Flaw Sensitivity</a:t>
            </a:r>
          </a:p>
        </p:txBody>
      </p:sp>
      <p:pic>
        <p:nvPicPr>
          <p:cNvPr id="6" name="Picture 5">
            <a:extLst>
              <a:ext uri="{FF2B5EF4-FFF2-40B4-BE49-F238E27FC236}">
                <a16:creationId xmlns:a16="http://schemas.microsoft.com/office/drawing/2014/main" id="{ABFDB253-52E6-67A0-3B61-95B6F072DED4}"/>
              </a:ext>
            </a:extLst>
          </p:cNvPr>
          <p:cNvPicPr>
            <a:picLocks noChangeAspect="1"/>
          </p:cNvPicPr>
          <p:nvPr/>
        </p:nvPicPr>
        <p:blipFill>
          <a:blip r:embed="rId2"/>
          <a:stretch>
            <a:fillRect/>
          </a:stretch>
        </p:blipFill>
        <p:spPr>
          <a:xfrm>
            <a:off x="9355911" y="1275756"/>
            <a:ext cx="2010645" cy="2153244"/>
          </a:xfrm>
          <a:prstGeom prst="rect">
            <a:avLst/>
          </a:prstGeom>
        </p:spPr>
      </p:pic>
      <p:grpSp>
        <p:nvGrpSpPr>
          <p:cNvPr id="34" name="Group 33">
            <a:extLst>
              <a:ext uri="{FF2B5EF4-FFF2-40B4-BE49-F238E27FC236}">
                <a16:creationId xmlns:a16="http://schemas.microsoft.com/office/drawing/2014/main" id="{315FA361-A1AE-65DC-CA9B-F76AFFAD241B}"/>
              </a:ext>
            </a:extLst>
          </p:cNvPr>
          <p:cNvGrpSpPr/>
          <p:nvPr/>
        </p:nvGrpSpPr>
        <p:grpSpPr>
          <a:xfrm>
            <a:off x="1291048" y="3692982"/>
            <a:ext cx="6887064" cy="3165018"/>
            <a:chOff x="2772607" y="3749544"/>
            <a:chExt cx="6887064" cy="3165018"/>
          </a:xfrm>
        </p:grpSpPr>
        <p:pic>
          <p:nvPicPr>
            <p:cNvPr id="1025" name="Picture 1" descr="page40image11118960">
              <a:extLst>
                <a:ext uri="{FF2B5EF4-FFF2-40B4-BE49-F238E27FC236}">
                  <a16:creationId xmlns:a16="http://schemas.microsoft.com/office/drawing/2014/main" id="{2E3694F7-6206-3661-D792-992990207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a:off x="2772607" y="3930657"/>
              <a:ext cx="2946400" cy="24257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D9B437F3-19D8-CA9F-58B8-F78B88997A2C}"/>
                </a:ext>
              </a:extLst>
            </p:cNvPr>
            <p:cNvGrpSpPr/>
            <p:nvPr/>
          </p:nvGrpSpPr>
          <p:grpSpPr>
            <a:xfrm>
              <a:off x="6813069" y="3749544"/>
              <a:ext cx="2542842" cy="2606813"/>
              <a:chOff x="9144330" y="941964"/>
              <a:chExt cx="2542842" cy="2606813"/>
            </a:xfrm>
          </p:grpSpPr>
          <p:pic>
            <p:nvPicPr>
              <p:cNvPr id="5" name="Picture 4">
                <a:extLst>
                  <a:ext uri="{FF2B5EF4-FFF2-40B4-BE49-F238E27FC236}">
                    <a16:creationId xmlns:a16="http://schemas.microsoft.com/office/drawing/2014/main" id="{0AA53FD3-7E62-751D-787F-1D6849909A98}"/>
                  </a:ext>
                </a:extLst>
              </p:cNvPr>
              <p:cNvPicPr>
                <a:picLocks noChangeAspect="1"/>
              </p:cNvPicPr>
              <p:nvPr/>
            </p:nvPicPr>
            <p:blipFill>
              <a:blip r:embed="rId4"/>
              <a:stretch>
                <a:fillRect/>
              </a:stretch>
            </p:blipFill>
            <p:spPr>
              <a:xfrm>
                <a:off x="9144330" y="941964"/>
                <a:ext cx="2542842" cy="2606813"/>
              </a:xfrm>
              <a:prstGeom prst="rect">
                <a:avLst/>
              </a:prstGeom>
            </p:spPr>
          </p:pic>
          <p:sp>
            <p:nvSpPr>
              <p:cNvPr id="15" name="Rectangle 14">
                <a:extLst>
                  <a:ext uri="{FF2B5EF4-FFF2-40B4-BE49-F238E27FC236}">
                    <a16:creationId xmlns:a16="http://schemas.microsoft.com/office/drawing/2014/main" id="{D8F729EB-72EE-A9BA-F8E1-2E800D4DD2E8}"/>
                  </a:ext>
                </a:extLst>
              </p:cNvPr>
              <p:cNvSpPr/>
              <p:nvPr/>
            </p:nvSpPr>
            <p:spPr>
              <a:xfrm>
                <a:off x="9448892" y="1962349"/>
                <a:ext cx="1933589" cy="123301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Arrow Connector 19">
              <a:extLst>
                <a:ext uri="{FF2B5EF4-FFF2-40B4-BE49-F238E27FC236}">
                  <a16:creationId xmlns:a16="http://schemas.microsoft.com/office/drawing/2014/main" id="{ED2CC38A-79DA-F0D7-6FFA-D9C7CD2BD844}"/>
                </a:ext>
              </a:extLst>
            </p:cNvPr>
            <p:cNvCxnSpPr>
              <a:cxnSpLocks/>
            </p:cNvCxnSpPr>
            <p:nvPr/>
          </p:nvCxnSpPr>
          <p:spPr>
            <a:xfrm flipH="1">
              <a:off x="7714355" y="4407508"/>
              <a:ext cx="461096" cy="3624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E8DDE42-F8F7-B142-AB08-CE2971D2AFC7}"/>
                </a:ext>
              </a:extLst>
            </p:cNvPr>
            <p:cNvSpPr txBox="1"/>
            <p:nvPr/>
          </p:nvSpPr>
          <p:spPr>
            <a:xfrm>
              <a:off x="8161519" y="4144783"/>
              <a:ext cx="1498152" cy="523220"/>
            </a:xfrm>
            <a:prstGeom prst="rect">
              <a:avLst/>
            </a:prstGeom>
            <a:noFill/>
          </p:spPr>
          <p:txBody>
            <a:bodyPr wrap="square" rtlCol="0">
              <a:spAutoFit/>
            </a:bodyPr>
            <a:lstStyle/>
            <a:p>
              <a:r>
                <a:rPr lang="en-US" sz="1400" dirty="0"/>
                <a:t>Focus area for inspections</a:t>
              </a:r>
            </a:p>
          </p:txBody>
        </p:sp>
        <p:sp>
          <p:nvSpPr>
            <p:cNvPr id="24" name="TextBox 23">
              <a:extLst>
                <a:ext uri="{FF2B5EF4-FFF2-40B4-BE49-F238E27FC236}">
                  <a16:creationId xmlns:a16="http://schemas.microsoft.com/office/drawing/2014/main" id="{CFBB6EED-7141-F4AB-8032-38C8D80DFB9A}"/>
                </a:ext>
              </a:extLst>
            </p:cNvPr>
            <p:cNvSpPr txBox="1"/>
            <p:nvPr/>
          </p:nvSpPr>
          <p:spPr>
            <a:xfrm>
              <a:off x="5902993" y="5148896"/>
              <a:ext cx="757795" cy="523220"/>
            </a:xfrm>
            <a:prstGeom prst="rect">
              <a:avLst/>
            </a:prstGeom>
            <a:noFill/>
          </p:spPr>
          <p:txBody>
            <a:bodyPr wrap="square" rtlCol="0">
              <a:spAutoFit/>
            </a:bodyPr>
            <a:lstStyle/>
            <a:p>
              <a:r>
                <a:rPr lang="en-US" sz="1400" b="1" dirty="0"/>
                <a:t>Li chip Defects</a:t>
              </a:r>
            </a:p>
          </p:txBody>
        </p:sp>
        <p:cxnSp>
          <p:nvCxnSpPr>
            <p:cNvPr id="26" name="Straight Arrow Connector 25">
              <a:extLst>
                <a:ext uri="{FF2B5EF4-FFF2-40B4-BE49-F238E27FC236}">
                  <a16:creationId xmlns:a16="http://schemas.microsoft.com/office/drawing/2014/main" id="{7209D86D-7B0E-256B-E7C5-3F5BA12FDDB3}"/>
                </a:ext>
              </a:extLst>
            </p:cNvPr>
            <p:cNvCxnSpPr>
              <a:cxnSpLocks/>
              <a:stCxn id="24" idx="1"/>
            </p:cNvCxnSpPr>
            <p:nvPr/>
          </p:nvCxnSpPr>
          <p:spPr>
            <a:xfrm flipH="1">
              <a:off x="4634596" y="5410506"/>
              <a:ext cx="1268397" cy="2745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5E74CBF-F0AB-5EF0-1289-D0CECD16D497}"/>
                </a:ext>
              </a:extLst>
            </p:cNvPr>
            <p:cNvCxnSpPr>
              <a:cxnSpLocks/>
              <a:stCxn id="24" idx="3"/>
            </p:cNvCxnSpPr>
            <p:nvPr/>
          </p:nvCxnSpPr>
          <p:spPr>
            <a:xfrm flipV="1">
              <a:off x="6660788" y="5386435"/>
              <a:ext cx="631263" cy="240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A19EC5B-055F-3606-E96D-754EEEA25CA4}"/>
                </a:ext>
              </a:extLst>
            </p:cNvPr>
            <p:cNvSpPr txBox="1"/>
            <p:nvPr/>
          </p:nvSpPr>
          <p:spPr>
            <a:xfrm>
              <a:off x="3027408" y="6329787"/>
              <a:ext cx="2436795" cy="584775"/>
            </a:xfrm>
            <a:prstGeom prst="rect">
              <a:avLst/>
            </a:prstGeom>
            <a:noFill/>
          </p:spPr>
          <p:txBody>
            <a:bodyPr wrap="square" rtlCol="0">
              <a:spAutoFit/>
            </a:bodyPr>
            <a:lstStyle/>
            <a:p>
              <a:r>
                <a:rPr lang="en-US" sz="1600" b="1" dirty="0"/>
                <a:t>Li metal anode with 80um thick lithium chip defects</a:t>
              </a:r>
            </a:p>
          </p:txBody>
        </p:sp>
        <p:sp>
          <p:nvSpPr>
            <p:cNvPr id="32" name="TextBox 31">
              <a:extLst>
                <a:ext uri="{FF2B5EF4-FFF2-40B4-BE49-F238E27FC236}">
                  <a16:creationId xmlns:a16="http://schemas.microsoft.com/office/drawing/2014/main" id="{3D639127-3A65-AB1F-71BA-DA0DE635CD48}"/>
                </a:ext>
              </a:extLst>
            </p:cNvPr>
            <p:cNvSpPr txBox="1"/>
            <p:nvPr/>
          </p:nvSpPr>
          <p:spPr>
            <a:xfrm>
              <a:off x="7208656" y="6329787"/>
              <a:ext cx="1933589" cy="584775"/>
            </a:xfrm>
            <a:prstGeom prst="rect">
              <a:avLst/>
            </a:prstGeom>
            <a:noFill/>
          </p:spPr>
          <p:txBody>
            <a:bodyPr wrap="square" rtlCol="0">
              <a:spAutoFit/>
            </a:bodyPr>
            <a:lstStyle/>
            <a:p>
              <a:r>
                <a:rPr lang="en-US" sz="1600" b="1" dirty="0"/>
                <a:t>Illustration of pouch cell defect locations</a:t>
              </a:r>
            </a:p>
          </p:txBody>
        </p:sp>
      </p:grpSp>
      <p:sp>
        <p:nvSpPr>
          <p:cNvPr id="33" name="TextBox 32">
            <a:extLst>
              <a:ext uri="{FF2B5EF4-FFF2-40B4-BE49-F238E27FC236}">
                <a16:creationId xmlns:a16="http://schemas.microsoft.com/office/drawing/2014/main" id="{4B65ED53-D0A7-906E-F60A-723AC7DE1239}"/>
              </a:ext>
            </a:extLst>
          </p:cNvPr>
          <p:cNvSpPr txBox="1"/>
          <p:nvPr/>
        </p:nvSpPr>
        <p:spPr>
          <a:xfrm>
            <a:off x="9355911" y="1010451"/>
            <a:ext cx="2276064" cy="338554"/>
          </a:xfrm>
          <a:prstGeom prst="rect">
            <a:avLst/>
          </a:prstGeom>
          <a:noFill/>
        </p:spPr>
        <p:txBody>
          <a:bodyPr wrap="square" rtlCol="0">
            <a:spAutoFit/>
          </a:bodyPr>
          <a:lstStyle/>
          <a:p>
            <a:r>
              <a:rPr lang="en-US" sz="1600" b="1" dirty="0"/>
              <a:t>Pouch cell layup:</a:t>
            </a:r>
          </a:p>
        </p:txBody>
      </p:sp>
      <p:pic>
        <p:nvPicPr>
          <p:cNvPr id="35" name="Picture 34" descr="A picture containing text, indoor&#10;&#10;Description automatically generated">
            <a:extLst>
              <a:ext uri="{FF2B5EF4-FFF2-40B4-BE49-F238E27FC236}">
                <a16:creationId xmlns:a16="http://schemas.microsoft.com/office/drawing/2014/main" id="{CCF6F3F4-9CA2-0BD8-6206-FC95516E871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8258" t="2426" r="19801" b="2943"/>
          <a:stretch/>
        </p:blipFill>
        <p:spPr bwMode="auto">
          <a:xfrm rot="5400000">
            <a:off x="8766312" y="3784737"/>
            <a:ext cx="2671823" cy="2635592"/>
          </a:xfrm>
          <a:prstGeom prst="rect">
            <a:avLst/>
          </a:prstGeom>
          <a:noFill/>
          <a:ln>
            <a:noFill/>
          </a:ln>
          <a:extLst>
            <a:ext uri="{53640926-AAD7-44D8-BBD7-CCE9431645EC}">
              <a14:shadowObscured xmlns:a14="http://schemas.microsoft.com/office/drawing/2010/main"/>
            </a:ext>
          </a:extLst>
        </p:spPr>
      </p:pic>
      <p:sp>
        <p:nvSpPr>
          <p:cNvPr id="36" name="TextBox 35">
            <a:extLst>
              <a:ext uri="{FF2B5EF4-FFF2-40B4-BE49-F238E27FC236}">
                <a16:creationId xmlns:a16="http://schemas.microsoft.com/office/drawing/2014/main" id="{E17096D5-113F-202F-9F6D-444BD96EF21F}"/>
              </a:ext>
            </a:extLst>
          </p:cNvPr>
          <p:cNvSpPr txBox="1"/>
          <p:nvPr/>
        </p:nvSpPr>
        <p:spPr>
          <a:xfrm>
            <a:off x="9311503" y="6437512"/>
            <a:ext cx="2276064" cy="338554"/>
          </a:xfrm>
          <a:prstGeom prst="rect">
            <a:avLst/>
          </a:prstGeom>
          <a:noFill/>
        </p:spPr>
        <p:txBody>
          <a:bodyPr wrap="square" rtlCol="0">
            <a:spAutoFit/>
          </a:bodyPr>
          <a:lstStyle/>
          <a:p>
            <a:r>
              <a:rPr lang="en-US" sz="1600" b="1" dirty="0"/>
              <a:t>Image of Battery</a:t>
            </a:r>
          </a:p>
        </p:txBody>
      </p:sp>
    </p:spTree>
    <p:extLst>
      <p:ext uri="{BB962C8B-B14F-4D97-AF65-F5344CB8AC3E}">
        <p14:creationId xmlns:p14="http://schemas.microsoft.com/office/powerpoint/2010/main" val="3930403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0CEAC91-501F-4BC3-8E01-9EA788E3C600}" type="slidenum">
              <a:rPr lang="en-US" smtClean="0"/>
              <a:pPr/>
              <a:t>5</a:t>
            </a:fld>
            <a:endParaRPr lang="en-US" dirty="0"/>
          </a:p>
        </p:txBody>
      </p:sp>
      <p:sp>
        <p:nvSpPr>
          <p:cNvPr id="4" name="Title 3"/>
          <p:cNvSpPr>
            <a:spLocks noGrp="1"/>
          </p:cNvSpPr>
          <p:nvPr>
            <p:ph type="title"/>
          </p:nvPr>
        </p:nvSpPr>
        <p:spPr>
          <a:xfrm>
            <a:off x="838200" y="245745"/>
            <a:ext cx="10515600" cy="485775"/>
          </a:xfrm>
          <a:prstGeom prst="rect">
            <a:avLst/>
          </a:prstGeom>
        </p:spPr>
        <p:txBody>
          <a:bodyPr/>
          <a:lstStyle/>
          <a:p>
            <a:r>
              <a:rPr lang="en-US" sz="3200" dirty="0"/>
              <a:t>Overview of Guided Wave Approaches</a:t>
            </a:r>
          </a:p>
        </p:txBody>
      </p:sp>
      <p:sp>
        <p:nvSpPr>
          <p:cNvPr id="2" name="Content Placeholder 1"/>
          <p:cNvSpPr>
            <a:spLocks noGrp="1"/>
          </p:cNvSpPr>
          <p:nvPr>
            <p:ph idx="1"/>
          </p:nvPr>
        </p:nvSpPr>
        <p:spPr>
          <a:xfrm>
            <a:off x="615975" y="1097481"/>
            <a:ext cx="6679907" cy="2007624"/>
          </a:xfrm>
        </p:spPr>
        <p:txBody>
          <a:bodyPr>
            <a:normAutofit lnSpcReduction="10000"/>
          </a:bodyPr>
          <a:lstStyle/>
          <a:p>
            <a:r>
              <a:rPr lang="en-US" sz="1800" dirty="0"/>
              <a:t>Guided wave ultrasound involves propagation of waves along boundaries </a:t>
            </a:r>
          </a:p>
          <a:p>
            <a:endParaRPr lang="en-US" sz="1800" dirty="0"/>
          </a:p>
          <a:p>
            <a:r>
              <a:rPr lang="en-US" sz="1800" dirty="0"/>
              <a:t>Two guided wave ultrasound methods:</a:t>
            </a:r>
          </a:p>
          <a:p>
            <a:pPr lvl="1"/>
            <a:r>
              <a:rPr lang="en-US" sz="1600" dirty="0"/>
              <a:t>Pitch-catch testing via piezoelectric wafer active sensor (PWAS)</a:t>
            </a:r>
          </a:p>
          <a:p>
            <a:pPr lvl="1"/>
            <a:r>
              <a:rPr lang="en-US" sz="1600" dirty="0"/>
              <a:t>Laser Doppler vibrometry (LDV) – line scans</a:t>
            </a:r>
          </a:p>
        </p:txBody>
      </p:sp>
      <p:pic>
        <p:nvPicPr>
          <p:cNvPr id="14" name="Picture 13" descr="A picture containing indoor, equipment&#10;&#10;Description automatically generated">
            <a:extLst>
              <a:ext uri="{FF2B5EF4-FFF2-40B4-BE49-F238E27FC236}">
                <a16:creationId xmlns:a16="http://schemas.microsoft.com/office/drawing/2014/main" id="{6E570432-1451-41EA-82B5-0B2227DFF2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92" t="25775" r="6364" b="12528"/>
          <a:stretch/>
        </p:blipFill>
        <p:spPr bwMode="auto">
          <a:xfrm>
            <a:off x="7388352" y="1199719"/>
            <a:ext cx="4218305" cy="2333940"/>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06260E15-4BB2-420B-8B7E-4063E2B3CE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18"/>
          <a:stretch/>
        </p:blipFill>
        <p:spPr bwMode="auto">
          <a:xfrm>
            <a:off x="10296144" y="2506230"/>
            <a:ext cx="1402983" cy="1343941"/>
          </a:xfrm>
          <a:prstGeom prst="rect">
            <a:avLst/>
          </a:prstGeom>
          <a:noFill/>
          <a:ln>
            <a:solidFill>
              <a:srgbClr val="FF0000"/>
            </a:solidFill>
          </a:ln>
          <a:extLst>
            <a:ext uri="{53640926-AAD7-44D8-BBD7-CCE9431645EC}">
              <a14:shadowObscured xmlns:a14="http://schemas.microsoft.com/office/drawing/2010/main"/>
            </a:ext>
          </a:extLst>
        </p:spPr>
      </p:pic>
      <p:pic>
        <p:nvPicPr>
          <p:cNvPr id="17" name="Picture 16" descr="A close-up of a machine&#10;&#10;Description automatically generated with medium confidence">
            <a:extLst>
              <a:ext uri="{FF2B5EF4-FFF2-40B4-BE49-F238E27FC236}">
                <a16:creationId xmlns:a16="http://schemas.microsoft.com/office/drawing/2014/main" id="{ABFFFF10-E9E8-4F49-B94F-307F683FAD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85" r="14667" b="15635"/>
          <a:stretch/>
        </p:blipFill>
        <p:spPr bwMode="auto">
          <a:xfrm>
            <a:off x="4480197" y="3498977"/>
            <a:ext cx="2370167" cy="3051910"/>
          </a:xfrm>
          <a:prstGeom prst="rect">
            <a:avLst/>
          </a:prstGeom>
          <a:noFill/>
          <a:ln>
            <a:noFill/>
          </a:ln>
          <a:extLst>
            <a:ext uri="{53640926-AAD7-44D8-BBD7-CCE9431645EC}">
              <a14:shadowObscured xmlns:a14="http://schemas.microsoft.com/office/drawing/2010/main"/>
            </a:ext>
          </a:extLst>
        </p:spPr>
      </p:pic>
      <p:grpSp>
        <p:nvGrpSpPr>
          <p:cNvPr id="28" name="Group 27">
            <a:extLst>
              <a:ext uri="{FF2B5EF4-FFF2-40B4-BE49-F238E27FC236}">
                <a16:creationId xmlns:a16="http://schemas.microsoft.com/office/drawing/2014/main" id="{401FCFF4-03B3-4038-B1B5-A2BE35577777}"/>
              </a:ext>
            </a:extLst>
          </p:cNvPr>
          <p:cNvGrpSpPr/>
          <p:nvPr/>
        </p:nvGrpSpPr>
        <p:grpSpPr>
          <a:xfrm>
            <a:off x="691212" y="3498389"/>
            <a:ext cx="3165190" cy="3052497"/>
            <a:chOff x="72566" y="0"/>
            <a:chExt cx="2356376" cy="2388235"/>
          </a:xfrm>
        </p:grpSpPr>
        <p:pic>
          <p:nvPicPr>
            <p:cNvPr id="31" name="Picture 30" descr="A picture containing text, indoor&#10;&#10;Description automatically generated">
              <a:extLst>
                <a:ext uri="{FF2B5EF4-FFF2-40B4-BE49-F238E27FC236}">
                  <a16:creationId xmlns:a16="http://schemas.microsoft.com/office/drawing/2014/main" id="{A1AC3F3F-7576-4E67-A1B3-40243DFCD0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8" t="2426" r="19801" b="2943"/>
            <a:stretch/>
          </p:blipFill>
          <p:spPr bwMode="auto">
            <a:xfrm rot="5400000">
              <a:off x="56636" y="15930"/>
              <a:ext cx="2388235" cy="2356376"/>
            </a:xfrm>
            <a:prstGeom prst="rect">
              <a:avLst/>
            </a:prstGeom>
            <a:noFill/>
            <a:ln>
              <a:noFill/>
            </a:ln>
            <a:extLst>
              <a:ext uri="{53640926-AAD7-44D8-BBD7-CCE9431645EC}">
                <a14:shadowObscured xmlns:a14="http://schemas.microsoft.com/office/drawing/2010/main"/>
              </a:ext>
            </a:extLst>
          </p:spPr>
        </p:pic>
        <p:sp>
          <p:nvSpPr>
            <p:cNvPr id="32" name="Text Box 2">
              <a:extLst>
                <a:ext uri="{FF2B5EF4-FFF2-40B4-BE49-F238E27FC236}">
                  <a16:creationId xmlns:a16="http://schemas.microsoft.com/office/drawing/2014/main" id="{BD0C070B-971B-4196-852D-06AD74C40A50}"/>
                </a:ext>
              </a:extLst>
            </p:cNvPr>
            <p:cNvSpPr txBox="1">
              <a:spLocks noChangeArrowheads="1"/>
            </p:cNvSpPr>
            <p:nvPr/>
          </p:nvSpPr>
          <p:spPr bwMode="auto">
            <a:xfrm>
              <a:off x="1310816" y="1663542"/>
              <a:ext cx="226060" cy="215444"/>
            </a:xfrm>
            <a:prstGeom prst="rect">
              <a:avLst/>
            </a:prstGeom>
            <a:noFill/>
            <a:ln w="9525">
              <a:no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800" kern="1200">
                  <a:solidFill>
                    <a:srgbClr val="C00000"/>
                  </a:solidFill>
                  <a:effectLst/>
                  <a:latin typeface="Trebuchet MS" panose="020B0603020202020204" pitchFamily="34" charset="0"/>
                  <a:ea typeface="Times New Roman" panose="02020603050405020304" pitchFamily="18" charset="0"/>
                  <a:cs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p:txBody>
        </p:sp>
        <p:sp>
          <p:nvSpPr>
            <p:cNvPr id="33" name="Text Box 2">
              <a:extLst>
                <a:ext uri="{FF2B5EF4-FFF2-40B4-BE49-F238E27FC236}">
                  <a16:creationId xmlns:a16="http://schemas.microsoft.com/office/drawing/2014/main" id="{864D611E-F827-4277-A937-28EDD7BDEF21}"/>
                </a:ext>
              </a:extLst>
            </p:cNvPr>
            <p:cNvSpPr txBox="1">
              <a:spLocks noChangeArrowheads="1"/>
            </p:cNvSpPr>
            <p:nvPr/>
          </p:nvSpPr>
          <p:spPr bwMode="auto">
            <a:xfrm>
              <a:off x="703598" y="1494473"/>
              <a:ext cx="226060" cy="215444"/>
            </a:xfrm>
            <a:prstGeom prst="rect">
              <a:avLst/>
            </a:prstGeom>
            <a:noFill/>
            <a:ln w="9525">
              <a:no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800" kern="1200">
                  <a:solidFill>
                    <a:srgbClr val="C00000"/>
                  </a:solidFill>
                  <a:effectLst/>
                  <a:latin typeface="Trebuchet MS" panose="020B0603020202020204" pitchFamily="34" charset="0"/>
                  <a:ea typeface="Times New Roman" panose="02020603050405020304" pitchFamily="18" charset="0"/>
                  <a:cs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p:txBody>
        </p:sp>
        <p:sp>
          <p:nvSpPr>
            <p:cNvPr id="34" name="Text Box 2">
              <a:extLst>
                <a:ext uri="{FF2B5EF4-FFF2-40B4-BE49-F238E27FC236}">
                  <a16:creationId xmlns:a16="http://schemas.microsoft.com/office/drawing/2014/main" id="{46226025-1D41-409D-BF4B-70F495C5B0E7}"/>
                </a:ext>
              </a:extLst>
            </p:cNvPr>
            <p:cNvSpPr txBox="1">
              <a:spLocks noChangeArrowheads="1"/>
            </p:cNvSpPr>
            <p:nvPr/>
          </p:nvSpPr>
          <p:spPr bwMode="auto">
            <a:xfrm>
              <a:off x="932039" y="1677828"/>
              <a:ext cx="226060" cy="215444"/>
            </a:xfrm>
            <a:prstGeom prst="rect">
              <a:avLst/>
            </a:prstGeom>
            <a:noFill/>
            <a:ln w="9525">
              <a:no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800" kern="1200">
                  <a:solidFill>
                    <a:srgbClr val="C00000"/>
                  </a:solidFill>
                  <a:effectLst/>
                  <a:latin typeface="Trebuchet MS" panose="020B0603020202020204" pitchFamily="34" charset="0"/>
                  <a:ea typeface="Times New Roman" panose="02020603050405020304" pitchFamily="18" charset="0"/>
                  <a:cs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p:txBody>
        </p:sp>
        <p:sp>
          <p:nvSpPr>
            <p:cNvPr id="35" name="Text Box 2">
              <a:extLst>
                <a:ext uri="{FF2B5EF4-FFF2-40B4-BE49-F238E27FC236}">
                  <a16:creationId xmlns:a16="http://schemas.microsoft.com/office/drawing/2014/main" id="{78327140-78BB-4647-A215-81DA01B94B0F}"/>
                </a:ext>
              </a:extLst>
            </p:cNvPr>
            <p:cNvSpPr txBox="1">
              <a:spLocks noChangeArrowheads="1"/>
            </p:cNvSpPr>
            <p:nvPr/>
          </p:nvSpPr>
          <p:spPr bwMode="auto">
            <a:xfrm>
              <a:off x="696296" y="1139667"/>
              <a:ext cx="226060" cy="215444"/>
            </a:xfrm>
            <a:prstGeom prst="rect">
              <a:avLst/>
            </a:prstGeom>
            <a:noFill/>
            <a:ln w="9525">
              <a:no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800" kern="1200">
                  <a:solidFill>
                    <a:srgbClr val="C00000"/>
                  </a:solidFill>
                  <a:effectLst/>
                  <a:latin typeface="Trebuchet MS" panose="020B0603020202020204" pitchFamily="34" charset="0"/>
                  <a:ea typeface="Times New Roman" panose="02020603050405020304" pitchFamily="18" charset="0"/>
                  <a:cs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p:txBody>
        </p:sp>
      </p:grpSp>
      <p:sp>
        <p:nvSpPr>
          <p:cNvPr id="5" name="TextBox 4">
            <a:extLst>
              <a:ext uri="{FF2B5EF4-FFF2-40B4-BE49-F238E27FC236}">
                <a16:creationId xmlns:a16="http://schemas.microsoft.com/office/drawing/2014/main" id="{24493768-B1AF-0B64-E8F2-694C629FAA4B}"/>
              </a:ext>
            </a:extLst>
          </p:cNvPr>
          <p:cNvSpPr txBox="1"/>
          <p:nvPr/>
        </p:nvSpPr>
        <p:spPr>
          <a:xfrm>
            <a:off x="7295882" y="873475"/>
            <a:ext cx="2231380" cy="338554"/>
          </a:xfrm>
          <a:prstGeom prst="rect">
            <a:avLst/>
          </a:prstGeom>
          <a:noFill/>
        </p:spPr>
        <p:txBody>
          <a:bodyPr wrap="none" rtlCol="0">
            <a:spAutoFit/>
          </a:bodyPr>
          <a:lstStyle/>
          <a:p>
            <a:r>
              <a:rPr lang="en-US" sz="1600" b="1" dirty="0"/>
              <a:t>LDV Experimental Setup</a:t>
            </a:r>
          </a:p>
        </p:txBody>
      </p:sp>
      <p:sp>
        <p:nvSpPr>
          <p:cNvPr id="9" name="Rectangle 8">
            <a:extLst>
              <a:ext uri="{FF2B5EF4-FFF2-40B4-BE49-F238E27FC236}">
                <a16:creationId xmlns:a16="http://schemas.microsoft.com/office/drawing/2014/main" id="{8FF60C81-4DDE-A888-DFC7-101DCC0860B8}"/>
              </a:ext>
            </a:extLst>
          </p:cNvPr>
          <p:cNvSpPr/>
          <p:nvPr/>
        </p:nvSpPr>
        <p:spPr>
          <a:xfrm>
            <a:off x="10945369" y="1569051"/>
            <a:ext cx="408432" cy="5980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a:extLst>
              <a:ext uri="{FF2B5EF4-FFF2-40B4-BE49-F238E27FC236}">
                <a16:creationId xmlns:a16="http://schemas.microsoft.com/office/drawing/2014/main" id="{54099671-897B-2451-45DE-80D410722BBC}"/>
              </a:ext>
            </a:extLst>
          </p:cNvPr>
          <p:cNvCxnSpPr>
            <a:cxnSpLocks/>
            <a:stCxn id="9" idx="2"/>
            <a:endCxn id="15" idx="0"/>
          </p:cNvCxnSpPr>
          <p:nvPr/>
        </p:nvCxnSpPr>
        <p:spPr>
          <a:xfrm rot="5400000">
            <a:off x="10904060" y="2260705"/>
            <a:ext cx="339102" cy="151949"/>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BC405A5-B767-D6BD-D0EC-FFF1BF7F2654}"/>
              </a:ext>
            </a:extLst>
          </p:cNvPr>
          <p:cNvSpPr txBox="1"/>
          <p:nvPr/>
        </p:nvSpPr>
        <p:spPr>
          <a:xfrm>
            <a:off x="663947" y="3132764"/>
            <a:ext cx="1343060" cy="338554"/>
          </a:xfrm>
          <a:prstGeom prst="rect">
            <a:avLst/>
          </a:prstGeom>
          <a:noFill/>
        </p:spPr>
        <p:txBody>
          <a:bodyPr wrap="none" rtlCol="0">
            <a:spAutoFit/>
          </a:bodyPr>
          <a:lstStyle/>
          <a:p>
            <a:r>
              <a:rPr lang="en-US" sz="1600" b="1" dirty="0"/>
              <a:t>Defective Cell</a:t>
            </a:r>
          </a:p>
        </p:txBody>
      </p:sp>
      <p:sp>
        <p:nvSpPr>
          <p:cNvPr id="16" name="TextBox 15">
            <a:extLst>
              <a:ext uri="{FF2B5EF4-FFF2-40B4-BE49-F238E27FC236}">
                <a16:creationId xmlns:a16="http://schemas.microsoft.com/office/drawing/2014/main" id="{11983E01-65B7-DEAB-CF29-9298BF092E1F}"/>
              </a:ext>
            </a:extLst>
          </p:cNvPr>
          <p:cNvSpPr txBox="1"/>
          <p:nvPr/>
        </p:nvSpPr>
        <p:spPr>
          <a:xfrm>
            <a:off x="4351586" y="3132764"/>
            <a:ext cx="1255472" cy="338554"/>
          </a:xfrm>
          <a:prstGeom prst="rect">
            <a:avLst/>
          </a:prstGeom>
          <a:noFill/>
        </p:spPr>
        <p:txBody>
          <a:bodyPr wrap="none" rtlCol="0">
            <a:spAutoFit/>
          </a:bodyPr>
          <a:lstStyle/>
          <a:p>
            <a:r>
              <a:rPr lang="en-US" sz="1600" b="1" dirty="0"/>
              <a:t>Baseline Cell</a:t>
            </a:r>
          </a:p>
        </p:txBody>
      </p:sp>
      <p:pic>
        <p:nvPicPr>
          <p:cNvPr id="20" name="Picture 19" descr="Chart&#10;&#10;Description automatically generated">
            <a:extLst>
              <a:ext uri="{FF2B5EF4-FFF2-40B4-BE49-F238E27FC236}">
                <a16:creationId xmlns:a16="http://schemas.microsoft.com/office/drawing/2014/main" id="{459D140B-87A7-46E8-226E-4391B38747CD}"/>
              </a:ext>
            </a:extLst>
          </p:cNvPr>
          <p:cNvPicPr>
            <a:picLocks noChangeAspect="1"/>
          </p:cNvPicPr>
          <p:nvPr/>
        </p:nvPicPr>
        <p:blipFill>
          <a:blip r:embed="rId6"/>
          <a:stretch>
            <a:fillRect/>
          </a:stretch>
        </p:blipFill>
        <p:spPr>
          <a:xfrm>
            <a:off x="7773976" y="3872761"/>
            <a:ext cx="3370760" cy="2525367"/>
          </a:xfrm>
          <a:prstGeom prst="rect">
            <a:avLst/>
          </a:prstGeom>
        </p:spPr>
      </p:pic>
      <p:sp>
        <p:nvSpPr>
          <p:cNvPr id="21" name="TextBox 20">
            <a:extLst>
              <a:ext uri="{FF2B5EF4-FFF2-40B4-BE49-F238E27FC236}">
                <a16:creationId xmlns:a16="http://schemas.microsoft.com/office/drawing/2014/main" id="{9B6D5B98-0ADC-A4BE-B03A-1261A250A899}"/>
              </a:ext>
            </a:extLst>
          </p:cNvPr>
          <p:cNvSpPr txBox="1"/>
          <p:nvPr/>
        </p:nvSpPr>
        <p:spPr>
          <a:xfrm>
            <a:off x="7694286" y="6369643"/>
            <a:ext cx="3606436" cy="338554"/>
          </a:xfrm>
          <a:prstGeom prst="rect">
            <a:avLst/>
          </a:prstGeom>
          <a:noFill/>
        </p:spPr>
        <p:txBody>
          <a:bodyPr wrap="none" rtlCol="0">
            <a:spAutoFit/>
          </a:bodyPr>
          <a:lstStyle/>
          <a:p>
            <a:r>
              <a:rPr lang="en-US" sz="1600" b="1" dirty="0"/>
              <a:t>Example group velocity dispersion curve</a:t>
            </a:r>
          </a:p>
        </p:txBody>
      </p:sp>
    </p:spTree>
    <p:extLst>
      <p:ext uri="{BB962C8B-B14F-4D97-AF65-F5344CB8AC3E}">
        <p14:creationId xmlns:p14="http://schemas.microsoft.com/office/powerpoint/2010/main" val="4031404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BA3802-CB37-4857-A5DF-FD252CC5DD4B}"/>
              </a:ext>
            </a:extLst>
          </p:cNvPr>
          <p:cNvSpPr>
            <a:spLocks noGrp="1"/>
          </p:cNvSpPr>
          <p:nvPr>
            <p:ph idx="1"/>
          </p:nvPr>
        </p:nvSpPr>
        <p:spPr>
          <a:xfrm>
            <a:off x="975703" y="5191773"/>
            <a:ext cx="10515600" cy="1517240"/>
          </a:xfrm>
        </p:spPr>
        <p:txBody>
          <a:bodyPr>
            <a:normAutofit/>
          </a:bodyPr>
          <a:lstStyle/>
          <a:p>
            <a:r>
              <a:rPr lang="en-US" sz="1800" dirty="0"/>
              <a:t>PWAS bonded to battery pouch using cyanoacrylate adhesive</a:t>
            </a:r>
          </a:p>
          <a:p>
            <a:r>
              <a:rPr lang="en-US" sz="1800" dirty="0"/>
              <a:t>Excited using a 20 </a:t>
            </a:r>
            <a:r>
              <a:rPr lang="en-US" sz="1800" dirty="0" err="1"/>
              <a:t>V</a:t>
            </a:r>
            <a:r>
              <a:rPr lang="en-US" sz="1800" baseline="-25000" dirty="0" err="1"/>
              <a:t>pp</a:t>
            </a:r>
            <a:r>
              <a:rPr lang="en-US" sz="1800" dirty="0"/>
              <a:t> 300 kHz, 3-count sine wave</a:t>
            </a:r>
          </a:p>
          <a:p>
            <a:r>
              <a:rPr lang="en-US" sz="1800" dirty="0"/>
              <a:t>Clear wave mode measured at receiver with high signal-to-noise ratio (SNR)</a:t>
            </a:r>
          </a:p>
          <a:p>
            <a:pPr lvl="1"/>
            <a:r>
              <a:rPr lang="en-US" sz="1600" dirty="0"/>
              <a:t>‘Ringing’ observed due to large Li chip next to receiver in defective pouch cell</a:t>
            </a:r>
          </a:p>
          <a:p>
            <a:pPr lvl="1"/>
            <a:endParaRPr lang="en-US" sz="2000" dirty="0"/>
          </a:p>
          <a:p>
            <a:endParaRPr lang="en-US" sz="2400" baseline="-25000" dirty="0"/>
          </a:p>
        </p:txBody>
      </p:sp>
      <p:sp>
        <p:nvSpPr>
          <p:cNvPr id="3" name="Slide Number Placeholder 2">
            <a:extLst>
              <a:ext uri="{FF2B5EF4-FFF2-40B4-BE49-F238E27FC236}">
                <a16:creationId xmlns:a16="http://schemas.microsoft.com/office/drawing/2014/main" id="{3EB0B645-DABD-4B29-BED0-0E129F8A3CCC}"/>
              </a:ext>
            </a:extLst>
          </p:cNvPr>
          <p:cNvSpPr>
            <a:spLocks noGrp="1"/>
          </p:cNvSpPr>
          <p:nvPr>
            <p:ph type="sldNum" sz="quarter" idx="12"/>
          </p:nvPr>
        </p:nvSpPr>
        <p:spPr/>
        <p:txBody>
          <a:bodyPr/>
          <a:lstStyle/>
          <a:p>
            <a:fld id="{C0CEAC91-501F-4BC3-8E01-9EA788E3C600}" type="slidenum">
              <a:rPr lang="en-US" smtClean="0"/>
              <a:pPr/>
              <a:t>6</a:t>
            </a:fld>
            <a:endParaRPr lang="en-US" dirty="0"/>
          </a:p>
        </p:txBody>
      </p:sp>
      <p:sp>
        <p:nvSpPr>
          <p:cNvPr id="4" name="Title 3">
            <a:extLst>
              <a:ext uri="{FF2B5EF4-FFF2-40B4-BE49-F238E27FC236}">
                <a16:creationId xmlns:a16="http://schemas.microsoft.com/office/drawing/2014/main" id="{D9E159E4-3087-4394-A6D1-7FB2966C23DA}"/>
              </a:ext>
            </a:extLst>
          </p:cNvPr>
          <p:cNvSpPr>
            <a:spLocks noGrp="1"/>
          </p:cNvSpPr>
          <p:nvPr>
            <p:ph type="title"/>
          </p:nvPr>
        </p:nvSpPr>
        <p:spPr/>
        <p:txBody>
          <a:bodyPr/>
          <a:lstStyle/>
          <a:p>
            <a:r>
              <a:rPr lang="en-US" sz="3200" dirty="0"/>
              <a:t>Pitch-Catch Guided Waves</a:t>
            </a:r>
          </a:p>
        </p:txBody>
      </p:sp>
      <p:grpSp>
        <p:nvGrpSpPr>
          <p:cNvPr id="49" name="Group 48">
            <a:extLst>
              <a:ext uri="{FF2B5EF4-FFF2-40B4-BE49-F238E27FC236}">
                <a16:creationId xmlns:a16="http://schemas.microsoft.com/office/drawing/2014/main" id="{133014E2-1E17-4E2C-910E-EA6B62743B56}"/>
              </a:ext>
            </a:extLst>
          </p:cNvPr>
          <p:cNvGrpSpPr/>
          <p:nvPr/>
        </p:nvGrpSpPr>
        <p:grpSpPr>
          <a:xfrm>
            <a:off x="1525922" y="1105926"/>
            <a:ext cx="4375962" cy="3597255"/>
            <a:chOff x="1525922" y="1105926"/>
            <a:chExt cx="4375962" cy="3597255"/>
          </a:xfrm>
        </p:grpSpPr>
        <p:pic>
          <p:nvPicPr>
            <p:cNvPr id="19" name="Picture 18" descr="Chart, histogram&#10;&#10;Description automatically generated">
              <a:extLst>
                <a:ext uri="{FF2B5EF4-FFF2-40B4-BE49-F238E27FC236}">
                  <a16:creationId xmlns:a16="http://schemas.microsoft.com/office/drawing/2014/main" id="{80CB6C0D-5E02-4555-982B-6291914336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5922" y="1825496"/>
              <a:ext cx="3820405" cy="2877685"/>
            </a:xfrm>
            <a:prstGeom prst="rect">
              <a:avLst/>
            </a:prstGeom>
            <a:noFill/>
            <a:ln>
              <a:noFill/>
            </a:ln>
          </p:spPr>
        </p:pic>
        <p:grpSp>
          <p:nvGrpSpPr>
            <p:cNvPr id="48" name="Group 47">
              <a:extLst>
                <a:ext uri="{FF2B5EF4-FFF2-40B4-BE49-F238E27FC236}">
                  <a16:creationId xmlns:a16="http://schemas.microsoft.com/office/drawing/2014/main" id="{87028CDB-FB9F-4B8B-8943-33FF28BD52A0}"/>
                </a:ext>
              </a:extLst>
            </p:cNvPr>
            <p:cNvGrpSpPr/>
            <p:nvPr/>
          </p:nvGrpSpPr>
          <p:grpSpPr>
            <a:xfrm>
              <a:off x="2515725" y="1105926"/>
              <a:ext cx="3386159" cy="1664050"/>
              <a:chOff x="2515725" y="1105926"/>
              <a:chExt cx="3386159" cy="1664050"/>
            </a:xfrm>
          </p:grpSpPr>
          <p:pic>
            <p:nvPicPr>
              <p:cNvPr id="6" name="Picture 5" descr="A close-up of a machine&#10;&#10;Description automatically generated with medium confidence">
                <a:extLst>
                  <a:ext uri="{FF2B5EF4-FFF2-40B4-BE49-F238E27FC236}">
                    <a16:creationId xmlns:a16="http://schemas.microsoft.com/office/drawing/2014/main" id="{D0F71124-4139-4404-9FC1-BDFD21DCE8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85" t="9616" r="14667" b="20016"/>
              <a:stretch/>
            </p:blipFill>
            <p:spPr bwMode="auto">
              <a:xfrm>
                <a:off x="4352488" y="1105926"/>
                <a:ext cx="1549396" cy="1664050"/>
              </a:xfrm>
              <a:prstGeom prst="rect">
                <a:avLst/>
              </a:prstGeom>
              <a:noFill/>
              <a:ln>
                <a:noFill/>
              </a:ln>
              <a:extLst>
                <a:ext uri="{53640926-AAD7-44D8-BBD7-CCE9431645EC}">
                  <a14:shadowObscured xmlns:a14="http://schemas.microsoft.com/office/drawing/2010/main"/>
                </a:ext>
              </a:extLst>
            </p:spPr>
          </p:pic>
          <p:cxnSp>
            <p:nvCxnSpPr>
              <p:cNvPr id="22" name="Straight Arrow Connector 21">
                <a:extLst>
                  <a:ext uri="{FF2B5EF4-FFF2-40B4-BE49-F238E27FC236}">
                    <a16:creationId xmlns:a16="http://schemas.microsoft.com/office/drawing/2014/main" id="{5401BCC4-06C8-440C-81AE-FD16E752E8E7}"/>
                  </a:ext>
                </a:extLst>
              </p:cNvPr>
              <p:cNvCxnSpPr/>
              <p:nvPr/>
            </p:nvCxnSpPr>
            <p:spPr>
              <a:xfrm>
                <a:off x="3877635" y="1344480"/>
                <a:ext cx="1119653" cy="3920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9C26EB9-0539-4114-9865-11BD24A4D44F}"/>
                  </a:ext>
                </a:extLst>
              </p:cNvPr>
              <p:cNvCxnSpPr/>
              <p:nvPr/>
            </p:nvCxnSpPr>
            <p:spPr>
              <a:xfrm>
                <a:off x="3922843" y="1736620"/>
                <a:ext cx="1119653" cy="3920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502A24-A84B-41EA-87BC-44D0B1296F06}"/>
                  </a:ext>
                </a:extLst>
              </p:cNvPr>
              <p:cNvSpPr txBox="1"/>
              <p:nvPr/>
            </p:nvSpPr>
            <p:spPr>
              <a:xfrm>
                <a:off x="2515725" y="1138125"/>
                <a:ext cx="1447524" cy="338554"/>
              </a:xfrm>
              <a:prstGeom prst="rect">
                <a:avLst/>
              </a:prstGeom>
              <a:noFill/>
            </p:spPr>
            <p:txBody>
              <a:bodyPr wrap="square" rtlCol="0">
                <a:spAutoFit/>
              </a:bodyPr>
              <a:lstStyle/>
              <a:p>
                <a:r>
                  <a:rPr lang="en-US" sz="1600" dirty="0">
                    <a:latin typeface="Trebuchet MS" panose="020B0603020202020204" pitchFamily="34" charset="0"/>
                  </a:rPr>
                  <a:t>Transmitter</a:t>
                </a:r>
              </a:p>
            </p:txBody>
          </p:sp>
          <p:sp>
            <p:nvSpPr>
              <p:cNvPr id="37" name="TextBox 36">
                <a:extLst>
                  <a:ext uri="{FF2B5EF4-FFF2-40B4-BE49-F238E27FC236}">
                    <a16:creationId xmlns:a16="http://schemas.microsoft.com/office/drawing/2014/main" id="{B9C7620E-E4E5-4C36-9CD1-3521E525A74C}"/>
                  </a:ext>
                </a:extLst>
              </p:cNvPr>
              <p:cNvSpPr txBox="1"/>
              <p:nvPr/>
            </p:nvSpPr>
            <p:spPr>
              <a:xfrm>
                <a:off x="2658133" y="1529146"/>
                <a:ext cx="1447524" cy="338554"/>
              </a:xfrm>
              <a:prstGeom prst="rect">
                <a:avLst/>
              </a:prstGeom>
              <a:noFill/>
            </p:spPr>
            <p:txBody>
              <a:bodyPr wrap="square" rtlCol="0">
                <a:spAutoFit/>
              </a:bodyPr>
              <a:lstStyle/>
              <a:p>
                <a:pPr algn="ctr"/>
                <a:r>
                  <a:rPr lang="en-US" sz="1600" dirty="0">
                    <a:latin typeface="Trebuchet MS" panose="020B0603020202020204" pitchFamily="34" charset="0"/>
                  </a:rPr>
                  <a:t>Receiver</a:t>
                </a:r>
              </a:p>
            </p:txBody>
          </p:sp>
        </p:grpSp>
      </p:grpSp>
      <p:grpSp>
        <p:nvGrpSpPr>
          <p:cNvPr id="50" name="Group 49">
            <a:extLst>
              <a:ext uri="{FF2B5EF4-FFF2-40B4-BE49-F238E27FC236}">
                <a16:creationId xmlns:a16="http://schemas.microsoft.com/office/drawing/2014/main" id="{E4855918-4BEB-48A6-BB09-0A6B155DD009}"/>
              </a:ext>
            </a:extLst>
          </p:cNvPr>
          <p:cNvGrpSpPr/>
          <p:nvPr/>
        </p:nvGrpSpPr>
        <p:grpSpPr>
          <a:xfrm>
            <a:off x="6502577" y="959715"/>
            <a:ext cx="5421127" cy="3742767"/>
            <a:chOff x="6502577" y="959715"/>
            <a:chExt cx="5421127" cy="3742767"/>
          </a:xfrm>
        </p:grpSpPr>
        <p:pic>
          <p:nvPicPr>
            <p:cNvPr id="20" name="Picture 19">
              <a:extLst>
                <a:ext uri="{FF2B5EF4-FFF2-40B4-BE49-F238E27FC236}">
                  <a16:creationId xmlns:a16="http://schemas.microsoft.com/office/drawing/2014/main" id="{AB94511A-8A65-4DCA-8369-78E17ED4E6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2577" y="1859523"/>
              <a:ext cx="3774303" cy="2842959"/>
            </a:xfrm>
            <a:prstGeom prst="rect">
              <a:avLst/>
            </a:prstGeom>
            <a:noFill/>
            <a:ln>
              <a:noFill/>
            </a:ln>
          </p:spPr>
        </p:pic>
        <p:grpSp>
          <p:nvGrpSpPr>
            <p:cNvPr id="46" name="Group 45">
              <a:extLst>
                <a:ext uri="{FF2B5EF4-FFF2-40B4-BE49-F238E27FC236}">
                  <a16:creationId xmlns:a16="http://schemas.microsoft.com/office/drawing/2014/main" id="{E371C85D-ED3F-452F-9B02-DC588CFA8644}"/>
                </a:ext>
              </a:extLst>
            </p:cNvPr>
            <p:cNvGrpSpPr/>
            <p:nvPr/>
          </p:nvGrpSpPr>
          <p:grpSpPr>
            <a:xfrm>
              <a:off x="7167180" y="959715"/>
              <a:ext cx="4756524" cy="2822669"/>
              <a:chOff x="6893364" y="992192"/>
              <a:chExt cx="4756524" cy="2822669"/>
            </a:xfrm>
          </p:grpSpPr>
          <p:pic>
            <p:nvPicPr>
              <p:cNvPr id="14" name="Picture 13" descr="A picture containing text, indoor&#10;&#10;Description automatically generated">
                <a:extLst>
                  <a:ext uri="{FF2B5EF4-FFF2-40B4-BE49-F238E27FC236}">
                    <a16:creationId xmlns:a16="http://schemas.microsoft.com/office/drawing/2014/main" id="{93793F6C-C364-4E52-BFED-E1AAD3494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8" t="2426" r="19801" b="2943"/>
              <a:stretch/>
            </p:blipFill>
            <p:spPr bwMode="auto">
              <a:xfrm rot="5400000">
                <a:off x="8676839" y="957473"/>
                <a:ext cx="1880878" cy="1950316"/>
              </a:xfrm>
              <a:prstGeom prst="rect">
                <a:avLst/>
              </a:prstGeom>
              <a:noFill/>
              <a:ln>
                <a:noFill/>
              </a:ln>
              <a:extLst>
                <a:ext uri="{53640926-AAD7-44D8-BBD7-CCE9431645EC}">
                  <a14:shadowObscured xmlns:a14="http://schemas.microsoft.com/office/drawing/2010/main"/>
                </a:ext>
              </a:extLst>
            </p:spPr>
          </p:pic>
          <p:sp>
            <p:nvSpPr>
              <p:cNvPr id="24" name="Oval 23">
                <a:extLst>
                  <a:ext uri="{FF2B5EF4-FFF2-40B4-BE49-F238E27FC236}">
                    <a16:creationId xmlns:a16="http://schemas.microsoft.com/office/drawing/2014/main" id="{1BD45BEB-1820-4C1C-AA4B-70635624E6DC}"/>
                  </a:ext>
                </a:extLst>
              </p:cNvPr>
              <p:cNvSpPr>
                <a:spLocks noChangeAspect="1"/>
              </p:cNvSpPr>
              <p:nvPr/>
            </p:nvSpPr>
            <p:spPr>
              <a:xfrm>
                <a:off x="9194724" y="1927888"/>
                <a:ext cx="114234" cy="113843"/>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B3882CB-1442-4B41-A145-7C1DA402CF50}"/>
                  </a:ext>
                </a:extLst>
              </p:cNvPr>
              <p:cNvSpPr>
                <a:spLocks noChangeAspect="1"/>
              </p:cNvSpPr>
              <p:nvPr/>
            </p:nvSpPr>
            <p:spPr>
              <a:xfrm>
                <a:off x="9218394" y="2208874"/>
                <a:ext cx="90564" cy="90254"/>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3213165-0ACC-4D60-968F-84ABE41EAAC6}"/>
                  </a:ext>
                </a:extLst>
              </p:cNvPr>
              <p:cNvSpPr>
                <a:spLocks noChangeAspect="1"/>
              </p:cNvSpPr>
              <p:nvPr/>
            </p:nvSpPr>
            <p:spPr>
              <a:xfrm>
                <a:off x="9401750" y="2358701"/>
                <a:ext cx="76419" cy="76157"/>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94D0D71-011D-4416-9491-D43536724441}"/>
                  </a:ext>
                </a:extLst>
              </p:cNvPr>
              <p:cNvSpPr>
                <a:spLocks noChangeAspect="1"/>
              </p:cNvSpPr>
              <p:nvPr/>
            </p:nvSpPr>
            <p:spPr>
              <a:xfrm>
                <a:off x="9633600" y="2280313"/>
                <a:ext cx="234167" cy="233363"/>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C39DE8BC-62BA-45CA-A235-E634D9AC3DB6}"/>
                  </a:ext>
                </a:extLst>
              </p:cNvPr>
              <p:cNvCxnSpPr>
                <a:cxnSpLocks/>
              </p:cNvCxnSpPr>
              <p:nvPr/>
            </p:nvCxnSpPr>
            <p:spPr>
              <a:xfrm>
                <a:off x="8216981" y="1974390"/>
                <a:ext cx="1149127" cy="1126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391E23B-C162-417F-9001-B1445040FF4D}"/>
                  </a:ext>
                </a:extLst>
              </p:cNvPr>
              <p:cNvCxnSpPr>
                <a:cxnSpLocks/>
              </p:cNvCxnSpPr>
              <p:nvPr/>
            </p:nvCxnSpPr>
            <p:spPr>
              <a:xfrm>
                <a:off x="8518525" y="1470884"/>
                <a:ext cx="1349242" cy="7379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901B079-D404-4D05-A846-009BAF3BA8C6}"/>
                  </a:ext>
                </a:extLst>
              </p:cNvPr>
              <p:cNvSpPr txBox="1"/>
              <p:nvPr/>
            </p:nvSpPr>
            <p:spPr>
              <a:xfrm>
                <a:off x="6893364" y="1746418"/>
                <a:ext cx="1492762" cy="338554"/>
              </a:xfrm>
              <a:prstGeom prst="rect">
                <a:avLst/>
              </a:prstGeom>
              <a:noFill/>
            </p:spPr>
            <p:txBody>
              <a:bodyPr wrap="square" rtlCol="0">
                <a:spAutoFit/>
              </a:bodyPr>
              <a:lstStyle/>
              <a:p>
                <a:r>
                  <a:rPr lang="en-US" sz="1600" dirty="0">
                    <a:latin typeface="Trebuchet MS" panose="020B0603020202020204" pitchFamily="34" charset="0"/>
                  </a:rPr>
                  <a:t>Transmitter</a:t>
                </a:r>
              </a:p>
            </p:txBody>
          </p:sp>
          <p:sp>
            <p:nvSpPr>
              <p:cNvPr id="38" name="TextBox 37">
                <a:extLst>
                  <a:ext uri="{FF2B5EF4-FFF2-40B4-BE49-F238E27FC236}">
                    <a16:creationId xmlns:a16="http://schemas.microsoft.com/office/drawing/2014/main" id="{DC76BFF9-B20E-4A18-A2FC-51208AF9B476}"/>
                  </a:ext>
                </a:extLst>
              </p:cNvPr>
              <p:cNvSpPr txBox="1"/>
              <p:nvPr/>
            </p:nvSpPr>
            <p:spPr>
              <a:xfrm>
                <a:off x="7249299" y="1228280"/>
                <a:ext cx="1447524" cy="338554"/>
              </a:xfrm>
              <a:prstGeom prst="rect">
                <a:avLst/>
              </a:prstGeom>
              <a:noFill/>
            </p:spPr>
            <p:txBody>
              <a:bodyPr wrap="square" rtlCol="0">
                <a:spAutoFit/>
              </a:bodyPr>
              <a:lstStyle/>
              <a:p>
                <a:pPr algn="ctr"/>
                <a:r>
                  <a:rPr lang="en-US" sz="1600" dirty="0">
                    <a:latin typeface="Trebuchet MS" panose="020B0603020202020204" pitchFamily="34" charset="0"/>
                  </a:rPr>
                  <a:t>Receiver</a:t>
                </a:r>
              </a:p>
            </p:txBody>
          </p:sp>
          <p:cxnSp>
            <p:nvCxnSpPr>
              <p:cNvPr id="42" name="Straight Arrow Connector 41">
                <a:extLst>
                  <a:ext uri="{FF2B5EF4-FFF2-40B4-BE49-F238E27FC236}">
                    <a16:creationId xmlns:a16="http://schemas.microsoft.com/office/drawing/2014/main" id="{723C4966-8486-4120-A70E-299311B0899C}"/>
                  </a:ext>
                </a:extLst>
              </p:cNvPr>
              <p:cNvCxnSpPr>
                <a:cxnSpLocks/>
                <a:endCxn id="27" idx="5"/>
              </p:cNvCxnSpPr>
              <p:nvPr/>
            </p:nvCxnSpPr>
            <p:spPr>
              <a:xfrm flipH="1" flipV="1">
                <a:off x="9833474" y="2479501"/>
                <a:ext cx="558787" cy="524443"/>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87D4A2F-25A6-4E22-A120-ADC38DE9235D}"/>
                  </a:ext>
                </a:extLst>
              </p:cNvPr>
              <p:cNvSpPr txBox="1"/>
              <p:nvPr/>
            </p:nvSpPr>
            <p:spPr>
              <a:xfrm>
                <a:off x="9968154" y="2983864"/>
                <a:ext cx="1681734" cy="830997"/>
              </a:xfrm>
              <a:prstGeom prst="rect">
                <a:avLst/>
              </a:prstGeom>
              <a:noFill/>
            </p:spPr>
            <p:txBody>
              <a:bodyPr wrap="square" rtlCol="0">
                <a:spAutoFit/>
              </a:bodyPr>
              <a:lstStyle/>
              <a:p>
                <a:pPr algn="ctr"/>
                <a:r>
                  <a:rPr lang="en-US" sz="1600" dirty="0">
                    <a:solidFill>
                      <a:srgbClr val="C00000"/>
                    </a:solidFill>
                    <a:latin typeface="Trebuchet MS" panose="020B0603020202020204" pitchFamily="34" charset="0"/>
                  </a:rPr>
                  <a:t>Embedded Lithium Chip Defects</a:t>
                </a:r>
              </a:p>
            </p:txBody>
          </p:sp>
        </p:grpSp>
      </p:grpSp>
      <p:sp>
        <p:nvSpPr>
          <p:cNvPr id="51" name="TextBox 50">
            <a:extLst>
              <a:ext uri="{FF2B5EF4-FFF2-40B4-BE49-F238E27FC236}">
                <a16:creationId xmlns:a16="http://schemas.microsoft.com/office/drawing/2014/main" id="{6A711F37-0A38-4AD5-91AC-8C606674926F}"/>
              </a:ext>
            </a:extLst>
          </p:cNvPr>
          <p:cNvSpPr txBox="1"/>
          <p:nvPr/>
        </p:nvSpPr>
        <p:spPr>
          <a:xfrm>
            <a:off x="1333929" y="4670015"/>
            <a:ext cx="4204389" cy="338554"/>
          </a:xfrm>
          <a:prstGeom prst="rect">
            <a:avLst/>
          </a:prstGeom>
          <a:noFill/>
        </p:spPr>
        <p:txBody>
          <a:bodyPr wrap="square" rtlCol="0">
            <a:spAutoFit/>
          </a:bodyPr>
          <a:lstStyle/>
          <a:p>
            <a:pPr algn="ctr"/>
            <a:r>
              <a:rPr lang="en-US" sz="1600" b="1" dirty="0">
                <a:latin typeface="Trebuchet MS" panose="020B0603020202020204" pitchFamily="34" charset="0"/>
              </a:rPr>
              <a:t>Pristine pouch cell</a:t>
            </a:r>
          </a:p>
        </p:txBody>
      </p:sp>
      <p:sp>
        <p:nvSpPr>
          <p:cNvPr id="52" name="TextBox 51">
            <a:extLst>
              <a:ext uri="{FF2B5EF4-FFF2-40B4-BE49-F238E27FC236}">
                <a16:creationId xmlns:a16="http://schemas.microsoft.com/office/drawing/2014/main" id="{77F0D78C-4758-4AC3-B210-E6BE5D4138A3}"/>
              </a:ext>
            </a:extLst>
          </p:cNvPr>
          <p:cNvSpPr txBox="1"/>
          <p:nvPr/>
        </p:nvSpPr>
        <p:spPr>
          <a:xfrm>
            <a:off x="7310136" y="4670015"/>
            <a:ext cx="2526771" cy="338554"/>
          </a:xfrm>
          <a:prstGeom prst="rect">
            <a:avLst/>
          </a:prstGeom>
          <a:noFill/>
        </p:spPr>
        <p:txBody>
          <a:bodyPr wrap="square" rtlCol="0">
            <a:spAutoFit/>
          </a:bodyPr>
          <a:lstStyle/>
          <a:p>
            <a:r>
              <a:rPr lang="en-US" sz="1600" b="1" dirty="0">
                <a:latin typeface="Trebuchet MS" panose="020B0603020202020204" pitchFamily="34" charset="0"/>
              </a:rPr>
              <a:t>Defective pouch cell</a:t>
            </a:r>
          </a:p>
        </p:txBody>
      </p:sp>
    </p:spTree>
    <p:extLst>
      <p:ext uri="{BB962C8B-B14F-4D97-AF65-F5344CB8AC3E}">
        <p14:creationId xmlns:p14="http://schemas.microsoft.com/office/powerpoint/2010/main" val="1834268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7660AA-1601-4B70-8E85-CC5846C31145}"/>
              </a:ext>
            </a:extLst>
          </p:cNvPr>
          <p:cNvSpPr>
            <a:spLocks noGrp="1"/>
          </p:cNvSpPr>
          <p:nvPr>
            <p:ph idx="1"/>
          </p:nvPr>
        </p:nvSpPr>
        <p:spPr>
          <a:xfrm>
            <a:off x="324440" y="1162052"/>
            <a:ext cx="4379981" cy="5014913"/>
          </a:xfrm>
        </p:spPr>
        <p:txBody>
          <a:bodyPr>
            <a:normAutofit/>
          </a:bodyPr>
          <a:lstStyle/>
          <a:p>
            <a:r>
              <a:rPr lang="en-US" sz="1800" dirty="0"/>
              <a:t>PWAS excited by a 5 </a:t>
            </a:r>
            <a:r>
              <a:rPr lang="en-US" sz="1800" dirty="0" err="1"/>
              <a:t>V</a:t>
            </a:r>
            <a:r>
              <a:rPr lang="en-US" sz="1800" baseline="-25000" dirty="0" err="1"/>
              <a:t>pp</a:t>
            </a:r>
            <a:r>
              <a:rPr lang="en-US" sz="1800" dirty="0"/>
              <a:t>, 5-count </a:t>
            </a:r>
            <a:r>
              <a:rPr lang="en-US" sz="1800" dirty="0" err="1"/>
              <a:t>Hanning</a:t>
            </a:r>
            <a:r>
              <a:rPr lang="en-US" sz="1800" dirty="0"/>
              <a:t> windowed sine wave</a:t>
            </a:r>
            <a:endParaRPr lang="en-US" sz="1800" baseline="-25000" dirty="0"/>
          </a:p>
          <a:p>
            <a:endParaRPr lang="en-US" sz="1800" dirty="0"/>
          </a:p>
          <a:p>
            <a:r>
              <a:rPr lang="en-US" sz="1800" dirty="0"/>
              <a:t>LDV line scans </a:t>
            </a:r>
          </a:p>
          <a:p>
            <a:pPr lvl="1"/>
            <a:r>
              <a:rPr lang="en-US" sz="1600" dirty="0"/>
              <a:t>Detection of out-of-plane velocity</a:t>
            </a:r>
          </a:p>
          <a:p>
            <a:pPr lvl="1"/>
            <a:r>
              <a:rPr lang="en-US" sz="1600" dirty="0"/>
              <a:t>100 µm steps, 128 averages per point</a:t>
            </a:r>
          </a:p>
          <a:p>
            <a:endParaRPr lang="en-US" sz="1600" dirty="0"/>
          </a:p>
          <a:p>
            <a:r>
              <a:rPr lang="en-US" sz="1800" dirty="0"/>
              <a:t>Two wave modes present in pristine pouch</a:t>
            </a:r>
          </a:p>
          <a:p>
            <a:pPr lvl="1"/>
            <a:r>
              <a:rPr lang="en-US" sz="1600" dirty="0"/>
              <a:t>Identified by two distinct slopes/velocities</a:t>
            </a:r>
          </a:p>
          <a:p>
            <a:endParaRPr lang="en-US" sz="1600" dirty="0"/>
          </a:p>
          <a:p>
            <a:r>
              <a:rPr lang="en-US" sz="1800" dirty="0"/>
              <a:t>Three wave modes present in defective pouch</a:t>
            </a:r>
          </a:p>
          <a:p>
            <a:pPr lvl="1"/>
            <a:r>
              <a:rPr lang="en-US" sz="1600" dirty="0"/>
              <a:t>Rippling present for propagation over aberrations, may be due to factors such as defects and pouch wrinkling</a:t>
            </a:r>
          </a:p>
          <a:p>
            <a:endParaRPr lang="en-US" dirty="0"/>
          </a:p>
        </p:txBody>
      </p:sp>
      <p:sp>
        <p:nvSpPr>
          <p:cNvPr id="3" name="Slide Number Placeholder 2">
            <a:extLst>
              <a:ext uri="{FF2B5EF4-FFF2-40B4-BE49-F238E27FC236}">
                <a16:creationId xmlns:a16="http://schemas.microsoft.com/office/drawing/2014/main" id="{222D03A1-9F6F-49C0-998A-F6F9A62B9CC2}"/>
              </a:ext>
            </a:extLst>
          </p:cNvPr>
          <p:cNvSpPr>
            <a:spLocks noGrp="1"/>
          </p:cNvSpPr>
          <p:nvPr>
            <p:ph type="sldNum" sz="quarter" idx="12"/>
          </p:nvPr>
        </p:nvSpPr>
        <p:spPr/>
        <p:txBody>
          <a:bodyPr/>
          <a:lstStyle/>
          <a:p>
            <a:fld id="{C0CEAC91-501F-4BC3-8E01-9EA788E3C600}" type="slidenum">
              <a:rPr lang="en-US" smtClean="0"/>
              <a:pPr/>
              <a:t>7</a:t>
            </a:fld>
            <a:endParaRPr lang="en-US" dirty="0"/>
          </a:p>
        </p:txBody>
      </p:sp>
      <p:sp>
        <p:nvSpPr>
          <p:cNvPr id="4" name="Title 3">
            <a:extLst>
              <a:ext uri="{FF2B5EF4-FFF2-40B4-BE49-F238E27FC236}">
                <a16:creationId xmlns:a16="http://schemas.microsoft.com/office/drawing/2014/main" id="{7356B90E-5BC0-4C19-AA48-B3F1565BC7B6}"/>
              </a:ext>
            </a:extLst>
          </p:cNvPr>
          <p:cNvSpPr>
            <a:spLocks noGrp="1"/>
          </p:cNvSpPr>
          <p:nvPr>
            <p:ph type="title"/>
          </p:nvPr>
        </p:nvSpPr>
        <p:spPr/>
        <p:txBody>
          <a:bodyPr/>
          <a:lstStyle/>
          <a:p>
            <a:r>
              <a:rPr lang="en-US" sz="3200" dirty="0"/>
              <a:t>Laser Doppler </a:t>
            </a:r>
            <a:r>
              <a:rPr lang="en-US" sz="3200" dirty="0" err="1"/>
              <a:t>Vibrometry</a:t>
            </a:r>
            <a:r>
              <a:rPr lang="en-US" sz="3200" dirty="0"/>
              <a:t> - Line Scans</a:t>
            </a:r>
          </a:p>
        </p:txBody>
      </p:sp>
      <p:grpSp>
        <p:nvGrpSpPr>
          <p:cNvPr id="5" name="Group 4">
            <a:extLst>
              <a:ext uri="{FF2B5EF4-FFF2-40B4-BE49-F238E27FC236}">
                <a16:creationId xmlns:a16="http://schemas.microsoft.com/office/drawing/2014/main" id="{0C132666-DD88-4361-B64F-5BA22F3F62F4}"/>
              </a:ext>
            </a:extLst>
          </p:cNvPr>
          <p:cNvGrpSpPr>
            <a:grpSpLocks noChangeAspect="1"/>
          </p:cNvGrpSpPr>
          <p:nvPr/>
        </p:nvGrpSpPr>
        <p:grpSpPr>
          <a:xfrm>
            <a:off x="5310910" y="1144584"/>
            <a:ext cx="2025319" cy="2607872"/>
            <a:chOff x="170673" y="0"/>
            <a:chExt cx="1909445" cy="2458085"/>
          </a:xfrm>
        </p:grpSpPr>
        <p:pic>
          <p:nvPicPr>
            <p:cNvPr id="6" name="Picture 5" descr="A close-up of a machine&#10;&#10;Description automatically generated with medium confidence">
              <a:extLst>
                <a:ext uri="{FF2B5EF4-FFF2-40B4-BE49-F238E27FC236}">
                  <a16:creationId xmlns:a16="http://schemas.microsoft.com/office/drawing/2014/main" id="{1C1A67AD-8A03-484A-88F3-7CCEC085A1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85" r="14667" b="15635"/>
            <a:stretch/>
          </p:blipFill>
          <p:spPr bwMode="auto">
            <a:xfrm>
              <a:off x="170673" y="0"/>
              <a:ext cx="1909445" cy="2458085"/>
            </a:xfrm>
            <a:prstGeom prst="rect">
              <a:avLst/>
            </a:prstGeom>
            <a:noFill/>
            <a:ln>
              <a:noFill/>
            </a:ln>
            <a:extLst>
              <a:ext uri="{53640926-AAD7-44D8-BBD7-CCE9431645EC}">
                <a14:shadowObscured xmlns:a14="http://schemas.microsoft.com/office/drawing/2010/main"/>
              </a:ext>
            </a:extLst>
          </p:spPr>
        </p:pic>
        <p:cxnSp>
          <p:nvCxnSpPr>
            <p:cNvPr id="7" name="Straight Connector 6">
              <a:extLst>
                <a:ext uri="{FF2B5EF4-FFF2-40B4-BE49-F238E27FC236}">
                  <a16:creationId xmlns:a16="http://schemas.microsoft.com/office/drawing/2014/main" id="{9F1F8BE3-64C3-4D6B-9393-C45452D94A3C}"/>
                </a:ext>
              </a:extLst>
            </p:cNvPr>
            <p:cNvCxnSpPr>
              <a:cxnSpLocks/>
            </p:cNvCxnSpPr>
            <p:nvPr/>
          </p:nvCxnSpPr>
          <p:spPr>
            <a:xfrm flipH="1">
              <a:off x="1014271" y="714693"/>
              <a:ext cx="85725" cy="1311275"/>
            </a:xfrm>
            <a:prstGeom prst="line">
              <a:avLst/>
            </a:prstGeom>
            <a:ln w="28575">
              <a:prstDash val="dash"/>
            </a:ln>
          </p:spPr>
          <p:style>
            <a:lnRef idx="1">
              <a:schemeClr val="dk1"/>
            </a:lnRef>
            <a:fillRef idx="0">
              <a:schemeClr val="dk1"/>
            </a:fillRef>
            <a:effectRef idx="0">
              <a:schemeClr val="dk1"/>
            </a:effectRef>
            <a:fontRef idx="minor">
              <a:schemeClr val="tx1"/>
            </a:fontRef>
          </p:style>
        </p:cxnSp>
      </p:grpSp>
      <p:grpSp>
        <p:nvGrpSpPr>
          <p:cNvPr id="41" name="Group 40">
            <a:extLst>
              <a:ext uri="{FF2B5EF4-FFF2-40B4-BE49-F238E27FC236}">
                <a16:creationId xmlns:a16="http://schemas.microsoft.com/office/drawing/2014/main" id="{A2E09A58-3A7C-4A26-94C6-24947730B965}"/>
              </a:ext>
            </a:extLst>
          </p:cNvPr>
          <p:cNvGrpSpPr/>
          <p:nvPr/>
        </p:nvGrpSpPr>
        <p:grpSpPr>
          <a:xfrm>
            <a:off x="5216580" y="3855513"/>
            <a:ext cx="2177532" cy="2070818"/>
            <a:chOff x="8915936" y="959715"/>
            <a:chExt cx="1950316" cy="1880878"/>
          </a:xfrm>
        </p:grpSpPr>
        <p:grpSp>
          <p:nvGrpSpPr>
            <p:cNvPr id="25" name="Group 24">
              <a:extLst>
                <a:ext uri="{FF2B5EF4-FFF2-40B4-BE49-F238E27FC236}">
                  <a16:creationId xmlns:a16="http://schemas.microsoft.com/office/drawing/2014/main" id="{F0B9155C-A215-40A4-85F8-860E4C6E639B}"/>
                </a:ext>
              </a:extLst>
            </p:cNvPr>
            <p:cNvGrpSpPr/>
            <p:nvPr/>
          </p:nvGrpSpPr>
          <p:grpSpPr>
            <a:xfrm>
              <a:off x="8915936" y="959715"/>
              <a:ext cx="1950316" cy="1880878"/>
              <a:chOff x="8642120" y="992192"/>
              <a:chExt cx="1950316" cy="1880878"/>
            </a:xfrm>
          </p:grpSpPr>
          <p:pic>
            <p:nvPicPr>
              <p:cNvPr id="26" name="Picture 25" descr="A picture containing text, indoor&#10;&#10;Description automatically generated">
                <a:extLst>
                  <a:ext uri="{FF2B5EF4-FFF2-40B4-BE49-F238E27FC236}">
                    <a16:creationId xmlns:a16="http://schemas.microsoft.com/office/drawing/2014/main" id="{83658706-5620-44B4-92F7-5FC5F614CB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8" t="2426" r="19801" b="2943"/>
              <a:stretch/>
            </p:blipFill>
            <p:spPr bwMode="auto">
              <a:xfrm rot="5400000">
                <a:off x="8676839" y="957473"/>
                <a:ext cx="1880878" cy="1950316"/>
              </a:xfrm>
              <a:prstGeom prst="rect">
                <a:avLst/>
              </a:prstGeom>
              <a:noFill/>
              <a:ln>
                <a:noFill/>
              </a:ln>
              <a:extLst>
                <a:ext uri="{53640926-AAD7-44D8-BBD7-CCE9431645EC}">
                  <a14:shadowObscured xmlns:a14="http://schemas.microsoft.com/office/drawing/2010/main"/>
                </a:ext>
              </a:extLst>
            </p:spPr>
          </p:pic>
          <p:sp>
            <p:nvSpPr>
              <p:cNvPr id="27" name="Oval 26">
                <a:extLst>
                  <a:ext uri="{FF2B5EF4-FFF2-40B4-BE49-F238E27FC236}">
                    <a16:creationId xmlns:a16="http://schemas.microsoft.com/office/drawing/2014/main" id="{40175E22-4B20-4ABC-AA73-C4A68447B749}"/>
                  </a:ext>
                </a:extLst>
              </p:cNvPr>
              <p:cNvSpPr>
                <a:spLocks noChangeAspect="1"/>
              </p:cNvSpPr>
              <p:nvPr/>
            </p:nvSpPr>
            <p:spPr>
              <a:xfrm>
                <a:off x="9194724" y="1927888"/>
                <a:ext cx="114234" cy="113843"/>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2ABD04-8806-47DC-A492-FD5E372F896C}"/>
                  </a:ext>
                </a:extLst>
              </p:cNvPr>
              <p:cNvSpPr>
                <a:spLocks noChangeAspect="1"/>
              </p:cNvSpPr>
              <p:nvPr/>
            </p:nvSpPr>
            <p:spPr>
              <a:xfrm>
                <a:off x="9218394" y="2208874"/>
                <a:ext cx="90564" cy="90254"/>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18A8B94-C8A1-4447-862F-B16BE62F9206}"/>
                  </a:ext>
                </a:extLst>
              </p:cNvPr>
              <p:cNvSpPr>
                <a:spLocks noChangeAspect="1"/>
              </p:cNvSpPr>
              <p:nvPr/>
            </p:nvSpPr>
            <p:spPr>
              <a:xfrm>
                <a:off x="9401750" y="2358701"/>
                <a:ext cx="76419" cy="76157"/>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B1ECF44-5704-4202-9773-8CE22AE40F1C}"/>
                  </a:ext>
                </a:extLst>
              </p:cNvPr>
              <p:cNvSpPr>
                <a:spLocks noChangeAspect="1"/>
              </p:cNvSpPr>
              <p:nvPr/>
            </p:nvSpPr>
            <p:spPr>
              <a:xfrm>
                <a:off x="9633600" y="2280313"/>
                <a:ext cx="234167" cy="233363"/>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Connector 36">
              <a:extLst>
                <a:ext uri="{FF2B5EF4-FFF2-40B4-BE49-F238E27FC236}">
                  <a16:creationId xmlns:a16="http://schemas.microsoft.com/office/drawing/2014/main" id="{46B168AD-7DD9-44ED-B3E7-93F7A0D16C5D}"/>
                </a:ext>
              </a:extLst>
            </p:cNvPr>
            <p:cNvCxnSpPr>
              <a:cxnSpLocks/>
            </p:cNvCxnSpPr>
            <p:nvPr/>
          </p:nvCxnSpPr>
          <p:spPr>
            <a:xfrm>
              <a:off x="9235440" y="1734500"/>
              <a:ext cx="1272298" cy="856300"/>
            </a:xfrm>
            <a:prstGeom prst="line">
              <a:avLst/>
            </a:prstGeom>
            <a:ln w="28575">
              <a:prstDash val="dash"/>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CB8EB9A1-33FA-45C6-9C7E-B784734BFFED}"/>
              </a:ext>
            </a:extLst>
          </p:cNvPr>
          <p:cNvSpPr txBox="1"/>
          <p:nvPr/>
        </p:nvSpPr>
        <p:spPr>
          <a:xfrm>
            <a:off x="8875103" y="6360834"/>
            <a:ext cx="2137994" cy="338554"/>
          </a:xfrm>
          <a:prstGeom prst="rect">
            <a:avLst/>
          </a:prstGeom>
          <a:noFill/>
        </p:spPr>
        <p:txBody>
          <a:bodyPr wrap="square" rtlCol="0">
            <a:spAutoFit/>
          </a:bodyPr>
          <a:lstStyle/>
          <a:p>
            <a:pPr algn="ctr"/>
            <a:r>
              <a:rPr lang="en-US" sz="1600" b="1" dirty="0">
                <a:latin typeface="Trebuchet MS" panose="020B0603020202020204" pitchFamily="34" charset="0"/>
              </a:rPr>
              <a:t>LDV B-Scans</a:t>
            </a:r>
          </a:p>
        </p:txBody>
      </p:sp>
      <p:sp>
        <p:nvSpPr>
          <p:cNvPr id="45" name="TextBox 44">
            <a:extLst>
              <a:ext uri="{FF2B5EF4-FFF2-40B4-BE49-F238E27FC236}">
                <a16:creationId xmlns:a16="http://schemas.microsoft.com/office/drawing/2014/main" id="{2386E1F2-0DBE-4B95-BA53-354769566586}"/>
              </a:ext>
            </a:extLst>
          </p:cNvPr>
          <p:cNvSpPr txBox="1"/>
          <p:nvPr/>
        </p:nvSpPr>
        <p:spPr>
          <a:xfrm rot="16200000">
            <a:off x="3915033" y="2110619"/>
            <a:ext cx="2137994" cy="338554"/>
          </a:xfrm>
          <a:prstGeom prst="rect">
            <a:avLst/>
          </a:prstGeom>
          <a:noFill/>
        </p:spPr>
        <p:txBody>
          <a:bodyPr wrap="square" rtlCol="0">
            <a:spAutoFit/>
          </a:bodyPr>
          <a:lstStyle/>
          <a:p>
            <a:pPr algn="ctr"/>
            <a:r>
              <a:rPr lang="en-US" sz="1600" b="1" dirty="0">
                <a:latin typeface="Trebuchet MS" panose="020B0603020202020204" pitchFamily="34" charset="0"/>
              </a:rPr>
              <a:t>Pristine</a:t>
            </a:r>
          </a:p>
        </p:txBody>
      </p:sp>
      <p:sp>
        <p:nvSpPr>
          <p:cNvPr id="46" name="TextBox 45">
            <a:extLst>
              <a:ext uri="{FF2B5EF4-FFF2-40B4-BE49-F238E27FC236}">
                <a16:creationId xmlns:a16="http://schemas.microsoft.com/office/drawing/2014/main" id="{C9B3BC4D-45B9-4433-A4A7-8FB62093130F}"/>
              </a:ext>
            </a:extLst>
          </p:cNvPr>
          <p:cNvSpPr txBox="1"/>
          <p:nvPr/>
        </p:nvSpPr>
        <p:spPr>
          <a:xfrm rot="16200000">
            <a:off x="3916509" y="4716423"/>
            <a:ext cx="2137994" cy="338554"/>
          </a:xfrm>
          <a:prstGeom prst="rect">
            <a:avLst/>
          </a:prstGeom>
          <a:noFill/>
        </p:spPr>
        <p:txBody>
          <a:bodyPr wrap="square" rtlCol="0">
            <a:spAutoFit/>
          </a:bodyPr>
          <a:lstStyle/>
          <a:p>
            <a:pPr algn="ctr"/>
            <a:r>
              <a:rPr lang="en-US" sz="1600" b="1" dirty="0">
                <a:latin typeface="Trebuchet MS" panose="020B0603020202020204" pitchFamily="34" charset="0"/>
              </a:rPr>
              <a:t>Defective</a:t>
            </a:r>
          </a:p>
        </p:txBody>
      </p:sp>
      <p:pic>
        <p:nvPicPr>
          <p:cNvPr id="48" name="Picture 47">
            <a:extLst>
              <a:ext uri="{FF2B5EF4-FFF2-40B4-BE49-F238E27FC236}">
                <a16:creationId xmlns:a16="http://schemas.microsoft.com/office/drawing/2014/main" id="{0583DC08-00F0-484B-9B4A-264969480454}"/>
              </a:ext>
            </a:extLst>
          </p:cNvPr>
          <p:cNvPicPr>
            <a:picLocks noChangeAspect="1"/>
          </p:cNvPicPr>
          <p:nvPr/>
        </p:nvPicPr>
        <p:blipFill>
          <a:blip r:embed="rId4">
            <a:clrChange>
              <a:clrFrom>
                <a:srgbClr val="FFFFFF"/>
              </a:clrFrom>
              <a:clrTo>
                <a:srgbClr val="FFFFFF">
                  <a:alpha val="0"/>
                </a:srgbClr>
              </a:clrTo>
            </a:clrChange>
            <a:lum contrast="40000"/>
          </a:blip>
          <a:stretch>
            <a:fillRect/>
          </a:stretch>
        </p:blipFill>
        <p:spPr>
          <a:xfrm>
            <a:off x="8157635" y="3416749"/>
            <a:ext cx="3313869" cy="3063240"/>
          </a:xfrm>
          <a:prstGeom prst="rect">
            <a:avLst/>
          </a:prstGeom>
        </p:spPr>
      </p:pic>
      <p:pic>
        <p:nvPicPr>
          <p:cNvPr id="52" name="Picture 51">
            <a:extLst>
              <a:ext uri="{FF2B5EF4-FFF2-40B4-BE49-F238E27FC236}">
                <a16:creationId xmlns:a16="http://schemas.microsoft.com/office/drawing/2014/main" id="{96883706-E97A-44D4-BA70-43DC0C2EE91C}"/>
              </a:ext>
            </a:extLst>
          </p:cNvPr>
          <p:cNvPicPr>
            <a:picLocks noChangeAspect="1"/>
          </p:cNvPicPr>
          <p:nvPr/>
        </p:nvPicPr>
        <p:blipFill>
          <a:blip r:embed="rId5">
            <a:clrChange>
              <a:clrFrom>
                <a:srgbClr val="FFFFFF"/>
              </a:clrFrom>
              <a:clrTo>
                <a:srgbClr val="FFFFFF">
                  <a:alpha val="0"/>
                </a:srgbClr>
              </a:clrTo>
            </a:clrChange>
            <a:lum contrast="40000"/>
          </a:blip>
          <a:stretch>
            <a:fillRect/>
          </a:stretch>
        </p:blipFill>
        <p:spPr>
          <a:xfrm>
            <a:off x="8141343" y="649163"/>
            <a:ext cx="3330161" cy="3063240"/>
          </a:xfrm>
          <a:prstGeom prst="rect">
            <a:avLst/>
          </a:prstGeom>
        </p:spPr>
      </p:pic>
      <p:cxnSp>
        <p:nvCxnSpPr>
          <p:cNvPr id="53" name="Straight Arrow Connector 52">
            <a:extLst>
              <a:ext uri="{FF2B5EF4-FFF2-40B4-BE49-F238E27FC236}">
                <a16:creationId xmlns:a16="http://schemas.microsoft.com/office/drawing/2014/main" id="{53C7B6D2-F37B-4B95-AFC4-414BB5FD6578}"/>
              </a:ext>
            </a:extLst>
          </p:cNvPr>
          <p:cNvCxnSpPr>
            <a:cxnSpLocks/>
            <a:stCxn id="57" idx="1"/>
          </p:cNvCxnSpPr>
          <p:nvPr/>
        </p:nvCxnSpPr>
        <p:spPr>
          <a:xfrm flipH="1">
            <a:off x="6165019" y="4694836"/>
            <a:ext cx="648242" cy="3307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9FF01A7-B26B-4859-8D37-0761A26B5633}"/>
              </a:ext>
            </a:extLst>
          </p:cNvPr>
          <p:cNvCxnSpPr>
            <a:cxnSpLocks/>
          </p:cNvCxnSpPr>
          <p:nvPr/>
        </p:nvCxnSpPr>
        <p:spPr>
          <a:xfrm flipH="1" flipV="1">
            <a:off x="6291601" y="2287528"/>
            <a:ext cx="380766" cy="1048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1100885-8CB9-4FE7-A4EA-6A0FD433541B}"/>
              </a:ext>
            </a:extLst>
          </p:cNvPr>
          <p:cNvSpPr txBox="1"/>
          <p:nvPr/>
        </p:nvSpPr>
        <p:spPr>
          <a:xfrm>
            <a:off x="6813261" y="4568647"/>
            <a:ext cx="937578" cy="252377"/>
          </a:xfrm>
          <a:prstGeom prst="rect">
            <a:avLst/>
          </a:prstGeom>
        </p:spPr>
        <p:style>
          <a:lnRef idx="2">
            <a:schemeClr val="dk1"/>
          </a:lnRef>
          <a:fillRef idx="1">
            <a:schemeClr val="lt1"/>
          </a:fillRef>
          <a:effectRef idx="0">
            <a:schemeClr val="dk1"/>
          </a:effectRef>
          <a:fontRef idx="minor">
            <a:schemeClr val="dk1"/>
          </a:fontRef>
        </p:style>
        <p:txBody>
          <a:bodyPr wrap="square" lIns="0" tIns="18288" rIns="0" bIns="18288" rtlCol="0">
            <a:spAutoFit/>
          </a:bodyPr>
          <a:lstStyle/>
          <a:p>
            <a:pPr algn="ctr"/>
            <a:r>
              <a:rPr lang="en-US" sz="1400" dirty="0"/>
              <a:t>excitation</a:t>
            </a:r>
          </a:p>
        </p:txBody>
      </p:sp>
      <p:sp>
        <p:nvSpPr>
          <p:cNvPr id="67" name="TextBox 66">
            <a:extLst>
              <a:ext uri="{FF2B5EF4-FFF2-40B4-BE49-F238E27FC236}">
                <a16:creationId xmlns:a16="http://schemas.microsoft.com/office/drawing/2014/main" id="{F71A7AF2-BFEC-4D51-917F-CAA791DBBE75}"/>
              </a:ext>
            </a:extLst>
          </p:cNvPr>
          <p:cNvSpPr txBox="1"/>
          <p:nvPr/>
        </p:nvSpPr>
        <p:spPr>
          <a:xfrm>
            <a:off x="6672367" y="2327091"/>
            <a:ext cx="937578" cy="252377"/>
          </a:xfrm>
          <a:prstGeom prst="rect">
            <a:avLst/>
          </a:prstGeom>
        </p:spPr>
        <p:style>
          <a:lnRef idx="2">
            <a:schemeClr val="dk1"/>
          </a:lnRef>
          <a:fillRef idx="1">
            <a:schemeClr val="lt1"/>
          </a:fillRef>
          <a:effectRef idx="0">
            <a:schemeClr val="dk1"/>
          </a:effectRef>
          <a:fontRef idx="minor">
            <a:schemeClr val="dk1"/>
          </a:fontRef>
        </p:style>
        <p:txBody>
          <a:bodyPr wrap="square" lIns="0" tIns="18288" rIns="0" bIns="18288" rtlCol="0">
            <a:spAutoFit/>
          </a:bodyPr>
          <a:lstStyle/>
          <a:p>
            <a:pPr algn="ctr"/>
            <a:r>
              <a:rPr lang="en-US" sz="1400" dirty="0"/>
              <a:t>excitation</a:t>
            </a:r>
          </a:p>
        </p:txBody>
      </p:sp>
      <p:cxnSp>
        <p:nvCxnSpPr>
          <p:cNvPr id="71" name="Straight Arrow Connector 70">
            <a:extLst>
              <a:ext uri="{FF2B5EF4-FFF2-40B4-BE49-F238E27FC236}">
                <a16:creationId xmlns:a16="http://schemas.microsoft.com/office/drawing/2014/main" id="{0D68385F-0110-45E2-85F3-63232BEBE463}"/>
              </a:ext>
            </a:extLst>
          </p:cNvPr>
          <p:cNvCxnSpPr/>
          <p:nvPr/>
        </p:nvCxnSpPr>
        <p:spPr>
          <a:xfrm flipH="1">
            <a:off x="6162675" y="2105025"/>
            <a:ext cx="30919" cy="552450"/>
          </a:xfrm>
          <a:prstGeom prst="straightConnector1">
            <a:avLst/>
          </a:prstGeom>
          <a:ln w="19050">
            <a:solidFill>
              <a:srgbClr val="7030A0"/>
            </a:solidFill>
            <a:tailEnd type="triangle"/>
          </a:ln>
        </p:spPr>
        <p:style>
          <a:lnRef idx="1">
            <a:schemeClr val="accent6"/>
          </a:lnRef>
          <a:fillRef idx="0">
            <a:schemeClr val="accent6"/>
          </a:fillRef>
          <a:effectRef idx="0">
            <a:schemeClr val="accent6"/>
          </a:effectRef>
          <a:fontRef idx="minor">
            <a:schemeClr val="tx1"/>
          </a:fontRef>
        </p:style>
      </p:cxnSp>
      <p:cxnSp>
        <p:nvCxnSpPr>
          <p:cNvPr id="72" name="Straight Arrow Connector 71">
            <a:extLst>
              <a:ext uri="{FF2B5EF4-FFF2-40B4-BE49-F238E27FC236}">
                <a16:creationId xmlns:a16="http://schemas.microsoft.com/office/drawing/2014/main" id="{4FAC0929-06F0-4D9E-A5F5-0DC1D656CF92}"/>
              </a:ext>
            </a:extLst>
          </p:cNvPr>
          <p:cNvCxnSpPr>
            <a:cxnSpLocks/>
          </p:cNvCxnSpPr>
          <p:nvPr/>
        </p:nvCxnSpPr>
        <p:spPr>
          <a:xfrm>
            <a:off x="5648325" y="4667250"/>
            <a:ext cx="451485" cy="287655"/>
          </a:xfrm>
          <a:prstGeom prst="straightConnector1">
            <a:avLst/>
          </a:prstGeom>
          <a:ln w="19050">
            <a:solidFill>
              <a:srgbClr val="7030A0"/>
            </a:solidFill>
            <a:tailEnd type="triangle"/>
          </a:ln>
        </p:spPr>
        <p:style>
          <a:lnRef idx="1">
            <a:schemeClr val="accent6"/>
          </a:lnRef>
          <a:fillRef idx="0">
            <a:schemeClr val="accent6"/>
          </a:fillRef>
          <a:effectRef idx="0">
            <a:schemeClr val="accent6"/>
          </a:effectRef>
          <a:fontRef idx="minor">
            <a:schemeClr val="tx1"/>
          </a:fontRef>
        </p:style>
      </p:cxnSp>
      <p:sp>
        <p:nvSpPr>
          <p:cNvPr id="78" name="TextBox 77">
            <a:extLst>
              <a:ext uri="{FF2B5EF4-FFF2-40B4-BE49-F238E27FC236}">
                <a16:creationId xmlns:a16="http://schemas.microsoft.com/office/drawing/2014/main" id="{7EA1CF01-C0EF-4D4C-B0C9-2AC7FFBD5BDA}"/>
              </a:ext>
            </a:extLst>
          </p:cNvPr>
          <p:cNvSpPr txBox="1"/>
          <p:nvPr/>
        </p:nvSpPr>
        <p:spPr>
          <a:xfrm>
            <a:off x="4648411" y="5982435"/>
            <a:ext cx="3489425" cy="861774"/>
          </a:xfrm>
          <a:prstGeom prst="rect">
            <a:avLst/>
          </a:prstGeom>
          <a:noFill/>
        </p:spPr>
        <p:txBody>
          <a:bodyPr wrap="square" rtlCol="0">
            <a:spAutoFit/>
          </a:bodyPr>
          <a:lstStyle/>
          <a:p>
            <a:pPr algn="ctr"/>
            <a:r>
              <a:rPr lang="en-US" sz="1600" b="1" dirty="0">
                <a:latin typeface="Trebuchet MS" panose="020B0603020202020204" pitchFamily="34" charset="0"/>
              </a:rPr>
              <a:t>Line scan across black dotted lines, in direction of purple arrow</a:t>
            </a:r>
          </a:p>
          <a:p>
            <a:endParaRPr lang="en-US" b="1" dirty="0"/>
          </a:p>
        </p:txBody>
      </p:sp>
      <p:cxnSp>
        <p:nvCxnSpPr>
          <p:cNvPr id="13" name="Straight Connector 12">
            <a:extLst>
              <a:ext uri="{FF2B5EF4-FFF2-40B4-BE49-F238E27FC236}">
                <a16:creationId xmlns:a16="http://schemas.microsoft.com/office/drawing/2014/main" id="{3C4DC111-6052-3B2A-0429-138937EE7756}"/>
              </a:ext>
            </a:extLst>
          </p:cNvPr>
          <p:cNvCxnSpPr/>
          <p:nvPr/>
        </p:nvCxnSpPr>
        <p:spPr>
          <a:xfrm>
            <a:off x="8942522" y="1828800"/>
            <a:ext cx="81366" cy="112362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84BD035-5DDD-D20F-5331-B597D56DBAEE}"/>
              </a:ext>
            </a:extLst>
          </p:cNvPr>
          <p:cNvCxnSpPr>
            <a:cxnSpLocks/>
          </p:cNvCxnSpPr>
          <p:nvPr/>
        </p:nvCxnSpPr>
        <p:spPr>
          <a:xfrm>
            <a:off x="9074258" y="1902828"/>
            <a:ext cx="1491711" cy="95273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2EE5CE-C628-3051-48CC-EED6A34214DF}"/>
              </a:ext>
            </a:extLst>
          </p:cNvPr>
          <p:cNvCxnSpPr/>
          <p:nvPr/>
        </p:nvCxnSpPr>
        <p:spPr>
          <a:xfrm>
            <a:off x="8942522" y="4923462"/>
            <a:ext cx="81366" cy="112362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A1E929-74B0-48C7-6E1B-20F2A88A3213}"/>
              </a:ext>
            </a:extLst>
          </p:cNvPr>
          <p:cNvCxnSpPr>
            <a:cxnSpLocks/>
          </p:cNvCxnSpPr>
          <p:nvPr/>
        </p:nvCxnSpPr>
        <p:spPr>
          <a:xfrm>
            <a:off x="9023888" y="5009127"/>
            <a:ext cx="1110066" cy="76510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44BA84B-335C-BFA6-3A67-F75B8CA9A717}"/>
              </a:ext>
            </a:extLst>
          </p:cNvPr>
          <p:cNvCxnSpPr>
            <a:cxnSpLocks/>
          </p:cNvCxnSpPr>
          <p:nvPr/>
        </p:nvCxnSpPr>
        <p:spPr>
          <a:xfrm>
            <a:off x="9729061" y="5244745"/>
            <a:ext cx="1168416" cy="3784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641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57D787-C568-49E7-BBC5-75E6FE1954C6}"/>
              </a:ext>
            </a:extLst>
          </p:cNvPr>
          <p:cNvSpPr>
            <a:spLocks noGrp="1"/>
          </p:cNvSpPr>
          <p:nvPr>
            <p:ph idx="1"/>
          </p:nvPr>
        </p:nvSpPr>
        <p:spPr>
          <a:xfrm>
            <a:off x="410257" y="1050498"/>
            <a:ext cx="3693281" cy="5014913"/>
          </a:xfrm>
        </p:spPr>
        <p:txBody>
          <a:bodyPr>
            <a:normAutofit/>
          </a:bodyPr>
          <a:lstStyle/>
          <a:p>
            <a:r>
              <a:rPr lang="en-US" sz="1800" dirty="0"/>
              <a:t>Waveforms via LDV at individual locations</a:t>
            </a:r>
          </a:p>
          <a:p>
            <a:pPr lvl="1"/>
            <a:r>
              <a:rPr lang="en-US" sz="1600" dirty="0"/>
              <a:t>x=0 location beginning of scan line</a:t>
            </a:r>
          </a:p>
          <a:p>
            <a:endParaRPr lang="en-US" sz="2000" dirty="0"/>
          </a:p>
          <a:p>
            <a:r>
              <a:rPr lang="en-US" sz="1800" dirty="0"/>
              <a:t>Wave mode separation observed (probable fundamental symmetric / antisymmetric)</a:t>
            </a:r>
          </a:p>
          <a:p>
            <a:endParaRPr lang="en-US" sz="2000" dirty="0"/>
          </a:p>
          <a:p>
            <a:r>
              <a:rPr lang="en-US" sz="1800" dirty="0"/>
              <a:t>Significant attenuation over small propagation distances – electrolyte viscous effects</a:t>
            </a:r>
          </a:p>
          <a:p>
            <a:pPr lvl="1"/>
            <a:r>
              <a:rPr lang="en-US" sz="1600" dirty="0"/>
              <a:t>Tradeoff with PWAS pitch-catch – LDV obtaining spatial data at lower SNR</a:t>
            </a:r>
          </a:p>
        </p:txBody>
      </p:sp>
      <p:sp>
        <p:nvSpPr>
          <p:cNvPr id="4" name="Title 3">
            <a:extLst>
              <a:ext uri="{FF2B5EF4-FFF2-40B4-BE49-F238E27FC236}">
                <a16:creationId xmlns:a16="http://schemas.microsoft.com/office/drawing/2014/main" id="{79184C2B-6107-4A06-9E9D-A6DF063006B6}"/>
              </a:ext>
            </a:extLst>
          </p:cNvPr>
          <p:cNvSpPr>
            <a:spLocks noGrp="1"/>
          </p:cNvSpPr>
          <p:nvPr>
            <p:ph type="title"/>
          </p:nvPr>
        </p:nvSpPr>
        <p:spPr/>
        <p:txBody>
          <a:bodyPr/>
          <a:lstStyle/>
          <a:p>
            <a:r>
              <a:rPr lang="en-US" sz="3200" dirty="0"/>
              <a:t>Laser Doppler Vibrometry – Waveforms</a:t>
            </a:r>
          </a:p>
        </p:txBody>
      </p:sp>
      <p:sp>
        <p:nvSpPr>
          <p:cNvPr id="10" name="TextBox 9">
            <a:extLst>
              <a:ext uri="{FF2B5EF4-FFF2-40B4-BE49-F238E27FC236}">
                <a16:creationId xmlns:a16="http://schemas.microsoft.com/office/drawing/2014/main" id="{E12EA394-46F8-4E4F-9C4C-AC99F21FD6C7}"/>
              </a:ext>
            </a:extLst>
          </p:cNvPr>
          <p:cNvSpPr txBox="1"/>
          <p:nvPr/>
        </p:nvSpPr>
        <p:spPr>
          <a:xfrm rot="16200000">
            <a:off x="3175708" y="2061772"/>
            <a:ext cx="2137994" cy="338554"/>
          </a:xfrm>
          <a:prstGeom prst="rect">
            <a:avLst/>
          </a:prstGeom>
          <a:noFill/>
        </p:spPr>
        <p:txBody>
          <a:bodyPr wrap="square" rtlCol="0">
            <a:spAutoFit/>
          </a:bodyPr>
          <a:lstStyle/>
          <a:p>
            <a:pPr algn="ctr"/>
            <a:r>
              <a:rPr lang="en-US" sz="1600" b="1" dirty="0">
                <a:latin typeface="Trebuchet MS" panose="020B0603020202020204" pitchFamily="34" charset="0"/>
              </a:rPr>
              <a:t>Pristine</a:t>
            </a:r>
          </a:p>
        </p:txBody>
      </p:sp>
      <p:sp>
        <p:nvSpPr>
          <p:cNvPr id="11" name="TextBox 10">
            <a:extLst>
              <a:ext uri="{FF2B5EF4-FFF2-40B4-BE49-F238E27FC236}">
                <a16:creationId xmlns:a16="http://schemas.microsoft.com/office/drawing/2014/main" id="{F2DFAF2D-2B2A-4382-B7F8-80B7716D07C4}"/>
              </a:ext>
            </a:extLst>
          </p:cNvPr>
          <p:cNvSpPr txBox="1"/>
          <p:nvPr/>
        </p:nvSpPr>
        <p:spPr>
          <a:xfrm rot="16200000">
            <a:off x="3204028" y="4646351"/>
            <a:ext cx="2137994" cy="338554"/>
          </a:xfrm>
          <a:prstGeom prst="rect">
            <a:avLst/>
          </a:prstGeom>
          <a:noFill/>
        </p:spPr>
        <p:txBody>
          <a:bodyPr wrap="square" rtlCol="0">
            <a:spAutoFit/>
          </a:bodyPr>
          <a:lstStyle/>
          <a:p>
            <a:pPr algn="ctr"/>
            <a:r>
              <a:rPr lang="en-US" sz="1600" b="1" dirty="0">
                <a:latin typeface="Trebuchet MS" panose="020B0603020202020204" pitchFamily="34" charset="0"/>
              </a:rPr>
              <a:t>Defective</a:t>
            </a:r>
          </a:p>
        </p:txBody>
      </p:sp>
      <p:grpSp>
        <p:nvGrpSpPr>
          <p:cNvPr id="17" name="Group 16">
            <a:extLst>
              <a:ext uri="{FF2B5EF4-FFF2-40B4-BE49-F238E27FC236}">
                <a16:creationId xmlns:a16="http://schemas.microsoft.com/office/drawing/2014/main" id="{9AB0D6A0-F0D1-4153-A403-D6BE04577B5F}"/>
              </a:ext>
            </a:extLst>
          </p:cNvPr>
          <p:cNvGrpSpPr/>
          <p:nvPr/>
        </p:nvGrpSpPr>
        <p:grpSpPr>
          <a:xfrm>
            <a:off x="4442302" y="612619"/>
            <a:ext cx="4058793" cy="3063240"/>
            <a:chOff x="4295203" y="695966"/>
            <a:chExt cx="4058793" cy="3063240"/>
          </a:xfrm>
        </p:grpSpPr>
        <p:pic>
          <p:nvPicPr>
            <p:cNvPr id="5" name="Picture 4" descr="Chart, bar chart, histogram&#10;&#10;Description automatically generated">
              <a:extLst>
                <a:ext uri="{FF2B5EF4-FFF2-40B4-BE49-F238E27FC236}">
                  <a16:creationId xmlns:a16="http://schemas.microsoft.com/office/drawing/2014/main" id="{5F61E02B-70D9-4295-B732-CF427943A03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5203" y="695966"/>
              <a:ext cx="4058793" cy="3063240"/>
            </a:xfrm>
            <a:prstGeom prst="rect">
              <a:avLst/>
            </a:prstGeom>
            <a:noFill/>
            <a:ln>
              <a:noFill/>
            </a:ln>
          </p:spPr>
        </p:pic>
        <p:sp>
          <p:nvSpPr>
            <p:cNvPr id="12" name="TextBox 11">
              <a:extLst>
                <a:ext uri="{FF2B5EF4-FFF2-40B4-BE49-F238E27FC236}">
                  <a16:creationId xmlns:a16="http://schemas.microsoft.com/office/drawing/2014/main" id="{1D42FE45-5B66-4582-8382-394823BB31FB}"/>
                </a:ext>
              </a:extLst>
            </p:cNvPr>
            <p:cNvSpPr txBox="1"/>
            <p:nvPr/>
          </p:nvSpPr>
          <p:spPr>
            <a:xfrm>
              <a:off x="6728356" y="3066491"/>
              <a:ext cx="1438217" cy="307777"/>
            </a:xfrm>
            <a:prstGeom prst="rect">
              <a:avLst/>
            </a:prstGeom>
            <a:noFill/>
          </p:spPr>
          <p:txBody>
            <a:bodyPr wrap="square" rtlCol="0">
              <a:spAutoFit/>
            </a:bodyPr>
            <a:lstStyle/>
            <a:p>
              <a:pPr algn="ctr"/>
              <a:r>
                <a:rPr lang="en-US" sz="1400" dirty="0"/>
                <a:t>x = 80 mm</a:t>
              </a:r>
            </a:p>
          </p:txBody>
        </p:sp>
      </p:grpSp>
      <p:grpSp>
        <p:nvGrpSpPr>
          <p:cNvPr id="16" name="Group 15">
            <a:extLst>
              <a:ext uri="{FF2B5EF4-FFF2-40B4-BE49-F238E27FC236}">
                <a16:creationId xmlns:a16="http://schemas.microsoft.com/office/drawing/2014/main" id="{7CFFB99E-8CC5-40BE-927C-7FCA25966AE7}"/>
              </a:ext>
            </a:extLst>
          </p:cNvPr>
          <p:cNvGrpSpPr/>
          <p:nvPr/>
        </p:nvGrpSpPr>
        <p:grpSpPr>
          <a:xfrm>
            <a:off x="8097946" y="683391"/>
            <a:ext cx="4058793" cy="3063240"/>
            <a:chOff x="8097946" y="683391"/>
            <a:chExt cx="4058793" cy="3063240"/>
          </a:xfrm>
        </p:grpSpPr>
        <p:pic>
          <p:nvPicPr>
            <p:cNvPr id="6" name="Picture 5" descr="Chart, histogram&#10;&#10;Description automatically generated">
              <a:extLst>
                <a:ext uri="{FF2B5EF4-FFF2-40B4-BE49-F238E27FC236}">
                  <a16:creationId xmlns:a16="http://schemas.microsoft.com/office/drawing/2014/main" id="{2532A896-61AC-4199-A42E-E983A7C2DA7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7946" y="683391"/>
              <a:ext cx="4058793" cy="3063240"/>
            </a:xfrm>
            <a:prstGeom prst="rect">
              <a:avLst/>
            </a:prstGeom>
            <a:noFill/>
            <a:ln>
              <a:noFill/>
            </a:ln>
          </p:spPr>
        </p:pic>
        <p:sp>
          <p:nvSpPr>
            <p:cNvPr id="13" name="TextBox 12">
              <a:extLst>
                <a:ext uri="{FF2B5EF4-FFF2-40B4-BE49-F238E27FC236}">
                  <a16:creationId xmlns:a16="http://schemas.microsoft.com/office/drawing/2014/main" id="{4799BF35-D3B9-41DB-9B41-CB8A1C812A4A}"/>
                </a:ext>
              </a:extLst>
            </p:cNvPr>
            <p:cNvSpPr txBox="1"/>
            <p:nvPr/>
          </p:nvSpPr>
          <p:spPr>
            <a:xfrm>
              <a:off x="10522588" y="3065691"/>
              <a:ext cx="1438217" cy="307777"/>
            </a:xfrm>
            <a:prstGeom prst="rect">
              <a:avLst/>
            </a:prstGeom>
            <a:noFill/>
          </p:spPr>
          <p:txBody>
            <a:bodyPr wrap="square" rtlCol="0">
              <a:spAutoFit/>
            </a:bodyPr>
            <a:lstStyle/>
            <a:p>
              <a:pPr algn="ctr"/>
              <a:r>
                <a:rPr lang="en-US" sz="1400" dirty="0"/>
                <a:t>x = 95 mm</a:t>
              </a:r>
            </a:p>
          </p:txBody>
        </p:sp>
      </p:grpSp>
      <p:grpSp>
        <p:nvGrpSpPr>
          <p:cNvPr id="18" name="Group 17">
            <a:extLst>
              <a:ext uri="{FF2B5EF4-FFF2-40B4-BE49-F238E27FC236}">
                <a16:creationId xmlns:a16="http://schemas.microsoft.com/office/drawing/2014/main" id="{40DDA8F4-7727-41FA-8C3D-540ACC79EE4E}"/>
              </a:ext>
            </a:extLst>
          </p:cNvPr>
          <p:cNvGrpSpPr/>
          <p:nvPr/>
        </p:nvGrpSpPr>
        <p:grpSpPr>
          <a:xfrm>
            <a:off x="4413982" y="3634836"/>
            <a:ext cx="3810189" cy="2748283"/>
            <a:chOff x="4287757" y="3790636"/>
            <a:chExt cx="3810189" cy="2748283"/>
          </a:xfrm>
        </p:grpSpPr>
        <p:pic>
          <p:nvPicPr>
            <p:cNvPr id="7" name="Picture 6" descr="Chart, histogram&#10;&#10;Description automatically generated">
              <a:extLst>
                <a:ext uri="{FF2B5EF4-FFF2-40B4-BE49-F238E27FC236}">
                  <a16:creationId xmlns:a16="http://schemas.microsoft.com/office/drawing/2014/main" id="{E28E65E1-F632-46C9-B8CF-E106283B1C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282" r="7920"/>
            <a:stretch/>
          </p:blipFill>
          <p:spPr bwMode="auto">
            <a:xfrm>
              <a:off x="4287757" y="3790636"/>
              <a:ext cx="3751054" cy="2748283"/>
            </a:xfrm>
            <a:prstGeom prst="rect">
              <a:avLst/>
            </a:prstGeom>
            <a:noFill/>
            <a:ln>
              <a:noFill/>
            </a:ln>
          </p:spPr>
        </p:pic>
        <p:sp>
          <p:nvSpPr>
            <p:cNvPr id="15" name="TextBox 14">
              <a:extLst>
                <a:ext uri="{FF2B5EF4-FFF2-40B4-BE49-F238E27FC236}">
                  <a16:creationId xmlns:a16="http://schemas.microsoft.com/office/drawing/2014/main" id="{2FB9A32F-85D2-4395-B8E0-701BC114C960}"/>
                </a:ext>
              </a:extLst>
            </p:cNvPr>
            <p:cNvSpPr txBox="1"/>
            <p:nvPr/>
          </p:nvSpPr>
          <p:spPr>
            <a:xfrm>
              <a:off x="6659729" y="5854257"/>
              <a:ext cx="1438217" cy="307777"/>
            </a:xfrm>
            <a:prstGeom prst="rect">
              <a:avLst/>
            </a:prstGeom>
            <a:noFill/>
          </p:spPr>
          <p:txBody>
            <a:bodyPr wrap="square" rtlCol="0">
              <a:spAutoFit/>
            </a:bodyPr>
            <a:lstStyle/>
            <a:p>
              <a:pPr algn="ctr"/>
              <a:r>
                <a:rPr lang="en-US" sz="1400" dirty="0"/>
                <a:t>x = 60 mm</a:t>
              </a:r>
            </a:p>
          </p:txBody>
        </p:sp>
      </p:grpSp>
      <p:sp>
        <p:nvSpPr>
          <p:cNvPr id="3" name="Slide Number Placeholder 2">
            <a:extLst>
              <a:ext uri="{FF2B5EF4-FFF2-40B4-BE49-F238E27FC236}">
                <a16:creationId xmlns:a16="http://schemas.microsoft.com/office/drawing/2014/main" id="{B54FE63C-070B-4B83-8F48-80BF4D184375}"/>
              </a:ext>
            </a:extLst>
          </p:cNvPr>
          <p:cNvSpPr>
            <a:spLocks noGrp="1"/>
          </p:cNvSpPr>
          <p:nvPr>
            <p:ph type="sldNum" sz="quarter" idx="12"/>
          </p:nvPr>
        </p:nvSpPr>
        <p:spPr/>
        <p:txBody>
          <a:bodyPr/>
          <a:lstStyle/>
          <a:p>
            <a:fld id="{C0CEAC91-501F-4BC3-8E01-9EA788E3C600}" type="slidenum">
              <a:rPr lang="en-US" smtClean="0"/>
              <a:pPr/>
              <a:t>8</a:t>
            </a:fld>
            <a:endParaRPr lang="en-US" dirty="0"/>
          </a:p>
        </p:txBody>
      </p:sp>
      <p:grpSp>
        <p:nvGrpSpPr>
          <p:cNvPr id="19" name="Group 18">
            <a:extLst>
              <a:ext uri="{FF2B5EF4-FFF2-40B4-BE49-F238E27FC236}">
                <a16:creationId xmlns:a16="http://schemas.microsoft.com/office/drawing/2014/main" id="{1E63E494-B5AE-4139-B1FA-C457DF4678D8}"/>
              </a:ext>
            </a:extLst>
          </p:cNvPr>
          <p:cNvGrpSpPr/>
          <p:nvPr/>
        </p:nvGrpSpPr>
        <p:grpSpPr>
          <a:xfrm>
            <a:off x="8118316" y="3648220"/>
            <a:ext cx="4073684" cy="2721517"/>
            <a:chOff x="8077701" y="3817402"/>
            <a:chExt cx="4073684" cy="2721517"/>
          </a:xfrm>
        </p:grpSpPr>
        <p:pic>
          <p:nvPicPr>
            <p:cNvPr id="8" name="Picture 7" descr="Chart, histogram&#10;&#10;Description automatically generated">
              <a:extLst>
                <a:ext uri="{FF2B5EF4-FFF2-40B4-BE49-F238E27FC236}">
                  <a16:creationId xmlns:a16="http://schemas.microsoft.com/office/drawing/2014/main" id="{14245E8E-45E8-4D57-BE01-AAE0BF5D99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155"/>
            <a:stretch/>
          </p:blipFill>
          <p:spPr bwMode="auto">
            <a:xfrm>
              <a:off x="8077701" y="3817402"/>
              <a:ext cx="4073684" cy="2721517"/>
            </a:xfrm>
            <a:prstGeom prst="rect">
              <a:avLst/>
            </a:prstGeom>
            <a:noFill/>
            <a:ln>
              <a:noFill/>
            </a:ln>
          </p:spPr>
        </p:pic>
        <p:sp>
          <p:nvSpPr>
            <p:cNvPr id="14" name="TextBox 13">
              <a:extLst>
                <a:ext uri="{FF2B5EF4-FFF2-40B4-BE49-F238E27FC236}">
                  <a16:creationId xmlns:a16="http://schemas.microsoft.com/office/drawing/2014/main" id="{0AD5E7E7-B2E8-440E-88E6-46543A1D1F9A}"/>
                </a:ext>
              </a:extLst>
            </p:cNvPr>
            <p:cNvSpPr txBox="1"/>
            <p:nvPr/>
          </p:nvSpPr>
          <p:spPr>
            <a:xfrm>
              <a:off x="10428675" y="5857980"/>
              <a:ext cx="1438217" cy="307777"/>
            </a:xfrm>
            <a:prstGeom prst="rect">
              <a:avLst/>
            </a:prstGeom>
            <a:noFill/>
          </p:spPr>
          <p:txBody>
            <a:bodyPr wrap="square" rtlCol="0">
              <a:spAutoFit/>
            </a:bodyPr>
            <a:lstStyle/>
            <a:p>
              <a:pPr algn="ctr"/>
              <a:r>
                <a:rPr lang="en-US" sz="1400" dirty="0"/>
                <a:t>x = 50 mm</a:t>
              </a:r>
            </a:p>
          </p:txBody>
        </p:sp>
      </p:grpSp>
    </p:spTree>
    <p:extLst>
      <p:ext uri="{BB962C8B-B14F-4D97-AF65-F5344CB8AC3E}">
        <p14:creationId xmlns:p14="http://schemas.microsoft.com/office/powerpoint/2010/main" val="2733177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F09455-B75F-863D-4A59-5C94B81504E9}"/>
              </a:ext>
            </a:extLst>
          </p:cNvPr>
          <p:cNvSpPr>
            <a:spLocks noGrp="1"/>
          </p:cNvSpPr>
          <p:nvPr>
            <p:ph idx="1"/>
          </p:nvPr>
        </p:nvSpPr>
        <p:spPr>
          <a:xfrm>
            <a:off x="644235" y="1093465"/>
            <a:ext cx="4864398" cy="2149465"/>
          </a:xfrm>
        </p:spPr>
        <p:txBody>
          <a:bodyPr>
            <a:normAutofit fontScale="92500" lnSpcReduction="20000"/>
          </a:bodyPr>
          <a:lstStyle/>
          <a:p>
            <a:pPr>
              <a:lnSpc>
                <a:spcPct val="120000"/>
              </a:lnSpc>
            </a:pPr>
            <a:r>
              <a:rPr lang="en-US" sz="1900" dirty="0"/>
              <a:t>Assesses through-thickness resonances, which are affected by layup and constituent properties</a:t>
            </a:r>
          </a:p>
          <a:p>
            <a:pPr>
              <a:lnSpc>
                <a:spcPct val="120000"/>
              </a:lnSpc>
            </a:pPr>
            <a:endParaRPr lang="en-US" sz="1900" dirty="0"/>
          </a:p>
          <a:p>
            <a:pPr>
              <a:lnSpc>
                <a:spcPct val="120000"/>
              </a:lnSpc>
            </a:pPr>
            <a:r>
              <a:rPr lang="en-US" sz="1900" dirty="0"/>
              <a:t>Demonstrated by Rus and Grosse</a:t>
            </a:r>
            <a:r>
              <a:rPr lang="en-US" sz="1900" baseline="30000" dirty="0"/>
              <a:t>4</a:t>
            </a:r>
            <a:r>
              <a:rPr lang="en-US" sz="1900" dirty="0"/>
              <a:t> on plate specimens and applied to battery inspection by Nelson</a:t>
            </a:r>
            <a:r>
              <a:rPr lang="en-US" sz="1900" baseline="30000" dirty="0"/>
              <a:t>5</a:t>
            </a:r>
            <a:r>
              <a:rPr lang="en-US" sz="1900" dirty="0"/>
              <a:t> </a:t>
            </a:r>
          </a:p>
        </p:txBody>
      </p:sp>
      <p:sp>
        <p:nvSpPr>
          <p:cNvPr id="3" name="Slide Number Placeholder 2">
            <a:extLst>
              <a:ext uri="{FF2B5EF4-FFF2-40B4-BE49-F238E27FC236}">
                <a16:creationId xmlns:a16="http://schemas.microsoft.com/office/drawing/2014/main" id="{F743F8D6-0A6A-2AB8-BBB9-FD5C84BA299C}"/>
              </a:ext>
            </a:extLst>
          </p:cNvPr>
          <p:cNvSpPr>
            <a:spLocks noGrp="1"/>
          </p:cNvSpPr>
          <p:nvPr>
            <p:ph type="sldNum" sz="quarter" idx="12"/>
          </p:nvPr>
        </p:nvSpPr>
        <p:spPr/>
        <p:txBody>
          <a:bodyPr/>
          <a:lstStyle/>
          <a:p>
            <a:fld id="{C0CEAC91-501F-4BC3-8E01-9EA788E3C600}" type="slidenum">
              <a:rPr lang="en-US" smtClean="0"/>
              <a:pPr/>
              <a:t>9</a:t>
            </a:fld>
            <a:endParaRPr lang="en-US" dirty="0"/>
          </a:p>
        </p:txBody>
      </p:sp>
      <p:sp>
        <p:nvSpPr>
          <p:cNvPr id="4" name="Title 3">
            <a:extLst>
              <a:ext uri="{FF2B5EF4-FFF2-40B4-BE49-F238E27FC236}">
                <a16:creationId xmlns:a16="http://schemas.microsoft.com/office/drawing/2014/main" id="{9C250086-4744-E3DF-D372-E293B12C7CD4}"/>
              </a:ext>
            </a:extLst>
          </p:cNvPr>
          <p:cNvSpPr>
            <a:spLocks noGrp="1"/>
          </p:cNvSpPr>
          <p:nvPr>
            <p:ph type="title"/>
          </p:nvPr>
        </p:nvSpPr>
        <p:spPr/>
        <p:txBody>
          <a:bodyPr/>
          <a:lstStyle/>
          <a:p>
            <a:r>
              <a:rPr lang="en-US" sz="3200" dirty="0"/>
              <a:t>Local Ultrasonic Resonance Spectroscopy (LURS) </a:t>
            </a:r>
          </a:p>
        </p:txBody>
      </p:sp>
      <p:pic>
        <p:nvPicPr>
          <p:cNvPr id="7" name="Picture 6">
            <a:extLst>
              <a:ext uri="{FF2B5EF4-FFF2-40B4-BE49-F238E27FC236}">
                <a16:creationId xmlns:a16="http://schemas.microsoft.com/office/drawing/2014/main" id="{2C47ADED-BEB7-3030-79B4-D394FD50C918}"/>
              </a:ext>
            </a:extLst>
          </p:cNvPr>
          <p:cNvPicPr>
            <a:picLocks noChangeAspect="1"/>
          </p:cNvPicPr>
          <p:nvPr/>
        </p:nvPicPr>
        <p:blipFill>
          <a:blip r:embed="rId2"/>
          <a:stretch>
            <a:fillRect/>
          </a:stretch>
        </p:blipFill>
        <p:spPr>
          <a:xfrm>
            <a:off x="4633603" y="3389319"/>
            <a:ext cx="3374505" cy="2856645"/>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AF2D18E5-7049-D362-B62C-C27430FF45FD}"/>
                  </a:ext>
                </a:extLst>
              </p:cNvPr>
              <p:cNvSpPr txBox="1"/>
              <p:nvPr/>
            </p:nvSpPr>
            <p:spPr>
              <a:xfrm>
                <a:off x="8898804" y="4785657"/>
                <a:ext cx="2378868" cy="7150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𝜔</m:t>
                          </m:r>
                          <m:r>
                            <a:rPr lang="en-US" b="0" i="1" smtClean="0">
                              <a:latin typeface="Cambria Math" panose="02040503050406030204" pitchFamily="18" charset="0"/>
                            </a:rPr>
                            <m:t>)</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𝑠𝑝𝑒𝑐𝑖𝑚𝑒𝑛</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𝑟𝑒𝑓𝑒𝑟𝑒𝑛𝑐𝑒</m:t>
                              </m:r>
                            </m:sub>
                          </m:sSub>
                          <m:r>
                            <a:rPr lang="en-US" b="0" i="1" smtClean="0">
                              <a:latin typeface="Cambria Math" panose="02040503050406030204" pitchFamily="18" charset="0"/>
                            </a:rPr>
                            <m:t>(</m:t>
                          </m:r>
                          <m:r>
                            <a:rPr lang="en-US" b="0" i="1" smtClean="0">
                              <a:latin typeface="Cambria Math" panose="02040503050406030204" pitchFamily="18" charset="0"/>
                            </a:rPr>
                            <m:t>𝜔</m:t>
                          </m:r>
                          <m:r>
                            <a:rPr lang="en-US" b="0" i="1" smtClean="0">
                              <a:latin typeface="Cambria Math" panose="02040503050406030204" pitchFamily="18" charset="0"/>
                            </a:rPr>
                            <m:t>)</m:t>
                          </m:r>
                        </m:den>
                      </m:f>
                    </m:oMath>
                  </m:oMathPara>
                </a14:m>
                <a:endParaRPr lang="en-US" dirty="0"/>
              </a:p>
            </p:txBody>
          </p:sp>
        </mc:Choice>
        <mc:Fallback>
          <p:sp>
            <p:nvSpPr>
              <p:cNvPr id="12" name="TextBox 11">
                <a:extLst>
                  <a:ext uri="{FF2B5EF4-FFF2-40B4-BE49-F238E27FC236}">
                    <a16:creationId xmlns:a16="http://schemas.microsoft.com/office/drawing/2014/main" id="{AF2D18E5-7049-D362-B62C-C27430FF45FD}"/>
                  </a:ext>
                </a:extLst>
              </p:cNvPr>
              <p:cNvSpPr txBox="1">
                <a:spLocks noRot="1" noChangeAspect="1" noMove="1" noResize="1" noEditPoints="1" noAdjustHandles="1" noChangeArrowheads="1" noChangeShapeType="1" noTextEdit="1"/>
              </p:cNvSpPr>
              <p:nvPr/>
            </p:nvSpPr>
            <p:spPr>
              <a:xfrm>
                <a:off x="8898804" y="4785657"/>
                <a:ext cx="2378868" cy="715004"/>
              </a:xfrm>
              <a:prstGeom prst="rect">
                <a:avLst/>
              </a:prstGeom>
              <a:blipFill>
                <a:blip r:embed="rId3"/>
                <a:stretch>
                  <a:fillRect b="-5263"/>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36EB7D1F-BC0C-EA37-4AEF-0313903C091A}"/>
              </a:ext>
            </a:extLst>
          </p:cNvPr>
          <p:cNvSpPr txBox="1"/>
          <p:nvPr/>
        </p:nvSpPr>
        <p:spPr>
          <a:xfrm>
            <a:off x="8922119" y="4178762"/>
            <a:ext cx="2344225" cy="592594"/>
          </a:xfrm>
          <a:prstGeom prst="rect">
            <a:avLst/>
          </a:prstGeom>
          <a:noFill/>
        </p:spPr>
        <p:txBody>
          <a:bodyPr wrap="square" rtlCol="0">
            <a:spAutoFit/>
          </a:bodyPr>
          <a:lstStyle/>
          <a:p>
            <a:r>
              <a:rPr lang="en-US" b="1" dirty="0"/>
              <a:t>Frequency-dependent reflection coefficient</a:t>
            </a:r>
          </a:p>
        </p:txBody>
      </p:sp>
      <p:pic>
        <p:nvPicPr>
          <p:cNvPr id="27" name="Picture 26">
            <a:extLst>
              <a:ext uri="{FF2B5EF4-FFF2-40B4-BE49-F238E27FC236}">
                <a16:creationId xmlns:a16="http://schemas.microsoft.com/office/drawing/2014/main" id="{3D5DBAE0-CC3C-5719-0C80-A141733DA8CD}"/>
              </a:ext>
            </a:extLst>
          </p:cNvPr>
          <p:cNvPicPr>
            <a:picLocks noChangeAspect="1"/>
          </p:cNvPicPr>
          <p:nvPr/>
        </p:nvPicPr>
        <p:blipFill>
          <a:blip r:embed="rId4"/>
          <a:stretch>
            <a:fillRect/>
          </a:stretch>
        </p:blipFill>
        <p:spPr>
          <a:xfrm>
            <a:off x="754527" y="3429345"/>
            <a:ext cx="4129102" cy="2816752"/>
          </a:xfrm>
          <a:prstGeom prst="rect">
            <a:avLst/>
          </a:prstGeom>
        </p:spPr>
      </p:pic>
      <p:sp>
        <p:nvSpPr>
          <p:cNvPr id="31" name="TextBox 30">
            <a:extLst>
              <a:ext uri="{FF2B5EF4-FFF2-40B4-BE49-F238E27FC236}">
                <a16:creationId xmlns:a16="http://schemas.microsoft.com/office/drawing/2014/main" id="{A06944C5-F995-BBEF-AF53-1BEB0CCFEB0D}"/>
              </a:ext>
            </a:extLst>
          </p:cNvPr>
          <p:cNvSpPr txBox="1"/>
          <p:nvPr/>
        </p:nvSpPr>
        <p:spPr>
          <a:xfrm>
            <a:off x="5591897" y="870710"/>
            <a:ext cx="6465423" cy="338554"/>
          </a:xfrm>
          <a:prstGeom prst="rect">
            <a:avLst/>
          </a:prstGeom>
          <a:noFill/>
        </p:spPr>
        <p:txBody>
          <a:bodyPr wrap="square" rtlCol="0">
            <a:spAutoFit/>
          </a:bodyPr>
          <a:lstStyle/>
          <a:p>
            <a:r>
              <a:rPr lang="en-US" sz="1600" b="1" dirty="0"/>
              <a:t>Scanning gantry and custom fixturing used for collecting contact data </a:t>
            </a:r>
          </a:p>
        </p:txBody>
      </p:sp>
      <p:grpSp>
        <p:nvGrpSpPr>
          <p:cNvPr id="44" name="Group 43">
            <a:extLst>
              <a:ext uri="{FF2B5EF4-FFF2-40B4-BE49-F238E27FC236}">
                <a16:creationId xmlns:a16="http://schemas.microsoft.com/office/drawing/2014/main" id="{844498E9-29A8-42DC-4633-78E515865DC8}"/>
              </a:ext>
            </a:extLst>
          </p:cNvPr>
          <p:cNvGrpSpPr/>
          <p:nvPr/>
        </p:nvGrpSpPr>
        <p:grpSpPr>
          <a:xfrm>
            <a:off x="5643646" y="1234019"/>
            <a:ext cx="4811279" cy="1847523"/>
            <a:chOff x="5643646" y="1234019"/>
            <a:chExt cx="4811279" cy="1847523"/>
          </a:xfrm>
        </p:grpSpPr>
        <p:pic>
          <p:nvPicPr>
            <p:cNvPr id="29" name="Picture 28">
              <a:extLst>
                <a:ext uri="{FF2B5EF4-FFF2-40B4-BE49-F238E27FC236}">
                  <a16:creationId xmlns:a16="http://schemas.microsoft.com/office/drawing/2014/main" id="{8A6EE1B1-BE51-2B57-2904-22B7CE26C019}"/>
                </a:ext>
              </a:extLst>
            </p:cNvPr>
            <p:cNvPicPr>
              <a:picLocks noChangeAspect="1"/>
            </p:cNvPicPr>
            <p:nvPr/>
          </p:nvPicPr>
          <p:blipFill>
            <a:blip r:embed="rId5"/>
            <a:stretch>
              <a:fillRect/>
            </a:stretch>
          </p:blipFill>
          <p:spPr>
            <a:xfrm>
              <a:off x="5643646" y="1234019"/>
              <a:ext cx="2463816" cy="1847523"/>
            </a:xfrm>
            <a:prstGeom prst="rect">
              <a:avLst/>
            </a:prstGeom>
          </p:spPr>
        </p:pic>
        <p:sp>
          <p:nvSpPr>
            <p:cNvPr id="32" name="TextBox 31">
              <a:extLst>
                <a:ext uri="{FF2B5EF4-FFF2-40B4-BE49-F238E27FC236}">
                  <a16:creationId xmlns:a16="http://schemas.microsoft.com/office/drawing/2014/main" id="{0E0B3504-57F7-6C36-725B-60EA45B07C0B}"/>
                </a:ext>
              </a:extLst>
            </p:cNvPr>
            <p:cNvSpPr txBox="1"/>
            <p:nvPr/>
          </p:nvSpPr>
          <p:spPr>
            <a:xfrm>
              <a:off x="8304028" y="1476102"/>
              <a:ext cx="2150897" cy="523220"/>
            </a:xfrm>
            <a:prstGeom prst="rect">
              <a:avLst/>
            </a:prstGeom>
            <a:noFill/>
          </p:spPr>
          <p:txBody>
            <a:bodyPr wrap="square" rtlCol="0">
              <a:spAutoFit/>
            </a:bodyPr>
            <a:lstStyle/>
            <a:p>
              <a:r>
                <a:rPr lang="en-US" sz="1400" dirty="0"/>
                <a:t>Constant force measurement probe</a:t>
              </a:r>
            </a:p>
          </p:txBody>
        </p:sp>
        <p:cxnSp>
          <p:nvCxnSpPr>
            <p:cNvPr id="34" name="Straight Arrow Connector 33">
              <a:extLst>
                <a:ext uri="{FF2B5EF4-FFF2-40B4-BE49-F238E27FC236}">
                  <a16:creationId xmlns:a16="http://schemas.microsoft.com/office/drawing/2014/main" id="{0F220A8D-A3F0-8B0B-87AD-5E7798E8DE07}"/>
                </a:ext>
              </a:extLst>
            </p:cNvPr>
            <p:cNvCxnSpPr>
              <a:cxnSpLocks/>
            </p:cNvCxnSpPr>
            <p:nvPr/>
          </p:nvCxnSpPr>
          <p:spPr>
            <a:xfrm flipH="1">
              <a:off x="7150608" y="1757160"/>
              <a:ext cx="1153420" cy="2421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930AA0F5-B4E1-CC47-87B6-320D6480110E}"/>
              </a:ext>
            </a:extLst>
          </p:cNvPr>
          <p:cNvGrpSpPr/>
          <p:nvPr/>
        </p:nvGrpSpPr>
        <p:grpSpPr>
          <a:xfrm>
            <a:off x="8267658" y="2023123"/>
            <a:ext cx="3924342" cy="1847862"/>
            <a:chOff x="8242475" y="2345154"/>
            <a:chExt cx="3924342" cy="1847862"/>
          </a:xfrm>
        </p:grpSpPr>
        <p:pic>
          <p:nvPicPr>
            <p:cNvPr id="30" name="Picture 29">
              <a:extLst>
                <a:ext uri="{FF2B5EF4-FFF2-40B4-BE49-F238E27FC236}">
                  <a16:creationId xmlns:a16="http://schemas.microsoft.com/office/drawing/2014/main" id="{E7D86CC8-EA34-D20F-9B99-6AD15D13F8B9}"/>
                </a:ext>
              </a:extLst>
            </p:cNvPr>
            <p:cNvPicPr>
              <a:picLocks noChangeAspect="1"/>
            </p:cNvPicPr>
            <p:nvPr/>
          </p:nvPicPr>
          <p:blipFill>
            <a:blip r:embed="rId6"/>
            <a:stretch>
              <a:fillRect/>
            </a:stretch>
          </p:blipFill>
          <p:spPr>
            <a:xfrm>
              <a:off x="8242475" y="2345154"/>
              <a:ext cx="2463816" cy="1847862"/>
            </a:xfrm>
            <a:prstGeom prst="rect">
              <a:avLst/>
            </a:prstGeom>
          </p:spPr>
        </p:pic>
        <p:sp>
          <p:nvSpPr>
            <p:cNvPr id="37" name="TextBox 36">
              <a:extLst>
                <a:ext uri="{FF2B5EF4-FFF2-40B4-BE49-F238E27FC236}">
                  <a16:creationId xmlns:a16="http://schemas.microsoft.com/office/drawing/2014/main" id="{33C4602E-55AC-13C9-B05B-FE4B2EC38BEE}"/>
                </a:ext>
              </a:extLst>
            </p:cNvPr>
            <p:cNvSpPr txBox="1"/>
            <p:nvPr/>
          </p:nvSpPr>
          <p:spPr>
            <a:xfrm>
              <a:off x="10815788" y="2863126"/>
              <a:ext cx="1351029" cy="523220"/>
            </a:xfrm>
            <a:prstGeom prst="rect">
              <a:avLst/>
            </a:prstGeom>
            <a:noFill/>
          </p:spPr>
          <p:txBody>
            <a:bodyPr wrap="square" rtlCol="0">
              <a:spAutoFit/>
            </a:bodyPr>
            <a:lstStyle/>
            <a:p>
              <a:r>
                <a:rPr lang="en-US" sz="1400" dirty="0"/>
                <a:t>Transducer with delay line</a:t>
              </a:r>
            </a:p>
          </p:txBody>
        </p:sp>
        <p:cxnSp>
          <p:nvCxnSpPr>
            <p:cNvPr id="38" name="Straight Arrow Connector 37">
              <a:extLst>
                <a:ext uri="{FF2B5EF4-FFF2-40B4-BE49-F238E27FC236}">
                  <a16:creationId xmlns:a16="http://schemas.microsoft.com/office/drawing/2014/main" id="{5B9D54F4-D8F1-28EE-E4DF-24C80A4E4B80}"/>
                </a:ext>
              </a:extLst>
            </p:cNvPr>
            <p:cNvCxnSpPr>
              <a:cxnSpLocks/>
            </p:cNvCxnSpPr>
            <p:nvPr/>
          </p:nvCxnSpPr>
          <p:spPr>
            <a:xfrm flipH="1">
              <a:off x="10454925" y="3148489"/>
              <a:ext cx="386379" cy="1742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2F0A140B-3580-73D9-7C0F-C0D51BFE3516}"/>
              </a:ext>
            </a:extLst>
          </p:cNvPr>
          <p:cNvSpPr txBox="1"/>
          <p:nvPr/>
        </p:nvSpPr>
        <p:spPr>
          <a:xfrm>
            <a:off x="961482" y="6285990"/>
            <a:ext cx="9699719" cy="276999"/>
          </a:xfrm>
          <a:prstGeom prst="rect">
            <a:avLst/>
          </a:prstGeom>
          <a:noFill/>
        </p:spPr>
        <p:txBody>
          <a:bodyPr wrap="square" rtlCol="0">
            <a:spAutoFit/>
          </a:bodyPr>
          <a:lstStyle/>
          <a:p>
            <a:r>
              <a:rPr lang="en-US" sz="1200" baseline="30000" dirty="0"/>
              <a:t>4 </a:t>
            </a:r>
            <a:r>
              <a:rPr lang="en-US" sz="1200" dirty="0"/>
              <a:t>J. Rus and C. Grosse, “Local Ultrasonic Resonance Spectroscopy: A Demonstration on Plate Inspection”, </a:t>
            </a:r>
            <a:r>
              <a:rPr lang="en-US" sz="1200" i="1" dirty="0"/>
              <a:t>J. NDE</a:t>
            </a:r>
            <a:r>
              <a:rPr lang="en-US" sz="1200" dirty="0"/>
              <a:t>, 2020.</a:t>
            </a:r>
          </a:p>
        </p:txBody>
      </p:sp>
      <p:sp>
        <p:nvSpPr>
          <p:cNvPr id="41" name="TextBox 40">
            <a:extLst>
              <a:ext uri="{FF2B5EF4-FFF2-40B4-BE49-F238E27FC236}">
                <a16:creationId xmlns:a16="http://schemas.microsoft.com/office/drawing/2014/main" id="{5BE98736-8DFF-269F-5487-E6CA2AF915D4}"/>
              </a:ext>
            </a:extLst>
          </p:cNvPr>
          <p:cNvSpPr txBox="1"/>
          <p:nvPr/>
        </p:nvSpPr>
        <p:spPr>
          <a:xfrm>
            <a:off x="961482" y="6494075"/>
            <a:ext cx="11517923" cy="276999"/>
          </a:xfrm>
          <a:prstGeom prst="rect">
            <a:avLst/>
          </a:prstGeom>
          <a:noFill/>
        </p:spPr>
        <p:txBody>
          <a:bodyPr wrap="square" rtlCol="0">
            <a:spAutoFit/>
          </a:bodyPr>
          <a:lstStyle/>
          <a:p>
            <a:r>
              <a:rPr lang="en-US" sz="1200" baseline="30000" dirty="0"/>
              <a:t>5 </a:t>
            </a:r>
            <a:r>
              <a:rPr lang="en-US" sz="1200" dirty="0"/>
              <a:t>W. Nelson, "Local Ultrasonic Resonance Spectroscopy of Lithium Metal Batteries for Aerospace Applications." </a:t>
            </a:r>
            <a:r>
              <a:rPr lang="en-US" sz="1200" i="1" dirty="0"/>
              <a:t>Master’s Thesis, University of Virginia</a:t>
            </a:r>
            <a:r>
              <a:rPr lang="en-US" sz="1200" dirty="0"/>
              <a:t> (2021). </a:t>
            </a:r>
          </a:p>
        </p:txBody>
      </p:sp>
      <p:sp>
        <p:nvSpPr>
          <p:cNvPr id="45" name="TextBox 44">
            <a:extLst>
              <a:ext uri="{FF2B5EF4-FFF2-40B4-BE49-F238E27FC236}">
                <a16:creationId xmlns:a16="http://schemas.microsoft.com/office/drawing/2014/main" id="{A42EAC84-D64A-666A-452B-2C5CA56A3440}"/>
              </a:ext>
            </a:extLst>
          </p:cNvPr>
          <p:cNvSpPr txBox="1"/>
          <p:nvPr/>
        </p:nvSpPr>
        <p:spPr>
          <a:xfrm>
            <a:off x="7094356" y="4916480"/>
            <a:ext cx="1456660" cy="523220"/>
          </a:xfrm>
          <a:prstGeom prst="rect">
            <a:avLst/>
          </a:prstGeom>
          <a:noFill/>
        </p:spPr>
        <p:txBody>
          <a:bodyPr wrap="square" rtlCol="0">
            <a:spAutoFit/>
          </a:bodyPr>
          <a:lstStyle/>
          <a:p>
            <a:r>
              <a:rPr lang="en-US" sz="1400" dirty="0"/>
              <a:t>Resonant frequencies</a:t>
            </a:r>
          </a:p>
        </p:txBody>
      </p:sp>
      <p:cxnSp>
        <p:nvCxnSpPr>
          <p:cNvPr id="47" name="Straight Arrow Connector 46">
            <a:extLst>
              <a:ext uri="{FF2B5EF4-FFF2-40B4-BE49-F238E27FC236}">
                <a16:creationId xmlns:a16="http://schemas.microsoft.com/office/drawing/2014/main" id="{44F17BA5-A079-21AD-7B81-C9CDF60D8E15}"/>
              </a:ext>
            </a:extLst>
          </p:cNvPr>
          <p:cNvCxnSpPr>
            <a:cxnSpLocks/>
          </p:cNvCxnSpPr>
          <p:nvPr/>
        </p:nvCxnSpPr>
        <p:spPr>
          <a:xfrm flipH="1">
            <a:off x="6149830" y="5315074"/>
            <a:ext cx="944526" cy="2856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480CE70-403D-F159-A219-E17B585CCB17}"/>
              </a:ext>
            </a:extLst>
          </p:cNvPr>
          <p:cNvCxnSpPr>
            <a:cxnSpLocks/>
          </p:cNvCxnSpPr>
          <p:nvPr/>
        </p:nvCxnSpPr>
        <p:spPr>
          <a:xfrm flipH="1">
            <a:off x="6720444" y="5315074"/>
            <a:ext cx="373912" cy="3429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7983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27127</TotalTime>
  <Words>1130</Words>
  <Application>Microsoft Macintosh PowerPoint</Application>
  <PresentationFormat>Widescreen</PresentationFormat>
  <Paragraphs>172</Paragraphs>
  <Slides>14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Cambria Math</vt:lpstr>
      <vt:lpstr>Helvetica</vt:lpstr>
      <vt:lpstr>Helvetica (Body)</vt:lpstr>
      <vt:lpstr>Helvetica (Headings)</vt:lpstr>
      <vt:lpstr>Times New Roman</vt:lpstr>
      <vt:lpstr>Trebuchet MS</vt:lpstr>
      <vt:lpstr>1_Office Theme</vt:lpstr>
      <vt:lpstr>Evaluation of Ultrasonic Battery Inspection Techniques</vt:lpstr>
      <vt:lpstr>Motivation</vt:lpstr>
      <vt:lpstr>Prior Work on Ultrasonic Testing (UT) of Batteries</vt:lpstr>
      <vt:lpstr>Specimens for Evaluating Flaw Sensitivity</vt:lpstr>
      <vt:lpstr>Overview of Guided Wave Approaches</vt:lpstr>
      <vt:lpstr>Pitch-Catch Guided Waves</vt:lpstr>
      <vt:lpstr>Laser Doppler Vibrometry - Line Scans</vt:lpstr>
      <vt:lpstr>Laser Doppler Vibrometry – Waveforms</vt:lpstr>
      <vt:lpstr>Local Ultrasonic Resonance Spectroscopy (LURS) </vt:lpstr>
      <vt:lpstr>Time-domain Amplitude </vt:lpstr>
      <vt:lpstr>Resonance Frequency Analysis</vt:lpstr>
      <vt:lpstr>Emerging Techniques – Model Parametric Exploration</vt:lpstr>
      <vt:lpstr>Discussion</vt:lpstr>
      <vt:lpstr>Acknowledgements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Schneck, William C. (LARC-D313)</dc:creator>
  <cp:lastModifiedBy>Webster, Matthew R. (LARC-D313)</cp:lastModifiedBy>
  <cp:revision>28</cp:revision>
  <dcterms:created xsi:type="dcterms:W3CDTF">2019-09-20T16:14:21Z</dcterms:created>
  <dcterms:modified xsi:type="dcterms:W3CDTF">2023-03-07T17:32:24Z</dcterms:modified>
</cp:coreProperties>
</file>