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2461200" cy="43251438"/>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23" userDrawn="1">
          <p15:clr>
            <a:srgbClr val="A4A3A4"/>
          </p15:clr>
        </p15:guide>
        <p15:guide id="2" pos="102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35D44A-23AD-99B9-5C56-79FD5BD4299F}" name="Mark Vaughan" initials="MV" userId="Mark Vaughan" providerId="None"/>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090" autoAdjust="0"/>
    <p:restoredTop sz="97053" autoAdjust="0"/>
  </p:normalViewPr>
  <p:slideViewPr>
    <p:cSldViewPr snapToGrid="0" snapToObjects="1">
      <p:cViewPr varScale="1">
        <p:scale>
          <a:sx n="22" d="100"/>
          <a:sy n="22" d="100"/>
        </p:scale>
        <p:origin x="2370" y="-570"/>
      </p:cViewPr>
      <p:guideLst>
        <p:guide orient="horz" pos="13623"/>
        <p:guide pos="102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4590" y="13435983"/>
            <a:ext cx="27592020" cy="9271026"/>
          </a:xfrm>
        </p:spPr>
        <p:txBody>
          <a:bodyPr/>
          <a:lstStyle/>
          <a:p>
            <a:r>
              <a:rPr lang="en-US"/>
              <a:t>Click to edit Master title style</a:t>
            </a:r>
          </a:p>
        </p:txBody>
      </p:sp>
      <p:sp>
        <p:nvSpPr>
          <p:cNvPr id="3" name="Subtitle 2"/>
          <p:cNvSpPr>
            <a:spLocks noGrp="1"/>
          </p:cNvSpPr>
          <p:nvPr>
            <p:ph type="subTitle" idx="1"/>
          </p:nvPr>
        </p:nvSpPr>
        <p:spPr>
          <a:xfrm>
            <a:off x="4869180" y="24509148"/>
            <a:ext cx="22722840" cy="11053145"/>
          </a:xfrm>
        </p:spPr>
        <p:txBody>
          <a:bodyPr/>
          <a:lstStyle>
            <a:lvl1pPr marL="0" indent="0" algn="ctr">
              <a:buNone/>
              <a:defRPr>
                <a:solidFill>
                  <a:schemeClr val="tx1">
                    <a:tint val="75000"/>
                  </a:schemeClr>
                </a:solidFill>
              </a:defRPr>
            </a:lvl1pPr>
            <a:lvl2pPr marL="1947672" indent="0" algn="ctr">
              <a:buNone/>
              <a:defRPr>
                <a:solidFill>
                  <a:schemeClr val="tx1">
                    <a:tint val="75000"/>
                  </a:schemeClr>
                </a:solidFill>
              </a:defRPr>
            </a:lvl2pPr>
            <a:lvl3pPr marL="3895344" indent="0" algn="ctr">
              <a:buNone/>
              <a:defRPr>
                <a:solidFill>
                  <a:schemeClr val="tx1">
                    <a:tint val="75000"/>
                  </a:schemeClr>
                </a:solidFill>
              </a:defRPr>
            </a:lvl3pPr>
            <a:lvl4pPr marL="5843016" indent="0" algn="ctr">
              <a:buNone/>
              <a:defRPr>
                <a:solidFill>
                  <a:schemeClr val="tx1">
                    <a:tint val="75000"/>
                  </a:schemeClr>
                </a:solidFill>
              </a:defRPr>
            </a:lvl4pPr>
            <a:lvl5pPr marL="7790688" indent="0" algn="ctr">
              <a:buNone/>
              <a:defRPr>
                <a:solidFill>
                  <a:schemeClr val="tx1">
                    <a:tint val="75000"/>
                  </a:schemeClr>
                </a:solidFill>
              </a:defRPr>
            </a:lvl5pPr>
            <a:lvl6pPr marL="9738360" indent="0" algn="ctr">
              <a:buNone/>
              <a:defRPr>
                <a:solidFill>
                  <a:schemeClr val="tx1">
                    <a:tint val="75000"/>
                  </a:schemeClr>
                </a:solidFill>
              </a:defRPr>
            </a:lvl6pPr>
            <a:lvl7pPr marL="11686032" indent="0" algn="ctr">
              <a:buNone/>
              <a:defRPr>
                <a:solidFill>
                  <a:schemeClr val="tx1">
                    <a:tint val="75000"/>
                  </a:schemeClr>
                </a:solidFill>
              </a:defRPr>
            </a:lvl7pPr>
            <a:lvl8pPr marL="13633704" indent="0" algn="ctr">
              <a:buNone/>
              <a:defRPr>
                <a:solidFill>
                  <a:schemeClr val="tx1">
                    <a:tint val="75000"/>
                  </a:schemeClr>
                </a:solidFill>
              </a:defRPr>
            </a:lvl8pPr>
            <a:lvl9pPr marL="155813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69117D-6C2A-E140-A97C-E61A617AD68C}"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2697010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69117D-6C2A-E140-A97C-E61A617AD68C}"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335659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37480" y="10162088"/>
            <a:ext cx="29215080" cy="2164974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92240" y="10162088"/>
            <a:ext cx="87104220" cy="216497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69117D-6C2A-E140-A97C-E61A617AD68C}"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3614819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69117D-6C2A-E140-A97C-E61A617AD68C}"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1962355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64211" y="27793057"/>
            <a:ext cx="27592020" cy="8590216"/>
          </a:xfrm>
        </p:spPr>
        <p:txBody>
          <a:bodyPr anchor="t"/>
          <a:lstStyle>
            <a:lvl1pPr algn="l">
              <a:defRPr sz="17040" b="1" cap="all"/>
            </a:lvl1pPr>
          </a:lstStyle>
          <a:p>
            <a:r>
              <a:rPr lang="en-US"/>
              <a:t>Click to edit Master title style</a:t>
            </a:r>
          </a:p>
        </p:txBody>
      </p:sp>
      <p:sp>
        <p:nvSpPr>
          <p:cNvPr id="3" name="Text Placeholder 2"/>
          <p:cNvSpPr>
            <a:spLocks noGrp="1"/>
          </p:cNvSpPr>
          <p:nvPr>
            <p:ph type="body" idx="1"/>
          </p:nvPr>
        </p:nvSpPr>
        <p:spPr>
          <a:xfrm>
            <a:off x="2564211" y="18331808"/>
            <a:ext cx="27592020" cy="9461249"/>
          </a:xfrm>
        </p:spPr>
        <p:txBody>
          <a:bodyPr anchor="b"/>
          <a:lstStyle>
            <a:lvl1pPr marL="0" indent="0">
              <a:buNone/>
              <a:defRPr sz="8520">
                <a:solidFill>
                  <a:schemeClr val="tx1">
                    <a:tint val="75000"/>
                  </a:schemeClr>
                </a:solidFill>
              </a:defRPr>
            </a:lvl1pPr>
            <a:lvl2pPr marL="1947672" indent="0">
              <a:buNone/>
              <a:defRPr sz="7633">
                <a:solidFill>
                  <a:schemeClr val="tx1">
                    <a:tint val="75000"/>
                  </a:schemeClr>
                </a:solidFill>
              </a:defRPr>
            </a:lvl2pPr>
            <a:lvl3pPr marL="3895344" indent="0">
              <a:buNone/>
              <a:defRPr sz="6834">
                <a:solidFill>
                  <a:schemeClr val="tx1">
                    <a:tint val="75000"/>
                  </a:schemeClr>
                </a:solidFill>
              </a:defRPr>
            </a:lvl3pPr>
            <a:lvl4pPr marL="5843016" indent="0">
              <a:buNone/>
              <a:defRPr sz="5946">
                <a:solidFill>
                  <a:schemeClr val="tx1">
                    <a:tint val="75000"/>
                  </a:schemeClr>
                </a:solidFill>
              </a:defRPr>
            </a:lvl4pPr>
            <a:lvl5pPr marL="7790688" indent="0">
              <a:buNone/>
              <a:defRPr sz="5946">
                <a:solidFill>
                  <a:schemeClr val="tx1">
                    <a:tint val="75000"/>
                  </a:schemeClr>
                </a:solidFill>
              </a:defRPr>
            </a:lvl5pPr>
            <a:lvl6pPr marL="9738360" indent="0">
              <a:buNone/>
              <a:defRPr sz="5946">
                <a:solidFill>
                  <a:schemeClr val="tx1">
                    <a:tint val="75000"/>
                  </a:schemeClr>
                </a:solidFill>
              </a:defRPr>
            </a:lvl6pPr>
            <a:lvl7pPr marL="11686032" indent="0">
              <a:buNone/>
              <a:defRPr sz="5946">
                <a:solidFill>
                  <a:schemeClr val="tx1">
                    <a:tint val="75000"/>
                  </a:schemeClr>
                </a:solidFill>
              </a:defRPr>
            </a:lvl7pPr>
            <a:lvl8pPr marL="13633704" indent="0">
              <a:buNone/>
              <a:defRPr sz="5946">
                <a:solidFill>
                  <a:schemeClr val="tx1">
                    <a:tint val="75000"/>
                  </a:schemeClr>
                </a:solidFill>
              </a:defRPr>
            </a:lvl8pPr>
            <a:lvl9pPr marL="15581376" indent="0">
              <a:buNone/>
              <a:defRPr sz="594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69117D-6C2A-E140-A97C-E61A617AD68C}"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3387733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92240" y="59210418"/>
            <a:ext cx="58159650" cy="167449147"/>
          </a:xfrm>
        </p:spPr>
        <p:txBody>
          <a:bodyPr/>
          <a:lstStyle>
            <a:lvl1pPr>
              <a:defRPr sz="11893"/>
            </a:lvl1pPr>
            <a:lvl2pPr>
              <a:defRPr sz="10206"/>
            </a:lvl2pPr>
            <a:lvl3pPr>
              <a:defRPr sz="8520"/>
            </a:lvl3pPr>
            <a:lvl4pPr>
              <a:defRPr sz="7633"/>
            </a:lvl4pPr>
            <a:lvl5pPr>
              <a:defRPr sz="7633"/>
            </a:lvl5pPr>
            <a:lvl6pPr>
              <a:defRPr sz="7633"/>
            </a:lvl6pPr>
            <a:lvl7pPr>
              <a:defRPr sz="7633"/>
            </a:lvl7pPr>
            <a:lvl8pPr>
              <a:defRPr sz="7633"/>
            </a:lvl8pPr>
            <a:lvl9pPr>
              <a:defRPr sz="7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92910" y="59210418"/>
            <a:ext cx="58159650" cy="167449147"/>
          </a:xfrm>
        </p:spPr>
        <p:txBody>
          <a:bodyPr/>
          <a:lstStyle>
            <a:lvl1pPr>
              <a:defRPr sz="11893"/>
            </a:lvl1pPr>
            <a:lvl2pPr>
              <a:defRPr sz="10206"/>
            </a:lvl2pPr>
            <a:lvl3pPr>
              <a:defRPr sz="8520"/>
            </a:lvl3pPr>
            <a:lvl4pPr>
              <a:defRPr sz="7633"/>
            </a:lvl4pPr>
            <a:lvl5pPr>
              <a:defRPr sz="7633"/>
            </a:lvl5pPr>
            <a:lvl6pPr>
              <a:defRPr sz="7633"/>
            </a:lvl6pPr>
            <a:lvl7pPr>
              <a:defRPr sz="7633"/>
            </a:lvl7pPr>
            <a:lvl8pPr>
              <a:defRPr sz="7633"/>
            </a:lvl8pPr>
            <a:lvl9pPr>
              <a:defRPr sz="7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69117D-6C2A-E140-A97C-E61A617AD68C}"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2724552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23060" y="1732063"/>
            <a:ext cx="29215080" cy="720857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3060" y="9681517"/>
            <a:ext cx="14342667" cy="4034795"/>
          </a:xfrm>
        </p:spPr>
        <p:txBody>
          <a:bodyPr anchor="b"/>
          <a:lstStyle>
            <a:lvl1pPr marL="0" indent="0">
              <a:buNone/>
              <a:defRPr sz="10206" b="1"/>
            </a:lvl1pPr>
            <a:lvl2pPr marL="1947672" indent="0">
              <a:buNone/>
              <a:defRPr sz="8520" b="1"/>
            </a:lvl2pPr>
            <a:lvl3pPr marL="3895344" indent="0">
              <a:buNone/>
              <a:defRPr sz="7633" b="1"/>
            </a:lvl3pPr>
            <a:lvl4pPr marL="5843016" indent="0">
              <a:buNone/>
              <a:defRPr sz="6834" b="1"/>
            </a:lvl4pPr>
            <a:lvl5pPr marL="7790688" indent="0">
              <a:buNone/>
              <a:defRPr sz="6834" b="1"/>
            </a:lvl5pPr>
            <a:lvl6pPr marL="9738360" indent="0">
              <a:buNone/>
              <a:defRPr sz="6834" b="1"/>
            </a:lvl6pPr>
            <a:lvl7pPr marL="11686032" indent="0">
              <a:buNone/>
              <a:defRPr sz="6834" b="1"/>
            </a:lvl7pPr>
            <a:lvl8pPr marL="13633704" indent="0">
              <a:buNone/>
              <a:defRPr sz="6834" b="1"/>
            </a:lvl8pPr>
            <a:lvl9pPr marL="15581376" indent="0">
              <a:buNone/>
              <a:defRPr sz="6834" b="1"/>
            </a:lvl9pPr>
          </a:lstStyle>
          <a:p>
            <a:pPr lvl="0"/>
            <a:r>
              <a:rPr lang="en-US"/>
              <a:t>Click to edit Master text styles</a:t>
            </a:r>
          </a:p>
        </p:txBody>
      </p:sp>
      <p:sp>
        <p:nvSpPr>
          <p:cNvPr id="4" name="Content Placeholder 3"/>
          <p:cNvSpPr>
            <a:spLocks noGrp="1"/>
          </p:cNvSpPr>
          <p:nvPr>
            <p:ph sz="half" idx="2"/>
          </p:nvPr>
        </p:nvSpPr>
        <p:spPr>
          <a:xfrm>
            <a:off x="1623060" y="13716312"/>
            <a:ext cx="14342667" cy="24919640"/>
          </a:xfrm>
        </p:spPr>
        <p:txBody>
          <a:bodyPr/>
          <a:lstStyle>
            <a:lvl1pPr>
              <a:defRPr sz="10206"/>
            </a:lvl1pPr>
            <a:lvl2pPr>
              <a:defRPr sz="8520"/>
            </a:lvl2pPr>
            <a:lvl3pPr>
              <a:defRPr sz="7633"/>
            </a:lvl3pPr>
            <a:lvl4pPr>
              <a:defRPr sz="6834"/>
            </a:lvl4pPr>
            <a:lvl5pPr>
              <a:defRPr sz="6834"/>
            </a:lvl5pPr>
            <a:lvl6pPr>
              <a:defRPr sz="6834"/>
            </a:lvl6pPr>
            <a:lvl7pPr>
              <a:defRPr sz="6834"/>
            </a:lvl7pPr>
            <a:lvl8pPr>
              <a:defRPr sz="6834"/>
            </a:lvl8pPr>
            <a:lvl9pPr>
              <a:defRPr sz="68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489841" y="9681517"/>
            <a:ext cx="14348301" cy="4034795"/>
          </a:xfrm>
        </p:spPr>
        <p:txBody>
          <a:bodyPr anchor="b"/>
          <a:lstStyle>
            <a:lvl1pPr marL="0" indent="0">
              <a:buNone/>
              <a:defRPr sz="10206" b="1"/>
            </a:lvl1pPr>
            <a:lvl2pPr marL="1947672" indent="0">
              <a:buNone/>
              <a:defRPr sz="8520" b="1"/>
            </a:lvl2pPr>
            <a:lvl3pPr marL="3895344" indent="0">
              <a:buNone/>
              <a:defRPr sz="7633" b="1"/>
            </a:lvl3pPr>
            <a:lvl4pPr marL="5843016" indent="0">
              <a:buNone/>
              <a:defRPr sz="6834" b="1"/>
            </a:lvl4pPr>
            <a:lvl5pPr marL="7790688" indent="0">
              <a:buNone/>
              <a:defRPr sz="6834" b="1"/>
            </a:lvl5pPr>
            <a:lvl6pPr marL="9738360" indent="0">
              <a:buNone/>
              <a:defRPr sz="6834" b="1"/>
            </a:lvl6pPr>
            <a:lvl7pPr marL="11686032" indent="0">
              <a:buNone/>
              <a:defRPr sz="6834" b="1"/>
            </a:lvl7pPr>
            <a:lvl8pPr marL="13633704" indent="0">
              <a:buNone/>
              <a:defRPr sz="6834" b="1"/>
            </a:lvl8pPr>
            <a:lvl9pPr marL="15581376" indent="0">
              <a:buNone/>
              <a:defRPr sz="6834" b="1"/>
            </a:lvl9pPr>
          </a:lstStyle>
          <a:p>
            <a:pPr lvl="0"/>
            <a:r>
              <a:rPr lang="en-US"/>
              <a:t>Click to edit Master text styles</a:t>
            </a:r>
          </a:p>
        </p:txBody>
      </p:sp>
      <p:sp>
        <p:nvSpPr>
          <p:cNvPr id="6" name="Content Placeholder 5"/>
          <p:cNvSpPr>
            <a:spLocks noGrp="1"/>
          </p:cNvSpPr>
          <p:nvPr>
            <p:ph sz="quarter" idx="4"/>
          </p:nvPr>
        </p:nvSpPr>
        <p:spPr>
          <a:xfrm>
            <a:off x="16489841" y="13716312"/>
            <a:ext cx="14348301" cy="24919640"/>
          </a:xfrm>
        </p:spPr>
        <p:txBody>
          <a:bodyPr/>
          <a:lstStyle>
            <a:lvl1pPr>
              <a:defRPr sz="10206"/>
            </a:lvl1pPr>
            <a:lvl2pPr>
              <a:defRPr sz="8520"/>
            </a:lvl2pPr>
            <a:lvl3pPr>
              <a:defRPr sz="7633"/>
            </a:lvl3pPr>
            <a:lvl4pPr>
              <a:defRPr sz="6834"/>
            </a:lvl4pPr>
            <a:lvl5pPr>
              <a:defRPr sz="6834"/>
            </a:lvl5pPr>
            <a:lvl6pPr>
              <a:defRPr sz="6834"/>
            </a:lvl6pPr>
            <a:lvl7pPr>
              <a:defRPr sz="6834"/>
            </a:lvl7pPr>
            <a:lvl8pPr>
              <a:defRPr sz="6834"/>
            </a:lvl8pPr>
            <a:lvl9pPr>
              <a:defRPr sz="68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69117D-6C2A-E140-A97C-E61A617AD68C}" type="datetimeFigureOut">
              <a:rPr lang="en-US" smtClean="0"/>
              <a:t>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138474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69117D-6C2A-E140-A97C-E61A617AD68C}" type="datetimeFigureOut">
              <a:rPr lang="en-US" smtClean="0"/>
              <a:t>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2714589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9117D-6C2A-E140-A97C-E61A617AD68C}" type="datetimeFigureOut">
              <a:rPr lang="en-US" smtClean="0"/>
              <a:t>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2607415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3062" y="1722048"/>
            <a:ext cx="10679511" cy="7328716"/>
          </a:xfrm>
        </p:spPr>
        <p:txBody>
          <a:bodyPr anchor="b"/>
          <a:lstStyle>
            <a:lvl1pPr algn="l">
              <a:defRPr sz="8520" b="1"/>
            </a:lvl1pPr>
          </a:lstStyle>
          <a:p>
            <a:r>
              <a:rPr lang="en-US"/>
              <a:t>Click to edit Master title style</a:t>
            </a:r>
          </a:p>
        </p:txBody>
      </p:sp>
      <p:sp>
        <p:nvSpPr>
          <p:cNvPr id="3" name="Content Placeholder 2"/>
          <p:cNvSpPr>
            <a:spLocks noGrp="1"/>
          </p:cNvSpPr>
          <p:nvPr>
            <p:ph idx="1"/>
          </p:nvPr>
        </p:nvSpPr>
        <p:spPr>
          <a:xfrm>
            <a:off x="12691427" y="1722051"/>
            <a:ext cx="18146713" cy="36913904"/>
          </a:xfrm>
        </p:spPr>
        <p:txBody>
          <a:bodyPr/>
          <a:lstStyle>
            <a:lvl1pPr>
              <a:defRPr sz="13668"/>
            </a:lvl1pPr>
            <a:lvl2pPr>
              <a:defRPr sz="11893"/>
            </a:lvl2pPr>
            <a:lvl3pPr>
              <a:defRPr sz="10206"/>
            </a:lvl3pPr>
            <a:lvl4pPr>
              <a:defRPr sz="8520"/>
            </a:lvl4pPr>
            <a:lvl5pPr>
              <a:defRPr sz="8520"/>
            </a:lvl5pPr>
            <a:lvl6pPr>
              <a:defRPr sz="8520"/>
            </a:lvl6pPr>
            <a:lvl7pPr>
              <a:defRPr sz="8520"/>
            </a:lvl7pPr>
            <a:lvl8pPr>
              <a:defRPr sz="8520"/>
            </a:lvl8pPr>
            <a:lvl9pPr>
              <a:defRPr sz="85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23062" y="9050767"/>
            <a:ext cx="10679511" cy="29585188"/>
          </a:xfrm>
        </p:spPr>
        <p:txBody>
          <a:bodyPr/>
          <a:lstStyle>
            <a:lvl1pPr marL="0" indent="0">
              <a:buNone/>
              <a:defRPr sz="5946"/>
            </a:lvl1pPr>
            <a:lvl2pPr marL="1947672" indent="0">
              <a:buNone/>
              <a:defRPr sz="5148"/>
            </a:lvl2pPr>
            <a:lvl3pPr marL="3895344" indent="0">
              <a:buNone/>
              <a:defRPr sz="4260"/>
            </a:lvl3pPr>
            <a:lvl4pPr marL="5843016" indent="0">
              <a:buNone/>
              <a:defRPr sz="3816"/>
            </a:lvl4pPr>
            <a:lvl5pPr marL="7790688" indent="0">
              <a:buNone/>
              <a:defRPr sz="3816"/>
            </a:lvl5pPr>
            <a:lvl6pPr marL="9738360" indent="0">
              <a:buNone/>
              <a:defRPr sz="3816"/>
            </a:lvl6pPr>
            <a:lvl7pPr marL="11686032" indent="0">
              <a:buNone/>
              <a:defRPr sz="3816"/>
            </a:lvl7pPr>
            <a:lvl8pPr marL="13633704" indent="0">
              <a:buNone/>
              <a:defRPr sz="3816"/>
            </a:lvl8pPr>
            <a:lvl9pPr marL="15581376" indent="0">
              <a:buNone/>
              <a:defRPr sz="3816"/>
            </a:lvl9pPr>
          </a:lstStyle>
          <a:p>
            <a:pPr lvl="0"/>
            <a:r>
              <a:rPr lang="en-US"/>
              <a:t>Click to edit Master text styles</a:t>
            </a:r>
          </a:p>
        </p:txBody>
      </p:sp>
      <p:sp>
        <p:nvSpPr>
          <p:cNvPr id="5" name="Date Placeholder 4"/>
          <p:cNvSpPr>
            <a:spLocks noGrp="1"/>
          </p:cNvSpPr>
          <p:nvPr>
            <p:ph type="dt" sz="half" idx="10"/>
          </p:nvPr>
        </p:nvSpPr>
        <p:spPr/>
        <p:txBody>
          <a:bodyPr/>
          <a:lstStyle/>
          <a:p>
            <a:fld id="{5F69117D-6C2A-E140-A97C-E61A617AD68C}"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2074425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62622" y="30276007"/>
            <a:ext cx="19476720" cy="3574254"/>
          </a:xfrm>
        </p:spPr>
        <p:txBody>
          <a:bodyPr anchor="b"/>
          <a:lstStyle>
            <a:lvl1pPr algn="l">
              <a:defRPr sz="8520" b="1"/>
            </a:lvl1pPr>
          </a:lstStyle>
          <a:p>
            <a:r>
              <a:rPr lang="en-US"/>
              <a:t>Click to edit Master title style</a:t>
            </a:r>
          </a:p>
        </p:txBody>
      </p:sp>
      <p:sp>
        <p:nvSpPr>
          <p:cNvPr id="3" name="Picture Placeholder 2"/>
          <p:cNvSpPr>
            <a:spLocks noGrp="1"/>
          </p:cNvSpPr>
          <p:nvPr>
            <p:ph type="pic" idx="1"/>
          </p:nvPr>
        </p:nvSpPr>
        <p:spPr>
          <a:xfrm>
            <a:off x="6362622" y="3864596"/>
            <a:ext cx="19476720" cy="25950863"/>
          </a:xfrm>
        </p:spPr>
        <p:txBody>
          <a:bodyPr/>
          <a:lstStyle>
            <a:lvl1pPr marL="0" indent="0">
              <a:buNone/>
              <a:defRPr sz="13668"/>
            </a:lvl1pPr>
            <a:lvl2pPr marL="1947672" indent="0">
              <a:buNone/>
              <a:defRPr sz="11893"/>
            </a:lvl2pPr>
            <a:lvl3pPr marL="3895344" indent="0">
              <a:buNone/>
              <a:defRPr sz="10206"/>
            </a:lvl3pPr>
            <a:lvl4pPr marL="5843016" indent="0">
              <a:buNone/>
              <a:defRPr sz="8520"/>
            </a:lvl4pPr>
            <a:lvl5pPr marL="7790688" indent="0">
              <a:buNone/>
              <a:defRPr sz="8520"/>
            </a:lvl5pPr>
            <a:lvl6pPr marL="9738360" indent="0">
              <a:buNone/>
              <a:defRPr sz="8520"/>
            </a:lvl6pPr>
            <a:lvl7pPr marL="11686032" indent="0">
              <a:buNone/>
              <a:defRPr sz="8520"/>
            </a:lvl7pPr>
            <a:lvl8pPr marL="13633704" indent="0">
              <a:buNone/>
              <a:defRPr sz="8520"/>
            </a:lvl8pPr>
            <a:lvl9pPr marL="15581376" indent="0">
              <a:buNone/>
              <a:defRPr sz="8520"/>
            </a:lvl9pPr>
          </a:lstStyle>
          <a:p>
            <a:endParaRPr lang="en-US"/>
          </a:p>
        </p:txBody>
      </p:sp>
      <p:sp>
        <p:nvSpPr>
          <p:cNvPr id="4" name="Text Placeholder 3"/>
          <p:cNvSpPr>
            <a:spLocks noGrp="1"/>
          </p:cNvSpPr>
          <p:nvPr>
            <p:ph type="body" sz="half" idx="2"/>
          </p:nvPr>
        </p:nvSpPr>
        <p:spPr>
          <a:xfrm>
            <a:off x="6362622" y="33850261"/>
            <a:ext cx="19476720" cy="5076034"/>
          </a:xfrm>
        </p:spPr>
        <p:txBody>
          <a:bodyPr/>
          <a:lstStyle>
            <a:lvl1pPr marL="0" indent="0">
              <a:buNone/>
              <a:defRPr sz="5946"/>
            </a:lvl1pPr>
            <a:lvl2pPr marL="1947672" indent="0">
              <a:buNone/>
              <a:defRPr sz="5148"/>
            </a:lvl2pPr>
            <a:lvl3pPr marL="3895344" indent="0">
              <a:buNone/>
              <a:defRPr sz="4260"/>
            </a:lvl3pPr>
            <a:lvl4pPr marL="5843016" indent="0">
              <a:buNone/>
              <a:defRPr sz="3816"/>
            </a:lvl4pPr>
            <a:lvl5pPr marL="7790688" indent="0">
              <a:buNone/>
              <a:defRPr sz="3816"/>
            </a:lvl5pPr>
            <a:lvl6pPr marL="9738360" indent="0">
              <a:buNone/>
              <a:defRPr sz="3816"/>
            </a:lvl6pPr>
            <a:lvl7pPr marL="11686032" indent="0">
              <a:buNone/>
              <a:defRPr sz="3816"/>
            </a:lvl7pPr>
            <a:lvl8pPr marL="13633704" indent="0">
              <a:buNone/>
              <a:defRPr sz="3816"/>
            </a:lvl8pPr>
            <a:lvl9pPr marL="15581376" indent="0">
              <a:buNone/>
              <a:defRPr sz="3816"/>
            </a:lvl9pPr>
          </a:lstStyle>
          <a:p>
            <a:pPr lvl="0"/>
            <a:r>
              <a:rPr lang="en-US"/>
              <a:t>Click to edit Master text styles</a:t>
            </a:r>
          </a:p>
        </p:txBody>
      </p:sp>
      <p:sp>
        <p:nvSpPr>
          <p:cNvPr id="5" name="Date Placeholder 4"/>
          <p:cNvSpPr>
            <a:spLocks noGrp="1"/>
          </p:cNvSpPr>
          <p:nvPr>
            <p:ph type="dt" sz="half" idx="10"/>
          </p:nvPr>
        </p:nvSpPr>
        <p:spPr/>
        <p:txBody>
          <a:bodyPr/>
          <a:lstStyle/>
          <a:p>
            <a:fld id="{5F69117D-6C2A-E140-A97C-E61A617AD68C}"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1289022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3060" y="1732063"/>
            <a:ext cx="29215080" cy="7208573"/>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1623060" y="10092005"/>
            <a:ext cx="29215080" cy="28543950"/>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23060" y="40087678"/>
            <a:ext cx="7574280" cy="2302739"/>
          </a:xfrm>
          <a:prstGeom prst="rect">
            <a:avLst/>
          </a:prstGeom>
        </p:spPr>
        <p:txBody>
          <a:bodyPr vert="horz" lIns="438912" tIns="219456" rIns="438912" bIns="219456" rtlCol="0" anchor="ctr"/>
          <a:lstStyle>
            <a:lvl1pPr algn="l">
              <a:defRPr sz="5148">
                <a:solidFill>
                  <a:schemeClr val="tx1">
                    <a:tint val="75000"/>
                  </a:schemeClr>
                </a:solidFill>
              </a:defRPr>
            </a:lvl1pPr>
          </a:lstStyle>
          <a:p>
            <a:fld id="{5F69117D-6C2A-E140-A97C-E61A617AD68C}" type="datetimeFigureOut">
              <a:rPr lang="en-US" smtClean="0"/>
              <a:t>3/1/2023</a:t>
            </a:fld>
            <a:endParaRPr lang="en-US"/>
          </a:p>
        </p:txBody>
      </p:sp>
      <p:sp>
        <p:nvSpPr>
          <p:cNvPr id="5" name="Footer Placeholder 4"/>
          <p:cNvSpPr>
            <a:spLocks noGrp="1"/>
          </p:cNvSpPr>
          <p:nvPr>
            <p:ph type="ftr" sz="quarter" idx="3"/>
          </p:nvPr>
        </p:nvSpPr>
        <p:spPr>
          <a:xfrm>
            <a:off x="11090910" y="40087678"/>
            <a:ext cx="10279380" cy="2302739"/>
          </a:xfrm>
          <a:prstGeom prst="rect">
            <a:avLst/>
          </a:prstGeom>
        </p:spPr>
        <p:txBody>
          <a:bodyPr vert="horz" lIns="438912" tIns="219456" rIns="438912" bIns="219456" rtlCol="0" anchor="ctr"/>
          <a:lstStyle>
            <a:lvl1pPr algn="ctr">
              <a:defRPr sz="514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63860" y="40087678"/>
            <a:ext cx="7574280" cy="2302739"/>
          </a:xfrm>
          <a:prstGeom prst="rect">
            <a:avLst/>
          </a:prstGeom>
        </p:spPr>
        <p:txBody>
          <a:bodyPr vert="horz" lIns="438912" tIns="219456" rIns="438912" bIns="219456" rtlCol="0" anchor="ctr"/>
          <a:lstStyle>
            <a:lvl1pPr algn="r">
              <a:defRPr sz="5148">
                <a:solidFill>
                  <a:schemeClr val="tx1">
                    <a:tint val="75000"/>
                  </a:schemeClr>
                </a:solidFill>
              </a:defRPr>
            </a:lvl1pPr>
          </a:lstStyle>
          <a:p>
            <a:fld id="{876159DF-DE54-ED44-A7CC-8A405CC5EFF2}" type="slidenum">
              <a:rPr lang="en-US" smtClean="0"/>
              <a:t>‹#›</a:t>
            </a:fld>
            <a:endParaRPr lang="en-US"/>
          </a:p>
        </p:txBody>
      </p:sp>
    </p:spTree>
    <p:extLst>
      <p:ext uri="{BB962C8B-B14F-4D97-AF65-F5344CB8AC3E}">
        <p14:creationId xmlns:p14="http://schemas.microsoft.com/office/powerpoint/2010/main" val="2461684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947672" rtl="0" eaLnBrk="1" latinLnBrk="0" hangingPunct="1">
        <a:spcBef>
          <a:spcPct val="0"/>
        </a:spcBef>
        <a:buNone/>
        <a:defRPr sz="18726" kern="1200">
          <a:solidFill>
            <a:schemeClr val="tx1"/>
          </a:solidFill>
          <a:latin typeface="+mj-lt"/>
          <a:ea typeface="+mj-ea"/>
          <a:cs typeface="+mj-cs"/>
        </a:defRPr>
      </a:lvl1pPr>
    </p:titleStyle>
    <p:bodyStyle>
      <a:lvl1pPr marL="1460754" indent="-1460754" algn="l" defTabSz="1947672" rtl="0" eaLnBrk="1" latinLnBrk="0" hangingPunct="1">
        <a:spcBef>
          <a:spcPct val="20000"/>
        </a:spcBef>
        <a:buFont typeface="Arial"/>
        <a:buChar char="•"/>
        <a:defRPr sz="13668" kern="1200">
          <a:solidFill>
            <a:schemeClr val="tx1"/>
          </a:solidFill>
          <a:latin typeface="+mn-lt"/>
          <a:ea typeface="+mn-ea"/>
          <a:cs typeface="+mn-cs"/>
        </a:defRPr>
      </a:lvl1pPr>
      <a:lvl2pPr marL="3164967" indent="-1217295" algn="l" defTabSz="1947672" rtl="0" eaLnBrk="1" latinLnBrk="0" hangingPunct="1">
        <a:spcBef>
          <a:spcPct val="20000"/>
        </a:spcBef>
        <a:buFont typeface="Arial"/>
        <a:buChar char="–"/>
        <a:defRPr sz="11893" kern="1200">
          <a:solidFill>
            <a:schemeClr val="tx1"/>
          </a:solidFill>
          <a:latin typeface="+mn-lt"/>
          <a:ea typeface="+mn-ea"/>
          <a:cs typeface="+mn-cs"/>
        </a:defRPr>
      </a:lvl2pPr>
      <a:lvl3pPr marL="4869180" indent="-973836" algn="l" defTabSz="1947672" rtl="0" eaLnBrk="1" latinLnBrk="0" hangingPunct="1">
        <a:spcBef>
          <a:spcPct val="20000"/>
        </a:spcBef>
        <a:buFont typeface="Arial"/>
        <a:buChar char="•"/>
        <a:defRPr sz="10206" kern="1200">
          <a:solidFill>
            <a:schemeClr val="tx1"/>
          </a:solidFill>
          <a:latin typeface="+mn-lt"/>
          <a:ea typeface="+mn-ea"/>
          <a:cs typeface="+mn-cs"/>
        </a:defRPr>
      </a:lvl3pPr>
      <a:lvl4pPr marL="6816852" indent="-973836" algn="l" defTabSz="1947672" rtl="0" eaLnBrk="1" latinLnBrk="0" hangingPunct="1">
        <a:spcBef>
          <a:spcPct val="20000"/>
        </a:spcBef>
        <a:buFont typeface="Arial"/>
        <a:buChar char="–"/>
        <a:defRPr sz="8520" kern="1200">
          <a:solidFill>
            <a:schemeClr val="tx1"/>
          </a:solidFill>
          <a:latin typeface="+mn-lt"/>
          <a:ea typeface="+mn-ea"/>
          <a:cs typeface="+mn-cs"/>
        </a:defRPr>
      </a:lvl4pPr>
      <a:lvl5pPr marL="8764524" indent="-973836" algn="l" defTabSz="1947672" rtl="0" eaLnBrk="1" latinLnBrk="0" hangingPunct="1">
        <a:spcBef>
          <a:spcPct val="20000"/>
        </a:spcBef>
        <a:buFont typeface="Arial"/>
        <a:buChar char="»"/>
        <a:defRPr sz="8520" kern="1200">
          <a:solidFill>
            <a:schemeClr val="tx1"/>
          </a:solidFill>
          <a:latin typeface="+mn-lt"/>
          <a:ea typeface="+mn-ea"/>
          <a:cs typeface="+mn-cs"/>
        </a:defRPr>
      </a:lvl5pPr>
      <a:lvl6pPr marL="10712196" indent="-973836" algn="l" defTabSz="1947672" rtl="0" eaLnBrk="1" latinLnBrk="0" hangingPunct="1">
        <a:spcBef>
          <a:spcPct val="20000"/>
        </a:spcBef>
        <a:buFont typeface="Arial"/>
        <a:buChar char="•"/>
        <a:defRPr sz="8520" kern="1200">
          <a:solidFill>
            <a:schemeClr val="tx1"/>
          </a:solidFill>
          <a:latin typeface="+mn-lt"/>
          <a:ea typeface="+mn-ea"/>
          <a:cs typeface="+mn-cs"/>
        </a:defRPr>
      </a:lvl6pPr>
      <a:lvl7pPr marL="12659868" indent="-973836" algn="l" defTabSz="1947672" rtl="0" eaLnBrk="1" latinLnBrk="0" hangingPunct="1">
        <a:spcBef>
          <a:spcPct val="20000"/>
        </a:spcBef>
        <a:buFont typeface="Arial"/>
        <a:buChar char="•"/>
        <a:defRPr sz="8520" kern="1200">
          <a:solidFill>
            <a:schemeClr val="tx1"/>
          </a:solidFill>
          <a:latin typeface="+mn-lt"/>
          <a:ea typeface="+mn-ea"/>
          <a:cs typeface="+mn-cs"/>
        </a:defRPr>
      </a:lvl7pPr>
      <a:lvl8pPr marL="14607540" indent="-973836" algn="l" defTabSz="1947672" rtl="0" eaLnBrk="1" latinLnBrk="0" hangingPunct="1">
        <a:spcBef>
          <a:spcPct val="20000"/>
        </a:spcBef>
        <a:buFont typeface="Arial"/>
        <a:buChar char="•"/>
        <a:defRPr sz="8520" kern="1200">
          <a:solidFill>
            <a:schemeClr val="tx1"/>
          </a:solidFill>
          <a:latin typeface="+mn-lt"/>
          <a:ea typeface="+mn-ea"/>
          <a:cs typeface="+mn-cs"/>
        </a:defRPr>
      </a:lvl8pPr>
      <a:lvl9pPr marL="16555212" indent="-973836" algn="l" defTabSz="1947672" rtl="0" eaLnBrk="1" latinLnBrk="0" hangingPunct="1">
        <a:spcBef>
          <a:spcPct val="20000"/>
        </a:spcBef>
        <a:buFont typeface="Arial"/>
        <a:buChar char="•"/>
        <a:defRPr sz="8520" kern="1200">
          <a:solidFill>
            <a:schemeClr val="tx1"/>
          </a:solidFill>
          <a:latin typeface="+mn-lt"/>
          <a:ea typeface="+mn-ea"/>
          <a:cs typeface="+mn-cs"/>
        </a:defRPr>
      </a:lvl9pPr>
    </p:bodyStyle>
    <p:otherStyle>
      <a:defPPr>
        <a:defRPr lang="en-US"/>
      </a:defPPr>
      <a:lvl1pPr marL="0" algn="l" defTabSz="1947672" rtl="0" eaLnBrk="1" latinLnBrk="0" hangingPunct="1">
        <a:defRPr sz="7633" kern="1200">
          <a:solidFill>
            <a:schemeClr val="tx1"/>
          </a:solidFill>
          <a:latin typeface="+mn-lt"/>
          <a:ea typeface="+mn-ea"/>
          <a:cs typeface="+mn-cs"/>
        </a:defRPr>
      </a:lvl1pPr>
      <a:lvl2pPr marL="1947672" algn="l" defTabSz="1947672" rtl="0" eaLnBrk="1" latinLnBrk="0" hangingPunct="1">
        <a:defRPr sz="7633" kern="1200">
          <a:solidFill>
            <a:schemeClr val="tx1"/>
          </a:solidFill>
          <a:latin typeface="+mn-lt"/>
          <a:ea typeface="+mn-ea"/>
          <a:cs typeface="+mn-cs"/>
        </a:defRPr>
      </a:lvl2pPr>
      <a:lvl3pPr marL="3895344" algn="l" defTabSz="1947672" rtl="0" eaLnBrk="1" latinLnBrk="0" hangingPunct="1">
        <a:defRPr sz="7633" kern="1200">
          <a:solidFill>
            <a:schemeClr val="tx1"/>
          </a:solidFill>
          <a:latin typeface="+mn-lt"/>
          <a:ea typeface="+mn-ea"/>
          <a:cs typeface="+mn-cs"/>
        </a:defRPr>
      </a:lvl3pPr>
      <a:lvl4pPr marL="5843016" algn="l" defTabSz="1947672" rtl="0" eaLnBrk="1" latinLnBrk="0" hangingPunct="1">
        <a:defRPr sz="7633" kern="1200">
          <a:solidFill>
            <a:schemeClr val="tx1"/>
          </a:solidFill>
          <a:latin typeface="+mn-lt"/>
          <a:ea typeface="+mn-ea"/>
          <a:cs typeface="+mn-cs"/>
        </a:defRPr>
      </a:lvl4pPr>
      <a:lvl5pPr marL="7790688" algn="l" defTabSz="1947672" rtl="0" eaLnBrk="1" latinLnBrk="0" hangingPunct="1">
        <a:defRPr sz="7633" kern="1200">
          <a:solidFill>
            <a:schemeClr val="tx1"/>
          </a:solidFill>
          <a:latin typeface="+mn-lt"/>
          <a:ea typeface="+mn-ea"/>
          <a:cs typeface="+mn-cs"/>
        </a:defRPr>
      </a:lvl5pPr>
      <a:lvl6pPr marL="9738360" algn="l" defTabSz="1947672" rtl="0" eaLnBrk="1" latinLnBrk="0" hangingPunct="1">
        <a:defRPr sz="7633" kern="1200">
          <a:solidFill>
            <a:schemeClr val="tx1"/>
          </a:solidFill>
          <a:latin typeface="+mn-lt"/>
          <a:ea typeface="+mn-ea"/>
          <a:cs typeface="+mn-cs"/>
        </a:defRPr>
      </a:lvl6pPr>
      <a:lvl7pPr marL="11686032" algn="l" defTabSz="1947672" rtl="0" eaLnBrk="1" latinLnBrk="0" hangingPunct="1">
        <a:defRPr sz="7633" kern="1200">
          <a:solidFill>
            <a:schemeClr val="tx1"/>
          </a:solidFill>
          <a:latin typeface="+mn-lt"/>
          <a:ea typeface="+mn-ea"/>
          <a:cs typeface="+mn-cs"/>
        </a:defRPr>
      </a:lvl7pPr>
      <a:lvl8pPr marL="13633704" algn="l" defTabSz="1947672" rtl="0" eaLnBrk="1" latinLnBrk="0" hangingPunct="1">
        <a:defRPr sz="7633" kern="1200">
          <a:solidFill>
            <a:schemeClr val="tx1"/>
          </a:solidFill>
          <a:latin typeface="+mn-lt"/>
          <a:ea typeface="+mn-ea"/>
          <a:cs typeface="+mn-cs"/>
        </a:defRPr>
      </a:lvl8pPr>
      <a:lvl9pPr marL="15581376" algn="l" defTabSz="1947672" rtl="0" eaLnBrk="1" latinLnBrk="0" hangingPunct="1">
        <a:defRPr sz="7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 name="Group 1033">
            <a:extLst>
              <a:ext uri="{FF2B5EF4-FFF2-40B4-BE49-F238E27FC236}">
                <a16:creationId xmlns:a16="http://schemas.microsoft.com/office/drawing/2014/main" id="{D798BE66-69F0-4019-A92F-618D46D8B4D0}"/>
              </a:ext>
            </a:extLst>
          </p:cNvPr>
          <p:cNvGrpSpPr/>
          <p:nvPr/>
        </p:nvGrpSpPr>
        <p:grpSpPr>
          <a:xfrm>
            <a:off x="21921621" y="10425591"/>
            <a:ext cx="10041857" cy="5715012"/>
            <a:chOff x="22017443" y="10748031"/>
            <a:chExt cx="10041857" cy="5715012"/>
          </a:xfrm>
        </p:grpSpPr>
        <p:pic>
          <p:nvPicPr>
            <p:cNvPr id="142" name="Picture 141">
              <a:extLst>
                <a:ext uri="{FF2B5EF4-FFF2-40B4-BE49-F238E27FC236}">
                  <a16:creationId xmlns:a16="http://schemas.microsoft.com/office/drawing/2014/main" id="{B6A642C2-DB49-4E37-843F-788F2F6D2F44}"/>
                </a:ext>
              </a:extLst>
            </p:cNvPr>
            <p:cNvPicPr>
              <a:picLocks noChangeAspect="1"/>
            </p:cNvPicPr>
            <p:nvPr/>
          </p:nvPicPr>
          <p:blipFill rotWithShape="1">
            <a:blip r:embed="rId2"/>
            <a:srcRect l="5179" r="3947"/>
            <a:stretch/>
          </p:blipFill>
          <p:spPr>
            <a:xfrm>
              <a:off x="22139719" y="10748031"/>
              <a:ext cx="9919581" cy="5715012"/>
            </a:xfrm>
            <a:prstGeom prst="rect">
              <a:avLst/>
            </a:prstGeom>
          </p:spPr>
        </p:pic>
        <p:sp>
          <p:nvSpPr>
            <p:cNvPr id="1031" name="Rectangle 1030">
              <a:extLst>
                <a:ext uri="{FF2B5EF4-FFF2-40B4-BE49-F238E27FC236}">
                  <a16:creationId xmlns:a16="http://schemas.microsoft.com/office/drawing/2014/main" id="{6899C88F-6C06-4DCB-8FE5-D75C80A4CE75}"/>
                </a:ext>
              </a:extLst>
            </p:cNvPr>
            <p:cNvSpPr/>
            <p:nvPr/>
          </p:nvSpPr>
          <p:spPr>
            <a:xfrm>
              <a:off x="25947701" y="13944397"/>
              <a:ext cx="4933950" cy="144361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rgbClr val="00B050"/>
                  </a:solidFill>
                </a:rPr>
                <a:t>Green</a:t>
              </a:r>
              <a:r>
                <a:rPr lang="en-US" sz="2400" dirty="0">
                  <a:solidFill>
                    <a:schemeClr val="tx1"/>
                  </a:solidFill>
                </a:rPr>
                <a:t>: all data points</a:t>
              </a:r>
            </a:p>
            <a:p>
              <a:r>
                <a:rPr lang="en-US" sz="2400" dirty="0">
                  <a:solidFill>
                    <a:srgbClr val="002060"/>
                  </a:solidFill>
                </a:rPr>
                <a:t>Blue</a:t>
              </a:r>
              <a:r>
                <a:rPr lang="en-US" sz="2400" dirty="0">
                  <a:solidFill>
                    <a:schemeClr val="tx1"/>
                  </a:solidFill>
                </a:rPr>
                <a:t>: data points from high cirrus</a:t>
              </a:r>
            </a:p>
            <a:p>
              <a:r>
                <a:rPr lang="en-US" sz="2400" dirty="0">
                  <a:solidFill>
                    <a:srgbClr val="C00000"/>
                  </a:solidFill>
                </a:rPr>
                <a:t>Red</a:t>
              </a:r>
              <a:r>
                <a:rPr lang="en-US" sz="2400" dirty="0">
                  <a:solidFill>
                    <a:schemeClr val="tx1"/>
                  </a:solidFill>
                </a:rPr>
                <a:t>: same as blue, but with molecular </a:t>
              </a:r>
            </a:p>
            <a:p>
              <a:r>
                <a:rPr lang="en-US" sz="2400" dirty="0">
                  <a:solidFill>
                    <a:schemeClr val="tx1"/>
                  </a:solidFill>
                </a:rPr>
                <a:t>         scattering correction </a:t>
              </a:r>
            </a:p>
          </p:txBody>
        </p:sp>
        <p:sp>
          <p:nvSpPr>
            <p:cNvPr id="1032" name="TextBox 1031">
              <a:extLst>
                <a:ext uri="{FF2B5EF4-FFF2-40B4-BE49-F238E27FC236}">
                  <a16:creationId xmlns:a16="http://schemas.microsoft.com/office/drawing/2014/main" id="{5CE6E8AB-E865-4F75-9887-A862A966E01B}"/>
                </a:ext>
              </a:extLst>
            </p:cNvPr>
            <p:cNvSpPr txBox="1"/>
            <p:nvPr/>
          </p:nvSpPr>
          <p:spPr>
            <a:xfrm rot="16200000">
              <a:off x="20299152" y="13255917"/>
              <a:ext cx="3898247" cy="461665"/>
            </a:xfrm>
            <a:prstGeom prst="rect">
              <a:avLst/>
            </a:prstGeom>
            <a:solidFill>
              <a:schemeClr val="bg1"/>
            </a:solidFill>
          </p:spPr>
          <p:txBody>
            <a:bodyPr wrap="none" rtlCol="0">
              <a:spAutoFit/>
            </a:bodyPr>
            <a:lstStyle/>
            <a:p>
              <a:r>
                <a:rPr lang="en-US" sz="2400" dirty="0"/>
                <a:t>Perpendicular to parallel ratio</a:t>
              </a:r>
            </a:p>
          </p:txBody>
        </p:sp>
        <p:sp>
          <p:nvSpPr>
            <p:cNvPr id="1033" name="TextBox 1032">
              <a:extLst>
                <a:ext uri="{FF2B5EF4-FFF2-40B4-BE49-F238E27FC236}">
                  <a16:creationId xmlns:a16="http://schemas.microsoft.com/office/drawing/2014/main" id="{C4242429-FEC0-477F-9181-EEA2E11BAAAC}"/>
                </a:ext>
              </a:extLst>
            </p:cNvPr>
            <p:cNvSpPr txBox="1"/>
            <p:nvPr/>
          </p:nvSpPr>
          <p:spPr>
            <a:xfrm>
              <a:off x="26939647" y="15759683"/>
              <a:ext cx="1212511" cy="461665"/>
            </a:xfrm>
            <a:prstGeom prst="rect">
              <a:avLst/>
            </a:prstGeom>
            <a:solidFill>
              <a:schemeClr val="bg1"/>
            </a:solidFill>
          </p:spPr>
          <p:txBody>
            <a:bodyPr wrap="none" rtlCol="0">
              <a:spAutoFit/>
            </a:bodyPr>
            <a:lstStyle/>
            <a:p>
              <a:r>
                <a:rPr lang="en-US" sz="2400" dirty="0"/>
                <a:t>Latitude</a:t>
              </a:r>
            </a:p>
          </p:txBody>
        </p:sp>
      </p:grpSp>
      <p:pic>
        <p:nvPicPr>
          <p:cNvPr id="128" name="Picture 127" descr="Clouds in the sky&#10;&#10;Description automatically generated with medium confidence">
            <a:extLst>
              <a:ext uri="{FF2B5EF4-FFF2-40B4-BE49-F238E27FC236}">
                <a16:creationId xmlns:a16="http://schemas.microsoft.com/office/drawing/2014/main" id="{FE7EDD9D-C73B-4387-9BD3-A1EF97EFE67C}"/>
              </a:ext>
            </a:extLst>
          </p:cNvPr>
          <p:cNvPicPr>
            <a:picLocks noChangeAspect="1"/>
          </p:cNvPicPr>
          <p:nvPr/>
        </p:nvPicPr>
        <p:blipFill rotWithShape="1">
          <a:blip r:embed="rId3">
            <a:alphaModFix amt="41000"/>
            <a:extLst>
              <a:ext uri="{28A0092B-C50C-407E-A947-70E740481C1C}">
                <a14:useLocalDpi xmlns:a14="http://schemas.microsoft.com/office/drawing/2010/main" val="0"/>
              </a:ext>
            </a:extLst>
          </a:blip>
          <a:srcRect l="27111" t="14044" r="27033" b="5005"/>
          <a:stretch/>
        </p:blipFill>
        <p:spPr>
          <a:xfrm>
            <a:off x="648098" y="10794800"/>
            <a:ext cx="9810489" cy="12956664"/>
          </a:xfrm>
          <a:prstGeom prst="rect">
            <a:avLst/>
          </a:prstGeom>
        </p:spPr>
      </p:pic>
      <p:sp>
        <p:nvSpPr>
          <p:cNvPr id="67" name="Rectangle 68">
            <a:extLst>
              <a:ext uri="{FF2B5EF4-FFF2-40B4-BE49-F238E27FC236}">
                <a16:creationId xmlns:a16="http://schemas.microsoft.com/office/drawing/2014/main" id="{42B1A80E-24E3-4C2E-8B37-17C34F0C4E4A}"/>
              </a:ext>
            </a:extLst>
          </p:cNvPr>
          <p:cNvSpPr>
            <a:spLocks noChangeArrowheads="1"/>
          </p:cNvSpPr>
          <p:nvPr/>
        </p:nvSpPr>
        <p:spPr bwMode="auto">
          <a:xfrm>
            <a:off x="646741" y="24141489"/>
            <a:ext cx="9810488" cy="12993398"/>
          </a:xfrm>
          <a:prstGeom prst="rect">
            <a:avLst/>
          </a:prstGeom>
          <a:solidFill>
            <a:schemeClr val="accent5">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947108"/>
            <a:endParaRPr lang="en-US" sz="9408"/>
          </a:p>
        </p:txBody>
      </p:sp>
      <p:sp>
        <p:nvSpPr>
          <p:cNvPr id="4" name="Rectangle 46"/>
          <p:cNvSpPr>
            <a:spLocks noChangeArrowheads="1"/>
          </p:cNvSpPr>
          <p:nvPr/>
        </p:nvSpPr>
        <p:spPr bwMode="auto">
          <a:xfrm>
            <a:off x="22379066" y="35342612"/>
            <a:ext cx="9332595" cy="88761"/>
          </a:xfrm>
          <a:prstGeom prst="rect">
            <a:avLst/>
          </a:prstGeom>
          <a:solidFill>
            <a:srgbClr val="2163A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947108"/>
            <a:endParaRPr lang="en-US" sz="9408"/>
          </a:p>
        </p:txBody>
      </p:sp>
      <p:sp>
        <p:nvSpPr>
          <p:cNvPr id="5" name="Rectangle 41"/>
          <p:cNvSpPr>
            <a:spLocks noChangeArrowheads="1"/>
          </p:cNvSpPr>
          <p:nvPr/>
        </p:nvSpPr>
        <p:spPr bwMode="auto">
          <a:xfrm>
            <a:off x="1771211" y="228600"/>
            <a:ext cx="28537383" cy="7925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70006" tIns="85003" rIns="170006" bIns="85003" anchor="ctr"/>
          <a:lstStyle/>
          <a:p>
            <a:pPr algn="ctr" defTabSz="4079582">
              <a:spcAft>
                <a:spcPts val="600"/>
              </a:spcAft>
              <a:defRPr/>
            </a:pPr>
            <a:r>
              <a:rPr lang="en-US" sz="7200" b="1" dirty="0">
                <a:solidFill>
                  <a:srgbClr val="002060"/>
                </a:solidFill>
                <a:latin typeface="Helvetica"/>
                <a:cs typeface="Helvetica"/>
              </a:rPr>
              <a:t>Polarization Calibration Using Solar Radiation Background Signal Scattered from Dense Cirrus Clouds in the Visible </a:t>
            </a:r>
          </a:p>
          <a:p>
            <a:pPr algn="ctr" defTabSz="4079582">
              <a:spcAft>
                <a:spcPts val="600"/>
              </a:spcAft>
              <a:defRPr/>
            </a:pPr>
            <a:r>
              <a:rPr lang="en-US" sz="7200" b="1" dirty="0">
                <a:solidFill>
                  <a:srgbClr val="002060"/>
                </a:solidFill>
                <a:latin typeface="Helvetica"/>
                <a:cs typeface="Helvetica"/>
              </a:rPr>
              <a:t>and Ultraviolet Wavelength Regime</a:t>
            </a:r>
            <a:r>
              <a:rPr lang="en-US" sz="7200" b="1" dirty="0">
                <a:latin typeface="Helvetica"/>
                <a:cs typeface="Helvetica"/>
              </a:rPr>
              <a:t>s</a:t>
            </a:r>
          </a:p>
          <a:p>
            <a:pPr algn="ctr" defTabSz="4079582">
              <a:spcAft>
                <a:spcPts val="600"/>
              </a:spcAft>
              <a:defRPr/>
            </a:pPr>
            <a:br>
              <a:rPr lang="en-US" sz="900" b="1" dirty="0">
                <a:solidFill>
                  <a:srgbClr val="2163A1"/>
                </a:solidFill>
                <a:latin typeface="Helvetica"/>
                <a:cs typeface="Helvetica"/>
              </a:rPr>
            </a:br>
            <a:r>
              <a:rPr lang="en-US" sz="4260" b="1" dirty="0">
                <a:solidFill>
                  <a:srgbClr val="0070C0"/>
                </a:solidFill>
                <a:latin typeface="Helvetica"/>
                <a:cs typeface="Helvetica"/>
              </a:rPr>
              <a:t>Zhaoyan Liu</a:t>
            </a:r>
            <a:r>
              <a:rPr lang="en-US" sz="4260" b="1" baseline="30000" dirty="0">
                <a:solidFill>
                  <a:srgbClr val="0070C0"/>
                </a:solidFill>
                <a:latin typeface="Helvetica"/>
                <a:cs typeface="Helvetica"/>
              </a:rPr>
              <a:t>1</a:t>
            </a:r>
            <a:r>
              <a:rPr lang="en-US" sz="4260" b="1" dirty="0">
                <a:solidFill>
                  <a:srgbClr val="0070C0"/>
                </a:solidFill>
                <a:latin typeface="Helvetica"/>
                <a:cs typeface="Helvetica"/>
              </a:rPr>
              <a:t>, Yongxiang Hu</a:t>
            </a:r>
            <a:r>
              <a:rPr lang="en-US" sz="4260" b="1" baseline="30000" dirty="0">
                <a:solidFill>
                  <a:srgbClr val="0070C0"/>
                </a:solidFill>
                <a:latin typeface="Helvetica"/>
                <a:cs typeface="Helvetica"/>
              </a:rPr>
              <a:t>1</a:t>
            </a:r>
            <a:r>
              <a:rPr lang="en-US" sz="4260" b="1" dirty="0">
                <a:solidFill>
                  <a:srgbClr val="0070C0"/>
                </a:solidFill>
                <a:latin typeface="Helvetica"/>
                <a:cs typeface="Helvetica"/>
              </a:rPr>
              <a:t>, Pengwang Zhai</a:t>
            </a:r>
            <a:r>
              <a:rPr lang="en-US" sz="4260" b="1" baseline="30000" dirty="0">
                <a:solidFill>
                  <a:srgbClr val="0070C0"/>
                </a:solidFill>
                <a:latin typeface="Helvetica"/>
                <a:cs typeface="Helvetica"/>
              </a:rPr>
              <a:t>2</a:t>
            </a:r>
            <a:r>
              <a:rPr lang="en-US" sz="4260" b="1" dirty="0">
                <a:solidFill>
                  <a:srgbClr val="0070C0"/>
                </a:solidFill>
                <a:latin typeface="Helvetica"/>
                <a:cs typeface="Helvetica"/>
              </a:rPr>
              <a:t>, Shan Zeng</a:t>
            </a:r>
            <a:r>
              <a:rPr lang="en-US" sz="4260" b="1" baseline="30000" dirty="0">
                <a:solidFill>
                  <a:srgbClr val="0070C0"/>
                </a:solidFill>
                <a:latin typeface="Helvetica"/>
                <a:cs typeface="Helvetica"/>
              </a:rPr>
              <a:t>3</a:t>
            </a:r>
            <a:r>
              <a:rPr lang="en-US" sz="4260" b="1" dirty="0">
                <a:solidFill>
                  <a:srgbClr val="0070C0"/>
                </a:solidFill>
                <a:latin typeface="Helvetica"/>
                <a:cs typeface="Helvetica"/>
              </a:rPr>
              <a:t>, </a:t>
            </a:r>
          </a:p>
          <a:p>
            <a:pPr algn="ctr" defTabSz="4079582">
              <a:spcAft>
                <a:spcPts val="600"/>
              </a:spcAft>
              <a:defRPr/>
            </a:pPr>
            <a:r>
              <a:rPr lang="en-US" sz="4260" b="1" dirty="0">
                <a:solidFill>
                  <a:srgbClr val="0070C0"/>
                </a:solidFill>
                <a:latin typeface="Helvetica"/>
                <a:cs typeface="Helvetica"/>
              </a:rPr>
              <a:t>Mark Vaughan</a:t>
            </a:r>
            <a:r>
              <a:rPr lang="en-US" sz="4260" b="1" baseline="30000" dirty="0">
                <a:solidFill>
                  <a:srgbClr val="0070C0"/>
                </a:solidFill>
                <a:latin typeface="Helvetica"/>
                <a:cs typeface="Helvetica"/>
              </a:rPr>
              <a:t>1</a:t>
            </a:r>
            <a:r>
              <a:rPr lang="en-US" sz="4260" b="1" dirty="0">
                <a:solidFill>
                  <a:srgbClr val="0070C0"/>
                </a:solidFill>
                <a:latin typeface="Helvetica"/>
                <a:cs typeface="Helvetica"/>
              </a:rPr>
              <a:t>, Sharon Rodier</a:t>
            </a:r>
            <a:r>
              <a:rPr lang="en-US" sz="4260" b="1" baseline="30000" dirty="0">
                <a:solidFill>
                  <a:srgbClr val="0070C0"/>
                </a:solidFill>
                <a:latin typeface="Helvetica"/>
                <a:cs typeface="Helvetica"/>
              </a:rPr>
              <a:t>3</a:t>
            </a:r>
            <a:r>
              <a:rPr lang="en-US" sz="4260" b="1" dirty="0">
                <a:solidFill>
                  <a:srgbClr val="0070C0"/>
                </a:solidFill>
                <a:latin typeface="Helvetica"/>
                <a:cs typeface="Helvetica"/>
              </a:rPr>
              <a:t>, and Xiaomei Lu</a:t>
            </a:r>
            <a:r>
              <a:rPr lang="en-US" sz="4260" b="1" baseline="30000" dirty="0">
                <a:solidFill>
                  <a:srgbClr val="0070C0"/>
                </a:solidFill>
                <a:latin typeface="Helvetica"/>
                <a:cs typeface="Helvetica"/>
              </a:rPr>
              <a:t>1</a:t>
            </a:r>
            <a:br>
              <a:rPr lang="en-US" altLang="ja-JP" sz="4260" dirty="0">
                <a:solidFill>
                  <a:srgbClr val="0070C0"/>
                </a:solidFill>
                <a:latin typeface="Helvetica"/>
                <a:cs typeface="Helvetica"/>
              </a:rPr>
            </a:br>
            <a:r>
              <a:rPr lang="en-US" altLang="ja-JP" sz="4260" i="1" dirty="0">
                <a:solidFill>
                  <a:srgbClr val="0070C0"/>
                </a:solidFill>
                <a:latin typeface="Helvetica"/>
                <a:cs typeface="Helvetica"/>
              </a:rPr>
              <a:t>1 NASA Langley Research Center, Hampton VA USA</a:t>
            </a:r>
          </a:p>
          <a:p>
            <a:pPr algn="ctr" defTabSz="4079582">
              <a:defRPr/>
            </a:pPr>
            <a:r>
              <a:rPr lang="en-US" altLang="ja-JP" sz="4260" i="1" dirty="0">
                <a:solidFill>
                  <a:srgbClr val="0070C0"/>
                </a:solidFill>
                <a:latin typeface="Helvetica"/>
                <a:cs typeface="Helvetica"/>
              </a:rPr>
              <a:t>2 University of Maryland, Baltimore County, MD USA</a:t>
            </a:r>
          </a:p>
          <a:p>
            <a:pPr algn="ctr" defTabSz="4079582">
              <a:defRPr/>
            </a:pPr>
            <a:r>
              <a:rPr lang="en-US" altLang="ja-JP" sz="4260" i="1" dirty="0">
                <a:solidFill>
                  <a:srgbClr val="0070C0"/>
                </a:solidFill>
                <a:latin typeface="Helvetica"/>
                <a:cs typeface="Helvetica"/>
              </a:rPr>
              <a:t>3 Science Systems and Applications Inc., Hampton VA USA</a:t>
            </a:r>
          </a:p>
          <a:p>
            <a:pPr algn="ctr" defTabSz="4079582">
              <a:defRPr/>
            </a:pPr>
            <a:r>
              <a:rPr lang="en-US" altLang="ja-JP" sz="4260" i="1" dirty="0">
                <a:solidFill>
                  <a:srgbClr val="0070C0"/>
                </a:solidFill>
                <a:latin typeface="Helvetica"/>
                <a:cs typeface="Helvetica"/>
              </a:rPr>
              <a:t>Corresponding author: Zhaoyan.liu@nasa.gov</a:t>
            </a:r>
            <a:endParaRPr lang="en-US" sz="4260" i="1" dirty="0">
              <a:solidFill>
                <a:srgbClr val="0070C0"/>
              </a:solidFill>
              <a:latin typeface="Helvetica"/>
              <a:cs typeface="Helvetica"/>
            </a:endParaRPr>
          </a:p>
        </p:txBody>
      </p:sp>
      <p:sp>
        <p:nvSpPr>
          <p:cNvPr id="6" name="Text Box 4"/>
          <p:cNvSpPr txBox="1">
            <a:spLocks noChangeArrowheads="1"/>
          </p:cNvSpPr>
          <p:nvPr/>
        </p:nvSpPr>
        <p:spPr bwMode="auto">
          <a:xfrm>
            <a:off x="11564303" y="9410503"/>
            <a:ext cx="9332595" cy="991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70006" tIns="85003" rIns="170006" bIns="85003">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n-US" sz="5325" b="1">
                <a:solidFill>
                  <a:srgbClr val="0D0C0C"/>
                </a:solidFill>
                <a:latin typeface="Helvetica" charset="0"/>
                <a:cs typeface="Helvetica" charset="0"/>
              </a:rPr>
              <a:t>METHODS</a:t>
            </a:r>
          </a:p>
        </p:txBody>
      </p:sp>
      <p:sp>
        <p:nvSpPr>
          <p:cNvPr id="7" name="Text Box 5"/>
          <p:cNvSpPr txBox="1">
            <a:spLocks noChangeArrowheads="1"/>
          </p:cNvSpPr>
          <p:nvPr/>
        </p:nvSpPr>
        <p:spPr bwMode="auto">
          <a:xfrm>
            <a:off x="811530" y="9410503"/>
            <a:ext cx="9332596" cy="991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70006" tIns="85003" rIns="170006" bIns="85003">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n-US" sz="5325" b="1">
                <a:solidFill>
                  <a:srgbClr val="0D0C0C"/>
                </a:solidFill>
                <a:latin typeface="Helvetica" charset="0"/>
                <a:cs typeface="Helvetica" charset="0"/>
              </a:rPr>
              <a:t>INTRODUCTION</a:t>
            </a:r>
          </a:p>
        </p:txBody>
      </p:sp>
      <p:sp>
        <p:nvSpPr>
          <p:cNvPr id="8" name="Text Box 7"/>
          <p:cNvSpPr txBox="1">
            <a:spLocks noChangeArrowheads="1"/>
          </p:cNvSpPr>
          <p:nvPr/>
        </p:nvSpPr>
        <p:spPr bwMode="auto">
          <a:xfrm>
            <a:off x="22412881" y="9410503"/>
            <a:ext cx="9332595" cy="991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70006" tIns="85003" rIns="170006" bIns="85003">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n-US" sz="5325" b="1">
                <a:solidFill>
                  <a:srgbClr val="0D0C0C"/>
                </a:solidFill>
                <a:latin typeface="Helvetica" charset="0"/>
                <a:cs typeface="Helvetica" charset="0"/>
              </a:rPr>
              <a:t>RESULTS</a:t>
            </a:r>
          </a:p>
        </p:txBody>
      </p:sp>
      <p:sp>
        <p:nvSpPr>
          <p:cNvPr id="9" name="Rectangle 10"/>
          <p:cNvSpPr>
            <a:spLocks noChangeArrowheads="1"/>
          </p:cNvSpPr>
          <p:nvPr/>
        </p:nvSpPr>
        <p:spPr bwMode="auto">
          <a:xfrm>
            <a:off x="21999915" y="35532707"/>
            <a:ext cx="10008690" cy="1616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70006" tIns="85003" rIns="170006" bIns="85003"/>
          <a:lstStyle/>
          <a:p>
            <a:pPr defTabSz="4078784">
              <a:spcBef>
                <a:spcPct val="20000"/>
              </a:spcBef>
            </a:pPr>
            <a:r>
              <a:rPr lang="en-US" sz="2130" dirty="0">
                <a:latin typeface="Helvetica" charset="0"/>
                <a:cs typeface="Helvetica" charset="0"/>
              </a:rPr>
              <a:t>1. Liu et al., </a:t>
            </a:r>
            <a:r>
              <a:rPr lang="en-US" sz="2130" i="1" dirty="0">
                <a:latin typeface="Helvetica" charset="0"/>
                <a:cs typeface="Helvetica" charset="0"/>
              </a:rPr>
              <a:t>IEEE </a:t>
            </a:r>
            <a:r>
              <a:rPr lang="en-US" sz="2130" i="1" dirty="0" err="1">
                <a:latin typeface="Helvetica" charset="0"/>
                <a:cs typeface="Helvetica" charset="0"/>
              </a:rPr>
              <a:t>Geosci</a:t>
            </a:r>
            <a:r>
              <a:rPr lang="en-US" sz="2130" i="1" dirty="0">
                <a:latin typeface="Helvetica" charset="0"/>
                <a:cs typeface="Helvetica" charset="0"/>
              </a:rPr>
              <a:t>. Remote Sens. Lett</a:t>
            </a:r>
            <a:r>
              <a:rPr lang="en-US" sz="2130" dirty="0">
                <a:latin typeface="Helvetica" charset="0"/>
                <a:cs typeface="Helvetica" charset="0"/>
              </a:rPr>
              <a:t>., </a:t>
            </a:r>
            <a:r>
              <a:rPr lang="en-US" sz="2130" b="1" dirty="0">
                <a:latin typeface="Helvetica" charset="0"/>
                <a:cs typeface="Helvetica" charset="0"/>
              </a:rPr>
              <a:t>1</a:t>
            </a:r>
            <a:r>
              <a:rPr lang="en-US" sz="2130" dirty="0">
                <a:latin typeface="Helvetica" charset="0"/>
                <a:cs typeface="Helvetica" charset="0"/>
              </a:rPr>
              <a:t>, 157–161, 2004. </a:t>
            </a:r>
          </a:p>
          <a:p>
            <a:pPr marL="285750" indent="-285750" defTabSz="4078784">
              <a:spcBef>
                <a:spcPct val="20000"/>
              </a:spcBef>
            </a:pPr>
            <a:r>
              <a:rPr lang="en-US" sz="2130" dirty="0">
                <a:latin typeface="Helvetica" charset="0"/>
                <a:cs typeface="Helvetica" charset="0"/>
              </a:rPr>
              <a:t>2. Vaughan et al., </a:t>
            </a:r>
            <a:r>
              <a:rPr lang="en-US" sz="2130" i="1" dirty="0">
                <a:latin typeface="Helvetica" charset="0"/>
                <a:cs typeface="Helvetica" charset="0"/>
              </a:rPr>
              <a:t>Reviewed &amp; Revised Papers Presented at the 30th International Laser Radar Conference (ILRC), J. Sullivan and T. Leblanc, Eds.</a:t>
            </a:r>
          </a:p>
          <a:p>
            <a:pPr marL="285750" indent="-285750" defTabSz="4078784">
              <a:spcBef>
                <a:spcPct val="20000"/>
              </a:spcBef>
            </a:pPr>
            <a:r>
              <a:rPr lang="en-US" sz="2130" dirty="0">
                <a:latin typeface="Helvetica" charset="0"/>
                <a:cs typeface="Helvetica" charset="0"/>
              </a:rPr>
              <a:t>3. Zhai et al., </a:t>
            </a:r>
            <a:r>
              <a:rPr lang="en-US" sz="2130" i="1" dirty="0">
                <a:latin typeface="Helvetica" charset="0"/>
                <a:cs typeface="Helvetica" charset="0"/>
              </a:rPr>
              <a:t>JQSRT</a:t>
            </a:r>
            <a:r>
              <a:rPr lang="en-US" sz="2130" dirty="0">
                <a:latin typeface="Helvetica" charset="0"/>
                <a:cs typeface="Helvetica" charset="0"/>
              </a:rPr>
              <a:t>, </a:t>
            </a:r>
            <a:r>
              <a:rPr lang="en-US" sz="2130" b="1" dirty="0">
                <a:latin typeface="Helvetica" charset="0"/>
                <a:cs typeface="Helvetica" charset="0"/>
              </a:rPr>
              <a:t>111</a:t>
            </a:r>
            <a:r>
              <a:rPr lang="en-US" sz="2130" dirty="0">
                <a:latin typeface="Helvetica" charset="0"/>
                <a:cs typeface="Helvetica" charset="0"/>
              </a:rPr>
              <a:t>, 1025-1040, 2009</a:t>
            </a:r>
          </a:p>
        </p:txBody>
      </p:sp>
      <p:sp>
        <p:nvSpPr>
          <p:cNvPr id="10" name="Text Box 7"/>
          <p:cNvSpPr txBox="1">
            <a:spLocks noChangeArrowheads="1"/>
          </p:cNvSpPr>
          <p:nvPr/>
        </p:nvSpPr>
        <p:spPr bwMode="auto">
          <a:xfrm>
            <a:off x="22356086" y="27694898"/>
            <a:ext cx="9332595" cy="991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70006" tIns="85003" rIns="170006" bIns="85003">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n-US" sz="5325" b="1" dirty="0">
                <a:solidFill>
                  <a:srgbClr val="0D0C0C"/>
                </a:solidFill>
                <a:latin typeface="Helvetica" charset="0"/>
                <a:cs typeface="Helvetica" charset="0"/>
              </a:rPr>
              <a:t>CONCLUSIONS</a:t>
            </a:r>
          </a:p>
        </p:txBody>
      </p:sp>
      <p:sp>
        <p:nvSpPr>
          <p:cNvPr id="11" name="Text Box 7"/>
          <p:cNvSpPr txBox="1">
            <a:spLocks noChangeArrowheads="1"/>
          </p:cNvSpPr>
          <p:nvPr/>
        </p:nvSpPr>
        <p:spPr bwMode="auto">
          <a:xfrm>
            <a:off x="22379067" y="34250156"/>
            <a:ext cx="9332595" cy="991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70006" tIns="85003" rIns="170006" bIns="85003">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n-US" sz="5325" b="1" dirty="0">
                <a:solidFill>
                  <a:srgbClr val="0D0C0C"/>
                </a:solidFill>
                <a:latin typeface="Helvetica" charset="0"/>
                <a:cs typeface="Helvetica" charset="0"/>
              </a:rPr>
              <a:t>REFERENCES</a:t>
            </a:r>
          </a:p>
        </p:txBody>
      </p:sp>
      <p:pic>
        <p:nvPicPr>
          <p:cNvPr id="12" name="Picture 5" descr="Call4Posters_whit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69516" y="59617295"/>
            <a:ext cx="3671610" cy="927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44"/>
          <p:cNvSpPr>
            <a:spLocks noChangeArrowheads="1"/>
          </p:cNvSpPr>
          <p:nvPr/>
        </p:nvSpPr>
        <p:spPr bwMode="auto">
          <a:xfrm>
            <a:off x="1" y="37501275"/>
            <a:ext cx="32461199" cy="152162"/>
          </a:xfrm>
          <a:prstGeom prst="rect">
            <a:avLst/>
          </a:prstGeom>
          <a:solidFill>
            <a:srgbClr val="2163A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70032" tIns="85016" rIns="170032" bIns="85016"/>
          <a:lstStyle/>
          <a:p>
            <a:pPr defTabSz="4078784"/>
            <a:endParaRPr lang="en-US" sz="7633">
              <a:latin typeface="Helvetica" charset="0"/>
              <a:cs typeface="Helvetica" charset="0"/>
            </a:endParaRPr>
          </a:p>
        </p:txBody>
      </p:sp>
      <p:sp>
        <p:nvSpPr>
          <p:cNvPr id="16" name="TextBox 39"/>
          <p:cNvSpPr txBox="1">
            <a:spLocks noChangeArrowheads="1"/>
          </p:cNvSpPr>
          <p:nvPr/>
        </p:nvSpPr>
        <p:spPr bwMode="auto">
          <a:xfrm>
            <a:off x="46604785" y="-11871649"/>
            <a:ext cx="220463" cy="4542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70032" tIns="85016" rIns="170032" bIns="85016">
            <a:spAutoFit/>
          </a:bodyPr>
          <a:lstStyle>
            <a:lvl1pPr eaLnBrk="0" hangingPunct="0">
              <a:defRPr sz="10600">
                <a:solidFill>
                  <a:schemeClr val="tx2"/>
                </a:solidFill>
                <a:latin typeface="Arial" charset="0"/>
                <a:ea typeface="ＭＳ Ｐゴシック" charset="0"/>
                <a:cs typeface="ＭＳ Ｐゴシック" charset="0"/>
              </a:defRPr>
            </a:lvl1pPr>
            <a:lvl2pPr marL="742950" indent="-285750" eaLnBrk="0" hangingPunct="0">
              <a:defRPr sz="10600">
                <a:solidFill>
                  <a:schemeClr val="tx2"/>
                </a:solidFill>
                <a:latin typeface="Arial" charset="0"/>
                <a:ea typeface="ＭＳ Ｐゴシック" charset="0"/>
              </a:defRPr>
            </a:lvl2pPr>
            <a:lvl3pPr marL="1143000" indent="-228600" eaLnBrk="0" hangingPunct="0">
              <a:defRPr sz="10600">
                <a:solidFill>
                  <a:schemeClr val="tx2"/>
                </a:solidFill>
                <a:latin typeface="Arial" charset="0"/>
                <a:ea typeface="ＭＳ Ｐゴシック" charset="0"/>
              </a:defRPr>
            </a:lvl3pPr>
            <a:lvl4pPr marL="1600200" indent="-228600" eaLnBrk="0" hangingPunct="0">
              <a:defRPr sz="10600">
                <a:solidFill>
                  <a:schemeClr val="tx2"/>
                </a:solidFill>
                <a:latin typeface="Arial" charset="0"/>
                <a:ea typeface="ＭＳ Ｐゴシック" charset="0"/>
              </a:defRPr>
            </a:lvl4pPr>
            <a:lvl5pPr marL="2057400" indent="-228600" eaLnBrk="0" hangingPunct="0">
              <a:defRPr sz="106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106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106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106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10600">
                <a:solidFill>
                  <a:schemeClr val="tx2"/>
                </a:solidFill>
                <a:latin typeface="Arial" charset="0"/>
                <a:ea typeface="ＭＳ Ｐゴシック" charset="0"/>
              </a:defRPr>
            </a:lvl9pPr>
          </a:lstStyle>
          <a:p>
            <a:pPr algn="ctr" eaLnBrk="1" hangingPunct="1">
              <a:defRPr/>
            </a:pPr>
            <a:r>
              <a:rPr lang="en-US" sz="4260" dirty="0">
                <a:solidFill>
                  <a:schemeClr val="bg1">
                    <a:lumMod val="75000"/>
                  </a:schemeClr>
                </a:solidFill>
                <a:latin typeface="Helvetica"/>
                <a:cs typeface="Helvetica"/>
              </a:rPr>
              <a:t>2</a:t>
            </a:r>
            <a:r>
              <a:rPr lang="en-US" sz="4260" baseline="30000" dirty="0">
                <a:solidFill>
                  <a:schemeClr val="bg1">
                    <a:lumMod val="75000"/>
                  </a:schemeClr>
                </a:solidFill>
                <a:latin typeface="Helvetica"/>
                <a:cs typeface="Helvetica"/>
              </a:rPr>
              <a:t>nd</a:t>
            </a:r>
            <a:r>
              <a:rPr lang="en-US" sz="4260" dirty="0">
                <a:solidFill>
                  <a:schemeClr val="bg1">
                    <a:lumMod val="75000"/>
                  </a:schemeClr>
                </a:solidFill>
                <a:latin typeface="Helvetica"/>
                <a:cs typeface="Helvetica"/>
              </a:rPr>
              <a:t> LOGO</a:t>
            </a:r>
          </a:p>
        </p:txBody>
      </p:sp>
      <p:sp>
        <p:nvSpPr>
          <p:cNvPr id="17" name="Rectangle 49"/>
          <p:cNvSpPr>
            <a:spLocks noChangeArrowheads="1"/>
          </p:cNvSpPr>
          <p:nvPr/>
        </p:nvSpPr>
        <p:spPr bwMode="auto">
          <a:xfrm>
            <a:off x="22412881" y="28741321"/>
            <a:ext cx="9332595" cy="88761"/>
          </a:xfrm>
          <a:prstGeom prst="rect">
            <a:avLst/>
          </a:prstGeom>
          <a:solidFill>
            <a:srgbClr val="2163A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947108"/>
            <a:endParaRPr lang="en-US" sz="9408"/>
          </a:p>
        </p:txBody>
      </p:sp>
      <p:sp>
        <p:nvSpPr>
          <p:cNvPr id="18" name="Rectangle 50"/>
          <p:cNvSpPr>
            <a:spLocks noChangeArrowheads="1"/>
          </p:cNvSpPr>
          <p:nvPr/>
        </p:nvSpPr>
        <p:spPr bwMode="auto">
          <a:xfrm>
            <a:off x="22412881" y="10554536"/>
            <a:ext cx="9332595" cy="87352"/>
          </a:xfrm>
          <a:prstGeom prst="rect">
            <a:avLst/>
          </a:prstGeom>
          <a:solidFill>
            <a:srgbClr val="2163A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947108"/>
            <a:endParaRPr lang="en-US" sz="9408"/>
          </a:p>
        </p:txBody>
      </p:sp>
      <p:sp>
        <p:nvSpPr>
          <p:cNvPr id="19" name="Rectangle 51"/>
          <p:cNvSpPr>
            <a:spLocks noChangeArrowheads="1"/>
          </p:cNvSpPr>
          <p:nvPr/>
        </p:nvSpPr>
        <p:spPr bwMode="auto">
          <a:xfrm>
            <a:off x="11564303" y="10554536"/>
            <a:ext cx="9332595" cy="87352"/>
          </a:xfrm>
          <a:prstGeom prst="rect">
            <a:avLst/>
          </a:prstGeom>
          <a:solidFill>
            <a:srgbClr val="2163A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947108"/>
            <a:endParaRPr lang="en-US" sz="9408"/>
          </a:p>
        </p:txBody>
      </p:sp>
      <p:sp>
        <p:nvSpPr>
          <p:cNvPr id="20" name="Rectangle 52"/>
          <p:cNvSpPr>
            <a:spLocks noChangeArrowheads="1"/>
          </p:cNvSpPr>
          <p:nvPr/>
        </p:nvSpPr>
        <p:spPr bwMode="auto">
          <a:xfrm>
            <a:off x="811531" y="10554536"/>
            <a:ext cx="9332595" cy="87352"/>
          </a:xfrm>
          <a:prstGeom prst="rect">
            <a:avLst/>
          </a:prstGeom>
          <a:solidFill>
            <a:srgbClr val="2163A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947108"/>
            <a:endParaRPr lang="en-US" sz="9408"/>
          </a:p>
        </p:txBody>
      </p:sp>
      <p:sp>
        <p:nvSpPr>
          <p:cNvPr id="21" name="Rectangle 44"/>
          <p:cNvSpPr>
            <a:spLocks noChangeArrowheads="1"/>
          </p:cNvSpPr>
          <p:nvPr/>
        </p:nvSpPr>
        <p:spPr bwMode="auto">
          <a:xfrm>
            <a:off x="1" y="8245339"/>
            <a:ext cx="32461199" cy="395902"/>
          </a:xfrm>
          <a:prstGeom prst="rect">
            <a:avLst/>
          </a:prstGeom>
          <a:solidFill>
            <a:srgbClr val="2163A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70032" tIns="85016" rIns="170032" bIns="85016"/>
          <a:lstStyle/>
          <a:p>
            <a:pPr defTabSz="4078784"/>
            <a:endParaRPr lang="en-US" sz="7633">
              <a:latin typeface="Helvetica" charset="0"/>
              <a:cs typeface="Helvetica" charset="0"/>
            </a:endParaRPr>
          </a:p>
        </p:txBody>
      </p:sp>
      <p:sp>
        <p:nvSpPr>
          <p:cNvPr id="22" name="TextBox 6"/>
          <p:cNvSpPr txBox="1">
            <a:spLocks noChangeArrowheads="1"/>
          </p:cNvSpPr>
          <p:nvPr/>
        </p:nvSpPr>
        <p:spPr bwMode="auto">
          <a:xfrm>
            <a:off x="943400" y="10947200"/>
            <a:ext cx="9332595" cy="4462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just" eaLnBrk="1" hangingPunct="1"/>
            <a:r>
              <a:rPr lang="en-US" sz="2840" dirty="0">
                <a:latin typeface="Helvetica" charset="0"/>
                <a:cs typeface="Helvetica" charset="0"/>
              </a:rPr>
              <a:t>A previously developed technique [1], currently used to correct the daytime polarization calibration of the CALIPSO lidar [2], leverages the fact that the solar radiation background signals from dense cirrus clouds are largely unpolarized due to the internal multiple reflections within the non-spherical ice particles and the multiple scattering that occurs among these particles. Therefore, the ratio of polarization components of the cirrus background signals provides a good estimate for the polarization gain ratio (PGR) of the lidar. </a:t>
            </a:r>
          </a:p>
        </p:txBody>
      </p:sp>
      <p:sp>
        <p:nvSpPr>
          <p:cNvPr id="34" name="TextBox 72"/>
          <p:cNvSpPr txBox="1">
            <a:spLocks noChangeArrowheads="1"/>
          </p:cNvSpPr>
          <p:nvPr/>
        </p:nvSpPr>
        <p:spPr bwMode="auto">
          <a:xfrm>
            <a:off x="21942524" y="28992930"/>
            <a:ext cx="10145088" cy="5336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just" eaLnBrk="1" hangingPunct="1"/>
            <a:r>
              <a:rPr lang="en-US" sz="2840" dirty="0">
                <a:latin typeface="Helvetica" charset="0"/>
                <a:cs typeface="Helvetica" charset="0"/>
              </a:rPr>
              <a:t>We developed a molecular scattering correction to extend a previously developed 1064 nm polarization calibration technique to the visible and UV regimes where molecular scattering contributes significantly to the total background signal. Unlike CALIPSO’s periodic onboard calibration, which inserts an in-line pseudo depolarizer (Fig. 3), our technique can be applied to all daytime measurements of dense cirrus. NASA’s space-based CATS lidar used our method for all polarization calibrations and CALIPSO now uses it for its 532 nm daytime data [2]. Our technique could also be used by the 355 nm </a:t>
            </a:r>
            <a:r>
              <a:rPr lang="en-US" sz="2840" dirty="0" err="1">
                <a:latin typeface="Helvetica" charset="0"/>
                <a:cs typeface="Helvetica" charset="0"/>
              </a:rPr>
              <a:t>EarthCARE</a:t>
            </a:r>
            <a:r>
              <a:rPr lang="en-US" sz="2840" dirty="0">
                <a:latin typeface="Helvetica" charset="0"/>
                <a:cs typeface="Helvetica" charset="0"/>
              </a:rPr>
              <a:t> lidar, where the molecular scattering will be ~5 times larger than that at 532 nm.</a:t>
            </a:r>
            <a:r>
              <a:rPr lang="en-US" sz="2840" dirty="0"/>
              <a:t> </a:t>
            </a:r>
          </a:p>
        </p:txBody>
      </p:sp>
      <p:pic>
        <p:nvPicPr>
          <p:cNvPr id="44" name="Picture 10" descr="SPIE-logo-cmy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7305" y="6579481"/>
            <a:ext cx="2434590" cy="694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2" name="Straight Connector 59"/>
          <p:cNvCxnSpPr>
            <a:cxnSpLocks noChangeShapeType="1"/>
          </p:cNvCxnSpPr>
          <p:nvPr/>
        </p:nvCxnSpPr>
        <p:spPr bwMode="auto">
          <a:xfrm>
            <a:off x="10817694" y="9280882"/>
            <a:ext cx="0" cy="27592020"/>
          </a:xfrm>
          <a:prstGeom prst="line">
            <a:avLst/>
          </a:prstGeom>
          <a:noFill/>
          <a:ln w="6350">
            <a:solidFill>
              <a:srgbClr val="B6C7DA"/>
            </a:solidFill>
            <a:round/>
            <a:headEnd/>
            <a:tailEnd/>
          </a:ln>
          <a:extLst>
            <a:ext uri="{909E8E84-426E-40dd-AFC4-6F175D3DCCD1}">
              <a14:hiddenFill xmlns:a14="http://schemas.microsoft.com/office/drawing/2010/main" xmlns="">
                <a:noFill/>
              </a14:hiddenFill>
            </a:ext>
          </a:extLst>
        </p:spPr>
      </p:cxnSp>
      <p:cxnSp>
        <p:nvCxnSpPr>
          <p:cNvPr id="53" name="Straight Connector 62"/>
          <p:cNvCxnSpPr>
            <a:cxnSpLocks noChangeShapeType="1"/>
          </p:cNvCxnSpPr>
          <p:nvPr/>
        </p:nvCxnSpPr>
        <p:spPr bwMode="auto">
          <a:xfrm>
            <a:off x="21639447" y="9249887"/>
            <a:ext cx="0" cy="27592020"/>
          </a:xfrm>
          <a:prstGeom prst="line">
            <a:avLst/>
          </a:prstGeom>
          <a:noFill/>
          <a:ln w="6350">
            <a:solidFill>
              <a:srgbClr val="B6C7DA"/>
            </a:solidFill>
            <a:round/>
            <a:headEnd/>
            <a:tailEnd/>
          </a:ln>
          <a:extLst>
            <a:ext uri="{909E8E84-426E-40dd-AFC4-6F175D3DCCD1}">
              <a14:hiddenFill xmlns:a14="http://schemas.microsoft.com/office/drawing/2010/main" xmlns="">
                <a:noFill/>
              </a14:hiddenFill>
            </a:ext>
          </a:extLst>
        </p:spPr>
      </p:cxnSp>
      <p:sp>
        <p:nvSpPr>
          <p:cNvPr id="59" name="TextBox 56"/>
          <p:cNvSpPr txBox="1">
            <a:spLocks noChangeArrowheads="1"/>
          </p:cNvSpPr>
          <p:nvPr/>
        </p:nvSpPr>
        <p:spPr bwMode="auto">
          <a:xfrm>
            <a:off x="822527" y="22696676"/>
            <a:ext cx="9535478" cy="966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r>
              <a:rPr lang="en-US" sz="2840" dirty="0">
                <a:latin typeface="Helvetica" charset="0"/>
                <a:cs typeface="Helvetica" charset="0"/>
              </a:rPr>
              <a:t>Fig. 1. Polarization components for ice </a:t>
            </a:r>
            <a:r>
              <a:rPr lang="en-US" sz="2840" dirty="0">
                <a:solidFill>
                  <a:srgbClr val="002060"/>
                </a:solidFill>
                <a:latin typeface="Helvetica" charset="0"/>
                <a:cs typeface="Helvetica" charset="0"/>
              </a:rPr>
              <a:t>clouds (upper panels) and water clouds</a:t>
            </a:r>
            <a:r>
              <a:rPr lang="en-US" sz="2840" dirty="0">
                <a:solidFill>
                  <a:srgbClr val="FF0000"/>
                </a:solidFill>
                <a:latin typeface="Helvetica" charset="0"/>
                <a:cs typeface="Helvetica" charset="0"/>
              </a:rPr>
              <a:t> </a:t>
            </a:r>
            <a:r>
              <a:rPr lang="en-US" sz="2840" dirty="0">
                <a:latin typeface="Helvetica" charset="0"/>
                <a:cs typeface="Helvetica" charset="0"/>
              </a:rPr>
              <a:t>(lower panels).</a:t>
            </a:r>
          </a:p>
        </p:txBody>
      </p:sp>
      <p:pic>
        <p:nvPicPr>
          <p:cNvPr id="1026" name="Picture 2" descr="NASA_Logo | mLINQS">
            <a:extLst>
              <a:ext uri="{FF2B5EF4-FFF2-40B4-BE49-F238E27FC236}">
                <a16:creationId xmlns:a16="http://schemas.microsoft.com/office/drawing/2014/main" id="{4A6C62EF-6E24-48A1-B96D-FF506F7FCF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22028" y="5985462"/>
            <a:ext cx="2434590" cy="20234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565FEEC-AFEE-41DB-B832-1739DE145F18}"/>
              </a:ext>
            </a:extLst>
          </p:cNvPr>
          <p:cNvPicPr>
            <a:picLocks noChangeAspect="1"/>
          </p:cNvPicPr>
          <p:nvPr/>
        </p:nvPicPr>
        <p:blipFill>
          <a:blip r:embed="rId7"/>
          <a:stretch>
            <a:fillRect/>
          </a:stretch>
        </p:blipFill>
        <p:spPr>
          <a:xfrm>
            <a:off x="1006068" y="26374147"/>
            <a:ext cx="9168396" cy="7349625"/>
          </a:xfrm>
          <a:prstGeom prst="rect">
            <a:avLst/>
          </a:prstGeom>
        </p:spPr>
      </p:pic>
      <p:sp>
        <p:nvSpPr>
          <p:cNvPr id="63" name="TextBox 6">
            <a:extLst>
              <a:ext uri="{FF2B5EF4-FFF2-40B4-BE49-F238E27FC236}">
                <a16:creationId xmlns:a16="http://schemas.microsoft.com/office/drawing/2014/main" id="{EA501CB7-E328-4C12-B9D0-503CD98F5EEB}"/>
              </a:ext>
            </a:extLst>
          </p:cNvPr>
          <p:cNvSpPr txBox="1">
            <a:spLocks noChangeArrowheads="1"/>
          </p:cNvSpPr>
          <p:nvPr/>
        </p:nvSpPr>
        <p:spPr bwMode="auto">
          <a:xfrm>
            <a:off x="11085397" y="29241772"/>
            <a:ext cx="10290405" cy="7959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just" eaLnBrk="1" hangingPunct="1"/>
            <a:r>
              <a:rPr lang="en-US" sz="2840" dirty="0">
                <a:solidFill>
                  <a:srgbClr val="002060"/>
                </a:solidFill>
                <a:latin typeface="Helvetica" charset="0"/>
                <a:cs typeface="Helvetica" charset="0"/>
              </a:rPr>
              <a:t>However, molecular scattering is highly polarized and strongly dependent on the incident angle of the sun light and the view angle of the lidar receiver. In the visible and ultraviolet regimes, molecular contributions are too large to be ignored, and thus corrections must be applied to account for the highly polarizing characteristics of molecular scattering. Ignoring  molecular scattering contributions can cause PGR errors of 2-3% at 532 nm, where the CALIPSO lidar makes its depolarization measurement. Because of the </a:t>
            </a:r>
            <a:r>
              <a:rPr lang="en-US" sz="2840" dirty="0">
                <a:solidFill>
                  <a:srgbClr val="002060"/>
                </a:solidFill>
                <a:latin typeface="Symbol" panose="05050102010706020507" pitchFamily="18" charset="2"/>
                <a:cs typeface="Helvetica" charset="0"/>
              </a:rPr>
              <a:t>l</a:t>
            </a:r>
            <a:r>
              <a:rPr lang="en-US" sz="2840" baseline="30000" dirty="0">
                <a:solidFill>
                  <a:srgbClr val="002060"/>
                </a:solidFill>
                <a:latin typeface="Helvetica" charset="0"/>
                <a:cs typeface="Helvetica" charset="0"/>
              </a:rPr>
              <a:t>-4</a:t>
            </a:r>
            <a:r>
              <a:rPr lang="en-US" sz="2840" dirty="0">
                <a:solidFill>
                  <a:srgbClr val="002060"/>
                </a:solidFill>
                <a:latin typeface="Helvetica" charset="0"/>
                <a:cs typeface="Helvetica" charset="0"/>
              </a:rPr>
              <a:t> wavelength dependence of molecular scattering, the PGR error can be even larger at the 355 nm wavelength that will be used by ESA’s </a:t>
            </a:r>
            <a:r>
              <a:rPr lang="en-US" sz="2840" dirty="0" err="1">
                <a:solidFill>
                  <a:srgbClr val="002060"/>
                </a:solidFill>
                <a:latin typeface="Helvetica" charset="0"/>
                <a:cs typeface="Helvetica" charset="0"/>
              </a:rPr>
              <a:t>EarthCARE</a:t>
            </a:r>
            <a:r>
              <a:rPr lang="en-US" sz="2840" dirty="0">
                <a:solidFill>
                  <a:srgbClr val="002060"/>
                </a:solidFill>
                <a:latin typeface="Helvetica" charset="0"/>
                <a:cs typeface="Helvetica" charset="0"/>
              </a:rPr>
              <a:t> lidar. To correct the molecular scattering contributions to the lidar received solar background signal, a look-up table of bidirectional reflectance from air molecules has been created using a polarization-sensitive radiative transfer model [3] as a function of incident sunlight zenith angle (SZA), lidar viewing zenith angle (VZA) and their relative azimuth angle (RAA) (Fig. 4) as well as the altitude of cirrus clouds. </a:t>
            </a:r>
          </a:p>
        </p:txBody>
      </p:sp>
      <p:sp>
        <p:nvSpPr>
          <p:cNvPr id="65" name="TextBox 56">
            <a:extLst>
              <a:ext uri="{FF2B5EF4-FFF2-40B4-BE49-F238E27FC236}">
                <a16:creationId xmlns:a16="http://schemas.microsoft.com/office/drawing/2014/main" id="{64A805FF-E6DC-40D1-90F4-375207B325F5}"/>
              </a:ext>
            </a:extLst>
          </p:cNvPr>
          <p:cNvSpPr txBox="1">
            <a:spLocks noChangeArrowheads="1"/>
          </p:cNvSpPr>
          <p:nvPr/>
        </p:nvSpPr>
        <p:spPr bwMode="auto">
          <a:xfrm>
            <a:off x="848150" y="33916081"/>
            <a:ext cx="9429416" cy="315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just" eaLnBrk="1" hangingPunct="1"/>
            <a:r>
              <a:rPr lang="en-US" sz="2840" dirty="0">
                <a:latin typeface="Helvetica" charset="0"/>
                <a:cs typeface="Helvetica" charset="0"/>
              </a:rPr>
              <a:t>Fig. 2. Example of </a:t>
            </a:r>
            <a:r>
              <a:rPr lang="en-US" sz="2840" dirty="0">
                <a:solidFill>
                  <a:srgbClr val="002060"/>
                </a:solidFill>
                <a:latin typeface="Helvetica" charset="0"/>
                <a:cs typeface="Helvetica" charset="0"/>
              </a:rPr>
              <a:t>airborne lidar</a:t>
            </a:r>
            <a:r>
              <a:rPr lang="en-US" sz="2840" dirty="0">
                <a:latin typeface="Helvetica" charset="0"/>
                <a:cs typeface="Helvetica" charset="0"/>
              </a:rPr>
              <a:t> observations. (Upper panel) Attenuated backscatter at 1064 nm, (middle panel) perpendicular-to-parallel component ratio, and (lower panel) parallel component of sunlight background signals. The green dots in the middle and lower panels are data points from the high cirrus clouds, blue from the low dense water clouds.</a:t>
            </a:r>
          </a:p>
        </p:txBody>
      </p:sp>
      <p:sp>
        <p:nvSpPr>
          <p:cNvPr id="66" name="TextBox 6">
            <a:extLst>
              <a:ext uri="{FF2B5EF4-FFF2-40B4-BE49-F238E27FC236}">
                <a16:creationId xmlns:a16="http://schemas.microsoft.com/office/drawing/2014/main" id="{4CDAB92C-15FE-4A4D-BD7E-3E85559A10B6}"/>
              </a:ext>
            </a:extLst>
          </p:cNvPr>
          <p:cNvSpPr txBox="1">
            <a:spLocks noChangeArrowheads="1"/>
          </p:cNvSpPr>
          <p:nvPr/>
        </p:nvSpPr>
        <p:spPr bwMode="auto">
          <a:xfrm>
            <a:off x="916751" y="24304169"/>
            <a:ext cx="9332595" cy="1840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just" eaLnBrk="1" hangingPunct="1"/>
            <a:r>
              <a:rPr lang="en-US" sz="2840" dirty="0">
                <a:latin typeface="Helvetica" charset="0"/>
                <a:cs typeface="Helvetica" charset="0"/>
              </a:rPr>
              <a:t>Using airborne backscatter lidar measurements at 1064 nm, this </a:t>
            </a:r>
            <a:r>
              <a:rPr lang="en-US" sz="2840" dirty="0">
                <a:solidFill>
                  <a:srgbClr val="002060"/>
                </a:solidFill>
                <a:latin typeface="Helvetica" charset="0"/>
                <a:cs typeface="Helvetica" charset="0"/>
              </a:rPr>
              <a:t>“cirrus cloud background calibration”</a:t>
            </a:r>
            <a:r>
              <a:rPr lang="en-US" sz="2840" dirty="0">
                <a:solidFill>
                  <a:srgbClr val="FF0000"/>
                </a:solidFill>
                <a:latin typeface="Helvetica" charset="0"/>
                <a:cs typeface="Helvetica" charset="0"/>
              </a:rPr>
              <a:t> </a:t>
            </a:r>
            <a:r>
              <a:rPr lang="en-US" sz="2840" dirty="0">
                <a:latin typeface="Helvetica" charset="0"/>
                <a:cs typeface="Helvetica" charset="0"/>
              </a:rPr>
              <a:t>technique was demonstrated to work well in the infrared regime [1] and was used in the NASA’s space-borne CATS lidar. </a:t>
            </a:r>
          </a:p>
        </p:txBody>
      </p:sp>
      <p:grpSp>
        <p:nvGrpSpPr>
          <p:cNvPr id="1029" name="Group 1028">
            <a:extLst>
              <a:ext uri="{FF2B5EF4-FFF2-40B4-BE49-F238E27FC236}">
                <a16:creationId xmlns:a16="http://schemas.microsoft.com/office/drawing/2014/main" id="{EFBDB9C1-46B9-4506-A904-C1848D2CE0FE}"/>
              </a:ext>
            </a:extLst>
          </p:cNvPr>
          <p:cNvGrpSpPr/>
          <p:nvPr/>
        </p:nvGrpSpPr>
        <p:grpSpPr>
          <a:xfrm>
            <a:off x="943380" y="15572592"/>
            <a:ext cx="9293772" cy="6942220"/>
            <a:chOff x="955574" y="15734479"/>
            <a:chExt cx="9293772" cy="6942220"/>
          </a:xfrm>
        </p:grpSpPr>
        <p:pic>
          <p:nvPicPr>
            <p:cNvPr id="64" name="Picture 63">
              <a:extLst>
                <a:ext uri="{FF2B5EF4-FFF2-40B4-BE49-F238E27FC236}">
                  <a16:creationId xmlns:a16="http://schemas.microsoft.com/office/drawing/2014/main" id="{2B0D101E-3DD0-4ED3-8688-F98D41F4537A}"/>
                </a:ext>
              </a:extLst>
            </p:cNvPr>
            <p:cNvPicPr>
              <a:picLocks noChangeAspect="1"/>
            </p:cNvPicPr>
            <p:nvPr/>
          </p:nvPicPr>
          <p:blipFill>
            <a:blip r:embed="rId8"/>
            <a:stretch>
              <a:fillRect/>
            </a:stretch>
          </p:blipFill>
          <p:spPr>
            <a:xfrm>
              <a:off x="955574" y="15734479"/>
              <a:ext cx="9293772" cy="6942220"/>
            </a:xfrm>
            <a:prstGeom prst="rect">
              <a:avLst/>
            </a:prstGeom>
          </p:spPr>
        </p:pic>
        <p:sp>
          <p:nvSpPr>
            <p:cNvPr id="1024" name="TextBox 1023">
              <a:extLst>
                <a:ext uri="{FF2B5EF4-FFF2-40B4-BE49-F238E27FC236}">
                  <a16:creationId xmlns:a16="http://schemas.microsoft.com/office/drawing/2014/main" id="{0179E085-1FB3-4815-9409-3D984D351DEA}"/>
                </a:ext>
              </a:extLst>
            </p:cNvPr>
            <p:cNvSpPr txBox="1"/>
            <p:nvPr/>
          </p:nvSpPr>
          <p:spPr>
            <a:xfrm>
              <a:off x="6799321" y="15841121"/>
              <a:ext cx="612668" cy="523220"/>
            </a:xfrm>
            <a:prstGeom prst="rect">
              <a:avLst/>
            </a:prstGeom>
            <a:noFill/>
          </p:spPr>
          <p:txBody>
            <a:bodyPr wrap="none" rtlCol="0">
              <a:spAutoFit/>
            </a:bodyPr>
            <a:lstStyle/>
            <a:p>
              <a:r>
                <a:rPr lang="en-US" sz="2800" b="1" dirty="0">
                  <a:solidFill>
                    <a:srgbClr val="00B0F0"/>
                  </a:solidFill>
                </a:rPr>
                <a:t>Ice</a:t>
              </a:r>
            </a:p>
          </p:txBody>
        </p:sp>
        <p:sp>
          <p:nvSpPr>
            <p:cNvPr id="131" name="TextBox 130">
              <a:extLst>
                <a:ext uri="{FF2B5EF4-FFF2-40B4-BE49-F238E27FC236}">
                  <a16:creationId xmlns:a16="http://schemas.microsoft.com/office/drawing/2014/main" id="{B8934B2C-E864-4891-B852-BE8C0546DA3B}"/>
                </a:ext>
              </a:extLst>
            </p:cNvPr>
            <p:cNvSpPr txBox="1"/>
            <p:nvPr/>
          </p:nvSpPr>
          <p:spPr>
            <a:xfrm>
              <a:off x="6742171" y="19186782"/>
              <a:ext cx="1219200" cy="523220"/>
            </a:xfrm>
            <a:prstGeom prst="rect">
              <a:avLst/>
            </a:prstGeom>
            <a:noFill/>
          </p:spPr>
          <p:txBody>
            <a:bodyPr wrap="square" rtlCol="0">
              <a:spAutoFit/>
            </a:bodyPr>
            <a:lstStyle/>
            <a:p>
              <a:r>
                <a:rPr lang="en-US" sz="2800" b="1" dirty="0">
                  <a:solidFill>
                    <a:srgbClr val="00B0F0"/>
                  </a:solidFill>
                </a:rPr>
                <a:t>Water</a:t>
              </a:r>
            </a:p>
          </p:txBody>
        </p:sp>
        <p:sp>
          <p:nvSpPr>
            <p:cNvPr id="132" name="TextBox 131">
              <a:extLst>
                <a:ext uri="{FF2B5EF4-FFF2-40B4-BE49-F238E27FC236}">
                  <a16:creationId xmlns:a16="http://schemas.microsoft.com/office/drawing/2014/main" id="{2BF5C03D-EF42-4CF7-90F6-8383B6C2D7F0}"/>
                </a:ext>
              </a:extLst>
            </p:cNvPr>
            <p:cNvSpPr txBox="1"/>
            <p:nvPr/>
          </p:nvSpPr>
          <p:spPr>
            <a:xfrm>
              <a:off x="2284471" y="15841121"/>
              <a:ext cx="612668" cy="523220"/>
            </a:xfrm>
            <a:prstGeom prst="rect">
              <a:avLst/>
            </a:prstGeom>
            <a:noFill/>
          </p:spPr>
          <p:txBody>
            <a:bodyPr wrap="none" rtlCol="0">
              <a:spAutoFit/>
            </a:bodyPr>
            <a:lstStyle/>
            <a:p>
              <a:r>
                <a:rPr lang="en-US" sz="2800" b="1" dirty="0">
                  <a:solidFill>
                    <a:srgbClr val="00B0F0"/>
                  </a:solidFill>
                </a:rPr>
                <a:t>Ice</a:t>
              </a:r>
            </a:p>
          </p:txBody>
        </p:sp>
        <p:sp>
          <p:nvSpPr>
            <p:cNvPr id="133" name="TextBox 132">
              <a:extLst>
                <a:ext uri="{FF2B5EF4-FFF2-40B4-BE49-F238E27FC236}">
                  <a16:creationId xmlns:a16="http://schemas.microsoft.com/office/drawing/2014/main" id="{AFA75FB6-6B36-40B0-B6EF-226BE2301B5A}"/>
                </a:ext>
              </a:extLst>
            </p:cNvPr>
            <p:cNvSpPr txBox="1"/>
            <p:nvPr/>
          </p:nvSpPr>
          <p:spPr>
            <a:xfrm>
              <a:off x="2227321" y="19186782"/>
              <a:ext cx="1219200" cy="523220"/>
            </a:xfrm>
            <a:prstGeom prst="rect">
              <a:avLst/>
            </a:prstGeom>
            <a:noFill/>
          </p:spPr>
          <p:txBody>
            <a:bodyPr wrap="square" rtlCol="0">
              <a:spAutoFit/>
            </a:bodyPr>
            <a:lstStyle/>
            <a:p>
              <a:r>
                <a:rPr lang="en-US" sz="2800" b="1" dirty="0">
                  <a:solidFill>
                    <a:srgbClr val="00B0F0"/>
                  </a:solidFill>
                </a:rPr>
                <a:t>Water</a:t>
              </a:r>
            </a:p>
          </p:txBody>
        </p:sp>
      </p:grpSp>
      <p:sp>
        <p:nvSpPr>
          <p:cNvPr id="134" name="TextBox 56">
            <a:extLst>
              <a:ext uri="{FF2B5EF4-FFF2-40B4-BE49-F238E27FC236}">
                <a16:creationId xmlns:a16="http://schemas.microsoft.com/office/drawing/2014/main" id="{F2288705-4B0C-4672-95B5-07ACE2CC2706}"/>
              </a:ext>
            </a:extLst>
          </p:cNvPr>
          <p:cNvSpPr txBox="1">
            <a:spLocks noChangeArrowheads="1"/>
          </p:cNvSpPr>
          <p:nvPr/>
        </p:nvSpPr>
        <p:spPr bwMode="auto">
          <a:xfrm>
            <a:off x="11491263" y="19819526"/>
            <a:ext cx="9535478" cy="529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r>
              <a:rPr lang="en-US" sz="2840" dirty="0">
                <a:latin typeface="Helvetica" charset="0"/>
                <a:cs typeface="Helvetica" charset="0"/>
              </a:rPr>
              <a:t>Fig. 3. CALIPSO Lidar</a:t>
            </a:r>
          </a:p>
        </p:txBody>
      </p:sp>
      <p:pic>
        <p:nvPicPr>
          <p:cNvPr id="135" name="Picture 134" descr="Diagram&#10;&#10;Description automatically generated">
            <a:extLst>
              <a:ext uri="{FF2B5EF4-FFF2-40B4-BE49-F238E27FC236}">
                <a16:creationId xmlns:a16="http://schemas.microsoft.com/office/drawing/2014/main" id="{784932A1-9226-41D2-B590-54965D5210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55871" y="11170116"/>
            <a:ext cx="9545400" cy="8384132"/>
          </a:xfrm>
          <a:prstGeom prst="rect">
            <a:avLst/>
          </a:prstGeom>
        </p:spPr>
      </p:pic>
      <p:grpSp>
        <p:nvGrpSpPr>
          <p:cNvPr id="1025" name="Group 1024">
            <a:extLst>
              <a:ext uri="{FF2B5EF4-FFF2-40B4-BE49-F238E27FC236}">
                <a16:creationId xmlns:a16="http://schemas.microsoft.com/office/drawing/2014/main" id="{8E01997D-08CF-4893-A3B5-C5587E546535}"/>
              </a:ext>
            </a:extLst>
          </p:cNvPr>
          <p:cNvGrpSpPr/>
          <p:nvPr/>
        </p:nvGrpSpPr>
        <p:grpSpPr>
          <a:xfrm>
            <a:off x="11161223" y="20780186"/>
            <a:ext cx="10117757" cy="8266647"/>
            <a:chOff x="11161223" y="20505494"/>
            <a:chExt cx="10117757" cy="8266647"/>
          </a:xfrm>
        </p:grpSpPr>
        <p:sp>
          <p:nvSpPr>
            <p:cNvPr id="126" name="Rectangle 125">
              <a:extLst>
                <a:ext uri="{FF2B5EF4-FFF2-40B4-BE49-F238E27FC236}">
                  <a16:creationId xmlns:a16="http://schemas.microsoft.com/office/drawing/2014/main" id="{C9BD03BB-F319-4841-95F4-1CDB19DF67B3}"/>
                </a:ext>
              </a:extLst>
            </p:cNvPr>
            <p:cNvSpPr/>
            <p:nvPr/>
          </p:nvSpPr>
          <p:spPr>
            <a:xfrm>
              <a:off x="11161223" y="20505494"/>
              <a:ext cx="10117757" cy="8266647"/>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EA3DC91C-5080-4095-9CAA-780198C92266}"/>
                </a:ext>
              </a:extLst>
            </p:cNvPr>
            <p:cNvGrpSpPr/>
            <p:nvPr/>
          </p:nvGrpSpPr>
          <p:grpSpPr>
            <a:xfrm>
              <a:off x="12943214" y="20737381"/>
              <a:ext cx="6976199" cy="7031695"/>
              <a:chOff x="1124082" y="678719"/>
              <a:chExt cx="5002931" cy="5172326"/>
            </a:xfrm>
          </p:grpSpPr>
          <p:cxnSp>
            <p:nvCxnSpPr>
              <p:cNvPr id="97" name="Straight Connector 96">
                <a:extLst>
                  <a:ext uri="{FF2B5EF4-FFF2-40B4-BE49-F238E27FC236}">
                    <a16:creationId xmlns:a16="http://schemas.microsoft.com/office/drawing/2014/main" id="{5E81D516-7703-42B7-B91E-E70D2882F0DC}"/>
                  </a:ext>
                </a:extLst>
              </p:cNvPr>
              <p:cNvCxnSpPr/>
              <p:nvPr/>
            </p:nvCxnSpPr>
            <p:spPr>
              <a:xfrm flipV="1">
                <a:off x="4495089" y="1085548"/>
                <a:ext cx="513861" cy="612524"/>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98" name="Picture 97">
                <a:extLst>
                  <a:ext uri="{FF2B5EF4-FFF2-40B4-BE49-F238E27FC236}">
                    <a16:creationId xmlns:a16="http://schemas.microsoft.com/office/drawing/2014/main" id="{E7DA2F53-329E-47E7-A8AA-7FC7E70F754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49830">
                <a:off x="4528963" y="678719"/>
                <a:ext cx="842935" cy="566347"/>
              </a:xfrm>
              <a:prstGeom prst="rect">
                <a:avLst/>
              </a:prstGeom>
            </p:spPr>
          </p:pic>
          <p:sp>
            <p:nvSpPr>
              <p:cNvPr id="99" name="Oval 98">
                <a:extLst>
                  <a:ext uri="{FF2B5EF4-FFF2-40B4-BE49-F238E27FC236}">
                    <a16:creationId xmlns:a16="http://schemas.microsoft.com/office/drawing/2014/main" id="{7406DCBC-D9D2-4C91-AB17-66D657C60147}"/>
                  </a:ext>
                </a:extLst>
              </p:cNvPr>
              <p:cNvSpPr/>
              <p:nvPr/>
            </p:nvSpPr>
            <p:spPr bwMode="auto">
              <a:xfrm>
                <a:off x="1124083" y="2198043"/>
                <a:ext cx="3657600" cy="3653002"/>
              </a:xfrm>
              <a:prstGeom prst="ellips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p>
            </p:txBody>
          </p:sp>
          <p:sp>
            <p:nvSpPr>
              <p:cNvPr id="100" name="Oval 99">
                <a:extLst>
                  <a:ext uri="{FF2B5EF4-FFF2-40B4-BE49-F238E27FC236}">
                    <a16:creationId xmlns:a16="http://schemas.microsoft.com/office/drawing/2014/main" id="{DF8017FA-B5A8-47AD-89A0-97D9062EBCCE}"/>
                  </a:ext>
                </a:extLst>
              </p:cNvPr>
              <p:cNvSpPr/>
              <p:nvPr/>
            </p:nvSpPr>
            <p:spPr bwMode="auto">
              <a:xfrm>
                <a:off x="1124082" y="3228381"/>
                <a:ext cx="3657601" cy="1525964"/>
              </a:xfrm>
              <a:prstGeom prst="ellipse">
                <a:avLst/>
              </a:prstGeom>
              <a:solidFill>
                <a:srgbClr val="B2F1FA"/>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dirty="0"/>
              </a:p>
            </p:txBody>
          </p:sp>
          <p:cxnSp>
            <p:nvCxnSpPr>
              <p:cNvPr id="101" name="Straight Arrow Connector 100">
                <a:extLst>
                  <a:ext uri="{FF2B5EF4-FFF2-40B4-BE49-F238E27FC236}">
                    <a16:creationId xmlns:a16="http://schemas.microsoft.com/office/drawing/2014/main" id="{FED55C01-AA23-4112-A8CD-4976455B1BF0}"/>
                  </a:ext>
                </a:extLst>
              </p:cNvPr>
              <p:cNvCxnSpPr>
                <a:stCxn id="110" idx="5"/>
              </p:cNvCxnSpPr>
              <p:nvPr/>
            </p:nvCxnSpPr>
            <p:spPr bwMode="auto">
              <a:xfrm flipV="1">
                <a:off x="3392311" y="1629277"/>
                <a:ext cx="1147451" cy="1401474"/>
              </a:xfrm>
              <a:prstGeom prst="straightConnector1">
                <a:avLst/>
              </a:prstGeom>
              <a:ln w="38100">
                <a:solidFill>
                  <a:srgbClr val="FFCC00"/>
                </a:solidFill>
                <a:prstDash val="solid"/>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102" name="Parallelogram 101">
                <a:extLst>
                  <a:ext uri="{FF2B5EF4-FFF2-40B4-BE49-F238E27FC236}">
                    <a16:creationId xmlns:a16="http://schemas.microsoft.com/office/drawing/2014/main" id="{DB76530A-AB8E-4049-A801-BA7243E7646B}"/>
                  </a:ext>
                </a:extLst>
              </p:cNvPr>
              <p:cNvSpPr/>
              <p:nvPr/>
            </p:nvSpPr>
            <p:spPr bwMode="auto">
              <a:xfrm rot="21294502" flipV="1">
                <a:off x="1812431" y="2331189"/>
                <a:ext cx="3093508" cy="1379573"/>
              </a:xfrm>
              <a:prstGeom prst="parallelogram">
                <a:avLst>
                  <a:gd name="adj" fmla="val 47190"/>
                </a:avLst>
              </a:prstGeom>
              <a:solidFill>
                <a:schemeClr val="accent4">
                  <a:lumMod val="60000"/>
                  <a:lumOff val="40000"/>
                  <a:alpha val="20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dirty="0"/>
              </a:p>
            </p:txBody>
          </p:sp>
          <p:sp>
            <p:nvSpPr>
              <p:cNvPr id="103" name="TextBox 160">
                <a:extLst>
                  <a:ext uri="{FF2B5EF4-FFF2-40B4-BE49-F238E27FC236}">
                    <a16:creationId xmlns:a16="http://schemas.microsoft.com/office/drawing/2014/main" id="{6ED3EAF4-5583-4A48-A076-36FA10C90AAD}"/>
                  </a:ext>
                </a:extLst>
              </p:cNvPr>
              <p:cNvSpPr txBox="1">
                <a:spLocks noChangeArrowheads="1"/>
              </p:cNvSpPr>
              <p:nvPr/>
            </p:nvSpPr>
            <p:spPr bwMode="auto">
              <a:xfrm>
                <a:off x="4577576" y="1554374"/>
                <a:ext cx="1307196" cy="70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t>Upwelling sunlight</a:t>
                </a:r>
              </a:p>
            </p:txBody>
          </p:sp>
          <p:sp>
            <p:nvSpPr>
              <p:cNvPr id="104" name="TextBox 161">
                <a:extLst>
                  <a:ext uri="{FF2B5EF4-FFF2-40B4-BE49-F238E27FC236}">
                    <a16:creationId xmlns:a16="http://schemas.microsoft.com/office/drawing/2014/main" id="{399F079E-F6D5-4BC6-B9B8-1B16B0449131}"/>
                  </a:ext>
                </a:extLst>
              </p:cNvPr>
              <p:cNvSpPr txBox="1">
                <a:spLocks noChangeArrowheads="1"/>
              </p:cNvSpPr>
              <p:nvPr/>
            </p:nvSpPr>
            <p:spPr bwMode="auto">
              <a:xfrm>
                <a:off x="1285200" y="1007758"/>
                <a:ext cx="538336" cy="2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latin typeface="+mn-lt"/>
                  </a:rPr>
                  <a:t>Sun</a:t>
                </a:r>
              </a:p>
            </p:txBody>
          </p:sp>
          <p:cxnSp>
            <p:nvCxnSpPr>
              <p:cNvPr id="105" name="Straight Arrow Connector 104">
                <a:extLst>
                  <a:ext uri="{FF2B5EF4-FFF2-40B4-BE49-F238E27FC236}">
                    <a16:creationId xmlns:a16="http://schemas.microsoft.com/office/drawing/2014/main" id="{7E67BF89-AC26-4968-B49B-D9E5D3EDBDAE}"/>
                  </a:ext>
                </a:extLst>
              </p:cNvPr>
              <p:cNvCxnSpPr>
                <a:endCxn id="110" idx="5"/>
              </p:cNvCxnSpPr>
              <p:nvPr/>
            </p:nvCxnSpPr>
            <p:spPr bwMode="auto">
              <a:xfrm flipV="1">
                <a:off x="2962083" y="3030751"/>
                <a:ext cx="430228" cy="994506"/>
              </a:xfrm>
              <a:prstGeom prst="straightConnector1">
                <a:avLst/>
              </a:prstGeom>
              <a:ln w="9525">
                <a:solidFill>
                  <a:srgbClr val="0070C0"/>
                </a:solidFill>
                <a:prstDash val="dash"/>
                <a:miter lim="800000"/>
                <a:headEnd type="oval"/>
                <a:tailEnd type="non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0CBD7F45-1F45-41A8-A2DA-20D6F677C85A}"/>
                  </a:ext>
                </a:extLst>
              </p:cNvPr>
              <p:cNvCxnSpPr>
                <a:endCxn id="99" idx="0"/>
              </p:cNvCxnSpPr>
              <p:nvPr/>
            </p:nvCxnSpPr>
            <p:spPr bwMode="auto">
              <a:xfrm flipH="1" flipV="1">
                <a:off x="2952883" y="2198043"/>
                <a:ext cx="9200" cy="1804507"/>
              </a:xfrm>
              <a:prstGeom prst="straightConnector1">
                <a:avLst/>
              </a:prstGeom>
              <a:ln w="12700">
                <a:solidFill>
                  <a:srgbClr val="0070C0"/>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07" name="TextBox 74">
                <a:extLst>
                  <a:ext uri="{FF2B5EF4-FFF2-40B4-BE49-F238E27FC236}">
                    <a16:creationId xmlns:a16="http://schemas.microsoft.com/office/drawing/2014/main" id="{FAE244F2-9C28-40EA-8974-5634C36A1D3A}"/>
                  </a:ext>
                </a:extLst>
              </p:cNvPr>
              <p:cNvSpPr txBox="1">
                <a:spLocks noChangeArrowheads="1"/>
              </p:cNvSpPr>
              <p:nvPr/>
            </p:nvSpPr>
            <p:spPr bwMode="auto">
              <a:xfrm>
                <a:off x="2576928" y="767847"/>
                <a:ext cx="818501" cy="38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latin typeface="+mn-lt"/>
                  </a:rPr>
                  <a:t>North</a:t>
                </a:r>
              </a:p>
            </p:txBody>
          </p:sp>
          <p:sp>
            <p:nvSpPr>
              <p:cNvPr id="108" name="Oval 107">
                <a:extLst>
                  <a:ext uri="{FF2B5EF4-FFF2-40B4-BE49-F238E27FC236}">
                    <a16:creationId xmlns:a16="http://schemas.microsoft.com/office/drawing/2014/main" id="{A0D89517-1881-4B6A-8289-1DD76CEC3983}"/>
                  </a:ext>
                </a:extLst>
              </p:cNvPr>
              <p:cNvSpPr/>
              <p:nvPr/>
            </p:nvSpPr>
            <p:spPr bwMode="auto">
              <a:xfrm rot="20655601">
                <a:off x="2185142" y="2202292"/>
                <a:ext cx="1531415" cy="3641572"/>
              </a:xfrm>
              <a:prstGeom prst="ellipse">
                <a:avLst/>
              </a:prstGeom>
              <a:noFill/>
              <a:ln w="952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p>
            </p:txBody>
          </p:sp>
          <p:cxnSp>
            <p:nvCxnSpPr>
              <p:cNvPr id="109" name="Straight Connector 108">
                <a:extLst>
                  <a:ext uri="{FF2B5EF4-FFF2-40B4-BE49-F238E27FC236}">
                    <a16:creationId xmlns:a16="http://schemas.microsoft.com/office/drawing/2014/main" id="{4A1150FD-A1AD-42E5-A8DB-4EDE7D3D7825}"/>
                  </a:ext>
                </a:extLst>
              </p:cNvPr>
              <p:cNvCxnSpPr/>
              <p:nvPr/>
            </p:nvCxnSpPr>
            <p:spPr bwMode="auto">
              <a:xfrm>
                <a:off x="2058194" y="3340391"/>
                <a:ext cx="1782683" cy="1336616"/>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0" name="Parallelogram 109">
                <a:extLst>
                  <a:ext uri="{FF2B5EF4-FFF2-40B4-BE49-F238E27FC236}">
                    <a16:creationId xmlns:a16="http://schemas.microsoft.com/office/drawing/2014/main" id="{5C4B11F8-8BFF-49E0-9628-95CCFD25E0FA}"/>
                  </a:ext>
                </a:extLst>
              </p:cNvPr>
              <p:cNvSpPr/>
              <p:nvPr/>
            </p:nvSpPr>
            <p:spPr bwMode="auto">
              <a:xfrm rot="17569691">
                <a:off x="2472365" y="1787043"/>
                <a:ext cx="2400300" cy="1156094"/>
              </a:xfrm>
              <a:prstGeom prst="parallelogram">
                <a:avLst>
                  <a:gd name="adj" fmla="val 82678"/>
                </a:avLst>
              </a:prstGeom>
              <a:solidFill>
                <a:srgbClr val="B9E8F3">
                  <a:alpha val="20000"/>
                </a:srgb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a:p>
            </p:txBody>
          </p:sp>
          <p:cxnSp>
            <p:nvCxnSpPr>
              <p:cNvPr id="111" name="Straight Arrow Connector 110">
                <a:extLst>
                  <a:ext uri="{FF2B5EF4-FFF2-40B4-BE49-F238E27FC236}">
                    <a16:creationId xmlns:a16="http://schemas.microsoft.com/office/drawing/2014/main" id="{C909852B-4D08-4E97-AD54-7E9AA8ED1C18}"/>
                  </a:ext>
                </a:extLst>
              </p:cNvPr>
              <p:cNvCxnSpPr/>
              <p:nvPr/>
            </p:nvCxnSpPr>
            <p:spPr bwMode="auto">
              <a:xfrm>
                <a:off x="1979308" y="2872500"/>
                <a:ext cx="1412989" cy="131513"/>
              </a:xfrm>
              <a:prstGeom prst="straightConnector1">
                <a:avLst/>
              </a:prstGeom>
              <a:ln w="1905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2" name="TextBox 115">
                <a:extLst>
                  <a:ext uri="{FF2B5EF4-FFF2-40B4-BE49-F238E27FC236}">
                    <a16:creationId xmlns:a16="http://schemas.microsoft.com/office/drawing/2014/main" id="{E887CA8A-BFD2-4C33-8B99-DF5695157082}"/>
                  </a:ext>
                </a:extLst>
              </p:cNvPr>
              <p:cNvSpPr txBox="1">
                <a:spLocks noChangeArrowheads="1"/>
              </p:cNvSpPr>
              <p:nvPr/>
            </p:nvSpPr>
            <p:spPr bwMode="auto">
              <a:xfrm>
                <a:off x="3835897" y="889104"/>
                <a:ext cx="818501" cy="2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latin typeface="+mn-lt"/>
                  </a:rPr>
                  <a:t>Zenith</a:t>
                </a:r>
              </a:p>
            </p:txBody>
          </p:sp>
          <p:sp>
            <p:nvSpPr>
              <p:cNvPr id="113" name="Arc 112">
                <a:extLst>
                  <a:ext uri="{FF2B5EF4-FFF2-40B4-BE49-F238E27FC236}">
                    <a16:creationId xmlns:a16="http://schemas.microsoft.com/office/drawing/2014/main" id="{B31760D7-B194-4887-B1B7-0E6E70A21474}"/>
                  </a:ext>
                </a:extLst>
              </p:cNvPr>
              <p:cNvSpPr/>
              <p:nvPr/>
            </p:nvSpPr>
            <p:spPr bwMode="auto">
              <a:xfrm rot="10463141">
                <a:off x="2890487" y="2316250"/>
                <a:ext cx="1300905" cy="1011564"/>
              </a:xfrm>
              <a:prstGeom prst="arc">
                <a:avLst>
                  <a:gd name="adj1" fmla="val 16387852"/>
                  <a:gd name="adj2" fmla="val 21257656"/>
                </a:avLst>
              </a:prstGeom>
              <a:ln w="127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800"/>
              </a:p>
            </p:txBody>
          </p:sp>
          <p:sp>
            <p:nvSpPr>
              <p:cNvPr id="114" name="TextBox 15">
                <a:extLst>
                  <a:ext uri="{FF2B5EF4-FFF2-40B4-BE49-F238E27FC236}">
                    <a16:creationId xmlns:a16="http://schemas.microsoft.com/office/drawing/2014/main" id="{0FEE44A3-419A-445E-A06E-0A1FC4DE687C}"/>
                  </a:ext>
                </a:extLst>
              </p:cNvPr>
              <p:cNvSpPr txBox="1">
                <a:spLocks noChangeArrowheads="1"/>
              </p:cNvSpPr>
              <p:nvPr/>
            </p:nvSpPr>
            <p:spPr bwMode="auto">
              <a:xfrm rot="1596749">
                <a:off x="2962281" y="2861318"/>
                <a:ext cx="385825" cy="2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latin typeface="+mn-lt"/>
                  </a:rPr>
                  <a:t>RAA</a:t>
                </a:r>
              </a:p>
            </p:txBody>
          </p:sp>
          <p:sp>
            <p:nvSpPr>
              <p:cNvPr id="115" name="TextBox 18">
                <a:extLst>
                  <a:ext uri="{FF2B5EF4-FFF2-40B4-BE49-F238E27FC236}">
                    <a16:creationId xmlns:a16="http://schemas.microsoft.com/office/drawing/2014/main" id="{2176979D-71D8-4F87-9BEF-44F061DD80D9}"/>
                  </a:ext>
                </a:extLst>
              </p:cNvPr>
              <p:cNvSpPr txBox="1">
                <a:spLocks noChangeArrowheads="1"/>
              </p:cNvSpPr>
              <p:nvPr/>
            </p:nvSpPr>
            <p:spPr bwMode="auto">
              <a:xfrm>
                <a:off x="4739731" y="2569086"/>
                <a:ext cx="1387282" cy="70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dirty="0"/>
                  <a:t>Meridional plane</a:t>
                </a:r>
              </a:p>
            </p:txBody>
          </p:sp>
          <p:cxnSp>
            <p:nvCxnSpPr>
              <p:cNvPr id="116" name="Straight Arrow Connector 115">
                <a:extLst>
                  <a:ext uri="{FF2B5EF4-FFF2-40B4-BE49-F238E27FC236}">
                    <a16:creationId xmlns:a16="http://schemas.microsoft.com/office/drawing/2014/main" id="{B62027B3-6751-4204-9D79-E4E2946DABEE}"/>
                  </a:ext>
                </a:extLst>
              </p:cNvPr>
              <p:cNvCxnSpPr/>
              <p:nvPr/>
            </p:nvCxnSpPr>
            <p:spPr bwMode="auto">
              <a:xfrm flipH="1" flipV="1">
                <a:off x="4287001" y="2357391"/>
                <a:ext cx="494682" cy="241440"/>
              </a:xfrm>
              <a:prstGeom prst="straightConnector1">
                <a:avLst/>
              </a:prstGeom>
              <a:ln w="12700">
                <a:solidFill>
                  <a:schemeClr val="tx2"/>
                </a:solidFill>
                <a:tailEnd type="stealth"/>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D7FD1E51-458C-409B-90AA-0D83F0267523}"/>
                  </a:ext>
                </a:extLst>
              </p:cNvPr>
              <p:cNvCxnSpPr>
                <a:endCxn id="110" idx="5"/>
              </p:cNvCxnSpPr>
              <p:nvPr/>
            </p:nvCxnSpPr>
            <p:spPr bwMode="auto">
              <a:xfrm>
                <a:off x="1698559" y="1327246"/>
                <a:ext cx="1693752" cy="1703505"/>
              </a:xfrm>
              <a:prstGeom prst="straightConnector1">
                <a:avLst/>
              </a:prstGeom>
              <a:ln w="3810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59A71D81-8EFC-45BB-AA13-9F51924DC58F}"/>
                  </a:ext>
                </a:extLst>
              </p:cNvPr>
              <p:cNvCxnSpPr/>
              <p:nvPr/>
            </p:nvCxnSpPr>
            <p:spPr bwMode="auto">
              <a:xfrm flipH="1" flipV="1">
                <a:off x="2944248" y="1069300"/>
                <a:ext cx="8635" cy="1188720"/>
              </a:xfrm>
              <a:prstGeom prst="straightConnector1">
                <a:avLst/>
              </a:prstGeom>
              <a:ln w="12700">
                <a:solidFill>
                  <a:srgbClr val="0070C0"/>
                </a:solidFill>
                <a:prstDash val="solid"/>
                <a:headEnd type="none"/>
                <a:tailEnd type="arrow"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0D08B3D9-2494-4536-BB60-91111E463765}"/>
                  </a:ext>
                </a:extLst>
              </p:cNvPr>
              <p:cNvCxnSpPr>
                <a:stCxn id="110" idx="5"/>
              </p:cNvCxnSpPr>
              <p:nvPr/>
            </p:nvCxnSpPr>
            <p:spPr bwMode="auto">
              <a:xfrm flipV="1">
                <a:off x="3392311" y="1174153"/>
                <a:ext cx="817923" cy="1856598"/>
              </a:xfrm>
              <a:prstGeom prst="straightConnector1">
                <a:avLst/>
              </a:prstGeom>
              <a:ln w="6350">
                <a:solidFill>
                  <a:srgbClr val="0070C0"/>
                </a:solidFill>
                <a:prstDash val="solid"/>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2C9CE7EF-7F45-4DBD-BDE5-3EBCD86D0164}"/>
                  </a:ext>
                </a:extLst>
              </p:cNvPr>
              <p:cNvSpPr txBox="1"/>
              <p:nvPr/>
            </p:nvSpPr>
            <p:spPr>
              <a:xfrm>
                <a:off x="3719460" y="1986899"/>
                <a:ext cx="369374" cy="265313"/>
              </a:xfrm>
              <a:prstGeom prst="rect">
                <a:avLst/>
              </a:prstGeom>
              <a:noFill/>
            </p:spPr>
            <p:txBody>
              <a:bodyPr wrap="none" rtlCol="0">
                <a:spAutoFit/>
              </a:bodyPr>
              <a:lstStyle/>
              <a:p>
                <a:r>
                  <a:rPr lang="en-US" sz="2800" dirty="0">
                    <a:cs typeface="Arial" panose="020B0604020202020204" pitchFamily="34" charset="0"/>
                  </a:rPr>
                  <a:t>VZA</a:t>
                </a:r>
              </a:p>
            </p:txBody>
          </p:sp>
          <p:sp>
            <p:nvSpPr>
              <p:cNvPr id="121" name="Arc 120">
                <a:extLst>
                  <a:ext uri="{FF2B5EF4-FFF2-40B4-BE49-F238E27FC236}">
                    <a16:creationId xmlns:a16="http://schemas.microsoft.com/office/drawing/2014/main" id="{ACE2FE86-8C3D-440C-B3AB-D5EECCEF2340}"/>
                  </a:ext>
                </a:extLst>
              </p:cNvPr>
              <p:cNvSpPr/>
              <p:nvPr/>
            </p:nvSpPr>
            <p:spPr>
              <a:xfrm rot="21284017">
                <a:off x="2882264" y="2474796"/>
                <a:ext cx="881167" cy="536695"/>
              </a:xfrm>
              <a:prstGeom prst="arc">
                <a:avLst>
                  <a:gd name="adj1" fmla="val 12558814"/>
                  <a:gd name="adj2" fmla="val 19582572"/>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122" name="TextBox 121">
                <a:extLst>
                  <a:ext uri="{FF2B5EF4-FFF2-40B4-BE49-F238E27FC236}">
                    <a16:creationId xmlns:a16="http://schemas.microsoft.com/office/drawing/2014/main" id="{C86A5EB9-56B9-4A61-BCA8-C6B92E39D3C1}"/>
                  </a:ext>
                </a:extLst>
              </p:cNvPr>
              <p:cNvSpPr txBox="1"/>
              <p:nvPr/>
            </p:nvSpPr>
            <p:spPr>
              <a:xfrm rot="21427498">
                <a:off x="3071659" y="2475857"/>
                <a:ext cx="350750" cy="265313"/>
              </a:xfrm>
              <a:prstGeom prst="rect">
                <a:avLst/>
              </a:prstGeom>
              <a:noFill/>
            </p:spPr>
            <p:txBody>
              <a:bodyPr wrap="none" rtlCol="0">
                <a:spAutoFit/>
              </a:bodyPr>
              <a:lstStyle/>
              <a:p>
                <a:r>
                  <a:rPr lang="en-US" sz="2800" dirty="0">
                    <a:cs typeface="Arial" panose="020B0604020202020204" pitchFamily="34" charset="0"/>
                  </a:rPr>
                  <a:t>SZA</a:t>
                </a:r>
              </a:p>
            </p:txBody>
          </p:sp>
          <p:sp>
            <p:nvSpPr>
              <p:cNvPr id="123" name="Arc 122">
                <a:extLst>
                  <a:ext uri="{FF2B5EF4-FFF2-40B4-BE49-F238E27FC236}">
                    <a16:creationId xmlns:a16="http://schemas.microsoft.com/office/drawing/2014/main" id="{B0E08C57-7E2C-481C-BABD-DEB3177E37B0}"/>
                  </a:ext>
                </a:extLst>
              </p:cNvPr>
              <p:cNvSpPr/>
              <p:nvPr/>
            </p:nvSpPr>
            <p:spPr>
              <a:xfrm rot="2166524">
                <a:off x="3346143" y="2206470"/>
                <a:ext cx="550083" cy="428249"/>
              </a:xfrm>
              <a:prstGeom prst="arc">
                <a:avLst>
                  <a:gd name="adj1" fmla="val 16200000"/>
                  <a:gd name="adj2" fmla="val 19894936"/>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grpSp>
        <p:sp>
          <p:nvSpPr>
            <p:cNvPr id="136" name="TextBox 56">
              <a:extLst>
                <a:ext uri="{FF2B5EF4-FFF2-40B4-BE49-F238E27FC236}">
                  <a16:creationId xmlns:a16="http://schemas.microsoft.com/office/drawing/2014/main" id="{C2A6859E-B996-49BC-8B41-C8BD5425925D}"/>
                </a:ext>
              </a:extLst>
            </p:cNvPr>
            <p:cNvSpPr txBox="1">
              <a:spLocks noChangeArrowheads="1"/>
            </p:cNvSpPr>
            <p:nvPr/>
          </p:nvSpPr>
          <p:spPr bwMode="auto">
            <a:xfrm>
              <a:off x="11301608" y="28145195"/>
              <a:ext cx="9535478" cy="529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r>
                <a:rPr lang="en-US" sz="2840" dirty="0">
                  <a:latin typeface="Helvetica" charset="0"/>
                  <a:cs typeface="Helvetica" charset="0"/>
                </a:rPr>
                <a:t>Fig. 4. Geometry of lidar measurement.</a:t>
              </a:r>
            </a:p>
          </p:txBody>
        </p:sp>
      </p:grpSp>
      <p:sp>
        <p:nvSpPr>
          <p:cNvPr id="145" name="TextBox 56">
            <a:extLst>
              <a:ext uri="{FF2B5EF4-FFF2-40B4-BE49-F238E27FC236}">
                <a16:creationId xmlns:a16="http://schemas.microsoft.com/office/drawing/2014/main" id="{F8A3950E-D7E1-460A-B2BD-2F7B6976A98A}"/>
              </a:ext>
            </a:extLst>
          </p:cNvPr>
          <p:cNvSpPr txBox="1">
            <a:spLocks noChangeArrowheads="1"/>
          </p:cNvSpPr>
          <p:nvPr/>
        </p:nvSpPr>
        <p:spPr bwMode="auto">
          <a:xfrm>
            <a:off x="22277624" y="15806726"/>
            <a:ext cx="9535478" cy="529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r>
              <a:rPr lang="en-US" sz="2840" dirty="0">
                <a:latin typeface="Helvetica" charset="0"/>
                <a:cs typeface="Helvetica" charset="0"/>
              </a:rPr>
              <a:t>Fig. 5. One daytime orbit of CALIPSO measurement. </a:t>
            </a:r>
          </a:p>
        </p:txBody>
      </p:sp>
      <p:sp>
        <p:nvSpPr>
          <p:cNvPr id="1035" name="Rectangle: Rounded Corners 1034">
            <a:extLst>
              <a:ext uri="{FF2B5EF4-FFF2-40B4-BE49-F238E27FC236}">
                <a16:creationId xmlns:a16="http://schemas.microsoft.com/office/drawing/2014/main" id="{5F72A948-9AF7-4CBD-B565-EB907C8577CF}"/>
              </a:ext>
            </a:extLst>
          </p:cNvPr>
          <p:cNvSpPr/>
          <p:nvPr/>
        </p:nvSpPr>
        <p:spPr>
          <a:xfrm>
            <a:off x="11132156" y="10858519"/>
            <a:ext cx="10146824" cy="9629158"/>
          </a:xfrm>
          <a:prstGeom prst="roundRect">
            <a:avLst>
              <a:gd name="adj" fmla="val 2098"/>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C000"/>
              </a:solidFill>
            </a:endParaRPr>
          </a:p>
        </p:txBody>
      </p:sp>
      <p:sp>
        <p:nvSpPr>
          <p:cNvPr id="84" name="TextBox 56">
            <a:extLst>
              <a:ext uri="{FF2B5EF4-FFF2-40B4-BE49-F238E27FC236}">
                <a16:creationId xmlns:a16="http://schemas.microsoft.com/office/drawing/2014/main" id="{4176C4E3-5246-4DBB-A1BA-2E8FC53A21BF}"/>
              </a:ext>
            </a:extLst>
          </p:cNvPr>
          <p:cNvSpPr txBox="1">
            <a:spLocks noChangeArrowheads="1"/>
          </p:cNvSpPr>
          <p:nvPr/>
        </p:nvSpPr>
        <p:spPr bwMode="auto">
          <a:xfrm>
            <a:off x="21974304" y="23905276"/>
            <a:ext cx="10058765" cy="358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just" eaLnBrk="1" hangingPunct="1"/>
            <a:r>
              <a:rPr lang="en-US" sz="2840" dirty="0">
                <a:latin typeface="Helvetica" charset="0"/>
                <a:cs typeface="Helvetica" charset="0"/>
              </a:rPr>
              <a:t>Fig. 6. Global map of perpendicular to parallel ratio (PPR) of sunlight scattered from high dense cirrus clouds without (a) and with (b) correction for the molecular scattering from one year (2008) of CALIPSO measurements. PPR shows a strong dependence on latitude due to the molecular scattering. The PPR distribution is more uniform with the correction for molecular scattering. The global mean is 1.107 and 1.120, respectively, without and with the correction. </a:t>
            </a:r>
          </a:p>
        </p:txBody>
      </p:sp>
      <p:pic>
        <p:nvPicPr>
          <p:cNvPr id="29" name="Picture 28">
            <a:extLst>
              <a:ext uri="{FF2B5EF4-FFF2-40B4-BE49-F238E27FC236}">
                <a16:creationId xmlns:a16="http://schemas.microsoft.com/office/drawing/2014/main" id="{F1BD6AF7-ADA8-45E8-93A9-0E3AE15F76A0}"/>
              </a:ext>
            </a:extLst>
          </p:cNvPr>
          <p:cNvPicPr>
            <a:picLocks noChangeAspect="1"/>
          </p:cNvPicPr>
          <p:nvPr/>
        </p:nvPicPr>
        <p:blipFill rotWithShape="1">
          <a:blip r:embed="rId11"/>
          <a:srcRect l="7879" t="1919" r="6933" b="4557"/>
          <a:stretch/>
        </p:blipFill>
        <p:spPr>
          <a:xfrm>
            <a:off x="21819658" y="16626738"/>
            <a:ext cx="10243609" cy="7110849"/>
          </a:xfrm>
          <a:prstGeom prst="rect">
            <a:avLst/>
          </a:prstGeom>
        </p:spPr>
      </p:pic>
    </p:spTree>
    <p:extLst>
      <p:ext uri="{BB962C8B-B14F-4D97-AF65-F5344CB8AC3E}">
        <p14:creationId xmlns:p14="http://schemas.microsoft.com/office/powerpoint/2010/main" val="2735461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8884</TotalTime>
  <Words>828</Words>
  <Application>Microsoft Office PowerPoint</Application>
  <PresentationFormat>Custom</PresentationFormat>
  <Paragraphs>44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Helvetica</vt:lpstr>
      <vt:lpstr>Symbol</vt:lpstr>
      <vt:lpstr>Office Theme</vt:lpstr>
      <vt:lpstr>PowerPoint Presentation</vt:lpstr>
    </vt:vector>
  </TitlesOfParts>
  <Company>SPIE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Escher</dc:creator>
  <cp:lastModifiedBy>Liu, Zhaoyan (LARC-D211)</cp:lastModifiedBy>
  <cp:revision>35</cp:revision>
  <dcterms:created xsi:type="dcterms:W3CDTF">2016-03-21T16:06:53Z</dcterms:created>
  <dcterms:modified xsi:type="dcterms:W3CDTF">2023-03-01T18:46:22Z</dcterms:modified>
</cp:coreProperties>
</file>