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5.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74" r:id="rId2"/>
    <p:sldId id="333" r:id="rId3"/>
    <p:sldId id="341" r:id="rId4"/>
    <p:sldId id="336" r:id="rId5"/>
    <p:sldId id="342" r:id="rId6"/>
    <p:sldId id="339" r:id="rId7"/>
    <p:sldId id="316" r:id="rId8"/>
    <p:sldId id="331" r:id="rId9"/>
    <p:sldId id="34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staler, Michael D. (HQ-LD071)" initials="MMD(L" lastIdx="1" clrIdx="0">
    <p:extLst>
      <p:ext uri="{19B8F6BF-5375-455C-9EA6-DF929625EA0E}">
        <p15:presenceInfo xmlns:p15="http://schemas.microsoft.com/office/powerpoint/2012/main" userId="S::mmastale@ndc.nasa.gov::77ba67cb-5af4-4b13-b57b-1ce067a52aad" providerId="AD"/>
      </p:ext>
    </p:extLst>
  </p:cmAuthor>
  <p:cmAuthor id="2" name="Nickison, Donald J. (HQ-LD071)" initials="NDJ(L" lastIdx="1" clrIdx="1">
    <p:extLst>
      <p:ext uri="{19B8F6BF-5375-455C-9EA6-DF929625EA0E}">
        <p15:presenceInfo xmlns:p15="http://schemas.microsoft.com/office/powerpoint/2012/main" userId="S::dnickiso@ndc.nasa.gov::be52f90d-c9d5-42c0-ba19-f300a4b0a6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55A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0658" autoAdjust="0"/>
    <p:restoredTop sz="96357" autoAdjust="0"/>
  </p:normalViewPr>
  <p:slideViewPr>
    <p:cSldViewPr snapToGrid="0">
      <p:cViewPr varScale="1">
        <p:scale>
          <a:sx n="110" d="100"/>
          <a:sy n="110" d="100"/>
        </p:scale>
        <p:origin x="1296" y="1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3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E46373-739C-4A12-940C-9E7A8785D950}" type="datetimeFigureOut">
              <a:rPr lang="en-US" smtClean="0"/>
              <a:t>1/24/2023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7D0734-1B7E-444C-A22E-163795670D50}" type="slidenum">
              <a:rPr lang="en-US" smtClean="0"/>
              <a:t>‹#›</a:t>
            </a:fld>
            <a:endParaRPr lang="en-US"/>
          </a:p>
        </p:txBody>
      </p:sp>
    </p:spTree>
    <p:extLst>
      <p:ext uri="{BB962C8B-B14F-4D97-AF65-F5344CB8AC3E}">
        <p14:creationId xmlns:p14="http://schemas.microsoft.com/office/powerpoint/2010/main" val="2514972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00000"/>
                </a:solidFill>
                <a:effectLst/>
                <a:latin typeface="Helvetica Neue"/>
              </a:rPr>
              <a:t> ​(Jan. 21, 2022) --- The waning gibbous Moon is pictured above the Earth's horizon as the International Space Station orbited 272 miles above the Atlantic Ocean off the coast of southern Argentina.</a:t>
            </a:r>
            <a:endParaRPr lang="en-US" dirty="0"/>
          </a:p>
        </p:txBody>
      </p:sp>
      <p:sp>
        <p:nvSpPr>
          <p:cNvPr id="4" name="Slide Number Placeholder 3"/>
          <p:cNvSpPr>
            <a:spLocks noGrp="1"/>
          </p:cNvSpPr>
          <p:nvPr>
            <p:ph type="sldNum" sz="quarter" idx="5"/>
          </p:nvPr>
        </p:nvSpPr>
        <p:spPr/>
        <p:txBody>
          <a:bodyPr/>
          <a:lstStyle/>
          <a:p>
            <a:fld id="{4306F76E-E60C-4C54-B47A-C2C406EC8F72}" type="slidenum">
              <a:rPr lang="en-US" smtClean="0"/>
              <a:t>1</a:t>
            </a:fld>
            <a:endParaRPr lang="en-US" dirty="0"/>
          </a:p>
        </p:txBody>
      </p:sp>
    </p:spTree>
    <p:extLst>
      <p:ext uri="{BB962C8B-B14F-4D97-AF65-F5344CB8AC3E}">
        <p14:creationId xmlns:p14="http://schemas.microsoft.com/office/powerpoint/2010/main" val="4071759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General description of SETMO in notes</a:t>
            </a:r>
          </a:p>
          <a:p>
            <a:pPr marL="228600" indent="-228600">
              <a:buAutoNum type="arabicPeriod"/>
            </a:pPr>
            <a:r>
              <a:rPr lang="en-US" dirty="0"/>
              <a:t>Management: Insert Director’s name</a:t>
            </a:r>
          </a:p>
          <a:p>
            <a:pPr marL="228600" indent="-228600">
              <a:buAutoNum type="arabicPeriod"/>
            </a:pPr>
            <a:r>
              <a:rPr lang="en-US" dirty="0"/>
              <a:t>Staffing: </a:t>
            </a:r>
          </a:p>
          <a:p>
            <a:pPr marL="628650" lvl="1" indent="-171450">
              <a:buFont typeface="Arial" panose="020B0604020202020204" pitchFamily="34" charset="0"/>
              <a:buChar char="•"/>
            </a:pPr>
            <a:r>
              <a:rPr lang="en-US" sz="1200" dirty="0"/>
              <a:t>management office - FTE</a:t>
            </a:r>
          </a:p>
          <a:p>
            <a:pPr marL="628650" lvl="1" indent="-171450">
              <a:buFont typeface="Arial" panose="020B0604020202020204" pitchFamily="34" charset="0"/>
              <a:buChar char="•"/>
            </a:pPr>
            <a:r>
              <a:rPr lang="en-US" sz="1200" dirty="0"/>
              <a:t>management office - WYE</a:t>
            </a:r>
          </a:p>
          <a:p>
            <a:pPr marL="628650" lvl="1" indent="-171450">
              <a:buFont typeface="Arial" panose="020B0604020202020204" pitchFamily="34" charset="0"/>
              <a:buChar char="•"/>
            </a:pPr>
            <a:r>
              <a:rPr lang="en-US" sz="1200" dirty="0"/>
              <a:t>Center O&amp;M - FTE</a:t>
            </a:r>
          </a:p>
          <a:p>
            <a:pPr marL="628650" lvl="1" indent="-171450">
              <a:buFont typeface="Arial" panose="020B0604020202020204" pitchFamily="34" charset="0"/>
              <a:buChar char="•"/>
            </a:pPr>
            <a:r>
              <a:rPr lang="en-US" sz="1200" dirty="0"/>
              <a:t>Center O&amp;M – WYE</a:t>
            </a:r>
          </a:p>
          <a:p>
            <a:pPr marL="228600" lvl="0" indent="-228600">
              <a:buFont typeface="+mj-lt"/>
              <a:buAutoNum type="arabicPeriod"/>
            </a:pPr>
            <a:r>
              <a:rPr lang="en-US" sz="1200" dirty="0"/>
              <a:t>Governance: </a:t>
            </a:r>
          </a:p>
          <a:p>
            <a:pPr marL="628650" lvl="1" indent="-171450">
              <a:buFont typeface="Arial" panose="020B0604020202020204" pitchFamily="34" charset="0"/>
              <a:buChar char="•"/>
            </a:pPr>
            <a:r>
              <a:rPr lang="en-US" sz="1200" dirty="0"/>
              <a:t>Applicable NPR</a:t>
            </a:r>
          </a:p>
          <a:p>
            <a:pPr marL="628650" lvl="1" indent="-171450">
              <a:buFont typeface="Arial" panose="020B0604020202020204" pitchFamily="34" charset="0"/>
              <a:buChar char="•"/>
            </a:pPr>
            <a:r>
              <a:rPr lang="en-US" sz="1200" dirty="0"/>
              <a:t>Applicable Boards</a:t>
            </a:r>
          </a:p>
          <a:p>
            <a:pPr marL="628650" lvl="1" indent="-171450">
              <a:buFont typeface="Arial" panose="020B0604020202020204" pitchFamily="34" charset="0"/>
              <a:buChar char="•"/>
            </a:pPr>
            <a:r>
              <a:rPr lang="en-US" sz="1200" dirty="0"/>
              <a:t>Review Board timeframes?</a:t>
            </a:r>
          </a:p>
          <a:p>
            <a:pPr marL="228600" lvl="0" indent="-228600">
              <a:buFont typeface="+mj-lt"/>
              <a:buAutoNum type="arabicPeriod"/>
            </a:pPr>
            <a:r>
              <a:rPr lang="en-US" sz="1200" dirty="0"/>
              <a:t>Agency Performance Goals, as listed in the Volume of Integrated Performance </a:t>
            </a:r>
            <a:r>
              <a:rPr lang="en-US" sz="1200" dirty="0" err="1"/>
              <a:t>VIPer</a:t>
            </a:r>
            <a:r>
              <a:rPr lang="en-US" sz="1200" dirty="0"/>
              <a:t>) (if applicable)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E.g. </a:t>
            </a:r>
            <a:r>
              <a:rPr lang="en-US" sz="1600" dirty="0"/>
              <a:t>Advance, 4.2.5:  </a:t>
            </a:r>
            <a:r>
              <a:rPr lang="en-US" sz="1200" i="1" dirty="0"/>
              <a:t>Maximize the availability of the SETMO portfolio of assets to meet NASA’s current and future test facility needs.</a:t>
            </a:r>
          </a:p>
          <a:p>
            <a:pPr marL="457200" lvl="1" indent="0">
              <a:buFont typeface="Arial" panose="020B0604020202020204" pitchFamily="34" charset="0"/>
              <a:buNone/>
            </a:pPr>
            <a:endParaRPr lang="en-US" sz="1200" dirty="0"/>
          </a:p>
          <a:p>
            <a:pPr marL="685800" lvl="1" indent="-228600">
              <a:buAutoNum type="arabicPeriod"/>
            </a:pPr>
            <a:endParaRPr lang="en-US" dirty="0"/>
          </a:p>
        </p:txBody>
      </p:sp>
      <p:sp>
        <p:nvSpPr>
          <p:cNvPr id="4" name="Slide Number Placeholder 3"/>
          <p:cNvSpPr>
            <a:spLocks noGrp="1"/>
          </p:cNvSpPr>
          <p:nvPr>
            <p:ph type="sldNum" sz="quarter" idx="5"/>
          </p:nvPr>
        </p:nvSpPr>
        <p:spPr/>
        <p:txBody>
          <a:bodyPr/>
          <a:lstStyle/>
          <a:p>
            <a:fld id="{B97D0734-1B7E-444C-A22E-163795670D50}" type="slidenum">
              <a:rPr lang="en-US" smtClean="0"/>
              <a:t>2</a:t>
            </a:fld>
            <a:endParaRPr lang="en-US"/>
          </a:p>
        </p:txBody>
      </p:sp>
    </p:spTree>
    <p:extLst>
      <p:ext uri="{BB962C8B-B14F-4D97-AF65-F5344CB8AC3E}">
        <p14:creationId xmlns:p14="http://schemas.microsoft.com/office/powerpoint/2010/main" val="1596773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General description of SETMO in notes</a:t>
            </a:r>
          </a:p>
          <a:p>
            <a:pPr marL="228600" indent="-228600">
              <a:buAutoNum type="arabicPeriod"/>
            </a:pPr>
            <a:r>
              <a:rPr lang="en-US" dirty="0"/>
              <a:t>Management: Insert Director’s name</a:t>
            </a:r>
          </a:p>
          <a:p>
            <a:pPr marL="228600" indent="-228600">
              <a:buAutoNum type="arabicPeriod"/>
            </a:pPr>
            <a:r>
              <a:rPr lang="en-US" dirty="0"/>
              <a:t>Staffing: </a:t>
            </a:r>
          </a:p>
          <a:p>
            <a:pPr marL="628650" lvl="1" indent="-171450">
              <a:buFont typeface="Arial" panose="020B0604020202020204" pitchFamily="34" charset="0"/>
              <a:buChar char="•"/>
            </a:pPr>
            <a:r>
              <a:rPr lang="en-US" sz="1200" dirty="0"/>
              <a:t>management office - FTE</a:t>
            </a:r>
          </a:p>
          <a:p>
            <a:pPr marL="628650" lvl="1" indent="-171450">
              <a:buFont typeface="Arial" panose="020B0604020202020204" pitchFamily="34" charset="0"/>
              <a:buChar char="•"/>
            </a:pPr>
            <a:r>
              <a:rPr lang="en-US" sz="1200" dirty="0"/>
              <a:t>management office - WYE</a:t>
            </a:r>
          </a:p>
          <a:p>
            <a:pPr marL="628650" lvl="1" indent="-171450">
              <a:buFont typeface="Arial" panose="020B0604020202020204" pitchFamily="34" charset="0"/>
              <a:buChar char="•"/>
            </a:pPr>
            <a:r>
              <a:rPr lang="en-US" sz="1200" dirty="0"/>
              <a:t>Center O&amp;M - FTE</a:t>
            </a:r>
          </a:p>
          <a:p>
            <a:pPr marL="628650" lvl="1" indent="-171450">
              <a:buFont typeface="Arial" panose="020B0604020202020204" pitchFamily="34" charset="0"/>
              <a:buChar char="•"/>
            </a:pPr>
            <a:r>
              <a:rPr lang="en-US" sz="1200" dirty="0"/>
              <a:t>Center O&amp;M – WYE</a:t>
            </a:r>
          </a:p>
          <a:p>
            <a:pPr marL="228600" lvl="0" indent="-228600">
              <a:buFont typeface="+mj-lt"/>
              <a:buAutoNum type="arabicPeriod"/>
            </a:pPr>
            <a:r>
              <a:rPr lang="en-US" sz="1200" dirty="0"/>
              <a:t>Governance: </a:t>
            </a:r>
          </a:p>
          <a:p>
            <a:pPr marL="628650" lvl="1" indent="-171450">
              <a:buFont typeface="Arial" panose="020B0604020202020204" pitchFamily="34" charset="0"/>
              <a:buChar char="•"/>
            </a:pPr>
            <a:r>
              <a:rPr lang="en-US" sz="1200" dirty="0"/>
              <a:t>Applicable NPR</a:t>
            </a:r>
          </a:p>
          <a:p>
            <a:pPr marL="628650" lvl="1" indent="-171450">
              <a:buFont typeface="Arial" panose="020B0604020202020204" pitchFamily="34" charset="0"/>
              <a:buChar char="•"/>
            </a:pPr>
            <a:r>
              <a:rPr lang="en-US" sz="1200" dirty="0"/>
              <a:t>Applicable Boards</a:t>
            </a:r>
          </a:p>
          <a:p>
            <a:pPr marL="628650" lvl="1" indent="-171450">
              <a:buFont typeface="Arial" panose="020B0604020202020204" pitchFamily="34" charset="0"/>
              <a:buChar char="•"/>
            </a:pPr>
            <a:r>
              <a:rPr lang="en-US" sz="1200" dirty="0"/>
              <a:t>Review Board timeframes?</a:t>
            </a:r>
          </a:p>
          <a:p>
            <a:pPr marL="228600" lvl="0" indent="-228600">
              <a:buFont typeface="+mj-lt"/>
              <a:buAutoNum type="arabicPeriod"/>
            </a:pPr>
            <a:r>
              <a:rPr lang="en-US" sz="1200" dirty="0"/>
              <a:t>Agency Performance Goals, as listed in the Volume of Integrated Performance </a:t>
            </a:r>
            <a:r>
              <a:rPr lang="en-US" sz="1200" dirty="0" err="1"/>
              <a:t>VIPer</a:t>
            </a:r>
            <a:r>
              <a:rPr lang="en-US" sz="1200" dirty="0"/>
              <a:t>) (if applicable)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E.g. </a:t>
            </a:r>
            <a:r>
              <a:rPr lang="en-US" sz="1600" dirty="0"/>
              <a:t>Advance, 4.2.5:  </a:t>
            </a:r>
            <a:r>
              <a:rPr lang="en-US" sz="1200" i="1" dirty="0"/>
              <a:t>Maximize the availability of the SETMO portfolio of assets to meet NASA’s current and future test facility needs.</a:t>
            </a:r>
          </a:p>
          <a:p>
            <a:pPr marL="457200" lvl="1" indent="0">
              <a:buFont typeface="Arial" panose="020B0604020202020204" pitchFamily="34" charset="0"/>
              <a:buNone/>
            </a:pPr>
            <a:endParaRPr lang="en-US" sz="1200" dirty="0"/>
          </a:p>
          <a:p>
            <a:pPr marL="685800" lvl="1" indent="-228600">
              <a:buAutoNum type="arabicPeriod"/>
            </a:pPr>
            <a:endParaRPr lang="en-US" dirty="0"/>
          </a:p>
        </p:txBody>
      </p:sp>
      <p:sp>
        <p:nvSpPr>
          <p:cNvPr id="4" name="Slide Number Placeholder 3"/>
          <p:cNvSpPr>
            <a:spLocks noGrp="1"/>
          </p:cNvSpPr>
          <p:nvPr>
            <p:ph type="sldNum" sz="quarter" idx="5"/>
          </p:nvPr>
        </p:nvSpPr>
        <p:spPr/>
        <p:txBody>
          <a:bodyPr/>
          <a:lstStyle/>
          <a:p>
            <a:fld id="{B97D0734-1B7E-444C-A22E-163795670D50}" type="slidenum">
              <a:rPr lang="en-US" smtClean="0"/>
              <a:t>3</a:t>
            </a:fld>
            <a:endParaRPr lang="en-US"/>
          </a:p>
        </p:txBody>
      </p:sp>
    </p:spTree>
    <p:extLst>
      <p:ext uri="{BB962C8B-B14F-4D97-AF65-F5344CB8AC3E}">
        <p14:creationId xmlns:p14="http://schemas.microsoft.com/office/powerpoint/2010/main" val="2312751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General description of SETMO in notes</a:t>
            </a:r>
          </a:p>
          <a:p>
            <a:pPr marL="228600" indent="-228600">
              <a:buAutoNum type="arabicPeriod"/>
            </a:pPr>
            <a:r>
              <a:rPr lang="en-US" dirty="0"/>
              <a:t>Management: Insert Director’s name</a:t>
            </a:r>
          </a:p>
          <a:p>
            <a:pPr marL="228600" indent="-228600">
              <a:buAutoNum type="arabicPeriod"/>
            </a:pPr>
            <a:r>
              <a:rPr lang="en-US" dirty="0"/>
              <a:t>Staffing: </a:t>
            </a:r>
          </a:p>
          <a:p>
            <a:pPr marL="628650" lvl="1" indent="-171450">
              <a:buFont typeface="Arial" panose="020B0604020202020204" pitchFamily="34" charset="0"/>
              <a:buChar char="•"/>
            </a:pPr>
            <a:r>
              <a:rPr lang="en-US" sz="1200" dirty="0"/>
              <a:t>management office - FTE</a:t>
            </a:r>
          </a:p>
          <a:p>
            <a:pPr marL="628650" lvl="1" indent="-171450">
              <a:buFont typeface="Arial" panose="020B0604020202020204" pitchFamily="34" charset="0"/>
              <a:buChar char="•"/>
            </a:pPr>
            <a:r>
              <a:rPr lang="en-US" sz="1200" dirty="0"/>
              <a:t>management office - WYE</a:t>
            </a:r>
          </a:p>
          <a:p>
            <a:pPr marL="628650" lvl="1" indent="-171450">
              <a:buFont typeface="Arial" panose="020B0604020202020204" pitchFamily="34" charset="0"/>
              <a:buChar char="•"/>
            </a:pPr>
            <a:r>
              <a:rPr lang="en-US" sz="1200" dirty="0"/>
              <a:t>Center O&amp;M - FTE</a:t>
            </a:r>
          </a:p>
          <a:p>
            <a:pPr marL="628650" lvl="1" indent="-171450">
              <a:buFont typeface="Arial" panose="020B0604020202020204" pitchFamily="34" charset="0"/>
              <a:buChar char="•"/>
            </a:pPr>
            <a:r>
              <a:rPr lang="en-US" sz="1200" dirty="0"/>
              <a:t>Center O&amp;M – WYE</a:t>
            </a:r>
          </a:p>
          <a:p>
            <a:pPr marL="228600" lvl="0" indent="-228600">
              <a:buFont typeface="+mj-lt"/>
              <a:buAutoNum type="arabicPeriod"/>
            </a:pPr>
            <a:r>
              <a:rPr lang="en-US" sz="1200" dirty="0"/>
              <a:t>Governance: </a:t>
            </a:r>
          </a:p>
          <a:p>
            <a:pPr marL="628650" lvl="1" indent="-171450">
              <a:buFont typeface="Arial" panose="020B0604020202020204" pitchFamily="34" charset="0"/>
              <a:buChar char="•"/>
            </a:pPr>
            <a:r>
              <a:rPr lang="en-US" sz="1200" dirty="0"/>
              <a:t>Applicable NPR</a:t>
            </a:r>
          </a:p>
          <a:p>
            <a:pPr marL="628650" lvl="1" indent="-171450">
              <a:buFont typeface="Arial" panose="020B0604020202020204" pitchFamily="34" charset="0"/>
              <a:buChar char="•"/>
            </a:pPr>
            <a:r>
              <a:rPr lang="en-US" sz="1200" dirty="0"/>
              <a:t>Applicable Boards</a:t>
            </a:r>
          </a:p>
          <a:p>
            <a:pPr marL="628650" lvl="1" indent="-171450">
              <a:buFont typeface="Arial" panose="020B0604020202020204" pitchFamily="34" charset="0"/>
              <a:buChar char="•"/>
            </a:pPr>
            <a:r>
              <a:rPr lang="en-US" sz="1200" dirty="0"/>
              <a:t>Review Board timeframes?</a:t>
            </a:r>
          </a:p>
          <a:p>
            <a:pPr marL="228600" lvl="0" indent="-228600">
              <a:buFont typeface="+mj-lt"/>
              <a:buAutoNum type="arabicPeriod"/>
            </a:pPr>
            <a:r>
              <a:rPr lang="en-US" sz="1200" dirty="0"/>
              <a:t>Agency Performance Goals, as listed in the Volume of Integrated Performance </a:t>
            </a:r>
            <a:r>
              <a:rPr lang="en-US" sz="1200" dirty="0" err="1"/>
              <a:t>VIPer</a:t>
            </a:r>
            <a:r>
              <a:rPr lang="en-US" sz="1200" dirty="0"/>
              <a:t>) (if applicable)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E.g. </a:t>
            </a:r>
            <a:r>
              <a:rPr lang="en-US" sz="1600" dirty="0"/>
              <a:t>Advance, 4.2.5:  </a:t>
            </a:r>
            <a:r>
              <a:rPr lang="en-US" sz="1200" i="1" dirty="0"/>
              <a:t>Maximize the availability of the SETMO portfolio of assets to meet NASA’s current and future test facility needs.</a:t>
            </a:r>
          </a:p>
          <a:p>
            <a:pPr marL="457200" lvl="1" indent="0">
              <a:buFont typeface="Arial" panose="020B0604020202020204" pitchFamily="34" charset="0"/>
              <a:buNone/>
            </a:pPr>
            <a:endParaRPr lang="en-US" sz="1200" dirty="0"/>
          </a:p>
          <a:p>
            <a:pPr marL="685800" lvl="1" indent="-228600">
              <a:buAutoNum type="arabicPeriod"/>
            </a:pPr>
            <a:endParaRPr lang="en-US" dirty="0"/>
          </a:p>
        </p:txBody>
      </p:sp>
      <p:sp>
        <p:nvSpPr>
          <p:cNvPr id="4" name="Slide Number Placeholder 3"/>
          <p:cNvSpPr>
            <a:spLocks noGrp="1"/>
          </p:cNvSpPr>
          <p:nvPr>
            <p:ph type="sldNum" sz="quarter" idx="5"/>
          </p:nvPr>
        </p:nvSpPr>
        <p:spPr/>
        <p:txBody>
          <a:bodyPr/>
          <a:lstStyle/>
          <a:p>
            <a:fld id="{B97D0734-1B7E-444C-A22E-163795670D50}" type="slidenum">
              <a:rPr lang="en-US" smtClean="0"/>
              <a:t>4</a:t>
            </a:fld>
            <a:endParaRPr lang="en-US"/>
          </a:p>
        </p:txBody>
      </p:sp>
    </p:spTree>
    <p:extLst>
      <p:ext uri="{BB962C8B-B14F-4D97-AF65-F5344CB8AC3E}">
        <p14:creationId xmlns:p14="http://schemas.microsoft.com/office/powerpoint/2010/main" val="3379364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General description of SETMO in notes</a:t>
            </a:r>
          </a:p>
          <a:p>
            <a:pPr marL="228600" indent="-228600">
              <a:buAutoNum type="arabicPeriod"/>
            </a:pPr>
            <a:r>
              <a:rPr lang="en-US" dirty="0"/>
              <a:t>Management: Insert Director’s name</a:t>
            </a:r>
          </a:p>
          <a:p>
            <a:pPr marL="228600" indent="-228600">
              <a:buAutoNum type="arabicPeriod"/>
            </a:pPr>
            <a:r>
              <a:rPr lang="en-US" dirty="0"/>
              <a:t>Staffing: </a:t>
            </a:r>
          </a:p>
          <a:p>
            <a:pPr marL="628650" lvl="1" indent="-171450">
              <a:buFont typeface="Arial" panose="020B0604020202020204" pitchFamily="34" charset="0"/>
              <a:buChar char="•"/>
            </a:pPr>
            <a:r>
              <a:rPr lang="en-US" sz="1200" dirty="0"/>
              <a:t>management office - FTE</a:t>
            </a:r>
          </a:p>
          <a:p>
            <a:pPr marL="628650" lvl="1" indent="-171450">
              <a:buFont typeface="Arial" panose="020B0604020202020204" pitchFamily="34" charset="0"/>
              <a:buChar char="•"/>
            </a:pPr>
            <a:r>
              <a:rPr lang="en-US" sz="1200" dirty="0"/>
              <a:t>management office - WYE</a:t>
            </a:r>
          </a:p>
          <a:p>
            <a:pPr marL="628650" lvl="1" indent="-171450">
              <a:buFont typeface="Arial" panose="020B0604020202020204" pitchFamily="34" charset="0"/>
              <a:buChar char="•"/>
            </a:pPr>
            <a:r>
              <a:rPr lang="en-US" sz="1200" dirty="0"/>
              <a:t>Center O&amp;M - FTE</a:t>
            </a:r>
          </a:p>
          <a:p>
            <a:pPr marL="628650" lvl="1" indent="-171450">
              <a:buFont typeface="Arial" panose="020B0604020202020204" pitchFamily="34" charset="0"/>
              <a:buChar char="•"/>
            </a:pPr>
            <a:r>
              <a:rPr lang="en-US" sz="1200" dirty="0"/>
              <a:t>Center O&amp;M – WYE</a:t>
            </a:r>
          </a:p>
          <a:p>
            <a:pPr marL="228600" lvl="0" indent="-228600">
              <a:buFont typeface="+mj-lt"/>
              <a:buAutoNum type="arabicPeriod"/>
            </a:pPr>
            <a:r>
              <a:rPr lang="en-US" sz="1200" dirty="0"/>
              <a:t>Governance: </a:t>
            </a:r>
          </a:p>
          <a:p>
            <a:pPr marL="628650" lvl="1" indent="-171450">
              <a:buFont typeface="Arial" panose="020B0604020202020204" pitchFamily="34" charset="0"/>
              <a:buChar char="•"/>
            </a:pPr>
            <a:r>
              <a:rPr lang="en-US" sz="1200" dirty="0"/>
              <a:t>Applicable NPR</a:t>
            </a:r>
          </a:p>
          <a:p>
            <a:pPr marL="628650" lvl="1" indent="-171450">
              <a:buFont typeface="Arial" panose="020B0604020202020204" pitchFamily="34" charset="0"/>
              <a:buChar char="•"/>
            </a:pPr>
            <a:r>
              <a:rPr lang="en-US" sz="1200" dirty="0"/>
              <a:t>Applicable Boards</a:t>
            </a:r>
          </a:p>
          <a:p>
            <a:pPr marL="628650" lvl="1" indent="-171450">
              <a:buFont typeface="Arial" panose="020B0604020202020204" pitchFamily="34" charset="0"/>
              <a:buChar char="•"/>
            </a:pPr>
            <a:r>
              <a:rPr lang="en-US" sz="1200" dirty="0"/>
              <a:t>Review Board timeframes?</a:t>
            </a:r>
          </a:p>
          <a:p>
            <a:pPr marL="228600" lvl="0" indent="-228600">
              <a:buFont typeface="+mj-lt"/>
              <a:buAutoNum type="arabicPeriod"/>
            </a:pPr>
            <a:r>
              <a:rPr lang="en-US" sz="1200" dirty="0"/>
              <a:t>Agency Performance Goals, as listed in the Volume of Integrated Performance </a:t>
            </a:r>
            <a:r>
              <a:rPr lang="en-US" sz="1200" dirty="0" err="1"/>
              <a:t>VIPer</a:t>
            </a:r>
            <a:r>
              <a:rPr lang="en-US" sz="1200" dirty="0"/>
              <a:t>) (if applicable)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E.g. </a:t>
            </a:r>
            <a:r>
              <a:rPr lang="en-US" sz="1600" dirty="0"/>
              <a:t>Advance, 4.2.5:  </a:t>
            </a:r>
            <a:r>
              <a:rPr lang="en-US" sz="1200" i="1" dirty="0"/>
              <a:t>Maximize the availability of the SETMO portfolio of assets to meet NASA’s current and future test facility needs.</a:t>
            </a:r>
          </a:p>
          <a:p>
            <a:pPr marL="457200" lvl="1" indent="0">
              <a:buFont typeface="Arial" panose="020B0604020202020204" pitchFamily="34" charset="0"/>
              <a:buNone/>
            </a:pPr>
            <a:endParaRPr lang="en-US" sz="1200" dirty="0"/>
          </a:p>
          <a:p>
            <a:pPr marL="685800" lvl="1" indent="-228600">
              <a:buAutoNum type="arabicPeriod"/>
            </a:pPr>
            <a:endParaRPr lang="en-US" dirty="0"/>
          </a:p>
        </p:txBody>
      </p:sp>
      <p:sp>
        <p:nvSpPr>
          <p:cNvPr id="4" name="Slide Number Placeholder 3"/>
          <p:cNvSpPr>
            <a:spLocks noGrp="1"/>
          </p:cNvSpPr>
          <p:nvPr>
            <p:ph type="sldNum" sz="quarter" idx="5"/>
          </p:nvPr>
        </p:nvSpPr>
        <p:spPr/>
        <p:txBody>
          <a:bodyPr/>
          <a:lstStyle/>
          <a:p>
            <a:fld id="{B97D0734-1B7E-444C-A22E-163795670D50}" type="slidenum">
              <a:rPr lang="en-US" smtClean="0"/>
              <a:t>5</a:t>
            </a:fld>
            <a:endParaRPr lang="en-US"/>
          </a:p>
        </p:txBody>
      </p:sp>
    </p:spTree>
    <p:extLst>
      <p:ext uri="{BB962C8B-B14F-4D97-AF65-F5344CB8AC3E}">
        <p14:creationId xmlns:p14="http://schemas.microsoft.com/office/powerpoint/2010/main" val="4241142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General description of SETMO in notes</a:t>
            </a:r>
          </a:p>
          <a:p>
            <a:pPr marL="228600" indent="-228600">
              <a:buAutoNum type="arabicPeriod"/>
            </a:pPr>
            <a:r>
              <a:rPr lang="en-US" dirty="0"/>
              <a:t>Management: Insert Director’s name</a:t>
            </a:r>
          </a:p>
          <a:p>
            <a:pPr marL="228600" indent="-228600">
              <a:buAutoNum type="arabicPeriod"/>
            </a:pPr>
            <a:r>
              <a:rPr lang="en-US" dirty="0"/>
              <a:t>Staffing: </a:t>
            </a:r>
          </a:p>
          <a:p>
            <a:pPr marL="628650" lvl="1" indent="-171450">
              <a:buFont typeface="Arial" panose="020B0604020202020204" pitchFamily="34" charset="0"/>
              <a:buChar char="•"/>
            </a:pPr>
            <a:r>
              <a:rPr lang="en-US" sz="1200" dirty="0"/>
              <a:t>management office - FTE</a:t>
            </a:r>
          </a:p>
          <a:p>
            <a:pPr marL="628650" lvl="1" indent="-171450">
              <a:buFont typeface="Arial" panose="020B0604020202020204" pitchFamily="34" charset="0"/>
              <a:buChar char="•"/>
            </a:pPr>
            <a:r>
              <a:rPr lang="en-US" sz="1200" dirty="0"/>
              <a:t>management office - WYE</a:t>
            </a:r>
          </a:p>
          <a:p>
            <a:pPr marL="628650" lvl="1" indent="-171450">
              <a:buFont typeface="Arial" panose="020B0604020202020204" pitchFamily="34" charset="0"/>
              <a:buChar char="•"/>
            </a:pPr>
            <a:r>
              <a:rPr lang="en-US" sz="1200" dirty="0"/>
              <a:t>Center O&amp;M - FTE</a:t>
            </a:r>
          </a:p>
          <a:p>
            <a:pPr marL="628650" lvl="1" indent="-171450">
              <a:buFont typeface="Arial" panose="020B0604020202020204" pitchFamily="34" charset="0"/>
              <a:buChar char="•"/>
            </a:pPr>
            <a:r>
              <a:rPr lang="en-US" sz="1200" dirty="0"/>
              <a:t>Center O&amp;M – WYE</a:t>
            </a:r>
          </a:p>
          <a:p>
            <a:pPr marL="228600" lvl="0" indent="-228600">
              <a:buFont typeface="+mj-lt"/>
              <a:buAutoNum type="arabicPeriod"/>
            </a:pPr>
            <a:r>
              <a:rPr lang="en-US" sz="1200" dirty="0"/>
              <a:t>Governance: </a:t>
            </a:r>
          </a:p>
          <a:p>
            <a:pPr marL="628650" lvl="1" indent="-171450">
              <a:buFont typeface="Arial" panose="020B0604020202020204" pitchFamily="34" charset="0"/>
              <a:buChar char="•"/>
            </a:pPr>
            <a:r>
              <a:rPr lang="en-US" sz="1200" dirty="0"/>
              <a:t>Applicable NPR</a:t>
            </a:r>
          </a:p>
          <a:p>
            <a:pPr marL="628650" lvl="1" indent="-171450">
              <a:buFont typeface="Arial" panose="020B0604020202020204" pitchFamily="34" charset="0"/>
              <a:buChar char="•"/>
            </a:pPr>
            <a:r>
              <a:rPr lang="en-US" sz="1200" dirty="0"/>
              <a:t>Applicable Boards</a:t>
            </a:r>
          </a:p>
          <a:p>
            <a:pPr marL="628650" lvl="1" indent="-171450">
              <a:buFont typeface="Arial" panose="020B0604020202020204" pitchFamily="34" charset="0"/>
              <a:buChar char="•"/>
            </a:pPr>
            <a:r>
              <a:rPr lang="en-US" sz="1200" dirty="0"/>
              <a:t>Review Board timeframes?</a:t>
            </a:r>
          </a:p>
          <a:p>
            <a:pPr marL="228600" lvl="0" indent="-228600">
              <a:buFont typeface="+mj-lt"/>
              <a:buAutoNum type="arabicPeriod"/>
            </a:pPr>
            <a:r>
              <a:rPr lang="en-US" sz="1200" dirty="0"/>
              <a:t>Agency Performance Goals, as listed in the Volume of Integrated Performance </a:t>
            </a:r>
            <a:r>
              <a:rPr lang="en-US" sz="1200" dirty="0" err="1"/>
              <a:t>VIPer</a:t>
            </a:r>
            <a:r>
              <a:rPr lang="en-US" sz="1200" dirty="0"/>
              <a:t>) (if applicable)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E.g. </a:t>
            </a:r>
            <a:r>
              <a:rPr lang="en-US" sz="1600" dirty="0"/>
              <a:t>Advance, 4.2.5:  </a:t>
            </a:r>
            <a:r>
              <a:rPr lang="en-US" sz="1200" i="1" dirty="0"/>
              <a:t>Maximize the availability of the SETMO portfolio of assets to meet NASA’s current and future test facility needs.</a:t>
            </a:r>
          </a:p>
          <a:p>
            <a:pPr marL="457200" lvl="1" indent="0">
              <a:buFont typeface="Arial" panose="020B0604020202020204" pitchFamily="34" charset="0"/>
              <a:buNone/>
            </a:pPr>
            <a:endParaRPr lang="en-US" sz="1200" dirty="0"/>
          </a:p>
          <a:p>
            <a:pPr marL="685800" lvl="1" indent="-228600">
              <a:buAutoNum type="arabicPeriod"/>
            </a:pPr>
            <a:endParaRPr lang="en-US" dirty="0"/>
          </a:p>
        </p:txBody>
      </p:sp>
      <p:sp>
        <p:nvSpPr>
          <p:cNvPr id="4" name="Slide Number Placeholder 3"/>
          <p:cNvSpPr>
            <a:spLocks noGrp="1"/>
          </p:cNvSpPr>
          <p:nvPr>
            <p:ph type="sldNum" sz="quarter" idx="5"/>
          </p:nvPr>
        </p:nvSpPr>
        <p:spPr/>
        <p:txBody>
          <a:bodyPr/>
          <a:lstStyle/>
          <a:p>
            <a:fld id="{B97D0734-1B7E-444C-A22E-163795670D50}" type="slidenum">
              <a:rPr lang="en-US" smtClean="0"/>
              <a:t>6</a:t>
            </a:fld>
            <a:endParaRPr lang="en-US"/>
          </a:p>
        </p:txBody>
      </p:sp>
    </p:spTree>
    <p:extLst>
      <p:ext uri="{BB962C8B-B14F-4D97-AF65-F5344CB8AC3E}">
        <p14:creationId xmlns:p14="http://schemas.microsoft.com/office/powerpoint/2010/main" val="1225081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Helvetica Neue"/>
              </a:rPr>
              <a:t>Fly wheels, such as the NASA G2 flywheel module above, are one way to store rotational energy for use by spacecraft or machines on Earth. NASA’s looking for new energy storage systems to enable our future exploration missions.</a:t>
            </a:r>
            <a:endParaRPr lang="en-US" dirty="0"/>
          </a:p>
        </p:txBody>
      </p:sp>
      <p:sp>
        <p:nvSpPr>
          <p:cNvPr id="4" name="Slide Number Placeholder 3"/>
          <p:cNvSpPr>
            <a:spLocks noGrp="1"/>
          </p:cNvSpPr>
          <p:nvPr>
            <p:ph type="sldNum" sz="quarter" idx="5"/>
          </p:nvPr>
        </p:nvSpPr>
        <p:spPr/>
        <p:txBody>
          <a:bodyPr/>
          <a:lstStyle/>
          <a:p>
            <a:fld id="{B97D0734-1B7E-444C-A22E-163795670D50}" type="slidenum">
              <a:rPr lang="en-US" smtClean="0"/>
              <a:t>7</a:t>
            </a:fld>
            <a:endParaRPr lang="en-US"/>
          </a:p>
        </p:txBody>
      </p:sp>
    </p:spTree>
    <p:extLst>
      <p:ext uri="{BB962C8B-B14F-4D97-AF65-F5344CB8AC3E}">
        <p14:creationId xmlns:p14="http://schemas.microsoft.com/office/powerpoint/2010/main" val="2433918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EAAD5-D702-4E97-850C-982A02E949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3A6450B-9FE7-44EE-95EF-C897624D6E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4CCB754-0D4E-4AA7-A578-963F9C7F6239}"/>
              </a:ext>
            </a:extLst>
          </p:cNvPr>
          <p:cNvSpPr>
            <a:spLocks noGrp="1"/>
          </p:cNvSpPr>
          <p:nvPr>
            <p:ph type="dt" sz="half" idx="10"/>
          </p:nvPr>
        </p:nvSpPr>
        <p:spPr/>
        <p:txBody>
          <a:bodyPr/>
          <a:lstStyle/>
          <a:p>
            <a:fld id="{5518993A-842E-49BC-919D-DA0E5E0E9FCB}" type="datetime1">
              <a:rPr lang="en-US" smtClean="0"/>
              <a:t>1/24/2023</a:t>
            </a:fld>
            <a:endParaRPr lang="en-US"/>
          </a:p>
        </p:txBody>
      </p:sp>
      <p:sp>
        <p:nvSpPr>
          <p:cNvPr id="5" name="Footer Placeholder 4">
            <a:extLst>
              <a:ext uri="{FF2B5EF4-FFF2-40B4-BE49-F238E27FC236}">
                <a16:creationId xmlns:a16="http://schemas.microsoft.com/office/drawing/2014/main" id="{547F88BD-D34B-4CE7-B245-C77980231C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A34D3E-FCE3-4ED3-8195-93C0A93775C9}"/>
              </a:ext>
            </a:extLst>
          </p:cNvPr>
          <p:cNvSpPr>
            <a:spLocks noGrp="1"/>
          </p:cNvSpPr>
          <p:nvPr>
            <p:ph type="sldNum" sz="quarter" idx="12"/>
          </p:nvPr>
        </p:nvSpPr>
        <p:spPr/>
        <p:txBody>
          <a:bodyPr/>
          <a:lstStyle/>
          <a:p>
            <a:fld id="{1C4CD9FA-079B-4648-8D74-FCDA28D058B7}" type="slidenum">
              <a:rPr lang="en-US" smtClean="0"/>
              <a:t>‹#›</a:t>
            </a:fld>
            <a:endParaRPr lang="en-US"/>
          </a:p>
        </p:txBody>
      </p:sp>
    </p:spTree>
    <p:extLst>
      <p:ext uri="{BB962C8B-B14F-4D97-AF65-F5344CB8AC3E}">
        <p14:creationId xmlns:p14="http://schemas.microsoft.com/office/powerpoint/2010/main" val="558407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F93E9-1F48-48DA-8733-01979C0C9F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82D115-9A74-46C2-8A3A-40574C4CF3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085CEC-E39E-4E57-B884-EC3A7AC0AD58}"/>
              </a:ext>
            </a:extLst>
          </p:cNvPr>
          <p:cNvSpPr>
            <a:spLocks noGrp="1"/>
          </p:cNvSpPr>
          <p:nvPr>
            <p:ph type="dt" sz="half" idx="10"/>
          </p:nvPr>
        </p:nvSpPr>
        <p:spPr/>
        <p:txBody>
          <a:bodyPr/>
          <a:lstStyle/>
          <a:p>
            <a:fld id="{6811D899-64EE-4743-9B70-B8E969E2FC39}" type="datetime1">
              <a:rPr lang="en-US" smtClean="0"/>
              <a:t>1/24/2023</a:t>
            </a:fld>
            <a:endParaRPr lang="en-US"/>
          </a:p>
        </p:txBody>
      </p:sp>
      <p:sp>
        <p:nvSpPr>
          <p:cNvPr id="5" name="Footer Placeholder 4">
            <a:extLst>
              <a:ext uri="{FF2B5EF4-FFF2-40B4-BE49-F238E27FC236}">
                <a16:creationId xmlns:a16="http://schemas.microsoft.com/office/drawing/2014/main" id="{DF0E2707-FC8B-4CD5-9967-DAEAD822E5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50FAA1-58D9-4532-874F-48CFCDD63A3B}"/>
              </a:ext>
            </a:extLst>
          </p:cNvPr>
          <p:cNvSpPr>
            <a:spLocks noGrp="1"/>
          </p:cNvSpPr>
          <p:nvPr>
            <p:ph type="sldNum" sz="quarter" idx="12"/>
          </p:nvPr>
        </p:nvSpPr>
        <p:spPr/>
        <p:txBody>
          <a:bodyPr/>
          <a:lstStyle/>
          <a:p>
            <a:fld id="{1C4CD9FA-079B-4648-8D74-FCDA28D058B7}" type="slidenum">
              <a:rPr lang="en-US" smtClean="0"/>
              <a:t>‹#›</a:t>
            </a:fld>
            <a:endParaRPr lang="en-US"/>
          </a:p>
        </p:txBody>
      </p:sp>
    </p:spTree>
    <p:extLst>
      <p:ext uri="{BB962C8B-B14F-4D97-AF65-F5344CB8AC3E}">
        <p14:creationId xmlns:p14="http://schemas.microsoft.com/office/powerpoint/2010/main" val="3950890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02981-C51F-40BF-B775-F7CF0ED8B9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1F8958-FE5C-41D3-AFC3-10BCEB7744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E760BE-B375-4DD7-BF27-322E864E1F53}"/>
              </a:ext>
            </a:extLst>
          </p:cNvPr>
          <p:cNvSpPr>
            <a:spLocks noGrp="1"/>
          </p:cNvSpPr>
          <p:nvPr>
            <p:ph type="dt" sz="half" idx="10"/>
          </p:nvPr>
        </p:nvSpPr>
        <p:spPr/>
        <p:txBody>
          <a:bodyPr/>
          <a:lstStyle/>
          <a:p>
            <a:fld id="{D373C0F2-61D8-414F-A8AE-61864A27E1B9}" type="datetime1">
              <a:rPr lang="en-US" smtClean="0"/>
              <a:t>1/24/2023</a:t>
            </a:fld>
            <a:endParaRPr lang="en-US"/>
          </a:p>
        </p:txBody>
      </p:sp>
      <p:sp>
        <p:nvSpPr>
          <p:cNvPr id="5" name="Footer Placeholder 4">
            <a:extLst>
              <a:ext uri="{FF2B5EF4-FFF2-40B4-BE49-F238E27FC236}">
                <a16:creationId xmlns:a16="http://schemas.microsoft.com/office/drawing/2014/main" id="{A600B93F-6932-4FEA-86CF-DB1E69A666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BDF1C8-2C6C-4FAC-B744-F9D097C4DFB3}"/>
              </a:ext>
            </a:extLst>
          </p:cNvPr>
          <p:cNvSpPr>
            <a:spLocks noGrp="1"/>
          </p:cNvSpPr>
          <p:nvPr>
            <p:ph type="sldNum" sz="quarter" idx="12"/>
          </p:nvPr>
        </p:nvSpPr>
        <p:spPr/>
        <p:txBody>
          <a:bodyPr/>
          <a:lstStyle/>
          <a:p>
            <a:fld id="{1C4CD9FA-079B-4648-8D74-FCDA28D058B7}" type="slidenum">
              <a:rPr lang="en-US" smtClean="0"/>
              <a:t>‹#›</a:t>
            </a:fld>
            <a:endParaRPr lang="en-US"/>
          </a:p>
        </p:txBody>
      </p:sp>
    </p:spTree>
    <p:extLst>
      <p:ext uri="{BB962C8B-B14F-4D97-AF65-F5344CB8AC3E}">
        <p14:creationId xmlns:p14="http://schemas.microsoft.com/office/powerpoint/2010/main" val="3680411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EFEA1-AAB3-49C6-85F2-6369031725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68AFFF-682A-444B-8337-BBEE066212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AB12ED5-4B75-4385-9BEB-B818C39FC3E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B4A8616-D05A-4835-98E8-F2DB8FDE7D3E}"/>
              </a:ext>
            </a:extLst>
          </p:cNvPr>
          <p:cNvSpPr>
            <a:spLocks noGrp="1"/>
          </p:cNvSpPr>
          <p:nvPr>
            <p:ph type="dt" sz="half" idx="10"/>
          </p:nvPr>
        </p:nvSpPr>
        <p:spPr/>
        <p:txBody>
          <a:bodyPr/>
          <a:lstStyle/>
          <a:p>
            <a:fld id="{E5EADA5C-B951-43E2-960C-C5708E6BB4A6}" type="datetime1">
              <a:rPr lang="en-US" smtClean="0"/>
              <a:t>1/24/2023</a:t>
            </a:fld>
            <a:endParaRPr lang="en-US"/>
          </a:p>
        </p:txBody>
      </p:sp>
      <p:sp>
        <p:nvSpPr>
          <p:cNvPr id="6" name="Footer Placeholder 5">
            <a:extLst>
              <a:ext uri="{FF2B5EF4-FFF2-40B4-BE49-F238E27FC236}">
                <a16:creationId xmlns:a16="http://schemas.microsoft.com/office/drawing/2014/main" id="{014F2387-2AB7-4024-B23D-E6D9615B7A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02C143-C24A-42E5-8CD1-4F75FACC4814}"/>
              </a:ext>
            </a:extLst>
          </p:cNvPr>
          <p:cNvSpPr>
            <a:spLocks noGrp="1"/>
          </p:cNvSpPr>
          <p:nvPr>
            <p:ph type="sldNum" sz="quarter" idx="12"/>
          </p:nvPr>
        </p:nvSpPr>
        <p:spPr/>
        <p:txBody>
          <a:bodyPr/>
          <a:lstStyle/>
          <a:p>
            <a:fld id="{1C4CD9FA-079B-4648-8D74-FCDA28D058B7}" type="slidenum">
              <a:rPr lang="en-US" smtClean="0"/>
              <a:t>‹#›</a:t>
            </a:fld>
            <a:endParaRPr lang="en-US"/>
          </a:p>
        </p:txBody>
      </p:sp>
    </p:spTree>
    <p:extLst>
      <p:ext uri="{BB962C8B-B14F-4D97-AF65-F5344CB8AC3E}">
        <p14:creationId xmlns:p14="http://schemas.microsoft.com/office/powerpoint/2010/main" val="2402381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9FAB7-CD9A-4971-A2F1-662D697E57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C5A79F-233F-40DF-9314-6FB42619C8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D31D0C-0214-4E4F-8B16-1B68C60A18A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B809062-98A1-4C7C-AF27-9363815358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8C404E-D1D8-4BDB-BFC3-1D6881C296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A976693-DDA6-4479-A833-73A3675FF453}"/>
              </a:ext>
            </a:extLst>
          </p:cNvPr>
          <p:cNvSpPr>
            <a:spLocks noGrp="1"/>
          </p:cNvSpPr>
          <p:nvPr>
            <p:ph type="dt" sz="half" idx="10"/>
          </p:nvPr>
        </p:nvSpPr>
        <p:spPr/>
        <p:txBody>
          <a:bodyPr/>
          <a:lstStyle/>
          <a:p>
            <a:fld id="{A66F4D18-F3C2-42CF-B8D8-A741FA00547B}" type="datetime1">
              <a:rPr lang="en-US" smtClean="0"/>
              <a:t>1/24/2023</a:t>
            </a:fld>
            <a:endParaRPr lang="en-US"/>
          </a:p>
        </p:txBody>
      </p:sp>
      <p:sp>
        <p:nvSpPr>
          <p:cNvPr id="8" name="Footer Placeholder 7">
            <a:extLst>
              <a:ext uri="{FF2B5EF4-FFF2-40B4-BE49-F238E27FC236}">
                <a16:creationId xmlns:a16="http://schemas.microsoft.com/office/drawing/2014/main" id="{36C456B4-C030-4A76-B73B-255B92F610E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A8988E8-84C4-45C0-B526-9610BA43E767}"/>
              </a:ext>
            </a:extLst>
          </p:cNvPr>
          <p:cNvSpPr>
            <a:spLocks noGrp="1"/>
          </p:cNvSpPr>
          <p:nvPr>
            <p:ph type="sldNum" sz="quarter" idx="12"/>
          </p:nvPr>
        </p:nvSpPr>
        <p:spPr/>
        <p:txBody>
          <a:bodyPr/>
          <a:lstStyle/>
          <a:p>
            <a:fld id="{1C4CD9FA-079B-4648-8D74-FCDA28D058B7}" type="slidenum">
              <a:rPr lang="en-US" smtClean="0"/>
              <a:t>‹#›</a:t>
            </a:fld>
            <a:endParaRPr lang="en-US"/>
          </a:p>
        </p:txBody>
      </p:sp>
    </p:spTree>
    <p:extLst>
      <p:ext uri="{BB962C8B-B14F-4D97-AF65-F5344CB8AC3E}">
        <p14:creationId xmlns:p14="http://schemas.microsoft.com/office/powerpoint/2010/main" val="330526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E955D-3703-4011-81A5-48F135FA808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DF54F03-79C4-4AF7-92D2-F514A3ED60F0}"/>
              </a:ext>
            </a:extLst>
          </p:cNvPr>
          <p:cNvSpPr>
            <a:spLocks noGrp="1"/>
          </p:cNvSpPr>
          <p:nvPr>
            <p:ph type="dt" sz="half" idx="10"/>
          </p:nvPr>
        </p:nvSpPr>
        <p:spPr/>
        <p:txBody>
          <a:bodyPr/>
          <a:lstStyle/>
          <a:p>
            <a:fld id="{6EFF38A2-6624-4E9E-AA2A-53FADD653B5B}" type="datetime1">
              <a:rPr lang="en-US" smtClean="0"/>
              <a:t>1/24/2023</a:t>
            </a:fld>
            <a:endParaRPr lang="en-US"/>
          </a:p>
        </p:txBody>
      </p:sp>
      <p:sp>
        <p:nvSpPr>
          <p:cNvPr id="4" name="Footer Placeholder 3">
            <a:extLst>
              <a:ext uri="{FF2B5EF4-FFF2-40B4-BE49-F238E27FC236}">
                <a16:creationId xmlns:a16="http://schemas.microsoft.com/office/drawing/2014/main" id="{4E134552-DA25-4F4D-84DF-BE9D58459E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1332C1-4D5C-4DF7-AD5C-1C260064B00F}"/>
              </a:ext>
            </a:extLst>
          </p:cNvPr>
          <p:cNvSpPr>
            <a:spLocks noGrp="1"/>
          </p:cNvSpPr>
          <p:nvPr>
            <p:ph type="sldNum" sz="quarter" idx="12"/>
          </p:nvPr>
        </p:nvSpPr>
        <p:spPr/>
        <p:txBody>
          <a:bodyPr/>
          <a:lstStyle/>
          <a:p>
            <a:fld id="{1C4CD9FA-079B-4648-8D74-FCDA28D058B7}" type="slidenum">
              <a:rPr lang="en-US" smtClean="0"/>
              <a:t>‹#›</a:t>
            </a:fld>
            <a:endParaRPr lang="en-US"/>
          </a:p>
        </p:txBody>
      </p:sp>
    </p:spTree>
    <p:extLst>
      <p:ext uri="{BB962C8B-B14F-4D97-AF65-F5344CB8AC3E}">
        <p14:creationId xmlns:p14="http://schemas.microsoft.com/office/powerpoint/2010/main" val="3890075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D08C84-5BF0-4531-BB34-6B3677F48450}"/>
              </a:ext>
            </a:extLst>
          </p:cNvPr>
          <p:cNvSpPr>
            <a:spLocks noGrp="1"/>
          </p:cNvSpPr>
          <p:nvPr>
            <p:ph type="dt" sz="half" idx="10"/>
          </p:nvPr>
        </p:nvSpPr>
        <p:spPr/>
        <p:txBody>
          <a:bodyPr/>
          <a:lstStyle/>
          <a:p>
            <a:fld id="{CC67D2F6-69F3-48CB-8BC6-1BCE93A1F5B9}" type="datetime1">
              <a:rPr lang="en-US" smtClean="0"/>
              <a:t>1/24/2023</a:t>
            </a:fld>
            <a:endParaRPr lang="en-US"/>
          </a:p>
        </p:txBody>
      </p:sp>
      <p:sp>
        <p:nvSpPr>
          <p:cNvPr id="3" name="Footer Placeholder 2">
            <a:extLst>
              <a:ext uri="{FF2B5EF4-FFF2-40B4-BE49-F238E27FC236}">
                <a16:creationId xmlns:a16="http://schemas.microsoft.com/office/drawing/2014/main" id="{494299F9-C4D7-407F-9684-96352BE4EF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5116B7D-0CD1-406D-893D-5B703AE4B062}"/>
              </a:ext>
            </a:extLst>
          </p:cNvPr>
          <p:cNvSpPr>
            <a:spLocks noGrp="1"/>
          </p:cNvSpPr>
          <p:nvPr>
            <p:ph type="sldNum" sz="quarter" idx="12"/>
          </p:nvPr>
        </p:nvSpPr>
        <p:spPr/>
        <p:txBody>
          <a:bodyPr/>
          <a:lstStyle/>
          <a:p>
            <a:fld id="{1C4CD9FA-079B-4648-8D74-FCDA28D058B7}" type="slidenum">
              <a:rPr lang="en-US" smtClean="0"/>
              <a:t>‹#›</a:t>
            </a:fld>
            <a:endParaRPr lang="en-US"/>
          </a:p>
        </p:txBody>
      </p:sp>
    </p:spTree>
    <p:extLst>
      <p:ext uri="{BB962C8B-B14F-4D97-AF65-F5344CB8AC3E}">
        <p14:creationId xmlns:p14="http://schemas.microsoft.com/office/powerpoint/2010/main" val="2401742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71E9C-C52D-4322-AEA8-B27162FCD9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A8368D-7690-4638-8CCD-6BB56CE9A6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793A34-3F58-4662-81F3-B1CFAAA02F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6FA49D-2F05-4F30-8FEB-324A50711584}"/>
              </a:ext>
            </a:extLst>
          </p:cNvPr>
          <p:cNvSpPr>
            <a:spLocks noGrp="1"/>
          </p:cNvSpPr>
          <p:nvPr>
            <p:ph type="dt" sz="half" idx="10"/>
          </p:nvPr>
        </p:nvSpPr>
        <p:spPr/>
        <p:txBody>
          <a:bodyPr/>
          <a:lstStyle/>
          <a:p>
            <a:fld id="{39EE0A14-2B21-4A1E-84F3-9CDB11229D9B}" type="datetime1">
              <a:rPr lang="en-US" smtClean="0"/>
              <a:t>1/24/2023</a:t>
            </a:fld>
            <a:endParaRPr lang="en-US"/>
          </a:p>
        </p:txBody>
      </p:sp>
      <p:sp>
        <p:nvSpPr>
          <p:cNvPr id="6" name="Footer Placeholder 5">
            <a:extLst>
              <a:ext uri="{FF2B5EF4-FFF2-40B4-BE49-F238E27FC236}">
                <a16:creationId xmlns:a16="http://schemas.microsoft.com/office/drawing/2014/main" id="{746BAE96-AD07-4C41-8EB5-A66E183D62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AD85D6-FF27-4BFA-9DD5-82E770B0D350}"/>
              </a:ext>
            </a:extLst>
          </p:cNvPr>
          <p:cNvSpPr>
            <a:spLocks noGrp="1"/>
          </p:cNvSpPr>
          <p:nvPr>
            <p:ph type="sldNum" sz="quarter" idx="12"/>
          </p:nvPr>
        </p:nvSpPr>
        <p:spPr/>
        <p:txBody>
          <a:bodyPr/>
          <a:lstStyle/>
          <a:p>
            <a:fld id="{1C4CD9FA-079B-4648-8D74-FCDA28D058B7}" type="slidenum">
              <a:rPr lang="en-US" smtClean="0"/>
              <a:t>‹#›</a:t>
            </a:fld>
            <a:endParaRPr lang="en-US"/>
          </a:p>
        </p:txBody>
      </p:sp>
    </p:spTree>
    <p:extLst>
      <p:ext uri="{BB962C8B-B14F-4D97-AF65-F5344CB8AC3E}">
        <p14:creationId xmlns:p14="http://schemas.microsoft.com/office/powerpoint/2010/main" val="493704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FC6AC-6ADE-4C0A-975D-FF3080A025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C78BB7-0AAB-4F06-8BD6-F37CE251F4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74DA169-4166-480F-A536-12F6DF4200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FB0637-2A38-4285-AEED-79C2F60271A3}"/>
              </a:ext>
            </a:extLst>
          </p:cNvPr>
          <p:cNvSpPr>
            <a:spLocks noGrp="1"/>
          </p:cNvSpPr>
          <p:nvPr>
            <p:ph type="dt" sz="half" idx="10"/>
          </p:nvPr>
        </p:nvSpPr>
        <p:spPr/>
        <p:txBody>
          <a:bodyPr/>
          <a:lstStyle/>
          <a:p>
            <a:fld id="{30682209-F50E-4197-8D14-3FE54366F6C9}" type="datetime1">
              <a:rPr lang="en-US" smtClean="0"/>
              <a:t>1/24/2023</a:t>
            </a:fld>
            <a:endParaRPr lang="en-US"/>
          </a:p>
        </p:txBody>
      </p:sp>
      <p:sp>
        <p:nvSpPr>
          <p:cNvPr id="6" name="Footer Placeholder 5">
            <a:extLst>
              <a:ext uri="{FF2B5EF4-FFF2-40B4-BE49-F238E27FC236}">
                <a16:creationId xmlns:a16="http://schemas.microsoft.com/office/drawing/2014/main" id="{DD36ABC1-8D58-4B94-A129-E69CC3D53F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6A78DB-04F3-4FFE-B101-82670D0EF8DA}"/>
              </a:ext>
            </a:extLst>
          </p:cNvPr>
          <p:cNvSpPr>
            <a:spLocks noGrp="1"/>
          </p:cNvSpPr>
          <p:nvPr>
            <p:ph type="sldNum" sz="quarter" idx="12"/>
          </p:nvPr>
        </p:nvSpPr>
        <p:spPr/>
        <p:txBody>
          <a:bodyPr/>
          <a:lstStyle/>
          <a:p>
            <a:fld id="{1C4CD9FA-079B-4648-8D74-FCDA28D058B7}" type="slidenum">
              <a:rPr lang="en-US" smtClean="0"/>
              <a:t>‹#›</a:t>
            </a:fld>
            <a:endParaRPr lang="en-US"/>
          </a:p>
        </p:txBody>
      </p:sp>
    </p:spTree>
    <p:extLst>
      <p:ext uri="{BB962C8B-B14F-4D97-AF65-F5344CB8AC3E}">
        <p14:creationId xmlns:p14="http://schemas.microsoft.com/office/powerpoint/2010/main" val="3493133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D354D-A994-43B7-9416-B5C9921F23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BAADCC-1515-4C81-B339-FAC8D2F1A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12E99C-AEF7-445B-924E-D3849575BEFE}"/>
              </a:ext>
            </a:extLst>
          </p:cNvPr>
          <p:cNvSpPr>
            <a:spLocks noGrp="1"/>
          </p:cNvSpPr>
          <p:nvPr>
            <p:ph type="dt" sz="half" idx="10"/>
          </p:nvPr>
        </p:nvSpPr>
        <p:spPr/>
        <p:txBody>
          <a:bodyPr/>
          <a:lstStyle/>
          <a:p>
            <a:fld id="{ACA77DDD-5A60-4763-85CE-D4204056E6FB}" type="datetime1">
              <a:rPr lang="en-US" smtClean="0"/>
              <a:t>1/24/2023</a:t>
            </a:fld>
            <a:endParaRPr lang="en-US"/>
          </a:p>
        </p:txBody>
      </p:sp>
      <p:sp>
        <p:nvSpPr>
          <p:cNvPr id="5" name="Footer Placeholder 4">
            <a:extLst>
              <a:ext uri="{FF2B5EF4-FFF2-40B4-BE49-F238E27FC236}">
                <a16:creationId xmlns:a16="http://schemas.microsoft.com/office/drawing/2014/main" id="{DEB6DD0B-D5B2-48CF-AA29-447DEBDE81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A5A83B-B30F-49AB-B470-00DB5F576AC0}"/>
              </a:ext>
            </a:extLst>
          </p:cNvPr>
          <p:cNvSpPr>
            <a:spLocks noGrp="1"/>
          </p:cNvSpPr>
          <p:nvPr>
            <p:ph type="sldNum" sz="quarter" idx="12"/>
          </p:nvPr>
        </p:nvSpPr>
        <p:spPr/>
        <p:txBody>
          <a:bodyPr/>
          <a:lstStyle/>
          <a:p>
            <a:fld id="{1C4CD9FA-079B-4648-8D74-FCDA28D058B7}" type="slidenum">
              <a:rPr lang="en-US" smtClean="0"/>
              <a:t>‹#›</a:t>
            </a:fld>
            <a:endParaRPr lang="en-US"/>
          </a:p>
        </p:txBody>
      </p:sp>
    </p:spTree>
    <p:extLst>
      <p:ext uri="{BB962C8B-B14F-4D97-AF65-F5344CB8AC3E}">
        <p14:creationId xmlns:p14="http://schemas.microsoft.com/office/powerpoint/2010/main" val="1316440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A381BE-14FD-4824-BDB5-962850E7CE1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FDD155-A126-4220-8EE8-696AC2B453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A6EB61-22A4-4E71-8399-0488A7C3DE4B}"/>
              </a:ext>
            </a:extLst>
          </p:cNvPr>
          <p:cNvSpPr>
            <a:spLocks noGrp="1"/>
          </p:cNvSpPr>
          <p:nvPr>
            <p:ph type="dt" sz="half" idx="10"/>
          </p:nvPr>
        </p:nvSpPr>
        <p:spPr/>
        <p:txBody>
          <a:bodyPr/>
          <a:lstStyle/>
          <a:p>
            <a:fld id="{50DAA0D3-81A0-4F26-8AD9-E92C4003FB70}" type="datetime1">
              <a:rPr lang="en-US" smtClean="0"/>
              <a:t>1/24/2023</a:t>
            </a:fld>
            <a:endParaRPr lang="en-US"/>
          </a:p>
        </p:txBody>
      </p:sp>
      <p:sp>
        <p:nvSpPr>
          <p:cNvPr id="5" name="Footer Placeholder 4">
            <a:extLst>
              <a:ext uri="{FF2B5EF4-FFF2-40B4-BE49-F238E27FC236}">
                <a16:creationId xmlns:a16="http://schemas.microsoft.com/office/drawing/2014/main" id="{37FE1836-5C59-45F9-8CCB-1B1DB6E37C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28225E-3358-4B85-B026-B76DB99298AC}"/>
              </a:ext>
            </a:extLst>
          </p:cNvPr>
          <p:cNvSpPr>
            <a:spLocks noGrp="1"/>
          </p:cNvSpPr>
          <p:nvPr>
            <p:ph type="sldNum" sz="quarter" idx="12"/>
          </p:nvPr>
        </p:nvSpPr>
        <p:spPr/>
        <p:txBody>
          <a:bodyPr/>
          <a:lstStyle/>
          <a:p>
            <a:fld id="{1C4CD9FA-079B-4648-8D74-FCDA28D058B7}" type="slidenum">
              <a:rPr lang="en-US" smtClean="0"/>
              <a:t>‹#›</a:t>
            </a:fld>
            <a:endParaRPr lang="en-US"/>
          </a:p>
        </p:txBody>
      </p:sp>
    </p:spTree>
    <p:extLst>
      <p:ext uri="{BB962C8B-B14F-4D97-AF65-F5344CB8AC3E}">
        <p14:creationId xmlns:p14="http://schemas.microsoft.com/office/powerpoint/2010/main" val="1813150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F191D2-6DBB-40D9-BD3E-38316C11D0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B5CBC4A-7BBA-4355-A940-0B508633DF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3EE1A5-8C13-4D1B-8DF7-8845303A32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0E0B16-542D-435A-889F-50250945861C}" type="datetime1">
              <a:rPr lang="en-US" smtClean="0"/>
              <a:t>1/24/2023</a:t>
            </a:fld>
            <a:endParaRPr lang="en-US"/>
          </a:p>
        </p:txBody>
      </p:sp>
      <p:sp>
        <p:nvSpPr>
          <p:cNvPr id="5" name="Footer Placeholder 4">
            <a:extLst>
              <a:ext uri="{FF2B5EF4-FFF2-40B4-BE49-F238E27FC236}">
                <a16:creationId xmlns:a16="http://schemas.microsoft.com/office/drawing/2014/main" id="{87A6B25B-B7D7-4CAE-8869-378923EBF2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7E27674-ACDC-4932-9B39-46826F840988}"/>
              </a:ext>
            </a:extLst>
          </p:cNvPr>
          <p:cNvSpPr>
            <a:spLocks noGrp="1"/>
          </p:cNvSpPr>
          <p:nvPr>
            <p:ph type="sldNum" sz="quarter" idx="4"/>
          </p:nvPr>
        </p:nvSpPr>
        <p:spPr>
          <a:xfrm>
            <a:off x="9292087" y="6356349"/>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4CD9FA-079B-4648-8D74-FCDA28D058B7}" type="slidenum">
              <a:rPr lang="en-US" smtClean="0"/>
              <a:t>‹#›</a:t>
            </a:fld>
            <a:endParaRPr lang="en-US"/>
          </a:p>
        </p:txBody>
      </p:sp>
    </p:spTree>
    <p:extLst>
      <p:ext uri="{BB962C8B-B14F-4D97-AF65-F5344CB8AC3E}">
        <p14:creationId xmlns:p14="http://schemas.microsoft.com/office/powerpoint/2010/main" val="1902941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6CE9DE2-5BFE-4E26-A11B-B527158F6F1D}"/>
              </a:ext>
            </a:extLst>
          </p:cNvPr>
          <p:cNvPicPr>
            <a:picLocks noChangeAspect="1"/>
          </p:cNvPicPr>
          <p:nvPr/>
        </p:nvPicPr>
        <p:blipFill rotWithShape="1">
          <a:blip r:embed="rId3"/>
          <a:srcRect l="601" t="6794" r="22697" b="2297"/>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477979" y="1122363"/>
            <a:ext cx="5618021" cy="2794752"/>
          </a:xfrm>
        </p:spPr>
        <p:txBody>
          <a:bodyPr anchor="b">
            <a:noAutofit/>
          </a:bodyPr>
          <a:lstStyle/>
          <a:p>
            <a:pPr algn="l"/>
            <a:r>
              <a:rPr lang="en-US" sz="4000" b="1" dirty="0"/>
              <a:t>NRC Informational Presentation</a:t>
            </a:r>
            <a:br>
              <a:rPr lang="en-US" sz="4000" b="1" dirty="0"/>
            </a:br>
            <a:r>
              <a:rPr lang="en-US" sz="4000" b="1" dirty="0"/>
              <a:t>  </a:t>
            </a:r>
            <a:r>
              <a:rPr lang="en-US" sz="3600" b="1" dirty="0"/>
              <a:t>- Aircraft Capability Portfolio</a:t>
            </a:r>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477980" y="4872922"/>
            <a:ext cx="4023359" cy="1208141"/>
          </a:xfrm>
        </p:spPr>
        <p:txBody>
          <a:bodyPr>
            <a:normAutofit/>
          </a:bodyPr>
          <a:lstStyle/>
          <a:p>
            <a:pPr algn="l"/>
            <a:r>
              <a:rPr lang="en-US" sz="2000" dirty="0"/>
              <a:t>January 26, 2023</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7B984F31-6002-4DB5-9FC3-C10796EDAF57}"/>
              </a:ext>
            </a:extLst>
          </p:cNvPr>
          <p:cNvSpPr>
            <a:spLocks noGrp="1"/>
          </p:cNvSpPr>
          <p:nvPr>
            <p:ph type="sldNum" sz="quarter" idx="12"/>
          </p:nvPr>
        </p:nvSpPr>
        <p:spPr/>
        <p:txBody>
          <a:bodyPr/>
          <a:lstStyle/>
          <a:p>
            <a:fld id="{1C4CD9FA-079B-4648-8D74-FCDA28D058B7}" type="slidenum">
              <a:rPr lang="en-US" smtClean="0"/>
              <a:t>1</a:t>
            </a:fld>
            <a:endParaRPr lang="en-US"/>
          </a:p>
        </p:txBody>
      </p:sp>
    </p:spTree>
    <p:extLst>
      <p:ext uri="{BB962C8B-B14F-4D97-AF65-F5344CB8AC3E}">
        <p14:creationId xmlns:p14="http://schemas.microsoft.com/office/powerpoint/2010/main" val="120524881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4AC402-26D8-4F13-8BE2-E27C3AB719FF}"/>
              </a:ext>
            </a:extLst>
          </p:cNvPr>
          <p:cNvSpPr txBox="1"/>
          <p:nvPr/>
        </p:nvSpPr>
        <p:spPr>
          <a:xfrm>
            <a:off x="0" y="0"/>
            <a:ext cx="4650059" cy="400110"/>
          </a:xfrm>
          <a:prstGeom prst="rect">
            <a:avLst/>
          </a:prstGeom>
          <a:solidFill>
            <a:srgbClr val="7030A0"/>
          </a:solidFill>
          <a:ln>
            <a:solidFill>
              <a:srgbClr val="7030A0"/>
            </a:solidFill>
          </a:ln>
        </p:spPr>
        <p:txBody>
          <a:bodyPr wrap="square" rtlCol="0">
            <a:spAutoFit/>
          </a:bodyPr>
          <a:lstStyle/>
          <a:p>
            <a:pPr algn="ctr"/>
            <a:r>
              <a:rPr lang="en-US" sz="2000" b="1" dirty="0">
                <a:solidFill>
                  <a:schemeClr val="bg1"/>
                </a:solidFill>
              </a:rPr>
              <a:t>Overview of Aircraft Capability Portfolio</a:t>
            </a:r>
            <a:endParaRPr lang="en-US" sz="2000" dirty="0">
              <a:solidFill>
                <a:schemeClr val="bg1"/>
              </a:solidFill>
            </a:endParaRPr>
          </a:p>
        </p:txBody>
      </p:sp>
      <p:sp>
        <p:nvSpPr>
          <p:cNvPr id="4" name="Title 1">
            <a:extLst>
              <a:ext uri="{FF2B5EF4-FFF2-40B4-BE49-F238E27FC236}">
                <a16:creationId xmlns:a16="http://schemas.microsoft.com/office/drawing/2014/main" id="{F3225698-EEEB-4E49-80DB-D0FDB4BE6F35}"/>
              </a:ext>
            </a:extLst>
          </p:cNvPr>
          <p:cNvSpPr txBox="1">
            <a:spLocks/>
          </p:cNvSpPr>
          <p:nvPr/>
        </p:nvSpPr>
        <p:spPr>
          <a:xfrm>
            <a:off x="-249238" y="594738"/>
            <a:ext cx="12191999" cy="4396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200" b="1" dirty="0">
              <a:latin typeface="+mn-lt"/>
            </a:endParaRPr>
          </a:p>
        </p:txBody>
      </p:sp>
      <p:sp>
        <p:nvSpPr>
          <p:cNvPr id="5" name="Title 1">
            <a:extLst>
              <a:ext uri="{FF2B5EF4-FFF2-40B4-BE49-F238E27FC236}">
                <a16:creationId xmlns:a16="http://schemas.microsoft.com/office/drawing/2014/main" id="{FB789313-2D83-4C5A-A789-B2479B8B0CBF}"/>
              </a:ext>
            </a:extLst>
          </p:cNvPr>
          <p:cNvSpPr>
            <a:spLocks noGrp="1"/>
          </p:cNvSpPr>
          <p:nvPr>
            <p:ph type="title"/>
          </p:nvPr>
        </p:nvSpPr>
        <p:spPr>
          <a:xfrm>
            <a:off x="383059" y="5902960"/>
            <a:ext cx="12191999" cy="585708"/>
          </a:xfrm>
        </p:spPr>
        <p:txBody>
          <a:bodyPr>
            <a:noAutofit/>
          </a:bodyPr>
          <a:lstStyle/>
          <a:p>
            <a:pPr marL="173038" indent="-173038">
              <a:buFont typeface="Arial" panose="020B0604020202020204" pitchFamily="34" charset="0"/>
              <a:buChar char="•"/>
            </a:pPr>
            <a:r>
              <a:rPr lang="en-US" sz="2000" i="1" dirty="0" err="1">
                <a:latin typeface="+mn-lt"/>
              </a:rPr>
              <a:t>sUAS</a:t>
            </a:r>
            <a:r>
              <a:rPr lang="en-US" sz="2000" i="1" dirty="0">
                <a:latin typeface="+mn-lt"/>
              </a:rPr>
              <a:t> capability management delegated to Center Directors</a:t>
            </a:r>
          </a:p>
        </p:txBody>
      </p:sp>
      <p:sp>
        <p:nvSpPr>
          <p:cNvPr id="13" name="Slide Number Placeholder 12">
            <a:extLst>
              <a:ext uri="{FF2B5EF4-FFF2-40B4-BE49-F238E27FC236}">
                <a16:creationId xmlns:a16="http://schemas.microsoft.com/office/drawing/2014/main" id="{BE2FDAAA-907D-4E9A-86BC-9160F1179CC8}"/>
              </a:ext>
            </a:extLst>
          </p:cNvPr>
          <p:cNvSpPr>
            <a:spLocks noGrp="1"/>
          </p:cNvSpPr>
          <p:nvPr>
            <p:ph type="sldNum" sz="quarter" idx="12"/>
          </p:nvPr>
        </p:nvSpPr>
        <p:spPr/>
        <p:txBody>
          <a:bodyPr/>
          <a:lstStyle/>
          <a:p>
            <a:fld id="{1C4CD9FA-079B-4648-8D74-FCDA28D058B7}" type="slidenum">
              <a:rPr lang="en-US" smtClean="0"/>
              <a:t>2</a:t>
            </a:fld>
            <a:endParaRPr lang="en-US" dirty="0"/>
          </a:p>
        </p:txBody>
      </p:sp>
      <p:pic>
        <p:nvPicPr>
          <p:cNvPr id="7" name="Picture 6">
            <a:extLst>
              <a:ext uri="{FF2B5EF4-FFF2-40B4-BE49-F238E27FC236}">
                <a16:creationId xmlns:a16="http://schemas.microsoft.com/office/drawing/2014/main" id="{3BC9C573-1EF7-433C-A4EA-D91F35E9F8A0}"/>
              </a:ext>
            </a:extLst>
          </p:cNvPr>
          <p:cNvPicPr>
            <a:picLocks noChangeAspect="1"/>
          </p:cNvPicPr>
          <p:nvPr/>
        </p:nvPicPr>
        <p:blipFill>
          <a:blip r:embed="rId3"/>
          <a:stretch>
            <a:fillRect/>
          </a:stretch>
        </p:blipFill>
        <p:spPr>
          <a:xfrm>
            <a:off x="249380" y="891007"/>
            <a:ext cx="8023132" cy="4921799"/>
          </a:xfrm>
          <a:prstGeom prst="rect">
            <a:avLst/>
          </a:prstGeom>
        </p:spPr>
      </p:pic>
      <p:pic>
        <p:nvPicPr>
          <p:cNvPr id="3" name="Picture 2">
            <a:extLst>
              <a:ext uri="{FF2B5EF4-FFF2-40B4-BE49-F238E27FC236}">
                <a16:creationId xmlns:a16="http://schemas.microsoft.com/office/drawing/2014/main" id="{0428BDCD-6686-4546-8120-82FCAAA73CC4}"/>
              </a:ext>
            </a:extLst>
          </p:cNvPr>
          <p:cNvPicPr>
            <a:picLocks noChangeAspect="1"/>
          </p:cNvPicPr>
          <p:nvPr/>
        </p:nvPicPr>
        <p:blipFill>
          <a:blip r:embed="rId4"/>
          <a:stretch>
            <a:fillRect/>
          </a:stretch>
        </p:blipFill>
        <p:spPr>
          <a:xfrm>
            <a:off x="8496729" y="833498"/>
            <a:ext cx="3446032" cy="2137772"/>
          </a:xfrm>
          <a:prstGeom prst="rect">
            <a:avLst/>
          </a:prstGeom>
        </p:spPr>
      </p:pic>
      <p:pic>
        <p:nvPicPr>
          <p:cNvPr id="6" name="Picture 5">
            <a:extLst>
              <a:ext uri="{FF2B5EF4-FFF2-40B4-BE49-F238E27FC236}">
                <a16:creationId xmlns:a16="http://schemas.microsoft.com/office/drawing/2014/main" id="{6126E586-537B-4CCD-80C3-DA38A7B5CE28}"/>
              </a:ext>
            </a:extLst>
          </p:cNvPr>
          <p:cNvPicPr>
            <a:picLocks noChangeAspect="1"/>
          </p:cNvPicPr>
          <p:nvPr/>
        </p:nvPicPr>
        <p:blipFill>
          <a:blip r:embed="rId5"/>
          <a:stretch>
            <a:fillRect/>
          </a:stretch>
        </p:blipFill>
        <p:spPr>
          <a:xfrm>
            <a:off x="8496728" y="3351907"/>
            <a:ext cx="3446032" cy="2137772"/>
          </a:xfrm>
          <a:prstGeom prst="rect">
            <a:avLst/>
          </a:prstGeom>
        </p:spPr>
      </p:pic>
      <p:sp>
        <p:nvSpPr>
          <p:cNvPr id="8" name="Oval 7">
            <a:extLst>
              <a:ext uri="{FF2B5EF4-FFF2-40B4-BE49-F238E27FC236}">
                <a16:creationId xmlns:a16="http://schemas.microsoft.com/office/drawing/2014/main" id="{A08AA2FE-0162-4926-AC84-8F9803565AC7}"/>
              </a:ext>
            </a:extLst>
          </p:cNvPr>
          <p:cNvSpPr/>
          <p:nvPr/>
        </p:nvSpPr>
        <p:spPr>
          <a:xfrm rot="1076768">
            <a:off x="5712734" y="2091349"/>
            <a:ext cx="1140737" cy="916133"/>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0BBDEE60-C6D9-4C08-BB0D-0DD234CFE571}"/>
              </a:ext>
            </a:extLst>
          </p:cNvPr>
          <p:cNvSpPr/>
          <p:nvPr/>
        </p:nvSpPr>
        <p:spPr>
          <a:xfrm rot="177866">
            <a:off x="4155633" y="3281821"/>
            <a:ext cx="2381453" cy="139552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3A94C39-B738-4C0D-B766-17B8317F282F}"/>
              </a:ext>
            </a:extLst>
          </p:cNvPr>
          <p:cNvSpPr/>
          <p:nvPr/>
        </p:nvSpPr>
        <p:spPr>
          <a:xfrm rot="2620817">
            <a:off x="1208377" y="2364771"/>
            <a:ext cx="966561" cy="916133"/>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39CA84B-7B87-413A-B8DD-65AAA23B0847}"/>
              </a:ext>
            </a:extLst>
          </p:cNvPr>
          <p:cNvSpPr txBox="1"/>
          <p:nvPr/>
        </p:nvSpPr>
        <p:spPr>
          <a:xfrm>
            <a:off x="51052" y="2732307"/>
            <a:ext cx="1331735" cy="646331"/>
          </a:xfrm>
          <a:prstGeom prst="rect">
            <a:avLst/>
          </a:prstGeom>
          <a:noFill/>
        </p:spPr>
        <p:txBody>
          <a:bodyPr wrap="square" rtlCol="0">
            <a:spAutoFit/>
          </a:bodyPr>
          <a:lstStyle/>
          <a:p>
            <a:r>
              <a:rPr lang="en-US" dirty="0">
                <a:solidFill>
                  <a:srgbClr val="C00000"/>
                </a:solidFill>
                <a:latin typeface="Times New Roman" panose="02020603050405020304" pitchFamily="18" charset="0"/>
                <a:cs typeface="Times New Roman" panose="02020603050405020304" pitchFamily="18" charset="0"/>
              </a:rPr>
              <a:t>Western </a:t>
            </a:r>
            <a:r>
              <a:rPr lang="en-US" dirty="0" err="1">
                <a:solidFill>
                  <a:srgbClr val="C00000"/>
                </a:solidFill>
                <a:latin typeface="Times New Roman" panose="02020603050405020304" pitchFamily="18" charset="0"/>
                <a:cs typeface="Times New Roman" panose="02020603050405020304" pitchFamily="18" charset="0"/>
              </a:rPr>
              <a:t>Acft</a:t>
            </a:r>
            <a:r>
              <a:rPr lang="en-US" dirty="0">
                <a:solidFill>
                  <a:srgbClr val="C00000"/>
                </a:solidFill>
                <a:latin typeface="Times New Roman" panose="02020603050405020304" pitchFamily="18" charset="0"/>
                <a:cs typeface="Times New Roman" panose="02020603050405020304" pitchFamily="18" charset="0"/>
              </a:rPr>
              <a:t> Region</a:t>
            </a:r>
          </a:p>
        </p:txBody>
      </p:sp>
      <p:sp>
        <p:nvSpPr>
          <p:cNvPr id="14" name="TextBox 13">
            <a:extLst>
              <a:ext uri="{FF2B5EF4-FFF2-40B4-BE49-F238E27FC236}">
                <a16:creationId xmlns:a16="http://schemas.microsoft.com/office/drawing/2014/main" id="{6A95256D-E576-4421-865C-C9C32936C7CF}"/>
              </a:ext>
            </a:extLst>
          </p:cNvPr>
          <p:cNvSpPr txBox="1"/>
          <p:nvPr/>
        </p:nvSpPr>
        <p:spPr>
          <a:xfrm>
            <a:off x="6826771" y="2508225"/>
            <a:ext cx="1331735" cy="646331"/>
          </a:xfrm>
          <a:prstGeom prst="rect">
            <a:avLst/>
          </a:prstGeom>
          <a:noFill/>
        </p:spPr>
        <p:txBody>
          <a:bodyPr wrap="square" rtlCol="0">
            <a:spAutoFit/>
          </a:bodyPr>
          <a:lstStyle/>
          <a:p>
            <a:r>
              <a:rPr lang="en-US" dirty="0">
                <a:solidFill>
                  <a:srgbClr val="C00000"/>
                </a:solidFill>
                <a:latin typeface="Times New Roman" panose="02020603050405020304" pitchFamily="18" charset="0"/>
                <a:cs typeface="Times New Roman" panose="02020603050405020304" pitchFamily="18" charset="0"/>
              </a:rPr>
              <a:t>Eastern </a:t>
            </a:r>
            <a:r>
              <a:rPr lang="en-US" dirty="0" err="1">
                <a:solidFill>
                  <a:srgbClr val="C00000"/>
                </a:solidFill>
                <a:latin typeface="Times New Roman" panose="02020603050405020304" pitchFamily="18" charset="0"/>
                <a:cs typeface="Times New Roman" panose="02020603050405020304" pitchFamily="18" charset="0"/>
              </a:rPr>
              <a:t>Acft</a:t>
            </a:r>
            <a:r>
              <a:rPr lang="en-US" dirty="0">
                <a:solidFill>
                  <a:srgbClr val="C00000"/>
                </a:solidFill>
                <a:latin typeface="Times New Roman" panose="02020603050405020304" pitchFamily="18" charset="0"/>
                <a:cs typeface="Times New Roman" panose="02020603050405020304" pitchFamily="18" charset="0"/>
              </a:rPr>
              <a:t> Region</a:t>
            </a:r>
          </a:p>
        </p:txBody>
      </p:sp>
      <p:sp>
        <p:nvSpPr>
          <p:cNvPr id="16" name="TextBox 15">
            <a:extLst>
              <a:ext uri="{FF2B5EF4-FFF2-40B4-BE49-F238E27FC236}">
                <a16:creationId xmlns:a16="http://schemas.microsoft.com/office/drawing/2014/main" id="{6AABFA79-6370-45C2-B890-A933A63DB0A1}"/>
              </a:ext>
            </a:extLst>
          </p:cNvPr>
          <p:cNvSpPr txBox="1"/>
          <p:nvPr/>
        </p:nvSpPr>
        <p:spPr>
          <a:xfrm>
            <a:off x="5180893" y="4701781"/>
            <a:ext cx="1331735" cy="646331"/>
          </a:xfrm>
          <a:prstGeom prst="rect">
            <a:avLst/>
          </a:prstGeom>
          <a:noFill/>
        </p:spPr>
        <p:txBody>
          <a:bodyPr wrap="square" rtlCol="0">
            <a:spAutoFit/>
          </a:bodyPr>
          <a:lstStyle/>
          <a:p>
            <a:r>
              <a:rPr lang="en-US" dirty="0">
                <a:solidFill>
                  <a:srgbClr val="C00000"/>
                </a:solidFill>
                <a:latin typeface="Times New Roman" panose="02020603050405020304" pitchFamily="18" charset="0"/>
                <a:cs typeface="Times New Roman" panose="02020603050405020304" pitchFamily="18" charset="0"/>
              </a:rPr>
              <a:t>Southern </a:t>
            </a:r>
            <a:r>
              <a:rPr lang="en-US" dirty="0" err="1">
                <a:solidFill>
                  <a:srgbClr val="C00000"/>
                </a:solidFill>
                <a:latin typeface="Times New Roman" panose="02020603050405020304" pitchFamily="18" charset="0"/>
                <a:cs typeface="Times New Roman" panose="02020603050405020304" pitchFamily="18" charset="0"/>
              </a:rPr>
              <a:t>Acft</a:t>
            </a:r>
            <a:r>
              <a:rPr lang="en-US" dirty="0">
                <a:solidFill>
                  <a:srgbClr val="C00000"/>
                </a:solidFill>
                <a:latin typeface="Times New Roman" panose="02020603050405020304" pitchFamily="18" charset="0"/>
                <a:cs typeface="Times New Roman" panose="02020603050405020304" pitchFamily="18" charset="0"/>
              </a:rPr>
              <a:t> Region</a:t>
            </a:r>
          </a:p>
        </p:txBody>
      </p:sp>
    </p:spTree>
    <p:extLst>
      <p:ext uri="{BB962C8B-B14F-4D97-AF65-F5344CB8AC3E}">
        <p14:creationId xmlns:p14="http://schemas.microsoft.com/office/powerpoint/2010/main" val="2526664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4AC402-26D8-4F13-8BE2-E27C3AB719FF}"/>
              </a:ext>
            </a:extLst>
          </p:cNvPr>
          <p:cNvSpPr txBox="1"/>
          <p:nvPr/>
        </p:nvSpPr>
        <p:spPr>
          <a:xfrm>
            <a:off x="0" y="0"/>
            <a:ext cx="4650059" cy="400110"/>
          </a:xfrm>
          <a:prstGeom prst="rect">
            <a:avLst/>
          </a:prstGeom>
          <a:solidFill>
            <a:srgbClr val="7030A0"/>
          </a:solidFill>
          <a:ln>
            <a:solidFill>
              <a:srgbClr val="7030A0"/>
            </a:solidFill>
          </a:ln>
        </p:spPr>
        <p:txBody>
          <a:bodyPr wrap="square" rtlCol="0">
            <a:spAutoFit/>
          </a:bodyPr>
          <a:lstStyle/>
          <a:p>
            <a:pPr algn="ctr"/>
            <a:r>
              <a:rPr lang="en-US" sz="2000" b="1" dirty="0">
                <a:solidFill>
                  <a:schemeClr val="bg1"/>
                </a:solidFill>
              </a:rPr>
              <a:t>Aircraft Capability Portfolio Description</a:t>
            </a:r>
            <a:endParaRPr lang="en-US" sz="2000" dirty="0">
              <a:solidFill>
                <a:schemeClr val="bg1"/>
              </a:solidFill>
            </a:endParaRPr>
          </a:p>
        </p:txBody>
      </p:sp>
      <p:sp>
        <p:nvSpPr>
          <p:cNvPr id="4" name="Title 1">
            <a:extLst>
              <a:ext uri="{FF2B5EF4-FFF2-40B4-BE49-F238E27FC236}">
                <a16:creationId xmlns:a16="http://schemas.microsoft.com/office/drawing/2014/main" id="{F3225698-EEEB-4E49-80DB-D0FDB4BE6F35}"/>
              </a:ext>
            </a:extLst>
          </p:cNvPr>
          <p:cNvSpPr txBox="1">
            <a:spLocks/>
          </p:cNvSpPr>
          <p:nvPr/>
        </p:nvSpPr>
        <p:spPr>
          <a:xfrm>
            <a:off x="-249238" y="594738"/>
            <a:ext cx="12191999" cy="4396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200" b="1" dirty="0">
              <a:latin typeface="+mn-lt"/>
            </a:endParaRPr>
          </a:p>
        </p:txBody>
      </p:sp>
      <p:sp>
        <p:nvSpPr>
          <p:cNvPr id="13" name="Slide Number Placeholder 12">
            <a:extLst>
              <a:ext uri="{FF2B5EF4-FFF2-40B4-BE49-F238E27FC236}">
                <a16:creationId xmlns:a16="http://schemas.microsoft.com/office/drawing/2014/main" id="{BE2FDAAA-907D-4E9A-86BC-9160F1179CC8}"/>
              </a:ext>
            </a:extLst>
          </p:cNvPr>
          <p:cNvSpPr>
            <a:spLocks noGrp="1"/>
          </p:cNvSpPr>
          <p:nvPr>
            <p:ph type="sldNum" sz="quarter" idx="12"/>
          </p:nvPr>
        </p:nvSpPr>
        <p:spPr/>
        <p:txBody>
          <a:bodyPr/>
          <a:lstStyle/>
          <a:p>
            <a:fld id="{1C4CD9FA-079B-4648-8D74-FCDA28D058B7}" type="slidenum">
              <a:rPr lang="en-US" smtClean="0"/>
              <a:t>3</a:t>
            </a:fld>
            <a:endParaRPr lang="en-US" dirty="0"/>
          </a:p>
        </p:txBody>
      </p:sp>
      <p:sp>
        <p:nvSpPr>
          <p:cNvPr id="11" name="Content Placeholder 2">
            <a:extLst>
              <a:ext uri="{FF2B5EF4-FFF2-40B4-BE49-F238E27FC236}">
                <a16:creationId xmlns:a16="http://schemas.microsoft.com/office/drawing/2014/main" id="{E59D01C0-297A-469F-BC71-3819274F096C}"/>
              </a:ext>
            </a:extLst>
          </p:cNvPr>
          <p:cNvSpPr>
            <a:spLocks noGrp="1"/>
          </p:cNvSpPr>
          <p:nvPr>
            <p:ph idx="1"/>
          </p:nvPr>
        </p:nvSpPr>
        <p:spPr>
          <a:xfrm>
            <a:off x="643468" y="581892"/>
            <a:ext cx="10338386" cy="5339938"/>
          </a:xfrm>
        </p:spPr>
        <p:txBody>
          <a:bodyPr>
            <a:normAutofit/>
          </a:bodyPr>
          <a:lstStyle/>
          <a:p>
            <a:pPr>
              <a:lnSpc>
                <a:spcPct val="100000"/>
              </a:lnSpc>
              <a:spcBef>
                <a:spcPts val="0"/>
              </a:spcBef>
              <a:spcAft>
                <a:spcPts val="600"/>
              </a:spcAft>
            </a:pPr>
            <a:r>
              <a:rPr lang="en-US" sz="2400" dirty="0"/>
              <a:t>60 operational aircraft, including capital-asset UAS, maintained and operated by 3 aircraft regions</a:t>
            </a:r>
          </a:p>
          <a:p>
            <a:pPr>
              <a:lnSpc>
                <a:spcPct val="100000"/>
              </a:lnSpc>
              <a:spcBef>
                <a:spcPts val="0"/>
              </a:spcBef>
              <a:spcAft>
                <a:spcPts val="600"/>
              </a:spcAft>
            </a:pPr>
            <a:r>
              <a:rPr lang="en-US" sz="2400" dirty="0"/>
              <a:t>Enables the Agency’s missions and its strategic objectives</a:t>
            </a:r>
          </a:p>
          <a:p>
            <a:pPr lvl="1">
              <a:lnSpc>
                <a:spcPct val="100000"/>
              </a:lnSpc>
              <a:spcBef>
                <a:spcPts val="0"/>
              </a:spcBef>
              <a:spcAft>
                <a:spcPts val="600"/>
              </a:spcAft>
            </a:pPr>
            <a:r>
              <a:rPr lang="en-US" sz="2000" dirty="0"/>
              <a:t>Astronaut Training, e.g., T-38</a:t>
            </a:r>
          </a:p>
          <a:p>
            <a:pPr lvl="1">
              <a:lnSpc>
                <a:spcPct val="100000"/>
              </a:lnSpc>
              <a:spcBef>
                <a:spcPts val="0"/>
              </a:spcBef>
              <a:spcAft>
                <a:spcPts val="600"/>
              </a:spcAft>
            </a:pPr>
            <a:r>
              <a:rPr lang="en-US" sz="2000" dirty="0"/>
              <a:t>Astronaut Return, e.g., Gulfstream G-V</a:t>
            </a:r>
          </a:p>
          <a:p>
            <a:pPr lvl="1">
              <a:lnSpc>
                <a:spcPct val="100000"/>
              </a:lnSpc>
              <a:spcBef>
                <a:spcPts val="0"/>
              </a:spcBef>
              <a:spcAft>
                <a:spcPts val="600"/>
              </a:spcAft>
            </a:pPr>
            <a:r>
              <a:rPr lang="en-US" sz="2000" dirty="0"/>
              <a:t>Space Operations, e.g., Super Guppy</a:t>
            </a:r>
          </a:p>
          <a:p>
            <a:pPr lvl="1">
              <a:lnSpc>
                <a:spcPct val="100000"/>
              </a:lnSpc>
              <a:spcBef>
                <a:spcPts val="0"/>
              </a:spcBef>
              <a:spcAft>
                <a:spcPts val="600"/>
              </a:spcAft>
            </a:pPr>
            <a:r>
              <a:rPr lang="en-US" sz="2000" dirty="0" err="1"/>
              <a:t>Heliophysics</a:t>
            </a:r>
            <a:r>
              <a:rPr lang="en-US" sz="2000" dirty="0"/>
              <a:t>, e.g., G-IV</a:t>
            </a:r>
          </a:p>
          <a:p>
            <a:pPr lvl="1">
              <a:lnSpc>
                <a:spcPct val="100000"/>
              </a:lnSpc>
              <a:spcBef>
                <a:spcPts val="0"/>
              </a:spcBef>
              <a:spcAft>
                <a:spcPts val="600"/>
              </a:spcAft>
            </a:pPr>
            <a:r>
              <a:rPr lang="en-US" sz="2000" dirty="0"/>
              <a:t>Airborne Science, e.g., Boeing 777, P-3, G-III</a:t>
            </a:r>
          </a:p>
          <a:p>
            <a:pPr lvl="1">
              <a:lnSpc>
                <a:spcPct val="100000"/>
              </a:lnSpc>
              <a:spcBef>
                <a:spcPts val="0"/>
              </a:spcBef>
              <a:spcAft>
                <a:spcPts val="600"/>
              </a:spcAft>
            </a:pPr>
            <a:r>
              <a:rPr lang="en-US" sz="2000" dirty="0"/>
              <a:t>Aeronautics Research, e.g., F-15 and F-18</a:t>
            </a:r>
          </a:p>
          <a:p>
            <a:pPr lvl="1">
              <a:lnSpc>
                <a:spcPct val="100000"/>
              </a:lnSpc>
              <a:spcBef>
                <a:spcPts val="0"/>
              </a:spcBef>
              <a:spcAft>
                <a:spcPts val="600"/>
              </a:spcAft>
            </a:pPr>
            <a:r>
              <a:rPr lang="en-US" sz="2000" dirty="0"/>
              <a:t>Security and environmental surveys, e.g., H-135</a:t>
            </a:r>
          </a:p>
          <a:p>
            <a:pPr lvl="1">
              <a:lnSpc>
                <a:spcPct val="100000"/>
              </a:lnSpc>
              <a:spcBef>
                <a:spcPts val="0"/>
              </a:spcBef>
              <a:spcAft>
                <a:spcPts val="600"/>
              </a:spcAft>
            </a:pPr>
            <a:r>
              <a:rPr lang="en-US" sz="2000" dirty="0"/>
              <a:t>Reimbursable Missions</a:t>
            </a:r>
          </a:p>
        </p:txBody>
      </p:sp>
    </p:spTree>
    <p:extLst>
      <p:ext uri="{BB962C8B-B14F-4D97-AF65-F5344CB8AC3E}">
        <p14:creationId xmlns:p14="http://schemas.microsoft.com/office/powerpoint/2010/main" val="2205389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4AC402-26D8-4F13-8BE2-E27C3AB719FF}"/>
              </a:ext>
            </a:extLst>
          </p:cNvPr>
          <p:cNvSpPr txBox="1"/>
          <p:nvPr/>
        </p:nvSpPr>
        <p:spPr>
          <a:xfrm>
            <a:off x="0" y="0"/>
            <a:ext cx="4650059" cy="400110"/>
          </a:xfrm>
          <a:prstGeom prst="rect">
            <a:avLst/>
          </a:prstGeom>
          <a:solidFill>
            <a:srgbClr val="7030A0"/>
          </a:solidFill>
          <a:ln>
            <a:solidFill>
              <a:srgbClr val="7030A0"/>
            </a:solidFill>
          </a:ln>
        </p:spPr>
        <p:txBody>
          <a:bodyPr wrap="square" rtlCol="0">
            <a:spAutoFit/>
          </a:bodyPr>
          <a:lstStyle/>
          <a:p>
            <a:pPr algn="ctr"/>
            <a:r>
              <a:rPr lang="en-US" sz="2000" b="1" dirty="0">
                <a:solidFill>
                  <a:schemeClr val="bg1"/>
                </a:solidFill>
              </a:rPr>
              <a:t>Aircraft Capability Management</a:t>
            </a:r>
            <a:endParaRPr lang="en-US" sz="2000" dirty="0">
              <a:solidFill>
                <a:schemeClr val="bg1"/>
              </a:solidFill>
            </a:endParaRPr>
          </a:p>
        </p:txBody>
      </p:sp>
      <p:sp>
        <p:nvSpPr>
          <p:cNvPr id="13" name="Slide Number Placeholder 12">
            <a:extLst>
              <a:ext uri="{FF2B5EF4-FFF2-40B4-BE49-F238E27FC236}">
                <a16:creationId xmlns:a16="http://schemas.microsoft.com/office/drawing/2014/main" id="{BE2FDAAA-907D-4E9A-86BC-9160F1179CC8}"/>
              </a:ext>
            </a:extLst>
          </p:cNvPr>
          <p:cNvSpPr>
            <a:spLocks noGrp="1"/>
          </p:cNvSpPr>
          <p:nvPr>
            <p:ph type="sldNum" sz="quarter" idx="12"/>
          </p:nvPr>
        </p:nvSpPr>
        <p:spPr/>
        <p:txBody>
          <a:bodyPr/>
          <a:lstStyle/>
          <a:p>
            <a:fld id="{1C4CD9FA-079B-4648-8D74-FCDA28D058B7}" type="slidenum">
              <a:rPr lang="en-US" smtClean="0"/>
              <a:t>4</a:t>
            </a:fld>
            <a:endParaRPr lang="en-US" dirty="0"/>
          </a:p>
        </p:txBody>
      </p:sp>
      <p:sp>
        <p:nvSpPr>
          <p:cNvPr id="9" name="Content Placeholder 2">
            <a:extLst>
              <a:ext uri="{FF2B5EF4-FFF2-40B4-BE49-F238E27FC236}">
                <a16:creationId xmlns:a16="http://schemas.microsoft.com/office/drawing/2014/main" id="{ED21EA90-192A-4314-B04D-4E1C9623F1C0}"/>
              </a:ext>
            </a:extLst>
          </p:cNvPr>
          <p:cNvSpPr>
            <a:spLocks noGrp="1"/>
          </p:cNvSpPr>
          <p:nvPr>
            <p:ph idx="1"/>
          </p:nvPr>
        </p:nvSpPr>
        <p:spPr>
          <a:xfrm>
            <a:off x="643467" y="581891"/>
            <a:ext cx="10905066" cy="5681371"/>
          </a:xfrm>
        </p:spPr>
        <p:txBody>
          <a:bodyPr>
            <a:normAutofit/>
          </a:bodyPr>
          <a:lstStyle/>
          <a:p>
            <a:pPr>
              <a:spcBef>
                <a:spcPts val="0"/>
              </a:spcBef>
              <a:spcAft>
                <a:spcPts val="600"/>
              </a:spcAft>
            </a:pPr>
            <a:r>
              <a:rPr lang="en-US" sz="2400" dirty="0"/>
              <a:t>As with other US Federal agencies, NASA’s aircraft operational authority stems from 49 U.S. Code § 40102 (a) (41)</a:t>
            </a:r>
          </a:p>
          <a:p>
            <a:pPr lvl="1">
              <a:spcBef>
                <a:spcPts val="0"/>
              </a:spcBef>
              <a:spcAft>
                <a:spcPts val="600"/>
              </a:spcAft>
            </a:pPr>
            <a:r>
              <a:rPr lang="en-US" sz="2000" dirty="0"/>
              <a:t>Except for National Air Space (NAS) requirements, NASA aircraft operations </a:t>
            </a:r>
            <a:r>
              <a:rPr lang="en-US" sz="2000" b="1" i="1" dirty="0"/>
              <a:t>are not </a:t>
            </a:r>
            <a:r>
              <a:rPr lang="en-US" sz="2000" dirty="0"/>
              <a:t>regulated by the FAA.</a:t>
            </a:r>
          </a:p>
          <a:p>
            <a:pPr lvl="1">
              <a:spcBef>
                <a:spcPts val="0"/>
              </a:spcBef>
              <a:spcAft>
                <a:spcPts val="600"/>
              </a:spcAft>
            </a:pPr>
            <a:r>
              <a:rPr lang="en-US" sz="2000" dirty="0"/>
              <a:t>Airworthiness, maintenance, and operations are </a:t>
            </a:r>
            <a:r>
              <a:rPr lang="en-US" sz="2000" b="1" i="1" dirty="0"/>
              <a:t>self-certified</a:t>
            </a:r>
            <a:r>
              <a:rPr lang="en-US" sz="2000" dirty="0"/>
              <a:t> to standards and requirements established by Office of Safety and Mission Assurance (OSMA)</a:t>
            </a:r>
          </a:p>
          <a:p>
            <a:pPr lvl="2">
              <a:spcBef>
                <a:spcPts val="0"/>
              </a:spcBef>
              <a:spcAft>
                <a:spcPts val="600"/>
              </a:spcAft>
            </a:pPr>
            <a:r>
              <a:rPr lang="en-US" dirty="0"/>
              <a:t>NASA Procedural Requirements (NPR) 7900</a:t>
            </a:r>
          </a:p>
          <a:p>
            <a:pPr lvl="1">
              <a:spcBef>
                <a:spcPts val="0"/>
              </a:spcBef>
              <a:spcAft>
                <a:spcPts val="600"/>
              </a:spcAft>
            </a:pPr>
            <a:r>
              <a:rPr lang="en-US" sz="2000" dirty="0"/>
              <a:t>Except for (1) passenger carriage and (2) commercial purpose transports.</a:t>
            </a:r>
          </a:p>
          <a:p>
            <a:pPr>
              <a:spcBef>
                <a:spcPts val="600"/>
              </a:spcBef>
              <a:spcAft>
                <a:spcPts val="600"/>
              </a:spcAft>
            </a:pPr>
            <a:r>
              <a:rPr lang="en-US" sz="2400" dirty="0"/>
              <a:t>NASA Aircraft Capability Management Model</a:t>
            </a:r>
          </a:p>
          <a:p>
            <a:pPr lvl="1">
              <a:spcBef>
                <a:spcPts val="0"/>
              </a:spcBef>
              <a:spcAft>
                <a:spcPts val="600"/>
              </a:spcAft>
            </a:pPr>
            <a:r>
              <a:rPr lang="en-US" sz="2000" dirty="0"/>
              <a:t>Mission requirements established by NASA Mission Directorates (MDs), e.g., Aeronautics Research Mission Directorate (ARMD), Science Mission Directorate (SMD), and Space Operations Mission Directorate (SOMD)</a:t>
            </a:r>
          </a:p>
          <a:p>
            <a:pPr lvl="1">
              <a:spcBef>
                <a:spcPts val="0"/>
              </a:spcBef>
              <a:spcAft>
                <a:spcPts val="600"/>
              </a:spcAft>
            </a:pPr>
            <a:r>
              <a:rPr lang="en-US" sz="2000" dirty="0"/>
              <a:t>Operational and maintenance standards established by Office of Safety and Mission Assurance (OSMA)</a:t>
            </a:r>
          </a:p>
          <a:p>
            <a:pPr lvl="1">
              <a:spcBef>
                <a:spcPts val="0"/>
              </a:spcBef>
              <a:spcAft>
                <a:spcPts val="600"/>
              </a:spcAft>
            </a:pPr>
            <a:r>
              <a:rPr lang="en-US" sz="2000" dirty="0"/>
              <a:t>Strategic asset and capability stewardship by the Aircraft Capability Management Office (ACMO)</a:t>
            </a:r>
          </a:p>
          <a:p>
            <a:pPr lvl="1">
              <a:spcBef>
                <a:spcPts val="0"/>
              </a:spcBef>
              <a:spcAft>
                <a:spcPts val="600"/>
              </a:spcAft>
            </a:pPr>
            <a:r>
              <a:rPr lang="en-US" sz="2000" dirty="0"/>
              <a:t>Capability delivery by center flight operations</a:t>
            </a:r>
          </a:p>
        </p:txBody>
      </p:sp>
    </p:spTree>
    <p:extLst>
      <p:ext uri="{BB962C8B-B14F-4D97-AF65-F5344CB8AC3E}">
        <p14:creationId xmlns:p14="http://schemas.microsoft.com/office/powerpoint/2010/main" val="1231402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4AC402-26D8-4F13-8BE2-E27C3AB719FF}"/>
              </a:ext>
            </a:extLst>
          </p:cNvPr>
          <p:cNvSpPr txBox="1"/>
          <p:nvPr/>
        </p:nvSpPr>
        <p:spPr>
          <a:xfrm>
            <a:off x="0" y="0"/>
            <a:ext cx="4650059" cy="400110"/>
          </a:xfrm>
          <a:prstGeom prst="rect">
            <a:avLst/>
          </a:prstGeom>
          <a:solidFill>
            <a:srgbClr val="7030A0"/>
          </a:solidFill>
          <a:ln>
            <a:solidFill>
              <a:srgbClr val="7030A0"/>
            </a:solidFill>
          </a:ln>
        </p:spPr>
        <p:txBody>
          <a:bodyPr wrap="square" rtlCol="0">
            <a:spAutoFit/>
          </a:bodyPr>
          <a:lstStyle/>
          <a:p>
            <a:pPr algn="ctr"/>
            <a:r>
              <a:rPr lang="en-US" sz="2000" b="1" dirty="0">
                <a:solidFill>
                  <a:schemeClr val="bg1"/>
                </a:solidFill>
              </a:rPr>
              <a:t>Aircraft Capability Management Construct</a:t>
            </a:r>
            <a:endParaRPr lang="en-US" sz="2000" dirty="0">
              <a:solidFill>
                <a:schemeClr val="bg1"/>
              </a:solidFill>
            </a:endParaRPr>
          </a:p>
        </p:txBody>
      </p:sp>
      <p:sp>
        <p:nvSpPr>
          <p:cNvPr id="13" name="Slide Number Placeholder 12">
            <a:extLst>
              <a:ext uri="{FF2B5EF4-FFF2-40B4-BE49-F238E27FC236}">
                <a16:creationId xmlns:a16="http://schemas.microsoft.com/office/drawing/2014/main" id="{BE2FDAAA-907D-4E9A-86BC-9160F1179CC8}"/>
              </a:ext>
            </a:extLst>
          </p:cNvPr>
          <p:cNvSpPr>
            <a:spLocks noGrp="1"/>
          </p:cNvSpPr>
          <p:nvPr>
            <p:ph type="sldNum" sz="quarter" idx="12"/>
          </p:nvPr>
        </p:nvSpPr>
        <p:spPr/>
        <p:txBody>
          <a:bodyPr/>
          <a:lstStyle/>
          <a:p>
            <a:fld id="{1C4CD9FA-079B-4648-8D74-FCDA28D058B7}" type="slidenum">
              <a:rPr lang="en-US" smtClean="0"/>
              <a:t>5</a:t>
            </a:fld>
            <a:endParaRPr lang="en-US" dirty="0"/>
          </a:p>
        </p:txBody>
      </p:sp>
      <p:sp>
        <p:nvSpPr>
          <p:cNvPr id="9" name="Content Placeholder 2">
            <a:extLst>
              <a:ext uri="{FF2B5EF4-FFF2-40B4-BE49-F238E27FC236}">
                <a16:creationId xmlns:a16="http://schemas.microsoft.com/office/drawing/2014/main" id="{ED21EA90-192A-4314-B04D-4E1C9623F1C0}"/>
              </a:ext>
            </a:extLst>
          </p:cNvPr>
          <p:cNvSpPr>
            <a:spLocks noGrp="1"/>
          </p:cNvSpPr>
          <p:nvPr>
            <p:ph idx="1"/>
          </p:nvPr>
        </p:nvSpPr>
        <p:spPr>
          <a:xfrm>
            <a:off x="643467" y="581891"/>
            <a:ext cx="10905066" cy="5681371"/>
          </a:xfrm>
        </p:spPr>
        <p:txBody>
          <a:bodyPr>
            <a:normAutofit/>
          </a:bodyPr>
          <a:lstStyle/>
          <a:p>
            <a:pPr>
              <a:spcBef>
                <a:spcPts val="0"/>
              </a:spcBef>
              <a:spcAft>
                <a:spcPts val="600"/>
              </a:spcAft>
            </a:pPr>
            <a:r>
              <a:rPr lang="en-US" sz="2400" dirty="0"/>
              <a:t>ACMO formed at the beginning of FY22.</a:t>
            </a:r>
          </a:p>
          <a:p>
            <a:pPr lvl="1">
              <a:spcBef>
                <a:spcPts val="0"/>
              </a:spcBef>
              <a:spcAft>
                <a:spcPts val="600"/>
              </a:spcAft>
            </a:pPr>
            <a:r>
              <a:rPr lang="en-US" sz="2000" dirty="0"/>
              <a:t>Office of 3</a:t>
            </a:r>
          </a:p>
          <a:p>
            <a:pPr>
              <a:spcBef>
                <a:spcPts val="0"/>
              </a:spcBef>
              <a:spcAft>
                <a:spcPts val="600"/>
              </a:spcAft>
            </a:pPr>
            <a:r>
              <a:rPr lang="en-US" sz="2400" dirty="0"/>
              <a:t>Tasked to strategically manage of NASA aircraft acquisition, utilization, and disposal (AUD), including assignment of aircraft.</a:t>
            </a:r>
          </a:p>
          <a:p>
            <a:pPr lvl="1">
              <a:spcBef>
                <a:spcPts val="0"/>
              </a:spcBef>
              <a:spcAft>
                <a:spcPts val="600"/>
              </a:spcAft>
            </a:pPr>
            <a:r>
              <a:rPr lang="en-US" sz="2000" dirty="0"/>
              <a:t>Decision-making through the Aircraft Management Advisory Board (AMAB)</a:t>
            </a:r>
          </a:p>
          <a:p>
            <a:pPr lvl="2">
              <a:spcBef>
                <a:spcPts val="0"/>
              </a:spcBef>
            </a:pPr>
            <a:r>
              <a:rPr lang="en-US" sz="2100" dirty="0"/>
              <a:t>Voting members – ARMD, SMD, SOMD and 3 regional aircraft leads</a:t>
            </a:r>
          </a:p>
          <a:p>
            <a:pPr lvl="2">
              <a:spcBef>
                <a:spcPts val="0"/>
              </a:spcBef>
              <a:spcAft>
                <a:spcPts val="600"/>
              </a:spcAft>
            </a:pPr>
            <a:r>
              <a:rPr lang="en-US" sz="2100" dirty="0"/>
              <a:t>ACMO Chair</a:t>
            </a:r>
          </a:p>
          <a:p>
            <a:pPr lvl="2">
              <a:spcBef>
                <a:spcPts val="0"/>
              </a:spcBef>
              <a:spcAft>
                <a:spcPts val="600"/>
              </a:spcAft>
            </a:pPr>
            <a:r>
              <a:rPr lang="en-US" sz="2100" dirty="0"/>
              <a:t>Multiple standing non-voting members – OCE, OCFO, OGC, OP, OSI, &amp; OSMA</a:t>
            </a:r>
          </a:p>
        </p:txBody>
      </p:sp>
      <p:pic>
        <p:nvPicPr>
          <p:cNvPr id="3" name="Picture 2">
            <a:extLst>
              <a:ext uri="{FF2B5EF4-FFF2-40B4-BE49-F238E27FC236}">
                <a16:creationId xmlns:a16="http://schemas.microsoft.com/office/drawing/2014/main" id="{9E4EB7F4-5A01-435A-AEDD-8C4755D03296}"/>
              </a:ext>
            </a:extLst>
          </p:cNvPr>
          <p:cNvPicPr>
            <a:picLocks noChangeAspect="1"/>
          </p:cNvPicPr>
          <p:nvPr/>
        </p:nvPicPr>
        <p:blipFill>
          <a:blip r:embed="rId3"/>
          <a:stretch>
            <a:fillRect/>
          </a:stretch>
        </p:blipFill>
        <p:spPr>
          <a:xfrm>
            <a:off x="1569335" y="3571584"/>
            <a:ext cx="8724443" cy="2743443"/>
          </a:xfrm>
          <a:prstGeom prst="rect">
            <a:avLst/>
          </a:prstGeom>
        </p:spPr>
      </p:pic>
    </p:spTree>
    <p:extLst>
      <p:ext uri="{BB962C8B-B14F-4D97-AF65-F5344CB8AC3E}">
        <p14:creationId xmlns:p14="http://schemas.microsoft.com/office/powerpoint/2010/main" val="3817285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00000">
              <a:schemeClr val="bg1">
                <a:alpha val="54000"/>
              </a:schemeClr>
            </a:gs>
            <a:gs pos="0">
              <a:schemeClr val="bg1"/>
            </a:gs>
          </a:gsLst>
          <a:lin ang="10800000" scaled="0"/>
        </a:gradFill>
        <a:effectLst/>
      </p:bgPr>
    </p:bg>
    <p:spTree>
      <p:nvGrpSpPr>
        <p:cNvPr id="1" name=""/>
        <p:cNvGrpSpPr/>
        <p:nvPr/>
      </p:nvGrpSpPr>
      <p:grpSpPr>
        <a:xfrm>
          <a:off x="0" y="0"/>
          <a:ext cx="0" cy="0"/>
          <a:chOff x="0" y="0"/>
          <a:chExt cx="0" cy="0"/>
        </a:xfrm>
      </p:grpSpPr>
      <p:pic>
        <p:nvPicPr>
          <p:cNvPr id="4" name="Picture 3" descr="Rolled blueprint designs">
            <a:extLst>
              <a:ext uri="{FF2B5EF4-FFF2-40B4-BE49-F238E27FC236}">
                <a16:creationId xmlns:a16="http://schemas.microsoft.com/office/drawing/2014/main" id="{7AB1F808-563A-488F-AF39-48910FAFAAE4}"/>
              </a:ext>
            </a:extLst>
          </p:cNvPr>
          <p:cNvPicPr>
            <a:picLocks noChangeAspect="1"/>
          </p:cNvPicPr>
          <p:nvPr/>
        </p:nvPicPr>
        <p:blipFill>
          <a:blip r:embed="rId3">
            <a:alphaModFix amt="75000"/>
            <a:extLst>
              <a:ext uri="{BEBA8EAE-BF5A-486C-A8C5-ECC9F3942E4B}">
                <a14:imgProps xmlns:a14="http://schemas.microsoft.com/office/drawing/2010/main">
                  <a14:imgLayer r:embed="rId4">
                    <a14:imgEffect>
                      <a14:sharpenSoften amount="-24000"/>
                    </a14:imgEffect>
                  </a14:imgLayer>
                </a14:imgProps>
              </a:ext>
              <a:ext uri="{28A0092B-C50C-407E-A947-70E740481C1C}">
                <a14:useLocalDpi xmlns:a14="http://schemas.microsoft.com/office/drawing/2010/main" val="0"/>
              </a:ext>
            </a:extLst>
          </a:blip>
          <a:stretch>
            <a:fillRect/>
          </a:stretch>
        </p:blipFill>
        <p:spPr>
          <a:xfrm>
            <a:off x="3216166" y="793027"/>
            <a:ext cx="8705144" cy="5591190"/>
          </a:xfrm>
          <a:prstGeom prst="rect">
            <a:avLst/>
          </a:prstGeom>
          <a:effectLst>
            <a:softEdge rad="139700"/>
          </a:effectLst>
        </p:spPr>
      </p:pic>
      <p:sp>
        <p:nvSpPr>
          <p:cNvPr id="2" name="TextBox 1">
            <a:extLst>
              <a:ext uri="{FF2B5EF4-FFF2-40B4-BE49-F238E27FC236}">
                <a16:creationId xmlns:a16="http://schemas.microsoft.com/office/drawing/2014/main" id="{494AC402-26D8-4F13-8BE2-E27C3AB719FF}"/>
              </a:ext>
            </a:extLst>
          </p:cNvPr>
          <p:cNvSpPr txBox="1"/>
          <p:nvPr/>
        </p:nvSpPr>
        <p:spPr>
          <a:xfrm>
            <a:off x="0" y="0"/>
            <a:ext cx="4650059" cy="400110"/>
          </a:xfrm>
          <a:prstGeom prst="rect">
            <a:avLst/>
          </a:prstGeom>
          <a:solidFill>
            <a:srgbClr val="7030A0"/>
          </a:solidFill>
          <a:ln>
            <a:solidFill>
              <a:srgbClr val="7030A0"/>
            </a:solidFill>
          </a:ln>
        </p:spPr>
        <p:txBody>
          <a:bodyPr wrap="square" rtlCol="0">
            <a:spAutoFit/>
          </a:bodyPr>
          <a:lstStyle/>
          <a:p>
            <a:pPr algn="ctr"/>
            <a:r>
              <a:rPr lang="en-US" sz="2000" b="1">
                <a:solidFill>
                  <a:schemeClr val="bg1"/>
                </a:solidFill>
              </a:rPr>
              <a:t>Aircraft Capability Portfolio Outlook</a:t>
            </a:r>
            <a:endParaRPr lang="en-US" sz="2000" dirty="0">
              <a:solidFill>
                <a:schemeClr val="bg1"/>
              </a:solidFill>
            </a:endParaRPr>
          </a:p>
        </p:txBody>
      </p:sp>
      <p:sp>
        <p:nvSpPr>
          <p:cNvPr id="13" name="Slide Number Placeholder 12">
            <a:extLst>
              <a:ext uri="{FF2B5EF4-FFF2-40B4-BE49-F238E27FC236}">
                <a16:creationId xmlns:a16="http://schemas.microsoft.com/office/drawing/2014/main" id="{BE2FDAAA-907D-4E9A-86BC-9160F1179CC8}"/>
              </a:ext>
            </a:extLst>
          </p:cNvPr>
          <p:cNvSpPr>
            <a:spLocks noGrp="1"/>
          </p:cNvSpPr>
          <p:nvPr>
            <p:ph type="sldNum" sz="quarter" idx="12"/>
          </p:nvPr>
        </p:nvSpPr>
        <p:spPr/>
        <p:txBody>
          <a:bodyPr/>
          <a:lstStyle/>
          <a:p>
            <a:fld id="{1C4CD9FA-079B-4648-8D74-FCDA28D058B7}" type="slidenum">
              <a:rPr lang="en-US" smtClean="0"/>
              <a:t>6</a:t>
            </a:fld>
            <a:endParaRPr lang="en-US" dirty="0"/>
          </a:p>
        </p:txBody>
      </p:sp>
      <p:sp>
        <p:nvSpPr>
          <p:cNvPr id="9" name="Content Placeholder 2">
            <a:extLst>
              <a:ext uri="{FF2B5EF4-FFF2-40B4-BE49-F238E27FC236}">
                <a16:creationId xmlns:a16="http://schemas.microsoft.com/office/drawing/2014/main" id="{ED21EA90-192A-4314-B04D-4E1C9623F1C0}"/>
              </a:ext>
            </a:extLst>
          </p:cNvPr>
          <p:cNvSpPr>
            <a:spLocks noGrp="1"/>
          </p:cNvSpPr>
          <p:nvPr>
            <p:ph idx="1"/>
          </p:nvPr>
        </p:nvSpPr>
        <p:spPr>
          <a:xfrm>
            <a:off x="643467" y="793027"/>
            <a:ext cx="9650323" cy="5563322"/>
          </a:xfrm>
          <a:gradFill>
            <a:gsLst>
              <a:gs pos="22000">
                <a:schemeClr val="bg1">
                  <a:alpha val="54000"/>
                </a:schemeClr>
              </a:gs>
              <a:gs pos="0">
                <a:schemeClr val="bg1"/>
              </a:gs>
            </a:gsLst>
            <a:lin ang="10800000" scaled="0"/>
          </a:gradFill>
          <a:effectLst>
            <a:softEdge rad="635000"/>
          </a:effectLst>
        </p:spPr>
        <p:txBody>
          <a:bodyPr>
            <a:normAutofit/>
          </a:bodyPr>
          <a:lstStyle/>
          <a:p>
            <a:r>
              <a:rPr lang="en-US" sz="2400" dirty="0"/>
              <a:t>Work in progress</a:t>
            </a:r>
          </a:p>
          <a:p>
            <a:pPr lvl="1"/>
            <a:r>
              <a:rPr lang="en-US" sz="2000" dirty="0"/>
              <a:t>Capability Portfolio Management Plan (CPMP)</a:t>
            </a:r>
          </a:p>
          <a:p>
            <a:pPr lvl="1"/>
            <a:r>
              <a:rPr lang="en-US" sz="2000" dirty="0"/>
              <a:t>Capability Portfolio Commitment Agreements (CPCAs)</a:t>
            </a:r>
          </a:p>
          <a:p>
            <a:pPr lvl="2"/>
            <a:r>
              <a:rPr lang="en-US" dirty="0"/>
              <a:t>CPCA to be established between each requirements owner and centers providing the capability</a:t>
            </a:r>
          </a:p>
          <a:p>
            <a:pPr lvl="2"/>
            <a:r>
              <a:rPr lang="en-US" dirty="0"/>
              <a:t>Documents MD budget/funding commitment and Center aircraft service commitment </a:t>
            </a:r>
          </a:p>
          <a:p>
            <a:pPr lvl="1"/>
            <a:r>
              <a:rPr lang="en-US" sz="2000" dirty="0"/>
              <a:t>Aircraft Fleet Management Groups to consolidate and standardize operational and support practices and procedures</a:t>
            </a:r>
            <a:endParaRPr lang="en-US" sz="2400" dirty="0"/>
          </a:p>
          <a:p>
            <a:r>
              <a:rPr lang="en-US" sz="2400" dirty="0"/>
              <a:t>Continue maturation of Aircraft Capability Portfolio management processes, procedures, and documentation</a:t>
            </a:r>
          </a:p>
          <a:p>
            <a:r>
              <a:rPr lang="en-US" sz="2400" dirty="0"/>
              <a:t>Forge ahead toward increased collaboration and reduced redundancy</a:t>
            </a:r>
          </a:p>
        </p:txBody>
      </p:sp>
    </p:spTree>
    <p:extLst>
      <p:ext uri="{BB962C8B-B14F-4D97-AF65-F5344CB8AC3E}">
        <p14:creationId xmlns:p14="http://schemas.microsoft.com/office/powerpoint/2010/main" val="742907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86479A-4B3A-40EC-A758-A360371A7B78}"/>
              </a:ext>
            </a:extLst>
          </p:cNvPr>
          <p:cNvSpPr>
            <a:spLocks noGrp="1"/>
          </p:cNvSpPr>
          <p:nvPr>
            <p:ph type="title"/>
          </p:nvPr>
        </p:nvSpPr>
        <p:spPr>
          <a:xfrm>
            <a:off x="5297762" y="640080"/>
            <a:ext cx="6251110" cy="3566160"/>
          </a:xfrm>
        </p:spPr>
        <p:txBody>
          <a:bodyPr vert="horz" lIns="91440" tIns="45720" rIns="91440" bIns="45720" rtlCol="0" anchor="b">
            <a:normAutofit/>
          </a:bodyPr>
          <a:lstStyle/>
          <a:p>
            <a:r>
              <a:rPr lang="en-US" sz="5400" b="1"/>
              <a:t>Backup</a:t>
            </a:r>
          </a:p>
        </p:txBody>
      </p:sp>
      <p:pic>
        <p:nvPicPr>
          <p:cNvPr id="5" name="Picture 4">
            <a:extLst>
              <a:ext uri="{FF2B5EF4-FFF2-40B4-BE49-F238E27FC236}">
                <a16:creationId xmlns:a16="http://schemas.microsoft.com/office/drawing/2014/main" id="{258E4A05-CAEA-4576-93E6-9253E284B780}"/>
              </a:ext>
            </a:extLst>
          </p:cNvPr>
          <p:cNvPicPr>
            <a:picLocks noChangeAspect="1"/>
          </p:cNvPicPr>
          <p:nvPr/>
        </p:nvPicPr>
        <p:blipFill rotWithShape="1">
          <a:blip r:embed="rId3"/>
          <a:srcRect l="4871" r="458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6"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B297047D-85BA-46E3-BEB5-2142516BF4E3}"/>
              </a:ext>
            </a:extLst>
          </p:cNvPr>
          <p:cNvSpPr>
            <a:spLocks noGrp="1"/>
          </p:cNvSpPr>
          <p:nvPr>
            <p:ph type="sldNum" sz="quarter" idx="12"/>
          </p:nvPr>
        </p:nvSpPr>
        <p:spPr/>
        <p:txBody>
          <a:bodyPr/>
          <a:lstStyle/>
          <a:p>
            <a:fld id="{1C4CD9FA-079B-4648-8D74-FCDA28D058B7}" type="slidenum">
              <a:rPr lang="en-US" smtClean="0"/>
              <a:t>7</a:t>
            </a:fld>
            <a:endParaRPr lang="en-US"/>
          </a:p>
        </p:txBody>
      </p:sp>
    </p:spTree>
    <p:extLst>
      <p:ext uri="{BB962C8B-B14F-4D97-AF65-F5344CB8AC3E}">
        <p14:creationId xmlns:p14="http://schemas.microsoft.com/office/powerpoint/2010/main" val="3238079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06E06E1-A602-4BE0-A9FA-6A032E4CDA96}"/>
              </a:ext>
            </a:extLst>
          </p:cNvPr>
          <p:cNvSpPr>
            <a:spLocks noGrp="1"/>
          </p:cNvSpPr>
          <p:nvPr>
            <p:ph type="sldNum" sz="quarter" idx="12"/>
          </p:nvPr>
        </p:nvSpPr>
        <p:spPr/>
        <p:txBody>
          <a:bodyPr/>
          <a:lstStyle/>
          <a:p>
            <a:fld id="{1C4CD9FA-079B-4648-8D74-FCDA28D058B7}" type="slidenum">
              <a:rPr lang="en-US" smtClean="0"/>
              <a:t>8</a:t>
            </a:fld>
            <a:endParaRPr lang="en-US"/>
          </a:p>
        </p:txBody>
      </p:sp>
      <p:pic>
        <p:nvPicPr>
          <p:cNvPr id="10" name="Picture 9" descr="An airplane on a runway&#10;&#10;Description automatically generated with medium confidence">
            <a:extLst>
              <a:ext uri="{FF2B5EF4-FFF2-40B4-BE49-F238E27FC236}">
                <a16:creationId xmlns:a16="http://schemas.microsoft.com/office/drawing/2014/main" id="{C449B5DC-AEE5-425E-915D-82A7D85090CB}"/>
              </a:ext>
            </a:extLst>
          </p:cNvPr>
          <p:cNvPicPr>
            <a:picLocks noChangeAspect="1"/>
          </p:cNvPicPr>
          <p:nvPr/>
        </p:nvPicPr>
        <p:blipFill rotWithShape="1">
          <a:blip r:embed="rId2">
            <a:extLst>
              <a:ext uri="{28A0092B-C50C-407E-A947-70E740481C1C}">
                <a14:useLocalDpi xmlns:a14="http://schemas.microsoft.com/office/drawing/2010/main" val="0"/>
              </a:ext>
            </a:extLst>
          </a:blip>
          <a:srcRect l="8701" t="5100" b="17837"/>
          <a:stretch/>
        </p:blipFill>
        <p:spPr>
          <a:xfrm>
            <a:off x="1310640" y="853440"/>
            <a:ext cx="9269245" cy="5868033"/>
          </a:xfrm>
          <a:prstGeom prst="rect">
            <a:avLst/>
          </a:prstGeom>
        </p:spPr>
      </p:pic>
    </p:spTree>
    <p:extLst>
      <p:ext uri="{BB962C8B-B14F-4D97-AF65-F5344CB8AC3E}">
        <p14:creationId xmlns:p14="http://schemas.microsoft.com/office/powerpoint/2010/main" val="3310490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06E06E1-A602-4BE0-A9FA-6A032E4CDA96}"/>
              </a:ext>
            </a:extLst>
          </p:cNvPr>
          <p:cNvSpPr>
            <a:spLocks noGrp="1"/>
          </p:cNvSpPr>
          <p:nvPr>
            <p:ph type="sldNum" sz="quarter" idx="12"/>
          </p:nvPr>
        </p:nvSpPr>
        <p:spPr/>
        <p:txBody>
          <a:bodyPr/>
          <a:lstStyle/>
          <a:p>
            <a:fld id="{1C4CD9FA-079B-4648-8D74-FCDA28D058B7}" type="slidenum">
              <a:rPr lang="en-US" smtClean="0"/>
              <a:t>9</a:t>
            </a:fld>
            <a:endParaRPr lang="en-US"/>
          </a:p>
        </p:txBody>
      </p:sp>
      <p:pic>
        <p:nvPicPr>
          <p:cNvPr id="2" name="Picture 1">
            <a:extLst>
              <a:ext uri="{FF2B5EF4-FFF2-40B4-BE49-F238E27FC236}">
                <a16:creationId xmlns:a16="http://schemas.microsoft.com/office/drawing/2014/main" id="{E4BB99D9-97B8-4C81-BFC6-D00B6DDDDA2D}"/>
              </a:ext>
            </a:extLst>
          </p:cNvPr>
          <p:cNvPicPr>
            <a:picLocks noChangeAspect="1"/>
          </p:cNvPicPr>
          <p:nvPr/>
        </p:nvPicPr>
        <p:blipFill>
          <a:blip r:embed="rId2"/>
          <a:stretch>
            <a:fillRect/>
          </a:stretch>
        </p:blipFill>
        <p:spPr>
          <a:xfrm>
            <a:off x="2388620" y="644346"/>
            <a:ext cx="7414759" cy="5569308"/>
          </a:xfrm>
          <a:prstGeom prst="rect">
            <a:avLst/>
          </a:prstGeom>
        </p:spPr>
      </p:pic>
    </p:spTree>
    <p:extLst>
      <p:ext uri="{BB962C8B-B14F-4D97-AF65-F5344CB8AC3E}">
        <p14:creationId xmlns:p14="http://schemas.microsoft.com/office/powerpoint/2010/main" val="94942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0C79AB3963624D9ABFB39E8A9229BE" ma:contentTypeVersion="4" ma:contentTypeDescription="Create a new document." ma:contentTypeScope="" ma:versionID="e0fdf7c2ce73662a1e105c830e7219e7">
  <xsd:schema xmlns:xsd="http://www.w3.org/2001/XMLSchema" xmlns:xs="http://www.w3.org/2001/XMLSchema" xmlns:p="http://schemas.microsoft.com/office/2006/metadata/properties" xmlns:ns2="23c86cbc-69b3-4822-ad99-1a5deb82f65b" xmlns:ns3="f607525a-042b-4bee-9d66-1a47db430a8b" targetNamespace="http://schemas.microsoft.com/office/2006/metadata/properties" ma:root="true" ma:fieldsID="c754dd91f88af97c3578d1d8394bff7f" ns2:_="" ns3:_="">
    <xsd:import namespace="23c86cbc-69b3-4822-ad99-1a5deb82f65b"/>
    <xsd:import namespace="f607525a-042b-4bee-9d66-1a47db430a8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c86cbc-69b3-4822-ad99-1a5deb82f6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07525a-042b-4bee-9d66-1a47db430a8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E7CC07B-7D97-41EF-B4AC-22301149C04A}"/>
</file>

<file path=customXml/itemProps2.xml><?xml version="1.0" encoding="utf-8"?>
<ds:datastoreItem xmlns:ds="http://schemas.openxmlformats.org/officeDocument/2006/customXml" ds:itemID="{D6DCBAC4-8529-4A6B-90ED-73EDF80417AF}"/>
</file>

<file path=customXml/itemProps3.xml><?xml version="1.0" encoding="utf-8"?>
<ds:datastoreItem xmlns:ds="http://schemas.openxmlformats.org/officeDocument/2006/customXml" ds:itemID="{7D8138DF-BF30-4582-8049-6A0D10E177AE}"/>
</file>

<file path=docProps/app.xml><?xml version="1.0" encoding="utf-8"?>
<Properties xmlns="http://schemas.openxmlformats.org/officeDocument/2006/extended-properties" xmlns:vt="http://schemas.openxmlformats.org/officeDocument/2006/docPropsVTypes">
  <TotalTime>9656</TotalTime>
  <Words>995</Words>
  <Application>Microsoft Office PowerPoint</Application>
  <PresentationFormat>Widescreen</PresentationFormat>
  <Paragraphs>130</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Helvetica Neue</vt:lpstr>
      <vt:lpstr>Times New Roman</vt:lpstr>
      <vt:lpstr>Office Theme</vt:lpstr>
      <vt:lpstr>NRC Informational Presentation   - Aircraft Capability Portfolio</vt:lpstr>
      <vt:lpstr>sUAS capability management delegated to Center Directors</vt:lpstr>
      <vt:lpstr>PowerPoint Presentation</vt:lpstr>
      <vt:lpstr>PowerPoint Presentation</vt:lpstr>
      <vt:lpstr>PowerPoint Presentation</vt:lpstr>
      <vt:lpstr>PowerPoint Presentation</vt:lpstr>
      <vt:lpstr>Backup</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Flores, Gemma (HQ-LD061)</dc:creator>
  <cp:lastModifiedBy>TZU-HSIEN YEN</cp:lastModifiedBy>
  <cp:revision>102</cp:revision>
  <dcterms:created xsi:type="dcterms:W3CDTF">2022-07-08T20:24:58Z</dcterms:created>
  <dcterms:modified xsi:type="dcterms:W3CDTF">2023-01-24T18:24:53Z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0x010100760C79AB3963624D9ABFB39E8A9229BE</vt:lpwstr>
  </property>
</Properties>
</file>