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648" r:id="rId1"/>
  </p:sldMasterIdLst>
  <p:notesMasterIdLst>
    <p:notesMasterId r:id="rId13"/>
  </p:notesMasterIdLst>
  <p:sldIdLst>
    <p:sldId id="256" r:id="rId2"/>
    <p:sldId id="7307" r:id="rId3"/>
    <p:sldId id="873" r:id="rId4"/>
    <p:sldId id="7311" r:id="rId5"/>
    <p:sldId id="750" r:id="rId6"/>
    <p:sldId id="851" r:id="rId7"/>
    <p:sldId id="277" r:id="rId8"/>
    <p:sldId id="845" r:id="rId9"/>
    <p:sldId id="263" r:id="rId10"/>
    <p:sldId id="757" r:id="rId11"/>
    <p:sldId id="300" r:id="rId12"/>
  </p:sldIdLst>
  <p:sldSz cx="10058400" cy="7772400"/>
  <p:notesSz cx="10058400" cy="7772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u, Xu (LARC-E303)" initials="LX(E" lastIdx="1" clrIdx="0">
    <p:extLst>
      <p:ext uri="{19B8F6BF-5375-455C-9EA6-DF929625EA0E}">
        <p15:presenceInfo xmlns:p15="http://schemas.microsoft.com/office/powerpoint/2012/main" userId="S::xliu@ndc.nasa.gov::722f9a2d-bbad-4023-918c-5df74ba95045" providerId="AD"/>
      </p:ext>
    </p:extLst>
  </p:cmAuthor>
  <p:cmAuthor id="2" name="Nowak, John B. (LARC-E303)" initials="JBN" lastIdx="28" clrIdx="1">
    <p:extLst>
      <p:ext uri="{19B8F6BF-5375-455C-9EA6-DF929625EA0E}">
        <p15:presenceInfo xmlns:p15="http://schemas.microsoft.com/office/powerpoint/2012/main" userId="Nowak, John B. (LARC-E303)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A1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581" autoAdjust="0"/>
    <p:restoredTop sz="95559"/>
  </p:normalViewPr>
  <p:slideViewPr>
    <p:cSldViewPr showGuides="1">
      <p:cViewPr varScale="1">
        <p:scale>
          <a:sx n="105" d="100"/>
          <a:sy n="105" d="100"/>
        </p:scale>
        <p:origin x="304" y="19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59275" cy="388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97538" y="0"/>
            <a:ext cx="4359275" cy="388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EF431B-65DE-9944-A7FA-F54E5B7E80F0}" type="datetimeFigureOut">
              <a:rPr lang="en-US" smtClean="0"/>
              <a:t>3/1/23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332163" y="971550"/>
            <a:ext cx="3394075" cy="26225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006475" y="3740150"/>
            <a:ext cx="8045450" cy="30607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7383463"/>
            <a:ext cx="4359275" cy="3889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97538" y="7383463"/>
            <a:ext cx="4359275" cy="3889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0839A4-A224-8740-93FB-469FC5EA1D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3132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54380" y="2409444"/>
            <a:ext cx="8549640" cy="163220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508760" y="4352544"/>
            <a:ext cx="7040880" cy="19431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0DB6410E-E3D6-5445-9B29-9D7EC6BEE8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92199" y="7442200"/>
            <a:ext cx="2248715" cy="197966"/>
          </a:xfrm>
        </p:spPr>
        <p:txBody>
          <a:bodyPr/>
          <a:lstStyle/>
          <a:p>
            <a:pPr>
              <a:defRPr/>
            </a:pPr>
            <a:fld id="{78E5A04C-D0A0-D84B-BA45-606BA008DBAB}" type="datetime1">
              <a:rPr lang="en-US" smtClean="0"/>
              <a:t>3/1/23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2D51E443-6700-3E47-BE67-BB72BF78F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</a:t>
            </a:r>
            <a:r>
              <a:rPr lang="en-US" u="sng">
                <a:solidFill>
                  <a:srgbClr val="996633"/>
                </a:solidFill>
              </a:rPr>
              <a:t>Xu.Liu-1@nasa.gov</a:t>
            </a:r>
            <a:r>
              <a:rPr lang="en-US" u="sng" spc="-55">
                <a:solidFill>
                  <a:srgbClr val="996633"/>
                </a:solidFill>
              </a:rPr>
              <a:t> </a:t>
            </a:r>
            <a:r>
              <a:rPr lang="en-US" spc="5"/>
              <a:t>)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3992181-94E2-5247-A11F-0473CED6B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49DD09-CC96-7D49-B0F8-D6AD9811906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1997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-76200" y="283581"/>
            <a:ext cx="9188450" cy="1187450"/>
          </a:xfrm>
        </p:spPr>
        <p:txBody>
          <a:bodyPr/>
          <a:lstStyle>
            <a:lvl1pPr>
              <a:defRPr sz="21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lvl1pPr>
              <a:defRPr sz="17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>
            <a:extLst>
              <a:ext uri="{FF2B5EF4-FFF2-40B4-BE49-F238E27FC236}">
                <a16:creationId xmlns:a16="http://schemas.microsoft.com/office/drawing/2014/main" id="{88E23271-68C4-2147-B617-BB551BDE450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395787" y="7502524"/>
            <a:ext cx="1266825" cy="161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(</a:t>
            </a:r>
            <a:r>
              <a:rPr u="sng">
                <a:solidFill>
                  <a:srgbClr val="996633"/>
                </a:solidFill>
              </a:rPr>
              <a:t>Xu.Liu-1@nasa.gov</a:t>
            </a:r>
            <a:r>
              <a:rPr u="sng" spc="-55">
                <a:solidFill>
                  <a:srgbClr val="996633"/>
                </a:solidFill>
              </a:rPr>
              <a:t> </a:t>
            </a:r>
            <a:r>
              <a:rPr spc="5"/>
              <a:t>)</a:t>
            </a:r>
          </a:p>
        </p:txBody>
      </p:sp>
      <p:sp>
        <p:nvSpPr>
          <p:cNvPr id="5" name="Holder 5">
            <a:extLst>
              <a:ext uri="{FF2B5EF4-FFF2-40B4-BE49-F238E27FC236}">
                <a16:creationId xmlns:a16="http://schemas.microsoft.com/office/drawing/2014/main" id="{150041BA-4FE7-F440-BFC9-FC5DE4A2CC1D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434975" y="7353300"/>
            <a:ext cx="2312987" cy="3889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FDC8C7-8E29-A54E-8B00-C8B0E684E2BD}" type="datetime1">
              <a:rPr lang="en-US" smtClean="0"/>
              <a:t>3/1/23</a:t>
            </a:fld>
            <a:endParaRPr lang="en-US"/>
          </a:p>
        </p:txBody>
      </p:sp>
      <p:sp>
        <p:nvSpPr>
          <p:cNvPr id="6" name="Holder 6">
            <a:extLst>
              <a:ext uri="{FF2B5EF4-FFF2-40B4-BE49-F238E27FC236}">
                <a16:creationId xmlns:a16="http://schemas.microsoft.com/office/drawing/2014/main" id="{02E305FB-0431-CE42-B518-33079625BE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18638" y="7469980"/>
            <a:ext cx="258762" cy="27225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3B6F7F-135A-D148-9F7E-05910C70CF6F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31428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1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02920" y="1787652"/>
            <a:ext cx="4375404" cy="512978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180076" y="1787652"/>
            <a:ext cx="4375404" cy="512978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4">
            <a:extLst>
              <a:ext uri="{FF2B5EF4-FFF2-40B4-BE49-F238E27FC236}">
                <a16:creationId xmlns:a16="http://schemas.microsoft.com/office/drawing/2014/main" id="{65D97B55-0DE8-124B-BA69-F9273F6F4EE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395787" y="7502524"/>
            <a:ext cx="1266825" cy="161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dirty="0"/>
              <a:t>(</a:t>
            </a:r>
            <a:r>
              <a:rPr u="sng" dirty="0">
                <a:solidFill>
                  <a:srgbClr val="996633"/>
                </a:solidFill>
              </a:rPr>
              <a:t>Xu.Liu-1@nasa.gov</a:t>
            </a:r>
            <a:r>
              <a:rPr u="sng" spc="-55" dirty="0">
                <a:solidFill>
                  <a:srgbClr val="996633"/>
                </a:solidFill>
              </a:rPr>
              <a:t> </a:t>
            </a:r>
            <a:r>
              <a:rPr spc="5" dirty="0"/>
              <a:t>)</a:t>
            </a:r>
          </a:p>
        </p:txBody>
      </p:sp>
      <p:sp>
        <p:nvSpPr>
          <p:cNvPr id="6" name="Holder 5">
            <a:extLst>
              <a:ext uri="{FF2B5EF4-FFF2-40B4-BE49-F238E27FC236}">
                <a16:creationId xmlns:a16="http://schemas.microsoft.com/office/drawing/2014/main" id="{F505A87C-A0D9-5343-AE6E-C63D310BAE55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502920" y="7328725"/>
            <a:ext cx="2312987" cy="3889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9E3E8C-4AC8-EE47-8300-7EAF5ADE5648}" type="datetime1">
              <a:rPr lang="en-US" smtClean="0"/>
              <a:t>3/1/23</a:t>
            </a:fld>
            <a:endParaRPr lang="en-US"/>
          </a:p>
        </p:txBody>
      </p:sp>
      <p:sp>
        <p:nvSpPr>
          <p:cNvPr id="7" name="Holder 6">
            <a:extLst>
              <a:ext uri="{FF2B5EF4-FFF2-40B4-BE49-F238E27FC236}">
                <a16:creationId xmlns:a16="http://schemas.microsoft.com/office/drawing/2014/main" id="{77336786-805B-7F4D-A143-16A902442E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7421561"/>
            <a:ext cx="304800" cy="2428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766888-F414-D34F-A590-5810CAFCE1BD}" type="slidenum">
              <a:rPr/>
              <a:pPr>
                <a:defRPr/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361687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1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4">
            <a:extLst>
              <a:ext uri="{FF2B5EF4-FFF2-40B4-BE49-F238E27FC236}">
                <a16:creationId xmlns:a16="http://schemas.microsoft.com/office/drawing/2014/main" id="{804B13C3-9B2A-1248-B9B6-D1C30F7D525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395787" y="7442198"/>
            <a:ext cx="1266825" cy="161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dirty="0"/>
              <a:t>(</a:t>
            </a:r>
            <a:r>
              <a:rPr u="sng" dirty="0">
                <a:solidFill>
                  <a:srgbClr val="996633"/>
                </a:solidFill>
              </a:rPr>
              <a:t>Xu.Liu-1@nasa.gov</a:t>
            </a:r>
            <a:r>
              <a:rPr u="sng" spc="-55" dirty="0">
                <a:solidFill>
                  <a:srgbClr val="996633"/>
                </a:solidFill>
              </a:rPr>
              <a:t> </a:t>
            </a:r>
            <a:r>
              <a:rPr spc="5" dirty="0"/>
              <a:t>)</a:t>
            </a:r>
          </a:p>
        </p:txBody>
      </p:sp>
      <p:sp>
        <p:nvSpPr>
          <p:cNvPr id="4" name="Holder 5">
            <a:extLst>
              <a:ext uri="{FF2B5EF4-FFF2-40B4-BE49-F238E27FC236}">
                <a16:creationId xmlns:a16="http://schemas.microsoft.com/office/drawing/2014/main" id="{00EDCBDA-E2F4-BA46-AFD9-D67ED02EB658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485825" y="7328693"/>
            <a:ext cx="2312987" cy="3889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8CE832-7572-BD4C-A873-8D36E9F87362}" type="datetime1">
              <a:rPr lang="en-US" smtClean="0"/>
              <a:t>3/1/23</a:t>
            </a:fld>
            <a:endParaRPr lang="en-US"/>
          </a:p>
        </p:txBody>
      </p:sp>
      <p:sp>
        <p:nvSpPr>
          <p:cNvPr id="5" name="Holder 6">
            <a:extLst>
              <a:ext uri="{FF2B5EF4-FFF2-40B4-BE49-F238E27FC236}">
                <a16:creationId xmlns:a16="http://schemas.microsoft.com/office/drawing/2014/main" id="{62F9AF6C-91FA-0F46-9D00-009416A5F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57760" y="7442197"/>
            <a:ext cx="295840" cy="27543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251DCC-2C3E-7447-8DB3-DD8121BEF928}" type="slidenum">
              <a:rPr/>
              <a:pPr>
                <a:defRPr/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132420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4">
            <a:extLst>
              <a:ext uri="{FF2B5EF4-FFF2-40B4-BE49-F238E27FC236}">
                <a16:creationId xmlns:a16="http://schemas.microsoft.com/office/drawing/2014/main" id="{5D7B1507-0C2B-3E4F-877D-20C7E2F3114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395787" y="7368251"/>
            <a:ext cx="1266825" cy="161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dirty="0"/>
              <a:t>(</a:t>
            </a:r>
            <a:r>
              <a:rPr u="sng" dirty="0">
                <a:solidFill>
                  <a:srgbClr val="996633"/>
                </a:solidFill>
              </a:rPr>
              <a:t>Xu.Liu-1@nasa.gov</a:t>
            </a:r>
            <a:r>
              <a:rPr u="sng" spc="-55" dirty="0">
                <a:solidFill>
                  <a:srgbClr val="996633"/>
                </a:solidFill>
              </a:rPr>
              <a:t> </a:t>
            </a:r>
            <a:r>
              <a:rPr spc="5" dirty="0"/>
              <a:t>)</a:t>
            </a:r>
          </a:p>
        </p:txBody>
      </p:sp>
      <p:sp>
        <p:nvSpPr>
          <p:cNvPr id="3" name="Holder 5">
            <a:extLst>
              <a:ext uri="{FF2B5EF4-FFF2-40B4-BE49-F238E27FC236}">
                <a16:creationId xmlns:a16="http://schemas.microsoft.com/office/drawing/2014/main" id="{C2AF73DF-7BD9-3941-90E4-939BBA24F292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503236" y="7335707"/>
            <a:ext cx="2312987" cy="3889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1FF54F-30D1-204B-AFF4-5A449C05F7D2}" type="datetime1">
              <a:rPr lang="en-US" smtClean="0"/>
              <a:t>3/1/23</a:t>
            </a:fld>
            <a:endParaRPr lang="en-US"/>
          </a:p>
        </p:txBody>
      </p:sp>
      <p:sp>
        <p:nvSpPr>
          <p:cNvPr id="4" name="Holder 6">
            <a:extLst>
              <a:ext uri="{FF2B5EF4-FFF2-40B4-BE49-F238E27FC236}">
                <a16:creationId xmlns:a16="http://schemas.microsoft.com/office/drawing/2014/main" id="{BC8B5E06-0860-D243-B449-721887741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7423736"/>
            <a:ext cx="304800" cy="30090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F7FFC9-0FCD-E249-B305-D7564B952327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330740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2341" y="258763"/>
            <a:ext cx="8632825" cy="863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03242" y="1641475"/>
            <a:ext cx="4421187" cy="5613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76828" y="1641475"/>
            <a:ext cx="4422776" cy="5613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">
            <a:extLst>
              <a:ext uri="{FF2B5EF4-FFF2-40B4-BE49-F238E27FC236}">
                <a16:creationId xmlns:a16="http://schemas.microsoft.com/office/drawing/2014/main" id="{41AE3552-4197-5F43-9BBF-57A6D7938DA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9CE647-327C-1046-990F-7A438713042D}" type="datetime1">
              <a:rPr lang="en-US" altLang="en-US" smtClean="0"/>
              <a:t>3/1/23</a:t>
            </a:fld>
            <a:endParaRPr lang="en-US" altLang="en-US"/>
          </a:p>
        </p:txBody>
      </p:sp>
      <p:sp>
        <p:nvSpPr>
          <p:cNvPr id="6" name="Rectangle 11">
            <a:extLst>
              <a:ext uri="{FF2B5EF4-FFF2-40B4-BE49-F238E27FC236}">
                <a16:creationId xmlns:a16="http://schemas.microsoft.com/office/drawing/2014/main" id="{5A45A02F-F12F-BF48-A662-35BBCF12B467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marL="0">
              <a:spcBef>
                <a:spcPts val="0"/>
              </a:spcBef>
              <a:defRPr spc="0"/>
            </a:lvl1pPr>
          </a:lstStyle>
          <a:p>
            <a:pPr>
              <a:defRPr/>
            </a:pPr>
            <a:fld id="{7BF0E14F-BD05-274B-8675-040AE0C5522B}" type="slidenum">
              <a:rPr lang="en-US" altLang="en-US"/>
              <a:pPr>
                <a:defRPr/>
              </a:pPr>
              <a:t>‹#›</a:t>
            </a:fld>
            <a:br>
              <a:rPr lang="en-US" altLang="en-US"/>
            </a:b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04869710"/>
      </p:ext>
    </p:extLst>
  </p:cSld>
  <p:clrMapOvr>
    <a:masterClrMapping/>
  </p:clrMapOvr>
  <p:transition spd="med"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2020" y="259080"/>
            <a:ext cx="8633460" cy="863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502920" y="1640840"/>
            <a:ext cx="8996680" cy="56134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E35D1C-8D8A-6045-9BF8-8A6F4A26CA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fld id="{007A02F1-572C-814E-959D-1B9E50F97D35}" type="datetime1">
              <a:rPr lang="en-US" smtClean="0"/>
              <a:t>3/1/23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E9332D-2ADA-7746-98BE-025439F0F21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0323B13-45C1-924E-98FA-C0AB5B7127B1}" type="slidenum">
              <a:rPr lang="en-US" altLang="en-US"/>
              <a:pPr>
                <a:defRPr/>
              </a:pPr>
              <a:t>‹#›</a:t>
            </a:fld>
            <a:br>
              <a:rPr lang="en-US" altLang="en-US"/>
            </a:b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37085102"/>
      </p:ext>
    </p:extLst>
  </p:cSld>
  <p:clrMapOvr>
    <a:masterClrMapping/>
  </p:clrMapOvr>
  <p:transition spd="med"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44537" y="457200"/>
            <a:ext cx="8937625" cy="430887"/>
          </a:xfrm>
        </p:spPr>
        <p:txBody>
          <a:bodyPr/>
          <a:lstStyle>
            <a:lvl1pPr algn="ctr">
              <a:defRPr sz="28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 dirty="0"/>
          </a:p>
        </p:txBody>
      </p:sp>
      <p:sp>
        <p:nvSpPr>
          <p:cNvPr id="4" name="Holder 4">
            <a:extLst>
              <a:ext uri="{FF2B5EF4-FFF2-40B4-BE49-F238E27FC236}">
                <a16:creationId xmlns:a16="http://schemas.microsoft.com/office/drawing/2014/main" id="{CA1DA24D-47A0-E647-9E61-1981B392447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425155" y="7422356"/>
            <a:ext cx="1266825" cy="161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dirty="0"/>
              <a:t>(</a:t>
            </a:r>
            <a:r>
              <a:rPr u="sng" dirty="0">
                <a:solidFill>
                  <a:srgbClr val="996633"/>
                </a:solidFill>
              </a:rPr>
              <a:t>Xu.Liu-1@nasa.gov</a:t>
            </a:r>
            <a:r>
              <a:rPr u="sng" spc="-55" dirty="0">
                <a:solidFill>
                  <a:srgbClr val="996633"/>
                </a:solidFill>
              </a:rPr>
              <a:t> </a:t>
            </a:r>
            <a:r>
              <a:rPr spc="5" dirty="0"/>
              <a:t>)</a:t>
            </a:r>
          </a:p>
        </p:txBody>
      </p:sp>
      <p:sp>
        <p:nvSpPr>
          <p:cNvPr id="5" name="Holder 5">
            <a:extLst>
              <a:ext uri="{FF2B5EF4-FFF2-40B4-BE49-F238E27FC236}">
                <a16:creationId xmlns:a16="http://schemas.microsoft.com/office/drawing/2014/main" id="{FE7D6F62-9E42-9B40-B7F4-4409F469D516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DDB585-852B-0941-BEB8-1E998E1D41AA}" type="datetime1">
              <a:rPr lang="en-US" smtClean="0"/>
              <a:t>3/1/23</a:t>
            </a:fld>
            <a:endParaRPr lang="en-US"/>
          </a:p>
        </p:txBody>
      </p:sp>
      <p:sp>
        <p:nvSpPr>
          <p:cNvPr id="6" name="Holder 6">
            <a:extLst>
              <a:ext uri="{FF2B5EF4-FFF2-40B4-BE49-F238E27FC236}">
                <a16:creationId xmlns:a16="http://schemas.microsoft.com/office/drawing/2014/main" id="{FCA0F695-8D81-7A46-A61C-C9E5CE8C7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81546F-C5CE-2C4A-8440-7CED9D604B63}" type="slidenum">
              <a:rPr/>
              <a:pPr>
                <a:defRPr/>
              </a:pPr>
              <a:t>‹#›</a:t>
            </a:fld>
            <a:endParaRPr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2D620971-ACCC-B549-A65E-C0DDC191BB11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434975" y="1376363"/>
            <a:ext cx="9247187" cy="1237262"/>
          </a:xfr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Font typeface="Lucida Grande" panose="020B0600040502020204" pitchFamily="34" charset="0"/>
              <a:buChar char="−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00150" indent="-285750">
              <a:buFont typeface="Wingdings" pitchFamily="2" charset="2"/>
              <a:buChar char="q"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758282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bk object 18">
            <a:extLst>
              <a:ext uri="{FF2B5EF4-FFF2-40B4-BE49-F238E27FC236}">
                <a16:creationId xmlns:a16="http://schemas.microsoft.com/office/drawing/2014/main" id="{6B42BAA8-017E-7549-B489-74EAFD198CBD}"/>
              </a:ext>
            </a:extLst>
          </p:cNvPr>
          <p:cNvSpPr>
            <a:spLocks/>
          </p:cNvSpPr>
          <p:nvPr/>
        </p:nvSpPr>
        <p:spPr bwMode="auto">
          <a:xfrm>
            <a:off x="593725" y="1230313"/>
            <a:ext cx="9099550" cy="84137"/>
          </a:xfrm>
          <a:custGeom>
            <a:avLst/>
            <a:gdLst>
              <a:gd name="T0" fmla="*/ 0 w 9100820"/>
              <a:gd name="T1" fmla="*/ 0 h 84455"/>
              <a:gd name="T2" fmla="*/ 9100315 w 9100820"/>
              <a:gd name="T3" fmla="*/ 0 h 84455"/>
              <a:gd name="T4" fmla="*/ 9100315 w 9100820"/>
              <a:gd name="T5" fmla="*/ 83887 h 84455"/>
              <a:gd name="T6" fmla="*/ 0 w 9100820"/>
              <a:gd name="T7" fmla="*/ 83887 h 84455"/>
              <a:gd name="T8" fmla="*/ 0 w 9100820"/>
              <a:gd name="T9" fmla="*/ 0 h 844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100820" h="84455">
                <a:moveTo>
                  <a:pt x="0" y="0"/>
                </a:moveTo>
                <a:lnTo>
                  <a:pt x="9100315" y="0"/>
                </a:lnTo>
                <a:lnTo>
                  <a:pt x="9100315" y="83887"/>
                </a:lnTo>
                <a:lnTo>
                  <a:pt x="0" y="83887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029" name="bk object 19">
            <a:extLst>
              <a:ext uri="{FF2B5EF4-FFF2-40B4-BE49-F238E27FC236}">
                <a16:creationId xmlns:a16="http://schemas.microsoft.com/office/drawing/2014/main" id="{7D79AC11-A810-3B4A-819D-1998A2A8D6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600" y="368300"/>
            <a:ext cx="736600" cy="609600"/>
          </a:xfrm>
          <a:prstGeom prst="rect">
            <a:avLst/>
          </a:prstGeom>
          <a:blipFill dpi="0" rotWithShape="1">
            <a:blip r:embed="rId10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31" name="Holder 2">
            <a:extLst>
              <a:ext uri="{FF2B5EF4-FFF2-40B4-BE49-F238E27FC236}">
                <a16:creationId xmlns:a16="http://schemas.microsoft.com/office/drawing/2014/main" id="{4361A68E-CBAF-724E-8C7F-83329B6FD77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34975" y="188913"/>
            <a:ext cx="918845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endParaRPr lang="en-US" altLang="en-US" dirty="0"/>
          </a:p>
        </p:txBody>
      </p:sp>
      <p:sp>
        <p:nvSpPr>
          <p:cNvPr id="1032" name="Holder 3">
            <a:extLst>
              <a:ext uri="{FF2B5EF4-FFF2-40B4-BE49-F238E27FC236}">
                <a16:creationId xmlns:a16="http://schemas.microsoft.com/office/drawing/2014/main" id="{63147D01-75FF-7946-B87F-6321064E298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39763" y="1536700"/>
            <a:ext cx="8778875" cy="377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endParaRPr lang="en-US" altLang="en-US"/>
          </a:p>
        </p:txBody>
      </p:sp>
      <p:sp>
        <p:nvSpPr>
          <p:cNvPr id="4" name="Holder 4">
            <a:extLst>
              <a:ext uri="{FF2B5EF4-FFF2-40B4-BE49-F238E27FC236}">
                <a16:creationId xmlns:a16="http://schemas.microsoft.com/office/drawing/2014/main" id="{C86092BA-5E6D-9C46-8A94-90531EB6A465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4395787" y="7502524"/>
            <a:ext cx="1266825" cy="1619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12700" eaLnBrk="1" fontAlgn="auto" hangingPunct="1">
              <a:spcBef>
                <a:spcPts val="25"/>
              </a:spcBef>
              <a:spcAft>
                <a:spcPts val="0"/>
              </a:spcAft>
              <a:defRPr sz="950" b="1" i="0" u="none" dirty="0">
                <a:solidFill>
                  <a:srgbClr val="0000CC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dirty="0"/>
              <a:t>(</a:t>
            </a:r>
            <a:r>
              <a:rPr u="sng" dirty="0">
                <a:solidFill>
                  <a:srgbClr val="996633"/>
                </a:solidFill>
              </a:rPr>
              <a:t>Xu.Liu-1@nasa.gov</a:t>
            </a:r>
            <a:r>
              <a:rPr u="sng" spc="-55" dirty="0">
                <a:solidFill>
                  <a:srgbClr val="996633"/>
                </a:solidFill>
              </a:rPr>
              <a:t> </a:t>
            </a:r>
            <a:r>
              <a:rPr spc="5" dirty="0"/>
              <a:t>)</a:t>
            </a:r>
          </a:p>
        </p:txBody>
      </p:sp>
      <p:sp>
        <p:nvSpPr>
          <p:cNvPr id="5" name="Holder 5">
            <a:extLst>
              <a:ext uri="{FF2B5EF4-FFF2-40B4-BE49-F238E27FC236}">
                <a16:creationId xmlns:a16="http://schemas.microsoft.com/office/drawing/2014/main" id="{5E95A598-88AE-AB48-9B8E-001BDD63A502}"/>
              </a:ext>
            </a:extLst>
          </p:cNvPr>
          <p:cNvSpPr>
            <a:spLocks noGrp="1"/>
          </p:cNvSpPr>
          <p:nvPr>
            <p:ph type="dt" sz="half" idx="6"/>
          </p:nvPr>
        </p:nvSpPr>
        <p:spPr>
          <a:xfrm>
            <a:off x="482601" y="7480643"/>
            <a:ext cx="18796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0DE814F-DE40-AA4F-93E7-A5BCDDCEBCC2}" type="datetime1">
              <a:rPr lang="en-US" smtClean="0"/>
              <a:t>3/1/23</a:t>
            </a:fld>
            <a:endParaRPr lang="en-US"/>
          </a:p>
        </p:txBody>
      </p:sp>
      <p:sp>
        <p:nvSpPr>
          <p:cNvPr id="6" name="Holder 6">
            <a:extLst>
              <a:ext uri="{FF2B5EF4-FFF2-40B4-BE49-F238E27FC236}">
                <a16:creationId xmlns:a16="http://schemas.microsoft.com/office/drawing/2014/main" id="{8C27FAE7-2C5F-5841-A1A6-E8A3E4B9BC2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9551430" y="7349438"/>
            <a:ext cx="127000" cy="177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25400" eaLnBrk="1" fontAlgn="auto" hangingPunct="1">
              <a:spcBef>
                <a:spcPts val="15"/>
              </a:spcBef>
              <a:spcAft>
                <a:spcPts val="0"/>
              </a:spcAft>
              <a:defRPr sz="1050" b="1" i="0" spc="5" dirty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0E49DD09-CC96-7D49-B0F8-D6AD98119069}" type="slidenum">
              <a:rPr/>
              <a:pPr>
                <a:defRPr/>
              </a:pPr>
              <a:t>‹#›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4" r:id="rId6"/>
    <p:sldLayoutId id="2147483675" r:id="rId7"/>
    <p:sldLayoutId id="2147483676" r:id="rId8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</a:defRPr>
      </a:lvl9pPr>
    </p:titleStyle>
    <p:bodyStyle>
      <a:lvl1pPr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mailto:(Xu.Liu-1@nasa.gov" TargetMode="External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mailto:(Xu.Liu-1@nasa.gov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mailto:(Xu.Liu-1@nasa.gov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6" Type="http://schemas.openxmlformats.org/officeDocument/2006/relationships/hyperlink" Target="mailto:(Xu.Liu-1@nasa.gov" TargetMode="Externa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(Xu.Liu-1@nasa.gov" TargetMode="Externa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5.xml"/><Relationship Id="rId5" Type="http://schemas.openxmlformats.org/officeDocument/2006/relationships/hyperlink" Target="mailto:(Xu.Liu-1@nasa.gov" TargetMode="External"/><Relationship Id="rId4" Type="http://schemas.openxmlformats.org/officeDocument/2006/relationships/image" Target="../media/image21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BEF92DE3-422A-D145-93FD-56B4A7F9EDD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14400" y="457200"/>
            <a:ext cx="8763000" cy="1723549"/>
          </a:xfrm>
        </p:spPr>
        <p:txBody>
          <a:bodyPr/>
          <a:lstStyle/>
          <a:p>
            <a:r>
              <a:rPr lang="en-US" sz="2800" dirty="0"/>
              <a:t>Principal Component-based Radiative Transfer Model (PCRTM) for Hyperspectral Remote Sensors for UV, VVIS, NIR, IR, and FIR Spectral Regions</a:t>
            </a: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A03B4A2A-2170-E64B-A83B-B3FEA8E4D1AF}"/>
              </a:ext>
            </a:extLst>
          </p:cNvPr>
          <p:cNvSpPr txBox="1"/>
          <p:nvPr/>
        </p:nvSpPr>
        <p:spPr>
          <a:xfrm>
            <a:off x="1638300" y="2362200"/>
            <a:ext cx="6819900" cy="4985980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 b="1" spc="15" dirty="0">
              <a:solidFill>
                <a:schemeClr val="accent1"/>
              </a:solidFill>
              <a:latin typeface="Arial"/>
              <a:cs typeface="Arial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spc="15" dirty="0">
                <a:latin typeface="Arial"/>
                <a:cs typeface="Arial"/>
              </a:rPr>
              <a:t> </a:t>
            </a:r>
            <a:r>
              <a:rPr lang="en-US" sz="2400" spc="15" dirty="0">
                <a:solidFill>
                  <a:srgbClr val="0A10CC"/>
                </a:solidFill>
                <a:latin typeface="Arial"/>
                <a:cs typeface="Arial"/>
              </a:rPr>
              <a:t>Xu</a:t>
            </a:r>
            <a:r>
              <a:rPr lang="en-US" sz="2400" spc="-100" dirty="0">
                <a:solidFill>
                  <a:srgbClr val="0A10CC"/>
                </a:solidFill>
                <a:latin typeface="Arial"/>
                <a:cs typeface="Arial"/>
              </a:rPr>
              <a:t> </a:t>
            </a:r>
            <a:r>
              <a:rPr lang="en-US" sz="2400" spc="10" dirty="0">
                <a:solidFill>
                  <a:srgbClr val="0A10CC"/>
                </a:solidFill>
                <a:latin typeface="Arial"/>
                <a:cs typeface="Arial"/>
              </a:rPr>
              <a:t>Liu</a:t>
            </a:r>
            <a:r>
              <a:rPr lang="en-US" sz="2400" spc="10" baseline="30000" dirty="0">
                <a:solidFill>
                  <a:srgbClr val="0A10CC"/>
                </a:solidFill>
                <a:latin typeface="Arial"/>
                <a:cs typeface="Arial"/>
              </a:rPr>
              <a:t>1</a:t>
            </a:r>
            <a:r>
              <a:rPr lang="en-US" sz="2400" spc="10" dirty="0">
                <a:solidFill>
                  <a:srgbClr val="0A10CC"/>
                </a:solidFill>
                <a:latin typeface="Arial"/>
                <a:cs typeface="Arial"/>
              </a:rPr>
              <a:t> (Presented by Q. Yang)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 spc="10" dirty="0">
              <a:solidFill>
                <a:srgbClr val="0A10CC"/>
              </a:solidFill>
              <a:latin typeface="Arial"/>
              <a:cs typeface="Arial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spc="10" dirty="0">
                <a:solidFill>
                  <a:srgbClr val="0A10CC"/>
                </a:solidFill>
                <a:latin typeface="Arial"/>
                <a:cs typeface="Arial"/>
              </a:rPr>
              <a:t>Q. Yang</a:t>
            </a:r>
            <a:r>
              <a:rPr lang="en-US" sz="2000" spc="10" baseline="30000" dirty="0">
                <a:solidFill>
                  <a:srgbClr val="0A10CC"/>
                </a:solidFill>
                <a:latin typeface="Arial"/>
                <a:cs typeface="Arial"/>
              </a:rPr>
              <a:t>1,2</a:t>
            </a:r>
            <a:r>
              <a:rPr lang="en-US" sz="2000" spc="10" dirty="0">
                <a:solidFill>
                  <a:srgbClr val="0A10CC"/>
                </a:solidFill>
                <a:latin typeface="Arial"/>
                <a:cs typeface="Arial"/>
              </a:rPr>
              <a:t>, W. Wu</a:t>
            </a:r>
            <a:r>
              <a:rPr lang="en-US" sz="2000" spc="10" baseline="30000" dirty="0">
                <a:solidFill>
                  <a:srgbClr val="0A10CC"/>
                </a:solidFill>
                <a:latin typeface="Arial"/>
                <a:cs typeface="Arial"/>
              </a:rPr>
              <a:t>1</a:t>
            </a:r>
            <a:r>
              <a:rPr lang="en-US" sz="2000" spc="10" dirty="0">
                <a:solidFill>
                  <a:srgbClr val="0A10CC"/>
                </a:solidFill>
                <a:latin typeface="Arial"/>
                <a:cs typeface="Arial"/>
              </a:rPr>
              <a:t>, X. Xiong</a:t>
            </a:r>
            <a:r>
              <a:rPr lang="en-US" sz="2000" spc="10" baseline="30000" dirty="0">
                <a:solidFill>
                  <a:srgbClr val="0A10CC"/>
                </a:solidFill>
                <a:latin typeface="Arial"/>
                <a:cs typeface="Arial"/>
              </a:rPr>
              <a:t>1</a:t>
            </a:r>
            <a:r>
              <a:rPr lang="en-US" sz="2000" spc="10" dirty="0">
                <a:solidFill>
                  <a:srgbClr val="0A10CC"/>
                </a:solidFill>
                <a:latin typeface="Arial"/>
                <a:cs typeface="Arial"/>
              </a:rPr>
              <a:t>, M. Zhao</a:t>
            </a:r>
            <a:r>
              <a:rPr lang="en-US" sz="2000" spc="10" baseline="30000" dirty="0">
                <a:solidFill>
                  <a:srgbClr val="0A10CC"/>
                </a:solidFill>
                <a:latin typeface="Arial"/>
                <a:cs typeface="Arial"/>
              </a:rPr>
              <a:t>2</a:t>
            </a:r>
            <a:r>
              <a:rPr lang="en-US" sz="2000" spc="10" dirty="0">
                <a:solidFill>
                  <a:srgbClr val="0A10CC"/>
                </a:solidFill>
                <a:latin typeface="Arial"/>
                <a:cs typeface="Arial"/>
              </a:rPr>
              <a:t>, P. Yang</a:t>
            </a:r>
            <a:r>
              <a:rPr lang="en-US" sz="2000" spc="10" baseline="30000" dirty="0">
                <a:solidFill>
                  <a:srgbClr val="0A10CC"/>
                </a:solidFill>
                <a:latin typeface="Arial"/>
                <a:cs typeface="Arial"/>
              </a:rPr>
              <a:t>3</a:t>
            </a:r>
            <a:r>
              <a:rPr lang="en-US" sz="2000" spc="10" dirty="0">
                <a:solidFill>
                  <a:srgbClr val="0A10CC"/>
                </a:solidFill>
                <a:latin typeface="Arial"/>
                <a:cs typeface="Arial"/>
              </a:rPr>
              <a:t>, R. Spurr</a:t>
            </a:r>
            <a:r>
              <a:rPr lang="en-US" sz="2000" spc="10" baseline="30000" dirty="0">
                <a:solidFill>
                  <a:srgbClr val="0A10CC"/>
                </a:solidFill>
                <a:latin typeface="Arial"/>
                <a:cs typeface="Arial"/>
              </a:rPr>
              <a:t>4</a:t>
            </a:r>
            <a:r>
              <a:rPr lang="en-US" sz="2000" spc="10" dirty="0">
                <a:solidFill>
                  <a:srgbClr val="0A10CC"/>
                </a:solidFill>
                <a:latin typeface="Arial"/>
                <a:cs typeface="Arial"/>
              </a:rPr>
              <a:t>, D. K. Zhou</a:t>
            </a:r>
            <a:r>
              <a:rPr lang="en-US" sz="2000" spc="10" baseline="30000" dirty="0">
                <a:solidFill>
                  <a:srgbClr val="0A10CC"/>
                </a:solidFill>
                <a:latin typeface="Arial"/>
                <a:cs typeface="Arial"/>
              </a:rPr>
              <a:t>1</a:t>
            </a:r>
            <a:r>
              <a:rPr lang="en-US" sz="2000" spc="10" dirty="0">
                <a:solidFill>
                  <a:srgbClr val="0A10CC"/>
                </a:solidFill>
                <a:latin typeface="Arial"/>
                <a:cs typeface="Arial"/>
              </a:rPr>
              <a:t>, and A. M. Larar</a:t>
            </a:r>
            <a:r>
              <a:rPr lang="en-US" sz="2000" spc="10" baseline="30000" dirty="0">
                <a:solidFill>
                  <a:srgbClr val="0A10CC"/>
                </a:solidFill>
                <a:latin typeface="Arial"/>
                <a:cs typeface="Arial"/>
              </a:rPr>
              <a:t>1</a:t>
            </a:r>
            <a:endParaRPr lang="en-US" sz="2000" spc="10" dirty="0">
              <a:solidFill>
                <a:srgbClr val="0A10CC"/>
              </a:solidFill>
              <a:latin typeface="Arial"/>
              <a:cs typeface="Arial"/>
            </a:endParaRPr>
          </a:p>
          <a:p>
            <a:pPr lvl="1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000" spc="10" dirty="0">
              <a:solidFill>
                <a:srgbClr val="0A10CC"/>
              </a:solidFill>
              <a:latin typeface="Arial"/>
              <a:cs typeface="Arial"/>
            </a:endParaRPr>
          </a:p>
          <a:p>
            <a:pPr lvl="1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spc="10" baseline="30000" dirty="0">
                <a:solidFill>
                  <a:srgbClr val="0A10CC"/>
                </a:solidFill>
                <a:latin typeface="Arial"/>
                <a:cs typeface="Arial"/>
              </a:rPr>
              <a:t>1</a:t>
            </a:r>
            <a:r>
              <a:rPr lang="en-US" sz="2000" spc="10" dirty="0">
                <a:solidFill>
                  <a:srgbClr val="0A10CC"/>
                </a:solidFill>
                <a:latin typeface="Arial"/>
                <a:cs typeface="Arial"/>
              </a:rPr>
              <a:t>NASA Langley Research Center, Hampton, VA</a:t>
            </a:r>
          </a:p>
          <a:p>
            <a:pPr lvl="1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spc="10" dirty="0">
                <a:solidFill>
                  <a:srgbClr val="0A10CC"/>
                </a:solidFill>
                <a:latin typeface="Arial"/>
                <a:cs typeface="Arial"/>
              </a:rPr>
              <a:t>1SSAI, Hampton, VA </a:t>
            </a:r>
          </a:p>
          <a:p>
            <a:pPr lvl="1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spc="10" baseline="30000" dirty="0">
                <a:solidFill>
                  <a:srgbClr val="0A10CC"/>
                </a:solidFill>
                <a:latin typeface="Arial"/>
                <a:cs typeface="Arial"/>
              </a:rPr>
              <a:t>3</a:t>
            </a:r>
            <a:r>
              <a:rPr lang="en-US" sz="2000" spc="10" dirty="0">
                <a:solidFill>
                  <a:srgbClr val="0A10CC"/>
                </a:solidFill>
                <a:latin typeface="Arial"/>
                <a:cs typeface="Arial"/>
              </a:rPr>
              <a:t>Texas A &amp; M, College Station, TX, USA</a:t>
            </a:r>
          </a:p>
          <a:p>
            <a:pPr lvl="1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spc="10" baseline="30000" dirty="0">
                <a:solidFill>
                  <a:srgbClr val="0A10CC"/>
                </a:solidFill>
                <a:latin typeface="Arial"/>
                <a:cs typeface="Arial"/>
              </a:rPr>
              <a:t>4</a:t>
            </a:r>
            <a:r>
              <a:rPr lang="en-US" sz="2000" spc="10" dirty="0">
                <a:solidFill>
                  <a:srgbClr val="0A10CC"/>
                </a:solidFill>
                <a:latin typeface="Arial"/>
                <a:cs typeface="Arial"/>
              </a:rPr>
              <a:t>RT Solution, Cambridge, MA, USA</a:t>
            </a:r>
          </a:p>
          <a:p>
            <a:pPr lvl="1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000" spc="10" dirty="0">
              <a:solidFill>
                <a:srgbClr val="0A10CC"/>
              </a:solidFill>
              <a:latin typeface="Arial"/>
              <a:cs typeface="Arial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000" spc="1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000" spc="1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000" spc="10" dirty="0">
              <a:solidFill>
                <a:srgbClr val="0A10CC"/>
              </a:solidFill>
              <a:latin typeface="Arial"/>
              <a:cs typeface="Arial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000" spc="10" dirty="0">
              <a:solidFill>
                <a:srgbClr val="0A10CC"/>
              </a:solidFill>
              <a:latin typeface="Arial"/>
              <a:cs typeface="Arial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000" spc="1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5DD757-14A9-4B4F-BFDB-EDC653469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18638" y="7469980"/>
            <a:ext cx="258762" cy="161583"/>
          </a:xfrm>
        </p:spPr>
        <p:txBody>
          <a:bodyPr/>
          <a:lstStyle/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60324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8F2CA5B-8F1D-0E4A-8207-9CDB5306B3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-800100"/>
            <a:ext cx="7841909" cy="93725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05DD9EB-F61F-2B4A-8E9A-6639654C2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975" y="457200"/>
            <a:ext cx="9188450" cy="369332"/>
          </a:xfrm>
        </p:spPr>
        <p:txBody>
          <a:bodyPr/>
          <a:lstStyle/>
          <a:p>
            <a:r>
              <a:rPr lang="en-US" sz="2400" dirty="0"/>
              <a:t>Global Scale, Data Intensive Simulations</a:t>
            </a:r>
            <a:endParaRPr lang="en-US" sz="2400" b="0" dirty="0">
              <a:solidFill>
                <a:srgbClr val="414141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957D977-6840-7D48-A9A0-2B2B19065D8E}"/>
              </a:ext>
            </a:extLst>
          </p:cNvPr>
          <p:cNvSpPr/>
          <p:nvPr/>
        </p:nvSpPr>
        <p:spPr>
          <a:xfrm>
            <a:off x="1524000" y="6248400"/>
            <a:ext cx="7315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Global TOA reflectance high spectral resolution spectra displayed at 646 nm</a:t>
            </a:r>
          </a:p>
        </p:txBody>
      </p:sp>
      <p:sp>
        <p:nvSpPr>
          <p:cNvPr id="6" name="object 8">
            <a:extLst>
              <a:ext uri="{FF2B5EF4-FFF2-40B4-BE49-F238E27FC236}">
                <a16:creationId xmlns:a16="http://schemas.microsoft.com/office/drawing/2014/main" id="{A9F7705B-6D50-0346-A14D-8EF05D33C4DB}"/>
              </a:ext>
            </a:extLst>
          </p:cNvPr>
          <p:cNvSpPr txBox="1">
            <a:spLocks/>
          </p:cNvSpPr>
          <p:nvPr/>
        </p:nvSpPr>
        <p:spPr>
          <a:xfrm>
            <a:off x="4425155" y="7422356"/>
            <a:ext cx="1366045" cy="187872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>
            <a:defPPr>
              <a:defRPr lang="en-US"/>
            </a:defPPr>
            <a:lvl1pPr algn="l" rtl="0" eaLnBrk="1" fontAlgn="auto" hangingPunct="1">
              <a:spcBef>
                <a:spcPts val="0"/>
              </a:spcBef>
              <a:spcAft>
                <a:spcPts val="0"/>
              </a:spcAft>
              <a:defRPr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200" dirty="0">
                <a:hlinkClick r:id="rId3"/>
              </a:rPr>
              <a:t>(</a:t>
            </a:r>
            <a:r>
              <a:rPr lang="en-US" sz="1200" u="sng" dirty="0">
                <a:solidFill>
                  <a:srgbClr val="996633"/>
                </a:solidFill>
                <a:hlinkClick r:id="rId3"/>
              </a:rPr>
              <a:t>Xu.Liu-1@nasa.gov</a:t>
            </a:r>
            <a:r>
              <a:rPr lang="en-US" sz="1200" u="sng" spc="-55" dirty="0">
                <a:solidFill>
                  <a:srgbClr val="996633"/>
                </a:solidFill>
                <a:hlinkClick r:id="rId3"/>
              </a:rPr>
              <a:t> </a:t>
            </a:r>
            <a:r>
              <a:rPr lang="en-US" sz="1200" spc="5" dirty="0"/>
              <a:t>)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6942C69-B53D-1D46-89B3-8D70023E8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3B6F7F-135A-D148-9F7E-05910C70CF6F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7911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>
            <a:extLst>
              <a:ext uri="{FF2B5EF4-FFF2-40B4-BE49-F238E27FC236}">
                <a16:creationId xmlns:a16="http://schemas.microsoft.com/office/drawing/2014/main" id="{60C3A468-64BE-E545-B618-288C71034B8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6263" y="312738"/>
            <a:ext cx="4217987" cy="414337"/>
          </a:xfrm>
        </p:spPr>
        <p:txBody>
          <a:bodyPr rtlCol="0"/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2600" spc="-5" dirty="0"/>
              <a:t>Summary</a:t>
            </a:r>
            <a:endParaRPr sz="2600" dirty="0"/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3BB95B75-761A-A44B-8AAC-D655133847C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vert="horz" tIns="3175" rtlCol="0"/>
          <a:lstStyle/>
          <a:p>
            <a:pPr>
              <a:defRPr/>
            </a:pPr>
            <a:r>
              <a:rPr>
                <a:hlinkClick r:id="rId2"/>
              </a:rPr>
              <a:t>(</a:t>
            </a:r>
            <a:r>
              <a:rPr u="sng">
                <a:solidFill>
                  <a:srgbClr val="996633"/>
                </a:solidFill>
                <a:hlinkClick r:id="rId2"/>
              </a:rPr>
              <a:t>Xu.Liu-1@nasa.gov</a:t>
            </a:r>
            <a:r>
              <a:rPr u="sng" spc="-55">
                <a:solidFill>
                  <a:srgbClr val="996633"/>
                </a:solidFill>
                <a:hlinkClick r:id="rId2"/>
              </a:rPr>
              <a:t> </a:t>
            </a:r>
            <a:r>
              <a:rPr spc="5"/>
              <a:t>)</a:t>
            </a: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47E16668-69B6-764C-8699-43921FF34BF3}"/>
              </a:ext>
            </a:extLst>
          </p:cNvPr>
          <p:cNvSpPr txBox="1"/>
          <p:nvPr/>
        </p:nvSpPr>
        <p:spPr>
          <a:xfrm>
            <a:off x="377826" y="1371600"/>
            <a:ext cx="9302750" cy="646587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376238" indent="-315913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•"/>
              <a:tabLst>
                <a:tab pos="376238" algn="l"/>
                <a:tab pos="377825" algn="l"/>
              </a:tabLst>
              <a:defRPr/>
            </a:pPr>
            <a:r>
              <a:rPr lang="en-US" spc="15" dirty="0">
                <a:latin typeface="Arial"/>
                <a:cs typeface="Arial"/>
              </a:rPr>
              <a:t>PCRTM was first developed in 2004 for NAST-I instrument with over 8600 channels</a:t>
            </a:r>
          </a:p>
          <a:p>
            <a:pPr marL="833438" lvl="1" indent="-315913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•"/>
              <a:tabLst>
                <a:tab pos="376238" algn="l"/>
                <a:tab pos="377825" algn="l"/>
              </a:tabLst>
              <a:defRPr/>
            </a:pPr>
            <a:r>
              <a:rPr lang="en-US" spc="15" dirty="0">
                <a:latin typeface="Arial"/>
                <a:cs typeface="Arial"/>
              </a:rPr>
              <a:t>Extended to AIRS, </a:t>
            </a:r>
            <a:r>
              <a:rPr lang="en-US" spc="15" dirty="0" err="1">
                <a:latin typeface="Arial"/>
                <a:cs typeface="Arial"/>
              </a:rPr>
              <a:t>CrIS</a:t>
            </a:r>
            <a:r>
              <a:rPr lang="en-US" spc="15" dirty="0">
                <a:latin typeface="Arial"/>
                <a:cs typeface="Arial"/>
              </a:rPr>
              <a:t>, IASI, S-HIS, CLARREO-IR, PREFIRE..</a:t>
            </a:r>
          </a:p>
          <a:p>
            <a:pPr marL="833438" lvl="1" indent="-315913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•"/>
              <a:tabLst>
                <a:tab pos="376238" algn="l"/>
                <a:tab pos="377825" algn="l"/>
              </a:tabLst>
              <a:defRPr/>
            </a:pPr>
            <a:r>
              <a:rPr lang="en-US" spc="15" dirty="0">
                <a:latin typeface="Arial"/>
                <a:cs typeface="Arial"/>
              </a:rPr>
              <a:t>Mature retrieval algorithms have been developed based on PCRTM</a:t>
            </a:r>
          </a:p>
          <a:p>
            <a:pPr marL="833438" lvl="1" indent="-315913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•"/>
              <a:tabLst>
                <a:tab pos="376238" algn="l"/>
                <a:tab pos="377825" algn="l"/>
              </a:tabLst>
              <a:defRPr/>
            </a:pPr>
            <a:r>
              <a:rPr lang="en-US" i="1" dirty="0">
                <a:solidFill>
                  <a:srgbClr val="C00000"/>
                </a:solidFill>
                <a:latin typeface="Arial"/>
                <a:cs typeface="Arial"/>
              </a:rPr>
              <a:t>Please visit Dr. Xu Liu’s poster (13p.04) on Tuesday, March 23 for all the exciting results</a:t>
            </a:r>
            <a:endParaRPr lang="en-US" spc="15" dirty="0">
              <a:latin typeface="Arial"/>
              <a:cs typeface="Arial"/>
            </a:endParaRPr>
          </a:p>
          <a:p>
            <a:pPr marL="376238" indent="-315913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•"/>
              <a:tabLst>
                <a:tab pos="376238" algn="l"/>
                <a:tab pos="377825" algn="l"/>
              </a:tabLst>
              <a:defRPr/>
            </a:pPr>
            <a:r>
              <a:rPr spc="15" dirty="0">
                <a:latin typeface="Arial"/>
                <a:cs typeface="Arial"/>
              </a:rPr>
              <a:t>PCRTM </a:t>
            </a:r>
            <a:r>
              <a:rPr lang="en-US" spc="10" dirty="0">
                <a:latin typeface="Arial"/>
                <a:cs typeface="Arial"/>
              </a:rPr>
              <a:t>Accelerates the RT calculations by exploring spectral correlations</a:t>
            </a:r>
          </a:p>
          <a:p>
            <a:pPr marL="804545" lvl="1" indent="-302260" eaLnBrk="1" fontAlgn="auto" hangingPunct="1">
              <a:spcBef>
                <a:spcPts val="50"/>
              </a:spcBef>
              <a:spcAft>
                <a:spcPts val="0"/>
              </a:spcAft>
              <a:buFontTx/>
              <a:buChar char="–"/>
              <a:tabLst>
                <a:tab pos="804545" algn="l"/>
                <a:tab pos="805180" algn="l"/>
              </a:tabLst>
              <a:defRPr/>
            </a:pPr>
            <a:r>
              <a:rPr lang="en-US" sz="1600" spc="10" dirty="0">
                <a:latin typeface="Arial"/>
                <a:cs typeface="Arial"/>
              </a:rPr>
              <a:t>PCRTM performs RT calculations monochromatically (i.e. accurate and physical)</a:t>
            </a:r>
          </a:p>
          <a:p>
            <a:pPr marL="804545" lvl="1" indent="-302260" eaLnBrk="1" fontAlgn="auto" hangingPunct="1">
              <a:spcBef>
                <a:spcPts val="50"/>
              </a:spcBef>
              <a:spcAft>
                <a:spcPts val="0"/>
              </a:spcAft>
              <a:buFontTx/>
              <a:buChar char="–"/>
              <a:tabLst>
                <a:tab pos="804545" algn="l"/>
                <a:tab pos="805180" algn="l"/>
              </a:tabLst>
              <a:defRPr/>
            </a:pPr>
            <a:r>
              <a:rPr lang="en-US" sz="1600" spc="10" dirty="0">
                <a:latin typeface="Arial"/>
                <a:cs typeface="Arial"/>
              </a:rPr>
              <a:t>Hybrid-Steam PCRTM (HS-PCRTM) can further reduces RT calculation times</a:t>
            </a:r>
          </a:p>
          <a:p>
            <a:pPr marL="804545" lvl="1" indent="-302260" eaLnBrk="1" fontAlgn="auto" hangingPunct="1">
              <a:spcBef>
                <a:spcPts val="50"/>
              </a:spcBef>
              <a:spcAft>
                <a:spcPts val="0"/>
              </a:spcAft>
              <a:buFontTx/>
              <a:buChar char="–"/>
              <a:tabLst>
                <a:tab pos="804545" algn="l"/>
                <a:tab pos="805180" algn="l"/>
              </a:tabLst>
              <a:defRPr/>
            </a:pPr>
            <a:r>
              <a:rPr lang="en-US" sz="1600" spc="10" dirty="0">
                <a:latin typeface="Arial"/>
                <a:cs typeface="Arial"/>
              </a:rPr>
              <a:t>H</a:t>
            </a:r>
            <a:r>
              <a:rPr sz="1600" spc="10" dirty="0">
                <a:latin typeface="Arial"/>
                <a:cs typeface="Arial"/>
              </a:rPr>
              <a:t>andle multiple scattering</a:t>
            </a:r>
            <a:r>
              <a:rPr sz="1600" spc="-65" dirty="0">
                <a:latin typeface="Arial"/>
                <a:cs typeface="Arial"/>
              </a:rPr>
              <a:t> </a:t>
            </a:r>
            <a:r>
              <a:rPr sz="1600" spc="10" dirty="0">
                <a:latin typeface="Arial"/>
                <a:cs typeface="Arial"/>
              </a:rPr>
              <a:t>clouds</a:t>
            </a:r>
            <a:endParaRPr sz="1600" dirty="0">
              <a:latin typeface="Arial"/>
              <a:cs typeface="Arial"/>
            </a:endParaRPr>
          </a:p>
          <a:p>
            <a:pPr marL="804545" lvl="1" indent="-302260" eaLnBrk="1" fontAlgn="auto" hangingPunct="1">
              <a:spcBef>
                <a:spcPts val="55"/>
              </a:spcBef>
              <a:spcAft>
                <a:spcPts val="0"/>
              </a:spcAft>
              <a:buFontTx/>
              <a:buChar char="–"/>
              <a:tabLst>
                <a:tab pos="804545" algn="l"/>
                <a:tab pos="805180" algn="l"/>
              </a:tabLst>
              <a:defRPr/>
            </a:pPr>
            <a:r>
              <a:rPr lang="en-US" sz="1600" spc="10" dirty="0">
                <a:latin typeface="Arial"/>
                <a:cs typeface="Arial"/>
              </a:rPr>
              <a:t>Works for </a:t>
            </a:r>
            <a:r>
              <a:rPr sz="1600" spc="10" dirty="0">
                <a:latin typeface="Arial"/>
                <a:cs typeface="Arial"/>
              </a:rPr>
              <a:t>polarized </a:t>
            </a:r>
            <a:r>
              <a:rPr sz="1600" spc="15" dirty="0">
                <a:latin typeface="Arial"/>
                <a:cs typeface="Arial"/>
              </a:rPr>
              <a:t>RT </a:t>
            </a:r>
            <a:r>
              <a:rPr sz="1600" spc="10" dirty="0">
                <a:latin typeface="Arial"/>
                <a:cs typeface="Arial"/>
              </a:rPr>
              <a:t>calcuations of </a:t>
            </a:r>
            <a:r>
              <a:rPr sz="1600" spc="5" dirty="0">
                <a:latin typeface="Arial"/>
                <a:cs typeface="Arial"/>
              </a:rPr>
              <a:t>(I, </a:t>
            </a:r>
            <a:r>
              <a:rPr sz="1600" spc="15" dirty="0">
                <a:latin typeface="Arial"/>
                <a:cs typeface="Arial"/>
              </a:rPr>
              <a:t>Q,</a:t>
            </a:r>
            <a:r>
              <a:rPr sz="1600" spc="-60" dirty="0">
                <a:latin typeface="Arial"/>
                <a:cs typeface="Arial"/>
              </a:rPr>
              <a:t> </a:t>
            </a:r>
            <a:r>
              <a:rPr sz="1600" spc="10" dirty="0">
                <a:latin typeface="Arial"/>
                <a:cs typeface="Arial"/>
              </a:rPr>
              <a:t>U)</a:t>
            </a:r>
            <a:endParaRPr sz="1600" dirty="0">
              <a:latin typeface="Arial"/>
              <a:cs typeface="Arial"/>
            </a:endParaRPr>
          </a:p>
          <a:p>
            <a:pPr marL="804545" lvl="1" indent="-302260" eaLnBrk="1" fontAlgn="auto" hangingPunct="1">
              <a:spcBef>
                <a:spcPts val="25"/>
              </a:spcBef>
              <a:spcAft>
                <a:spcPts val="0"/>
              </a:spcAft>
              <a:buFontTx/>
              <a:buChar char="–"/>
              <a:tabLst>
                <a:tab pos="804545" algn="l"/>
                <a:tab pos="805180" algn="l"/>
              </a:tabLst>
              <a:defRPr/>
            </a:pPr>
            <a:r>
              <a:rPr sz="1600" spc="20" dirty="0">
                <a:latin typeface="Arial"/>
                <a:cs typeface="Arial"/>
              </a:rPr>
              <a:t>A </a:t>
            </a:r>
            <a:r>
              <a:rPr sz="1600" spc="10" dirty="0">
                <a:latin typeface="Arial"/>
                <a:cs typeface="Arial"/>
              </a:rPr>
              <a:t>few </a:t>
            </a:r>
            <a:r>
              <a:rPr sz="1600" spc="15" dirty="0">
                <a:latin typeface="Arial"/>
                <a:cs typeface="Arial"/>
              </a:rPr>
              <a:t>ms </a:t>
            </a:r>
            <a:r>
              <a:rPr sz="1600" spc="10" dirty="0">
                <a:latin typeface="Arial"/>
                <a:cs typeface="Arial"/>
              </a:rPr>
              <a:t>per spectrum in IR spectral</a:t>
            </a:r>
            <a:r>
              <a:rPr sz="1600" spc="-80" dirty="0">
                <a:latin typeface="Arial"/>
                <a:cs typeface="Arial"/>
              </a:rPr>
              <a:t> </a:t>
            </a:r>
            <a:r>
              <a:rPr sz="1600" spc="10" dirty="0">
                <a:latin typeface="Arial"/>
                <a:cs typeface="Arial"/>
              </a:rPr>
              <a:t>region</a:t>
            </a:r>
            <a:endParaRPr sz="1600" dirty="0">
              <a:latin typeface="Arial"/>
              <a:cs typeface="Arial"/>
            </a:endParaRPr>
          </a:p>
          <a:p>
            <a:pPr marL="804545" lvl="1" indent="-302260" eaLnBrk="1" fontAlgn="auto" hangingPunct="1">
              <a:spcBef>
                <a:spcPts val="60"/>
              </a:spcBef>
              <a:spcAft>
                <a:spcPts val="0"/>
              </a:spcAft>
              <a:buFontTx/>
              <a:buChar char="–"/>
              <a:tabLst>
                <a:tab pos="804545" algn="l"/>
                <a:tab pos="805180" algn="l"/>
              </a:tabLst>
              <a:defRPr/>
            </a:pPr>
            <a:r>
              <a:rPr sz="1600" spc="15" dirty="0">
                <a:latin typeface="Arial"/>
                <a:cs typeface="Arial"/>
              </a:rPr>
              <a:t>3</a:t>
            </a:r>
            <a:r>
              <a:rPr lang="en-US" sz="1600" spc="15" dirty="0">
                <a:latin typeface="Arial"/>
                <a:cs typeface="Arial"/>
              </a:rPr>
              <a:t>-4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10" dirty="0">
                <a:latin typeface="Arial"/>
                <a:cs typeface="Arial"/>
              </a:rPr>
              <a:t>orders of magnitude </a:t>
            </a:r>
            <a:r>
              <a:rPr sz="1600" spc="5" dirty="0">
                <a:latin typeface="Arial"/>
                <a:cs typeface="Arial"/>
              </a:rPr>
              <a:t>faster </a:t>
            </a:r>
            <a:r>
              <a:rPr sz="1600" spc="10" dirty="0">
                <a:latin typeface="Arial"/>
                <a:cs typeface="Arial"/>
              </a:rPr>
              <a:t>than </a:t>
            </a:r>
            <a:r>
              <a:rPr sz="1600" spc="15" dirty="0">
                <a:latin typeface="Arial"/>
                <a:cs typeface="Arial"/>
              </a:rPr>
              <a:t>MODTRAN </a:t>
            </a:r>
            <a:r>
              <a:rPr sz="1600" spc="10" dirty="0">
                <a:latin typeface="Arial"/>
                <a:cs typeface="Arial"/>
              </a:rPr>
              <a:t>in solar spectral</a:t>
            </a:r>
            <a:r>
              <a:rPr sz="1600" spc="-25" dirty="0">
                <a:latin typeface="Arial"/>
                <a:cs typeface="Arial"/>
              </a:rPr>
              <a:t> </a:t>
            </a:r>
            <a:r>
              <a:rPr sz="1600" spc="10" dirty="0">
                <a:latin typeface="Arial"/>
                <a:cs typeface="Arial"/>
              </a:rPr>
              <a:t>region</a:t>
            </a:r>
            <a:endParaRPr sz="1600" dirty="0">
              <a:latin typeface="Arial"/>
              <a:cs typeface="Arial"/>
            </a:endParaRPr>
          </a:p>
          <a:p>
            <a:pPr marL="804545" lvl="1" indent="-302260" eaLnBrk="1" fontAlgn="auto" hangingPunct="1">
              <a:spcBef>
                <a:spcPts val="25"/>
              </a:spcBef>
              <a:spcAft>
                <a:spcPts val="0"/>
              </a:spcAft>
              <a:buFontTx/>
              <a:buChar char="–"/>
              <a:tabLst>
                <a:tab pos="804545" algn="l"/>
                <a:tab pos="805180" algn="l"/>
              </a:tabLst>
              <a:defRPr/>
            </a:pPr>
            <a:r>
              <a:rPr sz="1600" spc="10" dirty="0">
                <a:latin typeface="Arial"/>
                <a:cs typeface="Arial"/>
              </a:rPr>
              <a:t>Accurate relative to </a:t>
            </a:r>
            <a:r>
              <a:rPr sz="1600" spc="5" dirty="0">
                <a:latin typeface="Arial"/>
                <a:cs typeface="Arial"/>
              </a:rPr>
              <a:t>line-by-line</a:t>
            </a:r>
            <a:r>
              <a:rPr sz="1600" spc="-35" dirty="0">
                <a:latin typeface="Arial"/>
                <a:cs typeface="Arial"/>
              </a:rPr>
              <a:t> </a:t>
            </a:r>
            <a:r>
              <a:rPr sz="1600" spc="10" dirty="0">
                <a:latin typeface="Arial"/>
                <a:cs typeface="Arial"/>
              </a:rPr>
              <a:t>models</a:t>
            </a:r>
            <a:endParaRPr lang="en-US" sz="1600" spc="10" dirty="0">
              <a:latin typeface="Arial"/>
              <a:cs typeface="Arial"/>
            </a:endParaRPr>
          </a:p>
          <a:p>
            <a:pPr marL="804545" lvl="1" indent="-302260" eaLnBrk="1" fontAlgn="auto" hangingPunct="1">
              <a:spcBef>
                <a:spcPts val="25"/>
              </a:spcBef>
              <a:spcAft>
                <a:spcPts val="0"/>
              </a:spcAft>
              <a:buFontTx/>
              <a:buChar char="–"/>
              <a:tabLst>
                <a:tab pos="804545" algn="l"/>
                <a:tab pos="805180" algn="l"/>
              </a:tabLst>
              <a:defRPr/>
            </a:pPr>
            <a:r>
              <a:rPr lang="en-US" sz="1400" spc="10" dirty="0">
                <a:latin typeface="Arial"/>
                <a:cs typeface="Arial"/>
              </a:rPr>
              <a:t>PCRTM </a:t>
            </a:r>
            <a:r>
              <a:rPr lang="en-US" sz="1600" spc="10" dirty="0">
                <a:latin typeface="Arial"/>
                <a:cs typeface="Arial"/>
              </a:rPr>
              <a:t>provides Jacobian needed for a physical retrieval algorithm</a:t>
            </a:r>
          </a:p>
          <a:p>
            <a:pPr marL="804545" lvl="1" indent="-302260" eaLnBrk="1" fontAlgn="auto" hangingPunct="1">
              <a:spcBef>
                <a:spcPts val="25"/>
              </a:spcBef>
              <a:spcAft>
                <a:spcPts val="0"/>
              </a:spcAft>
              <a:buFontTx/>
              <a:buChar char="–"/>
              <a:tabLst>
                <a:tab pos="804545" algn="l"/>
                <a:tab pos="805180" algn="l"/>
              </a:tabLst>
              <a:defRPr/>
            </a:pPr>
            <a:endParaRPr lang="en-US" sz="1400" spc="10" dirty="0">
              <a:latin typeface="Arial"/>
              <a:cs typeface="Arial"/>
            </a:endParaRPr>
          </a:p>
          <a:p>
            <a:pPr marL="406400" indent="-361950" eaLnBrk="1" fontAlgn="auto" hangingPunct="1">
              <a:spcBef>
                <a:spcPts val="25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803275" algn="l"/>
                <a:tab pos="804863" algn="l"/>
              </a:tabLst>
              <a:defRPr/>
            </a:pPr>
            <a:r>
              <a:rPr lang="en-US" spc="10" dirty="0">
                <a:latin typeface="Arial"/>
                <a:cs typeface="Arial"/>
              </a:rPr>
              <a:t>We have developed PCRTM for solar spectral region</a:t>
            </a:r>
          </a:p>
          <a:p>
            <a:pPr marL="863600" lvl="1" indent="-361950" eaLnBrk="1" fontAlgn="auto" hangingPunct="1">
              <a:spcBef>
                <a:spcPts val="25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803275" algn="l"/>
                <a:tab pos="804863" algn="l"/>
              </a:tabLst>
              <a:defRPr/>
            </a:pPr>
            <a:r>
              <a:rPr lang="en-US" sz="1600" spc="10" dirty="0">
                <a:latin typeface="Arial"/>
                <a:cs typeface="Arial"/>
              </a:rPr>
              <a:t>Completed TEMPO/OMI spectral region</a:t>
            </a:r>
          </a:p>
          <a:p>
            <a:pPr marL="863600" lvl="1" indent="-361950" eaLnBrk="1" fontAlgn="auto" hangingPunct="1">
              <a:spcBef>
                <a:spcPts val="25"/>
              </a:spcBef>
              <a:spcAft>
                <a:spcPts val="0"/>
              </a:spcAft>
              <a:buFont typeface="Wingdings" pitchFamily="2" charset="2"/>
              <a:buChar char="Ø"/>
              <a:tabLst>
                <a:tab pos="803275" algn="l"/>
                <a:tab pos="804863" algn="l"/>
              </a:tabLst>
              <a:defRPr/>
            </a:pPr>
            <a:r>
              <a:rPr lang="en-US" sz="1600" spc="10" dirty="0">
                <a:latin typeface="Arial"/>
                <a:cs typeface="Arial"/>
              </a:rPr>
              <a:t>In the process of extending to the whole TEMPO spectral regions</a:t>
            </a:r>
          </a:p>
          <a:p>
            <a:pPr marL="863600" lvl="1" indent="-361950" eaLnBrk="1" fontAlgn="auto" hangingPunct="1">
              <a:spcBef>
                <a:spcPts val="25"/>
              </a:spcBef>
              <a:spcAft>
                <a:spcPts val="0"/>
              </a:spcAft>
              <a:buFont typeface="Wingdings" pitchFamily="2" charset="2"/>
              <a:buChar char="Ø"/>
              <a:tabLst>
                <a:tab pos="803275" algn="l"/>
                <a:tab pos="804863" algn="l"/>
              </a:tabLst>
              <a:defRPr/>
            </a:pPr>
            <a:r>
              <a:rPr lang="en-US" sz="1600" spc="10" dirty="0">
                <a:latin typeface="Arial"/>
                <a:cs typeface="Arial"/>
              </a:rPr>
              <a:t>VLIDORT is used for radiative transfer solver</a:t>
            </a:r>
            <a:endParaRPr lang="en-US" sz="1600" dirty="0">
              <a:latin typeface="Arial"/>
              <a:cs typeface="Arial"/>
            </a:endParaRPr>
          </a:p>
          <a:p>
            <a:pPr marL="863600" lvl="1" indent="-361950" eaLnBrk="1" fontAlgn="auto" hangingPunct="1">
              <a:spcBef>
                <a:spcPts val="25"/>
              </a:spcBef>
              <a:spcAft>
                <a:spcPts val="0"/>
              </a:spcAft>
              <a:buFont typeface="Wingdings" pitchFamily="2" charset="2"/>
              <a:buChar char="Ø"/>
              <a:tabLst>
                <a:tab pos="803275" algn="l"/>
                <a:tab pos="804863" algn="l"/>
              </a:tabLst>
              <a:defRPr/>
            </a:pPr>
            <a:r>
              <a:rPr lang="en-US" sz="1600" spc="10" dirty="0">
                <a:latin typeface="Arial"/>
                <a:cs typeface="Arial"/>
              </a:rPr>
              <a:t>In the process of developing PCRTM for SBG decadal service mission</a:t>
            </a:r>
          </a:p>
          <a:p>
            <a:pPr marL="863600" lvl="1" indent="-361950" eaLnBrk="1" fontAlgn="auto" hangingPunct="1">
              <a:spcBef>
                <a:spcPts val="25"/>
              </a:spcBef>
              <a:spcAft>
                <a:spcPts val="0"/>
              </a:spcAft>
              <a:buFont typeface="Wingdings" pitchFamily="2" charset="2"/>
              <a:buChar char="Ø"/>
              <a:tabLst>
                <a:tab pos="803275" algn="l"/>
                <a:tab pos="804863" algn="l"/>
              </a:tabLst>
              <a:defRPr/>
            </a:pPr>
            <a:r>
              <a:rPr lang="en-US" sz="1600" spc="10" dirty="0">
                <a:latin typeface="Arial"/>
                <a:cs typeface="Arial"/>
              </a:rPr>
              <a:t>In the process of testing the model using EMIT data</a:t>
            </a:r>
          </a:p>
          <a:p>
            <a:pPr marL="863600" lvl="1" indent="-361950" eaLnBrk="1" fontAlgn="auto" hangingPunct="1">
              <a:spcBef>
                <a:spcPts val="25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803275" algn="l"/>
                <a:tab pos="804863" algn="l"/>
              </a:tabLst>
              <a:defRPr/>
            </a:pPr>
            <a:endParaRPr lang="en-US" sz="1600" spc="10" dirty="0">
              <a:latin typeface="Arial"/>
              <a:cs typeface="Arial"/>
            </a:endParaRPr>
          </a:p>
          <a:p>
            <a:pPr marL="406400" indent="-361950" eaLnBrk="1" fontAlgn="auto" hangingPunct="1">
              <a:spcBef>
                <a:spcPts val="25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803275" algn="l"/>
                <a:tab pos="804863" algn="l"/>
              </a:tabLst>
              <a:defRPr/>
            </a:pPr>
            <a:endParaRPr lang="en-US" i="1" dirty="0">
              <a:solidFill>
                <a:srgbClr val="C00000"/>
              </a:solidFill>
              <a:latin typeface="Arial"/>
              <a:cs typeface="Arial"/>
            </a:endParaRPr>
          </a:p>
          <a:p>
            <a:pPr marL="406400" indent="-361950" eaLnBrk="1" fontAlgn="auto" hangingPunct="1">
              <a:spcBef>
                <a:spcPts val="25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803275" algn="l"/>
                <a:tab pos="804863" algn="l"/>
              </a:tabLst>
              <a:defRPr/>
            </a:pPr>
            <a:endParaRPr lang="en-US" sz="1600" dirty="0">
              <a:latin typeface="Arial"/>
              <a:cs typeface="Arial"/>
            </a:endParaRPr>
          </a:p>
          <a:p>
            <a:pPr marL="330835" indent="-285750" eaLnBrk="1" fontAlgn="auto" hangingPunct="1">
              <a:spcBef>
                <a:spcPts val="25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804545" algn="l"/>
                <a:tab pos="805180" algn="l"/>
              </a:tabLst>
              <a:defRPr/>
            </a:pPr>
            <a:endParaRPr lang="en-US" spc="10" dirty="0">
              <a:latin typeface="Arial"/>
              <a:cs typeface="Arial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DEBD79-BB4C-B04A-B1B6-9563B008E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7264400"/>
            <a:ext cx="233363" cy="254000"/>
          </a:xfrm>
        </p:spPr>
        <p:txBody>
          <a:bodyPr/>
          <a:lstStyle/>
          <a:p>
            <a:pPr>
              <a:defRPr/>
            </a:pPr>
            <a:fld id="{3B3B6F7F-135A-D148-9F7E-05910C70CF6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38">
            <a:extLst>
              <a:ext uri="{FF2B5EF4-FFF2-40B4-BE49-F238E27FC236}">
                <a16:creationId xmlns:a16="http://schemas.microsoft.com/office/drawing/2014/main" id="{8404B4C9-923C-AB4F-B202-EFE78E801A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71600" y="344125"/>
            <a:ext cx="7924800" cy="861774"/>
          </a:xfrm>
        </p:spPr>
        <p:txBody>
          <a:bodyPr/>
          <a:lstStyle/>
          <a:p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 are two key challenges in exploring information content of hyperspectral sounders</a:t>
            </a:r>
            <a:endParaRPr lang="en-US" altLang="en-US" sz="2800" b="1" dirty="0">
              <a:solidFill>
                <a:schemeClr val="tx1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A94A03C-5014-9F46-B09A-26197851E11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0323B13-45C1-924E-98FA-C0AB5B7127B1}" type="slidenum">
              <a:rPr lang="en-US" altLang="en-US" smtClean="0"/>
              <a:pPr>
                <a:defRPr/>
              </a:pPr>
              <a:t>1</a:t>
            </a:fld>
            <a:br>
              <a:rPr lang="en-US" altLang="en-US"/>
            </a:br>
            <a:endParaRPr lang="en-US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0C7D01-ADFC-E041-9732-934B5C7B50D0}"/>
              </a:ext>
            </a:extLst>
          </p:cNvPr>
          <p:cNvSpPr txBox="1"/>
          <p:nvPr/>
        </p:nvSpPr>
        <p:spPr>
          <a:xfrm>
            <a:off x="381000" y="1180622"/>
            <a:ext cx="9448800" cy="330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Challenge No. 1: computation speed of Radiative Transfer Model (RTM)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US" sz="1600" dirty="0"/>
              <a:t>Line-by-line: millions of monochromatic radiative transfer (RT) calculations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US" sz="1600" dirty="0"/>
              <a:t>Channel-based RTMs: thousands of polychromatic RT calculations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US" sz="1600" dirty="0"/>
              <a:t>Principal Component (PC)-based RTMs: hundreds of monochromatic RT calculations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Challenge No. 2:  need effective methods to deal with clouds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90% of sounder FOVs contain clouds – need accurate and fast cloudy RTMs</a:t>
            </a:r>
          </a:p>
          <a:p>
            <a:pPr marL="742950" lvl="1" indent="-285750">
              <a:spcBef>
                <a:spcPts val="0"/>
              </a:spcBef>
              <a:buFont typeface="Wingdings" pitchFamily="2" charset="2"/>
              <a:buChar char="Ø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Only 5-20% of channels due to RTMs speed and cloud RT accuracy limitations</a:t>
            </a:r>
          </a:p>
          <a:p>
            <a:pPr marL="742950" lvl="1" indent="-285750">
              <a:spcBef>
                <a:spcPts val="0"/>
              </a:spcBef>
              <a:buFont typeface="Wingdings" pitchFamily="2" charset="2"/>
              <a:buChar char="Ø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Fitting cloud-cleared radiances does not satisfy radiometric closure requirement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Principal Component-based RTM (PCRTM) addresses these challenges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Very fast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Includes all spectral channels using PC scores</a:t>
            </a:r>
          </a:p>
        </p:txBody>
      </p:sp>
    </p:spTree>
    <p:extLst>
      <p:ext uri="{BB962C8B-B14F-4D97-AF65-F5344CB8AC3E}">
        <p14:creationId xmlns:p14="http://schemas.microsoft.com/office/powerpoint/2010/main" val="2695895396"/>
      </p:ext>
    </p:extLst>
  </p:cSld>
  <p:clrMapOvr>
    <a:masterClrMapping/>
  </p:clrMapOvr>
  <p:transition spd="med">
    <p:wipe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>
            <a:extLst>
              <a:ext uri="{FF2B5EF4-FFF2-40B4-BE49-F238E27FC236}">
                <a16:creationId xmlns:a16="http://schemas.microsoft.com/office/drawing/2014/main" id="{60C3A468-64BE-E545-B618-288C71034B8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86249" y="226236"/>
            <a:ext cx="8377881" cy="800219"/>
          </a:xfrm>
        </p:spPr>
        <p:txBody>
          <a:bodyPr rtlCol="0"/>
          <a:lstStyle/>
          <a:p>
            <a:pPr marL="127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spc="-5" dirty="0"/>
              <a:t>Principal Component Based Radiative Transfer Model (PCRTM)</a:t>
            </a:r>
            <a:endParaRPr sz="2600" dirty="0"/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47E16668-69B6-764C-8699-43921FF34BF3}"/>
              </a:ext>
            </a:extLst>
          </p:cNvPr>
          <p:cNvSpPr txBox="1"/>
          <p:nvPr/>
        </p:nvSpPr>
        <p:spPr>
          <a:xfrm>
            <a:off x="457201" y="1143000"/>
            <a:ext cx="9106929" cy="22980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387985" indent="-342900" eaLnBrk="1" fontAlgn="auto" hangingPunct="1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  <a:tabLst>
                <a:tab pos="804545" algn="l"/>
                <a:tab pos="805180" algn="l"/>
              </a:tabLst>
              <a:defRPr/>
            </a:pPr>
            <a:r>
              <a:rPr lang="en-US" spc="10" dirty="0">
                <a:latin typeface="Arial"/>
                <a:cs typeface="Arial"/>
              </a:rPr>
              <a:t>PCRTM was specifically for hyperspectral remote sensors</a:t>
            </a:r>
          </a:p>
          <a:p>
            <a:pPr marL="845185" lvl="1" indent="-342900" eaLnBrk="1" fontAlgn="auto" hangingPunct="1">
              <a:spcBef>
                <a:spcPts val="200"/>
              </a:spcBef>
              <a:spcAft>
                <a:spcPts val="200"/>
              </a:spcAft>
              <a:buFont typeface="System Font Regular"/>
              <a:buChar char="⁃"/>
              <a:tabLst>
                <a:tab pos="804545" algn="l"/>
                <a:tab pos="805180" algn="l"/>
              </a:tabLst>
              <a:defRPr/>
            </a:pPr>
            <a:r>
              <a:rPr lang="en-US" sz="1600" spc="10" dirty="0">
                <a:latin typeface="Arial"/>
                <a:cs typeface="Arial"/>
              </a:rPr>
              <a:t>Number of RT calculations are &lt;&lt; number of spectral channels </a:t>
            </a:r>
          </a:p>
          <a:p>
            <a:pPr marL="1302385" lvl="2" indent="-342900" eaLnBrk="1" fontAlgn="auto" hangingPunct="1">
              <a:spcBef>
                <a:spcPts val="200"/>
              </a:spcBef>
              <a:spcAft>
                <a:spcPts val="200"/>
              </a:spcAft>
              <a:buFont typeface="Courier New" panose="02070309020205020404" pitchFamily="49" charset="0"/>
              <a:buChar char="o"/>
              <a:tabLst>
                <a:tab pos="804545" algn="l"/>
                <a:tab pos="805180" algn="l"/>
              </a:tabLst>
              <a:defRPr/>
            </a:pPr>
            <a:r>
              <a:rPr lang="en-US" sz="1400" spc="10" dirty="0">
                <a:latin typeface="Arial"/>
                <a:cs typeface="Arial"/>
              </a:rPr>
              <a:t>Orders of magnitude faster than LBL RTMs</a:t>
            </a:r>
          </a:p>
          <a:p>
            <a:pPr marL="845185" lvl="1" indent="-342900" eaLnBrk="1" fontAlgn="auto" hangingPunct="1">
              <a:spcBef>
                <a:spcPts val="200"/>
              </a:spcBef>
              <a:spcAft>
                <a:spcPts val="200"/>
              </a:spcAft>
              <a:buFont typeface="System Font Regular"/>
              <a:buChar char="⁃"/>
              <a:tabLst>
                <a:tab pos="804545" algn="l"/>
                <a:tab pos="805180" algn="l"/>
              </a:tabLst>
              <a:defRPr/>
            </a:pPr>
            <a:r>
              <a:rPr lang="en-US" sz="1600" spc="10" dirty="0">
                <a:latin typeface="Arial"/>
                <a:cs typeface="Arial"/>
              </a:rPr>
              <a:t>RT calculations done monochromatically </a:t>
            </a:r>
          </a:p>
          <a:p>
            <a:pPr marL="1302385" lvl="2" indent="-342900" eaLnBrk="1" fontAlgn="auto" hangingPunct="1">
              <a:spcBef>
                <a:spcPts val="200"/>
              </a:spcBef>
              <a:spcAft>
                <a:spcPts val="200"/>
              </a:spcAft>
              <a:buFont typeface="Courier New" panose="02070309020205020404" pitchFamily="49" charset="0"/>
              <a:buChar char="o"/>
              <a:tabLst>
                <a:tab pos="804545" algn="l"/>
                <a:tab pos="805180" algn="l"/>
              </a:tabLst>
              <a:defRPr/>
            </a:pPr>
            <a:r>
              <a:rPr lang="en-US" sz="1400" spc="10" dirty="0">
                <a:latin typeface="Arial"/>
                <a:cs typeface="Arial"/>
              </a:rPr>
              <a:t>Physical-based RTM and accurate relative to LBL RTMs</a:t>
            </a:r>
          </a:p>
          <a:p>
            <a:pPr marL="845185" lvl="1" indent="-342900" eaLnBrk="1" fontAlgn="auto" hangingPunct="1">
              <a:spcBef>
                <a:spcPts val="200"/>
              </a:spcBef>
              <a:spcAft>
                <a:spcPts val="200"/>
              </a:spcAft>
              <a:buFont typeface="System Font Regular"/>
              <a:buChar char="⁃"/>
              <a:tabLst>
                <a:tab pos="804545" algn="l"/>
                <a:tab pos="805180" algn="l"/>
              </a:tabLst>
              <a:defRPr/>
            </a:pPr>
            <a:endParaRPr lang="en-US" sz="1600" spc="10" dirty="0">
              <a:latin typeface="Arial"/>
              <a:cs typeface="Arial"/>
            </a:endParaRPr>
          </a:p>
          <a:p>
            <a:pPr marL="845185" lvl="1" indent="-342900" eaLnBrk="1" fontAlgn="auto" hangingPunct="1">
              <a:spcBef>
                <a:spcPts val="200"/>
              </a:spcBef>
              <a:spcAft>
                <a:spcPts val="200"/>
              </a:spcAft>
              <a:buFont typeface="System Font Regular"/>
              <a:buChar char="⁃"/>
              <a:tabLst>
                <a:tab pos="804545" algn="l"/>
                <a:tab pos="805180" algn="l"/>
              </a:tabLst>
              <a:defRPr/>
            </a:pPr>
            <a:endParaRPr lang="en-US" sz="1600" spc="10" dirty="0">
              <a:latin typeface="Arial"/>
              <a:cs typeface="Arial"/>
            </a:endParaRPr>
          </a:p>
          <a:p>
            <a:pPr marL="845185" lvl="1" indent="-342900" eaLnBrk="1" fontAlgn="auto" hangingPunct="1">
              <a:spcBef>
                <a:spcPts val="200"/>
              </a:spcBef>
              <a:spcAft>
                <a:spcPts val="200"/>
              </a:spcAft>
              <a:buFont typeface="System Font Regular"/>
              <a:buChar char="⁃"/>
              <a:tabLst>
                <a:tab pos="804545" algn="l"/>
                <a:tab pos="805180" algn="l"/>
              </a:tabLst>
              <a:defRPr/>
            </a:pPr>
            <a:r>
              <a:rPr lang="en-US" sz="1600" spc="10" dirty="0">
                <a:latin typeface="Arial"/>
                <a:cs typeface="Arial"/>
              </a:rPr>
              <a:t>Provides analytical Jacobian needed for satellite data inversions</a:t>
            </a:r>
          </a:p>
        </p:txBody>
      </p:sp>
      <p:graphicFrame>
        <p:nvGraphicFramePr>
          <p:cNvPr id="2" name="Object 2">
            <a:extLst>
              <a:ext uri="{FF2B5EF4-FFF2-40B4-BE49-F238E27FC236}">
                <a16:creationId xmlns:a16="http://schemas.microsoft.com/office/drawing/2014/main" id="{E2B615FA-4F90-4960-1309-704C7A725EC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441339" y="2528096"/>
          <a:ext cx="3284538" cy="623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60274200" imgH="11112500" progId="Equation.3">
                  <p:embed/>
                </p:oleObj>
              </mc:Choice>
              <mc:Fallback>
                <p:oleObj name="Equation" r:id="rId2" imgW="60274200" imgH="11112500" progId="Equation.3">
                  <p:embed/>
                  <p:pic>
                    <p:nvPicPr>
                      <p:cNvPr id="2" name="Object 2">
                        <a:extLst>
                          <a:ext uri="{FF2B5EF4-FFF2-40B4-BE49-F238E27FC236}">
                            <a16:creationId xmlns:a16="http://schemas.microsoft.com/office/drawing/2014/main" id="{E2B615FA-4F90-4960-1309-704C7A725EC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41339" y="2528096"/>
                        <a:ext cx="3284538" cy="623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2B7974B5-D5CE-C9B8-2628-4CB32984281F}"/>
              </a:ext>
            </a:extLst>
          </p:cNvPr>
          <p:cNvSpPr txBox="1">
            <a:spLocks/>
          </p:cNvSpPr>
          <p:nvPr/>
        </p:nvSpPr>
        <p:spPr>
          <a:xfrm>
            <a:off x="4071416" y="3886200"/>
            <a:ext cx="5699759" cy="288789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194310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altLang="en-US" sz="1700" dirty="0">
                <a:ea typeface="ＭＳ Ｐゴシック" panose="020B0600070205080204" pitchFamily="34" charset="-128"/>
              </a:rPr>
              <a:t>Multiple scattering clouds and aerosols included</a:t>
            </a:r>
            <a:endParaRPr lang="en-US" altLang="en-US" sz="1700" dirty="0"/>
          </a:p>
          <a:p>
            <a:pPr marL="285750" indent="-194310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altLang="en-US" sz="1700" dirty="0">
                <a:ea typeface="ＭＳ Ｐゴシック" panose="020B0600070205080204" pitchFamily="34" charset="-128"/>
              </a:rPr>
              <a:t>Wide range of spectral coverage </a:t>
            </a:r>
          </a:p>
          <a:p>
            <a:pPr marL="742950" lvl="1" indent="-194310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altLang="en-US" sz="1500" dirty="0">
                <a:ea typeface="ＭＳ Ｐゴシック" panose="020B0600070205080204" pitchFamily="34" charset="-128"/>
              </a:rPr>
              <a:t>Thermal: 50-3000 cm</a:t>
            </a:r>
            <a:r>
              <a:rPr lang="en-US" altLang="en-US" sz="1500" baseline="30000" dirty="0">
                <a:ea typeface="ＭＳ Ｐゴシック" panose="020B0600070205080204" pitchFamily="34" charset="-128"/>
              </a:rPr>
              <a:t>-1</a:t>
            </a:r>
          </a:p>
          <a:p>
            <a:pPr marL="742950" lvl="1" indent="-194310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altLang="en-US" sz="1500" dirty="0">
                <a:ea typeface="ＭＳ Ｐゴシック" panose="020B0600070205080204" pitchFamily="34" charset="-128"/>
              </a:rPr>
              <a:t>Solar:  200 nm – 2500 nm</a:t>
            </a:r>
          </a:p>
          <a:p>
            <a:pPr marL="742950" lvl="1" indent="-194310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altLang="en-US" sz="1500" dirty="0">
                <a:ea typeface="ＭＳ Ｐゴシック" panose="020B0600070205080204" pitchFamily="34" charset="-128"/>
              </a:rPr>
              <a:t>Suitable for AIRS, </a:t>
            </a:r>
            <a:r>
              <a:rPr lang="en-US" altLang="en-US" sz="1500" dirty="0" err="1">
                <a:ea typeface="ＭＳ Ｐゴシック" panose="020B0600070205080204" pitchFamily="34" charset="-128"/>
              </a:rPr>
              <a:t>CrIS</a:t>
            </a:r>
            <a:r>
              <a:rPr lang="en-US" altLang="en-US" sz="1500" dirty="0">
                <a:ea typeface="ＭＳ Ｐゴシック" panose="020B0600070205080204" pitchFamily="34" charset="-128"/>
              </a:rPr>
              <a:t>, IASI, PREFIRE, IRS, IASI-NG, NAST-I, S-HIS, CLARREO, CPF, SBG, TEMPO, OMI, SCIAMACHY …</a:t>
            </a:r>
          </a:p>
          <a:p>
            <a:pPr marL="285750" indent="-194310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altLang="en-US" sz="1700" dirty="0">
                <a:ea typeface="ＭＳ Ｐゴシック" panose="020B0600070205080204" pitchFamily="34" charset="-128"/>
              </a:rPr>
              <a:t>Fast:</a:t>
            </a:r>
          </a:p>
          <a:p>
            <a:pPr marL="742950" lvl="1" indent="-194310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altLang="en-US" sz="1500" dirty="0">
                <a:ea typeface="ＭＳ Ｐゴシック" panose="020B0600070205080204" pitchFamily="34" charset="-128"/>
              </a:rPr>
              <a:t>Milliseconds to fraction of seconds in IR</a:t>
            </a:r>
          </a:p>
          <a:p>
            <a:pPr marL="742950" lvl="1" indent="-194310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altLang="en-US" sz="1500" dirty="0">
                <a:ea typeface="ＭＳ Ｐゴシック" panose="020B0600070205080204" pitchFamily="34" charset="-128"/>
              </a:rPr>
              <a:t>3-4 orders of magnitude faster than LBL in solar</a:t>
            </a:r>
          </a:p>
          <a:p>
            <a:pPr marL="285750" indent="-194310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Accurate relative to LBL:</a:t>
            </a:r>
          </a:p>
          <a:p>
            <a:pPr marL="742950" lvl="1" indent="-194310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500" dirty="0"/>
              <a:t>Thermal: Bias error &lt; 0.002 K  RMS error &lt; 0.03 K</a:t>
            </a:r>
          </a:p>
          <a:p>
            <a:pPr marL="742950" lvl="1" indent="-194310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500" dirty="0"/>
              <a:t>Solar: bias error &lt; 0.001%, RMS error ~0.05%</a:t>
            </a:r>
          </a:p>
          <a:p>
            <a:endParaRPr lang="en-US" altLang="en-US" sz="1412" dirty="0">
              <a:ea typeface="ＭＳ Ｐゴシック" panose="020B0600070205080204" pitchFamily="34" charset="-128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5F67124-D130-D90C-8186-4A4C7D490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3B6F7F-135A-D148-9F7E-05910C70CF6F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130A7456-13A1-163E-B5D8-AC3BFD2194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3785463"/>
              </p:ext>
            </p:extLst>
          </p:nvPr>
        </p:nvGraphicFramePr>
        <p:xfrm>
          <a:off x="457201" y="3901489"/>
          <a:ext cx="3631896" cy="2804111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1779711">
                  <a:extLst>
                    <a:ext uri="{9D8B030D-6E8A-4147-A177-3AD203B41FA5}">
                      <a16:colId xmlns:a16="http://schemas.microsoft.com/office/drawing/2014/main" val="2417765232"/>
                    </a:ext>
                  </a:extLst>
                </a:gridCol>
                <a:gridCol w="834054">
                  <a:extLst>
                    <a:ext uri="{9D8B030D-6E8A-4147-A177-3AD203B41FA5}">
                      <a16:colId xmlns:a16="http://schemas.microsoft.com/office/drawing/2014/main" val="2278648147"/>
                    </a:ext>
                  </a:extLst>
                </a:gridCol>
                <a:gridCol w="1018131">
                  <a:extLst>
                    <a:ext uri="{9D8B030D-6E8A-4147-A177-3AD203B41FA5}">
                      <a16:colId xmlns:a16="http://schemas.microsoft.com/office/drawing/2014/main" val="2695338516"/>
                    </a:ext>
                  </a:extLst>
                </a:gridCol>
              </a:tblGrid>
              <a:tr h="442539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Sensor 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DejaVu LGC Sans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34925" marR="34925" marT="34925" marB="34925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Channel Number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DejaVu LGC Sans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34925" marR="34925" marT="34925" marB="34925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PC score (seconds) 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DejaVu LGC Sans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34925" marR="34925" marT="34925" marB="34925" horzOverflow="overflow"/>
                </a:tc>
                <a:extLst>
                  <a:ext uri="{0D108BD9-81ED-4DB2-BD59-A6C34878D82A}">
                    <a16:rowId xmlns:a16="http://schemas.microsoft.com/office/drawing/2014/main" val="2143625475"/>
                  </a:ext>
                </a:extLst>
              </a:tr>
              <a:tr h="25675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CLARREO, 0.1 cm</a:t>
                      </a:r>
                      <a:r>
                        <a:rPr kumimoji="0" lang="en-US" sz="1200" u="none" strike="noStrike" cap="none" normalizeH="0" baseline="30000" dirty="0">
                          <a:ln>
                            <a:noFill/>
                          </a:ln>
                          <a:effectLst/>
                        </a:rPr>
                        <a:t>-1</a:t>
                      </a:r>
                      <a:endParaRPr kumimoji="0" lang="en-US" sz="1200" b="0" i="0" u="none" strike="noStrike" cap="none" normalizeH="0" baseline="300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DejaVu LGC Sans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34925" marR="34925" marT="34925" marB="34925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19901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DejaVu LGC Sans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34925" marR="34925" marT="34925" marB="34925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0.014 s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DejaVu LGC Sans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34925" marR="34925" marT="34925" marB="34925" horzOverflow="overflow"/>
                </a:tc>
                <a:extLst>
                  <a:ext uri="{0D108BD9-81ED-4DB2-BD59-A6C34878D82A}">
                    <a16:rowId xmlns:a16="http://schemas.microsoft.com/office/drawing/2014/main" val="1956447485"/>
                  </a:ext>
                </a:extLst>
              </a:tr>
              <a:tr h="25675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CLARREO, 0.5 cm</a:t>
                      </a:r>
                      <a:r>
                        <a:rPr kumimoji="0" lang="en-US" sz="1200" u="none" strike="noStrike" cap="none" normalizeH="0" baseline="30000" dirty="0">
                          <a:ln>
                            <a:noFill/>
                          </a:ln>
                          <a:effectLst/>
                        </a:rPr>
                        <a:t>-1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DejaVu LGC Sans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34925" marR="34925" marT="34925" marB="34925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5421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DejaVu LGC Sans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34925" marR="34925" marT="34925" marB="34925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0.011 s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DejaVu LGC Sans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34925" marR="34925" marT="34925" marB="34925" horzOverflow="overflow"/>
                </a:tc>
                <a:extLst>
                  <a:ext uri="{0D108BD9-81ED-4DB2-BD59-A6C34878D82A}">
                    <a16:rowId xmlns:a16="http://schemas.microsoft.com/office/drawing/2014/main" val="3506770453"/>
                  </a:ext>
                </a:extLst>
              </a:tr>
              <a:tr h="25675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CLARREO, 1.0 cm</a:t>
                      </a:r>
                      <a:r>
                        <a:rPr kumimoji="0" lang="en-US" sz="1200" u="none" strike="noStrike" cap="none" normalizeH="0" baseline="30000">
                          <a:ln>
                            <a:noFill/>
                          </a:ln>
                          <a:effectLst/>
                        </a:rPr>
                        <a:t>-1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DejaVu LGC Sans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34925" marR="34925" marT="34925" marB="34925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2711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DejaVu LGC Sans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34925" marR="34925" marT="34925" marB="34925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0.0096 s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DejaVu LGC Sans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34925" marR="34925" marT="34925" marB="34925" horzOverflow="overflow"/>
                </a:tc>
                <a:extLst>
                  <a:ext uri="{0D108BD9-81ED-4DB2-BD59-A6C34878D82A}">
                    <a16:rowId xmlns:a16="http://schemas.microsoft.com/office/drawing/2014/main" val="1931195739"/>
                  </a:ext>
                </a:extLst>
              </a:tr>
              <a:tr h="25675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IASI, 0.25 cm</a:t>
                      </a:r>
                      <a:r>
                        <a:rPr kumimoji="0" lang="en-US" sz="1200" u="none" strike="noStrike" cap="none" normalizeH="0" baseline="30000" dirty="0">
                          <a:ln>
                            <a:noFill/>
                          </a:ln>
                          <a:effectLst/>
                        </a:rPr>
                        <a:t>-1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DejaVu LGC Sans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34925" marR="34925" marT="34925" marB="34925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8461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DejaVu LGC Sans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34925" marR="34925" marT="34925" marB="34925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0.011 s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DejaVu LGC Sans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34925" marR="34925" marT="34925" marB="34925" horzOverflow="overflow"/>
                </a:tc>
                <a:extLst>
                  <a:ext uri="{0D108BD9-81ED-4DB2-BD59-A6C34878D82A}">
                    <a16:rowId xmlns:a16="http://schemas.microsoft.com/office/drawing/2014/main" val="703296459"/>
                  </a:ext>
                </a:extLst>
              </a:tr>
              <a:tr h="25675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AIRS, 0.5-2.5 cm</a:t>
                      </a:r>
                      <a:r>
                        <a:rPr kumimoji="0" lang="en-US" sz="1200" u="none" strike="noStrike" cap="none" normalizeH="0" baseline="30000">
                          <a:ln>
                            <a:noFill/>
                          </a:ln>
                          <a:effectLst/>
                        </a:rPr>
                        <a:t>-1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DejaVu LGC Sans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34925" marR="34925" marT="34925" marB="34925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2378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DejaVu LGC Sans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34925" marR="34925" marT="34925" marB="34925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0.0060 s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DejaVu LGC Sans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34925" marR="34925" marT="34925" marB="34925" horzOverflow="overflow"/>
                </a:tc>
                <a:extLst>
                  <a:ext uri="{0D108BD9-81ED-4DB2-BD59-A6C34878D82A}">
                    <a16:rowId xmlns:a16="http://schemas.microsoft.com/office/drawing/2014/main" val="3851431949"/>
                  </a:ext>
                </a:extLst>
              </a:tr>
              <a:tr h="25675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CrIS,0.625-2.5  cm</a:t>
                      </a:r>
                      <a:r>
                        <a:rPr kumimoji="0" lang="en-US" sz="1200" u="none" strike="noStrike" cap="none" normalizeH="0" baseline="30000" dirty="0">
                          <a:ln>
                            <a:noFill/>
                          </a:ln>
                          <a:effectLst/>
                        </a:rPr>
                        <a:t>-1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DejaVu LGC Sans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34925" marR="34925" marT="34925" marB="34925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1317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DejaVu LGC Sans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34925" marR="34925" marT="34925" marB="34925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0.0050 s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DejaVu LGC Sans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34925" marR="34925" marT="34925" marB="34925" horzOverflow="overflow"/>
                </a:tc>
                <a:extLst>
                  <a:ext uri="{0D108BD9-81ED-4DB2-BD59-A6C34878D82A}">
                    <a16:rowId xmlns:a16="http://schemas.microsoft.com/office/drawing/2014/main" val="637393742"/>
                  </a:ext>
                </a:extLst>
              </a:tr>
              <a:tr h="25675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NAST-I, 0.25 cm</a:t>
                      </a:r>
                      <a:r>
                        <a:rPr kumimoji="0" lang="en-US" sz="1200" u="none" strike="noStrike" cap="none" normalizeH="0" baseline="30000" dirty="0">
                          <a:ln>
                            <a:noFill/>
                          </a:ln>
                          <a:effectLst/>
                        </a:rPr>
                        <a:t>-1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DejaVu LGC Sans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34925" marR="34925" marT="34925" marB="34925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8632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DejaVu LGC Sans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34925" marR="34925" marT="34925" marB="34925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0.010 s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DejaVu LGC Sans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34925" marR="34925" marT="34925" marB="34925" horzOverflow="overflow"/>
                </a:tc>
                <a:extLst>
                  <a:ext uri="{0D108BD9-81ED-4DB2-BD59-A6C34878D82A}">
                    <a16:rowId xmlns:a16="http://schemas.microsoft.com/office/drawing/2014/main" val="2956615982"/>
                  </a:ext>
                </a:extLst>
              </a:tr>
              <a:tr h="25675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DejaVu LGC Sans" charset="0"/>
                          <a:ea typeface="ＭＳ Ｐゴシック" charset="0"/>
                          <a:cs typeface="Times New Roman" charset="0"/>
                        </a:rPr>
                        <a:t>S-HIS, </a:t>
                      </a:r>
                      <a:r>
                        <a:rPr kumimoji="0" lang="en-US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0.5 cm</a:t>
                      </a:r>
                      <a:r>
                        <a:rPr kumimoji="0" lang="en-US" sz="1200" u="none" strike="noStrike" cap="none" normalizeH="0" baseline="30000" dirty="0">
                          <a:ln>
                            <a:noFill/>
                          </a:ln>
                          <a:effectLst/>
                        </a:rPr>
                        <a:t>-1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DejaVu LGC Sans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34925" marR="34925" marT="34925" marB="34925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DejaVu LGC Sans" charset="0"/>
                          <a:ea typeface="ＭＳ Ｐゴシック" charset="0"/>
                          <a:cs typeface="Times New Roman" charset="0"/>
                        </a:rPr>
                        <a:t>4316</a:t>
                      </a:r>
                    </a:p>
                  </a:txBody>
                  <a:tcPr marL="34925" marR="34925" marT="34925" marB="34925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DejaVu LGC Sans" charset="0"/>
                          <a:ea typeface="ＭＳ Ｐゴシック" charset="0"/>
                          <a:cs typeface="Times New Roman" charset="0"/>
                        </a:rPr>
                        <a:t>0.008 s</a:t>
                      </a:r>
                    </a:p>
                  </a:txBody>
                  <a:tcPr marL="34925" marR="34925" marT="34925" marB="34925" horzOverflow="overflow"/>
                </a:tc>
                <a:extLst>
                  <a:ext uri="{0D108BD9-81ED-4DB2-BD59-A6C34878D82A}">
                    <a16:rowId xmlns:a16="http://schemas.microsoft.com/office/drawing/2014/main" val="736327022"/>
                  </a:ext>
                </a:extLst>
              </a:tr>
              <a:tr h="307572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DejaVu LGC Sans" charset="0"/>
                          <a:ea typeface="ＭＳ Ｐゴシック" charset="0"/>
                          <a:cs typeface="Times New Roman" charset="0"/>
                        </a:rPr>
                        <a:t>CrIS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DejaVu LGC Sans" charset="0"/>
                          <a:ea typeface="ＭＳ Ｐゴシック" charset="0"/>
                          <a:cs typeface="Times New Roman" charset="0"/>
                        </a:rPr>
                        <a:t>, </a:t>
                      </a:r>
                      <a:r>
                        <a:rPr kumimoji="0" lang="en-US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0.625  cm</a:t>
                      </a:r>
                      <a:r>
                        <a:rPr kumimoji="0" lang="en-US" sz="1200" u="none" strike="noStrike" cap="none" normalizeH="0" baseline="30000" dirty="0">
                          <a:ln>
                            <a:noFill/>
                          </a:ln>
                          <a:effectLst/>
                        </a:rPr>
                        <a:t>-1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DejaVu LGC Sans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34925" marR="34925" marT="34925" marB="34925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DejaVu LGC Sans" charset="0"/>
                          <a:ea typeface="ＭＳ Ｐゴシック" charset="0"/>
                          <a:cs typeface="Times New Roman" charset="0"/>
                        </a:rPr>
                        <a:t>2211</a:t>
                      </a:r>
                    </a:p>
                  </a:txBody>
                  <a:tcPr marL="34925" marR="34925" marT="34925" marB="34925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DejaVu LGC Sans" charset="0"/>
                          <a:ea typeface="ＭＳ Ｐゴシック" charset="0"/>
                          <a:cs typeface="Times New Roman" charset="0"/>
                        </a:rPr>
                        <a:t>0.009 s</a:t>
                      </a:r>
                    </a:p>
                  </a:txBody>
                  <a:tcPr marL="34925" marR="34925" marT="34925" marB="34925" horzOverflow="overflow"/>
                </a:tc>
                <a:extLst>
                  <a:ext uri="{0D108BD9-81ED-4DB2-BD59-A6C34878D82A}">
                    <a16:rowId xmlns:a16="http://schemas.microsoft.com/office/drawing/2014/main" val="12372108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91109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7832"/>
    </mc:Choice>
    <mc:Fallback xmlns="">
      <p:transition spd="slow" advTm="297832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Title 1">
            <a:extLst>
              <a:ext uri="{FF2B5EF4-FFF2-40B4-BE49-F238E27FC236}">
                <a16:creationId xmlns:a16="http://schemas.microsoft.com/office/drawing/2014/main" id="{B95C2519-D415-4B43-A015-3822368D013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41839" y="245162"/>
            <a:ext cx="8436591" cy="861774"/>
          </a:xfrm>
        </p:spPr>
        <p:txBody>
          <a:bodyPr/>
          <a:lstStyle/>
          <a:p>
            <a:pPr eaLnBrk="1" hangingPunct="1"/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PCRTM Calculated Radiance Spectra Agree Well With Satellite Observations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F9F1F66-26F1-1C41-A477-D1DAF7859B19}"/>
              </a:ext>
            </a:extLst>
          </p:cNvPr>
          <p:cNvSpPr/>
          <p:nvPr/>
        </p:nvSpPr>
        <p:spPr>
          <a:xfrm>
            <a:off x="739943" y="9291935"/>
            <a:ext cx="53206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MODIS L2  + CPF simulator @646nm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E132D25-24DB-AA43-B42F-C159E536AE2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BF0E14F-BD05-274B-8675-040AE0C5522B}" type="slidenum">
              <a:rPr lang="en-US" altLang="en-US" smtClean="0"/>
              <a:pPr>
                <a:defRPr/>
              </a:pPr>
              <a:t>3</a:t>
            </a:fld>
            <a:br>
              <a:rPr lang="en-US" altLang="en-US"/>
            </a:br>
            <a:endParaRPr lang="en-US" alt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329AAD8-DAFA-A035-CB1E-CF0FB8E57262}"/>
              </a:ext>
            </a:extLst>
          </p:cNvPr>
          <p:cNvGrpSpPr/>
          <p:nvPr/>
        </p:nvGrpSpPr>
        <p:grpSpPr>
          <a:xfrm>
            <a:off x="238595" y="1259014"/>
            <a:ext cx="9581209" cy="2974058"/>
            <a:chOff x="0" y="0"/>
            <a:chExt cx="5828479" cy="137287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130CBDE-583E-7706-3918-94330E8405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83" t="5529" r="7620" b="5517"/>
            <a:stretch/>
          </p:blipFill>
          <p:spPr bwMode="auto">
            <a:xfrm>
              <a:off x="1939460" y="0"/>
              <a:ext cx="1943100" cy="137287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CE6A42A-23F3-602F-1A1F-CE488ABD2A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31" t="5281" r="7253"/>
            <a:stretch/>
          </p:blipFill>
          <p:spPr bwMode="auto">
            <a:xfrm>
              <a:off x="3884744" y="0"/>
              <a:ext cx="1943735" cy="136715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6" name="object 4">
              <a:extLst>
                <a:ext uri="{FF2B5EF4-FFF2-40B4-BE49-F238E27FC236}">
                  <a16:creationId xmlns:a16="http://schemas.microsoft.com/office/drawing/2014/main" id="{7E59D418-25B0-3340-22E6-8213542F83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2002155" cy="1366520"/>
            </a:xfrm>
            <a:prstGeom prst="rect">
              <a:avLst/>
            </a:prstGeom>
            <a:blipFill dpi="0" rotWithShape="1">
              <a:blip r:embed="rId4"/>
              <a:srcRect/>
              <a:stretch>
                <a:fillRect l="-5230" t="-6868" r="-8837" b="-30"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2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 </a:t>
              </a:r>
            </a:p>
          </p:txBody>
        </p:sp>
      </p:grpSp>
      <p:sp>
        <p:nvSpPr>
          <p:cNvPr id="7" name="Text Box 17">
            <a:extLst>
              <a:ext uri="{FF2B5EF4-FFF2-40B4-BE49-F238E27FC236}">
                <a16:creationId xmlns:a16="http://schemas.microsoft.com/office/drawing/2014/main" id="{1146090C-D9DC-2F1B-5CE9-91953B408902}"/>
              </a:ext>
            </a:extLst>
          </p:cNvPr>
          <p:cNvSpPr txBox="1"/>
          <p:nvPr/>
        </p:nvSpPr>
        <p:spPr>
          <a:xfrm>
            <a:off x="1581571" y="1503067"/>
            <a:ext cx="502252" cy="246221"/>
          </a:xfrm>
          <a:prstGeom prst="rect">
            <a:avLst/>
          </a:prstGeom>
          <a:solidFill>
            <a:prstClr val="white"/>
          </a:solidFill>
          <a:ln>
            <a:noFill/>
          </a:ln>
          <a:effectLst/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IASI</a:t>
            </a:r>
          </a:p>
        </p:txBody>
      </p:sp>
      <p:sp>
        <p:nvSpPr>
          <p:cNvPr id="15" name="Text Box 17">
            <a:extLst>
              <a:ext uri="{FF2B5EF4-FFF2-40B4-BE49-F238E27FC236}">
                <a16:creationId xmlns:a16="http://schemas.microsoft.com/office/drawing/2014/main" id="{4194A368-D81A-1DFD-93DD-89E6C4F9D395}"/>
              </a:ext>
            </a:extLst>
          </p:cNvPr>
          <p:cNvSpPr txBox="1"/>
          <p:nvPr/>
        </p:nvSpPr>
        <p:spPr>
          <a:xfrm>
            <a:off x="5005603" y="1447800"/>
            <a:ext cx="591548" cy="246221"/>
          </a:xfrm>
          <a:prstGeom prst="rect">
            <a:avLst/>
          </a:prstGeom>
          <a:solidFill>
            <a:prstClr val="white"/>
          </a:solidFill>
          <a:ln>
            <a:noFill/>
          </a:ln>
          <a:effectLst/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>
              <a:spcBef>
                <a:spcPts val="0"/>
              </a:spcBef>
              <a:spcAft>
                <a:spcPts val="0"/>
              </a:spcAft>
            </a:pPr>
            <a:r>
              <a:rPr lang="en-US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CrIS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Text Box 17">
            <a:extLst>
              <a:ext uri="{FF2B5EF4-FFF2-40B4-BE49-F238E27FC236}">
                <a16:creationId xmlns:a16="http://schemas.microsoft.com/office/drawing/2014/main" id="{C43E17D0-D592-713C-14B2-B1FAFE8F1079}"/>
              </a:ext>
            </a:extLst>
          </p:cNvPr>
          <p:cNvSpPr txBox="1"/>
          <p:nvPr/>
        </p:nvSpPr>
        <p:spPr>
          <a:xfrm>
            <a:off x="7565464" y="1524000"/>
            <a:ext cx="685890" cy="246221"/>
          </a:xfrm>
          <a:prstGeom prst="rect">
            <a:avLst/>
          </a:prstGeom>
          <a:solidFill>
            <a:prstClr val="white"/>
          </a:solidFill>
          <a:ln>
            <a:noFill/>
          </a:ln>
          <a:effectLst/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AIRS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A6C23C25-D107-5DDA-51B4-29F90E1DDD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38600" y="4469836"/>
            <a:ext cx="5781204" cy="2616764"/>
          </a:xfrm>
        </p:spPr>
        <p:txBody>
          <a:bodyPr>
            <a:normAutofit/>
          </a:bodyPr>
          <a:lstStyle/>
          <a:p>
            <a:pPr marL="12700" eaLnBrk="1" fontAlgn="auto" hangingPunct="1">
              <a:spcBef>
                <a:spcPts val="200"/>
              </a:spcBef>
              <a:spcAft>
                <a:spcPts val="0"/>
              </a:spcAft>
              <a:tabLst>
                <a:tab pos="377190" algn="l"/>
                <a:tab pos="377825" algn="l"/>
              </a:tabLst>
              <a:defRPr/>
            </a:pPr>
            <a:r>
              <a:rPr lang="en-US" spc="15" dirty="0">
                <a:latin typeface="Arial" panose="020B0604020202020204" pitchFamily="34" charset="0"/>
                <a:cs typeface="Arial" panose="020B0604020202020204" pitchFamily="34" charset="0"/>
              </a:rPr>
              <a:t>  Two PCRTM-based retrieval algorithms developed:</a:t>
            </a:r>
          </a:p>
          <a:p>
            <a:pPr marL="755650" lvl="1" indent="-285750" eaLnBrk="1" fontAlgn="auto" hangingPunct="1">
              <a:spcBef>
                <a:spcPts val="200"/>
              </a:spcBef>
              <a:spcAft>
                <a:spcPts val="0"/>
              </a:spcAft>
              <a:buFont typeface="Wingdings" pitchFamily="2" charset="2"/>
              <a:buChar char="Ø"/>
              <a:tabLst>
                <a:tab pos="377190" algn="l"/>
                <a:tab pos="377825" algn="l"/>
              </a:tabLst>
              <a:defRPr/>
            </a:pPr>
            <a:r>
              <a:rPr lang="en-US" sz="1600" spc="15" dirty="0">
                <a:latin typeface="Arial" panose="020B0604020202020204" pitchFamily="34" charset="0"/>
                <a:cs typeface="Arial" panose="020B0604020202020204" pitchFamily="34" charset="0"/>
              </a:rPr>
              <a:t>L2 products: Single Field-of-view Sounder Atmospheric Product (</a:t>
            </a:r>
            <a:r>
              <a:rPr lang="en-US" sz="1600" spc="15" dirty="0" err="1">
                <a:latin typeface="Arial" panose="020B0604020202020204" pitchFamily="34" charset="0"/>
                <a:cs typeface="Arial" panose="020B0604020202020204" pitchFamily="34" charset="0"/>
              </a:rPr>
              <a:t>SiFSAP</a:t>
            </a:r>
            <a:r>
              <a:rPr lang="en-US" sz="1600" spc="15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749300" indent="-290513" eaLnBrk="1" fontAlgn="auto" hangingPunct="1">
              <a:spcBef>
                <a:spcPts val="200"/>
              </a:spcBef>
              <a:spcAft>
                <a:spcPts val="0"/>
              </a:spcAft>
              <a:buFont typeface="Wingdings" pitchFamily="2" charset="2"/>
              <a:buChar char="Ø"/>
              <a:tabLst>
                <a:tab pos="376238" algn="l"/>
                <a:tab pos="377825" algn="l"/>
              </a:tabLst>
              <a:defRPr/>
            </a:pPr>
            <a:r>
              <a:rPr lang="en-US" sz="1600" spc="15" dirty="0">
                <a:latin typeface="Arial" panose="020B0604020202020204" pitchFamily="34" charset="0"/>
                <a:cs typeface="Arial" panose="020B0604020202020204" pitchFamily="34" charset="0"/>
              </a:rPr>
              <a:t>L3 Products: Climate Fingerprinting Sounder Products (</a:t>
            </a:r>
            <a:r>
              <a:rPr lang="en-US" sz="1600" spc="15" dirty="0" err="1">
                <a:latin typeface="Arial" panose="020B0604020202020204" pitchFamily="34" charset="0"/>
                <a:cs typeface="Arial" panose="020B0604020202020204" pitchFamily="34" charset="0"/>
              </a:rPr>
              <a:t>ClimFiSP</a:t>
            </a:r>
            <a:r>
              <a:rPr lang="en-US" sz="1600" spc="15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755650" lvl="1" indent="-285750" eaLnBrk="1" fontAlgn="auto" hangingPunct="1">
              <a:spcBef>
                <a:spcPts val="200"/>
              </a:spcBef>
              <a:spcAft>
                <a:spcPts val="0"/>
              </a:spcAft>
              <a:buFont typeface="Wingdings" pitchFamily="2" charset="2"/>
              <a:buChar char="Ø"/>
              <a:tabLst>
                <a:tab pos="377190" algn="l"/>
                <a:tab pos="377825" algn="l"/>
              </a:tabLst>
              <a:defRPr/>
            </a:pPr>
            <a:r>
              <a:rPr lang="en-US" sz="1600" spc="15" dirty="0">
                <a:latin typeface="Arial" panose="020B0604020202020204" pitchFamily="34" charset="0"/>
                <a:cs typeface="Arial" panose="020B0604020202020204" pitchFamily="34" charset="0"/>
              </a:rPr>
              <a:t>Both products will be available at NASA GES DISC for public access</a:t>
            </a:r>
          </a:p>
          <a:p>
            <a:pPr marL="298450" indent="-285750" eaLnBrk="1" fontAlgn="auto" hangingPunct="1">
              <a:spcBef>
                <a:spcPts val="2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377190" algn="l"/>
                <a:tab pos="377825" algn="l"/>
              </a:tabLst>
              <a:defRPr/>
            </a:pPr>
            <a:r>
              <a:rPr lang="en-US" b="1" i="1" spc="15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Please visit Dr. Xu Liu’s poster (13p.04) on Tuesday, March 23 for all the exciting results</a:t>
            </a:r>
          </a:p>
          <a:p>
            <a:pPr marL="298450" eaLnBrk="1" fontAlgn="auto" hangingPunct="1">
              <a:spcBef>
                <a:spcPts val="0"/>
              </a:spcBef>
              <a:spcAft>
                <a:spcPts val="0"/>
              </a:spcAft>
              <a:tabLst>
                <a:tab pos="377190" algn="l"/>
                <a:tab pos="377825" algn="l"/>
              </a:tabLst>
              <a:defRPr/>
            </a:pPr>
            <a:endParaRPr lang="en-US" sz="1800" spc="15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bject 253">
            <a:extLst>
              <a:ext uri="{FF2B5EF4-FFF2-40B4-BE49-F238E27FC236}">
                <a16:creationId xmlns:a16="http://schemas.microsoft.com/office/drawing/2014/main" id="{CEE4D849-B4B5-8CD1-9CAF-39EC63493460}"/>
              </a:ext>
            </a:extLst>
          </p:cNvPr>
          <p:cNvSpPr/>
          <p:nvPr/>
        </p:nvSpPr>
        <p:spPr>
          <a:xfrm>
            <a:off x="215791" y="4233072"/>
            <a:ext cx="3939366" cy="2974058"/>
          </a:xfrm>
          <a:prstGeom prst="rect">
            <a:avLst/>
          </a:prstGeom>
          <a:blipFill>
            <a:blip r:embed="rId5" cstate="print"/>
            <a:stretch>
              <a:fillRect l="-7244" t="-1414" r="-7244" b="-1414"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ransition spd="med">
    <p:wipe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Title 1">
            <a:extLst>
              <a:ext uri="{FF2B5EF4-FFF2-40B4-BE49-F238E27FC236}">
                <a16:creationId xmlns:a16="http://schemas.microsoft.com/office/drawing/2014/main" id="{B95C2519-D415-4B43-A015-3822368D013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47800" y="258763"/>
            <a:ext cx="8107363" cy="646331"/>
          </a:xfrm>
        </p:spPr>
        <p:txBody>
          <a:bodyPr/>
          <a:lstStyle/>
          <a:p>
            <a:pPr algn="r" eaLnBrk="1" hangingPunct="1"/>
            <a:r>
              <a:rPr lang="en-US" altLang="en-US" sz="2100" b="1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PCRTM Reduces RT Calculations by 3-4 </a:t>
            </a:r>
            <a:r>
              <a:rPr lang="en-US" altLang="en-US" sz="2100" b="1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Oders</a:t>
            </a:r>
            <a:r>
              <a:rPr lang="en-US" altLang="en-US" sz="2100" b="1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of Magnitude Relative to Correlated- Method for CPF-type Spectrometer</a:t>
            </a:r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EA72233E-448F-C345-9CF4-9EA7494BE624}"/>
              </a:ext>
            </a:extLst>
          </p:cNvPr>
          <p:cNvGraphicFramePr>
            <a:graphicFrameLocks noGrp="1"/>
          </p:cNvGraphicFramePr>
          <p:nvPr/>
        </p:nvGraphicFramePr>
        <p:xfrm>
          <a:off x="228600" y="4648200"/>
          <a:ext cx="6096001" cy="93994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569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23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591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5916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5916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5916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87499">
                <a:tc>
                  <a:txBody>
                    <a:bodyPr/>
                    <a:lstStyle/>
                    <a:p>
                      <a:pPr marL="386715">
                        <a:lnSpc>
                          <a:spcPct val="100000"/>
                        </a:lnSpc>
                        <a:spcBef>
                          <a:spcPts val="1060"/>
                        </a:spcBef>
                      </a:pPr>
                      <a:r>
                        <a:rPr sz="1200" b="1" spc="1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PCRTM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134620" marB="0">
                    <a:lnL w="12202">
                      <a:solidFill>
                        <a:srgbClr val="FFFFFF"/>
                      </a:solidFill>
                      <a:prstDash val="solid"/>
                    </a:lnL>
                    <a:lnR w="12202">
                      <a:solidFill>
                        <a:srgbClr val="FFFFFF"/>
                      </a:solidFill>
                      <a:prstDash val="solid"/>
                    </a:lnR>
                    <a:lnT w="12201">
                      <a:solidFill>
                        <a:srgbClr val="FFFFFF"/>
                      </a:solidFill>
                      <a:prstDash val="solid"/>
                    </a:lnT>
                    <a:lnB w="36605">
                      <a:solidFill>
                        <a:srgbClr val="FFFFFF"/>
                      </a:solidFill>
                      <a:prstDash val="soli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60"/>
                        </a:spcBef>
                      </a:pPr>
                      <a:r>
                        <a:rPr sz="1200" b="1" i="1" spc="15" dirty="0">
                          <a:solidFill>
                            <a:srgbClr val="FFFFFF"/>
                          </a:solidFill>
                          <a:latin typeface="Arial-BoldItalicMT"/>
                          <a:cs typeface="Arial-BoldItalicMT"/>
                        </a:rPr>
                        <a:t>nmo</a:t>
                      </a:r>
                      <a:endParaRPr sz="1200">
                        <a:latin typeface="Arial-BoldItalicMT"/>
                        <a:cs typeface="Arial-BoldItalicMT"/>
                      </a:endParaRPr>
                    </a:p>
                  </a:txBody>
                  <a:tcPr marL="0" marR="0" marT="134620" marB="0">
                    <a:lnL w="12202">
                      <a:solidFill>
                        <a:srgbClr val="FFFFFF"/>
                      </a:solidFill>
                      <a:prstDash val="solid"/>
                    </a:lnL>
                    <a:lnR w="12202">
                      <a:solidFill>
                        <a:srgbClr val="FFFFFF"/>
                      </a:solidFill>
                      <a:prstDash val="solid"/>
                    </a:lnR>
                    <a:lnT w="12201">
                      <a:solidFill>
                        <a:srgbClr val="FFFFFF"/>
                      </a:solidFill>
                      <a:prstDash val="solid"/>
                    </a:lnT>
                    <a:lnB w="36605">
                      <a:solidFill>
                        <a:srgbClr val="FFFFFF"/>
                      </a:solidFill>
                      <a:prstDash val="soli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marL="222885">
                        <a:lnSpc>
                          <a:spcPct val="100000"/>
                        </a:lnSpc>
                        <a:spcBef>
                          <a:spcPts val="1060"/>
                        </a:spcBef>
                      </a:pPr>
                      <a:r>
                        <a:rPr sz="1200" b="1" i="1" spc="10" dirty="0">
                          <a:solidFill>
                            <a:srgbClr val="FFFFFF"/>
                          </a:solidFill>
                          <a:latin typeface="Arial-BoldItalicMT"/>
                          <a:cs typeface="Arial-BoldItalicMT"/>
                        </a:rPr>
                        <a:t>nch</a:t>
                      </a:r>
                      <a:endParaRPr sz="1200">
                        <a:latin typeface="Arial-BoldItalicMT"/>
                        <a:cs typeface="Arial-BoldItalicMT"/>
                      </a:endParaRPr>
                    </a:p>
                  </a:txBody>
                  <a:tcPr marL="0" marR="0" marT="134620" marB="0">
                    <a:lnL w="12202">
                      <a:solidFill>
                        <a:srgbClr val="FFFFFF"/>
                      </a:solidFill>
                      <a:prstDash val="solid"/>
                    </a:lnL>
                    <a:lnR w="12202">
                      <a:solidFill>
                        <a:srgbClr val="FFFFFF"/>
                      </a:solidFill>
                      <a:prstDash val="solid"/>
                    </a:lnR>
                    <a:lnT w="12201">
                      <a:solidFill>
                        <a:srgbClr val="FFFFFF"/>
                      </a:solidFill>
                      <a:prstDash val="solid"/>
                    </a:lnT>
                    <a:lnB w="36605">
                      <a:solidFill>
                        <a:srgbClr val="FFFFFF"/>
                      </a:solidFill>
                      <a:prstDash val="soli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marL="222885">
                        <a:lnSpc>
                          <a:spcPct val="100000"/>
                        </a:lnSpc>
                        <a:spcBef>
                          <a:spcPts val="1060"/>
                        </a:spcBef>
                      </a:pPr>
                      <a:r>
                        <a:rPr sz="1200" b="1" i="1" spc="10" dirty="0">
                          <a:solidFill>
                            <a:srgbClr val="FFFFFF"/>
                          </a:solidFill>
                          <a:latin typeface="Arial-BoldItalicMT"/>
                          <a:cs typeface="Arial-BoldItalicMT"/>
                        </a:rPr>
                        <a:t>npc</a:t>
                      </a:r>
                      <a:endParaRPr sz="1200">
                        <a:latin typeface="Arial-BoldItalicMT"/>
                        <a:cs typeface="Arial-BoldItalicMT"/>
                      </a:endParaRPr>
                    </a:p>
                  </a:txBody>
                  <a:tcPr marL="0" marR="0" marT="134620" marB="0">
                    <a:lnL w="12202">
                      <a:solidFill>
                        <a:srgbClr val="FFFFFF"/>
                      </a:solidFill>
                      <a:prstDash val="solid"/>
                    </a:lnL>
                    <a:lnR w="12202">
                      <a:solidFill>
                        <a:srgbClr val="FFFFFF"/>
                      </a:solidFill>
                      <a:prstDash val="solid"/>
                    </a:lnR>
                    <a:lnT w="12201">
                      <a:solidFill>
                        <a:srgbClr val="FFFFFF"/>
                      </a:solidFill>
                      <a:prstDash val="solid"/>
                    </a:lnT>
                    <a:lnB w="36605">
                      <a:solidFill>
                        <a:srgbClr val="FFFFFF"/>
                      </a:solidFill>
                      <a:prstDash val="soli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60"/>
                        </a:spcBef>
                      </a:pPr>
                      <a:r>
                        <a:rPr sz="1200" b="1" i="1" spc="10" dirty="0">
                          <a:solidFill>
                            <a:srgbClr val="FFFFFF"/>
                          </a:solidFill>
                          <a:latin typeface="Arial-BoldItalicMT"/>
                          <a:cs typeface="Arial-BoldItalicMT"/>
                        </a:rPr>
                        <a:t>nsmo</a:t>
                      </a:r>
                      <a:endParaRPr sz="1200">
                        <a:latin typeface="Arial-BoldItalicMT"/>
                        <a:cs typeface="Arial-BoldItalicMT"/>
                      </a:endParaRPr>
                    </a:p>
                  </a:txBody>
                  <a:tcPr marL="0" marR="0" marT="134620" marB="0">
                    <a:lnL w="12202">
                      <a:solidFill>
                        <a:srgbClr val="FFFFFF"/>
                      </a:solidFill>
                      <a:prstDash val="solid"/>
                    </a:lnL>
                    <a:lnR w="12202">
                      <a:solidFill>
                        <a:srgbClr val="FFFFFF"/>
                      </a:solidFill>
                      <a:prstDash val="solid"/>
                    </a:lnR>
                    <a:lnT w="12201">
                      <a:solidFill>
                        <a:srgbClr val="FFFFFF"/>
                      </a:solidFill>
                      <a:prstDash val="solid"/>
                    </a:lnT>
                    <a:lnB w="36605">
                      <a:solidFill>
                        <a:srgbClr val="FFFFFF"/>
                      </a:solidFill>
                      <a:prstDash val="soli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2205"/>
                        </a:lnSpc>
                      </a:pPr>
                      <a:r>
                        <a:rPr lang="en-US" sz="1200" b="1" i="1" spc="-135" dirty="0">
                          <a:solidFill>
                            <a:srgbClr val="FFFFFF"/>
                          </a:solidFill>
                          <a:latin typeface="Georgia-BoldItalic"/>
                          <a:cs typeface="Georgia-BoldItalic"/>
                        </a:rPr>
                        <a:t>S</a:t>
                      </a:r>
                      <a:r>
                        <a:rPr sz="1200" b="1" i="1" spc="-135" dirty="0">
                          <a:solidFill>
                            <a:srgbClr val="FFFFFF"/>
                          </a:solidFill>
                          <a:latin typeface="Georgia-BoldItalic"/>
                          <a:cs typeface="Georgia-BoldItalic"/>
                        </a:rPr>
                        <a:t>peed</a:t>
                      </a:r>
                      <a:r>
                        <a:rPr lang="en-US" sz="1200" b="1" i="1" spc="-135" dirty="0">
                          <a:solidFill>
                            <a:srgbClr val="FFFFFF"/>
                          </a:solidFill>
                          <a:latin typeface="Georgia-BoldItalic"/>
                          <a:cs typeface="Georgia-BoldItalic"/>
                        </a:rPr>
                        <a:t> -</a:t>
                      </a:r>
                      <a:r>
                        <a:rPr sz="1200" b="1" i="1" spc="-170" dirty="0">
                          <a:solidFill>
                            <a:srgbClr val="FFFFFF"/>
                          </a:solidFill>
                          <a:latin typeface="Georgia-BoldItalic"/>
                          <a:cs typeface="Georgia-BoldItalic"/>
                        </a:rPr>
                        <a:t>up</a:t>
                      </a:r>
                      <a:endParaRPr sz="1200" dirty="0">
                        <a:latin typeface="Georgia-BoldItalic"/>
                        <a:cs typeface="Georgia-BoldItalic"/>
                      </a:endParaRPr>
                    </a:p>
                  </a:txBody>
                  <a:tcPr marL="0" marR="0" marT="0" marB="0">
                    <a:lnL w="12202">
                      <a:solidFill>
                        <a:srgbClr val="FFFFFF"/>
                      </a:solidFill>
                      <a:prstDash val="solid"/>
                    </a:lnL>
                    <a:lnR w="12202">
                      <a:solidFill>
                        <a:srgbClr val="FFFFFF"/>
                      </a:solidFill>
                      <a:prstDash val="solid"/>
                    </a:lnR>
                    <a:lnT w="12201">
                      <a:solidFill>
                        <a:srgbClr val="FFFFFF"/>
                      </a:solidFill>
                      <a:prstDash val="solid"/>
                    </a:lnT>
                    <a:lnB w="36605">
                      <a:solidFill>
                        <a:srgbClr val="FFFFFF"/>
                      </a:solidFill>
                      <a:prstDash val="solid"/>
                    </a:lnB>
                    <a:solidFill>
                      <a:srgbClr val="FF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0170">
                <a:tc>
                  <a:txBody>
                    <a:bodyPr/>
                    <a:lstStyle/>
                    <a:p>
                      <a:pPr marL="163830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sz="1200" b="1" spc="1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Land </a:t>
                      </a:r>
                      <a:r>
                        <a:rPr sz="1200" b="1" spc="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(</a:t>
                      </a:r>
                      <a:r>
                        <a:rPr lang="en-US" sz="1200" b="1" spc="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8</a:t>
                      </a:r>
                      <a:r>
                        <a:rPr sz="1200" b="1" spc="-1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nm)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86995" marB="0">
                    <a:lnL w="12202">
                      <a:solidFill>
                        <a:srgbClr val="FFFFFF"/>
                      </a:solidFill>
                      <a:prstDash val="solid"/>
                    </a:lnL>
                    <a:lnR w="12202">
                      <a:solidFill>
                        <a:srgbClr val="FFFFFF"/>
                      </a:solidFill>
                      <a:prstDash val="solid"/>
                    </a:lnR>
                    <a:lnT w="36605">
                      <a:solidFill>
                        <a:srgbClr val="FFFFFF"/>
                      </a:solidFill>
                      <a:prstDash val="solid"/>
                    </a:lnT>
                    <a:lnB w="12201">
                      <a:solidFill>
                        <a:srgbClr val="FFFFFF"/>
                      </a:solidFill>
                      <a:prstDash val="soli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sz="1200" spc="5" dirty="0">
                          <a:latin typeface="Arial"/>
                          <a:cs typeface="Arial"/>
                        </a:rPr>
                        <a:t>259,029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86995" marB="0">
                    <a:lnL w="12202">
                      <a:solidFill>
                        <a:srgbClr val="FFFFFF"/>
                      </a:solidFill>
                      <a:prstDash val="solid"/>
                    </a:lnL>
                    <a:lnR w="12202">
                      <a:solidFill>
                        <a:srgbClr val="FFFFFF"/>
                      </a:solidFill>
                      <a:prstDash val="solid"/>
                    </a:lnR>
                    <a:lnT w="36605">
                      <a:solidFill>
                        <a:srgbClr val="FFFFFF"/>
                      </a:solidFill>
                      <a:prstDash val="solid"/>
                    </a:lnT>
                    <a:lnB w="12201">
                      <a:solidFill>
                        <a:srgbClr val="FFFFFF"/>
                      </a:solidFill>
                      <a:prstDash val="solid"/>
                    </a:lnB>
                    <a:solidFill>
                      <a:srgbClr val="FFD3CB"/>
                    </a:solidFill>
                  </a:tcPr>
                </a:tc>
                <a:tc>
                  <a:txBody>
                    <a:bodyPr/>
                    <a:lstStyle/>
                    <a:p>
                      <a:pPr marL="236854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sz="1200" spc="5" dirty="0">
                          <a:latin typeface="Arial"/>
                          <a:cs typeface="Arial"/>
                        </a:rPr>
                        <a:t>546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86995" marB="0">
                    <a:lnL w="12202">
                      <a:solidFill>
                        <a:srgbClr val="FFFFFF"/>
                      </a:solidFill>
                      <a:prstDash val="solid"/>
                    </a:lnL>
                    <a:lnR w="12202">
                      <a:solidFill>
                        <a:srgbClr val="FFFFFF"/>
                      </a:solidFill>
                      <a:prstDash val="solid"/>
                    </a:lnR>
                    <a:lnT w="36605">
                      <a:solidFill>
                        <a:srgbClr val="FFFFFF"/>
                      </a:solidFill>
                      <a:prstDash val="solid"/>
                    </a:lnT>
                    <a:lnB w="12201">
                      <a:solidFill>
                        <a:srgbClr val="FFFFFF"/>
                      </a:solidFill>
                      <a:prstDash val="solid"/>
                    </a:lnB>
                    <a:solidFill>
                      <a:srgbClr val="FFD3CB"/>
                    </a:solidFill>
                  </a:tcPr>
                </a:tc>
                <a:tc>
                  <a:txBody>
                    <a:bodyPr/>
                    <a:lstStyle/>
                    <a:p>
                      <a:pPr marL="236854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sz="1200" spc="5" dirty="0">
                          <a:latin typeface="Arial"/>
                          <a:cs typeface="Arial"/>
                        </a:rPr>
                        <a:t>220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6995" marB="0">
                    <a:lnL w="12202">
                      <a:solidFill>
                        <a:srgbClr val="FFFFFF"/>
                      </a:solidFill>
                      <a:prstDash val="solid"/>
                    </a:lnL>
                    <a:lnR w="12202">
                      <a:solidFill>
                        <a:srgbClr val="FFFFFF"/>
                      </a:solidFill>
                      <a:prstDash val="solid"/>
                    </a:lnR>
                    <a:lnT w="36605">
                      <a:solidFill>
                        <a:srgbClr val="FFFFFF"/>
                      </a:solidFill>
                      <a:prstDash val="solid"/>
                    </a:lnT>
                    <a:lnB w="12201">
                      <a:solidFill>
                        <a:srgbClr val="FFFFFF"/>
                      </a:solidFill>
                      <a:prstDash val="solid"/>
                    </a:lnB>
                    <a:solidFill>
                      <a:srgbClr val="FFD3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sz="1200" spc="5" dirty="0">
                          <a:latin typeface="Arial"/>
                          <a:cs typeface="Arial"/>
                        </a:rPr>
                        <a:t>262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6995" marB="0">
                    <a:lnL w="12202">
                      <a:solidFill>
                        <a:srgbClr val="FFFFFF"/>
                      </a:solidFill>
                      <a:prstDash val="solid"/>
                    </a:lnL>
                    <a:lnR w="12202">
                      <a:solidFill>
                        <a:srgbClr val="FFFFFF"/>
                      </a:solidFill>
                      <a:prstDash val="solid"/>
                    </a:lnR>
                    <a:lnT w="36605">
                      <a:solidFill>
                        <a:srgbClr val="FFFFFF"/>
                      </a:solidFill>
                      <a:prstDash val="solid"/>
                    </a:lnT>
                    <a:lnB w="12201">
                      <a:solidFill>
                        <a:srgbClr val="FFFFFF"/>
                      </a:solidFill>
                      <a:prstDash val="solid"/>
                    </a:lnB>
                    <a:solidFill>
                      <a:srgbClr val="FFD3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sz="1200" spc="5" dirty="0">
                          <a:latin typeface="Arial"/>
                          <a:cs typeface="Arial"/>
                        </a:rPr>
                        <a:t>988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6995" marB="0">
                    <a:lnL w="12202">
                      <a:solidFill>
                        <a:srgbClr val="FFFFFF"/>
                      </a:solidFill>
                      <a:prstDash val="solid"/>
                    </a:lnL>
                    <a:lnR w="12202">
                      <a:solidFill>
                        <a:srgbClr val="FFFFFF"/>
                      </a:solidFill>
                      <a:prstDash val="solid"/>
                    </a:lnR>
                    <a:lnT w="36605">
                      <a:solidFill>
                        <a:srgbClr val="FFFFFF"/>
                      </a:solidFill>
                      <a:prstDash val="solid"/>
                    </a:lnT>
                    <a:lnB w="12201">
                      <a:solidFill>
                        <a:srgbClr val="FFFFFF"/>
                      </a:solidFill>
                      <a:prstDash val="solid"/>
                    </a:lnB>
                    <a:solidFill>
                      <a:srgbClr val="FFD3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0531">
                <a:tc>
                  <a:txBody>
                    <a:bodyPr/>
                    <a:lstStyle/>
                    <a:p>
                      <a:pPr marL="83185">
                        <a:lnSpc>
                          <a:spcPct val="100000"/>
                        </a:lnSpc>
                        <a:spcBef>
                          <a:spcPts val="785"/>
                        </a:spcBef>
                      </a:pPr>
                      <a:r>
                        <a:rPr sz="1200" b="1" spc="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Ocean </a:t>
                      </a:r>
                      <a:r>
                        <a:rPr sz="1200" b="1" spc="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(</a:t>
                      </a:r>
                      <a:r>
                        <a:rPr lang="en-US" sz="1200" b="1" spc="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8</a:t>
                      </a:r>
                      <a:r>
                        <a:rPr sz="1200" b="1" spc="-9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nm)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99695" marB="0">
                    <a:lnL w="12202">
                      <a:solidFill>
                        <a:srgbClr val="FFFFFF"/>
                      </a:solidFill>
                      <a:prstDash val="solid"/>
                    </a:lnL>
                    <a:lnR w="12202">
                      <a:solidFill>
                        <a:srgbClr val="FFFFFF"/>
                      </a:solidFill>
                      <a:prstDash val="solid"/>
                    </a:lnR>
                    <a:lnT w="12201">
                      <a:solidFill>
                        <a:srgbClr val="FFFFFF"/>
                      </a:solidFill>
                      <a:prstDash val="solid"/>
                    </a:lnT>
                    <a:lnB w="12201">
                      <a:solidFill>
                        <a:srgbClr val="FFFFFF"/>
                      </a:solidFill>
                      <a:prstDash val="soli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85"/>
                        </a:spcBef>
                      </a:pPr>
                      <a:r>
                        <a:rPr sz="1200" spc="5" dirty="0">
                          <a:latin typeface="Arial"/>
                          <a:cs typeface="Arial"/>
                        </a:rPr>
                        <a:t>259,029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99695" marB="0">
                    <a:lnL w="12202">
                      <a:solidFill>
                        <a:srgbClr val="FFFFFF"/>
                      </a:solidFill>
                      <a:prstDash val="solid"/>
                    </a:lnL>
                    <a:lnR w="12202">
                      <a:solidFill>
                        <a:srgbClr val="FFFFFF"/>
                      </a:solidFill>
                      <a:prstDash val="solid"/>
                    </a:lnR>
                    <a:lnT w="12201">
                      <a:solidFill>
                        <a:srgbClr val="FFFFFF"/>
                      </a:solidFill>
                      <a:prstDash val="solid"/>
                    </a:lnT>
                    <a:lnB w="12201">
                      <a:solidFill>
                        <a:srgbClr val="FFFFFF"/>
                      </a:solidFill>
                      <a:prstDash val="solid"/>
                    </a:lnB>
                    <a:solidFill>
                      <a:srgbClr val="FFEAE7"/>
                    </a:solidFill>
                  </a:tcPr>
                </a:tc>
                <a:tc>
                  <a:txBody>
                    <a:bodyPr/>
                    <a:lstStyle/>
                    <a:p>
                      <a:pPr marL="236854">
                        <a:lnSpc>
                          <a:spcPct val="100000"/>
                        </a:lnSpc>
                        <a:spcBef>
                          <a:spcPts val="785"/>
                        </a:spcBef>
                      </a:pPr>
                      <a:r>
                        <a:rPr sz="1200" spc="5" dirty="0">
                          <a:latin typeface="Arial"/>
                          <a:cs typeface="Arial"/>
                        </a:rPr>
                        <a:t>546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99695" marB="0">
                    <a:lnL w="12202">
                      <a:solidFill>
                        <a:srgbClr val="FFFFFF"/>
                      </a:solidFill>
                      <a:prstDash val="solid"/>
                    </a:lnL>
                    <a:lnR w="12202">
                      <a:solidFill>
                        <a:srgbClr val="FFFFFF"/>
                      </a:solidFill>
                      <a:prstDash val="solid"/>
                    </a:lnR>
                    <a:lnT w="12201">
                      <a:solidFill>
                        <a:srgbClr val="FFFFFF"/>
                      </a:solidFill>
                      <a:prstDash val="solid"/>
                    </a:lnT>
                    <a:lnB w="12201">
                      <a:solidFill>
                        <a:srgbClr val="FFFFFF"/>
                      </a:solidFill>
                      <a:prstDash val="solid"/>
                    </a:lnB>
                    <a:solidFill>
                      <a:srgbClr val="FFEAE7"/>
                    </a:solidFill>
                  </a:tcPr>
                </a:tc>
                <a:tc>
                  <a:txBody>
                    <a:bodyPr/>
                    <a:lstStyle/>
                    <a:p>
                      <a:pPr marL="236854">
                        <a:lnSpc>
                          <a:spcPct val="100000"/>
                        </a:lnSpc>
                        <a:spcBef>
                          <a:spcPts val="785"/>
                        </a:spcBef>
                      </a:pPr>
                      <a:r>
                        <a:rPr sz="1200" spc="5" dirty="0">
                          <a:latin typeface="Arial"/>
                          <a:cs typeface="Arial"/>
                        </a:rPr>
                        <a:t>267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99695" marB="0">
                    <a:lnL w="12202">
                      <a:solidFill>
                        <a:srgbClr val="FFFFFF"/>
                      </a:solidFill>
                      <a:prstDash val="solid"/>
                    </a:lnL>
                    <a:lnR w="12202">
                      <a:solidFill>
                        <a:srgbClr val="FFFFFF"/>
                      </a:solidFill>
                      <a:prstDash val="solid"/>
                    </a:lnR>
                    <a:lnT w="12201">
                      <a:solidFill>
                        <a:srgbClr val="FFFFFF"/>
                      </a:solidFill>
                      <a:prstDash val="solid"/>
                    </a:lnT>
                    <a:lnB w="12201">
                      <a:solidFill>
                        <a:srgbClr val="FFFFFF"/>
                      </a:solidFill>
                      <a:prstDash val="solid"/>
                    </a:lnB>
                    <a:solidFill>
                      <a:srgbClr val="FFEA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85"/>
                        </a:spcBef>
                      </a:pPr>
                      <a:r>
                        <a:rPr sz="1200" spc="5" dirty="0">
                          <a:latin typeface="Arial"/>
                          <a:cs typeface="Arial"/>
                        </a:rPr>
                        <a:t>240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99695" marB="0">
                    <a:lnL w="12202">
                      <a:solidFill>
                        <a:srgbClr val="FFFFFF"/>
                      </a:solidFill>
                      <a:prstDash val="solid"/>
                    </a:lnL>
                    <a:lnR w="12202">
                      <a:solidFill>
                        <a:srgbClr val="FFFFFF"/>
                      </a:solidFill>
                      <a:prstDash val="solid"/>
                    </a:lnR>
                    <a:lnT w="12201">
                      <a:solidFill>
                        <a:srgbClr val="FFFFFF"/>
                      </a:solidFill>
                      <a:prstDash val="solid"/>
                    </a:lnT>
                    <a:lnB w="12201">
                      <a:solidFill>
                        <a:srgbClr val="FFFFFF"/>
                      </a:solidFill>
                      <a:prstDash val="solid"/>
                    </a:lnB>
                    <a:solidFill>
                      <a:srgbClr val="FFEA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85"/>
                        </a:spcBef>
                      </a:pPr>
                      <a:r>
                        <a:rPr sz="1200" spc="5" dirty="0">
                          <a:latin typeface="Arial"/>
                          <a:cs typeface="Arial"/>
                        </a:rPr>
                        <a:t>1079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99695" marB="0">
                    <a:lnL w="12202">
                      <a:solidFill>
                        <a:srgbClr val="FFFFFF"/>
                      </a:solidFill>
                      <a:prstDash val="solid"/>
                    </a:lnL>
                    <a:lnR w="12202">
                      <a:solidFill>
                        <a:srgbClr val="FFFFFF"/>
                      </a:solidFill>
                      <a:prstDash val="solid"/>
                    </a:lnR>
                    <a:lnT w="12201">
                      <a:solidFill>
                        <a:srgbClr val="FFFFFF"/>
                      </a:solidFill>
                      <a:prstDash val="solid"/>
                    </a:lnT>
                    <a:lnB w="12201">
                      <a:solidFill>
                        <a:srgbClr val="FFFFFF"/>
                      </a:solidFill>
                      <a:prstDash val="solid"/>
                    </a:lnB>
                    <a:solidFill>
                      <a:srgbClr val="FFEA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97F5B569-CB3C-B04A-90BE-6AF80D1126F4}"/>
              </a:ext>
            </a:extLst>
          </p:cNvPr>
          <p:cNvSpPr txBox="1"/>
          <p:nvPr/>
        </p:nvSpPr>
        <p:spPr>
          <a:xfrm>
            <a:off x="6339255" y="4634042"/>
            <a:ext cx="35813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Number of radiative transfer calculations for PCRTM are reduced by 3 orders of magnitude relative to </a:t>
            </a:r>
            <a:r>
              <a:rPr lang="en-US" sz="1400" dirty="0" err="1"/>
              <a:t>modtran</a:t>
            </a:r>
            <a:r>
              <a:rPr lang="en-US" sz="1400" dirty="0"/>
              <a:t>  for spectral range from 300 nm to 2500 nm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65CD294-3489-B441-B9C6-35F61929F8D4}"/>
              </a:ext>
            </a:extLst>
          </p:cNvPr>
          <p:cNvSpPr/>
          <p:nvPr/>
        </p:nvSpPr>
        <p:spPr>
          <a:xfrm>
            <a:off x="6367477" y="5891488"/>
            <a:ext cx="331468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spc="5" dirty="0"/>
              <a:t>Hybrid Stream method further speed up </a:t>
            </a:r>
            <a:r>
              <a:rPr lang="en-US" sz="1400" spc="10" dirty="0"/>
              <a:t>PCRTM-SOLAR by another factor of 5-10 relative to 32-stream PCRTM</a:t>
            </a:r>
            <a:endParaRPr lang="en-US" sz="1400" dirty="0"/>
          </a:p>
        </p:txBody>
      </p:sp>
      <p:graphicFrame>
        <p:nvGraphicFramePr>
          <p:cNvPr id="10" name="object 5">
            <a:extLst>
              <a:ext uri="{FF2B5EF4-FFF2-40B4-BE49-F238E27FC236}">
                <a16:creationId xmlns:a16="http://schemas.microsoft.com/office/drawing/2014/main" id="{633A0E6A-CAB1-9A4C-9688-80EABDB286F6}"/>
              </a:ext>
            </a:extLst>
          </p:cNvPr>
          <p:cNvGraphicFramePr>
            <a:graphicFrameLocks noGrp="1"/>
          </p:cNvGraphicFramePr>
          <p:nvPr/>
        </p:nvGraphicFramePr>
        <p:xfrm>
          <a:off x="246475" y="5787990"/>
          <a:ext cx="6096000" cy="120967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147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02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502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2027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6051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59979">
                <a:tc>
                  <a:txBody>
                    <a:bodyPr/>
                    <a:lstStyle/>
                    <a:p>
                      <a:pPr algn="ctr"/>
                      <a:endParaRPr lang="en-US"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</a:t>
                      </a:r>
                      <a:r>
                        <a:rPr lang="en-US" sz="12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PCRTM</a:t>
                      </a:r>
                      <a:endParaRPr sz="1200" b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202">
                      <a:solidFill>
                        <a:srgbClr val="FFFFFF"/>
                      </a:solidFill>
                      <a:prstDash val="solid"/>
                    </a:lnL>
                    <a:lnR w="12202">
                      <a:solidFill>
                        <a:srgbClr val="FFFFFF"/>
                      </a:solidFill>
                      <a:prstDash val="solid"/>
                    </a:lnR>
                    <a:lnT w="12201">
                      <a:solidFill>
                        <a:srgbClr val="FFFFFF"/>
                      </a:solidFill>
                      <a:prstDash val="solid"/>
                    </a:lnT>
                    <a:lnB w="36605">
                      <a:solidFill>
                        <a:srgbClr val="FFFFFF"/>
                      </a:solidFill>
                      <a:prstDash val="soli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1235"/>
                        </a:spcBef>
                      </a:pPr>
                      <a:r>
                        <a:rPr sz="1200" b="0" spc="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M1</a:t>
                      </a:r>
                      <a:endParaRPr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202">
                      <a:solidFill>
                        <a:srgbClr val="FFFFFF"/>
                      </a:solidFill>
                      <a:prstDash val="solid"/>
                    </a:lnL>
                    <a:lnR w="12202">
                      <a:solidFill>
                        <a:srgbClr val="FFFFFF"/>
                      </a:solidFill>
                      <a:prstDash val="solid"/>
                    </a:lnR>
                    <a:lnT w="12201">
                      <a:solidFill>
                        <a:srgbClr val="FFFFFF"/>
                      </a:solidFill>
                      <a:prstDash val="solid"/>
                    </a:lnT>
                    <a:lnB w="36605">
                      <a:solidFill>
                        <a:srgbClr val="FFFFFF"/>
                      </a:solidFill>
                      <a:prstDash val="soli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R="290830" algn="ctr">
                        <a:lnSpc>
                          <a:spcPct val="100000"/>
                        </a:lnSpc>
                        <a:spcBef>
                          <a:spcPts val="1235"/>
                        </a:spcBef>
                      </a:pPr>
                      <a:r>
                        <a:rPr sz="1200" b="0" spc="-1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M2</a:t>
                      </a:r>
                      <a:endParaRPr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202">
                      <a:solidFill>
                        <a:srgbClr val="FFFFFF"/>
                      </a:solidFill>
                      <a:prstDash val="solid"/>
                    </a:lnL>
                    <a:lnR w="12202">
                      <a:solidFill>
                        <a:srgbClr val="FFFFFF"/>
                      </a:solidFill>
                      <a:prstDash val="solid"/>
                    </a:lnR>
                    <a:lnT w="12201">
                      <a:solidFill>
                        <a:srgbClr val="FFFFFF"/>
                      </a:solidFill>
                      <a:prstDash val="solid"/>
                    </a:lnT>
                    <a:lnB w="36605">
                      <a:solidFill>
                        <a:srgbClr val="FFFFFF"/>
                      </a:solidFill>
                      <a:prstDash val="soli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200" b="0" spc="1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Speedup</a:t>
                      </a:r>
                      <a:r>
                        <a:rPr sz="1200" b="0" spc="-7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0" spc="1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</a:t>
                      </a:r>
                      <a:endParaRPr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109855" marR="101600" algn="ctr">
                        <a:lnSpc>
                          <a:spcPct val="115500"/>
                        </a:lnSpc>
                        <a:spcBef>
                          <a:spcPts val="30"/>
                        </a:spcBef>
                      </a:pPr>
                      <a:r>
                        <a:rPr sz="1200" b="0" spc="1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Regular</a:t>
                      </a:r>
                      <a:r>
                        <a:rPr sz="1200" b="0" spc="-9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0" spc="1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PCRTM-  SOLAR</a:t>
                      </a:r>
                      <a:endParaRPr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6350" marB="0" anchor="ctr">
                    <a:lnL w="12202">
                      <a:solidFill>
                        <a:srgbClr val="FFFFFF"/>
                      </a:solidFill>
                      <a:prstDash val="solid"/>
                    </a:lnL>
                    <a:lnR w="12202">
                      <a:solidFill>
                        <a:srgbClr val="FFFFFF"/>
                      </a:solidFill>
                      <a:prstDash val="solid"/>
                    </a:lnR>
                    <a:lnT w="12201">
                      <a:solidFill>
                        <a:srgbClr val="FFFFFF"/>
                      </a:solidFill>
                      <a:prstDash val="solid"/>
                    </a:lnT>
                    <a:lnB w="36605">
                      <a:solidFill>
                        <a:srgbClr val="FFFFFF"/>
                      </a:solidFill>
                      <a:prstDash val="soli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marL="224154" marR="215900" indent="27305" algn="ctr">
                        <a:lnSpc>
                          <a:spcPct val="117000"/>
                        </a:lnSpc>
                      </a:pPr>
                      <a:r>
                        <a:rPr sz="1200" b="0" spc="1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Speedup to  </a:t>
                      </a:r>
                      <a:r>
                        <a:rPr sz="1200" b="0" spc="-1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</a:t>
                      </a:r>
                      <a:r>
                        <a:rPr sz="1200" b="0" spc="-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DTRAN</a:t>
                      </a:r>
                      <a:r>
                        <a:rPr sz="1200" b="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810" marB="0" anchor="ctr">
                    <a:lnL w="12202">
                      <a:solidFill>
                        <a:srgbClr val="FFFFFF"/>
                      </a:solidFill>
                      <a:prstDash val="solid"/>
                    </a:lnL>
                    <a:lnR w="12202">
                      <a:solidFill>
                        <a:srgbClr val="FFFFFF"/>
                      </a:solidFill>
                      <a:prstDash val="solid"/>
                    </a:lnR>
                    <a:lnT w="12201">
                      <a:solidFill>
                        <a:srgbClr val="FFFFFF"/>
                      </a:solidFill>
                      <a:prstDash val="solid"/>
                    </a:lnT>
                    <a:lnB w="36605">
                      <a:solidFill>
                        <a:srgbClr val="FFFFFF"/>
                      </a:solidFill>
                      <a:prstDash val="solid"/>
                    </a:lnB>
                    <a:solidFill>
                      <a:srgbClr val="FF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3774"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sz="1200" b="0" spc="1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Land 8</a:t>
                      </a:r>
                      <a:r>
                        <a:rPr sz="1200" b="0" spc="-13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0" spc="2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nm</a:t>
                      </a:r>
                      <a:endParaRPr sz="1200" b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8255" marB="0" anchor="ctr">
                    <a:lnL w="12202">
                      <a:solidFill>
                        <a:srgbClr val="FFFFFF"/>
                      </a:solidFill>
                      <a:prstDash val="solid"/>
                    </a:lnL>
                    <a:lnR w="12202">
                      <a:solidFill>
                        <a:srgbClr val="FFFFFF"/>
                      </a:solidFill>
                      <a:prstDash val="solid"/>
                    </a:lnR>
                    <a:lnT w="36605">
                      <a:solidFill>
                        <a:srgbClr val="FFFFFF"/>
                      </a:solidFill>
                      <a:prstDash val="solid"/>
                    </a:lnT>
                    <a:lnB w="12201">
                      <a:solidFill>
                        <a:srgbClr val="FFFFFF"/>
                      </a:solidFill>
                      <a:prstDash val="soli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sz="1200" b="0" spc="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263</a:t>
                      </a:r>
                      <a:endParaRPr sz="1200" b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8255" marB="0" anchor="ctr">
                    <a:lnL w="12202">
                      <a:solidFill>
                        <a:srgbClr val="FFFFFF"/>
                      </a:solidFill>
                      <a:prstDash val="solid"/>
                    </a:lnL>
                    <a:lnR w="12202">
                      <a:solidFill>
                        <a:srgbClr val="FFFFFF"/>
                      </a:solidFill>
                      <a:prstDash val="solid"/>
                    </a:lnR>
                    <a:lnT w="36605">
                      <a:solidFill>
                        <a:srgbClr val="FFFFFF"/>
                      </a:solidFill>
                      <a:prstDash val="solid"/>
                    </a:lnT>
                    <a:lnB w="12201">
                      <a:solidFill>
                        <a:srgbClr val="FFFFFF"/>
                      </a:solidFill>
                      <a:prstDash val="solid"/>
                    </a:lnB>
                    <a:solidFill>
                      <a:srgbClr val="FFD3CB"/>
                    </a:solidFill>
                  </a:tcPr>
                </a:tc>
                <a:tc>
                  <a:txBody>
                    <a:bodyPr/>
                    <a:lstStyle/>
                    <a:p>
                      <a:pPr marR="322580" algn="ctr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sz="1200" b="0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</a:t>
                      </a:r>
                      <a:endParaRPr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8255" marB="0" anchor="ctr">
                    <a:lnL w="12202">
                      <a:solidFill>
                        <a:srgbClr val="FFFFFF"/>
                      </a:solidFill>
                      <a:prstDash val="solid"/>
                    </a:lnL>
                    <a:lnR w="12202">
                      <a:solidFill>
                        <a:srgbClr val="FFFFFF"/>
                      </a:solidFill>
                      <a:prstDash val="solid"/>
                    </a:lnR>
                    <a:lnT w="36605">
                      <a:solidFill>
                        <a:srgbClr val="FFFFFF"/>
                      </a:solidFill>
                      <a:prstDash val="solid"/>
                    </a:lnT>
                    <a:lnB w="12201">
                      <a:solidFill>
                        <a:srgbClr val="FFFFFF"/>
                      </a:solidFill>
                      <a:prstDash val="solid"/>
                    </a:lnB>
                    <a:solidFill>
                      <a:srgbClr val="FFD3CB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2215"/>
                        </a:lnSpc>
                      </a:pPr>
                      <a:r>
                        <a:rPr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12202">
                      <a:solidFill>
                        <a:srgbClr val="FFFFFF"/>
                      </a:solidFill>
                      <a:prstDash val="solid"/>
                    </a:lnL>
                    <a:lnR w="12202">
                      <a:solidFill>
                        <a:srgbClr val="FFFFFF"/>
                      </a:solidFill>
                      <a:prstDash val="solid"/>
                    </a:lnR>
                    <a:lnT w="36605">
                      <a:solidFill>
                        <a:srgbClr val="FFFFFF"/>
                      </a:solidFill>
                      <a:prstDash val="solid"/>
                    </a:lnT>
                    <a:lnB w="12201">
                      <a:solidFill>
                        <a:srgbClr val="FFFFFF"/>
                      </a:solidFill>
                      <a:prstDash val="solid"/>
                    </a:lnB>
                    <a:solidFill>
                      <a:srgbClr val="FFD3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sz="1200" b="0" spc="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5286</a:t>
                      </a:r>
                      <a:endParaRPr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8255" marB="0" anchor="ctr">
                    <a:lnL w="12202">
                      <a:solidFill>
                        <a:srgbClr val="FFFFFF"/>
                      </a:solidFill>
                      <a:prstDash val="solid"/>
                    </a:lnL>
                    <a:lnR w="12202">
                      <a:solidFill>
                        <a:srgbClr val="FFFFFF"/>
                      </a:solidFill>
                      <a:prstDash val="solid"/>
                    </a:lnR>
                    <a:lnT w="36605">
                      <a:solidFill>
                        <a:srgbClr val="FFFFFF"/>
                      </a:solidFill>
                      <a:prstDash val="solid"/>
                    </a:lnT>
                    <a:lnB w="12201">
                      <a:solidFill>
                        <a:srgbClr val="FFFFFF"/>
                      </a:solidFill>
                      <a:prstDash val="solid"/>
                    </a:lnB>
                    <a:solidFill>
                      <a:srgbClr val="FFD3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8062"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225"/>
                        </a:spcBef>
                      </a:pPr>
                      <a:r>
                        <a:rPr sz="1200" b="0" spc="1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Ocean </a:t>
                      </a:r>
                      <a:r>
                        <a:rPr sz="1200" b="0" spc="1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r>
                        <a:rPr sz="1200" b="0" spc="-10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0" spc="2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nm</a:t>
                      </a:r>
                      <a:endParaRPr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55575" marB="0" anchor="ctr">
                    <a:lnL w="12202">
                      <a:solidFill>
                        <a:srgbClr val="FFFFFF"/>
                      </a:solidFill>
                      <a:prstDash val="solid"/>
                    </a:lnL>
                    <a:lnR w="12202">
                      <a:solidFill>
                        <a:srgbClr val="FFFFFF"/>
                      </a:solidFill>
                      <a:prstDash val="solid"/>
                    </a:lnR>
                    <a:lnT w="12201">
                      <a:solidFill>
                        <a:srgbClr val="FFFFFF"/>
                      </a:solidFill>
                      <a:prstDash val="solid"/>
                    </a:lnT>
                    <a:lnB w="12201">
                      <a:solidFill>
                        <a:srgbClr val="FFFFFF"/>
                      </a:solidFill>
                      <a:prstDash val="soli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25"/>
                        </a:spcBef>
                      </a:pPr>
                      <a:r>
                        <a:rPr sz="1200" b="0" spc="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241</a:t>
                      </a:r>
                      <a:endParaRPr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55575" marB="0" anchor="ctr">
                    <a:lnL w="12202">
                      <a:solidFill>
                        <a:srgbClr val="FFFFFF"/>
                      </a:solidFill>
                      <a:prstDash val="solid"/>
                    </a:lnL>
                    <a:lnR w="12202">
                      <a:solidFill>
                        <a:srgbClr val="FFFFFF"/>
                      </a:solidFill>
                      <a:prstDash val="solid"/>
                    </a:lnR>
                    <a:lnT w="12201">
                      <a:solidFill>
                        <a:srgbClr val="FFFFFF"/>
                      </a:solidFill>
                      <a:prstDash val="solid"/>
                    </a:lnT>
                    <a:lnB w="12201">
                      <a:solidFill>
                        <a:srgbClr val="FFFFFF"/>
                      </a:solidFill>
                      <a:prstDash val="solid"/>
                    </a:lnB>
                    <a:solidFill>
                      <a:srgbClr val="FFEAE7"/>
                    </a:solidFill>
                  </a:tcPr>
                </a:tc>
                <a:tc>
                  <a:txBody>
                    <a:bodyPr/>
                    <a:lstStyle/>
                    <a:p>
                      <a:pPr marR="322580" algn="ctr">
                        <a:lnSpc>
                          <a:spcPct val="100000"/>
                        </a:lnSpc>
                        <a:spcBef>
                          <a:spcPts val="1225"/>
                        </a:spcBef>
                      </a:pPr>
                      <a:r>
                        <a:rPr sz="1200" b="0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</a:t>
                      </a:r>
                      <a:endParaRPr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55575" marB="0" anchor="ctr">
                    <a:lnL w="12202">
                      <a:solidFill>
                        <a:srgbClr val="FFFFFF"/>
                      </a:solidFill>
                      <a:prstDash val="solid"/>
                    </a:lnL>
                    <a:lnR w="12202">
                      <a:solidFill>
                        <a:srgbClr val="FFFFFF"/>
                      </a:solidFill>
                      <a:prstDash val="solid"/>
                    </a:lnR>
                    <a:lnT w="12201">
                      <a:solidFill>
                        <a:srgbClr val="FFFFFF"/>
                      </a:solidFill>
                      <a:prstDash val="solid"/>
                    </a:lnT>
                    <a:lnB w="12201">
                      <a:solidFill>
                        <a:srgbClr val="FFFFFF"/>
                      </a:solidFill>
                      <a:prstDash val="solid"/>
                    </a:lnB>
                    <a:solidFill>
                      <a:srgbClr val="FFEA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1200" b="0" spc="5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en-US" sz="1200" b="0" spc="5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sz="1200" b="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6985" marB="0" anchor="ctr">
                    <a:lnL w="12202">
                      <a:solidFill>
                        <a:srgbClr val="FFFFFF"/>
                      </a:solidFill>
                      <a:prstDash val="solid"/>
                    </a:lnL>
                    <a:lnR w="12202">
                      <a:solidFill>
                        <a:srgbClr val="FFFFFF"/>
                      </a:solidFill>
                      <a:prstDash val="solid"/>
                    </a:lnR>
                    <a:lnT w="12201">
                      <a:solidFill>
                        <a:srgbClr val="FFFFFF"/>
                      </a:solidFill>
                      <a:prstDash val="solid"/>
                    </a:lnT>
                    <a:lnB w="12201">
                      <a:solidFill>
                        <a:srgbClr val="FFFFFF"/>
                      </a:solidFill>
                      <a:prstDash val="solid"/>
                    </a:lnB>
                    <a:solidFill>
                      <a:srgbClr val="FFEAE7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225"/>
                        </a:spcBef>
                      </a:pPr>
                      <a:r>
                        <a:rPr sz="1200" b="0" spc="-1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11,262</a:t>
                      </a:r>
                      <a:endParaRPr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55575" marB="0" anchor="ctr">
                    <a:lnL w="12202">
                      <a:solidFill>
                        <a:srgbClr val="FFFFFF"/>
                      </a:solidFill>
                      <a:prstDash val="solid"/>
                    </a:lnL>
                    <a:lnR w="12202">
                      <a:solidFill>
                        <a:srgbClr val="FFFFFF"/>
                      </a:solidFill>
                      <a:prstDash val="solid"/>
                    </a:lnR>
                    <a:lnT w="12201">
                      <a:solidFill>
                        <a:srgbClr val="FFFFFF"/>
                      </a:solidFill>
                      <a:prstDash val="solid"/>
                    </a:lnT>
                    <a:lnB w="12201">
                      <a:solidFill>
                        <a:srgbClr val="FFFFFF"/>
                      </a:solidFill>
                      <a:prstDash val="solid"/>
                    </a:lnB>
                    <a:solidFill>
                      <a:srgbClr val="FFEA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4" name="object 6">
            <a:extLst>
              <a:ext uri="{FF2B5EF4-FFF2-40B4-BE49-F238E27FC236}">
                <a16:creationId xmlns:a16="http://schemas.microsoft.com/office/drawing/2014/main" id="{55D74761-C5B5-FD43-8F45-4841E4A98B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1527359"/>
            <a:ext cx="3892550" cy="2921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CA7B868-CB7D-DE4E-ADCA-A225EECAAF01}"/>
              </a:ext>
            </a:extLst>
          </p:cNvPr>
          <p:cNvSpPr/>
          <p:nvPr/>
        </p:nvSpPr>
        <p:spPr>
          <a:xfrm>
            <a:off x="1219200" y="1309151"/>
            <a:ext cx="16167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SCIAMACHY </a:t>
            </a:r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F9F1F66-26F1-1C41-A477-D1DAF7859B19}"/>
              </a:ext>
            </a:extLst>
          </p:cNvPr>
          <p:cNvSpPr/>
          <p:nvPr/>
        </p:nvSpPr>
        <p:spPr>
          <a:xfrm>
            <a:off x="739943" y="9291935"/>
            <a:ext cx="53206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MODIS L2  + CPF simulator @646nm </a:t>
            </a:r>
          </a:p>
        </p:txBody>
      </p:sp>
      <p:sp>
        <p:nvSpPr>
          <p:cNvPr id="16" name="object 8">
            <a:extLst>
              <a:ext uri="{FF2B5EF4-FFF2-40B4-BE49-F238E27FC236}">
                <a16:creationId xmlns:a16="http://schemas.microsoft.com/office/drawing/2014/main" id="{8D455B02-ED9B-2C4C-B0C1-1201112A9D08}"/>
              </a:ext>
            </a:extLst>
          </p:cNvPr>
          <p:cNvSpPr txBox="1">
            <a:spLocks/>
          </p:cNvSpPr>
          <p:nvPr/>
        </p:nvSpPr>
        <p:spPr>
          <a:xfrm>
            <a:off x="4425155" y="7422356"/>
            <a:ext cx="1366045" cy="187872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>
            <a:defPPr>
              <a:defRPr lang="en-US"/>
            </a:defPPr>
            <a:lvl1pPr algn="l" rtl="0" eaLnBrk="1" fontAlgn="auto" hangingPunct="1">
              <a:spcBef>
                <a:spcPts val="0"/>
              </a:spcBef>
              <a:spcAft>
                <a:spcPts val="0"/>
              </a:spcAft>
              <a:defRPr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200" dirty="0">
                <a:hlinkClick r:id="rId3"/>
              </a:rPr>
              <a:t>(</a:t>
            </a:r>
            <a:r>
              <a:rPr lang="en-US" sz="1200" u="sng" dirty="0">
                <a:solidFill>
                  <a:srgbClr val="996633"/>
                </a:solidFill>
                <a:hlinkClick r:id="rId3"/>
              </a:rPr>
              <a:t>Xu.Liu-1@nasa.gov</a:t>
            </a:r>
            <a:r>
              <a:rPr lang="en-US" sz="1200" u="sng" spc="-55" dirty="0">
                <a:solidFill>
                  <a:srgbClr val="996633"/>
                </a:solidFill>
                <a:hlinkClick r:id="rId3"/>
              </a:rPr>
              <a:t> </a:t>
            </a:r>
            <a:r>
              <a:rPr lang="en-US" sz="1200" spc="5" dirty="0"/>
              <a:t>)</a:t>
            </a:r>
          </a:p>
        </p:txBody>
      </p:sp>
      <p:pic>
        <p:nvPicPr>
          <p:cNvPr id="17" name="Picture 4">
            <a:extLst>
              <a:ext uri="{FF2B5EF4-FFF2-40B4-BE49-F238E27FC236}">
                <a16:creationId xmlns:a16="http://schemas.microsoft.com/office/drawing/2014/main" id="{AA24F390-9DCA-4D4A-A26D-D94E0B1753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4189" y="1292430"/>
            <a:ext cx="4378411" cy="3284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D4ADB37-3756-3F4B-9C28-BBAE6FDA66D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BF0E14F-BD05-274B-8675-040AE0C5522B}" type="slidenum">
              <a:rPr lang="en-US" altLang="en-US" smtClean="0"/>
              <a:pPr>
                <a:defRPr/>
              </a:pPr>
              <a:t>4</a:t>
            </a:fld>
            <a:br>
              <a:rPr lang="en-US" altLang="en-US"/>
            </a:br>
            <a:endParaRPr lang="en-US" altLang="en-US"/>
          </a:p>
        </p:txBody>
      </p:sp>
    </p:spTree>
  </p:cSld>
  <p:clrMapOvr>
    <a:masterClrMapping/>
  </p:clrMapOvr>
  <p:transition spd="med">
    <p:wipe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06C92-DBA3-974C-AB4E-03056E1912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4138" y="297935"/>
            <a:ext cx="8328025" cy="738664"/>
          </a:xfrm>
        </p:spPr>
        <p:txBody>
          <a:bodyPr/>
          <a:lstStyle/>
          <a:p>
            <a:r>
              <a:rPr lang="en-US" altLang="en-US" sz="2400" dirty="0"/>
              <a:t>Example of HS-PCRTM Accuracy Relative to VLIDORT for </a:t>
            </a:r>
            <a:r>
              <a:rPr lang="en-US" sz="2400" dirty="0"/>
              <a:t>TEMPO/OMI </a:t>
            </a:r>
            <a:r>
              <a:rPr lang="en-US" altLang="en-US" sz="2400" dirty="0"/>
              <a:t>Ozone Spectral Region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D4B399-B28E-C645-8AD2-FF32EF8C026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386263" y="7356475"/>
            <a:ext cx="1266825" cy="146194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0070C0"/>
                </a:solidFill>
              </a:rPr>
              <a:t>(</a:t>
            </a:r>
            <a:r>
              <a:rPr lang="en-US" u="sng" dirty="0">
                <a:solidFill>
                  <a:srgbClr val="0070C0"/>
                </a:solidFill>
              </a:rPr>
              <a:t>Xu.Liu-1@nasa.gov</a:t>
            </a:r>
            <a:r>
              <a:rPr lang="en-US" u="sng" spc="-55" dirty="0">
                <a:solidFill>
                  <a:srgbClr val="0070C0"/>
                </a:solidFill>
              </a:rPr>
              <a:t> </a:t>
            </a:r>
            <a:r>
              <a:rPr lang="en-US" spc="5" dirty="0">
                <a:solidFill>
                  <a:srgbClr val="0070C0"/>
                </a:solidFill>
              </a:rPr>
              <a:t>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54249B-B69E-7340-8EE6-5182F2D4A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3B6F7F-135A-D148-9F7E-05910C70CF6F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2A11FE7E-1EBE-4F43-9527-147A10F65D1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" y="1381930"/>
            <a:ext cx="9220200" cy="1737391"/>
          </a:xfrm>
          <a:noFill/>
        </p:spPr>
        <p:txBody>
          <a:bodyPr lIns="100822" tIns="49526" rIns="100822" bIns="49526"/>
          <a:lstStyle/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1800" b="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The Hybrid Stream PCRTM (HS-PCRTM) can further reduce the computational time</a:t>
            </a:r>
          </a:p>
          <a:p>
            <a:pPr marL="742950" lvl="1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16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Perform 2-stream monochromatic RT calculations at original PCRTM selected frequencies</a:t>
            </a:r>
          </a:p>
          <a:p>
            <a:pPr marL="742950" lvl="1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16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Perform higher streams RT calculations at even less monochromatic frequencies</a:t>
            </a:r>
          </a:p>
          <a:p>
            <a:pPr marL="742950" lvl="1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1600" b="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The accuracy is not comprised (see example below)</a:t>
            </a:r>
          </a:p>
          <a:p>
            <a:pPr marL="444500" lvl="1">
              <a:lnSpc>
                <a:spcPct val="90000"/>
              </a:lnSpc>
            </a:pPr>
            <a:endParaRPr lang="en-US" altLang="en-US" sz="1600" b="0" dirty="0">
              <a:ea typeface="ＭＳ Ｐゴシック" panose="020B0600070205080204" pitchFamily="34" charset="-128"/>
            </a:endParaRPr>
          </a:p>
          <a:p>
            <a:pPr marL="627063" lvl="1" indent="-182563">
              <a:lnSpc>
                <a:spcPct val="90000"/>
              </a:lnSpc>
            </a:pPr>
            <a:endParaRPr lang="en-US" altLang="en-US" sz="1800" b="0" dirty="0">
              <a:ea typeface="ＭＳ Ｐゴシック" panose="020B0600070205080204" pitchFamily="34" charset="-128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C91CCEE-4C49-144E-B2E6-A80E21C603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09009" y="2008494"/>
            <a:ext cx="4592781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4839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D86B76BE-7528-1644-82A3-9B3EAAF7E86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81200" y="118111"/>
            <a:ext cx="6978650" cy="973137"/>
          </a:xfrm>
        </p:spPr>
        <p:txBody>
          <a:bodyPr/>
          <a:lstStyle/>
          <a:p>
            <a:pPr marL="11113" indent="-11113" eaLnBrk="1" hangingPunct="1"/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Example of PCRTM for very high spectral resolution(0.001 nm) polarized  O</a:t>
            </a:r>
            <a:r>
              <a:rPr lang="en-US" altLang="en-US" sz="2400" baseline="-2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-A band</a:t>
            </a:r>
          </a:p>
        </p:txBody>
      </p:sp>
      <p:sp>
        <p:nvSpPr>
          <p:cNvPr id="17410" name="object 3">
            <a:extLst>
              <a:ext uri="{FF2B5EF4-FFF2-40B4-BE49-F238E27FC236}">
                <a16:creationId xmlns:a16="http://schemas.microsoft.com/office/drawing/2014/main" id="{6F68F0A0-F8F5-CE4D-AED2-3A806B7C4A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035" y="1331516"/>
            <a:ext cx="3929063" cy="2951162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7411" name="object 4">
            <a:extLst>
              <a:ext uri="{FF2B5EF4-FFF2-40B4-BE49-F238E27FC236}">
                <a16:creationId xmlns:a16="http://schemas.microsoft.com/office/drawing/2014/main" id="{9497DDBD-EF30-0A46-A981-7A04B45006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1420019"/>
            <a:ext cx="4083565" cy="2951162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7414" name="object 7">
            <a:extLst>
              <a:ext uri="{FF2B5EF4-FFF2-40B4-BE49-F238E27FC236}">
                <a16:creationId xmlns:a16="http://schemas.microsoft.com/office/drawing/2014/main" id="{EC03ACE4-D855-D24C-A73D-E533A2EFC4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" y="284163"/>
            <a:ext cx="1219200" cy="973137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7415" name="object 8">
            <a:extLst>
              <a:ext uri="{FF2B5EF4-FFF2-40B4-BE49-F238E27FC236}">
                <a16:creationId xmlns:a16="http://schemas.microsoft.com/office/drawing/2014/main" id="{906EC65A-61D0-094E-B4A6-D10318D25E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" y="1239838"/>
            <a:ext cx="9664700" cy="131762"/>
          </a:xfrm>
          <a:prstGeom prst="rect">
            <a:avLst/>
          </a:pr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C982684F-BB22-3647-88D1-5BE320E449D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vert="horz" tIns="3175" rtlCol="0"/>
          <a:lstStyle/>
          <a:p>
            <a:pPr>
              <a:defRPr/>
            </a:pPr>
            <a:r>
              <a:rPr>
                <a:hlinkClick r:id="rId6"/>
              </a:rPr>
              <a:t>(</a:t>
            </a:r>
            <a:r>
              <a:rPr u="sng">
                <a:solidFill>
                  <a:srgbClr val="996633"/>
                </a:solidFill>
                <a:hlinkClick r:id="rId6"/>
              </a:rPr>
              <a:t>Xu.Liu-1@nasa.gov</a:t>
            </a:r>
            <a:r>
              <a:rPr u="sng" spc="-55">
                <a:solidFill>
                  <a:srgbClr val="996633"/>
                </a:solidFill>
                <a:hlinkClick r:id="rId6"/>
              </a:rPr>
              <a:t> </a:t>
            </a:r>
            <a:r>
              <a:rPr spc="5"/>
              <a:t>)</a:t>
            </a:r>
          </a:p>
        </p:txBody>
      </p:sp>
      <p:sp>
        <p:nvSpPr>
          <p:cNvPr id="10" name="object 3">
            <a:extLst>
              <a:ext uri="{FF2B5EF4-FFF2-40B4-BE49-F238E27FC236}">
                <a16:creationId xmlns:a16="http://schemas.microsoft.com/office/drawing/2014/main" id="{05E0D6A0-C50E-184B-B330-296E434F5A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750" y="4439261"/>
            <a:ext cx="4237832" cy="2719229"/>
          </a:xfrm>
          <a:prstGeom prst="rect">
            <a:avLst/>
          </a:prstGeom>
          <a:blipFill dpi="0" rotWithShape="1">
            <a:blip r:embed="rId7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1" name="object 4">
            <a:extLst>
              <a:ext uri="{FF2B5EF4-FFF2-40B4-BE49-F238E27FC236}">
                <a16:creationId xmlns:a16="http://schemas.microsoft.com/office/drawing/2014/main" id="{B6EEFBDD-739F-D54F-A8C6-BA0AE20E5AC7}"/>
              </a:ext>
            </a:extLst>
          </p:cNvPr>
          <p:cNvSpPr txBox="1"/>
          <p:nvPr/>
        </p:nvSpPr>
        <p:spPr>
          <a:xfrm>
            <a:off x="5334000" y="5136336"/>
            <a:ext cx="4330359" cy="15054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314325" indent="-301625">
              <a:tabLst>
                <a:tab pos="3143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3143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3143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3143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3143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3143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3143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3143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3143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2000"/>
              </a:lnSpc>
              <a:buFont typeface="Arial" panose="020B0604020202020204" pitchFamily="34" charset="0"/>
              <a:buChar char="•"/>
            </a:pP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Only 12 monochromatic RT calculations are needed to faithfully represent the 0.001 nm O</a:t>
            </a:r>
            <a:r>
              <a:rPr lang="en-US" altLang="en-US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-A band</a:t>
            </a:r>
          </a:p>
          <a:p>
            <a:pPr eaLnBrk="1" hangingPunct="1">
              <a:lnSpc>
                <a:spcPts val="1975"/>
              </a:lnSpc>
              <a:spcBef>
                <a:spcPts val="38"/>
              </a:spcBef>
              <a:buFont typeface="Arial" panose="020B0604020202020204" pitchFamily="34" charset="0"/>
              <a:buChar char="•"/>
            </a:pP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 few dozens more monochromatic RT calculations are needed to include Q, U polarized components of the Stokes vector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9E193C-839F-1245-ABC8-1D86DE0D49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81546F-C5CE-2C4A-8440-7CED9D604B63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947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6">
            <a:extLst>
              <a:ext uri="{FF2B5EF4-FFF2-40B4-BE49-F238E27FC236}">
                <a16:creationId xmlns:a16="http://schemas.microsoft.com/office/drawing/2014/main" id="{7518191B-F5E1-1E47-AAC7-CFA23A77BD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4" t="24411" r="7456" b="23064"/>
          <a:stretch/>
        </p:blipFill>
        <p:spPr bwMode="auto">
          <a:xfrm>
            <a:off x="5715643" y="1546621"/>
            <a:ext cx="3626391" cy="2842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7" name="Picture 1">
            <a:extLst>
              <a:ext uri="{FF2B5EF4-FFF2-40B4-BE49-F238E27FC236}">
                <a16:creationId xmlns:a16="http://schemas.microsoft.com/office/drawing/2014/main" id="{3096ABF8-EE09-0747-8697-5D50A56EAA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1" t="25309" r="5985" b="22166"/>
          <a:stretch/>
        </p:blipFill>
        <p:spPr bwMode="auto">
          <a:xfrm>
            <a:off x="716364" y="1651000"/>
            <a:ext cx="3626393" cy="276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90033645-9B3A-FF4D-B1F5-B408015C70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3" t="24411" r="7407" b="23064"/>
          <a:stretch/>
        </p:blipFill>
        <p:spPr bwMode="auto">
          <a:xfrm>
            <a:off x="5779008" y="4618311"/>
            <a:ext cx="3456838" cy="2709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">
            <a:extLst>
              <a:ext uri="{FF2B5EF4-FFF2-40B4-BE49-F238E27FC236}">
                <a16:creationId xmlns:a16="http://schemas.microsoft.com/office/drawing/2014/main" id="{C8546E9B-7871-5A44-804E-D3B989B61D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1" t="24943" r="5374" b="22531"/>
          <a:stretch/>
        </p:blipFill>
        <p:spPr bwMode="auto">
          <a:xfrm>
            <a:off x="649825" y="4588521"/>
            <a:ext cx="3692932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1B1B251-206A-044A-A2EF-546EE4322CEE}"/>
              </a:ext>
            </a:extLst>
          </p:cNvPr>
          <p:cNvSpPr txBox="1"/>
          <p:nvPr/>
        </p:nvSpPr>
        <p:spPr>
          <a:xfrm>
            <a:off x="454173" y="1361955"/>
            <a:ext cx="41507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dirty="0"/>
              <a:t>From PCRTM high-res Spectrum @488 nm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EB20D84-412A-664D-9D54-2A54D91EE772}"/>
              </a:ext>
            </a:extLst>
          </p:cNvPr>
          <p:cNvSpPr txBox="1"/>
          <p:nvPr/>
        </p:nvSpPr>
        <p:spPr>
          <a:xfrm>
            <a:off x="5744196" y="1317730"/>
            <a:ext cx="40133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dirty="0"/>
              <a:t>From observed VIIRS M3band @488 nm 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9D8C872-CB3B-7547-A316-12142C2554B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24691" y="305586"/>
            <a:ext cx="8632825" cy="646331"/>
          </a:xfrm>
        </p:spPr>
        <p:txBody>
          <a:bodyPr/>
          <a:lstStyle/>
          <a:p>
            <a:pPr eaLnBrk="1" hangingPunct="1"/>
            <a:r>
              <a:rPr lang="en-US" altLang="en-US" sz="2100" b="1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Examples of using PCRTM to generate high-resolution Proxy Data for Satellite Remote Sensing Applications</a:t>
            </a:r>
          </a:p>
        </p:txBody>
      </p:sp>
      <p:sp>
        <p:nvSpPr>
          <p:cNvPr id="13" name="object 8">
            <a:extLst>
              <a:ext uri="{FF2B5EF4-FFF2-40B4-BE49-F238E27FC236}">
                <a16:creationId xmlns:a16="http://schemas.microsoft.com/office/drawing/2014/main" id="{4F6081CC-1917-1140-977D-CC982F645EFA}"/>
              </a:ext>
            </a:extLst>
          </p:cNvPr>
          <p:cNvSpPr txBox="1">
            <a:spLocks/>
          </p:cNvSpPr>
          <p:nvPr/>
        </p:nvSpPr>
        <p:spPr>
          <a:xfrm>
            <a:off x="4425155" y="7422356"/>
            <a:ext cx="1366045" cy="187872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>
            <a:defPPr>
              <a:defRPr lang="en-US"/>
            </a:defPPr>
            <a:lvl1pPr algn="l" rtl="0" eaLnBrk="1" fontAlgn="auto" hangingPunct="1">
              <a:spcBef>
                <a:spcPts val="0"/>
              </a:spcBef>
              <a:spcAft>
                <a:spcPts val="0"/>
              </a:spcAft>
              <a:defRPr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200" dirty="0">
                <a:hlinkClick r:id="rId6"/>
              </a:rPr>
              <a:t>(</a:t>
            </a:r>
            <a:r>
              <a:rPr lang="en-US" sz="1200" u="sng" dirty="0">
                <a:solidFill>
                  <a:srgbClr val="996633"/>
                </a:solidFill>
                <a:hlinkClick r:id="rId6"/>
              </a:rPr>
              <a:t>Xu.Liu-1@nasa.gov</a:t>
            </a:r>
            <a:r>
              <a:rPr lang="en-US" sz="1200" u="sng" spc="-55" dirty="0">
                <a:solidFill>
                  <a:srgbClr val="996633"/>
                </a:solidFill>
                <a:hlinkClick r:id="rId6"/>
              </a:rPr>
              <a:t> </a:t>
            </a:r>
            <a:r>
              <a:rPr lang="en-US" sz="1200" spc="5" dirty="0"/>
              <a:t>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A52D615-62F3-9146-867C-311918EAFFD8}"/>
              </a:ext>
            </a:extLst>
          </p:cNvPr>
          <p:cNvSpPr txBox="1"/>
          <p:nvPr/>
        </p:nvSpPr>
        <p:spPr>
          <a:xfrm>
            <a:off x="454173" y="4339313"/>
            <a:ext cx="42619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dirty="0"/>
              <a:t>From PCRTM high-res Spectrum @1610 nm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9F6B1F2-0895-2D48-98DF-73D832C0AB75}"/>
              </a:ext>
            </a:extLst>
          </p:cNvPr>
          <p:cNvSpPr txBox="1"/>
          <p:nvPr/>
        </p:nvSpPr>
        <p:spPr>
          <a:xfrm>
            <a:off x="5336142" y="4285238"/>
            <a:ext cx="42619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dirty="0"/>
              <a:t>From observed VIIRS M10-band @1610  nm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8AD968-CA74-274C-902D-96EA334894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3B6F7F-135A-D148-9F7E-05910C70CF6F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1674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AE8486CE-2685-A441-880B-159C4076734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3790013" y="1371963"/>
            <a:ext cx="2835724" cy="19510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E65F2B7-9CAE-A64E-965C-9B8E4E99325C}"/>
              </a:ext>
            </a:extLst>
          </p:cNvPr>
          <p:cNvSpPr txBox="1"/>
          <p:nvPr/>
        </p:nvSpPr>
        <p:spPr>
          <a:xfrm>
            <a:off x="1524001" y="335748"/>
            <a:ext cx="7696200" cy="9411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9291" tIns="39291" rIns="39291" bIns="39291" numCol="1" spcCol="38100" rtlCol="0" anchor="ctr">
            <a:spAutoFit/>
          </a:bodyPr>
          <a:lstStyle/>
          <a:p>
            <a:pPr algn="ctr"/>
            <a:r>
              <a:rPr lang="en-US" sz="2800" b="1" dirty="0"/>
              <a:t>PCRTM High-fidelity Simulator for CPF at Various Spatial Resolutions</a:t>
            </a:r>
            <a:endParaRPr lang="en-US" sz="2800" b="1" dirty="0">
              <a:solidFill>
                <a:srgbClr val="414141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3C169AEE-A051-F74E-9D24-9EE1A82B7B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0955" y="184003"/>
            <a:ext cx="176491" cy="214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70723" tIns="35362" rIns="70723" bIns="35362" numCol="1" anchor="ctr" anchorCtr="0" compatLnSpc="1">
            <a:prstTxWarp prst="textNoShape">
              <a:avLst/>
            </a:prstTxWarp>
            <a:spAutoFit/>
          </a:bodyPr>
          <a:lstStyle/>
          <a:p>
            <a:pPr algn="just" defTabSz="707197"/>
            <a:r>
              <a:rPr lang="en-US" altLang="en-US" sz="928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endParaRPr lang="en-US" altLang="en-US" sz="1392">
              <a:latin typeface="Arial" panose="020B0604020202020204" pitchFamily="34" charset="0"/>
            </a:endParaRPr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ADCC0F48-36B1-B64B-B0F9-8594235BCA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31678" y="4710797"/>
            <a:ext cx="176491" cy="214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70723" tIns="35362" rIns="70723" bIns="35362" numCol="1" anchor="ctr" anchorCtr="0" compatLnSpc="1">
            <a:prstTxWarp prst="textNoShape">
              <a:avLst/>
            </a:prstTxWarp>
            <a:spAutoFit/>
          </a:bodyPr>
          <a:lstStyle/>
          <a:p>
            <a:pPr algn="just" defTabSz="707197"/>
            <a:r>
              <a:rPr lang="en-US" altLang="en-US" sz="928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lang="en-US" altLang="en-US" sz="1392" dirty="0">
              <a:latin typeface="Arial" panose="020B0604020202020204" pitchFamily="34" charset="0"/>
            </a:endParaRPr>
          </a:p>
        </p:txBody>
      </p:sp>
      <p:sp>
        <p:nvSpPr>
          <p:cNvPr id="9" name="Rectangle 9">
            <a:extLst>
              <a:ext uri="{FF2B5EF4-FFF2-40B4-BE49-F238E27FC236}">
                <a16:creationId xmlns:a16="http://schemas.microsoft.com/office/drawing/2014/main" id="{EF1B2C6B-BAB7-B947-80C0-1B5C45E318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0724" y="6460886"/>
            <a:ext cx="142892" cy="348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70723" tIns="35362" rIns="70723" bIns="35362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D89D79B-EDBE-8E40-ADC9-85CFB5B76970}"/>
              </a:ext>
            </a:extLst>
          </p:cNvPr>
          <p:cNvSpPr/>
          <p:nvPr/>
        </p:nvSpPr>
        <p:spPr>
          <a:xfrm>
            <a:off x="549466" y="1754475"/>
            <a:ext cx="2743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MODIS L2  + CPF simulator Refl. @ 645 nm 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178F039D-7443-7941-A5F3-5915F1C93D80}"/>
              </a:ext>
            </a:extLst>
          </p:cNvPr>
          <p:cNvCxnSpPr>
            <a:cxnSpLocks/>
          </p:cNvCxnSpPr>
          <p:nvPr/>
        </p:nvCxnSpPr>
        <p:spPr>
          <a:xfrm flipH="1">
            <a:off x="4180920" y="2938906"/>
            <a:ext cx="795654" cy="774732"/>
          </a:xfrm>
          <a:prstGeom prst="straightConnector1">
            <a:avLst/>
          </a:prstGeom>
          <a:ln w="104775">
            <a:solidFill>
              <a:srgbClr val="FF0000"/>
            </a:solidFill>
            <a:tailEnd type="triangle"/>
          </a:ln>
          <a:effectLst>
            <a:outerShdw blurRad="50800" dist="50800" dir="5400000" sx="1000" sy="1000" algn="ctr" rotWithShape="0">
              <a:srgbClr val="000000">
                <a:alpha val="43137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19ACF215-9AAA-B848-8628-2CB1297741F3}"/>
              </a:ext>
            </a:extLst>
          </p:cNvPr>
          <p:cNvCxnSpPr>
            <a:cxnSpLocks/>
          </p:cNvCxnSpPr>
          <p:nvPr/>
        </p:nvCxnSpPr>
        <p:spPr>
          <a:xfrm>
            <a:off x="5486839" y="2983018"/>
            <a:ext cx="695165" cy="769219"/>
          </a:xfrm>
          <a:prstGeom prst="straightConnector1">
            <a:avLst/>
          </a:prstGeom>
          <a:ln w="104775">
            <a:solidFill>
              <a:srgbClr val="FF0000"/>
            </a:solidFill>
            <a:tailEnd type="triangle"/>
          </a:ln>
          <a:effectLst>
            <a:outerShdw blurRad="50800" dist="50800" dir="5400000" sx="1000" sy="1000" algn="ctr" rotWithShape="0">
              <a:srgbClr val="000000">
                <a:alpha val="43137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B179B254-F9AC-EC4A-8F0C-BAEC2E3A7B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7447" y="3886201"/>
            <a:ext cx="3797954" cy="298458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8C7CE18-1BCC-C947-9289-78F6981AC2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710" y="3897015"/>
            <a:ext cx="4191471" cy="327241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A8FB7F0-E25C-1549-A440-044327FC5F39}"/>
              </a:ext>
            </a:extLst>
          </p:cNvPr>
          <p:cNvSpPr/>
          <p:nvPr/>
        </p:nvSpPr>
        <p:spPr>
          <a:xfrm>
            <a:off x="968627" y="3578449"/>
            <a:ext cx="31803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10km X 10 km spatial resolution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0613B37-F10B-C348-AE54-FD946D4508A6}"/>
              </a:ext>
            </a:extLst>
          </p:cNvPr>
          <p:cNvSpPr/>
          <p:nvPr/>
        </p:nvSpPr>
        <p:spPr>
          <a:xfrm>
            <a:off x="6073147" y="3524742"/>
            <a:ext cx="28934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1km X 1km spatial resolution</a:t>
            </a:r>
          </a:p>
        </p:txBody>
      </p:sp>
      <p:sp>
        <p:nvSpPr>
          <p:cNvPr id="22" name="Frame 21">
            <a:extLst>
              <a:ext uri="{FF2B5EF4-FFF2-40B4-BE49-F238E27FC236}">
                <a16:creationId xmlns:a16="http://schemas.microsoft.com/office/drawing/2014/main" id="{B7F25E5E-E855-7840-9D7D-F258B4461DEC}"/>
              </a:ext>
            </a:extLst>
          </p:cNvPr>
          <p:cNvSpPr/>
          <p:nvPr/>
        </p:nvSpPr>
        <p:spPr>
          <a:xfrm>
            <a:off x="4784708" y="2080872"/>
            <a:ext cx="713064" cy="771753"/>
          </a:xfrm>
          <a:prstGeom prst="frame">
            <a:avLst/>
          </a:prstGeom>
          <a:solidFill>
            <a:srgbClr val="FF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0000"/>
              </a:solidFill>
              <a:effectLst>
                <a:outerShdw blurRad="25400" dist="33948" dir="2700000" rotWithShape="0">
                  <a:srgbClr val="3B3936"/>
                </a:outerShdw>
              </a:effectLst>
              <a:uFillTx/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19" name="object 8">
            <a:extLst>
              <a:ext uri="{FF2B5EF4-FFF2-40B4-BE49-F238E27FC236}">
                <a16:creationId xmlns:a16="http://schemas.microsoft.com/office/drawing/2014/main" id="{11BC2CEB-F7B0-0540-97D6-635342700542}"/>
              </a:ext>
            </a:extLst>
          </p:cNvPr>
          <p:cNvSpPr txBox="1">
            <a:spLocks/>
          </p:cNvSpPr>
          <p:nvPr/>
        </p:nvSpPr>
        <p:spPr>
          <a:xfrm>
            <a:off x="4425155" y="7422356"/>
            <a:ext cx="1366045" cy="187872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>
            <a:defPPr>
              <a:defRPr lang="en-US"/>
            </a:defPPr>
            <a:lvl1pPr algn="l" rtl="0" eaLnBrk="1" fontAlgn="auto" hangingPunct="1">
              <a:spcBef>
                <a:spcPts val="0"/>
              </a:spcBef>
              <a:spcAft>
                <a:spcPts val="0"/>
              </a:spcAft>
              <a:defRPr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200" dirty="0">
                <a:hlinkClick r:id="rId5"/>
              </a:rPr>
              <a:t>(</a:t>
            </a:r>
            <a:r>
              <a:rPr lang="en-US" sz="1200" u="sng" dirty="0">
                <a:solidFill>
                  <a:srgbClr val="996633"/>
                </a:solidFill>
                <a:hlinkClick r:id="rId5"/>
              </a:rPr>
              <a:t>Xu.Liu-1@nasa.gov</a:t>
            </a:r>
            <a:r>
              <a:rPr lang="en-US" sz="1200" u="sng" spc="-55" dirty="0">
                <a:solidFill>
                  <a:srgbClr val="996633"/>
                </a:solidFill>
                <a:hlinkClick r:id="rId5"/>
              </a:rPr>
              <a:t> </a:t>
            </a:r>
            <a:r>
              <a:rPr lang="en-US" sz="1200" spc="5" dirty="0"/>
              <a:t>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58F0B2-F683-B249-9462-14C4524AD0D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</a:t>
            </a:r>
            <a:r>
              <a:rPr lang="en-US" u="sng">
                <a:solidFill>
                  <a:srgbClr val="996633"/>
                </a:solidFill>
              </a:rPr>
              <a:t>Xu.Liu-1@nasa.gov</a:t>
            </a:r>
            <a:r>
              <a:rPr lang="en-US" u="sng" spc="-55">
                <a:solidFill>
                  <a:srgbClr val="996633"/>
                </a:solidFill>
              </a:rPr>
              <a:t> </a:t>
            </a:r>
            <a:r>
              <a:rPr lang="en-US" spc="5"/>
              <a:t>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AB0AAD-70A3-7546-A164-A7BF5FECBA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F7FFC9-0FCD-E249-B305-D7564B952327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2629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56298</TotalTime>
  <Words>1138</Words>
  <Application>Microsoft Macintosh PowerPoint</Application>
  <PresentationFormat>Custom</PresentationFormat>
  <Paragraphs>192</Paragraphs>
  <Slides>11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4" baseType="lpstr">
      <vt:lpstr>Arial</vt:lpstr>
      <vt:lpstr>Arial-BoldItalicMT</vt:lpstr>
      <vt:lpstr>Calibri</vt:lpstr>
      <vt:lpstr>Courier New</vt:lpstr>
      <vt:lpstr>DejaVu LGC Sans</vt:lpstr>
      <vt:lpstr>Georgia-BoldItalic</vt:lpstr>
      <vt:lpstr>Lucida Grande</vt:lpstr>
      <vt:lpstr>Palatino</vt:lpstr>
      <vt:lpstr>System Font Regular</vt:lpstr>
      <vt:lpstr>Times New Roman</vt:lpstr>
      <vt:lpstr>Wingdings</vt:lpstr>
      <vt:lpstr>Office Theme</vt:lpstr>
      <vt:lpstr>Equation</vt:lpstr>
      <vt:lpstr>Principal Component-based Radiative Transfer Model (PCRTM) for Hyperspectral Remote Sensors for UV, VVIS, NIR, IR, and FIR Spectral Regions</vt:lpstr>
      <vt:lpstr>There are two key challenges in exploring information content of hyperspectral sounders</vt:lpstr>
      <vt:lpstr>Principal Component Based Radiative Transfer Model (PCRTM)</vt:lpstr>
      <vt:lpstr>PCRTM Calculated Radiance Spectra Agree Well With Satellite Observations</vt:lpstr>
      <vt:lpstr>PCRTM Reduces RT Calculations by 3-4 Oders of Magnitude Relative to Correlated- Method for CPF-type Spectrometer</vt:lpstr>
      <vt:lpstr>Example of HS-PCRTM Accuracy Relative to VLIDORT for TEMPO/OMI Ozone Spectral Region</vt:lpstr>
      <vt:lpstr>Example of PCRTM for very high spectral resolution(0.001 nm) polarized  O2-A band</vt:lpstr>
      <vt:lpstr>Examples of using PCRTM to generate high-resolution Proxy Data for Satellite Remote Sensing Applications</vt:lpstr>
      <vt:lpstr>PowerPoint Presentation</vt:lpstr>
      <vt:lpstr>Global Scale, Data Intensive Simulations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Fast Radiative Transfer Model and Retrieval Algorithms  for Hyperspectral Satellite Hyperspectral Remote Sensors</dc:title>
  <dc:creator>Nowak, John B. (LARC-E303)</dc:creator>
  <cp:lastModifiedBy>Liu, Xu (LARC-E303)</cp:lastModifiedBy>
  <cp:revision>352</cp:revision>
  <dcterms:created xsi:type="dcterms:W3CDTF">2018-05-07T11:15:27Z</dcterms:created>
  <dcterms:modified xsi:type="dcterms:W3CDTF">2023-03-02T15:45:59Z</dcterms:modified>
</cp:coreProperties>
</file>