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8352" r:id="rId2"/>
    <p:sldId id="262" r:id="rId3"/>
    <p:sldId id="261" r:id="rId4"/>
    <p:sldId id="260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13CEB-5525-6D42-B24C-88DFD2884218}" type="datetimeFigureOut">
              <a:rPr lang="en-US" smtClean="0"/>
              <a:t>3/2/23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B5D0E-D686-5444-99A5-C521F2F68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2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4790">
              <a:defRPr/>
            </a:pPr>
            <a:fld id="{146C0CBE-288C-D84B-B11F-1B62224BD7E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4790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8919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295E-3086-4E57-BE91-9AB3BA67F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5ABDC-A778-4E2A-9A1D-AEBB74FB4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96BE9-B357-4054-8429-AE4C8562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AC1AD-0A58-134D-8890-3C79F149396D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BBAC7-B7A0-4B51-8642-CE5CE00B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39C6B-7776-4D60-8BF8-C7643320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2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2C71-0F87-4032-9212-A8711B7C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BA531-AF89-45F2-920D-AADB356B8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472ED-96CB-4C12-916A-FB94A572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68DD-EF84-1049-9545-D34DB1A8BABC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B1560-A380-45C0-A701-8CB2468D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5C30D-D16E-490D-B7B9-F5675370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2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2377-1E76-428F-B653-7172C162F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307BC-A77D-47A2-8A32-68BA232E6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173E3-1C8A-4EE3-8890-C3D3D76E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82E4-3F9F-3849-8850-66E64EF9DAD8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26F18-6BC0-40E9-A3FC-A8F88D2F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75812-B32B-47CF-903C-FEF52CE12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70F5-D848-45B6-A94D-419B97ED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B69A2-58B6-4686-9927-9E4647CAC4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F45EC-579E-48BC-8121-363456804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56F71-DF34-439C-B207-1987F9143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0780-1957-B442-B0BF-944A344FB15E}" type="datetime1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107F5-825E-4346-8868-01BD5C3B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12B89-291C-4042-B6C3-A4134030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62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75C1-0AF0-4804-ADBF-CDC91E67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DA8A8-8564-4E6B-AB7B-5519FCD47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B0194D-285A-4248-8FA4-513EB8F11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052515-098B-4EC7-A3B0-A956DDA4C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FC621-16C2-4CEA-810D-F02810972C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15DE20-7FE1-435E-B28C-65EC250A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6DC-44CA-F942-B772-23D16846253B}" type="datetime1">
              <a:rPr lang="en-US" smtClean="0"/>
              <a:t>3/2/23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44EC6-26AE-4251-AC5B-15246D00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57B7EF-1B70-4AFC-A945-21728AF75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289E-A68B-49E5-B2DD-1FBC3ECE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F2064-5A3D-4F81-93DB-FF127D4C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FB1A3-F938-CB49-A8E2-E677556E0E59}" type="datetime1">
              <a:rPr lang="en-US" smtClean="0"/>
              <a:t>3/2/23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EEC8C-1B9E-4259-8AE3-7097A4FA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88EEE-635C-4D6D-869B-41FA60C3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3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30AF8-ABCA-442F-9979-5A85C4D4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D72ED-6B94-F14D-934B-9CE2381FD03F}" type="datetime1">
              <a:rPr lang="en-US" smtClean="0"/>
              <a:t>3/2/23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B0082A-715B-4122-BBC1-E18433AA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0EDD6-DFB1-4F69-891E-B526C5E4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0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94A4-346D-478E-A464-7EB9025B4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113E2-3A49-419B-B6CE-BCCB14B44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DEA17-C127-489C-8FF0-B36C7356A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942AA-F6CD-43CC-BBF5-444A5F8A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B1E9-B6C0-BA45-AFB0-26CD8A81F96C}" type="datetime1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DD5CD-470D-4749-B62B-9659977F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BD07E-3824-4490-9F22-07FF3CBC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1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5931-55B7-4A02-8421-1F4CC467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D4AAFF-AB70-40E6-BA5D-031765B9E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11AD1-976B-4BCE-AE25-022D1DF545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4BCB1-8414-42C3-9B04-4F5B53BA1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1505-4DEE-A441-A95B-EBEDDC442005}" type="datetime1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8368E-A3CE-4786-A992-79A0BBACE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56B2E-6868-4A0B-B5C5-F9DCBAF6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1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3518-34A0-4898-B067-AEF664EB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41D6F-81AA-43B1-B4C5-CEC6F54BA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4EEC7-9477-4FD3-B202-534A14719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6D3FC-54A8-2140-8B0F-B341E6E8CF74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7C67F-FC94-4285-959D-00DEDD0C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E146-2471-45B9-AD11-F5B2739D2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FBC144-6678-46E2-B28B-7FA31DE32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B5A79-577C-4128-BA3D-54FBDD7FC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9D573-D2EA-4958-93A5-49149098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8B1C7-AD4A-3A43-AB01-21339A4AF762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AFEC3-FCD8-4863-B325-2E13E514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6DD41-6446-48B0-9A51-B52AD5332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52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6F1D83-E553-1147-AFA6-C856D0029701}"/>
              </a:ext>
            </a:extLst>
          </p:cNvPr>
          <p:cNvSpPr/>
          <p:nvPr userDrawn="1"/>
        </p:nvSpPr>
        <p:spPr>
          <a:xfrm>
            <a:off x="-25216" y="-17775"/>
            <a:ext cx="12217216" cy="6875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7" y="1273878"/>
            <a:ext cx="11333043" cy="55841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C3942B-3506-DD42-AF29-C91638E61F73}"/>
              </a:ext>
            </a:extLst>
          </p:cNvPr>
          <p:cNvSpPr/>
          <p:nvPr userDrawn="1"/>
        </p:nvSpPr>
        <p:spPr>
          <a:xfrm>
            <a:off x="-11262" y="17774"/>
            <a:ext cx="4953965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00000"/>
              </a:gs>
              <a:gs pos="100000">
                <a:schemeClr val="tx1">
                  <a:alpha val="0"/>
                </a:schemeClr>
              </a:gs>
              <a:gs pos="80000">
                <a:schemeClr val="tx1">
                  <a:alpha val="3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4703A09-AA95-0E43-A44F-1C0E32364548}"/>
              </a:ext>
            </a:extLst>
          </p:cNvPr>
          <p:cNvGrpSpPr/>
          <p:nvPr userDrawn="1"/>
        </p:nvGrpSpPr>
        <p:grpSpPr>
          <a:xfrm>
            <a:off x="-513346" y="-28601"/>
            <a:ext cx="3244986" cy="6909751"/>
            <a:chOff x="-473777" y="-10705"/>
            <a:chExt cx="3197522" cy="6876906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AAD369EB-88B1-B84A-85F6-3F33A163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B51A12E4-2F44-B143-A402-D61C9C465A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372CC95E-30A4-D744-8BC0-DDA2BE0BB564}" type="datetime1">
              <a:rPr lang="en-US" smtClean="0"/>
              <a:pPr/>
              <a:t>3/2/23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0C788-D8EB-BE48-809F-B175CFD56A4E}"/>
              </a:ext>
            </a:extLst>
          </p:cNvPr>
          <p:cNvSpPr/>
          <p:nvPr userDrawn="1"/>
        </p:nvSpPr>
        <p:spPr>
          <a:xfrm flipH="1">
            <a:off x="7129850" y="-7943"/>
            <a:ext cx="5062150" cy="16302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1000">
                <a:srgbClr val="000000"/>
              </a:gs>
              <a:gs pos="100000">
                <a:schemeClr val="tx1">
                  <a:alpha val="0"/>
                </a:schemeClr>
              </a:gs>
              <a:gs pos="90001">
                <a:srgbClr val="000000">
                  <a:alpha val="0"/>
                </a:srgbClr>
              </a:gs>
              <a:gs pos="67000">
                <a:schemeClr val="tx1">
                  <a:alpha val="33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9E8785C5-5C0A-1F49-850B-650400878A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16029" y="3152152"/>
            <a:ext cx="4592572" cy="111825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B0BFAF0-FE14-DA46-9D79-D0117B1E70D5}"/>
              </a:ext>
            </a:extLst>
          </p:cNvPr>
          <p:cNvGrpSpPr/>
          <p:nvPr userDrawn="1"/>
        </p:nvGrpSpPr>
        <p:grpSpPr>
          <a:xfrm>
            <a:off x="8731250" y="365736"/>
            <a:ext cx="3223672" cy="799489"/>
            <a:chOff x="8731250" y="365736"/>
            <a:chExt cx="3223672" cy="799489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D8A71FFE-F200-C540-A140-C43904500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87212" y="365736"/>
              <a:ext cx="967710" cy="799489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7F074FA-7C4E-1F47-8CAA-9A45D2D69EE9}"/>
                </a:ext>
              </a:extLst>
            </p:cNvPr>
            <p:cNvSpPr txBox="1"/>
            <p:nvPr userDrawn="1"/>
          </p:nvSpPr>
          <p:spPr>
            <a:xfrm>
              <a:off x="8731250" y="534648"/>
              <a:ext cx="2025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National Aeronautics and Space Administration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6299F4A-E039-AF47-9CF7-66A22C2FFC7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872056" y="384480"/>
              <a:ext cx="0" cy="7620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547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00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B81B21-6076-440D-B4AB-2630ECD70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BF69C-A107-4C7F-ACD6-7DB449567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C23BC-8446-4761-9DDC-9DABC34FF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17ECB-A589-6B44-A92B-D31F998363D6}" type="datetime1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35637-B898-4545-BE7A-4EFF4C3AB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0BF65-F73B-4A49-87EB-6A82E014D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52694-C820-4D9E-83EE-E784BD644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3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40A0041-416A-714D-A5A7-BE5AF637A161}"/>
              </a:ext>
            </a:extLst>
          </p:cNvPr>
          <p:cNvSpPr txBox="1">
            <a:spLocks/>
          </p:cNvSpPr>
          <p:nvPr/>
        </p:nvSpPr>
        <p:spPr>
          <a:xfrm>
            <a:off x="1395404" y="2409617"/>
            <a:ext cx="10194972" cy="2677656"/>
          </a:xfrm>
          <a:prstGeom prst="rect">
            <a:avLst/>
          </a:prstGeom>
          <a:effectLst>
            <a:outerShdw blurRad="50800" dist="50800" dir="5400000" algn="t" rotWithShape="0">
              <a:prstClr val="black">
                <a:alpha val="49000"/>
              </a:prstClr>
            </a:outerShdw>
          </a:effectLst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3600" dirty="0"/>
              <a:t>Initial Discussion on NASA – CSA </a:t>
            </a:r>
          </a:p>
          <a:p>
            <a:pPr>
              <a:spcBef>
                <a:spcPts val="0"/>
              </a:spcBef>
              <a:defRPr/>
            </a:pPr>
            <a:r>
              <a:rPr lang="en-US" sz="3600" dirty="0"/>
              <a:t>Food System Development Collaboration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CEC347A-71DA-45E7-AAF0-F2269461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920" y="6492875"/>
            <a:ext cx="140208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33C6E5-ABCA-D247-98E1-2274F89B26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F76838-7F6A-F9A8-2211-7F0F83FF8944}"/>
              </a:ext>
            </a:extLst>
          </p:cNvPr>
          <p:cNvSpPr txBox="1"/>
          <p:nvPr/>
        </p:nvSpPr>
        <p:spPr>
          <a:xfrm>
            <a:off x="10570029" y="5791200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157186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A9D982E-02C7-FDB8-5E83-1C394FBD14A6}"/>
              </a:ext>
            </a:extLst>
          </p:cNvPr>
          <p:cNvSpPr txBox="1"/>
          <p:nvPr/>
        </p:nvSpPr>
        <p:spPr>
          <a:xfrm>
            <a:off x="767443" y="875847"/>
            <a:ext cx="109347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Research needs: adapted crop varieties, water &amp; nutrient delivery, &amp; microbiome management</a:t>
            </a: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Technology development supported: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Crop production for supplement nutrition and variety on long duration lunar surface &amp; Mars transit 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Supports NASA Moon to Mars Objectives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HBS-1LM: Understand the effects of short- and long-duration exposure to the environments of the Moon, Mars, and deep space on biological systems and health, using humans, model organisms, systems of human physiology, and plants. 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HBS-2LM: Evaluate and validate progressively Earth-independent crew health &amp; performance systems and operations with mission durations representative of Mars-class missions. Key aspects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AS-5LM: Define crop plant species, including methods for their productive growth, capable of providing sustainable and nutritious food sources for lunar, Deep Space transit, and Mars habitation.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Key aspects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Crop selection based on stressors associated LEO, BLEO, ug and partial gravity environments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Long term microbial/fungal control and moisture management over many crop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Radiation affects on stored crop supplies and crop growth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63FCEBF4-27E5-C486-8B5A-620B6B3A8182}"/>
              </a:ext>
            </a:extLst>
          </p:cNvPr>
          <p:cNvSpPr txBox="1">
            <a:spLocks noChangeArrowheads="1"/>
          </p:cNvSpPr>
          <p:nvPr/>
        </p:nvSpPr>
        <p:spPr>
          <a:xfrm>
            <a:off x="315384" y="103188"/>
            <a:ext cx="10769600" cy="7429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 Current Focus Areas in Crops, Food, and Nutrition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529CB02-4A2B-0BF1-F7B6-14DDE440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3/1/23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C39D34F-EBAE-ACDB-5D84-810AD694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22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38B2-3A73-4A7F-8C49-DF2962C35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270" y="328742"/>
            <a:ext cx="10067039" cy="984202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OHALO III Prototype Crop Production System for Deep Space Exploration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CA39C-33B0-4A42-80DC-7C75D2207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439345"/>
            <a:ext cx="10514100" cy="5958713"/>
          </a:xfrm>
        </p:spPr>
        <p:txBody>
          <a:bodyPr>
            <a:normAutofit/>
          </a:bodyPr>
          <a:lstStyle/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Prototype system for the Deep Space Transport to be deployed on the ISS, targeting 2025</a:t>
            </a:r>
          </a:p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Initially used to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validate water delivery and volume optimization concepts applicable on future deep space missions</a:t>
            </a:r>
          </a:p>
          <a:p>
            <a:pPr marL="803275" lvl="2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Designed to accept a variety of “hosted hardware” concepts via a standard set of user interfaces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</a:t>
            </a:r>
          </a:p>
          <a:p>
            <a:pPr marL="803275" lvl="2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0" i="0" dirty="0">
                <a:solidFill>
                  <a:srgbClr val="000000"/>
                </a:solidFill>
                <a:effectLst/>
              </a:rPr>
              <a:t>Sized </a:t>
            </a:r>
            <a:r>
              <a:rPr lang="en-US" sz="2000" dirty="0">
                <a:solidFill>
                  <a:srgbClr val="000000"/>
                </a:solidFill>
              </a:rPr>
              <a:t>as an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ISS EXPRESS rack quad-locker payload</a:t>
            </a:r>
          </a:p>
          <a:p>
            <a:pPr marL="803275" lvl="2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0" i="0" dirty="0">
                <a:solidFill>
                  <a:srgbClr val="000000"/>
                </a:solidFill>
                <a:effectLst/>
              </a:rPr>
              <a:t>Evolvable to accept a limited range of additional sensors and robotic aides</a:t>
            </a:r>
          </a:p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b="0" i="0" dirty="0">
              <a:solidFill>
                <a:srgbClr val="000000"/>
              </a:solidFill>
              <a:effectLst/>
            </a:endParaRPr>
          </a:p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Designed to be a crop production system not a crop research facility such as VEGGIE and APH</a:t>
            </a:r>
          </a:p>
          <a:p>
            <a:pPr marL="346075" indent="-33655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The first crop system designed for the continuous production of fresh food to add key nutrients and variety to crew diet</a:t>
            </a:r>
          </a:p>
          <a:p>
            <a:pPr marL="342900" indent="-34290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 marL="342900" indent="-342900" algn="l" defTabSz="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Will serve as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ヒラギノ角ゴ Pro W3" charset="-128"/>
                <a:cs typeface="Arial"/>
              </a:rPr>
              <a:t>a baseline to assess crop production hardware operational performance,</a:t>
            </a:r>
            <a:r>
              <a:rPr lang="en-US" sz="2000" dirty="0">
                <a:solidFill>
                  <a:prstClr val="black"/>
                </a:solidFill>
                <a:ea typeface="ヒラギノ角ゴ Pro W3" charset="-128"/>
                <a:cs typeface="Arial"/>
              </a:rPr>
              <a:t> reliability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ヒラギノ角ゴ Pro W3" charset="-128"/>
                <a:cs typeface="Arial"/>
              </a:rPr>
              <a:t> and </a:t>
            </a:r>
            <a:r>
              <a:rPr lang="en-US" sz="2000" dirty="0">
                <a:solidFill>
                  <a:prstClr val="black"/>
                </a:solidFill>
                <a:ea typeface="ヒラギノ角ゴ Pro W3" charset="-128"/>
                <a:cs typeface="Arial"/>
              </a:rPr>
              <a:t>to identify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ヒラギノ角ゴ Pro W3" charset="-128"/>
                <a:cs typeface="Arial"/>
              </a:rPr>
              <a:t> future system requirements and risk/resource trades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48B44-871A-66AA-06C6-0BD075B9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6EE2DD3-BD86-4A9B-AEC2-F9E4458459CF}"/>
              </a:ext>
            </a:extLst>
          </p:cNvPr>
          <p:cNvSpPr txBox="1">
            <a:spLocks/>
          </p:cNvSpPr>
          <p:nvPr/>
        </p:nvSpPr>
        <p:spPr>
          <a:xfrm>
            <a:off x="78527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2168933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38B2-3A73-4A7F-8C49-DF2962C35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677" y="-129428"/>
            <a:ext cx="9144000" cy="984202"/>
          </a:xfrm>
        </p:spPr>
        <p:txBody>
          <a:bodyPr>
            <a:normAutofit/>
          </a:bodyPr>
          <a:lstStyle/>
          <a:p>
            <a:r>
              <a:rPr lang="en-US" sz="4400" dirty="0"/>
              <a:t>Microgreen Growth Hardware for ISS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CA39C-33B0-4A42-80DC-7C75D2207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0963" y="1136790"/>
            <a:ext cx="9339444" cy="533529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Microgreens are edible, small plant seedlings grown for about 7-14 days and used as a nutritious, supplemental food source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Their small size (volume requirement) and rapid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 growth make a candidate food crop for space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Terrestrially, microgreens are grown in trays using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 capillary mats or NFT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For space, the growing materials, water/nutrient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delivery, lighting, harvesting and containment hardware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need development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Dr. Youbin Zheng’s group at the Univ. of Guelph,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Ontario is very active in microgreen research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NASA has an ongoing MOU with USDA ARS </a:t>
            </a:r>
          </a:p>
          <a:p>
            <a:pPr algn="l">
              <a:spcBef>
                <a:spcPts val="0"/>
              </a:spcBef>
            </a:pPr>
            <a:r>
              <a:rPr lang="en-US" dirty="0"/>
              <a:t>     study microgreens as a candidate space crop</a:t>
            </a:r>
          </a:p>
          <a:p>
            <a:pPr algn="l"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6AE30681-D389-4601-8BE5-932B855FC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656" y="1504965"/>
            <a:ext cx="3162184" cy="4216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E3B10-E1BD-40D9-9F1D-1C28E277177E}"/>
              </a:ext>
            </a:extLst>
          </p:cNvPr>
          <p:cNvSpPr txBox="1"/>
          <p:nvPr/>
        </p:nvSpPr>
        <p:spPr>
          <a:xfrm>
            <a:off x="7893656" y="5721210"/>
            <a:ext cx="3439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Radish microgreens growing on a </a:t>
            </a:r>
          </a:p>
          <a:p>
            <a:pPr algn="ctr"/>
            <a:r>
              <a:rPr lang="en-US" sz="1600" dirty="0"/>
              <a:t>Random Positioning Machine (RPM) at </a:t>
            </a:r>
          </a:p>
          <a:p>
            <a:pPr algn="ctr"/>
            <a:r>
              <a:rPr lang="en-US" sz="1600" dirty="0"/>
              <a:t>Kennedy Space Center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A7605-3096-FFAB-DF08-7D7A4B58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4</a:t>
            </a:fld>
            <a:endParaRPr lang="en-US"/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29C4708E-8DD1-462B-0199-3CC2611F38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963493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Leaf with solid fill">
            <a:extLst>
              <a:ext uri="{FF2B5EF4-FFF2-40B4-BE49-F238E27FC236}">
                <a16:creationId xmlns:a16="http://schemas.microsoft.com/office/drawing/2014/main" id="{85E97D4E-2F02-44D7-A9D8-ADE0B6DD5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20189" y="2250582"/>
            <a:ext cx="3923763" cy="39237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2261B9-9AFC-4FD4-990E-081C87EE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352" y="6891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Elemental Analysis / Sensing Capabilities for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0385A-B5C7-4085-AAFE-96D85531F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048" y="1394474"/>
            <a:ext cx="6966397" cy="4351338"/>
          </a:xfrm>
        </p:spPr>
        <p:txBody>
          <a:bodyPr/>
          <a:lstStyle/>
          <a:p>
            <a:r>
              <a:rPr lang="en-US" dirty="0"/>
              <a:t>Monitoring and controlling essential plant nutrients is critical for controlled environment crop production systems on Earth and space</a:t>
            </a:r>
          </a:p>
          <a:p>
            <a:r>
              <a:rPr lang="en-US" dirty="0"/>
              <a:t>Currently, no real-time elemental or ion analysis capabilities exist for the ISS </a:t>
            </a:r>
          </a:p>
          <a:p>
            <a:r>
              <a:rPr lang="en-US" dirty="0"/>
              <a:t>On Earth, elemental analysis has typically been done using large, bench-top Inductively Coupled Plasma (ICP) spectrometry or Ion Chromatograph (IC) instruments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6964AB15-789E-4BB4-B9D3-3BFBCC87D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9832" y="1227049"/>
            <a:ext cx="3097368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Arial" panose="020B0604020202020204" pitchFamily="34" charset="0"/>
              </a:rPr>
              <a:t>	</a:t>
            </a:r>
            <a:r>
              <a:rPr lang="en-US" altLang="en-US" sz="2000" dirty="0">
                <a:solidFill>
                  <a:srgbClr val="00B050"/>
                </a:solidFill>
                <a:latin typeface="Arial" panose="020B0604020202020204" pitchFamily="34" charset="0"/>
              </a:rPr>
              <a:t>Plant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  <a:latin typeface="Arial" panose="020B0604020202020204" pitchFamily="34" charset="0"/>
              </a:rPr>
              <a:t>	Essential 	Elements	</a:t>
            </a:r>
            <a:r>
              <a:rPr lang="en-US" altLang="en-US" sz="1800" dirty="0">
                <a:solidFill>
                  <a:srgbClr val="00B050"/>
                </a:solidFill>
                <a:latin typeface="Arial" panose="020B0604020202020204" pitchFamily="34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Arial" panose="020B0604020202020204" pitchFamily="34" charset="0"/>
              </a:rPr>
              <a:t>	</a:t>
            </a: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Nitrogen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Potassium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Calcium 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Magnesium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Phosphorus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Sulfur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Manganese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Iron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Chlorine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Zinc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Boron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Copper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Nickel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Arial" panose="020B0604020202020204" pitchFamily="34" charset="0"/>
              </a:rPr>
              <a:t>	Molybdenum</a:t>
            </a:r>
            <a:r>
              <a:rPr lang="en-US" altLang="en-US" sz="1800" dirty="0">
                <a:solidFill>
                  <a:srgbClr val="00B050"/>
                </a:solidFill>
                <a:latin typeface="Arial" panose="020B0604020202020204" pitchFamily="34" charset="0"/>
              </a:rPr>
              <a:t>			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07741-04E8-7B0A-34C8-5FB3A378E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5</a:t>
            </a:fld>
            <a:endParaRPr lang="en-US"/>
          </a:p>
        </p:txBody>
      </p:sp>
      <p:sp>
        <p:nvSpPr>
          <p:cNvPr id="6" name="Date Placeholder 13">
            <a:extLst>
              <a:ext uri="{FF2B5EF4-FFF2-40B4-BE49-F238E27FC236}">
                <a16:creationId xmlns:a16="http://schemas.microsoft.com/office/drawing/2014/main" id="{B2834000-0F27-03D8-F233-818CDE111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303555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3C335-1E42-41B5-8C13-CC9FA9784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99" y="-1117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Food Safety Technologies and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FF876-1F80-42D1-A65B-B39FA42CB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99" y="1047552"/>
            <a:ext cx="7655417" cy="524192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Plants grown in space will have their own associated microbial communities (leaves, roots, growing media)</a:t>
            </a:r>
          </a:p>
          <a:p>
            <a:r>
              <a:rPr lang="en-US" sz="2400" dirty="0"/>
              <a:t>These plant growth systems could also harbor some human associated organisms and potential pathogens.</a:t>
            </a:r>
          </a:p>
          <a:p>
            <a:r>
              <a:rPr lang="en-US" sz="2400" dirty="0"/>
              <a:t>Providing sanitary and safe food from space-growth plants will be critical avoid/minimize risks of food-borne illness in the crew</a:t>
            </a:r>
          </a:p>
          <a:p>
            <a:r>
              <a:rPr lang="en-US" sz="2400" dirty="0"/>
              <a:t>Currently, space grown produce is sanitized with ProSan (citrate) wipes, but this is tedious for the crew and reduces the freshness of the foods.</a:t>
            </a:r>
          </a:p>
          <a:p>
            <a:r>
              <a:rPr lang="en-US" sz="2400" dirty="0"/>
              <a:t>Plant tissue and growth hardware sanitizing technologies and protocols are needed.</a:t>
            </a:r>
          </a:p>
          <a:p>
            <a:r>
              <a:rPr lang="en-US" sz="2400" dirty="0"/>
              <a:t>The development of realistic and effective approaches to mitigate the impacts of biofilms on the performance of growth hardware require development and validation</a:t>
            </a:r>
          </a:p>
          <a:p>
            <a:endParaRPr lang="en-US" dirty="0"/>
          </a:p>
        </p:txBody>
      </p:sp>
      <p:pic>
        <p:nvPicPr>
          <p:cNvPr id="5" name="Picture 4" descr="A picture containing beverage, vegetable&#10;&#10;Description automatically generated">
            <a:extLst>
              <a:ext uri="{FF2B5EF4-FFF2-40B4-BE49-F238E27FC236}">
                <a16:creationId xmlns:a16="http://schemas.microsoft.com/office/drawing/2014/main" id="{EA10AAD4-2F83-4B8F-BCE9-DB20E108F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2" t="3562" r="38052" b="662"/>
          <a:stretch/>
        </p:blipFill>
        <p:spPr>
          <a:xfrm>
            <a:off x="8379665" y="788758"/>
            <a:ext cx="3634961" cy="4578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57812A-2AFC-4577-B579-09568A0309CE}"/>
              </a:ext>
            </a:extLst>
          </p:cNvPr>
          <p:cNvSpPr txBox="1"/>
          <p:nvPr/>
        </p:nvSpPr>
        <p:spPr>
          <a:xfrm>
            <a:off x="8730708" y="5605505"/>
            <a:ext cx="3212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Pak choi greens grown in NASA’s</a:t>
            </a:r>
          </a:p>
          <a:p>
            <a:pPr algn="ctr"/>
            <a:r>
              <a:rPr lang="en-US" dirty="0"/>
              <a:t>Veggie on the ISS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862EF62-B9CE-95EB-A3AA-4D9CA7DE0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6</a:t>
            </a:fld>
            <a:endParaRPr lang="en-US"/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67BCA3F6-6F18-1468-EC00-173E0CC7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246791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B6FF-0F74-4093-990D-5BD96FAC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Space Needs / Areas </a:t>
            </a:r>
            <a:r>
              <a:rPr lang="en-US"/>
              <a:t>for Collaboration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FB49A-89CF-4C61-B813-267CFD830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410" y="2057445"/>
            <a:ext cx="1092021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•	Crop Sensing Technologies</a:t>
            </a:r>
          </a:p>
          <a:p>
            <a:pPr marL="922338" indent="-857250"/>
            <a:r>
              <a:rPr lang="en-US" dirty="0"/>
              <a:t>Development of appropriate Robotic aides  </a:t>
            </a:r>
          </a:p>
          <a:p>
            <a:pPr marL="0" indent="0">
              <a:buNone/>
            </a:pPr>
            <a:r>
              <a:rPr lang="en-US" dirty="0"/>
              <a:t>•	Waste Stream Recovery of Plant Nutrients </a:t>
            </a:r>
          </a:p>
          <a:p>
            <a:pPr marL="0" indent="0">
              <a:buNone/>
            </a:pPr>
            <a:r>
              <a:rPr lang="en-US" dirty="0"/>
              <a:t>•	Surface Crop System Integrated Ground Demonstrators</a:t>
            </a:r>
          </a:p>
          <a:p>
            <a:pPr marL="0" indent="0">
              <a:buNone/>
            </a:pPr>
            <a:r>
              <a:rPr lang="en-US" dirty="0"/>
              <a:t>•	Crop System Modeling</a:t>
            </a:r>
          </a:p>
          <a:p>
            <a:pPr marL="0" indent="0">
              <a:buNone/>
            </a:pPr>
            <a:r>
              <a:rPr lang="en-US" dirty="0"/>
              <a:t>•	Horticultural Technologies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43834-706F-FD41-B1B6-A5152EF2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2694-C820-4D9E-83EE-E784BD644B4C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BB8C35C-9FA5-071B-FB7F-E94A60FB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3/1/23</a:t>
            </a:r>
          </a:p>
        </p:txBody>
      </p:sp>
    </p:spTree>
    <p:extLst>
      <p:ext uri="{BB962C8B-B14F-4D97-AF65-F5344CB8AC3E}">
        <p14:creationId xmlns:p14="http://schemas.microsoft.com/office/powerpoint/2010/main" val="399508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778</Words>
  <Application>Microsoft Macintosh PowerPoint</Application>
  <PresentationFormat>Widescreen</PresentationFormat>
  <Paragraphs>100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OHALO III Prototype Crop Production System for Deep Space Exploration</vt:lpstr>
      <vt:lpstr>Microgreen Growth Hardware for ISS</vt:lpstr>
      <vt:lpstr>Elemental Analysis / Sensing Capabilities for Space</vt:lpstr>
      <vt:lpstr>Food Safety Technologies and Procedures</vt:lpstr>
      <vt:lpstr>Other Space Needs / Areas for Collaboration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Microgreen Growth Hardware for ISS</dc:title>
  <dc:creator>Wheeler, Raymond M. (KSC-UBA00)</dc:creator>
  <cp:lastModifiedBy>Fritsche, Ralph F. (KSC-UBA00)</cp:lastModifiedBy>
  <cp:revision>13</cp:revision>
  <dcterms:created xsi:type="dcterms:W3CDTF">2023-02-24T17:45:59Z</dcterms:created>
  <dcterms:modified xsi:type="dcterms:W3CDTF">2023-03-02T21:41:39Z</dcterms:modified>
</cp:coreProperties>
</file>