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654" r:id="rId5"/>
    <p:sldId id="259" r:id="rId6"/>
    <p:sldId id="260" r:id="rId7"/>
    <p:sldId id="656" r:id="rId8"/>
    <p:sldId id="678" r:id="rId9"/>
    <p:sldId id="261" r:id="rId10"/>
    <p:sldId id="676" r:id="rId11"/>
    <p:sldId id="655" r:id="rId12"/>
    <p:sldId id="660" r:id="rId13"/>
    <p:sldId id="657" r:id="rId14"/>
    <p:sldId id="662" r:id="rId15"/>
    <p:sldId id="663" r:id="rId16"/>
    <p:sldId id="677" r:id="rId17"/>
    <p:sldId id="664" r:id="rId18"/>
    <p:sldId id="674" r:id="rId19"/>
    <p:sldId id="658" r:id="rId20"/>
    <p:sldId id="672" r:id="rId21"/>
    <p:sldId id="667" r:id="rId22"/>
    <p:sldId id="670" r:id="rId23"/>
    <p:sldId id="673" r:id="rId24"/>
    <p:sldId id="659" r:id="rId25"/>
    <p:sldId id="66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94"/>
    <a:srgbClr val="FFFFFF"/>
    <a:srgbClr val="F8F8F8"/>
    <a:srgbClr val="0064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13" autoAdjust="0"/>
    <p:restoredTop sz="93468"/>
  </p:normalViewPr>
  <p:slideViewPr>
    <p:cSldViewPr>
      <p:cViewPr varScale="1">
        <p:scale>
          <a:sx n="65" d="100"/>
          <a:sy n="65" d="100"/>
        </p:scale>
        <p:origin x="448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68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BE5A7-734B-4269-9AF9-65AD2D744722}" type="datetimeFigureOut">
              <a:rPr lang="en-US" smtClean="0"/>
              <a:t>3/5/23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3272D-00AE-4324-A5E5-E08BA2863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16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9942B-B2EA-F441-A3D5-893BC354F9FA}" type="datetimeFigureOut">
              <a:rPr lang="en-US" smtClean="0"/>
              <a:t>3/5/23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AA016-18A2-7348-A9BC-EDEDDCF33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20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4160F-FF37-41DD-BC76-0D9441D9AB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35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40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Stiffeners placed on top of a skin are likely top pop off if the panel is subjected to bending loads or in the even of impact damage to the skin</a:t>
            </a:r>
          </a:p>
          <a:p>
            <a:r>
              <a:rPr lang="en-US" dirty="0"/>
              <a:t>Separation of the stiffener from the skin can be minimized by adding fasteners, requiring holes which can be crack initiation points</a:t>
            </a:r>
          </a:p>
          <a:p>
            <a:r>
              <a:rPr lang="en-US" dirty="0">
                <a:solidFill>
                  <a:schemeClr val="bg1"/>
                </a:solidFill>
              </a:rPr>
              <a:t>Separation </a:t>
            </a:r>
            <a:r>
              <a:rPr lang="en-US" dirty="0"/>
              <a:t>of a stiffener from the skin can be prevented by interleaving full-panel plies with the stiffener plies to encapsulate the stiffeners and hold them in place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4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DFM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41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Guidelines specific to ¼ inch tows</a:t>
            </a:r>
          </a:p>
          <a:p>
            <a:r>
              <a:rPr lang="en-US" dirty="0"/>
              <a:t>Limitations specific to ISAAC</a:t>
            </a:r>
          </a:p>
          <a:p>
            <a:r>
              <a:rPr lang="en-US" dirty="0"/>
              <a:t>6.35 mm</a:t>
            </a:r>
          </a:p>
          <a:p>
            <a:r>
              <a:rPr lang="en-US" dirty="0"/>
              <a:t>.0085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71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855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5b,5d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90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Approx</a:t>
            </a:r>
            <a:r>
              <a:rPr lang="en-US" dirty="0"/>
              <a:t> 20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5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Acknowledge Peter/Elizabeth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83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24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25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63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Ultrasound, cs, test</a:t>
            </a:r>
          </a:p>
          <a:p>
            <a:r>
              <a:rPr lang="en-US" dirty="0"/>
              <a:t>Revisit number of stiffener plies between interleaved plies with debulks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632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AA016-18A2-7348-A9BC-EDEDDCF33A9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81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649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649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72FEF6-CFA6-6440-B4FB-87AD8F6B92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5.pn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9.wdp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3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12.wdp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"/>
          <p:cNvSpPr>
            <a:spLocks/>
          </p:cNvSpPr>
          <p:nvPr/>
        </p:nvSpPr>
        <p:spPr bwMode="auto">
          <a:xfrm>
            <a:off x="0" y="2119746"/>
            <a:ext cx="8522208" cy="4747780"/>
          </a:xfrm>
          <a:custGeom>
            <a:avLst/>
            <a:gdLst>
              <a:gd name="T0" fmla="*/ 1283 w 1332"/>
              <a:gd name="T1" fmla="*/ 653 h 653"/>
              <a:gd name="T2" fmla="*/ 0 w 1332"/>
              <a:gd name="T3" fmla="*/ 653 h 653"/>
              <a:gd name="T4" fmla="*/ 0 w 1332"/>
              <a:gd name="T5" fmla="*/ 0 h 653"/>
              <a:gd name="T6" fmla="*/ 984 w 1332"/>
              <a:gd name="T7" fmla="*/ 0 h 653"/>
              <a:gd name="T8" fmla="*/ 1016 w 1332"/>
              <a:gd name="T9" fmla="*/ 18 h 653"/>
              <a:gd name="T10" fmla="*/ 1323 w 1332"/>
              <a:gd name="T11" fmla="*/ 551 h 653"/>
              <a:gd name="T12" fmla="*/ 1321 w 1332"/>
              <a:gd name="T13" fmla="*/ 587 h 653"/>
              <a:gd name="T14" fmla="*/ 1283 w 1332"/>
              <a:gd name="T15" fmla="*/ 653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32" h="653">
                <a:moveTo>
                  <a:pt x="1283" y="653"/>
                </a:moveTo>
                <a:cubicBezTo>
                  <a:pt x="0" y="653"/>
                  <a:pt x="0" y="653"/>
                  <a:pt x="0" y="653"/>
                </a:cubicBezTo>
                <a:cubicBezTo>
                  <a:pt x="0" y="0"/>
                  <a:pt x="0" y="0"/>
                  <a:pt x="0" y="0"/>
                </a:cubicBezTo>
                <a:cubicBezTo>
                  <a:pt x="984" y="0"/>
                  <a:pt x="984" y="0"/>
                  <a:pt x="984" y="0"/>
                </a:cubicBezTo>
                <a:cubicBezTo>
                  <a:pt x="984" y="0"/>
                  <a:pt x="1005" y="0"/>
                  <a:pt x="1016" y="18"/>
                </a:cubicBezTo>
                <a:cubicBezTo>
                  <a:pt x="1323" y="551"/>
                  <a:pt x="1323" y="551"/>
                  <a:pt x="1323" y="551"/>
                </a:cubicBezTo>
                <a:cubicBezTo>
                  <a:pt x="1323" y="551"/>
                  <a:pt x="1332" y="569"/>
                  <a:pt x="1321" y="587"/>
                </a:cubicBezTo>
                <a:lnTo>
                  <a:pt x="1283" y="653"/>
                </a:lnTo>
                <a:close/>
              </a:path>
            </a:pathLst>
          </a:custGeom>
          <a:solidFill>
            <a:srgbClr val="006B9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D617F09-CA3E-400E-A632-5033B56A993F}"/>
              </a:ext>
            </a:extLst>
          </p:cNvPr>
          <p:cNvSpPr txBox="1">
            <a:spLocks/>
          </p:cNvSpPr>
          <p:nvPr/>
        </p:nvSpPr>
        <p:spPr>
          <a:xfrm>
            <a:off x="246061" y="3051087"/>
            <a:ext cx="6389393" cy="1002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3200" dirty="0">
                <a:solidFill>
                  <a:srgbClr val="FFFFFF"/>
                </a:solidFill>
              </a:rPr>
              <a:t>The Society for the Advancement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3200" dirty="0">
                <a:solidFill>
                  <a:srgbClr val="FFFFFF"/>
                </a:solidFill>
              </a:rPr>
              <a:t>of Material and Process Engineering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FADB9D-C3E5-42C9-ABDD-A56FF5F5C4FF}"/>
              </a:ext>
            </a:extLst>
          </p:cNvPr>
          <p:cNvSpPr/>
          <p:nvPr/>
        </p:nvSpPr>
        <p:spPr>
          <a:xfrm>
            <a:off x="408076" y="4983746"/>
            <a:ext cx="7502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8F8F8"/>
                </a:solidFill>
                <a:latin typeface="+mj-lt"/>
                <a:cs typeface="Arial BOLD" panose="020B0704020202020204" pitchFamily="34" charset="0"/>
              </a:rPr>
              <a:t>Manufacturing Trials of Integrally Stiffened Composite Panels using Automated Fiber Placement</a:t>
            </a:r>
          </a:p>
        </p:txBody>
      </p:sp>
      <p:pic>
        <p:nvPicPr>
          <p:cNvPr id="7" name="Graphic 71">
            <a:extLst>
              <a:ext uri="{FF2B5EF4-FFF2-40B4-BE49-F238E27FC236}">
                <a16:creationId xmlns:a16="http://schemas.microsoft.com/office/drawing/2014/main" id="{608564AE-FDFA-6941-9CAB-ECD7FCBC5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6926" y="2329066"/>
            <a:ext cx="3571167" cy="122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0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088931" y="2539044"/>
            <a:ext cx="9753600" cy="45719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sz="4400" b="1" dirty="0">
                <a:solidFill>
                  <a:srgbClr val="006491"/>
                </a:solidFill>
                <a:latin typeface="+mj-lt"/>
                <a:ea typeface="+mj-ea"/>
                <a:cs typeface="+mj-cs"/>
              </a:rPr>
              <a:t>Manufacturing Trials of Integrally Stiffened Composite Panels using Automated Fiber Placement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88931" y="4572000"/>
            <a:ext cx="9264869" cy="45719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Dawn Jegley</a:t>
            </a:r>
          </a:p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ISAAC Lead, NASA Langley Research Center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7305" y="952768"/>
            <a:ext cx="4172787" cy="16319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469393"/>
            <a:ext cx="10972800" cy="1143000"/>
          </a:xfrm>
        </p:spPr>
        <p:txBody>
          <a:bodyPr/>
          <a:lstStyle/>
          <a:p>
            <a:r>
              <a:rPr lang="en-US" b="1" dirty="0"/>
              <a:t>Welcome Slide</a:t>
            </a:r>
            <a:endParaRPr lang="en-US" b="1" dirty="0">
              <a:solidFill>
                <a:srgbClr val="00649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1600201"/>
            <a:ext cx="9220200" cy="4525963"/>
          </a:xfrm>
        </p:spPr>
        <p:txBody>
          <a:bodyPr/>
          <a:lstStyle/>
          <a:p>
            <a:r>
              <a:rPr lang="en-US" dirty="0"/>
              <a:t>Dawn Jegley</a:t>
            </a:r>
          </a:p>
          <a:p>
            <a:r>
              <a:rPr lang="en-US" dirty="0"/>
              <a:t>Structural Mechanics and Concepts Branch, NASA Langley Research Center (LaRC)</a:t>
            </a:r>
          </a:p>
          <a:p>
            <a:r>
              <a:rPr lang="en-US" dirty="0"/>
              <a:t>Integrated Structural Assembly of Advanced Composites (ISAAC) Lead</a:t>
            </a:r>
          </a:p>
          <a:p>
            <a:r>
              <a:rPr lang="en-US" dirty="0"/>
              <a:t>39 years working structural mechanics and composite structures design, analysis, fabrication, and testing at LaRC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8D318-CE22-CA4A-9F96-9E9487AB5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706152-7752-EDCD-A2E6-3FCAC44E54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76" t="17051" r="40197" b="56863"/>
          <a:stretch/>
        </p:blipFill>
        <p:spPr>
          <a:xfrm>
            <a:off x="9390221" y="1371600"/>
            <a:ext cx="2192179" cy="230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58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Outline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Background</a:t>
            </a:r>
          </a:p>
          <a:p>
            <a:r>
              <a:rPr lang="en-US" dirty="0"/>
              <a:t>Manufacturing trial panel characteristics</a:t>
            </a:r>
          </a:p>
          <a:p>
            <a:r>
              <a:rPr lang="en-US" dirty="0"/>
              <a:t>Defects</a:t>
            </a:r>
          </a:p>
          <a:p>
            <a:r>
              <a:rPr lang="en-US" dirty="0">
                <a:solidFill>
                  <a:schemeClr val="bg1"/>
                </a:solidFill>
              </a:rPr>
              <a:t>Concluding r</a:t>
            </a:r>
            <a:r>
              <a:rPr lang="en-US" dirty="0"/>
              <a:t>emarks and next steps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45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Lightweight Structures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4525963"/>
          </a:xfrm>
        </p:spPr>
        <p:txBody>
          <a:bodyPr/>
          <a:lstStyle/>
          <a:p>
            <a:r>
              <a:rPr lang="en-US" dirty="0"/>
              <a:t>Carbon-epoxy construction offers many opportunities to tailor designs to reduce weight </a:t>
            </a:r>
          </a:p>
          <a:p>
            <a:r>
              <a:rPr lang="en-US" dirty="0"/>
              <a:t>Modern aircraft do not take full advantage of the potential benefits of tailoring</a:t>
            </a:r>
          </a:p>
          <a:p>
            <a:r>
              <a:rPr lang="en-US" dirty="0"/>
              <a:t>To take better advantage of structural tailoring, an understanding of the manufacturing limitations is needed</a:t>
            </a:r>
          </a:p>
          <a:p>
            <a:r>
              <a:rPr lang="en-US" dirty="0"/>
              <a:t>The realities of fabrication are sometimes neglected in the design of tailored composite structures</a:t>
            </a:r>
          </a:p>
          <a:p>
            <a:pPr lvl="1"/>
            <a:r>
              <a:rPr lang="en-US" dirty="0"/>
              <a:t>Placement-induced defects (e.g., gaps between fibers)</a:t>
            </a:r>
          </a:p>
          <a:p>
            <a:pPr lvl="1"/>
            <a:r>
              <a:rPr lang="en-US" dirty="0"/>
              <a:t>Local features such as tapers at stiffener edges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03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Integral Stiffening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0789" y="1295400"/>
            <a:ext cx="10972800" cy="4525963"/>
          </a:xfrm>
        </p:spPr>
        <p:txBody>
          <a:bodyPr/>
          <a:lstStyle/>
          <a:p>
            <a:r>
              <a:rPr lang="en-US" dirty="0"/>
              <a:t>Traditionally, stiffeners are placed on the surface of a skin </a:t>
            </a:r>
          </a:p>
          <a:p>
            <a:pPr lvl="1"/>
            <a:r>
              <a:rPr lang="en-US" dirty="0"/>
              <a:t>Stiffeners can separate from the skin under loading or as a result of impact damage</a:t>
            </a:r>
          </a:p>
          <a:p>
            <a:pPr lvl="1"/>
            <a:r>
              <a:rPr lang="en-US" dirty="0"/>
              <a:t>Holes are drilled and fasteners added to prevent separation</a:t>
            </a:r>
          </a:p>
          <a:p>
            <a:r>
              <a:rPr lang="en-US" dirty="0">
                <a:solidFill>
                  <a:schemeClr val="bg1"/>
                </a:solidFill>
              </a:rPr>
              <a:t>Alternately, strategically </a:t>
            </a:r>
            <a:r>
              <a:rPr lang="en-US" dirty="0"/>
              <a:t>placed </a:t>
            </a:r>
            <a:r>
              <a:rPr lang="en-US" dirty="0">
                <a:solidFill>
                  <a:schemeClr val="bg1"/>
                </a:solidFill>
              </a:rPr>
              <a:t>stiffener plies can be interleaved with full-panel skin plies</a:t>
            </a:r>
          </a:p>
          <a:p>
            <a:pPr lvl="1"/>
            <a:r>
              <a:rPr lang="en-US" dirty="0"/>
              <a:t>Interleaving encapsulates the stiffeners to hold them in place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No need for holes and fasteners</a:t>
            </a:r>
          </a:p>
          <a:p>
            <a:r>
              <a:rPr lang="en-US" dirty="0">
                <a:solidFill>
                  <a:schemeClr val="bg1"/>
                </a:solidFill>
              </a:rPr>
              <a:t>Straight fibers or steered fibers (curved in-plane) can create stiffeners tailored to loading conditions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13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Objective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1600201"/>
            <a:ext cx="10134600" cy="4525963"/>
          </a:xfrm>
        </p:spPr>
        <p:txBody>
          <a:bodyPr/>
          <a:lstStyle/>
          <a:p>
            <a:r>
              <a:rPr lang="en-US" dirty="0"/>
              <a:t>Develop manufacturing-based guidelines for integral stiffener design (Design for Manufacturing, DFM)</a:t>
            </a:r>
          </a:p>
          <a:p>
            <a:pPr lvl="1"/>
            <a:r>
              <a:rPr lang="en-US" dirty="0"/>
              <a:t>Evaluate manufacturing defects inherent in integral stiffener fabrication</a:t>
            </a:r>
          </a:p>
          <a:p>
            <a:pPr lvl="1"/>
            <a:r>
              <a:rPr lang="en-US" dirty="0"/>
              <a:t>Determine </a:t>
            </a:r>
            <a:r>
              <a:rPr lang="en-US" dirty="0">
                <a:solidFill>
                  <a:schemeClr val="bg1"/>
                </a:solidFill>
              </a:rPr>
              <a:t>manufacturing limitations in using automated fiber placement (AFP)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34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Automated Fiber Placement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42725" y="1194471"/>
            <a:ext cx="52578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ISAAC robot used to place 6.35-mm-wide carbon-epoxy tows</a:t>
            </a:r>
          </a:p>
          <a:p>
            <a:r>
              <a:rPr lang="en-US" dirty="0"/>
              <a:t>One to sixteen tows placed at a time in preprogrammed paths</a:t>
            </a:r>
          </a:p>
          <a:p>
            <a:r>
              <a:rPr lang="en-US" dirty="0"/>
              <a:t>Prepreg tape </a:t>
            </a:r>
          </a:p>
          <a:p>
            <a:pPr lvl="1"/>
            <a:r>
              <a:rPr lang="en-US" dirty="0"/>
              <a:t>Toray T800S/3900</a:t>
            </a:r>
          </a:p>
          <a:p>
            <a:pPr lvl="1"/>
            <a:r>
              <a:rPr lang="en-US" dirty="0"/>
              <a:t>Thickness 0.216 mm thick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C0239D-3014-0EFE-764E-94FCB35BA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66800"/>
            <a:ext cx="5662621" cy="310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FD3526D4-2C95-533A-1E4A-E15355A2468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2" b="38557"/>
          <a:stretch/>
        </p:blipFill>
        <p:spPr>
          <a:xfrm>
            <a:off x="7030612" y="4190051"/>
            <a:ext cx="2685872" cy="268287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C9BD8ED-E2B0-3AB1-3D5B-81BD5EDBDC22}"/>
              </a:ext>
            </a:extLst>
          </p:cNvPr>
          <p:cNvGrpSpPr/>
          <p:nvPr/>
        </p:nvGrpSpPr>
        <p:grpSpPr>
          <a:xfrm>
            <a:off x="6096001" y="4336568"/>
            <a:ext cx="5196306" cy="2388300"/>
            <a:chOff x="-139443" y="85424"/>
            <a:chExt cx="3212690" cy="1378732"/>
          </a:xfrm>
        </p:grpSpPr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55BA82BD-B69B-F2B3-6EFF-254554E4C0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4229" y="238856"/>
              <a:ext cx="689018" cy="2025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Spools</a:t>
              </a:r>
              <a:endPara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03B400C5-B069-5309-5C70-C60474FDC7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5841" y="959826"/>
              <a:ext cx="721310" cy="2025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Heater</a:t>
              </a:r>
              <a:endPara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Text Box 2">
              <a:extLst>
                <a:ext uri="{FF2B5EF4-FFF2-40B4-BE49-F238E27FC236}">
                  <a16:creationId xmlns:a16="http://schemas.microsoft.com/office/drawing/2014/main" id="{4B31447A-DD10-D78D-11F9-E58EE3A263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39443" y="1076367"/>
              <a:ext cx="577837" cy="1567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Roller</a:t>
              </a:r>
              <a:endPara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79240A6-8D83-66A7-95F3-9CDD9E9598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87930" y="85424"/>
              <a:ext cx="526802" cy="2154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C1F7120-EAD9-C6E7-D2EA-7E7602497F48}"/>
                </a:ext>
              </a:extLst>
            </p:cNvPr>
            <p:cNvCxnSpPr>
              <a:cxnSpLocks/>
            </p:cNvCxnSpPr>
            <p:nvPr/>
          </p:nvCxnSpPr>
          <p:spPr>
            <a:xfrm>
              <a:off x="409881" y="1162391"/>
              <a:ext cx="722692" cy="30176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5D155A2-D80E-55BC-93D0-F8604826E1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2171" y="1076367"/>
              <a:ext cx="748195" cy="31425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 Box 2">
            <a:extLst>
              <a:ext uri="{FF2B5EF4-FFF2-40B4-BE49-F238E27FC236}">
                <a16:creationId xmlns:a16="http://schemas.microsoft.com/office/drawing/2014/main" id="{12DD0422-F2A2-2516-6C1C-99D468553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1879" y="1225146"/>
            <a:ext cx="1024412" cy="3508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a typeface="Times New Roman" panose="02020603050405020304" pitchFamily="18" charset="0"/>
              </a:rPr>
              <a:t>ISAAC robot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7A211A2D-99F3-9E4C-B6B9-6C990D246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1879" y="2085275"/>
            <a:ext cx="1105549" cy="50666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a typeface="Times New Roman" panose="02020603050405020304" pitchFamily="18" charset="0"/>
              </a:rPr>
              <a:t>AFP head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E56F8389-AA8B-30BA-AED8-05B008C21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1879" y="2666682"/>
            <a:ext cx="1256345" cy="3906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a typeface="Times New Roman" panose="02020603050405020304" pitchFamily="18" charset="0"/>
              </a:rPr>
              <a:t>Prepreg spools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9AB557-269A-0307-05D0-2888CFD137B2}"/>
              </a:ext>
            </a:extLst>
          </p:cNvPr>
          <p:cNvSpPr/>
          <p:nvPr/>
        </p:nvSpPr>
        <p:spPr bwMode="auto">
          <a:xfrm>
            <a:off x="8927310" y="3371970"/>
            <a:ext cx="697583" cy="79461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F4D528A-C12F-5423-95F2-4D86B9626436}"/>
              </a:ext>
            </a:extLst>
          </p:cNvPr>
          <p:cNvCxnSpPr>
            <a:cxnSpLocks/>
          </p:cNvCxnSpPr>
          <p:nvPr/>
        </p:nvCxnSpPr>
        <p:spPr bwMode="auto">
          <a:xfrm flipH="1">
            <a:off x="8723425" y="4181501"/>
            <a:ext cx="697584" cy="61995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19" name="Text Box 2">
            <a:extLst>
              <a:ext uri="{FF2B5EF4-FFF2-40B4-BE49-F238E27FC236}">
                <a16:creationId xmlns:a16="http://schemas.microsoft.com/office/drawing/2014/main" id="{63021D0A-CA86-E37A-C11F-1462005FB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1879" y="3439131"/>
            <a:ext cx="1418356" cy="4885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a typeface="Times New Roman" panose="02020603050405020304" pitchFamily="18" charset="0"/>
              </a:rPr>
              <a:t>Placement surface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35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Manufacturing Trials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1409755"/>
            <a:ext cx="109728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series of panels were built focusin</a:t>
            </a:r>
            <a:r>
              <a:rPr lang="en-US" dirty="0"/>
              <a:t>g on different manufacturing defects</a:t>
            </a:r>
          </a:p>
          <a:p>
            <a:r>
              <a:rPr lang="en-US" dirty="0"/>
              <a:t>Knowledge gleaned from each trial was infused into next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8C97FDEF-9E9D-9F2B-775D-66B7D42D7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862071"/>
              </p:ext>
            </p:extLst>
          </p:nvPr>
        </p:nvGraphicFramePr>
        <p:xfrm>
          <a:off x="1905000" y="3429000"/>
          <a:ext cx="8128000" cy="22250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35200">
                  <a:extLst>
                    <a:ext uri="{9D8B030D-6E8A-4147-A177-3AD203B41FA5}">
                      <a16:colId xmlns:a16="http://schemas.microsoft.com/office/drawing/2014/main" val="3845465477"/>
                    </a:ext>
                  </a:extLst>
                </a:gridCol>
                <a:gridCol w="5892800">
                  <a:extLst>
                    <a:ext uri="{9D8B030D-6E8A-4147-A177-3AD203B41FA5}">
                      <a16:colId xmlns:a16="http://schemas.microsoft.com/office/drawing/2014/main" val="2243813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Condition considered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4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Staggered tows in stiffeners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58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Interleaving skin with stiffeners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3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Stiffener intersections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51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Ply omissions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3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Curved stiffeners, </a:t>
                      </a:r>
                      <a:r>
                        <a:rPr lang="en-US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thin plies, </a:t>
                      </a:r>
                      <a:r>
                        <a:rPr lang="en-US" dirty="0"/>
                        <a:t>debulking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2876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790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2874" y="165784"/>
            <a:ext cx="10972800" cy="1143000"/>
          </a:xfrm>
        </p:spPr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Stagger Evaluation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bg1"/>
                </a:solidFill>
              </a:rPr>
              <a:t>Add tex</a:t>
            </a:r>
            <a:r>
              <a:rPr lang="en-US" sz="1800" dirty="0"/>
              <a:t>t here….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8000" y="6159600"/>
            <a:ext cx="1114441" cy="43586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CA7BDB6-D570-4B8E-DB63-D6A4436EB874}"/>
              </a:ext>
            </a:extLst>
          </p:cNvPr>
          <p:cNvGrpSpPr/>
          <p:nvPr/>
        </p:nvGrpSpPr>
        <p:grpSpPr>
          <a:xfrm>
            <a:off x="8052201" y="633698"/>
            <a:ext cx="3657224" cy="1029971"/>
            <a:chOff x="0" y="0"/>
            <a:chExt cx="6371964" cy="1551993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D414BBA-5A16-BF84-30B6-42DCDE8F2C3C}"/>
                </a:ext>
              </a:extLst>
            </p:cNvPr>
            <p:cNvGrpSpPr/>
            <p:nvPr/>
          </p:nvGrpSpPr>
          <p:grpSpPr>
            <a:xfrm>
              <a:off x="1328056" y="898853"/>
              <a:ext cx="827315" cy="457199"/>
              <a:chOff x="1328056" y="898853"/>
              <a:chExt cx="827315" cy="457199"/>
            </a:xfrm>
            <a:solidFill>
              <a:srgbClr val="92D050"/>
            </a:solidFill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54722ECB-6054-BDFC-979C-3AB341E1E39E}"/>
                  </a:ext>
                </a:extLst>
              </p:cNvPr>
              <p:cNvSpPr/>
              <p:nvPr/>
            </p:nvSpPr>
            <p:spPr>
              <a:xfrm>
                <a:off x="1328056" y="1203652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55114F56-9850-962C-DCEC-F512F7A47EF8}"/>
                  </a:ext>
                </a:extLst>
              </p:cNvPr>
              <p:cNvSpPr/>
              <p:nvPr/>
            </p:nvSpPr>
            <p:spPr>
              <a:xfrm>
                <a:off x="1328056" y="1051252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26C30BE-F124-0414-4E45-D55A8DB62764}"/>
                  </a:ext>
                </a:extLst>
              </p:cNvPr>
              <p:cNvSpPr/>
              <p:nvPr/>
            </p:nvSpPr>
            <p:spPr>
              <a:xfrm>
                <a:off x="1328056" y="898853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FA46AEF-34F0-671D-E72E-483CC70D1123}"/>
                </a:ext>
              </a:extLst>
            </p:cNvPr>
            <p:cNvSpPr/>
            <p:nvPr/>
          </p:nvSpPr>
          <p:spPr>
            <a:xfrm>
              <a:off x="0" y="1377821"/>
              <a:ext cx="4267200" cy="1741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BF866DE-52B2-9211-6C54-FFD53E40F7CD}"/>
                </a:ext>
              </a:extLst>
            </p:cNvPr>
            <p:cNvGrpSpPr/>
            <p:nvPr/>
          </p:nvGrpSpPr>
          <p:grpSpPr>
            <a:xfrm>
              <a:off x="2155370" y="898852"/>
              <a:ext cx="827315" cy="457199"/>
              <a:chOff x="2155370" y="898852"/>
              <a:chExt cx="827315" cy="457199"/>
            </a:xfrm>
            <a:solidFill>
              <a:srgbClr val="92D050"/>
            </a:solidFill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9B093DD8-0A61-2036-27C7-4FB78F93C823}"/>
                  </a:ext>
                </a:extLst>
              </p:cNvPr>
              <p:cNvSpPr/>
              <p:nvPr/>
            </p:nvSpPr>
            <p:spPr>
              <a:xfrm>
                <a:off x="2155370" y="1203651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AC74362E-39E5-0015-D740-AFDC642039B0}"/>
                  </a:ext>
                </a:extLst>
              </p:cNvPr>
              <p:cNvSpPr/>
              <p:nvPr/>
            </p:nvSpPr>
            <p:spPr>
              <a:xfrm>
                <a:off x="2155370" y="1051251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7A10C4A-C0AB-B7D8-A392-EC229A7E147E}"/>
                  </a:ext>
                </a:extLst>
              </p:cNvPr>
              <p:cNvSpPr/>
              <p:nvPr/>
            </p:nvSpPr>
            <p:spPr>
              <a:xfrm>
                <a:off x="2155370" y="898852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9" name="TextBox 19">
              <a:extLst>
                <a:ext uri="{FF2B5EF4-FFF2-40B4-BE49-F238E27FC236}">
                  <a16:creationId xmlns:a16="http://schemas.microsoft.com/office/drawing/2014/main" id="{E8E7B417-1F82-57E4-B462-567BA67DEAAA}"/>
                </a:ext>
              </a:extLst>
            </p:cNvPr>
            <p:cNvSpPr txBox="1"/>
            <p:nvPr/>
          </p:nvSpPr>
          <p:spPr>
            <a:xfrm>
              <a:off x="3246281" y="111400"/>
              <a:ext cx="2481950" cy="6703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120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Vertical wall</a:t>
              </a:r>
              <a:endPara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EAA8B1F-7223-21E0-E69E-7E2C64546D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8781" y="478927"/>
              <a:ext cx="375003" cy="301222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22">
              <a:extLst>
                <a:ext uri="{FF2B5EF4-FFF2-40B4-BE49-F238E27FC236}">
                  <a16:creationId xmlns:a16="http://schemas.microsoft.com/office/drawing/2014/main" id="{8FCBD84E-678C-8222-D408-5174FE131907}"/>
                </a:ext>
              </a:extLst>
            </p:cNvPr>
            <p:cNvSpPr txBox="1"/>
            <p:nvPr/>
          </p:nvSpPr>
          <p:spPr>
            <a:xfrm>
              <a:off x="4169743" y="771791"/>
              <a:ext cx="2202221" cy="29544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120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Skin</a:t>
              </a:r>
              <a:endPara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8A351EB-9D20-9A1D-B326-5C00F7BE55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0547" y="1022625"/>
              <a:ext cx="603184" cy="284164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00A4164-6EC8-0399-4057-7A418855BEBB}"/>
                </a:ext>
              </a:extLst>
            </p:cNvPr>
            <p:cNvGrpSpPr/>
            <p:nvPr/>
          </p:nvGrpSpPr>
          <p:grpSpPr>
            <a:xfrm>
              <a:off x="1330452" y="446901"/>
              <a:ext cx="827315" cy="457199"/>
              <a:chOff x="1330452" y="446901"/>
              <a:chExt cx="827315" cy="457199"/>
            </a:xfrm>
            <a:solidFill>
              <a:srgbClr val="92D050"/>
            </a:solidFill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EBA18074-61BF-D80F-6BAE-60B4B2217805}"/>
                  </a:ext>
                </a:extLst>
              </p:cNvPr>
              <p:cNvSpPr/>
              <p:nvPr/>
            </p:nvSpPr>
            <p:spPr>
              <a:xfrm>
                <a:off x="1330452" y="751700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93A43DE7-FBC5-E1EA-D93A-5604EB807AC2}"/>
                  </a:ext>
                </a:extLst>
              </p:cNvPr>
              <p:cNvSpPr/>
              <p:nvPr/>
            </p:nvSpPr>
            <p:spPr>
              <a:xfrm>
                <a:off x="1330452" y="599300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72B09E89-1EC3-00FF-36FF-5A4156406790}"/>
                  </a:ext>
                </a:extLst>
              </p:cNvPr>
              <p:cNvSpPr/>
              <p:nvPr/>
            </p:nvSpPr>
            <p:spPr>
              <a:xfrm>
                <a:off x="1330452" y="446901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30010BB-B2B7-AD66-47EF-A876EC2C823C}"/>
                </a:ext>
              </a:extLst>
            </p:cNvPr>
            <p:cNvGrpSpPr/>
            <p:nvPr/>
          </p:nvGrpSpPr>
          <p:grpSpPr>
            <a:xfrm>
              <a:off x="2154401" y="446703"/>
              <a:ext cx="827315" cy="457199"/>
              <a:chOff x="2154401" y="446703"/>
              <a:chExt cx="827315" cy="457199"/>
            </a:xfrm>
            <a:solidFill>
              <a:srgbClr val="92D050"/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4F63647-5038-EFBE-5BA1-A478AAFCEFDE}"/>
                  </a:ext>
                </a:extLst>
              </p:cNvPr>
              <p:cNvSpPr/>
              <p:nvPr/>
            </p:nvSpPr>
            <p:spPr>
              <a:xfrm>
                <a:off x="2154401" y="751502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F79C658-5B7A-06BA-44A4-4F72D036B35C}"/>
                  </a:ext>
                </a:extLst>
              </p:cNvPr>
              <p:cNvSpPr/>
              <p:nvPr/>
            </p:nvSpPr>
            <p:spPr>
              <a:xfrm>
                <a:off x="2154401" y="599102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71C9BEF-32F1-D890-E5B7-21F076A4275A}"/>
                  </a:ext>
                </a:extLst>
              </p:cNvPr>
              <p:cNvSpPr/>
              <p:nvPr/>
            </p:nvSpPr>
            <p:spPr>
              <a:xfrm>
                <a:off x="2154401" y="446703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6E2B43C-0634-DD99-5FAF-994314BCB607}"/>
                </a:ext>
              </a:extLst>
            </p:cNvPr>
            <p:cNvGrpSpPr/>
            <p:nvPr/>
          </p:nvGrpSpPr>
          <p:grpSpPr>
            <a:xfrm>
              <a:off x="1330452" y="1"/>
              <a:ext cx="827315" cy="457199"/>
              <a:chOff x="1330452" y="1"/>
              <a:chExt cx="827315" cy="457199"/>
            </a:xfrm>
            <a:solidFill>
              <a:srgbClr val="92D050"/>
            </a:solidFill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1D0639B-1D3E-3273-EA84-1A34F664E8C1}"/>
                  </a:ext>
                </a:extLst>
              </p:cNvPr>
              <p:cNvSpPr/>
              <p:nvPr/>
            </p:nvSpPr>
            <p:spPr>
              <a:xfrm>
                <a:off x="1330452" y="304800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D6ED131-D7FF-B69B-BB3A-389B2C2082FC}"/>
                  </a:ext>
                </a:extLst>
              </p:cNvPr>
              <p:cNvSpPr/>
              <p:nvPr/>
            </p:nvSpPr>
            <p:spPr>
              <a:xfrm>
                <a:off x="1330452" y="152400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5453E9E-B7C3-9B51-96C5-6639F96BD077}"/>
                  </a:ext>
                </a:extLst>
              </p:cNvPr>
              <p:cNvSpPr/>
              <p:nvPr/>
            </p:nvSpPr>
            <p:spPr>
              <a:xfrm>
                <a:off x="1330452" y="1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3F16DA0-6C93-742E-514D-F5B33018D303}"/>
                </a:ext>
              </a:extLst>
            </p:cNvPr>
            <p:cNvGrpSpPr/>
            <p:nvPr/>
          </p:nvGrpSpPr>
          <p:grpSpPr>
            <a:xfrm>
              <a:off x="2155286" y="0"/>
              <a:ext cx="827315" cy="457199"/>
              <a:chOff x="2155286" y="0"/>
              <a:chExt cx="827315" cy="457199"/>
            </a:xfrm>
            <a:solidFill>
              <a:srgbClr val="92D050"/>
            </a:solidFill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353F5DD-9344-ECA4-CA5B-BDC6C484BB1C}"/>
                  </a:ext>
                </a:extLst>
              </p:cNvPr>
              <p:cNvSpPr/>
              <p:nvPr/>
            </p:nvSpPr>
            <p:spPr>
              <a:xfrm>
                <a:off x="2155286" y="304799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F4B3211A-3C69-876E-04DE-A998005CF4A8}"/>
                  </a:ext>
                </a:extLst>
              </p:cNvPr>
              <p:cNvSpPr/>
              <p:nvPr/>
            </p:nvSpPr>
            <p:spPr>
              <a:xfrm>
                <a:off x="2155286" y="152399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550ADEE0-88E5-B34E-9F5B-5731631F85AC}"/>
                  </a:ext>
                </a:extLst>
              </p:cNvPr>
              <p:cNvSpPr/>
              <p:nvPr/>
            </p:nvSpPr>
            <p:spPr>
              <a:xfrm>
                <a:off x="2155286" y="0"/>
                <a:ext cx="827315" cy="1524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325FA2-9946-1C99-2D8D-6F405CF17004}"/>
              </a:ext>
            </a:extLst>
          </p:cNvPr>
          <p:cNvGrpSpPr/>
          <p:nvPr/>
        </p:nvGrpSpPr>
        <p:grpSpPr>
          <a:xfrm>
            <a:off x="7267713" y="2424100"/>
            <a:ext cx="3955050" cy="1036956"/>
            <a:chOff x="-1011370" y="20892"/>
            <a:chExt cx="5991696" cy="158731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612D567-B2BA-5A6D-81C9-CADC98B533B1}"/>
                </a:ext>
              </a:extLst>
            </p:cNvPr>
            <p:cNvSpPr/>
            <p:nvPr/>
          </p:nvSpPr>
          <p:spPr>
            <a:xfrm>
              <a:off x="30732" y="1434035"/>
              <a:ext cx="4267201" cy="17417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66AFC66-38B8-3302-88BF-A2D86B536053}"/>
                </a:ext>
              </a:extLst>
            </p:cNvPr>
            <p:cNvGrpSpPr/>
            <p:nvPr/>
          </p:nvGrpSpPr>
          <p:grpSpPr>
            <a:xfrm>
              <a:off x="1358789" y="1259864"/>
              <a:ext cx="1654630" cy="152402"/>
              <a:chOff x="1358789" y="1259864"/>
              <a:chExt cx="1654630" cy="152402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C7F4750-D618-B9B1-CA86-0594A7D4875C}"/>
                  </a:ext>
                </a:extLst>
              </p:cNvPr>
              <p:cNvSpPr/>
              <p:nvPr/>
            </p:nvSpPr>
            <p:spPr>
              <a:xfrm>
                <a:off x="1358789" y="1259866"/>
                <a:ext cx="827316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61B6E2A-73DE-6AA4-9B98-8CFD1E81E0CE}"/>
                  </a:ext>
                </a:extLst>
              </p:cNvPr>
              <p:cNvSpPr/>
              <p:nvPr/>
            </p:nvSpPr>
            <p:spPr>
              <a:xfrm>
                <a:off x="2186104" y="1259864"/>
                <a:ext cx="827315" cy="152399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" name="TextBox 44">
              <a:extLst>
                <a:ext uri="{FF2B5EF4-FFF2-40B4-BE49-F238E27FC236}">
                  <a16:creationId xmlns:a16="http://schemas.microsoft.com/office/drawing/2014/main" id="{945AFE67-DF7F-3C55-5D5B-AFEE80E61187}"/>
                </a:ext>
              </a:extLst>
            </p:cNvPr>
            <p:cNvSpPr txBox="1"/>
            <p:nvPr/>
          </p:nvSpPr>
          <p:spPr>
            <a:xfrm>
              <a:off x="-1011370" y="157693"/>
              <a:ext cx="1902563" cy="6550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120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Taper wall</a:t>
              </a:r>
              <a:endPara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814C238-8667-48B8-BF65-F55D67F10C18}"/>
                </a:ext>
              </a:extLst>
            </p:cNvPr>
            <p:cNvCxnSpPr>
              <a:cxnSpLocks/>
            </p:cNvCxnSpPr>
            <p:nvPr/>
          </p:nvCxnSpPr>
          <p:spPr>
            <a:xfrm>
              <a:off x="767798" y="521125"/>
              <a:ext cx="585266" cy="67343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46">
              <a:extLst>
                <a:ext uri="{FF2B5EF4-FFF2-40B4-BE49-F238E27FC236}">
                  <a16:creationId xmlns:a16="http://schemas.microsoft.com/office/drawing/2014/main" id="{DA6D1C81-170A-48CF-70F5-A5E986FC9A59}"/>
                </a:ext>
              </a:extLst>
            </p:cNvPr>
            <p:cNvSpPr txBox="1"/>
            <p:nvPr/>
          </p:nvSpPr>
          <p:spPr>
            <a:xfrm>
              <a:off x="3429640" y="867080"/>
              <a:ext cx="1550686" cy="5226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120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Skin</a:t>
              </a:r>
              <a:endPara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7A2C43-B669-B066-364A-C934C178BA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3436" y="1128531"/>
              <a:ext cx="181455" cy="259772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E10FDB7-7810-15E0-EE0C-882FBA6A7D97}"/>
                </a:ext>
              </a:extLst>
            </p:cNvPr>
            <p:cNvGrpSpPr/>
            <p:nvPr/>
          </p:nvGrpSpPr>
          <p:grpSpPr>
            <a:xfrm>
              <a:off x="976671" y="1110938"/>
              <a:ext cx="1654629" cy="152401"/>
              <a:chOff x="976671" y="1110938"/>
              <a:chExt cx="1654629" cy="152401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13C4BFE-706D-05BC-C9F9-134806260512}"/>
                  </a:ext>
                </a:extLst>
              </p:cNvPr>
              <p:cNvSpPr/>
              <p:nvPr/>
            </p:nvSpPr>
            <p:spPr>
              <a:xfrm>
                <a:off x="976671" y="1110939"/>
                <a:ext cx="827315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BCCCEEE-E416-FCFF-D071-8A507BA268D5}"/>
                  </a:ext>
                </a:extLst>
              </p:cNvPr>
              <p:cNvSpPr/>
              <p:nvPr/>
            </p:nvSpPr>
            <p:spPr>
              <a:xfrm>
                <a:off x="1803985" y="1110938"/>
                <a:ext cx="827315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1751501-F7C2-DD67-D59C-C6CD2E178845}"/>
                </a:ext>
              </a:extLst>
            </p:cNvPr>
            <p:cNvGrpSpPr/>
            <p:nvPr/>
          </p:nvGrpSpPr>
          <p:grpSpPr>
            <a:xfrm>
              <a:off x="537654" y="953341"/>
              <a:ext cx="1654630" cy="152402"/>
              <a:chOff x="537654" y="953341"/>
              <a:chExt cx="1654630" cy="15240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586ACFA-FE3A-5907-A76D-E0ED37B278FC}"/>
                  </a:ext>
                </a:extLst>
              </p:cNvPr>
              <p:cNvSpPr/>
              <p:nvPr/>
            </p:nvSpPr>
            <p:spPr>
              <a:xfrm>
                <a:off x="537654" y="953343"/>
                <a:ext cx="827316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C0CF45E-4A12-D9EE-5AF3-C565FB1A67AD}"/>
                  </a:ext>
                </a:extLst>
              </p:cNvPr>
              <p:cNvSpPr/>
              <p:nvPr/>
            </p:nvSpPr>
            <p:spPr>
              <a:xfrm>
                <a:off x="1364969" y="953341"/>
                <a:ext cx="827315" cy="152399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D25488F-9334-DEA3-DFBF-FFE8EB142F57}"/>
                </a:ext>
              </a:extLst>
            </p:cNvPr>
            <p:cNvGrpSpPr/>
            <p:nvPr/>
          </p:nvGrpSpPr>
          <p:grpSpPr>
            <a:xfrm>
              <a:off x="954936" y="793967"/>
              <a:ext cx="1654629" cy="152401"/>
              <a:chOff x="954936" y="793967"/>
              <a:chExt cx="1654629" cy="152401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8DD1B0D-1F1B-5E49-0F6A-C6DA19AA6748}"/>
                  </a:ext>
                </a:extLst>
              </p:cNvPr>
              <p:cNvSpPr/>
              <p:nvPr/>
            </p:nvSpPr>
            <p:spPr>
              <a:xfrm>
                <a:off x="954936" y="793969"/>
                <a:ext cx="827315" cy="152399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5896412-FD78-062E-8861-6A3AB18FAA09}"/>
                  </a:ext>
                </a:extLst>
              </p:cNvPr>
              <p:cNvSpPr/>
              <p:nvPr/>
            </p:nvSpPr>
            <p:spPr>
              <a:xfrm>
                <a:off x="1782250" y="793967"/>
                <a:ext cx="827315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233F32D-BA42-4C67-D7EB-E5D5A69C9264}"/>
                </a:ext>
              </a:extLst>
            </p:cNvPr>
            <p:cNvGrpSpPr/>
            <p:nvPr/>
          </p:nvGrpSpPr>
          <p:grpSpPr>
            <a:xfrm>
              <a:off x="2164333" y="336637"/>
              <a:ext cx="1654630" cy="152400"/>
              <a:chOff x="2164333" y="336637"/>
              <a:chExt cx="1654630" cy="152400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43C5D8A-BCCB-6FE5-AA19-E022C6137758}"/>
                  </a:ext>
                </a:extLst>
              </p:cNvPr>
              <p:cNvSpPr/>
              <p:nvPr/>
            </p:nvSpPr>
            <p:spPr>
              <a:xfrm>
                <a:off x="2164333" y="336638"/>
                <a:ext cx="827315" cy="152399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F27CB11-4EB6-12E4-EACB-2BB13FE32593}"/>
                  </a:ext>
                </a:extLst>
              </p:cNvPr>
              <p:cNvSpPr/>
              <p:nvPr/>
            </p:nvSpPr>
            <p:spPr>
              <a:xfrm>
                <a:off x="2991648" y="336637"/>
                <a:ext cx="827315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52CBA0D-5ADA-C44B-B7F7-348F64BAAD58}"/>
                </a:ext>
              </a:extLst>
            </p:cNvPr>
            <p:cNvGrpSpPr/>
            <p:nvPr/>
          </p:nvGrpSpPr>
          <p:grpSpPr>
            <a:xfrm>
              <a:off x="1337018" y="20892"/>
              <a:ext cx="1654632" cy="152399"/>
              <a:chOff x="1337018" y="20892"/>
              <a:chExt cx="1654632" cy="152399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5F18C8D-2119-9BF1-4A98-8BCFCEC90A04}"/>
                  </a:ext>
                </a:extLst>
              </p:cNvPr>
              <p:cNvSpPr/>
              <p:nvPr/>
            </p:nvSpPr>
            <p:spPr>
              <a:xfrm>
                <a:off x="1337018" y="20893"/>
                <a:ext cx="827316" cy="152398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FDD5685-6185-C7D7-C805-A89CBB0FC6C4}"/>
                  </a:ext>
                </a:extLst>
              </p:cNvPr>
              <p:cNvSpPr/>
              <p:nvPr/>
            </p:nvSpPr>
            <p:spPr>
              <a:xfrm>
                <a:off x="2164334" y="20892"/>
                <a:ext cx="827316" cy="152399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C36CB0B-0EDD-A173-7B04-D4B3F27B3A68}"/>
                </a:ext>
              </a:extLst>
            </p:cNvPr>
            <p:cNvGrpSpPr/>
            <p:nvPr/>
          </p:nvGrpSpPr>
          <p:grpSpPr>
            <a:xfrm>
              <a:off x="1769582" y="180312"/>
              <a:ext cx="1654632" cy="152401"/>
              <a:chOff x="1769582" y="180312"/>
              <a:chExt cx="1654632" cy="152401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999B146-FDD0-D95D-85A4-D690CA1CA0DF}"/>
                  </a:ext>
                </a:extLst>
              </p:cNvPr>
              <p:cNvSpPr/>
              <p:nvPr/>
            </p:nvSpPr>
            <p:spPr>
              <a:xfrm>
                <a:off x="1769582" y="180313"/>
                <a:ext cx="827316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1C261B7-32FA-2595-6A7B-BFCC63499335}"/>
                  </a:ext>
                </a:extLst>
              </p:cNvPr>
              <p:cNvSpPr/>
              <p:nvPr/>
            </p:nvSpPr>
            <p:spPr>
              <a:xfrm>
                <a:off x="2596898" y="180312"/>
                <a:ext cx="827316" cy="152399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7B3E79E-08CF-B3F3-A8FE-B1C010E3EBB9}"/>
                </a:ext>
              </a:extLst>
            </p:cNvPr>
            <p:cNvGrpSpPr/>
            <p:nvPr/>
          </p:nvGrpSpPr>
          <p:grpSpPr>
            <a:xfrm>
              <a:off x="1769583" y="489867"/>
              <a:ext cx="1654629" cy="152401"/>
              <a:chOff x="1769583" y="489867"/>
              <a:chExt cx="1654629" cy="152401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26A49A9-A87C-97A3-FCC1-6D9FA7B4F4C8}"/>
                  </a:ext>
                </a:extLst>
              </p:cNvPr>
              <p:cNvSpPr/>
              <p:nvPr/>
            </p:nvSpPr>
            <p:spPr>
              <a:xfrm>
                <a:off x="1769583" y="489868"/>
                <a:ext cx="827315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D0C192B-9985-3C47-FC42-851F3C977CD2}"/>
                  </a:ext>
                </a:extLst>
              </p:cNvPr>
              <p:cNvSpPr/>
              <p:nvPr/>
            </p:nvSpPr>
            <p:spPr>
              <a:xfrm>
                <a:off x="2596897" y="489867"/>
                <a:ext cx="827315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7ED82E8-DB97-7EA3-80A6-3CE8278B4F74}"/>
                </a:ext>
              </a:extLst>
            </p:cNvPr>
            <p:cNvGrpSpPr/>
            <p:nvPr/>
          </p:nvGrpSpPr>
          <p:grpSpPr>
            <a:xfrm>
              <a:off x="1358788" y="638079"/>
              <a:ext cx="1654629" cy="152401"/>
              <a:chOff x="1358788" y="638079"/>
              <a:chExt cx="1654629" cy="152401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96B8597-C1F4-D459-D97C-D307104AA0D7}"/>
                  </a:ext>
                </a:extLst>
              </p:cNvPr>
              <p:cNvSpPr/>
              <p:nvPr/>
            </p:nvSpPr>
            <p:spPr>
              <a:xfrm>
                <a:off x="1358788" y="638081"/>
                <a:ext cx="827315" cy="152399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F8D326A-3AB8-6BB8-B9E8-5581F88FCF1C}"/>
                  </a:ext>
                </a:extLst>
              </p:cNvPr>
              <p:cNvSpPr/>
              <p:nvPr/>
            </p:nvSpPr>
            <p:spPr>
              <a:xfrm>
                <a:off x="2186102" y="638079"/>
                <a:ext cx="827315" cy="152400"/>
              </a:xfrm>
              <a:prstGeom prst="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DF580DC-8F7B-3648-7D7F-99831A1F71A6}"/>
              </a:ext>
            </a:extLst>
          </p:cNvPr>
          <p:cNvGrpSpPr/>
          <p:nvPr/>
        </p:nvGrpSpPr>
        <p:grpSpPr>
          <a:xfrm>
            <a:off x="756326" y="1042775"/>
            <a:ext cx="5644474" cy="5352385"/>
            <a:chOff x="1087729" y="1123264"/>
            <a:chExt cx="5644474" cy="535238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5A95125-912A-4BB9-BFD8-E8FD50FDDB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87729" y="1123264"/>
              <a:ext cx="5209872" cy="421423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D14D7F7-14E6-D489-6C5B-0C95FC3EF488}"/>
                </a:ext>
              </a:extLst>
            </p:cNvPr>
            <p:cNvGrpSpPr/>
            <p:nvPr/>
          </p:nvGrpSpPr>
          <p:grpSpPr>
            <a:xfrm>
              <a:off x="1115025" y="5344849"/>
              <a:ext cx="5349687" cy="580119"/>
              <a:chOff x="1115025" y="5344849"/>
              <a:chExt cx="5349687" cy="580119"/>
            </a:xfrm>
          </p:grpSpPr>
          <p:pic>
            <p:nvPicPr>
              <p:cNvPr id="3" name="Picture 2" descr="A close-up of a measuring tape&#10;&#10;Description automatically generated with low confidence">
                <a:extLst>
                  <a:ext uri="{FF2B5EF4-FFF2-40B4-BE49-F238E27FC236}">
                    <a16:creationId xmlns:a16="http://schemas.microsoft.com/office/drawing/2014/main" id="{53FED996-D2D3-EAB4-9835-85B33315CC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15025" y="5354103"/>
                <a:ext cx="1553845" cy="570865"/>
              </a:xfrm>
              <a:prstGeom prst="rect">
                <a:avLst/>
              </a:prstGeom>
            </p:spPr>
          </p:pic>
          <p:pic>
            <p:nvPicPr>
              <p:cNvPr id="5" name="Picture 4" descr="A close-up of a measuring device&#10;&#10;Description automatically generated with low confidence">
                <a:extLst>
                  <a:ext uri="{FF2B5EF4-FFF2-40B4-BE49-F238E27FC236}">
                    <a16:creationId xmlns:a16="http://schemas.microsoft.com/office/drawing/2014/main" id="{86007901-7DDF-8799-E7B1-83EB69DA95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37513" y="5344849"/>
                <a:ext cx="1553210" cy="570865"/>
              </a:xfrm>
              <a:prstGeom prst="rect">
                <a:avLst/>
              </a:prstGeom>
            </p:spPr>
          </p:pic>
          <p:pic>
            <p:nvPicPr>
              <p:cNvPr id="8" name="Picture 7" descr="A rocket flying in the sky&#10;&#10;Description automatically generated with low confidence">
                <a:extLst>
                  <a:ext uri="{FF2B5EF4-FFF2-40B4-BE49-F238E27FC236}">
                    <a16:creationId xmlns:a16="http://schemas.microsoft.com/office/drawing/2014/main" id="{5940FCBE-6DD9-AA49-4E6A-898E88F173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912137" y="5352211"/>
                <a:ext cx="1552575" cy="570865"/>
              </a:xfrm>
              <a:prstGeom prst="rect">
                <a:avLst/>
              </a:prstGeom>
            </p:spPr>
          </p:pic>
        </p:grp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B942CF4B-5D03-4F01-89C6-A0F3D7603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5688" y="4555453"/>
              <a:ext cx="793494" cy="405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 eaLnBrk="0" fontAlgn="base" hangingPunct="0">
                <a:spcBef>
                  <a:spcPts val="0"/>
                </a:spcBef>
                <a:spcAft>
                  <a:spcPts val="1200"/>
                </a:spcAft>
              </a:pPr>
              <a:r>
                <a:rPr lang="en-US" kern="1200" dirty="0">
                  <a:solidFill>
                    <a:srgbClr val="FFFFFF"/>
                  </a:solidFill>
                  <a:effectLst/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0º</a:t>
              </a:r>
            </a:p>
            <a:p>
              <a:pPr marL="0" marR="0" algn="just" eaLnBrk="0" fontAlgn="base" hangingPunct="0">
                <a:spcBef>
                  <a:spcPts val="0"/>
                </a:spcBef>
                <a:spcAft>
                  <a:spcPts val="1200"/>
                </a:spcAft>
              </a:pPr>
              <a:endParaRPr lang="en-US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F900166-19DB-4DC7-3310-F6C383EACDB7}"/>
                </a:ext>
              </a:extLst>
            </p:cNvPr>
            <p:cNvCxnSpPr>
              <a:cxnSpLocks/>
            </p:cNvCxnSpPr>
            <p:nvPr/>
          </p:nvCxnSpPr>
          <p:spPr>
            <a:xfrm rot="360000" flipV="1">
              <a:off x="1524000" y="4390958"/>
              <a:ext cx="73025" cy="590617"/>
            </a:xfrm>
            <a:prstGeom prst="straightConnector1">
              <a:avLst/>
            </a:prstGeom>
            <a:ln w="28575">
              <a:solidFill>
                <a:srgbClr val="FFF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35883ADF-7187-A1FE-EDB9-8ACA2E4636AD}"/>
                </a:ext>
              </a:extLst>
            </p:cNvPr>
            <p:cNvGrpSpPr/>
            <p:nvPr/>
          </p:nvGrpSpPr>
          <p:grpSpPr>
            <a:xfrm>
              <a:off x="1115025" y="5978855"/>
              <a:ext cx="5617178" cy="496794"/>
              <a:chOff x="1115025" y="5978855"/>
              <a:chExt cx="5617178" cy="496794"/>
            </a:xfrm>
          </p:grpSpPr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B86C17CC-E690-06B3-2AB0-1B8086D567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5025" y="5978855"/>
                <a:ext cx="1418356" cy="4885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</a:rPr>
                  <a:t>No stagger</a:t>
                </a:r>
              </a:p>
            </p:txBody>
          </p:sp>
          <p:sp>
            <p:nvSpPr>
              <p:cNvPr id="75" name="Text Box 2">
                <a:extLst>
                  <a:ext uri="{FF2B5EF4-FFF2-40B4-BE49-F238E27FC236}">
                    <a16:creationId xmlns:a16="http://schemas.microsoft.com/office/drawing/2014/main" id="{3E3A92C1-3740-3F5C-7A95-4B5E360D4F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36370" y="5987129"/>
                <a:ext cx="2080421" cy="4885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</a:rPr>
                  <a:t>1.588 mm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/>
                    </a:solidFill>
                    <a:ea typeface="Times New Roman" panose="02020603050405020304" pitchFamily="18" charset="0"/>
                  </a:rPr>
                  <a:t>Quarter-tow-width stagger</a:t>
                </a:r>
                <a:endParaRPr lang="en-US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endParaRPr>
              </a:p>
            </p:txBody>
          </p:sp>
          <p:sp>
            <p:nvSpPr>
              <p:cNvPr id="76" name="Text Box 2">
                <a:extLst>
                  <a:ext uri="{FF2B5EF4-FFF2-40B4-BE49-F238E27FC236}">
                    <a16:creationId xmlns:a16="http://schemas.microsoft.com/office/drawing/2014/main" id="{0303DA93-A5E3-8235-6264-79D009B77B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35279" y="5987129"/>
                <a:ext cx="1796924" cy="4885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/>
                    </a:solidFill>
                    <a:ea typeface="Times New Roman" panose="02020603050405020304" pitchFamily="18" charset="0"/>
                  </a:rPr>
                  <a:t>3.175 mm 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/>
                    </a:solidFill>
                    <a:effectLst/>
                    <a:ea typeface="Times New Roman" panose="02020603050405020304" pitchFamily="18" charset="0"/>
                  </a:rPr>
                  <a:t>Half-tow-width stagger</a:t>
                </a:r>
              </a:p>
            </p:txBody>
          </p:sp>
        </p:grpSp>
      </p:grpSp>
      <p:sp>
        <p:nvSpPr>
          <p:cNvPr id="83" name="Text Box 2">
            <a:extLst>
              <a:ext uri="{FF2B5EF4-FFF2-40B4-BE49-F238E27FC236}">
                <a16:creationId xmlns:a16="http://schemas.microsoft.com/office/drawing/2014/main" id="{1E98F3F9-BB7B-6D92-8641-5AC84BC83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8542" y="1742479"/>
            <a:ext cx="2098370" cy="4885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No stagger,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2 tows/layer</a:t>
            </a:r>
          </a:p>
        </p:txBody>
      </p:sp>
      <p:sp>
        <p:nvSpPr>
          <p:cNvPr id="84" name="Text Box 2">
            <a:extLst>
              <a:ext uri="{FF2B5EF4-FFF2-40B4-BE49-F238E27FC236}">
                <a16:creationId xmlns:a16="http://schemas.microsoft.com/office/drawing/2014/main" id="{340F1DD5-139F-68EF-6964-8F2B05564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0676" y="3422405"/>
            <a:ext cx="3276338" cy="4885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Half-tow-width stagger,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2 tows/layer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324A5E-C857-7E60-DD0F-CAA0AED7BB6B}"/>
              </a:ext>
            </a:extLst>
          </p:cNvPr>
          <p:cNvSpPr/>
          <p:nvPr/>
        </p:nvSpPr>
        <p:spPr>
          <a:xfrm>
            <a:off x="1880185" y="4763417"/>
            <a:ext cx="381000" cy="328249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48A4A17-BBE3-0698-D7C4-CD857DD28F0B}"/>
              </a:ext>
            </a:extLst>
          </p:cNvPr>
          <p:cNvSpPr/>
          <p:nvPr/>
        </p:nvSpPr>
        <p:spPr>
          <a:xfrm>
            <a:off x="3202858" y="4776116"/>
            <a:ext cx="381000" cy="328249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627A8D1-18E6-93AF-637F-960738C7D588}"/>
              </a:ext>
            </a:extLst>
          </p:cNvPr>
          <p:cNvSpPr/>
          <p:nvPr/>
        </p:nvSpPr>
        <p:spPr>
          <a:xfrm>
            <a:off x="4580734" y="4738679"/>
            <a:ext cx="381000" cy="328249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C39F75E-74EB-986E-55C8-F2CEF487263A}"/>
              </a:ext>
            </a:extLst>
          </p:cNvPr>
          <p:cNvCxnSpPr>
            <a:cxnSpLocks/>
          </p:cNvCxnSpPr>
          <p:nvPr/>
        </p:nvCxnSpPr>
        <p:spPr>
          <a:xfrm>
            <a:off x="4779877" y="5071098"/>
            <a:ext cx="234059" cy="365550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7D1A5A3C-EE58-31EF-0756-8C3C91171A92}"/>
              </a:ext>
            </a:extLst>
          </p:cNvPr>
          <p:cNvCxnSpPr>
            <a:cxnSpLocks/>
          </p:cNvCxnSpPr>
          <p:nvPr/>
        </p:nvCxnSpPr>
        <p:spPr>
          <a:xfrm>
            <a:off x="3395934" y="5113418"/>
            <a:ext cx="77984" cy="346692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46802F48-CF36-B8B0-3F52-65D27E25EC23}"/>
              </a:ext>
            </a:extLst>
          </p:cNvPr>
          <p:cNvCxnSpPr>
            <a:cxnSpLocks/>
          </p:cNvCxnSpPr>
          <p:nvPr/>
        </p:nvCxnSpPr>
        <p:spPr>
          <a:xfrm flipH="1">
            <a:off x="1863294" y="5111417"/>
            <a:ext cx="185349" cy="268702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05F8F3EF-AF9B-8581-2C6C-D0F78044807C}"/>
              </a:ext>
            </a:extLst>
          </p:cNvPr>
          <p:cNvGrpSpPr/>
          <p:nvPr/>
        </p:nvGrpSpPr>
        <p:grpSpPr>
          <a:xfrm>
            <a:off x="7226812" y="4360739"/>
            <a:ext cx="4588266" cy="1038710"/>
            <a:chOff x="7064160" y="5101160"/>
            <a:chExt cx="4588266" cy="1038710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27B08ED7-6A2E-7825-F175-D42147B90856}"/>
                </a:ext>
              </a:extLst>
            </p:cNvPr>
            <p:cNvGrpSpPr/>
            <p:nvPr/>
          </p:nvGrpSpPr>
          <p:grpSpPr>
            <a:xfrm>
              <a:off x="7616340" y="5101160"/>
              <a:ext cx="2165954" cy="908953"/>
              <a:chOff x="8127826" y="5087455"/>
              <a:chExt cx="2165954" cy="908953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D7FAF808-D38C-1878-E2C7-604D8A812514}"/>
                  </a:ext>
                </a:extLst>
              </p:cNvPr>
              <p:cNvGrpSpPr/>
              <p:nvPr/>
            </p:nvGrpSpPr>
            <p:grpSpPr>
              <a:xfrm>
                <a:off x="8669848" y="5896847"/>
                <a:ext cx="1092202" cy="99561"/>
                <a:chOff x="1358789" y="1259864"/>
                <a:chExt cx="1654630" cy="152402"/>
              </a:xfrm>
            </p:grpSpPr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DE865654-FFC4-07A0-F20B-5D3FD4A561BF}"/>
                    </a:ext>
                  </a:extLst>
                </p:cNvPr>
                <p:cNvSpPr/>
                <p:nvPr/>
              </p:nvSpPr>
              <p:spPr>
                <a:xfrm>
                  <a:off x="1358789" y="1259866"/>
                  <a:ext cx="827316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0" name="Rectangle 159">
                  <a:extLst>
                    <a:ext uri="{FF2B5EF4-FFF2-40B4-BE49-F238E27FC236}">
                      <a16:creationId xmlns:a16="http://schemas.microsoft.com/office/drawing/2014/main" id="{70E92953-DB71-E743-5301-8F18A2DDB5CA}"/>
                    </a:ext>
                  </a:extLst>
                </p:cNvPr>
                <p:cNvSpPr/>
                <p:nvPr/>
              </p:nvSpPr>
              <p:spPr>
                <a:xfrm>
                  <a:off x="2186104" y="1259864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0C903E47-9EB9-DB54-11AF-E3950D4D7F0A}"/>
                  </a:ext>
                </a:extLst>
              </p:cNvPr>
              <p:cNvGrpSpPr/>
              <p:nvPr/>
            </p:nvGrpSpPr>
            <p:grpSpPr>
              <a:xfrm>
                <a:off x="8417616" y="5799557"/>
                <a:ext cx="1092202" cy="99560"/>
                <a:chOff x="976671" y="1110938"/>
                <a:chExt cx="1654629" cy="152401"/>
              </a:xfrm>
            </p:grpSpPr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FBE86EE9-908F-A00F-EFDD-628DD55DBA5A}"/>
                    </a:ext>
                  </a:extLst>
                </p:cNvPr>
                <p:cNvSpPr/>
                <p:nvPr/>
              </p:nvSpPr>
              <p:spPr>
                <a:xfrm>
                  <a:off x="976671" y="1110939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EE5E7B9A-50A1-85F8-A38F-85685E516BE8}"/>
                    </a:ext>
                  </a:extLst>
                </p:cNvPr>
                <p:cNvSpPr/>
                <p:nvPr/>
              </p:nvSpPr>
              <p:spPr>
                <a:xfrm>
                  <a:off x="1803985" y="1110938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89313CAB-A869-D114-E58E-207004A0A93A}"/>
                  </a:ext>
                </a:extLst>
              </p:cNvPr>
              <p:cNvGrpSpPr/>
              <p:nvPr/>
            </p:nvGrpSpPr>
            <p:grpSpPr>
              <a:xfrm>
                <a:off x="8127826" y="5696603"/>
                <a:ext cx="1092202" cy="99561"/>
                <a:chOff x="537654" y="953341"/>
                <a:chExt cx="1654630" cy="152402"/>
              </a:xfrm>
            </p:grpSpPr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D944B7AA-BD66-C2C1-E0F3-9101DBDF619F}"/>
                    </a:ext>
                  </a:extLst>
                </p:cNvPr>
                <p:cNvSpPr/>
                <p:nvPr/>
              </p:nvSpPr>
              <p:spPr>
                <a:xfrm>
                  <a:off x="537654" y="953343"/>
                  <a:ext cx="827316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6" name="Rectangle 155">
                  <a:extLst>
                    <a:ext uri="{FF2B5EF4-FFF2-40B4-BE49-F238E27FC236}">
                      <a16:creationId xmlns:a16="http://schemas.microsoft.com/office/drawing/2014/main" id="{EC8D6F3D-C440-2308-F8B6-1A51B0463FA8}"/>
                    </a:ext>
                  </a:extLst>
                </p:cNvPr>
                <p:cNvSpPr/>
                <p:nvPr/>
              </p:nvSpPr>
              <p:spPr>
                <a:xfrm>
                  <a:off x="1364969" y="953341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E7A0478F-7CD2-5EA1-6E6B-24EF96B3D1CD}"/>
                  </a:ext>
                </a:extLst>
              </p:cNvPr>
              <p:cNvGrpSpPr/>
              <p:nvPr/>
            </p:nvGrpSpPr>
            <p:grpSpPr>
              <a:xfrm>
                <a:off x="8403269" y="5592487"/>
                <a:ext cx="1092202" cy="99560"/>
                <a:chOff x="954936" y="793967"/>
                <a:chExt cx="1654629" cy="152401"/>
              </a:xfrm>
            </p:grpSpPr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928430C2-79A4-AC81-70DE-25B9300694DE}"/>
                    </a:ext>
                  </a:extLst>
                </p:cNvPr>
                <p:cNvSpPr/>
                <p:nvPr/>
              </p:nvSpPr>
              <p:spPr>
                <a:xfrm>
                  <a:off x="954936" y="793969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E82D0D46-6F50-BABD-75D7-2FA009165758}"/>
                    </a:ext>
                  </a:extLst>
                </p:cNvPr>
                <p:cNvSpPr/>
                <p:nvPr/>
              </p:nvSpPr>
              <p:spPr>
                <a:xfrm>
                  <a:off x="1782250" y="793967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4AF37016-2897-B4F1-0D58-9BA85713C1A5}"/>
                  </a:ext>
                </a:extLst>
              </p:cNvPr>
              <p:cNvGrpSpPr/>
              <p:nvPr/>
            </p:nvGrpSpPr>
            <p:grpSpPr>
              <a:xfrm>
                <a:off x="9201578" y="5293724"/>
                <a:ext cx="1092202" cy="99559"/>
                <a:chOff x="2164333" y="336637"/>
                <a:chExt cx="1654630" cy="152400"/>
              </a:xfrm>
            </p:grpSpPr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5173907B-6CBE-788D-F017-5B3A6826A120}"/>
                    </a:ext>
                  </a:extLst>
                </p:cNvPr>
                <p:cNvSpPr/>
                <p:nvPr/>
              </p:nvSpPr>
              <p:spPr>
                <a:xfrm>
                  <a:off x="2164333" y="336638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432ABE90-8AD6-0F32-587F-97AB3EF2410B}"/>
                    </a:ext>
                  </a:extLst>
                </p:cNvPr>
                <p:cNvSpPr/>
                <p:nvPr/>
              </p:nvSpPr>
              <p:spPr>
                <a:xfrm>
                  <a:off x="2991648" y="336637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37589451-8748-746A-D4E9-C6C4B1BA3C8D}"/>
                  </a:ext>
                </a:extLst>
              </p:cNvPr>
              <p:cNvGrpSpPr/>
              <p:nvPr/>
            </p:nvGrpSpPr>
            <p:grpSpPr>
              <a:xfrm>
                <a:off x="8655477" y="5087455"/>
                <a:ext cx="1092204" cy="99559"/>
                <a:chOff x="1337018" y="20892"/>
                <a:chExt cx="1654632" cy="152399"/>
              </a:xfrm>
            </p:grpSpPr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8E284F56-3424-07B3-14A1-58DA219F235D}"/>
                    </a:ext>
                  </a:extLst>
                </p:cNvPr>
                <p:cNvSpPr/>
                <p:nvPr/>
              </p:nvSpPr>
              <p:spPr>
                <a:xfrm>
                  <a:off x="1337018" y="20893"/>
                  <a:ext cx="827316" cy="152398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62756EA1-CB5F-9F9D-B6CC-7E88802835D5}"/>
                    </a:ext>
                  </a:extLst>
                </p:cNvPr>
                <p:cNvSpPr/>
                <p:nvPr/>
              </p:nvSpPr>
              <p:spPr>
                <a:xfrm>
                  <a:off x="2164334" y="20892"/>
                  <a:ext cx="827316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0A190265-6473-40CB-4514-AD09EE6A5BEC}"/>
                  </a:ext>
                </a:extLst>
              </p:cNvPr>
              <p:cNvGrpSpPr/>
              <p:nvPr/>
            </p:nvGrpSpPr>
            <p:grpSpPr>
              <a:xfrm>
                <a:off x="8941008" y="5191600"/>
                <a:ext cx="1092204" cy="99560"/>
                <a:chOff x="1769582" y="180312"/>
                <a:chExt cx="1654632" cy="152401"/>
              </a:xfrm>
            </p:grpSpPr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4498B260-DA8A-5573-7AE2-E9623CC6D178}"/>
                    </a:ext>
                  </a:extLst>
                </p:cNvPr>
                <p:cNvSpPr/>
                <p:nvPr/>
              </p:nvSpPr>
              <p:spPr>
                <a:xfrm>
                  <a:off x="1769582" y="180313"/>
                  <a:ext cx="827316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BD5AA022-B437-6AFC-8624-44D73BD6B4AD}"/>
                    </a:ext>
                  </a:extLst>
                </p:cNvPr>
                <p:cNvSpPr/>
                <p:nvPr/>
              </p:nvSpPr>
              <p:spPr>
                <a:xfrm>
                  <a:off x="2596898" y="180312"/>
                  <a:ext cx="827316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15D6C012-2971-F7AD-6495-84F3A6C5ED52}"/>
                  </a:ext>
                </a:extLst>
              </p:cNvPr>
              <p:cNvGrpSpPr/>
              <p:nvPr/>
            </p:nvGrpSpPr>
            <p:grpSpPr>
              <a:xfrm>
                <a:off x="8941008" y="5393826"/>
                <a:ext cx="1092202" cy="99560"/>
                <a:chOff x="1769583" y="489867"/>
                <a:chExt cx="1654629" cy="152401"/>
              </a:xfrm>
            </p:grpSpPr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DBC7B9F9-CE49-2EAF-27D1-3A28CD1E0523}"/>
                    </a:ext>
                  </a:extLst>
                </p:cNvPr>
                <p:cNvSpPr/>
                <p:nvPr/>
              </p:nvSpPr>
              <p:spPr>
                <a:xfrm>
                  <a:off x="1769583" y="489868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FF86AEAA-D249-2FDD-B09B-BD9552293D04}"/>
                    </a:ext>
                  </a:extLst>
                </p:cNvPr>
                <p:cNvSpPr/>
                <p:nvPr/>
              </p:nvSpPr>
              <p:spPr>
                <a:xfrm>
                  <a:off x="2596897" y="489867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B06BF4EB-39C7-ADFB-7194-1515076B2F6A}"/>
                  </a:ext>
                </a:extLst>
              </p:cNvPr>
              <p:cNvGrpSpPr/>
              <p:nvPr/>
            </p:nvGrpSpPr>
            <p:grpSpPr>
              <a:xfrm>
                <a:off x="8669847" y="5490649"/>
                <a:ext cx="1092202" cy="99560"/>
                <a:chOff x="1358788" y="638079"/>
                <a:chExt cx="1654629" cy="152401"/>
              </a:xfrm>
            </p:grpSpPr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D6515864-F903-0C44-64E3-DF7EBB7CAD1F}"/>
                    </a:ext>
                  </a:extLst>
                </p:cNvPr>
                <p:cNvSpPr/>
                <p:nvPr/>
              </p:nvSpPr>
              <p:spPr>
                <a:xfrm>
                  <a:off x="1358788" y="638081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60516DE5-FCEF-0817-D1BE-96EB61D6FF18}"/>
                    </a:ext>
                  </a:extLst>
                </p:cNvPr>
                <p:cNvSpPr/>
                <p:nvPr/>
              </p:nvSpPr>
              <p:spPr>
                <a:xfrm>
                  <a:off x="2186102" y="638079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7DB48ED-F534-C633-F3A0-077CEE8E6E4F}"/>
                </a:ext>
              </a:extLst>
            </p:cNvPr>
            <p:cNvSpPr/>
            <p:nvPr/>
          </p:nvSpPr>
          <p:spPr>
            <a:xfrm>
              <a:off x="7145243" y="6024335"/>
              <a:ext cx="4056743" cy="1155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TextBox 44">
              <a:extLst>
                <a:ext uri="{FF2B5EF4-FFF2-40B4-BE49-F238E27FC236}">
                  <a16:creationId xmlns:a16="http://schemas.microsoft.com/office/drawing/2014/main" id="{4278B4AF-1F46-D660-9EE0-F3164CF062A0}"/>
                </a:ext>
              </a:extLst>
            </p:cNvPr>
            <p:cNvSpPr txBox="1"/>
            <p:nvPr/>
          </p:nvSpPr>
          <p:spPr>
            <a:xfrm>
              <a:off x="7064160" y="5135869"/>
              <a:ext cx="937990" cy="56959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120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Taper wall</a:t>
              </a:r>
              <a:endPara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A942F65-17CF-12CF-0A87-0D4F650AB7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2983" y="5423233"/>
              <a:ext cx="610293" cy="54296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TextBox 46">
              <a:extLst>
                <a:ext uri="{FF2B5EF4-FFF2-40B4-BE49-F238E27FC236}">
                  <a16:creationId xmlns:a16="http://schemas.microsoft.com/office/drawing/2014/main" id="{4EEEBE53-70AD-BDC0-1A42-065DBC486D80}"/>
                </a:ext>
              </a:extLst>
            </p:cNvPr>
            <p:cNvSpPr txBox="1"/>
            <p:nvPr/>
          </p:nvSpPr>
          <p:spPr>
            <a:xfrm>
              <a:off x="10628836" y="5653957"/>
              <a:ext cx="1023590" cy="34140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120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Skin</a:t>
              </a:r>
              <a:endPara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828C596-4313-0A2C-4124-AB04BDBA33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45530" y="5824757"/>
              <a:ext cx="119776" cy="169703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CF0FF95-CF90-231A-B27F-1E05C2B692E9}"/>
                </a:ext>
              </a:extLst>
            </p:cNvPr>
            <p:cNvGrpSpPr/>
            <p:nvPr/>
          </p:nvGrpSpPr>
          <p:grpSpPr>
            <a:xfrm>
              <a:off x="8719869" y="5101162"/>
              <a:ext cx="2165954" cy="908953"/>
              <a:chOff x="8127826" y="5087455"/>
              <a:chExt cx="2165954" cy="908953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04EAFA3B-720E-C0DD-C311-4E22F5F687E3}"/>
                  </a:ext>
                </a:extLst>
              </p:cNvPr>
              <p:cNvGrpSpPr/>
              <p:nvPr/>
            </p:nvGrpSpPr>
            <p:grpSpPr>
              <a:xfrm>
                <a:off x="8669848" y="5896847"/>
                <a:ext cx="1092202" cy="99561"/>
                <a:chOff x="1358789" y="1259864"/>
                <a:chExt cx="1654630" cy="152402"/>
              </a:xfrm>
            </p:grpSpPr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2A80620E-A57F-2D80-4499-6B56443514B3}"/>
                    </a:ext>
                  </a:extLst>
                </p:cNvPr>
                <p:cNvSpPr/>
                <p:nvPr/>
              </p:nvSpPr>
              <p:spPr>
                <a:xfrm>
                  <a:off x="1358789" y="1259866"/>
                  <a:ext cx="827316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E5D88687-D737-50F7-A736-11194EAC80E0}"/>
                    </a:ext>
                  </a:extLst>
                </p:cNvPr>
                <p:cNvSpPr/>
                <p:nvPr/>
              </p:nvSpPr>
              <p:spPr>
                <a:xfrm>
                  <a:off x="2186104" y="1259864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8B166021-4449-CD48-0F28-27550F2887E9}"/>
                  </a:ext>
                </a:extLst>
              </p:cNvPr>
              <p:cNvGrpSpPr/>
              <p:nvPr/>
            </p:nvGrpSpPr>
            <p:grpSpPr>
              <a:xfrm>
                <a:off x="8417616" y="5799557"/>
                <a:ext cx="1092202" cy="99560"/>
                <a:chOff x="976671" y="1110938"/>
                <a:chExt cx="1654629" cy="152401"/>
              </a:xfrm>
            </p:grpSpPr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F7F3B99B-0F5E-F9D9-128D-71C9B129B2C6}"/>
                    </a:ext>
                  </a:extLst>
                </p:cNvPr>
                <p:cNvSpPr/>
                <p:nvPr/>
              </p:nvSpPr>
              <p:spPr>
                <a:xfrm>
                  <a:off x="976671" y="1110939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7298935E-574A-87F0-8906-91599AFE2F1C}"/>
                    </a:ext>
                  </a:extLst>
                </p:cNvPr>
                <p:cNvSpPr/>
                <p:nvPr/>
              </p:nvSpPr>
              <p:spPr>
                <a:xfrm>
                  <a:off x="1803985" y="1110938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5E27F05D-E1F1-CA06-C223-74FB14453B26}"/>
                  </a:ext>
                </a:extLst>
              </p:cNvPr>
              <p:cNvGrpSpPr/>
              <p:nvPr/>
            </p:nvGrpSpPr>
            <p:grpSpPr>
              <a:xfrm>
                <a:off x="8127826" y="5696603"/>
                <a:ext cx="1092202" cy="99561"/>
                <a:chOff x="537654" y="953341"/>
                <a:chExt cx="1654630" cy="152402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AB3DB4AD-0437-499A-2423-606B5249AF29}"/>
                    </a:ext>
                  </a:extLst>
                </p:cNvPr>
                <p:cNvSpPr/>
                <p:nvPr/>
              </p:nvSpPr>
              <p:spPr>
                <a:xfrm>
                  <a:off x="537654" y="953343"/>
                  <a:ext cx="827316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2FFDFA11-C5B0-F791-2851-9CB99DB9E8AD}"/>
                    </a:ext>
                  </a:extLst>
                </p:cNvPr>
                <p:cNvSpPr/>
                <p:nvPr/>
              </p:nvSpPr>
              <p:spPr>
                <a:xfrm>
                  <a:off x="1364969" y="953341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041B90F6-EF55-0C91-3411-FE0FF08179E4}"/>
                  </a:ext>
                </a:extLst>
              </p:cNvPr>
              <p:cNvGrpSpPr/>
              <p:nvPr/>
            </p:nvGrpSpPr>
            <p:grpSpPr>
              <a:xfrm>
                <a:off x="8403269" y="5592487"/>
                <a:ext cx="1092202" cy="99560"/>
                <a:chOff x="954936" y="793967"/>
                <a:chExt cx="1654629" cy="152401"/>
              </a:xfrm>
            </p:grpSpPr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8D472A26-8AA1-3119-BF13-EBCBE8D0FA44}"/>
                    </a:ext>
                  </a:extLst>
                </p:cNvPr>
                <p:cNvSpPr/>
                <p:nvPr/>
              </p:nvSpPr>
              <p:spPr>
                <a:xfrm>
                  <a:off x="954936" y="793969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929C6228-EC77-9264-ECBA-74A3CF291131}"/>
                    </a:ext>
                  </a:extLst>
                </p:cNvPr>
                <p:cNvSpPr/>
                <p:nvPr/>
              </p:nvSpPr>
              <p:spPr>
                <a:xfrm>
                  <a:off x="1782250" y="793967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DB73966A-F0E8-7DC6-500D-C6E579B57D47}"/>
                  </a:ext>
                </a:extLst>
              </p:cNvPr>
              <p:cNvGrpSpPr/>
              <p:nvPr/>
            </p:nvGrpSpPr>
            <p:grpSpPr>
              <a:xfrm>
                <a:off x="9201578" y="5293724"/>
                <a:ext cx="1092202" cy="99559"/>
                <a:chOff x="2164333" y="336637"/>
                <a:chExt cx="1654630" cy="152400"/>
              </a:xfrm>
            </p:grpSpPr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A89E6C9B-7997-0234-EBE1-D4EE2FA2505A}"/>
                    </a:ext>
                  </a:extLst>
                </p:cNvPr>
                <p:cNvSpPr/>
                <p:nvPr/>
              </p:nvSpPr>
              <p:spPr>
                <a:xfrm>
                  <a:off x="2164333" y="336638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2C7A58C1-99DB-DD9D-6639-314FC5159573}"/>
                    </a:ext>
                  </a:extLst>
                </p:cNvPr>
                <p:cNvSpPr/>
                <p:nvPr/>
              </p:nvSpPr>
              <p:spPr>
                <a:xfrm>
                  <a:off x="2991648" y="336637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A2816F1E-74A4-BC9B-3542-2A8F7770FB22}"/>
                  </a:ext>
                </a:extLst>
              </p:cNvPr>
              <p:cNvGrpSpPr/>
              <p:nvPr/>
            </p:nvGrpSpPr>
            <p:grpSpPr>
              <a:xfrm>
                <a:off x="8655477" y="5087455"/>
                <a:ext cx="1092204" cy="99559"/>
                <a:chOff x="1337018" y="20892"/>
                <a:chExt cx="1654632" cy="152399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BFF9FE09-F077-26F2-73EE-3B318174141E}"/>
                    </a:ext>
                  </a:extLst>
                </p:cNvPr>
                <p:cNvSpPr/>
                <p:nvPr/>
              </p:nvSpPr>
              <p:spPr>
                <a:xfrm>
                  <a:off x="1337018" y="20893"/>
                  <a:ext cx="827316" cy="152398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A835423B-794F-9A04-4661-190B9D81DEC4}"/>
                    </a:ext>
                  </a:extLst>
                </p:cNvPr>
                <p:cNvSpPr/>
                <p:nvPr/>
              </p:nvSpPr>
              <p:spPr>
                <a:xfrm>
                  <a:off x="2164334" y="20892"/>
                  <a:ext cx="827316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D2A6AEF-E0BE-032C-688D-F2C23D9FDDC5}"/>
                  </a:ext>
                </a:extLst>
              </p:cNvPr>
              <p:cNvGrpSpPr/>
              <p:nvPr/>
            </p:nvGrpSpPr>
            <p:grpSpPr>
              <a:xfrm>
                <a:off x="8941008" y="5191600"/>
                <a:ext cx="1092204" cy="99560"/>
                <a:chOff x="1769582" y="180312"/>
                <a:chExt cx="1654632" cy="152401"/>
              </a:xfrm>
            </p:grpSpPr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670518EE-7333-92F6-084F-1F48A57CBF52}"/>
                    </a:ext>
                  </a:extLst>
                </p:cNvPr>
                <p:cNvSpPr/>
                <p:nvPr/>
              </p:nvSpPr>
              <p:spPr>
                <a:xfrm>
                  <a:off x="1769582" y="180313"/>
                  <a:ext cx="827316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A068280F-5638-8585-89C6-04812210C067}"/>
                    </a:ext>
                  </a:extLst>
                </p:cNvPr>
                <p:cNvSpPr/>
                <p:nvPr/>
              </p:nvSpPr>
              <p:spPr>
                <a:xfrm>
                  <a:off x="2596898" y="180312"/>
                  <a:ext cx="827316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59C83B1-90B9-4C4D-2335-D96577FDEB2E}"/>
                  </a:ext>
                </a:extLst>
              </p:cNvPr>
              <p:cNvGrpSpPr/>
              <p:nvPr/>
            </p:nvGrpSpPr>
            <p:grpSpPr>
              <a:xfrm>
                <a:off x="8941008" y="5393826"/>
                <a:ext cx="1092202" cy="99560"/>
                <a:chOff x="1769583" y="489867"/>
                <a:chExt cx="1654629" cy="152401"/>
              </a:xfrm>
            </p:grpSpPr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016A5E7B-AD2E-A307-2847-751734350790}"/>
                    </a:ext>
                  </a:extLst>
                </p:cNvPr>
                <p:cNvSpPr/>
                <p:nvPr/>
              </p:nvSpPr>
              <p:spPr>
                <a:xfrm>
                  <a:off x="1769583" y="489868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64D8F17C-907D-3D76-D66F-04CCEF407E94}"/>
                    </a:ext>
                  </a:extLst>
                </p:cNvPr>
                <p:cNvSpPr/>
                <p:nvPr/>
              </p:nvSpPr>
              <p:spPr>
                <a:xfrm>
                  <a:off x="2596897" y="489867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88079E41-C06F-0DB3-4263-F4EC061006AA}"/>
                  </a:ext>
                </a:extLst>
              </p:cNvPr>
              <p:cNvGrpSpPr/>
              <p:nvPr/>
            </p:nvGrpSpPr>
            <p:grpSpPr>
              <a:xfrm>
                <a:off x="8669847" y="5490649"/>
                <a:ext cx="1092202" cy="99560"/>
                <a:chOff x="1358788" y="638079"/>
                <a:chExt cx="1654629" cy="152401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55F2BDBE-7EAC-222C-B314-EFFBD880A8E6}"/>
                    </a:ext>
                  </a:extLst>
                </p:cNvPr>
                <p:cNvSpPr/>
                <p:nvPr/>
              </p:nvSpPr>
              <p:spPr>
                <a:xfrm>
                  <a:off x="1358788" y="638081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593FD519-F26F-B9B6-5424-8D29C807EE20}"/>
                    </a:ext>
                  </a:extLst>
                </p:cNvPr>
                <p:cNvSpPr/>
                <p:nvPr/>
              </p:nvSpPr>
              <p:spPr>
                <a:xfrm>
                  <a:off x="2186102" y="638079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92" name="Text Box 2">
            <a:extLst>
              <a:ext uri="{FF2B5EF4-FFF2-40B4-BE49-F238E27FC236}">
                <a16:creationId xmlns:a16="http://schemas.microsoft.com/office/drawing/2014/main" id="{7A443FD0-17BA-4643-00DD-5FB042C9E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4452" y="5492042"/>
            <a:ext cx="3101818" cy="4885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Half-tow-width stagger,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a typeface="Times New Roman" panose="02020603050405020304" pitchFamily="18" charset="0"/>
              </a:rPr>
              <a:t>4</a:t>
            </a:r>
            <a:r>
              <a:rPr lang="en-US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tows/layer</a:t>
            </a: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E2A6760C-8167-F10E-EBE9-9C546F7338D2}"/>
              </a:ext>
            </a:extLst>
          </p:cNvPr>
          <p:cNvSpPr/>
          <p:nvPr/>
        </p:nvSpPr>
        <p:spPr>
          <a:xfrm>
            <a:off x="6921691" y="4012157"/>
            <a:ext cx="4879197" cy="2164563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5" name="Text Box 2">
            <a:extLst>
              <a:ext uri="{FF2B5EF4-FFF2-40B4-BE49-F238E27FC236}">
                <a16:creationId xmlns:a16="http://schemas.microsoft.com/office/drawing/2014/main" id="{EC091767-0026-AAA4-E549-34DCF0DF9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803" y="1514909"/>
            <a:ext cx="1978229" cy="45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FFFF"/>
                </a:solidFill>
                <a:ea typeface="Times New Roman" panose="02020603050405020304" pitchFamily="18" charset="0"/>
              </a:rPr>
              <a:t>28 stiffener plies</a:t>
            </a:r>
          </a:p>
        </p:txBody>
      </p:sp>
    </p:spTree>
    <p:extLst>
      <p:ext uri="{BB962C8B-B14F-4D97-AF65-F5344CB8AC3E}">
        <p14:creationId xmlns:p14="http://schemas.microsoft.com/office/powerpoint/2010/main" val="3494210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70A957-4E2F-3535-3A6A-0804D892F0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6"/>
          <a:stretch/>
        </p:blipFill>
        <p:spPr bwMode="auto">
          <a:xfrm>
            <a:off x="329859" y="1186729"/>
            <a:ext cx="3578031" cy="30838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472019-59A3-3B1D-A544-54E9D1BC19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091"/>
          <a:stretch/>
        </p:blipFill>
        <p:spPr bwMode="auto">
          <a:xfrm>
            <a:off x="4036796" y="1429526"/>
            <a:ext cx="4207021" cy="28293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Interleaving Evaluation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0830" y="6222986"/>
            <a:ext cx="1114441" cy="435863"/>
          </a:xfrm>
          <a:prstGeom prst="rect">
            <a:avLst/>
          </a:prstGeom>
        </p:spPr>
      </p:pic>
      <p:sp>
        <p:nvSpPr>
          <p:cNvPr id="150" name="Text Box 2">
            <a:extLst>
              <a:ext uri="{FF2B5EF4-FFF2-40B4-BE49-F238E27FC236}">
                <a16:creationId xmlns:a16="http://schemas.microsoft.com/office/drawing/2014/main" id="{28F9BDBB-A0C5-5D77-F68C-B745FDDEB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4000" y="5891402"/>
            <a:ext cx="2932608" cy="4885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Half-tow-width stagger</a:t>
            </a:r>
          </a:p>
        </p:txBody>
      </p:sp>
      <p:sp>
        <p:nvSpPr>
          <p:cNvPr id="155" name="TextBox 19">
            <a:extLst>
              <a:ext uri="{FF2B5EF4-FFF2-40B4-BE49-F238E27FC236}">
                <a16:creationId xmlns:a16="http://schemas.microsoft.com/office/drawing/2014/main" id="{7ADC8C70-4380-0B14-3B68-F6F430713781}"/>
              </a:ext>
            </a:extLst>
          </p:cNvPr>
          <p:cNvSpPr txBox="1"/>
          <p:nvPr/>
        </p:nvSpPr>
        <p:spPr>
          <a:xfrm>
            <a:off x="8641134" y="1078346"/>
            <a:ext cx="3605311" cy="4139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Bridging 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Air-filled gap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Interleaved ply does not follow the contour of the stiffener</a:t>
            </a:r>
          </a:p>
          <a:p>
            <a:pPr marL="342900" marR="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Three stiffener plies between interleaved plies is too many</a:t>
            </a:r>
          </a:p>
        </p:txBody>
      </p:sp>
      <p:sp>
        <p:nvSpPr>
          <p:cNvPr id="181" name="Text Box 2">
            <a:extLst>
              <a:ext uri="{FF2B5EF4-FFF2-40B4-BE49-F238E27FC236}">
                <a16:creationId xmlns:a16="http://schemas.microsoft.com/office/drawing/2014/main" id="{99390872-6CE1-8904-DB91-A7E1ECAFC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57" y="5891402"/>
            <a:ext cx="1418356" cy="4885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No stagger</a:t>
            </a:r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62F160B7-9E08-06F6-B92C-C3C453C436CB}"/>
              </a:ext>
            </a:extLst>
          </p:cNvPr>
          <p:cNvGrpSpPr/>
          <p:nvPr/>
        </p:nvGrpSpPr>
        <p:grpSpPr>
          <a:xfrm>
            <a:off x="135813" y="4663879"/>
            <a:ext cx="4567733" cy="1538191"/>
            <a:chOff x="674170" y="4695930"/>
            <a:chExt cx="4567733" cy="1538191"/>
          </a:xfrm>
        </p:grpSpPr>
        <p:sp>
          <p:nvSpPr>
            <p:cNvPr id="157" name="TextBox 22">
              <a:extLst>
                <a:ext uri="{FF2B5EF4-FFF2-40B4-BE49-F238E27FC236}">
                  <a16:creationId xmlns:a16="http://schemas.microsoft.com/office/drawing/2014/main" id="{AC5D4F45-E70B-5702-1FCD-501396570868}"/>
                </a:ext>
              </a:extLst>
            </p:cNvPr>
            <p:cNvSpPr txBox="1"/>
            <p:nvPr/>
          </p:nvSpPr>
          <p:spPr>
            <a:xfrm>
              <a:off x="3541778" y="6028080"/>
              <a:ext cx="1263977" cy="1960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1200"/>
                </a:spcAft>
              </a:pPr>
              <a:r>
                <a:rPr lang="en-US" kern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Skin [0/45]</a:t>
              </a:r>
              <a:endPara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8E4E3135-A3D4-4838-BF7A-678BA395EE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09004" y="5855121"/>
              <a:ext cx="1177780" cy="37900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7F32D8F2-8711-7F10-78E9-98FC883CC869}"/>
                </a:ext>
              </a:extLst>
            </p:cNvPr>
            <p:cNvSpPr/>
            <p:nvPr/>
          </p:nvSpPr>
          <p:spPr>
            <a:xfrm>
              <a:off x="674170" y="5776469"/>
              <a:ext cx="2449183" cy="57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B12E8A90-D58B-E352-ACEA-84DB5A566C8B}"/>
                </a:ext>
              </a:extLst>
            </p:cNvPr>
            <p:cNvSpPr/>
            <p:nvPr/>
          </p:nvSpPr>
          <p:spPr>
            <a:xfrm>
              <a:off x="674170" y="5395342"/>
              <a:ext cx="2449183" cy="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8E9FF810-E9A2-2D61-0839-D053CF3E60F0}"/>
                </a:ext>
              </a:extLst>
            </p:cNvPr>
            <p:cNvSpPr/>
            <p:nvPr/>
          </p:nvSpPr>
          <p:spPr>
            <a:xfrm>
              <a:off x="678759" y="5017558"/>
              <a:ext cx="2449183" cy="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TextBox 22">
              <a:extLst>
                <a:ext uri="{FF2B5EF4-FFF2-40B4-BE49-F238E27FC236}">
                  <a16:creationId xmlns:a16="http://schemas.microsoft.com/office/drawing/2014/main" id="{F5457AD5-26A3-A6BF-D51B-1DD799F550D7}"/>
                </a:ext>
              </a:extLst>
            </p:cNvPr>
            <p:cNvSpPr txBox="1"/>
            <p:nvPr/>
          </p:nvSpPr>
          <p:spPr>
            <a:xfrm>
              <a:off x="3346626" y="5001656"/>
              <a:ext cx="1895277" cy="52995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just">
                <a:spcBef>
                  <a:spcPts val="0"/>
                </a:spcBef>
              </a:pPr>
              <a:r>
                <a:rPr lang="en-US" kern="12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Full-panel layers 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855D34ED-FFA2-BA43-0CAE-DF934F31EE5B}"/>
                </a:ext>
              </a:extLst>
            </p:cNvPr>
            <p:cNvCxnSpPr>
              <a:cxnSpLocks/>
              <a:stCxn id="192" idx="1"/>
            </p:cNvCxnSpPr>
            <p:nvPr/>
          </p:nvCxnSpPr>
          <p:spPr>
            <a:xfrm flipH="1">
              <a:off x="3019460" y="5266635"/>
              <a:ext cx="327166" cy="73971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359FF807-FCFB-E80B-CA39-A857EAC27C24}"/>
                </a:ext>
              </a:extLst>
            </p:cNvPr>
            <p:cNvGrpSpPr/>
            <p:nvPr/>
          </p:nvGrpSpPr>
          <p:grpSpPr>
            <a:xfrm>
              <a:off x="959063" y="4695930"/>
              <a:ext cx="1904880" cy="1059820"/>
              <a:chOff x="1853152" y="5123315"/>
              <a:chExt cx="1904880" cy="1059820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5088A08C-DC93-B3CE-82C5-0B0E782DE224}"/>
                  </a:ext>
                </a:extLst>
              </p:cNvPr>
              <p:cNvGrpSpPr/>
              <p:nvPr/>
            </p:nvGrpSpPr>
            <p:grpSpPr>
              <a:xfrm>
                <a:off x="2808348" y="5123315"/>
                <a:ext cx="949684" cy="1059820"/>
                <a:chOff x="2808348" y="5123315"/>
                <a:chExt cx="949684" cy="1059820"/>
              </a:xfrm>
            </p:grpSpPr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527520D5-0B7E-37BD-248F-0870C802A471}"/>
                    </a:ext>
                  </a:extLst>
                </p:cNvPr>
                <p:cNvGrpSpPr/>
                <p:nvPr/>
              </p:nvGrpSpPr>
              <p:grpSpPr>
                <a:xfrm>
                  <a:off x="2808348" y="5879718"/>
                  <a:ext cx="949684" cy="303417"/>
                  <a:chOff x="3748840" y="5465329"/>
                  <a:chExt cx="949684" cy="303417"/>
                </a:xfrm>
              </p:grpSpPr>
              <p:grpSp>
                <p:nvGrpSpPr>
                  <p:cNvPr id="152" name="Group 151">
                    <a:extLst>
                      <a:ext uri="{FF2B5EF4-FFF2-40B4-BE49-F238E27FC236}">
                        <a16:creationId xmlns:a16="http://schemas.microsoft.com/office/drawing/2014/main" id="{481F642A-4001-DAE2-7A67-46ECA585E02A}"/>
                      </a:ext>
                    </a:extLst>
                  </p:cNvPr>
                  <p:cNvGrpSpPr/>
                  <p:nvPr/>
                </p:nvGrpSpPr>
                <p:grpSpPr>
                  <a:xfrm>
                    <a:off x="3748840" y="5465329"/>
                    <a:ext cx="474842" cy="303417"/>
                    <a:chOff x="1328056" y="898853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178" name="Rectangle 177">
                      <a:extLst>
                        <a:ext uri="{FF2B5EF4-FFF2-40B4-BE49-F238E27FC236}">
                          <a16:creationId xmlns:a16="http://schemas.microsoft.com/office/drawing/2014/main" id="{C4E26BD6-2AAF-FBEA-55AD-D2CAA646B9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120365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9" name="Rectangle 178">
                      <a:extLst>
                        <a:ext uri="{FF2B5EF4-FFF2-40B4-BE49-F238E27FC236}">
                          <a16:creationId xmlns:a16="http://schemas.microsoft.com/office/drawing/2014/main" id="{34AA634A-A619-0E48-7397-2524AE6994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105125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" name="Rectangle 179">
                      <a:extLst>
                        <a:ext uri="{FF2B5EF4-FFF2-40B4-BE49-F238E27FC236}">
                          <a16:creationId xmlns:a16="http://schemas.microsoft.com/office/drawing/2014/main" id="{8A916E79-23CD-769E-38C3-E535444618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898853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54" name="Group 153">
                    <a:extLst>
                      <a:ext uri="{FF2B5EF4-FFF2-40B4-BE49-F238E27FC236}">
                        <a16:creationId xmlns:a16="http://schemas.microsoft.com/office/drawing/2014/main" id="{367DEC03-2A47-A2BE-4983-B1BB62DC672D}"/>
                      </a:ext>
                    </a:extLst>
                  </p:cNvPr>
                  <p:cNvGrpSpPr/>
                  <p:nvPr/>
                </p:nvGrpSpPr>
                <p:grpSpPr>
                  <a:xfrm>
                    <a:off x="4223682" y="5465329"/>
                    <a:ext cx="474842" cy="303417"/>
                    <a:chOff x="2155370" y="898852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175" name="Rectangle 174">
                      <a:extLst>
                        <a:ext uri="{FF2B5EF4-FFF2-40B4-BE49-F238E27FC236}">
                          <a16:creationId xmlns:a16="http://schemas.microsoft.com/office/drawing/2014/main" id="{280BF697-A814-1C1B-19FA-6D4453A66A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5370" y="1203651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6" name="Rectangle 175">
                      <a:extLst>
                        <a:ext uri="{FF2B5EF4-FFF2-40B4-BE49-F238E27FC236}">
                          <a16:creationId xmlns:a16="http://schemas.microsoft.com/office/drawing/2014/main" id="{D292B255-A45D-A116-CE8B-109FCB37A6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5370" y="1051251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7" name="Rectangle 176">
                      <a:extLst>
                        <a:ext uri="{FF2B5EF4-FFF2-40B4-BE49-F238E27FC236}">
                          <a16:creationId xmlns:a16="http://schemas.microsoft.com/office/drawing/2014/main" id="{334DE6D9-48E9-8E41-2B61-006758F4DD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5370" y="89885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7530E38C-7E4C-B7B5-9BD6-E9B2FD648843}"/>
                    </a:ext>
                  </a:extLst>
                </p:cNvPr>
                <p:cNvGrpSpPr/>
                <p:nvPr/>
              </p:nvGrpSpPr>
              <p:grpSpPr>
                <a:xfrm>
                  <a:off x="2809314" y="5498585"/>
                  <a:ext cx="947752" cy="303548"/>
                  <a:chOff x="3750215" y="5165263"/>
                  <a:chExt cx="947752" cy="303548"/>
                </a:xfrm>
              </p:grpSpPr>
              <p:grpSp>
                <p:nvGrpSpPr>
                  <p:cNvPr id="159" name="Group 158">
                    <a:extLst>
                      <a:ext uri="{FF2B5EF4-FFF2-40B4-BE49-F238E27FC236}">
                        <a16:creationId xmlns:a16="http://schemas.microsoft.com/office/drawing/2014/main" id="{B3C4628B-894E-6706-EBA1-81BF2EF48602}"/>
                      </a:ext>
                    </a:extLst>
                  </p:cNvPr>
                  <p:cNvGrpSpPr/>
                  <p:nvPr/>
                </p:nvGrpSpPr>
                <p:grpSpPr>
                  <a:xfrm>
                    <a:off x="3750215" y="5165394"/>
                    <a:ext cx="474842" cy="303417"/>
                    <a:chOff x="1330452" y="446901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172" name="Rectangle 171">
                      <a:extLst>
                        <a:ext uri="{FF2B5EF4-FFF2-40B4-BE49-F238E27FC236}">
                          <a16:creationId xmlns:a16="http://schemas.microsoft.com/office/drawing/2014/main" id="{8DC96D97-796A-33A8-594B-6D13468AFE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0452" y="751700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" name="Rectangle 172">
                      <a:extLst>
                        <a:ext uri="{FF2B5EF4-FFF2-40B4-BE49-F238E27FC236}">
                          <a16:creationId xmlns:a16="http://schemas.microsoft.com/office/drawing/2014/main" id="{BD836437-9256-6BB2-2004-1CE9009C6B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0452" y="599300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4" name="Rectangle 173">
                      <a:extLst>
                        <a:ext uri="{FF2B5EF4-FFF2-40B4-BE49-F238E27FC236}">
                          <a16:creationId xmlns:a16="http://schemas.microsoft.com/office/drawing/2014/main" id="{A038DCBB-4538-F9ED-4227-5F95A538DD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0452" y="446901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60" name="Group 159">
                    <a:extLst>
                      <a:ext uri="{FF2B5EF4-FFF2-40B4-BE49-F238E27FC236}">
                        <a16:creationId xmlns:a16="http://schemas.microsoft.com/office/drawing/2014/main" id="{EDA98CC9-FFF5-67D9-6685-543C446997D8}"/>
                      </a:ext>
                    </a:extLst>
                  </p:cNvPr>
                  <p:cNvGrpSpPr/>
                  <p:nvPr/>
                </p:nvGrpSpPr>
                <p:grpSpPr>
                  <a:xfrm>
                    <a:off x="4223125" y="5165263"/>
                    <a:ext cx="474842" cy="303417"/>
                    <a:chOff x="2154401" y="446703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169" name="Rectangle 168">
                      <a:extLst>
                        <a:ext uri="{FF2B5EF4-FFF2-40B4-BE49-F238E27FC236}">
                          <a16:creationId xmlns:a16="http://schemas.microsoft.com/office/drawing/2014/main" id="{5103BB6F-1CA4-AD5D-2A23-6A5B96EEAC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4401" y="75150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0" name="Rectangle 169">
                      <a:extLst>
                        <a:ext uri="{FF2B5EF4-FFF2-40B4-BE49-F238E27FC236}">
                          <a16:creationId xmlns:a16="http://schemas.microsoft.com/office/drawing/2014/main" id="{E82E7451-C168-D6A8-8522-98839A37BD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4401" y="59910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1" name="Rectangle 170">
                      <a:extLst>
                        <a:ext uri="{FF2B5EF4-FFF2-40B4-BE49-F238E27FC236}">
                          <a16:creationId xmlns:a16="http://schemas.microsoft.com/office/drawing/2014/main" id="{88A1144A-FDBA-9089-ACBF-069D1BEAC5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4401" y="446703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60B3D0B9-AF3C-26F5-62A1-4FF29B3B695C}"/>
                    </a:ext>
                  </a:extLst>
                </p:cNvPr>
                <p:cNvGrpSpPr/>
                <p:nvPr/>
              </p:nvGrpSpPr>
              <p:grpSpPr>
                <a:xfrm>
                  <a:off x="2809060" y="5123315"/>
                  <a:ext cx="948260" cy="303418"/>
                  <a:chOff x="3748840" y="4597403"/>
                  <a:chExt cx="948260" cy="303418"/>
                </a:xfrm>
              </p:grpSpPr>
              <p:grpSp>
                <p:nvGrpSpPr>
                  <p:cNvPr id="161" name="Group 160">
                    <a:extLst>
                      <a:ext uri="{FF2B5EF4-FFF2-40B4-BE49-F238E27FC236}">
                        <a16:creationId xmlns:a16="http://schemas.microsoft.com/office/drawing/2014/main" id="{DDEA9849-B31D-9E6C-69E4-20A77B3DED66}"/>
                      </a:ext>
                    </a:extLst>
                  </p:cNvPr>
                  <p:cNvGrpSpPr/>
                  <p:nvPr/>
                </p:nvGrpSpPr>
                <p:grpSpPr>
                  <a:xfrm>
                    <a:off x="3748840" y="4597403"/>
                    <a:ext cx="474842" cy="303417"/>
                    <a:chOff x="1328056" y="-408966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166" name="Rectangle 165">
                      <a:extLst>
                        <a:ext uri="{FF2B5EF4-FFF2-40B4-BE49-F238E27FC236}">
                          <a16:creationId xmlns:a16="http://schemas.microsoft.com/office/drawing/2014/main" id="{4A958C52-912C-FA03-6393-344E6E2A56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-104166"/>
                      <a:ext cx="827315" cy="152399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7" name="Rectangle 166">
                      <a:extLst>
                        <a:ext uri="{FF2B5EF4-FFF2-40B4-BE49-F238E27FC236}">
                          <a16:creationId xmlns:a16="http://schemas.microsoft.com/office/drawing/2014/main" id="{3F45DEA8-9140-4B9A-8695-96A628BC1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-256565"/>
                      <a:ext cx="827315" cy="152399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8" name="Rectangle 167">
                      <a:extLst>
                        <a:ext uri="{FF2B5EF4-FFF2-40B4-BE49-F238E27FC236}">
                          <a16:creationId xmlns:a16="http://schemas.microsoft.com/office/drawing/2014/main" id="{A6A415D1-3977-45D6-0069-9F5EB0EDBD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-408966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62" name="Group 161">
                    <a:extLst>
                      <a:ext uri="{FF2B5EF4-FFF2-40B4-BE49-F238E27FC236}">
                        <a16:creationId xmlns:a16="http://schemas.microsoft.com/office/drawing/2014/main" id="{A0769482-A7B4-DF8E-5162-8F79135B23F2}"/>
                      </a:ext>
                    </a:extLst>
                  </p:cNvPr>
                  <p:cNvGrpSpPr/>
                  <p:nvPr/>
                </p:nvGrpSpPr>
                <p:grpSpPr>
                  <a:xfrm>
                    <a:off x="4222258" y="4597404"/>
                    <a:ext cx="474842" cy="303417"/>
                    <a:chOff x="2152890" y="-408965"/>
                    <a:chExt cx="827315" cy="457198"/>
                  </a:xfrm>
                  <a:solidFill>
                    <a:srgbClr val="92D050"/>
                  </a:solidFill>
                </p:grpSpPr>
                <p:sp>
                  <p:nvSpPr>
                    <p:cNvPr id="163" name="Rectangle 162">
                      <a:extLst>
                        <a:ext uri="{FF2B5EF4-FFF2-40B4-BE49-F238E27FC236}">
                          <a16:creationId xmlns:a16="http://schemas.microsoft.com/office/drawing/2014/main" id="{E5877CA2-7848-A0A6-22CA-FFEBC91E7D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2890" y="-104167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" name="Rectangle 163">
                      <a:extLst>
                        <a:ext uri="{FF2B5EF4-FFF2-40B4-BE49-F238E27FC236}">
                          <a16:creationId xmlns:a16="http://schemas.microsoft.com/office/drawing/2014/main" id="{055053ED-C8B2-ED47-5EA6-92D67184DD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2890" y="-256566"/>
                      <a:ext cx="827315" cy="152399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5" name="Rectangle 164">
                      <a:extLst>
                        <a:ext uri="{FF2B5EF4-FFF2-40B4-BE49-F238E27FC236}">
                          <a16:creationId xmlns:a16="http://schemas.microsoft.com/office/drawing/2014/main" id="{00EDE854-8627-AD30-E0E4-4A4E36FF86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2890" y="-408965"/>
                      <a:ext cx="827315" cy="152399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DCBAE64E-E340-0229-3C48-77C04781E1BB}"/>
                  </a:ext>
                </a:extLst>
              </p:cNvPr>
              <p:cNvGrpSpPr/>
              <p:nvPr/>
            </p:nvGrpSpPr>
            <p:grpSpPr>
              <a:xfrm>
                <a:off x="1853152" y="5123315"/>
                <a:ext cx="949684" cy="1059820"/>
                <a:chOff x="2808348" y="5123315"/>
                <a:chExt cx="949684" cy="1059820"/>
              </a:xfrm>
            </p:grpSpPr>
            <p:grpSp>
              <p:nvGrpSpPr>
                <p:cNvPr id="204" name="Group 203">
                  <a:extLst>
                    <a:ext uri="{FF2B5EF4-FFF2-40B4-BE49-F238E27FC236}">
                      <a16:creationId xmlns:a16="http://schemas.microsoft.com/office/drawing/2014/main" id="{101478D1-E592-28FF-63E4-709530255848}"/>
                    </a:ext>
                  </a:extLst>
                </p:cNvPr>
                <p:cNvGrpSpPr/>
                <p:nvPr/>
              </p:nvGrpSpPr>
              <p:grpSpPr>
                <a:xfrm>
                  <a:off x="2808348" y="5879718"/>
                  <a:ext cx="949684" cy="303417"/>
                  <a:chOff x="3748840" y="5465329"/>
                  <a:chExt cx="949684" cy="303417"/>
                </a:xfrm>
              </p:grpSpPr>
              <p:grpSp>
                <p:nvGrpSpPr>
                  <p:cNvPr id="223" name="Group 222">
                    <a:extLst>
                      <a:ext uri="{FF2B5EF4-FFF2-40B4-BE49-F238E27FC236}">
                        <a16:creationId xmlns:a16="http://schemas.microsoft.com/office/drawing/2014/main" id="{60B84A80-4D9B-01DD-04B3-3961603D8FDB}"/>
                      </a:ext>
                    </a:extLst>
                  </p:cNvPr>
                  <p:cNvGrpSpPr/>
                  <p:nvPr/>
                </p:nvGrpSpPr>
                <p:grpSpPr>
                  <a:xfrm>
                    <a:off x="3748840" y="5465329"/>
                    <a:ext cx="474842" cy="303417"/>
                    <a:chOff x="1328056" y="898853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228" name="Rectangle 227">
                      <a:extLst>
                        <a:ext uri="{FF2B5EF4-FFF2-40B4-BE49-F238E27FC236}">
                          <a16:creationId xmlns:a16="http://schemas.microsoft.com/office/drawing/2014/main" id="{E87980D9-91DB-15E4-7E06-E3F4FD1A31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120365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9" name="Rectangle 228">
                      <a:extLst>
                        <a:ext uri="{FF2B5EF4-FFF2-40B4-BE49-F238E27FC236}">
                          <a16:creationId xmlns:a16="http://schemas.microsoft.com/office/drawing/2014/main" id="{63295564-43D9-B76F-3291-715927A88B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105125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0" name="Rectangle 229">
                      <a:extLst>
                        <a:ext uri="{FF2B5EF4-FFF2-40B4-BE49-F238E27FC236}">
                          <a16:creationId xmlns:a16="http://schemas.microsoft.com/office/drawing/2014/main" id="{6B99A48E-A747-CF76-F948-2C5E401686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898853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4" name="Group 223">
                    <a:extLst>
                      <a:ext uri="{FF2B5EF4-FFF2-40B4-BE49-F238E27FC236}">
                        <a16:creationId xmlns:a16="http://schemas.microsoft.com/office/drawing/2014/main" id="{111A5058-D93C-6068-4D7D-0C6ED3126F7F}"/>
                      </a:ext>
                    </a:extLst>
                  </p:cNvPr>
                  <p:cNvGrpSpPr/>
                  <p:nvPr/>
                </p:nvGrpSpPr>
                <p:grpSpPr>
                  <a:xfrm>
                    <a:off x="4223682" y="5465329"/>
                    <a:ext cx="474842" cy="303417"/>
                    <a:chOff x="2155370" y="898852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225" name="Rectangle 224">
                      <a:extLst>
                        <a:ext uri="{FF2B5EF4-FFF2-40B4-BE49-F238E27FC236}">
                          <a16:creationId xmlns:a16="http://schemas.microsoft.com/office/drawing/2014/main" id="{F36F9D9D-BE6D-4316-C865-C4F0081605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5370" y="1203651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6" name="Rectangle 225">
                      <a:extLst>
                        <a:ext uri="{FF2B5EF4-FFF2-40B4-BE49-F238E27FC236}">
                          <a16:creationId xmlns:a16="http://schemas.microsoft.com/office/drawing/2014/main" id="{7A4FABAF-73BF-E589-6057-7CDC04A5B3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5370" y="1051251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7" name="Rectangle 226">
                      <a:extLst>
                        <a:ext uri="{FF2B5EF4-FFF2-40B4-BE49-F238E27FC236}">
                          <a16:creationId xmlns:a16="http://schemas.microsoft.com/office/drawing/2014/main" id="{41B632DB-1804-2481-3DBE-81804AEC3C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5370" y="89885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05" name="Group 204">
                  <a:extLst>
                    <a:ext uri="{FF2B5EF4-FFF2-40B4-BE49-F238E27FC236}">
                      <a16:creationId xmlns:a16="http://schemas.microsoft.com/office/drawing/2014/main" id="{D3A2F809-0185-6751-F8BE-0B73452D19F8}"/>
                    </a:ext>
                  </a:extLst>
                </p:cNvPr>
                <p:cNvGrpSpPr/>
                <p:nvPr/>
              </p:nvGrpSpPr>
              <p:grpSpPr>
                <a:xfrm>
                  <a:off x="2809314" y="5498585"/>
                  <a:ext cx="947752" cy="303548"/>
                  <a:chOff x="3750215" y="5165263"/>
                  <a:chExt cx="947752" cy="303548"/>
                </a:xfrm>
              </p:grpSpPr>
              <p:grpSp>
                <p:nvGrpSpPr>
                  <p:cNvPr id="215" name="Group 214">
                    <a:extLst>
                      <a:ext uri="{FF2B5EF4-FFF2-40B4-BE49-F238E27FC236}">
                        <a16:creationId xmlns:a16="http://schemas.microsoft.com/office/drawing/2014/main" id="{B98A22C8-8734-2B95-8145-C026C17B7979}"/>
                      </a:ext>
                    </a:extLst>
                  </p:cNvPr>
                  <p:cNvGrpSpPr/>
                  <p:nvPr/>
                </p:nvGrpSpPr>
                <p:grpSpPr>
                  <a:xfrm>
                    <a:off x="3750215" y="5165394"/>
                    <a:ext cx="474842" cy="303417"/>
                    <a:chOff x="1330452" y="446901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220" name="Rectangle 219">
                      <a:extLst>
                        <a:ext uri="{FF2B5EF4-FFF2-40B4-BE49-F238E27FC236}">
                          <a16:creationId xmlns:a16="http://schemas.microsoft.com/office/drawing/2014/main" id="{C8EB15F4-1FBE-83C6-0147-5303EAD185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0452" y="751700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1" name="Rectangle 220">
                      <a:extLst>
                        <a:ext uri="{FF2B5EF4-FFF2-40B4-BE49-F238E27FC236}">
                          <a16:creationId xmlns:a16="http://schemas.microsoft.com/office/drawing/2014/main" id="{7D1D177B-4186-D3B9-E30F-D4B75F25D5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0452" y="599300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2" name="Rectangle 221">
                      <a:extLst>
                        <a:ext uri="{FF2B5EF4-FFF2-40B4-BE49-F238E27FC236}">
                          <a16:creationId xmlns:a16="http://schemas.microsoft.com/office/drawing/2014/main" id="{AF0AD851-8D66-7AC5-F456-4666CCC7A2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30452" y="446901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16" name="Group 215">
                    <a:extLst>
                      <a:ext uri="{FF2B5EF4-FFF2-40B4-BE49-F238E27FC236}">
                        <a16:creationId xmlns:a16="http://schemas.microsoft.com/office/drawing/2014/main" id="{4379D677-1EF7-F7C0-BF7D-E01983AEE4C3}"/>
                      </a:ext>
                    </a:extLst>
                  </p:cNvPr>
                  <p:cNvGrpSpPr/>
                  <p:nvPr/>
                </p:nvGrpSpPr>
                <p:grpSpPr>
                  <a:xfrm>
                    <a:off x="4223125" y="5165263"/>
                    <a:ext cx="474842" cy="303417"/>
                    <a:chOff x="2154401" y="446703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217" name="Rectangle 216">
                      <a:extLst>
                        <a:ext uri="{FF2B5EF4-FFF2-40B4-BE49-F238E27FC236}">
                          <a16:creationId xmlns:a16="http://schemas.microsoft.com/office/drawing/2014/main" id="{5FDF6E2E-6FD1-6D03-FEC1-F3F69CA70A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4401" y="75150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8" name="Rectangle 217">
                      <a:extLst>
                        <a:ext uri="{FF2B5EF4-FFF2-40B4-BE49-F238E27FC236}">
                          <a16:creationId xmlns:a16="http://schemas.microsoft.com/office/drawing/2014/main" id="{92EF48F0-052E-0244-3C2E-502E124B03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4401" y="599102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9" name="Rectangle 218">
                      <a:extLst>
                        <a:ext uri="{FF2B5EF4-FFF2-40B4-BE49-F238E27FC236}">
                          <a16:creationId xmlns:a16="http://schemas.microsoft.com/office/drawing/2014/main" id="{AB366E8F-9D2C-0CE0-9F1F-8B4E454876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4401" y="446703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06" name="Group 205">
                  <a:extLst>
                    <a:ext uri="{FF2B5EF4-FFF2-40B4-BE49-F238E27FC236}">
                      <a16:creationId xmlns:a16="http://schemas.microsoft.com/office/drawing/2014/main" id="{C10BAD85-306E-A931-1D9D-F30A16C9EAE3}"/>
                    </a:ext>
                  </a:extLst>
                </p:cNvPr>
                <p:cNvGrpSpPr/>
                <p:nvPr/>
              </p:nvGrpSpPr>
              <p:grpSpPr>
                <a:xfrm>
                  <a:off x="2809060" y="5123315"/>
                  <a:ext cx="948260" cy="303418"/>
                  <a:chOff x="3748840" y="4597403"/>
                  <a:chExt cx="948260" cy="303418"/>
                </a:xfrm>
              </p:grpSpPr>
              <p:grpSp>
                <p:nvGrpSpPr>
                  <p:cNvPr id="207" name="Group 206">
                    <a:extLst>
                      <a:ext uri="{FF2B5EF4-FFF2-40B4-BE49-F238E27FC236}">
                        <a16:creationId xmlns:a16="http://schemas.microsoft.com/office/drawing/2014/main" id="{10AD0F57-8127-6766-2781-6F9EAA3A948F}"/>
                      </a:ext>
                    </a:extLst>
                  </p:cNvPr>
                  <p:cNvGrpSpPr/>
                  <p:nvPr/>
                </p:nvGrpSpPr>
                <p:grpSpPr>
                  <a:xfrm>
                    <a:off x="3748840" y="4597403"/>
                    <a:ext cx="474842" cy="303417"/>
                    <a:chOff x="1328056" y="-408966"/>
                    <a:chExt cx="827315" cy="457199"/>
                  </a:xfrm>
                  <a:solidFill>
                    <a:srgbClr val="92D050"/>
                  </a:solidFill>
                </p:grpSpPr>
                <p:sp>
                  <p:nvSpPr>
                    <p:cNvPr id="212" name="Rectangle 211">
                      <a:extLst>
                        <a:ext uri="{FF2B5EF4-FFF2-40B4-BE49-F238E27FC236}">
                          <a16:creationId xmlns:a16="http://schemas.microsoft.com/office/drawing/2014/main" id="{C833B23D-BC46-9052-D236-ADCD102CD1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-104166"/>
                      <a:ext cx="827315" cy="152399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3" name="Rectangle 212">
                      <a:extLst>
                        <a:ext uri="{FF2B5EF4-FFF2-40B4-BE49-F238E27FC236}">
                          <a16:creationId xmlns:a16="http://schemas.microsoft.com/office/drawing/2014/main" id="{EB9D3DA2-5C18-B2FA-479F-3A7CB62892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-256565"/>
                      <a:ext cx="827315" cy="152399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4" name="Rectangle 213">
                      <a:extLst>
                        <a:ext uri="{FF2B5EF4-FFF2-40B4-BE49-F238E27FC236}">
                          <a16:creationId xmlns:a16="http://schemas.microsoft.com/office/drawing/2014/main" id="{5FD2AE0D-E42C-C988-A1C7-F137C96DB5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28056" y="-408966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08" name="Group 207">
                    <a:extLst>
                      <a:ext uri="{FF2B5EF4-FFF2-40B4-BE49-F238E27FC236}">
                        <a16:creationId xmlns:a16="http://schemas.microsoft.com/office/drawing/2014/main" id="{AEABEFBB-C296-A1CA-E382-F0AED8E67E95}"/>
                      </a:ext>
                    </a:extLst>
                  </p:cNvPr>
                  <p:cNvGrpSpPr/>
                  <p:nvPr/>
                </p:nvGrpSpPr>
                <p:grpSpPr>
                  <a:xfrm>
                    <a:off x="4222258" y="4597404"/>
                    <a:ext cx="474842" cy="303417"/>
                    <a:chOff x="2152890" y="-408965"/>
                    <a:chExt cx="827315" cy="457198"/>
                  </a:xfrm>
                  <a:solidFill>
                    <a:srgbClr val="92D050"/>
                  </a:solidFill>
                </p:grpSpPr>
                <p:sp>
                  <p:nvSpPr>
                    <p:cNvPr id="209" name="Rectangle 208">
                      <a:extLst>
                        <a:ext uri="{FF2B5EF4-FFF2-40B4-BE49-F238E27FC236}">
                          <a16:creationId xmlns:a16="http://schemas.microsoft.com/office/drawing/2014/main" id="{908B7F24-2EAC-AC8D-45EB-6B958C7899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2890" y="-104167"/>
                      <a:ext cx="827315" cy="152400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0" name="Rectangle 209">
                      <a:extLst>
                        <a:ext uri="{FF2B5EF4-FFF2-40B4-BE49-F238E27FC236}">
                          <a16:creationId xmlns:a16="http://schemas.microsoft.com/office/drawing/2014/main" id="{A5792ADC-E469-B310-8718-78B8EA8848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2890" y="-256566"/>
                      <a:ext cx="827315" cy="152399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1" name="Rectangle 210">
                      <a:extLst>
                        <a:ext uri="{FF2B5EF4-FFF2-40B4-BE49-F238E27FC236}">
                          <a16:creationId xmlns:a16="http://schemas.microsoft.com/office/drawing/2014/main" id="{77C3FE16-C9B7-72A8-8A8E-34D01D009D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2890" y="-408965"/>
                      <a:ext cx="827315" cy="152399"/>
                    </a:xfrm>
                    <a:prstGeom prst="rect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AF7D4387-0FEB-4E16-2351-B47E5C3D4181}"/>
              </a:ext>
            </a:extLst>
          </p:cNvPr>
          <p:cNvGrpSpPr/>
          <p:nvPr/>
        </p:nvGrpSpPr>
        <p:grpSpPr>
          <a:xfrm>
            <a:off x="4266971" y="4617373"/>
            <a:ext cx="4600063" cy="1562799"/>
            <a:chOff x="6540908" y="4486295"/>
            <a:chExt cx="4600063" cy="1562799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280F6D4-2A30-6D6C-C16C-4FA3CC23D470}"/>
                </a:ext>
              </a:extLst>
            </p:cNvPr>
            <p:cNvSpPr/>
            <p:nvPr/>
          </p:nvSpPr>
          <p:spPr>
            <a:xfrm>
              <a:off x="7084228" y="5539076"/>
              <a:ext cx="4056743" cy="57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B50D9ADE-5570-8B23-45F7-02E74B608AE0}"/>
                </a:ext>
              </a:extLst>
            </p:cNvPr>
            <p:cNvGrpSpPr/>
            <p:nvPr/>
          </p:nvGrpSpPr>
          <p:grpSpPr>
            <a:xfrm>
              <a:off x="6540908" y="5225049"/>
              <a:ext cx="3775444" cy="824045"/>
              <a:chOff x="6540908" y="5225049"/>
              <a:chExt cx="3775444" cy="824045"/>
            </a:xfrm>
          </p:grpSpPr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B5C7430B-0751-A824-D95E-FE5C67F333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40908" y="5580015"/>
                <a:ext cx="1261145" cy="469079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37990F72-E4AE-0402-28C7-C04BB9141BDF}"/>
                  </a:ext>
                </a:extLst>
              </p:cNvPr>
              <p:cNvGrpSpPr/>
              <p:nvPr/>
            </p:nvGrpSpPr>
            <p:grpSpPr>
              <a:xfrm>
                <a:off x="8120621" y="5425293"/>
                <a:ext cx="2195731" cy="99563"/>
                <a:chOff x="8120621" y="5425293"/>
                <a:chExt cx="2195731" cy="99563"/>
              </a:xfrm>
            </p:grpSpPr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A7897D7E-4271-C343-3C37-8D37F4B23715}"/>
                    </a:ext>
                  </a:extLst>
                </p:cNvPr>
                <p:cNvGrpSpPr/>
                <p:nvPr/>
              </p:nvGrpSpPr>
              <p:grpSpPr>
                <a:xfrm>
                  <a:off x="8120621" y="5425293"/>
                  <a:ext cx="1092202" cy="99561"/>
                  <a:chOff x="1358789" y="1259864"/>
                  <a:chExt cx="1654630" cy="152402"/>
                </a:xfrm>
              </p:grpSpPr>
              <p:sp>
                <p:nvSpPr>
                  <p:cNvPr id="148" name="Rectangle 147">
                    <a:extLst>
                      <a:ext uri="{FF2B5EF4-FFF2-40B4-BE49-F238E27FC236}">
                        <a16:creationId xmlns:a16="http://schemas.microsoft.com/office/drawing/2014/main" id="{23648870-94C7-870E-A769-F096BFFBB52F}"/>
                      </a:ext>
                    </a:extLst>
                  </p:cNvPr>
                  <p:cNvSpPr/>
                  <p:nvPr/>
                </p:nvSpPr>
                <p:spPr>
                  <a:xfrm>
                    <a:off x="1358789" y="1259866"/>
                    <a:ext cx="827316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FFA8531E-1866-A50C-57E9-2B93D03FC678}"/>
                      </a:ext>
                    </a:extLst>
                  </p:cNvPr>
                  <p:cNvSpPr/>
                  <p:nvPr/>
                </p:nvSpPr>
                <p:spPr>
                  <a:xfrm>
                    <a:off x="2186104" y="1259864"/>
                    <a:ext cx="827315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B6D3CD26-92E8-D647-193B-6A834FB92FEA}"/>
                    </a:ext>
                  </a:extLst>
                </p:cNvPr>
                <p:cNvSpPr/>
                <p:nvPr/>
              </p:nvSpPr>
              <p:spPr>
                <a:xfrm>
                  <a:off x="9224150" y="5425296"/>
                  <a:ext cx="546102" cy="9956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535646BA-E95D-6BE2-3CF5-6E4988BD967E}"/>
                    </a:ext>
                  </a:extLst>
                </p:cNvPr>
                <p:cNvSpPr/>
                <p:nvPr/>
              </p:nvSpPr>
              <p:spPr>
                <a:xfrm>
                  <a:off x="9770251" y="5425295"/>
                  <a:ext cx="546101" cy="9955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5" name="Group 234">
                <a:extLst>
                  <a:ext uri="{FF2B5EF4-FFF2-40B4-BE49-F238E27FC236}">
                    <a16:creationId xmlns:a16="http://schemas.microsoft.com/office/drawing/2014/main" id="{349E0E7C-1073-8A81-D0DE-D78D9C34BA04}"/>
                  </a:ext>
                </a:extLst>
              </p:cNvPr>
              <p:cNvGrpSpPr/>
              <p:nvPr/>
            </p:nvGrpSpPr>
            <p:grpSpPr>
              <a:xfrm>
                <a:off x="7868389" y="5328003"/>
                <a:ext cx="2195731" cy="99562"/>
                <a:chOff x="7868389" y="5328003"/>
                <a:chExt cx="2195731" cy="99562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9AA6427A-CB0C-5A86-8220-F2B86C44B034}"/>
                    </a:ext>
                  </a:extLst>
                </p:cNvPr>
                <p:cNvGrpSpPr/>
                <p:nvPr/>
              </p:nvGrpSpPr>
              <p:grpSpPr>
                <a:xfrm>
                  <a:off x="7868389" y="5328003"/>
                  <a:ext cx="1092202" cy="99560"/>
                  <a:chOff x="976671" y="1110938"/>
                  <a:chExt cx="1654629" cy="152401"/>
                </a:xfrm>
              </p:grpSpPr>
              <p:sp>
                <p:nvSpPr>
                  <p:cNvPr id="146" name="Rectangle 145">
                    <a:extLst>
                      <a:ext uri="{FF2B5EF4-FFF2-40B4-BE49-F238E27FC236}">
                        <a16:creationId xmlns:a16="http://schemas.microsoft.com/office/drawing/2014/main" id="{CE6F472F-9960-9818-41B2-BD5271F9C9E0}"/>
                      </a:ext>
                    </a:extLst>
                  </p:cNvPr>
                  <p:cNvSpPr/>
                  <p:nvPr/>
                </p:nvSpPr>
                <p:spPr>
                  <a:xfrm>
                    <a:off x="976671" y="1110939"/>
                    <a:ext cx="827315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A79C6B5F-52C9-BB95-44DA-441CE6F9BCE2}"/>
                      </a:ext>
                    </a:extLst>
                  </p:cNvPr>
                  <p:cNvSpPr/>
                  <p:nvPr/>
                </p:nvSpPr>
                <p:spPr>
                  <a:xfrm>
                    <a:off x="1803985" y="1110938"/>
                    <a:ext cx="827315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B49A185F-12E6-680F-3FCE-6CD2042A06E5}"/>
                    </a:ext>
                  </a:extLst>
                </p:cNvPr>
                <p:cNvGrpSpPr/>
                <p:nvPr/>
              </p:nvGrpSpPr>
              <p:grpSpPr>
                <a:xfrm>
                  <a:off x="8971918" y="5328005"/>
                  <a:ext cx="1092202" cy="99560"/>
                  <a:chOff x="976671" y="1110938"/>
                  <a:chExt cx="1654629" cy="152401"/>
                </a:xfrm>
              </p:grpSpPr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9E072A9C-5B75-4A87-F4CC-85E6B711DE5D}"/>
                      </a:ext>
                    </a:extLst>
                  </p:cNvPr>
                  <p:cNvSpPr/>
                  <p:nvPr/>
                </p:nvSpPr>
                <p:spPr>
                  <a:xfrm>
                    <a:off x="976671" y="1110939"/>
                    <a:ext cx="827315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79D90211-FDAF-E889-52DB-974BF484456B}"/>
                      </a:ext>
                    </a:extLst>
                  </p:cNvPr>
                  <p:cNvSpPr/>
                  <p:nvPr/>
                </p:nvSpPr>
                <p:spPr>
                  <a:xfrm>
                    <a:off x="1803985" y="1110938"/>
                    <a:ext cx="827315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C73A0F61-FDF1-02B2-6303-519793DE9E42}"/>
                  </a:ext>
                </a:extLst>
              </p:cNvPr>
              <p:cNvGrpSpPr/>
              <p:nvPr/>
            </p:nvGrpSpPr>
            <p:grpSpPr>
              <a:xfrm>
                <a:off x="7578599" y="5225049"/>
                <a:ext cx="2195731" cy="99563"/>
                <a:chOff x="7578599" y="5225049"/>
                <a:chExt cx="2195731" cy="99563"/>
              </a:xfrm>
            </p:grpSpPr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F5DF3D20-5BD4-8C1D-389B-9919D1EB15D0}"/>
                    </a:ext>
                  </a:extLst>
                </p:cNvPr>
                <p:cNvGrpSpPr/>
                <p:nvPr/>
              </p:nvGrpSpPr>
              <p:grpSpPr>
                <a:xfrm>
                  <a:off x="7578599" y="5225049"/>
                  <a:ext cx="1092202" cy="99561"/>
                  <a:chOff x="537654" y="953341"/>
                  <a:chExt cx="1654630" cy="152402"/>
                </a:xfrm>
              </p:grpSpPr>
              <p:sp>
                <p:nvSpPr>
                  <p:cNvPr id="144" name="Rectangle 143">
                    <a:extLst>
                      <a:ext uri="{FF2B5EF4-FFF2-40B4-BE49-F238E27FC236}">
                        <a16:creationId xmlns:a16="http://schemas.microsoft.com/office/drawing/2014/main" id="{FCEE677B-D5C6-BA56-0FED-CB19203806AA}"/>
                      </a:ext>
                    </a:extLst>
                  </p:cNvPr>
                  <p:cNvSpPr/>
                  <p:nvPr/>
                </p:nvSpPr>
                <p:spPr>
                  <a:xfrm>
                    <a:off x="537654" y="953343"/>
                    <a:ext cx="827316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5" name="Rectangle 144">
                    <a:extLst>
                      <a:ext uri="{FF2B5EF4-FFF2-40B4-BE49-F238E27FC236}">
                        <a16:creationId xmlns:a16="http://schemas.microsoft.com/office/drawing/2014/main" id="{AFE17888-C65D-E0B5-FD80-515DF76270CE}"/>
                      </a:ext>
                    </a:extLst>
                  </p:cNvPr>
                  <p:cNvSpPr/>
                  <p:nvPr/>
                </p:nvSpPr>
                <p:spPr>
                  <a:xfrm>
                    <a:off x="1364969" y="953341"/>
                    <a:ext cx="827315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247B23E9-C964-E508-4039-40E63E94C1FE}"/>
                    </a:ext>
                  </a:extLst>
                </p:cNvPr>
                <p:cNvGrpSpPr/>
                <p:nvPr/>
              </p:nvGrpSpPr>
              <p:grpSpPr>
                <a:xfrm>
                  <a:off x="8682128" y="5225051"/>
                  <a:ext cx="1092202" cy="99561"/>
                  <a:chOff x="537654" y="953341"/>
                  <a:chExt cx="1654630" cy="152402"/>
                </a:xfrm>
              </p:grpSpPr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7672CD28-30D1-6C84-EA2A-5A976F728B5C}"/>
                      </a:ext>
                    </a:extLst>
                  </p:cNvPr>
                  <p:cNvSpPr/>
                  <p:nvPr/>
                </p:nvSpPr>
                <p:spPr>
                  <a:xfrm>
                    <a:off x="537654" y="953343"/>
                    <a:ext cx="827316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3C07BAE6-B5E5-5504-9447-609C33C93DB5}"/>
                      </a:ext>
                    </a:extLst>
                  </p:cNvPr>
                  <p:cNvSpPr/>
                  <p:nvPr/>
                </p:nvSpPr>
                <p:spPr>
                  <a:xfrm>
                    <a:off x="1364969" y="953341"/>
                    <a:ext cx="827315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1B60E6B3-8D86-B96A-E7BB-BABD54FB8EBC}"/>
                </a:ext>
              </a:extLst>
            </p:cNvPr>
            <p:cNvGrpSpPr/>
            <p:nvPr/>
          </p:nvGrpSpPr>
          <p:grpSpPr>
            <a:xfrm>
              <a:off x="8128713" y="4486295"/>
              <a:ext cx="2741832" cy="305830"/>
              <a:chOff x="8106250" y="4615901"/>
              <a:chExt cx="2741832" cy="305830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DA4160ED-F98D-8183-9601-E1D701E6456E}"/>
                  </a:ext>
                </a:extLst>
              </p:cNvPr>
              <p:cNvGrpSpPr/>
              <p:nvPr/>
            </p:nvGrpSpPr>
            <p:grpSpPr>
              <a:xfrm>
                <a:off x="8391781" y="4720046"/>
                <a:ext cx="1092204" cy="99560"/>
                <a:chOff x="1769582" y="180312"/>
                <a:chExt cx="1654632" cy="152401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F019865A-5D22-609E-C304-A858E4B873BD}"/>
                    </a:ext>
                  </a:extLst>
                </p:cNvPr>
                <p:cNvSpPr/>
                <p:nvPr/>
              </p:nvSpPr>
              <p:spPr>
                <a:xfrm>
                  <a:off x="1769582" y="180313"/>
                  <a:ext cx="827316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6541EE0F-B382-BA13-02E6-D1B29FFF04EF}"/>
                    </a:ext>
                  </a:extLst>
                </p:cNvPr>
                <p:cNvSpPr/>
                <p:nvPr/>
              </p:nvSpPr>
              <p:spPr>
                <a:xfrm>
                  <a:off x="2596898" y="180312"/>
                  <a:ext cx="827316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915F0D08-AA70-FCA7-5B03-13D84DECC166}"/>
                  </a:ext>
                </a:extLst>
              </p:cNvPr>
              <p:cNvGrpSpPr/>
              <p:nvPr/>
            </p:nvGrpSpPr>
            <p:grpSpPr>
              <a:xfrm>
                <a:off x="8106250" y="4615901"/>
                <a:ext cx="2741832" cy="305830"/>
                <a:chOff x="8106250" y="4615901"/>
                <a:chExt cx="2741832" cy="305830"/>
              </a:xfrm>
            </p:grpSpPr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6ECF99BD-E378-47BE-EDA8-53D249F78963}"/>
                    </a:ext>
                  </a:extLst>
                </p:cNvPr>
                <p:cNvGrpSpPr/>
                <p:nvPr/>
              </p:nvGrpSpPr>
              <p:grpSpPr>
                <a:xfrm>
                  <a:off x="8652351" y="4822170"/>
                  <a:ext cx="1092202" cy="99559"/>
                  <a:chOff x="2164333" y="336637"/>
                  <a:chExt cx="1654630" cy="152400"/>
                </a:xfrm>
              </p:grpSpPr>
              <p:sp>
                <p:nvSpPr>
                  <p:cNvPr id="140" name="Rectangle 139">
                    <a:extLst>
                      <a:ext uri="{FF2B5EF4-FFF2-40B4-BE49-F238E27FC236}">
                        <a16:creationId xmlns:a16="http://schemas.microsoft.com/office/drawing/2014/main" id="{8E94E3C0-FF0A-07D3-52DE-3112D53D5587}"/>
                      </a:ext>
                    </a:extLst>
                  </p:cNvPr>
                  <p:cNvSpPr/>
                  <p:nvPr/>
                </p:nvSpPr>
                <p:spPr>
                  <a:xfrm>
                    <a:off x="2164333" y="336638"/>
                    <a:ext cx="827315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1" name="Rectangle 140">
                    <a:extLst>
                      <a:ext uri="{FF2B5EF4-FFF2-40B4-BE49-F238E27FC236}">
                        <a16:creationId xmlns:a16="http://schemas.microsoft.com/office/drawing/2014/main" id="{DC0B926E-82B0-8CB5-9F29-7A3D5CABB4D4}"/>
                      </a:ext>
                    </a:extLst>
                  </p:cNvPr>
                  <p:cNvSpPr/>
                  <p:nvPr/>
                </p:nvSpPr>
                <p:spPr>
                  <a:xfrm>
                    <a:off x="2991648" y="336637"/>
                    <a:ext cx="827315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B42D1B9B-BB9D-D112-CF28-0E5ACE62C598}"/>
                    </a:ext>
                  </a:extLst>
                </p:cNvPr>
                <p:cNvGrpSpPr/>
                <p:nvPr/>
              </p:nvGrpSpPr>
              <p:grpSpPr>
                <a:xfrm>
                  <a:off x="8106250" y="4615901"/>
                  <a:ext cx="1092204" cy="99559"/>
                  <a:chOff x="1337018" y="20892"/>
                  <a:chExt cx="1654632" cy="152399"/>
                </a:xfrm>
              </p:grpSpPr>
              <p:sp>
                <p:nvSpPr>
                  <p:cNvPr id="138" name="Rectangle 137">
                    <a:extLst>
                      <a:ext uri="{FF2B5EF4-FFF2-40B4-BE49-F238E27FC236}">
                        <a16:creationId xmlns:a16="http://schemas.microsoft.com/office/drawing/2014/main" id="{B14E0551-938A-1CF2-EA37-C92150954D8F}"/>
                      </a:ext>
                    </a:extLst>
                  </p:cNvPr>
                  <p:cNvSpPr/>
                  <p:nvPr/>
                </p:nvSpPr>
                <p:spPr>
                  <a:xfrm>
                    <a:off x="1337018" y="20893"/>
                    <a:ext cx="827316" cy="152398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9" name="Rectangle 138">
                    <a:extLst>
                      <a:ext uri="{FF2B5EF4-FFF2-40B4-BE49-F238E27FC236}">
                        <a16:creationId xmlns:a16="http://schemas.microsoft.com/office/drawing/2014/main" id="{99F27D61-B23D-6E4E-CDCA-B298F1BCE88D}"/>
                      </a:ext>
                    </a:extLst>
                  </p:cNvPr>
                  <p:cNvSpPr/>
                  <p:nvPr/>
                </p:nvSpPr>
                <p:spPr>
                  <a:xfrm>
                    <a:off x="2164334" y="20892"/>
                    <a:ext cx="827316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37079484-9DC0-49D8-4BCA-252E62B437B1}"/>
                    </a:ext>
                  </a:extLst>
                </p:cNvPr>
                <p:cNvGrpSpPr/>
                <p:nvPr/>
              </p:nvGrpSpPr>
              <p:grpSpPr>
                <a:xfrm>
                  <a:off x="9755880" y="4822172"/>
                  <a:ext cx="1092202" cy="99559"/>
                  <a:chOff x="2164333" y="336637"/>
                  <a:chExt cx="1654630" cy="152400"/>
                </a:xfrm>
              </p:grpSpPr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D65100F0-E1B3-F608-0CB1-EC6BA1204B8F}"/>
                      </a:ext>
                    </a:extLst>
                  </p:cNvPr>
                  <p:cNvSpPr/>
                  <p:nvPr/>
                </p:nvSpPr>
                <p:spPr>
                  <a:xfrm>
                    <a:off x="2164333" y="336638"/>
                    <a:ext cx="827315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DA3488C9-F244-02BB-B0F3-638065D7254D}"/>
                      </a:ext>
                    </a:extLst>
                  </p:cNvPr>
                  <p:cNvSpPr/>
                  <p:nvPr/>
                </p:nvSpPr>
                <p:spPr>
                  <a:xfrm>
                    <a:off x="2991648" y="336637"/>
                    <a:ext cx="827315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8F1C773E-D4A9-ACC0-2B96-5897F868B2C8}"/>
                    </a:ext>
                  </a:extLst>
                </p:cNvPr>
                <p:cNvGrpSpPr/>
                <p:nvPr/>
              </p:nvGrpSpPr>
              <p:grpSpPr>
                <a:xfrm>
                  <a:off x="9209779" y="4615903"/>
                  <a:ext cx="1092204" cy="99559"/>
                  <a:chOff x="1337018" y="20892"/>
                  <a:chExt cx="1654632" cy="152399"/>
                </a:xfrm>
              </p:grpSpPr>
              <p:sp>
                <p:nvSpPr>
                  <p:cNvPr id="111" name="Rectangle 110">
                    <a:extLst>
                      <a:ext uri="{FF2B5EF4-FFF2-40B4-BE49-F238E27FC236}">
                        <a16:creationId xmlns:a16="http://schemas.microsoft.com/office/drawing/2014/main" id="{78685083-8A2C-D340-FC80-350480F9FA32}"/>
                      </a:ext>
                    </a:extLst>
                  </p:cNvPr>
                  <p:cNvSpPr/>
                  <p:nvPr/>
                </p:nvSpPr>
                <p:spPr>
                  <a:xfrm>
                    <a:off x="1337018" y="20893"/>
                    <a:ext cx="827316" cy="152398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C0E914ED-3C9F-0C01-0C93-F4330BFD3E04}"/>
                      </a:ext>
                    </a:extLst>
                  </p:cNvPr>
                  <p:cNvSpPr/>
                  <p:nvPr/>
                </p:nvSpPr>
                <p:spPr>
                  <a:xfrm>
                    <a:off x="2164334" y="20892"/>
                    <a:ext cx="827316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AC921D18-0B92-ABEC-C561-C65418EC1FE1}"/>
                    </a:ext>
                  </a:extLst>
                </p:cNvPr>
                <p:cNvGrpSpPr/>
                <p:nvPr/>
              </p:nvGrpSpPr>
              <p:grpSpPr>
                <a:xfrm>
                  <a:off x="9495310" y="4720048"/>
                  <a:ext cx="1092204" cy="99560"/>
                  <a:chOff x="1769582" y="180312"/>
                  <a:chExt cx="1654632" cy="152401"/>
                </a:xfrm>
              </p:grpSpPr>
              <p:sp>
                <p:nvSpPr>
                  <p:cNvPr id="109" name="Rectangle 108">
                    <a:extLst>
                      <a:ext uri="{FF2B5EF4-FFF2-40B4-BE49-F238E27FC236}">
                        <a16:creationId xmlns:a16="http://schemas.microsoft.com/office/drawing/2014/main" id="{C5012036-82C5-80D5-8C9A-0C32268851B6}"/>
                      </a:ext>
                    </a:extLst>
                  </p:cNvPr>
                  <p:cNvSpPr/>
                  <p:nvPr/>
                </p:nvSpPr>
                <p:spPr>
                  <a:xfrm>
                    <a:off x="1769582" y="180313"/>
                    <a:ext cx="827316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0" name="Rectangle 109">
                    <a:extLst>
                      <a:ext uri="{FF2B5EF4-FFF2-40B4-BE49-F238E27FC236}">
                        <a16:creationId xmlns:a16="http://schemas.microsoft.com/office/drawing/2014/main" id="{4B3CDAEE-3EEF-49B9-3EC6-65EAB3AB4607}"/>
                      </a:ext>
                    </a:extLst>
                  </p:cNvPr>
                  <p:cNvSpPr/>
                  <p:nvPr/>
                </p:nvSpPr>
                <p:spPr>
                  <a:xfrm>
                    <a:off x="2596898" y="180312"/>
                    <a:ext cx="827316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8080DD71-38DB-88FE-8AC6-2D4F66A6E36F}"/>
                </a:ext>
              </a:extLst>
            </p:cNvPr>
            <p:cNvGrpSpPr/>
            <p:nvPr/>
          </p:nvGrpSpPr>
          <p:grpSpPr>
            <a:xfrm>
              <a:off x="7868389" y="4857444"/>
              <a:ext cx="2733470" cy="298223"/>
              <a:chOff x="7854042" y="4922272"/>
              <a:chExt cx="2733470" cy="298223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4287C07B-A499-1D00-2D40-4365E631C057}"/>
                  </a:ext>
                </a:extLst>
              </p:cNvPr>
              <p:cNvGrpSpPr/>
              <p:nvPr/>
            </p:nvGrpSpPr>
            <p:grpSpPr>
              <a:xfrm>
                <a:off x="8391781" y="4922272"/>
                <a:ext cx="1092202" cy="99560"/>
                <a:chOff x="1769583" y="489867"/>
                <a:chExt cx="1654629" cy="152401"/>
              </a:xfrm>
            </p:grpSpPr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F9326637-D310-346D-8E19-60C7CD180BFA}"/>
                    </a:ext>
                  </a:extLst>
                </p:cNvPr>
                <p:cNvSpPr/>
                <p:nvPr/>
              </p:nvSpPr>
              <p:spPr>
                <a:xfrm>
                  <a:off x="1769583" y="489868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BC046206-4C4C-69E7-3C44-21B8902DD47A}"/>
                    </a:ext>
                  </a:extLst>
                </p:cNvPr>
                <p:cNvSpPr/>
                <p:nvPr/>
              </p:nvSpPr>
              <p:spPr>
                <a:xfrm>
                  <a:off x="2596897" y="489867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C131CE2D-7CEE-C83F-A18D-E0B96831FDE9}"/>
                  </a:ext>
                </a:extLst>
              </p:cNvPr>
              <p:cNvGrpSpPr/>
              <p:nvPr/>
            </p:nvGrpSpPr>
            <p:grpSpPr>
              <a:xfrm>
                <a:off x="8120620" y="5019095"/>
                <a:ext cx="1092202" cy="99560"/>
                <a:chOff x="1358788" y="638079"/>
                <a:chExt cx="1654629" cy="152401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CE57FFCF-A249-2230-1F4A-242DEA1DC2B9}"/>
                    </a:ext>
                  </a:extLst>
                </p:cNvPr>
                <p:cNvSpPr/>
                <p:nvPr/>
              </p:nvSpPr>
              <p:spPr>
                <a:xfrm>
                  <a:off x="1358788" y="638081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07B700D7-DECC-D292-A4D1-118B4159AC82}"/>
                    </a:ext>
                  </a:extLst>
                </p:cNvPr>
                <p:cNvSpPr/>
                <p:nvPr/>
              </p:nvSpPr>
              <p:spPr>
                <a:xfrm>
                  <a:off x="2186102" y="638079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5F429478-5A2E-4786-07DE-B83D483F69D7}"/>
                  </a:ext>
                </a:extLst>
              </p:cNvPr>
              <p:cNvGrpSpPr/>
              <p:nvPr/>
            </p:nvGrpSpPr>
            <p:grpSpPr>
              <a:xfrm>
                <a:off x="7854042" y="5120933"/>
                <a:ext cx="2195731" cy="99562"/>
                <a:chOff x="7854042" y="5120933"/>
                <a:chExt cx="2195731" cy="99562"/>
              </a:xfrm>
            </p:grpSpPr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4AA50BBC-B007-72F2-9DA6-F4F7A60DF90D}"/>
                    </a:ext>
                  </a:extLst>
                </p:cNvPr>
                <p:cNvGrpSpPr/>
                <p:nvPr/>
              </p:nvGrpSpPr>
              <p:grpSpPr>
                <a:xfrm>
                  <a:off x="7854042" y="5120933"/>
                  <a:ext cx="1092202" cy="99560"/>
                  <a:chOff x="954936" y="793967"/>
                  <a:chExt cx="1654629" cy="152401"/>
                </a:xfrm>
              </p:grpSpPr>
              <p:sp>
                <p:nvSpPr>
                  <p:cNvPr id="142" name="Rectangle 141">
                    <a:extLst>
                      <a:ext uri="{FF2B5EF4-FFF2-40B4-BE49-F238E27FC236}">
                        <a16:creationId xmlns:a16="http://schemas.microsoft.com/office/drawing/2014/main" id="{8CE16941-2AF8-DA2C-368F-44EDA886B2AB}"/>
                      </a:ext>
                    </a:extLst>
                  </p:cNvPr>
                  <p:cNvSpPr/>
                  <p:nvPr/>
                </p:nvSpPr>
                <p:spPr>
                  <a:xfrm>
                    <a:off x="954936" y="793969"/>
                    <a:ext cx="827315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3" name="Rectangle 142">
                    <a:extLst>
                      <a:ext uri="{FF2B5EF4-FFF2-40B4-BE49-F238E27FC236}">
                        <a16:creationId xmlns:a16="http://schemas.microsoft.com/office/drawing/2014/main" id="{C730BF77-348D-3D05-9B90-2651C55EE9A0}"/>
                      </a:ext>
                    </a:extLst>
                  </p:cNvPr>
                  <p:cNvSpPr/>
                  <p:nvPr/>
                </p:nvSpPr>
                <p:spPr>
                  <a:xfrm>
                    <a:off x="1782250" y="793967"/>
                    <a:ext cx="827315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2449E6C5-7982-A140-7C52-40AAE4D9BD48}"/>
                    </a:ext>
                  </a:extLst>
                </p:cNvPr>
                <p:cNvGrpSpPr/>
                <p:nvPr/>
              </p:nvGrpSpPr>
              <p:grpSpPr>
                <a:xfrm>
                  <a:off x="8957571" y="5120935"/>
                  <a:ext cx="1092202" cy="99560"/>
                  <a:chOff x="954936" y="793967"/>
                  <a:chExt cx="1654629" cy="152401"/>
                </a:xfrm>
              </p:grpSpPr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4EB8246C-20F3-34BC-5DF2-34AABC3E537B}"/>
                      </a:ext>
                    </a:extLst>
                  </p:cNvPr>
                  <p:cNvSpPr/>
                  <p:nvPr/>
                </p:nvSpPr>
                <p:spPr>
                  <a:xfrm>
                    <a:off x="954936" y="793969"/>
                    <a:ext cx="827315" cy="152399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5D3D8F25-6CA9-3BEC-4E24-BA32E1CBD225}"/>
                      </a:ext>
                    </a:extLst>
                  </p:cNvPr>
                  <p:cNvSpPr/>
                  <p:nvPr/>
                </p:nvSpPr>
                <p:spPr>
                  <a:xfrm>
                    <a:off x="1782250" y="793967"/>
                    <a:ext cx="827315" cy="152400"/>
                  </a:xfrm>
                  <a:prstGeom prst="rect">
                    <a:avLst/>
                  </a:prstGeom>
                  <a:solidFill>
                    <a:srgbClr val="92D05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60F9439-8F2B-22B8-EF00-67A67E2F759A}"/>
                  </a:ext>
                </a:extLst>
              </p:cNvPr>
              <p:cNvGrpSpPr/>
              <p:nvPr/>
            </p:nvGrpSpPr>
            <p:grpSpPr>
              <a:xfrm>
                <a:off x="9495310" y="4922274"/>
                <a:ext cx="1092202" cy="99560"/>
                <a:chOff x="1769583" y="489867"/>
                <a:chExt cx="1654629" cy="152401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17A546E4-205F-0453-292B-7164BA7B66C7}"/>
                    </a:ext>
                  </a:extLst>
                </p:cNvPr>
                <p:cNvSpPr/>
                <p:nvPr/>
              </p:nvSpPr>
              <p:spPr>
                <a:xfrm>
                  <a:off x="1769583" y="489868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F884500-F284-B430-DB8B-09528551166E}"/>
                    </a:ext>
                  </a:extLst>
                </p:cNvPr>
                <p:cNvSpPr/>
                <p:nvPr/>
              </p:nvSpPr>
              <p:spPr>
                <a:xfrm>
                  <a:off x="2596897" y="489867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3AC2B657-FF57-68D9-362C-5F18BB7EE7F9}"/>
                  </a:ext>
                </a:extLst>
              </p:cNvPr>
              <p:cNvGrpSpPr/>
              <p:nvPr/>
            </p:nvGrpSpPr>
            <p:grpSpPr>
              <a:xfrm>
                <a:off x="9224149" y="5019097"/>
                <a:ext cx="1092202" cy="99560"/>
                <a:chOff x="1358788" y="638079"/>
                <a:chExt cx="1654629" cy="152401"/>
              </a:xfrm>
            </p:grpSpPr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715D52D9-4308-B402-A51B-9C7AC7A270EC}"/>
                    </a:ext>
                  </a:extLst>
                </p:cNvPr>
                <p:cNvSpPr/>
                <p:nvPr/>
              </p:nvSpPr>
              <p:spPr>
                <a:xfrm>
                  <a:off x="1358788" y="638081"/>
                  <a:ext cx="827315" cy="152399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95CF8A55-DE4F-AEB8-3F9B-7A6BA3E75276}"/>
                    </a:ext>
                  </a:extLst>
                </p:cNvPr>
                <p:cNvSpPr/>
                <p:nvPr/>
              </p:nvSpPr>
              <p:spPr>
                <a:xfrm>
                  <a:off x="2186102" y="638079"/>
                  <a:ext cx="827315" cy="152400"/>
                </a:xfrm>
                <a:prstGeom prst="rect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C89F4690-AAA9-A438-6DBC-CF51C99802FC}"/>
                </a:ext>
              </a:extLst>
            </p:cNvPr>
            <p:cNvSpPr/>
            <p:nvPr/>
          </p:nvSpPr>
          <p:spPr>
            <a:xfrm>
              <a:off x="7141925" y="5173253"/>
              <a:ext cx="3941348" cy="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14D522E4-2599-3C15-A6AE-80FA13C456E7}"/>
                </a:ext>
              </a:extLst>
            </p:cNvPr>
            <p:cNvSpPr/>
            <p:nvPr/>
          </p:nvSpPr>
          <p:spPr>
            <a:xfrm>
              <a:off x="7141925" y="4805030"/>
              <a:ext cx="3941348" cy="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47" name="Oval 246">
            <a:extLst>
              <a:ext uri="{FF2B5EF4-FFF2-40B4-BE49-F238E27FC236}">
                <a16:creationId xmlns:a16="http://schemas.microsoft.com/office/drawing/2014/main" id="{78945BF0-FEA1-B0E9-3E89-4CE846DEE2F0}"/>
              </a:ext>
            </a:extLst>
          </p:cNvPr>
          <p:cNvSpPr/>
          <p:nvPr/>
        </p:nvSpPr>
        <p:spPr>
          <a:xfrm>
            <a:off x="987997" y="3959044"/>
            <a:ext cx="381000" cy="328249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7977EFB7-E25C-C48D-D38C-7067E24B6CCC}"/>
              </a:ext>
            </a:extLst>
          </p:cNvPr>
          <p:cNvCxnSpPr>
            <a:cxnSpLocks/>
            <a:stCxn id="247" idx="4"/>
          </p:cNvCxnSpPr>
          <p:nvPr/>
        </p:nvCxnSpPr>
        <p:spPr>
          <a:xfrm>
            <a:off x="1178497" y="4287293"/>
            <a:ext cx="28520" cy="297189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5E182C3F-EB6A-BD64-9136-7C3454935969}"/>
              </a:ext>
            </a:extLst>
          </p:cNvPr>
          <p:cNvCxnSpPr>
            <a:cxnSpLocks/>
            <a:stCxn id="192" idx="1"/>
          </p:cNvCxnSpPr>
          <p:nvPr/>
        </p:nvCxnSpPr>
        <p:spPr>
          <a:xfrm flipH="1" flipV="1">
            <a:off x="2477289" y="5004717"/>
            <a:ext cx="330980" cy="229867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0A5546C4-08D1-8CE2-8820-26259ECFD5EF}"/>
              </a:ext>
            </a:extLst>
          </p:cNvPr>
          <p:cNvCxnSpPr>
            <a:cxnSpLocks/>
          </p:cNvCxnSpPr>
          <p:nvPr/>
        </p:nvCxnSpPr>
        <p:spPr>
          <a:xfrm flipV="1">
            <a:off x="4585633" y="5023244"/>
            <a:ext cx="611352" cy="158356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45E0FAB9-9EA7-2FC0-436D-A1FD04F3137C}"/>
              </a:ext>
            </a:extLst>
          </p:cNvPr>
          <p:cNvCxnSpPr>
            <a:cxnSpLocks/>
          </p:cNvCxnSpPr>
          <p:nvPr/>
        </p:nvCxnSpPr>
        <p:spPr>
          <a:xfrm>
            <a:off x="4585633" y="5181600"/>
            <a:ext cx="504091" cy="76977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2" name="Oval 261">
            <a:extLst>
              <a:ext uri="{FF2B5EF4-FFF2-40B4-BE49-F238E27FC236}">
                <a16:creationId xmlns:a16="http://schemas.microsoft.com/office/drawing/2014/main" id="{DC52D58A-6EBD-C0E5-4D68-04A62577B142}"/>
              </a:ext>
            </a:extLst>
          </p:cNvPr>
          <p:cNvSpPr/>
          <p:nvPr/>
        </p:nvSpPr>
        <p:spPr>
          <a:xfrm>
            <a:off x="7722437" y="2034356"/>
            <a:ext cx="650286" cy="755372"/>
          </a:xfrm>
          <a:prstGeom prst="ellipse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90A52FC8-E973-6423-3850-A200776A8E89}"/>
              </a:ext>
            </a:extLst>
          </p:cNvPr>
          <p:cNvCxnSpPr>
            <a:cxnSpLocks/>
          </p:cNvCxnSpPr>
          <p:nvPr/>
        </p:nvCxnSpPr>
        <p:spPr>
          <a:xfrm flipH="1">
            <a:off x="7433170" y="2822354"/>
            <a:ext cx="632029" cy="1675604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5" name="Text Box 2">
            <a:extLst>
              <a:ext uri="{FF2B5EF4-FFF2-40B4-BE49-F238E27FC236}">
                <a16:creationId xmlns:a16="http://schemas.microsoft.com/office/drawing/2014/main" id="{41875744-8E2D-614C-F821-4A76B39EA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6099" y="1367621"/>
            <a:ext cx="1700912" cy="613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Half-tow-width stagger</a:t>
            </a:r>
          </a:p>
        </p:txBody>
      </p:sp>
      <p:sp>
        <p:nvSpPr>
          <p:cNvPr id="266" name="Text Box 2">
            <a:extLst>
              <a:ext uri="{FF2B5EF4-FFF2-40B4-BE49-F238E27FC236}">
                <a16:creationId xmlns:a16="http://schemas.microsoft.com/office/drawing/2014/main" id="{5F52BE34-DF80-C845-C347-1D5E58FB4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835" y="2142740"/>
            <a:ext cx="1700912" cy="613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Quarter-tow-width stagger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8667E02-BFE0-8683-5AD5-62E6E2E36661}"/>
              </a:ext>
            </a:extLst>
          </p:cNvPr>
          <p:cNvCxnSpPr>
            <a:cxnSpLocks/>
          </p:cNvCxnSpPr>
          <p:nvPr/>
        </p:nvCxnSpPr>
        <p:spPr>
          <a:xfrm flipV="1">
            <a:off x="590298" y="3351857"/>
            <a:ext cx="71812" cy="574974"/>
          </a:xfrm>
          <a:prstGeom prst="straightConnector1">
            <a:avLst/>
          </a:prstGeom>
          <a:ln w="28575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2">
            <a:extLst>
              <a:ext uri="{FF2B5EF4-FFF2-40B4-BE49-F238E27FC236}">
                <a16:creationId xmlns:a16="http://schemas.microsoft.com/office/drawing/2014/main" id="{197DE869-23F8-98F5-1A1F-0D9FBF815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5164" y="3144454"/>
            <a:ext cx="1700912" cy="613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FF00"/>
                </a:solidFill>
                <a:effectLst/>
                <a:ea typeface="Times New Roman" panose="02020603050405020304" pitchFamily="18" charset="0"/>
              </a:rPr>
              <a:t>Bridging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60B052E-6AD7-E0EE-704A-67131AAE2143}"/>
              </a:ext>
            </a:extLst>
          </p:cNvPr>
          <p:cNvCxnSpPr>
            <a:cxnSpLocks/>
          </p:cNvCxnSpPr>
          <p:nvPr/>
        </p:nvCxnSpPr>
        <p:spPr>
          <a:xfrm flipV="1">
            <a:off x="5205800" y="2219390"/>
            <a:ext cx="2135702" cy="113113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4F28003-6E83-674A-7307-D5132448C35F}"/>
              </a:ext>
            </a:extLst>
          </p:cNvPr>
          <p:cNvCxnSpPr>
            <a:cxnSpLocks/>
          </p:cNvCxnSpPr>
          <p:nvPr/>
        </p:nvCxnSpPr>
        <p:spPr>
          <a:xfrm>
            <a:off x="5186180" y="3350528"/>
            <a:ext cx="209277" cy="30962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1A1D1B6-45FE-292A-76EE-431309CFA61E}"/>
              </a:ext>
            </a:extLst>
          </p:cNvPr>
          <p:cNvSpPr/>
          <p:nvPr/>
        </p:nvSpPr>
        <p:spPr>
          <a:xfrm>
            <a:off x="4826337" y="4565696"/>
            <a:ext cx="3941348" cy="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83EAF0-3189-B5D0-E00C-2F493113C666}"/>
              </a:ext>
            </a:extLst>
          </p:cNvPr>
          <p:cNvSpPr/>
          <p:nvPr/>
        </p:nvSpPr>
        <p:spPr>
          <a:xfrm>
            <a:off x="127235" y="4595313"/>
            <a:ext cx="2449183" cy="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CECC7DF5-68BD-8F82-69F5-0DFDC943A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179" y="3538490"/>
            <a:ext cx="793494" cy="40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 eaLnBrk="0" fontAlgn="base" hangingPunct="0">
              <a:spcBef>
                <a:spcPts val="0"/>
              </a:spcBef>
              <a:spcAft>
                <a:spcPts val="1200"/>
              </a:spcAft>
            </a:pPr>
            <a:r>
              <a:rPr lang="en-US" kern="1200" dirty="0">
                <a:solidFill>
                  <a:srgbClr val="FFFF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0º</a:t>
            </a:r>
          </a:p>
          <a:p>
            <a:pPr marL="0" marR="0" algn="just" eaLnBrk="0" fontAlgn="base" hangingPunct="0">
              <a:spcBef>
                <a:spcPts val="0"/>
              </a:spcBef>
              <a:spcAft>
                <a:spcPts val="1200"/>
              </a:spcAft>
            </a:pPr>
            <a:endParaRPr lang="en-US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019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Non-Orthogonal and Curved Paths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92132" y="1126072"/>
            <a:ext cx="10972800" cy="4525963"/>
          </a:xfrm>
        </p:spPr>
        <p:txBody>
          <a:bodyPr/>
          <a:lstStyle/>
          <a:p>
            <a:r>
              <a:rPr lang="en-US" dirty="0"/>
              <a:t>Half-tow stagger</a:t>
            </a:r>
          </a:p>
          <a:p>
            <a:r>
              <a:rPr lang="en-US" dirty="0">
                <a:solidFill>
                  <a:schemeClr val="bg1"/>
                </a:solidFill>
              </a:rPr>
              <a:t>Interleave every two stiffener plies</a:t>
            </a:r>
          </a:p>
          <a:p>
            <a:r>
              <a:rPr lang="en-US" dirty="0">
                <a:solidFill>
                  <a:schemeClr val="bg1"/>
                </a:solidFill>
              </a:rPr>
              <a:t>3</a:t>
            </a:r>
            <a:r>
              <a:rPr lang="en-US" dirty="0"/>
              <a:t>0º and 45º stiffeners (to lead to more structural tailoring) </a:t>
            </a:r>
          </a:p>
          <a:p>
            <a:r>
              <a:rPr lang="en-US" dirty="0"/>
              <a:t>114.3-cm and 76.3-cm radius (more structural tailoring)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7608711-0FFE-E674-CF63-178D99492732}"/>
              </a:ext>
            </a:extLst>
          </p:cNvPr>
          <p:cNvGrpSpPr/>
          <p:nvPr/>
        </p:nvGrpSpPr>
        <p:grpSpPr>
          <a:xfrm>
            <a:off x="764805" y="3898858"/>
            <a:ext cx="9556294" cy="2882002"/>
            <a:chOff x="764805" y="3898858"/>
            <a:chExt cx="9556294" cy="288200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EC03E08-49BD-8B31-D3F9-1193EE2A08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64805" y="3898858"/>
              <a:ext cx="4645395" cy="288200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8D6D83B-9916-5617-062E-D959437BEC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606910" y="3918958"/>
              <a:ext cx="4714189" cy="285410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Text Box 2">
              <a:extLst>
                <a:ext uri="{FF2B5EF4-FFF2-40B4-BE49-F238E27FC236}">
                  <a16:creationId xmlns:a16="http://schemas.microsoft.com/office/drawing/2014/main" id="{6187754B-CEDB-94EE-F920-32BE6C79AA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9694" y="4735719"/>
              <a:ext cx="2371069" cy="488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FFFF00"/>
                  </a:solidFill>
                  <a:effectLst/>
                  <a:ea typeface="Times New Roman" panose="02020603050405020304" pitchFamily="18" charset="0"/>
                </a:rPr>
                <a:t>76.3-cm-radius arcs</a:t>
              </a:r>
            </a:p>
          </p:txBody>
        </p:sp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A6688A78-510E-F6D0-1059-0BBA26F05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3373" y="4903420"/>
              <a:ext cx="1657091" cy="488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FFFF00"/>
                  </a:solidFill>
                  <a:effectLst/>
                  <a:ea typeface="Times New Roman" panose="02020603050405020304" pitchFamily="18" charset="0"/>
                </a:rPr>
                <a:t>30</a:t>
              </a:r>
              <a:r>
                <a:rPr lang="en-US" b="1" dirty="0">
                  <a:solidFill>
                    <a:srgbClr val="FFFF00"/>
                  </a:solidFill>
                  <a:ea typeface="Times New Roman" panose="02020603050405020304" pitchFamily="18" charset="0"/>
                </a:rPr>
                <a:t>º</a:t>
              </a:r>
              <a:r>
                <a:rPr lang="en-US" b="1" dirty="0">
                  <a:solidFill>
                    <a:srgbClr val="FFFF00"/>
                  </a:solidFill>
                  <a:effectLst/>
                  <a:ea typeface="Times New Roman" panose="02020603050405020304" pitchFamily="18" charset="0"/>
                </a:rPr>
                <a:t> stiffeners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0F9AD2C-ED40-76DA-B9FD-BFD53D7CC76A}"/>
                </a:ext>
              </a:extLst>
            </p:cNvPr>
            <p:cNvCxnSpPr>
              <a:cxnSpLocks/>
            </p:cNvCxnSpPr>
            <p:nvPr/>
          </p:nvCxnSpPr>
          <p:spPr>
            <a:xfrm>
              <a:off x="1906351" y="6536253"/>
              <a:ext cx="879536" cy="0"/>
            </a:xfrm>
            <a:prstGeom prst="straightConnector1">
              <a:avLst/>
            </a:prstGeom>
            <a:ln>
              <a:solidFill>
                <a:srgbClr val="FFF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DB239B2F-AF8D-30BB-24CE-DBC5E10A179F}"/>
              </a:ext>
            </a:extLst>
          </p:cNvPr>
          <p:cNvCxnSpPr>
            <a:cxnSpLocks/>
          </p:cNvCxnSpPr>
          <p:nvPr/>
        </p:nvCxnSpPr>
        <p:spPr>
          <a:xfrm flipV="1">
            <a:off x="3624459" y="4267200"/>
            <a:ext cx="185541" cy="87369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58FC2A1-2DC1-3650-5F2D-44DC6A6FF113}"/>
              </a:ext>
            </a:extLst>
          </p:cNvPr>
          <p:cNvCxnSpPr>
            <a:cxnSpLocks/>
          </p:cNvCxnSpPr>
          <p:nvPr/>
        </p:nvCxnSpPr>
        <p:spPr>
          <a:xfrm>
            <a:off x="3624459" y="5140892"/>
            <a:ext cx="303961" cy="11690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E569BC2-497D-9E9C-0383-CD86D7475F00}"/>
              </a:ext>
            </a:extLst>
          </p:cNvPr>
          <p:cNvCxnSpPr>
            <a:cxnSpLocks/>
          </p:cNvCxnSpPr>
          <p:nvPr/>
        </p:nvCxnSpPr>
        <p:spPr>
          <a:xfrm flipV="1">
            <a:off x="7319967" y="4479180"/>
            <a:ext cx="59455" cy="49766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C36C7E2-322E-14A0-B192-BD59EA1D0236}"/>
              </a:ext>
            </a:extLst>
          </p:cNvPr>
          <p:cNvCxnSpPr>
            <a:cxnSpLocks/>
          </p:cNvCxnSpPr>
          <p:nvPr/>
        </p:nvCxnSpPr>
        <p:spPr>
          <a:xfrm flipH="1">
            <a:off x="6758668" y="4976841"/>
            <a:ext cx="561299" cy="121394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2">
            <a:extLst>
              <a:ext uri="{FF2B5EF4-FFF2-40B4-BE49-F238E27FC236}">
                <a16:creationId xmlns:a16="http://schemas.microsoft.com/office/drawing/2014/main" id="{B856E3E6-B3EE-0DD1-BF19-F9B25567B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6351" y="6105210"/>
            <a:ext cx="793494" cy="40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 eaLnBrk="0" fontAlgn="base" hangingPunct="0">
              <a:spcBef>
                <a:spcPts val="0"/>
              </a:spcBef>
              <a:spcAft>
                <a:spcPts val="1200"/>
              </a:spcAft>
            </a:pPr>
            <a:r>
              <a:rPr lang="en-US" kern="1200" dirty="0">
                <a:solidFill>
                  <a:srgbClr val="FFFF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0º</a:t>
            </a:r>
          </a:p>
          <a:p>
            <a:pPr marL="0" marR="0" algn="just" eaLnBrk="0" fontAlgn="base" hangingPunct="0">
              <a:spcBef>
                <a:spcPts val="0"/>
              </a:spcBef>
              <a:spcAft>
                <a:spcPts val="1200"/>
              </a:spcAft>
            </a:pPr>
            <a:endParaRPr lang="en-US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343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Curved Stiffeners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F8DF45-E71A-D640-49DA-CAE5CBC0DB8B}"/>
              </a:ext>
            </a:extLst>
          </p:cNvPr>
          <p:cNvSpPr txBox="1"/>
          <p:nvPr/>
        </p:nvSpPr>
        <p:spPr>
          <a:xfrm>
            <a:off x="761998" y="4568220"/>
            <a:ext cx="109727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</a:rPr>
              <a:t>Defects such as wrinkling and folding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Understanding simple arcs is a step toward understanding defects in more complex fiber (tow) paths</a:t>
            </a:r>
            <a:r>
              <a:rPr lang="en-US" sz="3200" dirty="0">
                <a:effectLst/>
              </a:rPr>
              <a:t>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1DDB74-0C2E-4352-F2DC-AFF5C7C4A5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9108" y="1015233"/>
            <a:ext cx="5654299" cy="33712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4C78080-B0A0-2AF1-750E-63EF1786385A}"/>
              </a:ext>
            </a:extLst>
          </p:cNvPr>
          <p:cNvCxnSpPr>
            <a:cxnSpLocks/>
          </p:cNvCxnSpPr>
          <p:nvPr/>
        </p:nvCxnSpPr>
        <p:spPr>
          <a:xfrm>
            <a:off x="1981200" y="3733800"/>
            <a:ext cx="609598" cy="0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D284E5-ECFB-F861-EF4C-6012138E2A2D}"/>
              </a:ext>
            </a:extLst>
          </p:cNvPr>
          <p:cNvGrpSpPr>
            <a:grpSpLocks noChangeAspect="1"/>
          </p:cNvGrpSpPr>
          <p:nvPr/>
        </p:nvGrpSpPr>
        <p:grpSpPr>
          <a:xfrm>
            <a:off x="6382370" y="1015233"/>
            <a:ext cx="5194168" cy="3386508"/>
            <a:chOff x="115113" y="-12700"/>
            <a:chExt cx="3079572" cy="201358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EC8FAAF-9A1F-B8DE-C236-7FBFAABFE39B}"/>
                </a:ext>
              </a:extLst>
            </p:cNvPr>
            <p:cNvGrpSpPr/>
            <p:nvPr/>
          </p:nvGrpSpPr>
          <p:grpSpPr>
            <a:xfrm>
              <a:off x="115113" y="-12700"/>
              <a:ext cx="3079572" cy="2013585"/>
              <a:chOff x="115113" y="-12700"/>
              <a:chExt cx="3079572" cy="2013585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A2764A31-28B2-3393-148C-F4A2B5A800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flipV="1">
                <a:off x="115113" y="-12700"/>
                <a:ext cx="3079572" cy="2013585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  <a:prstDash val="dash"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50BDD1A8-B74C-A60F-29BC-BD25B96066A6}"/>
                  </a:ext>
                </a:extLst>
              </p:cNvPr>
              <p:cNvCxnSpPr/>
              <p:nvPr/>
            </p:nvCxnSpPr>
            <p:spPr>
              <a:xfrm>
                <a:off x="2301256" y="361960"/>
                <a:ext cx="21538" cy="440222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1C9F5B80-67E5-8DD7-9FA7-1D3DB27A5D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3682" y="385216"/>
                <a:ext cx="843547" cy="277601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 Box 2">
                <a:extLst>
                  <a:ext uri="{FF2B5EF4-FFF2-40B4-BE49-F238E27FC236}">
                    <a16:creationId xmlns:a16="http://schemas.microsoft.com/office/drawing/2014/main" id="{A573C3E2-EF7B-4B5C-A553-F48861E1AB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2860" y="739709"/>
                <a:ext cx="891146" cy="4241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just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dirty="0">
                    <a:solidFill>
                      <a:srgbClr val="FFFF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Wrinkling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374FBE2D-F2C2-3792-5B7C-F647E7BAA42A}"/>
                  </a:ext>
                </a:extLst>
              </p:cNvPr>
              <p:cNvCxnSpPr>
                <a:cxnSpLocks/>
                <a:stCxn id="25" idx="0"/>
              </p:cNvCxnSpPr>
              <p:nvPr/>
            </p:nvCxnSpPr>
            <p:spPr>
              <a:xfrm flipV="1">
                <a:off x="588433" y="478357"/>
                <a:ext cx="304571" cy="261352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19E8ACE1-F237-86B9-99B3-175D0BD5C731}"/>
                  </a:ext>
                </a:extLst>
              </p:cNvPr>
              <p:cNvCxnSpPr>
                <a:cxnSpLocks/>
                <a:stCxn id="25" idx="0"/>
              </p:cNvCxnSpPr>
              <p:nvPr/>
            </p:nvCxnSpPr>
            <p:spPr>
              <a:xfrm flipV="1">
                <a:off x="588433" y="516889"/>
                <a:ext cx="522549" cy="22282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 Box 2">
              <a:extLst>
                <a:ext uri="{FF2B5EF4-FFF2-40B4-BE49-F238E27FC236}">
                  <a16:creationId xmlns:a16="http://schemas.microsoft.com/office/drawing/2014/main" id="{2F0297ED-D4A7-5A21-B07A-1C90D9F72E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7273" y="131901"/>
              <a:ext cx="738504" cy="424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1200"/>
                </a:spcAft>
              </a:pPr>
              <a:r>
                <a:rPr lang="en-US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Folding</a:t>
              </a:r>
            </a:p>
          </p:txBody>
        </p:sp>
      </p:grpSp>
      <p:sp>
        <p:nvSpPr>
          <p:cNvPr id="2" name="Text Box 2">
            <a:extLst>
              <a:ext uri="{FF2B5EF4-FFF2-40B4-BE49-F238E27FC236}">
                <a16:creationId xmlns:a16="http://schemas.microsoft.com/office/drawing/2014/main" id="{3D80AFE7-8C41-740D-30BA-10FB90ACB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383945"/>
            <a:ext cx="793494" cy="40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 eaLnBrk="0" fontAlgn="base" hangingPunct="0">
              <a:spcBef>
                <a:spcPts val="0"/>
              </a:spcBef>
              <a:spcAft>
                <a:spcPts val="1200"/>
              </a:spcAft>
            </a:pPr>
            <a:r>
              <a:rPr lang="en-US" kern="1200" dirty="0">
                <a:solidFill>
                  <a:srgbClr val="FFFF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0º</a:t>
            </a:r>
          </a:p>
          <a:p>
            <a:pPr marL="0" marR="0" algn="just" eaLnBrk="0" fontAlgn="base" hangingPunct="0">
              <a:spcBef>
                <a:spcPts val="0"/>
              </a:spcBef>
              <a:spcAft>
                <a:spcPts val="1200"/>
              </a:spcAft>
            </a:pPr>
            <a:endParaRPr lang="en-US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775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Debulks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189037"/>
            <a:ext cx="6934200" cy="4525963"/>
          </a:xfrm>
        </p:spPr>
        <p:txBody>
          <a:bodyPr/>
          <a:lstStyle/>
          <a:p>
            <a:r>
              <a:rPr lang="en-US" dirty="0"/>
              <a:t>After placing a number of AFP layers, the panel was sealed and vacuum pressure was used to extract air to compact plies</a:t>
            </a:r>
          </a:p>
          <a:p>
            <a:r>
              <a:rPr lang="en-US" dirty="0"/>
              <a:t>Bridging was visibly reduced by debulking</a:t>
            </a:r>
          </a:p>
          <a:p>
            <a:r>
              <a:rPr lang="en-US" dirty="0"/>
              <a:t>Thermography was used to better quantify the effect of debulking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5550" y="6118512"/>
            <a:ext cx="1114441" cy="4358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9774D8-E5C2-EC5B-9DE0-8C792C5422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85" r="4654" b="6383"/>
          <a:stretch/>
        </p:blipFill>
        <p:spPr>
          <a:xfrm>
            <a:off x="7543800" y="1736876"/>
            <a:ext cx="4495800" cy="313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26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In Situ Thermography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97617" y="972108"/>
            <a:ext cx="11242373" cy="4525963"/>
          </a:xfrm>
        </p:spPr>
        <p:txBody>
          <a:bodyPr/>
          <a:lstStyle/>
          <a:p>
            <a:r>
              <a:rPr lang="en-US" dirty="0"/>
              <a:t>Applied heat to panel surface</a:t>
            </a:r>
          </a:p>
          <a:p>
            <a:r>
              <a:rPr lang="en-US" dirty="0"/>
              <a:t>Heat spreading in a uniform manner indicates consistent contact from one layer to the next</a:t>
            </a:r>
          </a:p>
          <a:p>
            <a:r>
              <a:rPr lang="en-US" dirty="0"/>
              <a:t>Areas of nonuniform heat flow appear as bright spots and indicate defects such as air-filled gaps</a:t>
            </a:r>
          </a:p>
          <a:p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5550" y="6118512"/>
            <a:ext cx="1114441" cy="43586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B74026D-8C2F-1B8A-CC97-909EA2CB533F}"/>
              </a:ext>
            </a:extLst>
          </p:cNvPr>
          <p:cNvGrpSpPr/>
          <p:nvPr/>
        </p:nvGrpSpPr>
        <p:grpSpPr>
          <a:xfrm>
            <a:off x="7743409" y="3810824"/>
            <a:ext cx="3838991" cy="2307688"/>
            <a:chOff x="715633" y="2567785"/>
            <a:chExt cx="4079653" cy="24427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47BDA52-CAC2-0D53-C493-7EE9A6079C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25" t="6208" r="36313" b="58958"/>
            <a:stretch/>
          </p:blipFill>
          <p:spPr>
            <a:xfrm>
              <a:off x="2039508" y="2567785"/>
              <a:ext cx="2755778" cy="23888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D4FCF1B-DDF7-7D3C-A3A0-2F1664299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" t="2872" r="26635" b="42563"/>
            <a:stretch/>
          </p:blipFill>
          <p:spPr>
            <a:xfrm>
              <a:off x="715633" y="3813101"/>
              <a:ext cx="2231571" cy="1197428"/>
            </a:xfrm>
            <a:prstGeom prst="rect">
              <a:avLst/>
            </a:prstGeom>
            <a:ln w="38100">
              <a:solidFill>
                <a:srgbClr val="00B0F0"/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E818A71-8F40-8A8D-6572-B3320FB4F159}"/>
                </a:ext>
              </a:extLst>
            </p:cNvPr>
            <p:cNvSpPr/>
            <p:nvPr/>
          </p:nvSpPr>
          <p:spPr>
            <a:xfrm>
              <a:off x="2335172" y="2648444"/>
              <a:ext cx="890746" cy="780557"/>
            </a:xfrm>
            <a:prstGeom prst="rect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2C01B4C-8E70-2E78-A2D3-BDA7651B443C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 flipH="1">
              <a:off x="1831419" y="3429000"/>
              <a:ext cx="949126" cy="384100"/>
            </a:xfrm>
            <a:prstGeom prst="straightConnector1">
              <a:avLst/>
            </a:prstGeom>
            <a:ln w="762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410FC587-AD73-11E0-1E19-AABC05E6B818}"/>
              </a:ext>
            </a:extLst>
          </p:cNvPr>
          <p:cNvSpPr txBox="1">
            <a:spLocks/>
          </p:cNvSpPr>
          <p:nvPr/>
        </p:nvSpPr>
        <p:spPr>
          <a:xfrm>
            <a:off x="597617" y="3713745"/>
            <a:ext cx="6981409" cy="24509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Surface temperature field variations shown on following charts</a:t>
            </a:r>
          </a:p>
          <a:p>
            <a:r>
              <a:rPr lang="en-US" dirty="0"/>
              <a:t>Scans 10.2-cm wide are stitched together to show entire panel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80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9579" y="6306844"/>
            <a:ext cx="10972800" cy="53490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Lighter regions indicate less heat flow due to air-filled gaps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sp>
        <p:nvSpPr>
          <p:cNvPr id="6" name="Title 5"/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Debulk at 50% Completion</a:t>
            </a:r>
            <a:br>
              <a:rPr lang="en-US" dirty="0">
                <a:solidFill>
                  <a:srgbClr val="006491"/>
                </a:solidFill>
              </a:rPr>
            </a:br>
            <a:r>
              <a:rPr lang="en-US" sz="3200" dirty="0">
                <a:solidFill>
                  <a:srgbClr val="006B94"/>
                </a:solidFill>
              </a:rPr>
              <a:t>6 Full-Panel Plies</a:t>
            </a:r>
            <a:br>
              <a:rPr lang="en-US" sz="3200" dirty="0">
                <a:solidFill>
                  <a:srgbClr val="006B94"/>
                </a:solidFill>
              </a:rPr>
            </a:br>
            <a:r>
              <a:rPr lang="en-US" sz="3200" dirty="0">
                <a:solidFill>
                  <a:srgbClr val="006B94"/>
                </a:solidFill>
              </a:rPr>
              <a:t>8 Stiffener Plies in Each Stiffener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BA4C77-FC5F-EFBC-91A5-3CA253533C14}"/>
              </a:ext>
            </a:extLst>
          </p:cNvPr>
          <p:cNvGrpSpPr/>
          <p:nvPr/>
        </p:nvGrpSpPr>
        <p:grpSpPr>
          <a:xfrm>
            <a:off x="670370" y="2058871"/>
            <a:ext cx="10651218" cy="4247973"/>
            <a:chOff x="640539" y="1912827"/>
            <a:chExt cx="10651218" cy="424797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D40D0AE-8260-8C2B-BD65-A92EB2CD11B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219200" y="1912827"/>
              <a:ext cx="9577822" cy="4247973"/>
              <a:chOff x="111335" y="-58849"/>
              <a:chExt cx="5561290" cy="246703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CC00945-8B2A-30FE-BB26-110E410C0A6D}"/>
                  </a:ext>
                </a:extLst>
              </p:cNvPr>
              <p:cNvGrpSpPr/>
              <p:nvPr/>
            </p:nvGrpSpPr>
            <p:grpSpPr>
              <a:xfrm>
                <a:off x="111335" y="-58849"/>
                <a:ext cx="5529175" cy="2467035"/>
                <a:chOff x="111335" y="-263675"/>
                <a:chExt cx="5529175" cy="2467035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A5DCBD12-3C95-C533-4AF3-38AFBC0B4B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13555" b="22"/>
                <a:stretch/>
              </p:blipFill>
              <p:spPr bwMode="auto">
                <a:xfrm>
                  <a:off x="111335" y="157104"/>
                  <a:ext cx="5529175" cy="16932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0D9FF8A-13BE-9735-7AA6-F977CB8607BF}"/>
                    </a:ext>
                  </a:extLst>
                </p:cNvPr>
                <p:cNvSpPr/>
                <p:nvPr/>
              </p:nvSpPr>
              <p:spPr>
                <a:xfrm>
                  <a:off x="1690447" y="-263675"/>
                  <a:ext cx="376256" cy="226771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472255F-79FB-3CE0-C868-6BBE1BDBCA11}"/>
                    </a:ext>
                  </a:extLst>
                </p:cNvPr>
                <p:cNvSpPr/>
                <p:nvPr/>
              </p:nvSpPr>
              <p:spPr>
                <a:xfrm>
                  <a:off x="3593972" y="-21944"/>
                  <a:ext cx="387385" cy="222530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23B67B5-4E16-AB0A-C3BD-58D9CB6DB405}"/>
                  </a:ext>
                </a:extLst>
              </p:cNvPr>
              <p:cNvGrpSpPr/>
              <p:nvPr/>
            </p:nvGrpSpPr>
            <p:grpSpPr>
              <a:xfrm>
                <a:off x="462439" y="85910"/>
                <a:ext cx="5210186" cy="255905"/>
                <a:chOff x="89364" y="85910"/>
                <a:chExt cx="5210186" cy="255905"/>
              </a:xfrm>
            </p:grpSpPr>
            <p:sp>
              <p:nvSpPr>
                <p:cNvPr id="8" name="Text Box 2">
                  <a:extLst>
                    <a:ext uri="{FF2B5EF4-FFF2-40B4-BE49-F238E27FC236}">
                      <a16:creationId xmlns:a16="http://schemas.microsoft.com/office/drawing/2014/main" id="{1E613B32-6C3C-B513-AE5A-00CE9CEC797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9364" y="85910"/>
                  <a:ext cx="855345" cy="2559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1200"/>
                    </a:spcAft>
                  </a:pPr>
                  <a:r>
                    <a:rPr lang="en-US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Pre-debulk</a:t>
                  </a:r>
                </a:p>
              </p:txBody>
            </p:sp>
            <p:sp>
              <p:nvSpPr>
                <p:cNvPr id="9" name="Text Box 2">
                  <a:extLst>
                    <a:ext uri="{FF2B5EF4-FFF2-40B4-BE49-F238E27FC236}">
                      <a16:creationId xmlns:a16="http://schemas.microsoft.com/office/drawing/2014/main" id="{B7AE498C-CFAE-0C06-3DA8-813060142CA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84459" y="85910"/>
                  <a:ext cx="855345" cy="2559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1200"/>
                    </a:spcAft>
                  </a:pPr>
                  <a:r>
                    <a:rPr lang="en-US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Post-debulk</a:t>
                  </a:r>
                </a:p>
              </p:txBody>
            </p:sp>
            <p:sp>
              <p:nvSpPr>
                <p:cNvPr id="10" name="Text Box 2">
                  <a:extLst>
                    <a:ext uri="{FF2B5EF4-FFF2-40B4-BE49-F238E27FC236}">
                      <a16:creationId xmlns:a16="http://schemas.microsoft.com/office/drawing/2014/main" id="{F8B428A7-2044-1E65-AA33-E8E8BC18603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00595" y="85910"/>
                  <a:ext cx="1798955" cy="2559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1200"/>
                    </a:spcAft>
                  </a:pPr>
                  <a:r>
                    <a:rPr lang="en-US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Difference</a:t>
                  </a:r>
                </a:p>
              </p:txBody>
            </p:sp>
          </p:grpSp>
        </p:grpSp>
        <p:sp>
          <p:nvSpPr>
            <p:cNvPr id="17" name="Text Box 2">
              <a:extLst>
                <a:ext uri="{FF2B5EF4-FFF2-40B4-BE49-F238E27FC236}">
                  <a16:creationId xmlns:a16="http://schemas.microsoft.com/office/drawing/2014/main" id="{6517F847-741B-6C9D-735E-1FC32152DA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1931" y="4975558"/>
              <a:ext cx="880888" cy="607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 eaLnBrk="0" fontAlgn="base" hangingPunct="0">
                <a:spcBef>
                  <a:spcPts val="0"/>
                </a:spcBef>
                <a:spcAft>
                  <a:spcPts val="1200"/>
                </a:spcAft>
              </a:pPr>
              <a:r>
                <a:rPr lang="en-US" b="1" kern="1200" dirty="0">
                  <a:solidFill>
                    <a:srgbClr val="FFFF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0°</a:t>
              </a:r>
              <a:endParaRPr lang="en-US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119FC64-268F-E4BC-F504-6E3C742A95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22375" y="4840159"/>
              <a:ext cx="0" cy="489099"/>
            </a:xfrm>
            <a:prstGeom prst="straightConnector1">
              <a:avLst/>
            </a:prstGeom>
            <a:ln>
              <a:solidFill>
                <a:srgbClr val="FFF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173ED0C-540A-EDE2-9E3B-5BC27CF17BA2}"/>
                </a:ext>
              </a:extLst>
            </p:cNvPr>
            <p:cNvCxnSpPr>
              <a:cxnSpLocks/>
            </p:cNvCxnSpPr>
            <p:nvPr/>
          </p:nvCxnSpPr>
          <p:spPr>
            <a:xfrm>
              <a:off x="5651205" y="4896301"/>
              <a:ext cx="193459" cy="68362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E978A5A-AEAD-DE82-B3C3-51B8C7C465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9762" y="3299225"/>
              <a:ext cx="736766" cy="1343634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78D3AC2-0080-9856-7977-71A482D753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41277" y="4451385"/>
              <a:ext cx="1044154" cy="444916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762E57A-5E0A-EBD1-D794-41445DCA8B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1205" y="4889817"/>
              <a:ext cx="854591" cy="260077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79F3021-1EF7-A98D-F687-F1817BEAEBFF}"/>
                </a:ext>
              </a:extLst>
            </p:cNvPr>
            <p:cNvSpPr/>
            <p:nvPr/>
          </p:nvSpPr>
          <p:spPr>
            <a:xfrm>
              <a:off x="640539" y="2301050"/>
              <a:ext cx="667948" cy="34238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0391613-7B86-9EC5-9FB4-F271FE9D53E4}"/>
                </a:ext>
              </a:extLst>
            </p:cNvPr>
            <p:cNvSpPr/>
            <p:nvPr/>
          </p:nvSpPr>
          <p:spPr>
            <a:xfrm>
              <a:off x="1288880" y="5552877"/>
              <a:ext cx="10002877" cy="435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5ED4659-7697-A06C-214B-DA8EC2BBBF19}"/>
                </a:ext>
              </a:extLst>
            </p:cNvPr>
            <p:cNvSpPr/>
            <p:nvPr/>
          </p:nvSpPr>
          <p:spPr>
            <a:xfrm>
              <a:off x="1219206" y="2585528"/>
              <a:ext cx="10072551" cy="3082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5" name="Text Box 2">
            <a:extLst>
              <a:ext uri="{FF2B5EF4-FFF2-40B4-BE49-F238E27FC236}">
                <a16:creationId xmlns:a16="http://schemas.microsoft.com/office/drawing/2014/main" id="{66E2A251-D2D9-2486-5AF1-F05AED1FA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160" y="4390975"/>
            <a:ext cx="1657091" cy="109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FFFF00"/>
                </a:solidFill>
                <a:effectLst/>
                <a:ea typeface="Times New Roman" panose="02020603050405020304" pitchFamily="18" charset="0"/>
              </a:rPr>
              <a:t>Stiffeners</a:t>
            </a:r>
          </a:p>
          <a:p>
            <a:pPr algn="r"/>
            <a:r>
              <a:rPr lang="en-US" sz="1600" b="1" dirty="0">
                <a:solidFill>
                  <a:srgbClr val="FFFF00"/>
                </a:solidFill>
              </a:rPr>
              <a:t>90º</a:t>
            </a:r>
          </a:p>
          <a:p>
            <a:pPr algn="r"/>
            <a:r>
              <a:rPr lang="en-US" sz="1600" b="1" dirty="0">
                <a:solidFill>
                  <a:srgbClr val="FFFF00"/>
                </a:solidFill>
              </a:rPr>
              <a:t>0º</a:t>
            </a:r>
          </a:p>
          <a:p>
            <a:pPr algn="r"/>
            <a:r>
              <a:rPr lang="en-US" sz="1600" b="1" dirty="0">
                <a:solidFill>
                  <a:srgbClr val="FFFF00"/>
                </a:solidFill>
              </a:rPr>
              <a:t>45º</a:t>
            </a:r>
          </a:p>
        </p:txBody>
      </p:sp>
    </p:spTree>
    <p:extLst>
      <p:ext uri="{BB962C8B-B14F-4D97-AF65-F5344CB8AC3E}">
        <p14:creationId xmlns:p14="http://schemas.microsoft.com/office/powerpoint/2010/main" val="3170987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spect="1"/>
          </p:cNvSpPr>
          <p:nvPr>
            <p:ph type="title"/>
          </p:nvPr>
        </p:nvSpPr>
        <p:spPr>
          <a:xfrm>
            <a:off x="609600" y="304800"/>
            <a:ext cx="10972800" cy="1143000"/>
          </a:xfrm>
        </p:spPr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Debulk at 75% Completion</a:t>
            </a:r>
            <a:br>
              <a:rPr lang="en-US" dirty="0">
                <a:solidFill>
                  <a:srgbClr val="006491"/>
                </a:solidFill>
              </a:rPr>
            </a:br>
            <a:r>
              <a:rPr lang="en-US" sz="3200" dirty="0">
                <a:solidFill>
                  <a:srgbClr val="006B94"/>
                </a:solidFill>
              </a:rPr>
              <a:t>9 Full-Panel Plies</a:t>
            </a:r>
            <a:br>
              <a:rPr lang="en-US" sz="3200" dirty="0">
                <a:solidFill>
                  <a:srgbClr val="006B94"/>
                </a:solidFill>
              </a:rPr>
            </a:br>
            <a:r>
              <a:rPr lang="en-US" sz="3200" dirty="0">
                <a:solidFill>
                  <a:srgbClr val="006B94"/>
                </a:solidFill>
              </a:rPr>
              <a:t>12 Stiffener Plies in Each Stiffener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9579" y="6306844"/>
            <a:ext cx="10972800" cy="53490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Lighter regions indicate less heat flow due to air-</a:t>
            </a:r>
            <a:r>
              <a:rPr lang="en-US" sz="2000" dirty="0"/>
              <a:t>filled gaps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23B67B5-4E16-AB0A-C3BD-58D9CB6DB405}"/>
              </a:ext>
            </a:extLst>
          </p:cNvPr>
          <p:cNvGrpSpPr/>
          <p:nvPr/>
        </p:nvGrpSpPr>
        <p:grpSpPr>
          <a:xfrm>
            <a:off x="1726836" y="2334612"/>
            <a:ext cx="8973140" cy="440641"/>
            <a:chOff x="89364" y="85910"/>
            <a:chExt cx="5210186" cy="255905"/>
          </a:xfrm>
        </p:grpSpPr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1E613B32-6C3C-B513-AE5A-00CE9CEC7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364" y="85910"/>
              <a:ext cx="855345" cy="255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1200"/>
                </a:spcAft>
              </a:pPr>
              <a:r>
                <a:rPr lang="en-US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Pre-debulk</a:t>
              </a:r>
            </a:p>
          </p:txBody>
        </p: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B7AE498C-CFAE-0C06-3DA8-813060142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4459" y="85910"/>
              <a:ext cx="855345" cy="255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1200"/>
                </a:spcAft>
              </a:pPr>
              <a:r>
                <a:rPr lang="en-US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Post-debulk</a:t>
              </a:r>
            </a:p>
          </p:txBody>
        </p:sp>
        <p:sp>
          <p:nvSpPr>
            <p:cNvPr id="10" name="Text Box 2">
              <a:extLst>
                <a:ext uri="{FF2B5EF4-FFF2-40B4-BE49-F238E27FC236}">
                  <a16:creationId xmlns:a16="http://schemas.microsoft.com/office/drawing/2014/main" id="{F8B428A7-2044-1E65-AA33-E8E8BC186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0595" y="85910"/>
              <a:ext cx="1798955" cy="255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1200"/>
                </a:spcAft>
              </a:pPr>
              <a:r>
                <a:rPr lang="en-US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Difference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262A7D76-E65C-F95C-D0E1-7F82CEF85A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" t="13278" r="19" b="-5"/>
          <a:stretch/>
        </p:blipFill>
        <p:spPr bwMode="auto">
          <a:xfrm rot="16200000" flipH="1" flipV="1">
            <a:off x="7836278" y="2867031"/>
            <a:ext cx="3015844" cy="2838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126519-EC82-040A-344E-7591523862F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37"/>
          <a:stretch/>
        </p:blipFill>
        <p:spPr bwMode="auto">
          <a:xfrm rot="16200000" flipH="1" flipV="1">
            <a:off x="1235061" y="2838847"/>
            <a:ext cx="3016010" cy="28953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357FE33-CE6F-EDF2-3172-66AF74FDE9E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773"/>
          <a:stretch/>
        </p:blipFill>
        <p:spPr bwMode="auto">
          <a:xfrm rot="16200000" flipH="1" flipV="1">
            <a:off x="4480107" y="2855129"/>
            <a:ext cx="3031744" cy="28467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51DCCB0C-E8DD-9825-D93C-C1402534F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400" y="5175579"/>
            <a:ext cx="880888" cy="60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 eaLnBrk="0" fontAlgn="base" hangingPunct="0">
              <a:spcBef>
                <a:spcPts val="0"/>
              </a:spcBef>
              <a:spcAft>
                <a:spcPts val="1200"/>
              </a:spcAft>
            </a:pPr>
            <a:r>
              <a:rPr lang="en-US" b="1" kern="12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0º</a:t>
            </a:r>
            <a:endParaRPr lang="en-US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E2F2A43-E154-8342-3730-F9B848BED921}"/>
              </a:ext>
            </a:extLst>
          </p:cNvPr>
          <p:cNvCxnSpPr>
            <a:cxnSpLocks/>
          </p:cNvCxnSpPr>
          <p:nvPr/>
        </p:nvCxnSpPr>
        <p:spPr>
          <a:xfrm flipV="1">
            <a:off x="1868844" y="5040180"/>
            <a:ext cx="0" cy="489099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2D04893-E08F-207B-4E38-A2C2ED360F52}"/>
              </a:ext>
            </a:extLst>
          </p:cNvPr>
          <p:cNvSpPr/>
          <p:nvPr/>
        </p:nvSpPr>
        <p:spPr>
          <a:xfrm>
            <a:off x="620931" y="2316198"/>
            <a:ext cx="667948" cy="38317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E24FB3-22DD-8742-0E71-CB90456F9222}"/>
              </a:ext>
            </a:extLst>
          </p:cNvPr>
          <p:cNvSpPr/>
          <p:nvPr/>
        </p:nvSpPr>
        <p:spPr>
          <a:xfrm>
            <a:off x="773331" y="2468598"/>
            <a:ext cx="667948" cy="38317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B52651-B09B-2093-6C27-4B932F35896F}"/>
              </a:ext>
            </a:extLst>
          </p:cNvPr>
          <p:cNvSpPr/>
          <p:nvPr/>
        </p:nvSpPr>
        <p:spPr>
          <a:xfrm>
            <a:off x="1288878" y="5655340"/>
            <a:ext cx="10002877" cy="4358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DE79B4-A363-AD40-15BC-E87CAF4237FB}"/>
              </a:ext>
            </a:extLst>
          </p:cNvPr>
          <p:cNvSpPr/>
          <p:nvPr/>
        </p:nvSpPr>
        <p:spPr>
          <a:xfrm>
            <a:off x="4129533" y="2273739"/>
            <a:ext cx="443091" cy="38109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AD0E5E-25D0-521C-6EAA-2B2969E9AFB0}"/>
              </a:ext>
            </a:extLst>
          </p:cNvPr>
          <p:cNvSpPr/>
          <p:nvPr/>
        </p:nvSpPr>
        <p:spPr>
          <a:xfrm>
            <a:off x="1219205" y="2718000"/>
            <a:ext cx="10072551" cy="3082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045AC9-965B-7046-C984-AF0003942539}"/>
              </a:ext>
            </a:extLst>
          </p:cNvPr>
          <p:cNvSpPr/>
          <p:nvPr/>
        </p:nvSpPr>
        <p:spPr>
          <a:xfrm>
            <a:off x="7379656" y="2620998"/>
            <a:ext cx="545144" cy="38109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4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Debulk at 100% Completion</a:t>
            </a:r>
            <a:br>
              <a:rPr lang="en-US" dirty="0">
                <a:solidFill>
                  <a:srgbClr val="006491"/>
                </a:solidFill>
              </a:rPr>
            </a:br>
            <a:r>
              <a:rPr lang="en-US" sz="3200" dirty="0">
                <a:solidFill>
                  <a:srgbClr val="006B94"/>
                </a:solidFill>
              </a:rPr>
              <a:t>12 Full-Panel Plies</a:t>
            </a:r>
            <a:br>
              <a:rPr lang="en-US" sz="3200" dirty="0">
                <a:solidFill>
                  <a:srgbClr val="006B94"/>
                </a:solidFill>
              </a:rPr>
            </a:br>
            <a:r>
              <a:rPr lang="en-US" sz="3200" dirty="0">
                <a:solidFill>
                  <a:srgbClr val="006B94"/>
                </a:solidFill>
              </a:rPr>
              <a:t>16 Stiffener Plies in Each Stiffener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1C4235A-000C-D293-9092-E2026583965F}"/>
              </a:ext>
            </a:extLst>
          </p:cNvPr>
          <p:cNvGrpSpPr/>
          <p:nvPr/>
        </p:nvGrpSpPr>
        <p:grpSpPr>
          <a:xfrm>
            <a:off x="1092356" y="1950417"/>
            <a:ext cx="10007287" cy="3531987"/>
            <a:chOff x="407978" y="121224"/>
            <a:chExt cx="5464353" cy="192916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608DB2F-C9D2-CE29-C053-D94444DC13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07978" y="345848"/>
              <a:ext cx="5396345" cy="170453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3B72811-91AA-69BC-300F-DDBCC92BCF38}"/>
                </a:ext>
              </a:extLst>
            </p:cNvPr>
            <p:cNvGrpSpPr/>
            <p:nvPr/>
          </p:nvGrpSpPr>
          <p:grpSpPr>
            <a:xfrm>
              <a:off x="741106" y="121224"/>
              <a:ext cx="5131225" cy="255906"/>
              <a:chOff x="390008" y="121224"/>
              <a:chExt cx="5131651" cy="255906"/>
            </a:xfrm>
          </p:grpSpPr>
          <p:sp>
            <p:nvSpPr>
              <p:cNvPr id="20" name="Text Box 2">
                <a:extLst>
                  <a:ext uri="{FF2B5EF4-FFF2-40B4-BE49-F238E27FC236}">
                    <a16:creationId xmlns:a16="http://schemas.microsoft.com/office/drawing/2014/main" id="{8AA77C7C-B2B4-5D24-E900-AF6F8561D0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0008" y="121224"/>
                <a:ext cx="855345" cy="2559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Pre-debulk</a:t>
                </a:r>
              </a:p>
            </p:txBody>
          </p:sp>
          <p:sp>
            <p:nvSpPr>
              <p:cNvPr id="21" name="Text Box 2">
                <a:extLst>
                  <a:ext uri="{FF2B5EF4-FFF2-40B4-BE49-F238E27FC236}">
                    <a16:creationId xmlns:a16="http://schemas.microsoft.com/office/drawing/2014/main" id="{1BA3F974-5011-D960-8C28-F55F71F028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6542" y="121224"/>
                <a:ext cx="855345" cy="2559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Post-debulk</a:t>
                </a:r>
              </a:p>
            </p:txBody>
          </p:sp>
          <p:sp>
            <p:nvSpPr>
              <p:cNvPr id="22" name="Text Box 2">
                <a:extLst>
                  <a:ext uri="{FF2B5EF4-FFF2-40B4-BE49-F238E27FC236}">
                    <a16:creationId xmlns:a16="http://schemas.microsoft.com/office/drawing/2014/main" id="{F48201BA-2A96-0685-80BC-891E28ABCA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2704" y="121225"/>
                <a:ext cx="1798955" cy="2559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Difference</a:t>
                </a:r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255E2D0-B03D-CC1B-0715-9644C250EAEB}"/>
              </a:ext>
            </a:extLst>
          </p:cNvPr>
          <p:cNvSpPr/>
          <p:nvPr/>
        </p:nvSpPr>
        <p:spPr>
          <a:xfrm>
            <a:off x="3878851" y="2057338"/>
            <a:ext cx="743998" cy="34637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7567B2-E802-079B-660B-D6B8EC353995}"/>
              </a:ext>
            </a:extLst>
          </p:cNvPr>
          <p:cNvSpPr/>
          <p:nvPr/>
        </p:nvSpPr>
        <p:spPr>
          <a:xfrm>
            <a:off x="7297178" y="2184677"/>
            <a:ext cx="792000" cy="3463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4A1AE-7A14-A3D4-9950-E589989CE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015" y="5487857"/>
            <a:ext cx="9982200" cy="1370143"/>
          </a:xfrm>
        </p:spPr>
        <p:txBody>
          <a:bodyPr/>
          <a:lstStyle/>
          <a:p>
            <a:r>
              <a:rPr lang="en-US" dirty="0"/>
              <a:t>Most air in gaps is removed by debulks</a:t>
            </a:r>
          </a:p>
          <a:p>
            <a:r>
              <a:rPr lang="en-US" dirty="0"/>
              <a:t>Debulks at 50% and 100% completion adequate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90AF492D-C1DC-54FD-C813-D3AE7A9E7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1202" y="4875353"/>
            <a:ext cx="880888" cy="60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 eaLnBrk="0" fontAlgn="base" hangingPunct="0">
              <a:spcBef>
                <a:spcPts val="0"/>
              </a:spcBef>
              <a:spcAft>
                <a:spcPts val="1200"/>
              </a:spcAft>
            </a:pPr>
            <a:r>
              <a:rPr lang="en-US" b="1" kern="12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0°</a:t>
            </a:r>
            <a:endParaRPr lang="en-US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1016140-BE18-2ED1-F5B8-7086A89757FA}"/>
              </a:ext>
            </a:extLst>
          </p:cNvPr>
          <p:cNvCxnSpPr>
            <a:cxnSpLocks/>
          </p:cNvCxnSpPr>
          <p:nvPr/>
        </p:nvCxnSpPr>
        <p:spPr>
          <a:xfrm flipV="1">
            <a:off x="1601646" y="4739954"/>
            <a:ext cx="0" cy="489099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17B7C35-18D0-416F-83EC-0C0CFC254DE7}"/>
              </a:ext>
            </a:extLst>
          </p:cNvPr>
          <p:cNvSpPr/>
          <p:nvPr/>
        </p:nvSpPr>
        <p:spPr>
          <a:xfrm>
            <a:off x="471215" y="2057338"/>
            <a:ext cx="743998" cy="34637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A2AAAD-26C6-E38E-B9F1-9E998284AA06}"/>
              </a:ext>
            </a:extLst>
          </p:cNvPr>
          <p:cNvSpPr/>
          <p:nvPr/>
        </p:nvSpPr>
        <p:spPr>
          <a:xfrm>
            <a:off x="10704814" y="2057338"/>
            <a:ext cx="787781" cy="3463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4ECDA5-85E5-04A7-7AE5-99366BD9F4A3}"/>
              </a:ext>
            </a:extLst>
          </p:cNvPr>
          <p:cNvSpPr/>
          <p:nvPr/>
        </p:nvSpPr>
        <p:spPr>
          <a:xfrm>
            <a:off x="914402" y="5424433"/>
            <a:ext cx="10383832" cy="96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DB9008-4685-4AF7-06CB-565968C93421}"/>
              </a:ext>
            </a:extLst>
          </p:cNvPr>
          <p:cNvSpPr/>
          <p:nvPr/>
        </p:nvSpPr>
        <p:spPr>
          <a:xfrm>
            <a:off x="1241558" y="2297649"/>
            <a:ext cx="10072551" cy="96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764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Bridging at </a:t>
            </a:r>
            <a:r>
              <a:rPr lang="en-US" dirty="0"/>
              <a:t>S</a:t>
            </a:r>
            <a:r>
              <a:rPr lang="en-US" dirty="0">
                <a:solidFill>
                  <a:srgbClr val="006491"/>
                </a:solidFill>
              </a:rPr>
              <a:t>tiffener </a:t>
            </a:r>
            <a:r>
              <a:rPr lang="en-US" dirty="0"/>
              <a:t>Intersections</a:t>
            </a:r>
            <a:br>
              <a:rPr lang="en-US" dirty="0"/>
            </a:br>
            <a:r>
              <a:rPr lang="en-US" sz="3200" dirty="0"/>
              <a:t>(Post-Debulk)</a:t>
            </a:r>
            <a:endParaRPr lang="en-US" sz="3200" dirty="0">
              <a:solidFill>
                <a:srgbClr val="00649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3953DD19-FF16-2F79-A746-C0DFEDD5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6119719"/>
            <a:ext cx="10972800" cy="53490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Lighter regions indicate less heat flow due to air-filled gaps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F8DF45-E71A-D640-49DA-CAE5CBC0DB8B}"/>
              </a:ext>
            </a:extLst>
          </p:cNvPr>
          <p:cNvSpPr txBox="1"/>
          <p:nvPr/>
        </p:nvSpPr>
        <p:spPr>
          <a:xfrm>
            <a:off x="830593" y="4839660"/>
            <a:ext cx="1007361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</a:rPr>
              <a:t>30º stiffeners showed significantly less bridging than the 45º stiffener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6F24B7-0DF0-451B-39F6-1F6783992E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8000" y="1719435"/>
            <a:ext cx="2343047" cy="27029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C8B2D5-A7B5-6891-C724-2E35806E04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867400" y="1675247"/>
            <a:ext cx="2343046" cy="27541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235DB888-1B2D-5F5B-5B85-3B01C2E09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3314" y="3714286"/>
            <a:ext cx="880888" cy="60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 eaLnBrk="0" fontAlgn="base" hangingPunct="0">
              <a:spcBef>
                <a:spcPts val="0"/>
              </a:spcBef>
              <a:spcAft>
                <a:spcPts val="1200"/>
              </a:spcAft>
            </a:pPr>
            <a:r>
              <a:rPr lang="en-US" b="1" kern="1200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0º</a:t>
            </a:r>
            <a:endParaRPr lang="en-US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0BBFCD5-4C8D-53C3-E884-1C3A3F602B7B}"/>
              </a:ext>
            </a:extLst>
          </p:cNvPr>
          <p:cNvCxnSpPr>
            <a:cxnSpLocks/>
          </p:cNvCxnSpPr>
          <p:nvPr/>
        </p:nvCxnSpPr>
        <p:spPr>
          <a:xfrm flipV="1">
            <a:off x="3657600" y="3632344"/>
            <a:ext cx="0" cy="489099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A4956A1-9C92-4203-70EF-740F06524191}"/>
              </a:ext>
            </a:extLst>
          </p:cNvPr>
          <p:cNvSpPr/>
          <p:nvPr/>
        </p:nvSpPr>
        <p:spPr>
          <a:xfrm>
            <a:off x="1295400" y="1429234"/>
            <a:ext cx="10072551" cy="3082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0B4AB1-CB13-F103-30CF-CA20D635CB07}"/>
              </a:ext>
            </a:extLst>
          </p:cNvPr>
          <p:cNvSpPr/>
          <p:nvPr/>
        </p:nvSpPr>
        <p:spPr>
          <a:xfrm>
            <a:off x="2394987" y="1556673"/>
            <a:ext cx="743998" cy="30915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A6D5D-E33A-E2BB-0EC6-44CD83184C91}"/>
              </a:ext>
            </a:extLst>
          </p:cNvPr>
          <p:cNvSpPr/>
          <p:nvPr/>
        </p:nvSpPr>
        <p:spPr>
          <a:xfrm>
            <a:off x="3101852" y="1429234"/>
            <a:ext cx="2536948" cy="33367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60B9C0-6DEA-8D48-09F6-40F570F78F3A}"/>
              </a:ext>
            </a:extLst>
          </p:cNvPr>
          <p:cNvSpPr/>
          <p:nvPr/>
        </p:nvSpPr>
        <p:spPr>
          <a:xfrm>
            <a:off x="3107950" y="4378066"/>
            <a:ext cx="2536948" cy="33367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591060-F484-EDD7-9263-98BB524CAC70}"/>
              </a:ext>
            </a:extLst>
          </p:cNvPr>
          <p:cNvGrpSpPr/>
          <p:nvPr/>
        </p:nvGrpSpPr>
        <p:grpSpPr>
          <a:xfrm>
            <a:off x="3359978" y="4472334"/>
            <a:ext cx="4380903" cy="488520"/>
            <a:chOff x="3143587" y="4425298"/>
            <a:chExt cx="4380903" cy="488520"/>
          </a:xfrm>
        </p:grpSpPr>
        <p:sp>
          <p:nvSpPr>
            <p:cNvPr id="13" name="Text Box 2">
              <a:extLst>
                <a:ext uri="{FF2B5EF4-FFF2-40B4-BE49-F238E27FC236}">
                  <a16:creationId xmlns:a16="http://schemas.microsoft.com/office/drawing/2014/main" id="{0E07A7E7-2928-5869-AFDF-F907C68F3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399" y="4425298"/>
              <a:ext cx="1657091" cy="488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effectLst/>
                  <a:ea typeface="Times New Roman" panose="02020603050405020304" pitchFamily="18" charset="0"/>
                </a:rPr>
                <a:t>30º stiffeners</a:t>
              </a:r>
            </a:p>
          </p:txBody>
        </p:sp>
        <p:sp>
          <p:nvSpPr>
            <p:cNvPr id="14" name="Text Box 2">
              <a:extLst>
                <a:ext uri="{FF2B5EF4-FFF2-40B4-BE49-F238E27FC236}">
                  <a16:creationId xmlns:a16="http://schemas.microsoft.com/office/drawing/2014/main" id="{EC328563-13D5-64DB-A877-3F01DE0596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3587" y="4425298"/>
              <a:ext cx="1657091" cy="488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effectLst/>
                  <a:ea typeface="Times New Roman" panose="02020603050405020304" pitchFamily="18" charset="0"/>
                </a:rPr>
                <a:t>45º stiffener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316436C-226E-15EF-FC4A-A866FAAA012F}"/>
              </a:ext>
            </a:extLst>
          </p:cNvPr>
          <p:cNvSpPr/>
          <p:nvPr/>
        </p:nvSpPr>
        <p:spPr>
          <a:xfrm>
            <a:off x="5867399" y="4387376"/>
            <a:ext cx="2536948" cy="1699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F20E19-C5D6-2E74-1B42-84AEF0E5DEFD}"/>
              </a:ext>
            </a:extLst>
          </p:cNvPr>
          <p:cNvSpPr/>
          <p:nvPr/>
        </p:nvSpPr>
        <p:spPr>
          <a:xfrm>
            <a:off x="8199423" y="1675248"/>
            <a:ext cx="409848" cy="2820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503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F8DF45-E71A-D640-49DA-CAE5CBC0DB8B}"/>
              </a:ext>
            </a:extLst>
          </p:cNvPr>
          <p:cNvSpPr txBox="1"/>
          <p:nvPr/>
        </p:nvSpPr>
        <p:spPr>
          <a:xfrm>
            <a:off x="270536" y="4505658"/>
            <a:ext cx="116509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Intersections involving the 114.3-cm-radius stiffener showed more bridging than those for the </a:t>
            </a:r>
            <a:r>
              <a:rPr lang="en-US" sz="2800" dirty="0">
                <a:effectLst/>
                <a:ea typeface="Calibri" panose="020F0502020204030204" pitchFamily="34" charset="0"/>
              </a:rPr>
              <a:t>76.3-cm-radius stiffener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a typeface="Calibri" panose="020F0502020204030204" pitchFamily="34" charset="0"/>
              </a:rPr>
              <a:t>Acreage curved path areas showed more </a:t>
            </a:r>
            <a:r>
              <a:rPr lang="en-US" sz="2800" dirty="0">
                <a:effectLst/>
                <a:ea typeface="Calibri" panose="020F0502020204030204" pitchFamily="34" charset="0"/>
              </a:rPr>
              <a:t>bridging (or other defects) around </a:t>
            </a:r>
            <a:r>
              <a:rPr lang="en-US" sz="2800" dirty="0">
                <a:ea typeface="Calibri" panose="020F0502020204030204" pitchFamily="34" charset="0"/>
              </a:rPr>
              <a:t>the </a:t>
            </a:r>
            <a:r>
              <a:rPr lang="en-US" sz="2800" dirty="0">
                <a:effectLst/>
                <a:ea typeface="Calibri" panose="020F0502020204030204" pitchFamily="34" charset="0"/>
              </a:rPr>
              <a:t>76.3-cm-radius stiffener than the </a:t>
            </a:r>
            <a:r>
              <a:rPr lang="en-US" sz="2800" dirty="0">
                <a:ea typeface="Calibri" panose="020F0502020204030204" pitchFamily="34" charset="0"/>
              </a:rPr>
              <a:t>114.3-cm-radius stiffener </a:t>
            </a:r>
            <a:endParaRPr lang="en-US" sz="2800" dirty="0">
              <a:effectLst/>
              <a:ea typeface="Calibri" panose="020F050202020403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831BB3-C665-0013-B3F6-7FC6C6C84093}"/>
              </a:ext>
            </a:extLst>
          </p:cNvPr>
          <p:cNvGrpSpPr/>
          <p:nvPr/>
        </p:nvGrpSpPr>
        <p:grpSpPr>
          <a:xfrm>
            <a:off x="12895" y="1143000"/>
            <a:ext cx="9327550" cy="3574144"/>
            <a:chOff x="70338" y="858129"/>
            <a:chExt cx="9327550" cy="357414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EDB538A-EEEC-D544-9B65-BC9BA9085941}"/>
                </a:ext>
              </a:extLst>
            </p:cNvPr>
            <p:cNvGrpSpPr/>
            <p:nvPr/>
          </p:nvGrpSpPr>
          <p:grpSpPr>
            <a:xfrm>
              <a:off x="3330489" y="1083181"/>
              <a:ext cx="5531022" cy="2921862"/>
              <a:chOff x="51928" y="-1067197"/>
              <a:chExt cx="5703287" cy="3190001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D8C0A0A7-55E6-EA14-08A9-9F4E73929F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1210"/>
              <a:stretch/>
            </p:blipFill>
            <p:spPr bwMode="auto">
              <a:xfrm>
                <a:off x="2929410" y="-1067197"/>
                <a:ext cx="2825805" cy="3182038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04824AB-B067-CFA7-7138-1E9CD8B57B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0374"/>
              <a:stretch/>
            </p:blipFill>
            <p:spPr bwMode="auto">
              <a:xfrm rot="10800000" flipV="1">
                <a:off x="51928" y="-1060797"/>
                <a:ext cx="2586497" cy="3183601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82354124-E453-D4E3-D1AA-EFB5C1517E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1" y="2939478"/>
              <a:ext cx="880888" cy="607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 eaLnBrk="0" fontAlgn="base" hangingPunct="0">
                <a:spcBef>
                  <a:spcPts val="0"/>
                </a:spcBef>
                <a:spcAft>
                  <a:spcPts val="1200"/>
                </a:spcAft>
              </a:pPr>
              <a:r>
                <a:rPr lang="en-US" b="1" kern="1200" dirty="0">
                  <a:solidFill>
                    <a:srgbClr val="FFFF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0°</a:t>
              </a:r>
              <a:endParaRPr lang="en-US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67D06F6-0343-1EA4-6FAA-26F169CC7D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69445" y="2804079"/>
              <a:ext cx="0" cy="489099"/>
            </a:xfrm>
            <a:prstGeom prst="straightConnector1">
              <a:avLst/>
            </a:prstGeom>
            <a:ln>
              <a:solidFill>
                <a:srgbClr val="FFF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F64FCD-EB7E-B50A-7230-C9369E4CBA3D}"/>
                </a:ext>
              </a:extLst>
            </p:cNvPr>
            <p:cNvSpPr/>
            <p:nvPr/>
          </p:nvSpPr>
          <p:spPr>
            <a:xfrm>
              <a:off x="2662672" y="965915"/>
              <a:ext cx="743998" cy="30915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BBD067A-7CA5-4B86-7288-C3EF43A9805C}"/>
                </a:ext>
              </a:extLst>
            </p:cNvPr>
            <p:cNvSpPr/>
            <p:nvPr/>
          </p:nvSpPr>
          <p:spPr>
            <a:xfrm>
              <a:off x="3330488" y="944086"/>
              <a:ext cx="2506917" cy="1886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9A112C-047B-D56D-89D3-2926B0500957}"/>
                </a:ext>
              </a:extLst>
            </p:cNvPr>
            <p:cNvSpPr/>
            <p:nvPr/>
          </p:nvSpPr>
          <p:spPr>
            <a:xfrm>
              <a:off x="3279347" y="3981053"/>
              <a:ext cx="2740453" cy="3336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89C5D37-49DA-DB6C-8EB2-0E0F8A3DC06A}"/>
                </a:ext>
              </a:extLst>
            </p:cNvPr>
            <p:cNvGrpSpPr/>
            <p:nvPr/>
          </p:nvGrpSpPr>
          <p:grpSpPr>
            <a:xfrm>
              <a:off x="3033422" y="3943753"/>
              <a:ext cx="5710271" cy="488520"/>
              <a:chOff x="3033422" y="3943753"/>
              <a:chExt cx="5710271" cy="488520"/>
            </a:xfrm>
          </p:grpSpPr>
          <p:sp>
            <p:nvSpPr>
              <p:cNvPr id="25" name="Text Box 2">
                <a:extLst>
                  <a:ext uri="{FF2B5EF4-FFF2-40B4-BE49-F238E27FC236}">
                    <a16:creationId xmlns:a16="http://schemas.microsoft.com/office/drawing/2014/main" id="{9691F9D8-1ECE-13C8-D2ED-29CAD66231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800" y="3943753"/>
                <a:ext cx="2723893" cy="488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b="1" dirty="0">
                    <a:effectLst/>
                    <a:ea typeface="Calibri" panose="020F0502020204030204" pitchFamily="34" charset="0"/>
                  </a:rPr>
                  <a:t>76.3-cm radius</a:t>
                </a:r>
                <a:endParaRPr lang="en-US" b="1" dirty="0">
                  <a:effectLst/>
                  <a:ea typeface="Times New Roman" panose="02020603050405020304" pitchFamily="18" charset="0"/>
                </a:endParaRPr>
              </a:p>
            </p:txBody>
          </p:sp>
          <p:sp>
            <p:nvSpPr>
              <p:cNvPr id="26" name="Text Box 2">
                <a:extLst>
                  <a:ext uri="{FF2B5EF4-FFF2-40B4-BE49-F238E27FC236}">
                    <a16:creationId xmlns:a16="http://schemas.microsoft.com/office/drawing/2014/main" id="{1E491512-8346-40EE-DFD0-0B00265D9C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33422" y="3943753"/>
                <a:ext cx="3340124" cy="488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b="1" dirty="0">
                    <a:ea typeface="Calibri" panose="020F0502020204030204" pitchFamily="34" charset="0"/>
                  </a:rPr>
                  <a:t>114.3-cm radius</a:t>
                </a:r>
                <a:endParaRPr lang="en-US" b="1" dirty="0">
                  <a:effectLst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C111ED5-CF78-9668-E9AD-C660FDC44EBF}"/>
                </a:ext>
              </a:extLst>
            </p:cNvPr>
            <p:cNvSpPr/>
            <p:nvPr/>
          </p:nvSpPr>
          <p:spPr>
            <a:xfrm>
              <a:off x="5837413" y="1009832"/>
              <a:ext cx="479453" cy="30915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FAE3934-3374-3602-8A1D-07905D2BF60C}"/>
                </a:ext>
              </a:extLst>
            </p:cNvPr>
            <p:cNvSpPr/>
            <p:nvPr/>
          </p:nvSpPr>
          <p:spPr>
            <a:xfrm>
              <a:off x="8653890" y="944086"/>
              <a:ext cx="743998" cy="30915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10C36E5-AC9B-09E3-C083-0936C1C0C86B}"/>
                </a:ext>
              </a:extLst>
            </p:cNvPr>
            <p:cNvSpPr txBox="1"/>
            <p:nvPr/>
          </p:nvSpPr>
          <p:spPr>
            <a:xfrm>
              <a:off x="70338" y="858129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6" name="Title 5"/>
          <p:cNvSpPr>
            <a:spLocks noGrp="1" noChangeAspect="1"/>
          </p:cNvSpPr>
          <p:nvPr>
            <p:ph type="title"/>
          </p:nvPr>
        </p:nvSpPr>
        <p:spPr>
          <a:xfrm>
            <a:off x="634658" y="80514"/>
            <a:ext cx="10972800" cy="761308"/>
          </a:xfrm>
        </p:spPr>
        <p:txBody>
          <a:bodyPr/>
          <a:lstStyle/>
          <a:p>
            <a:r>
              <a:rPr lang="en-US" dirty="0">
                <a:solidFill>
                  <a:srgbClr val="006491"/>
                </a:solidFill>
              </a:rPr>
              <a:t>Defects Induced by Curvature</a:t>
            </a:r>
            <a:br>
              <a:rPr lang="en-US" dirty="0">
                <a:solidFill>
                  <a:srgbClr val="006491"/>
                </a:solidFill>
              </a:rPr>
            </a:br>
            <a:r>
              <a:rPr lang="en-US" sz="3200" dirty="0">
                <a:solidFill>
                  <a:srgbClr val="006491"/>
                </a:solidFill>
              </a:rPr>
              <a:t>(Post-Debulk)</a:t>
            </a:r>
          </a:p>
        </p:txBody>
      </p:sp>
    </p:spTree>
    <p:extLst>
      <p:ext uri="{BB962C8B-B14F-4D97-AF65-F5344CB8AC3E}">
        <p14:creationId xmlns:p14="http://schemas.microsoft.com/office/powerpoint/2010/main" val="823634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Cured Panels</a:t>
            </a:r>
            <a:endParaRPr lang="en-US" dirty="0">
              <a:solidFill>
                <a:srgbClr val="00649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1600201"/>
            <a:ext cx="10515600" cy="4525963"/>
          </a:xfrm>
        </p:spPr>
        <p:txBody>
          <a:bodyPr/>
          <a:lstStyle/>
          <a:p>
            <a:r>
              <a:rPr lang="en-US" dirty="0"/>
              <a:t>Selected panels have been cured and are being prepared for testing to examine stiffener behavior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83B1ED-36B1-3402-6C4F-F96359EDB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78909" y="3080896"/>
            <a:ext cx="3300126" cy="32955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E78618-83F9-0067-B7E7-AC71A86D23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65138" y="3042714"/>
            <a:ext cx="3300124" cy="329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12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  <a:endParaRPr lang="en-US" dirty="0">
              <a:solidFill>
                <a:srgbClr val="00649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30989" y="852764"/>
            <a:ext cx="11530021" cy="4525963"/>
          </a:xfrm>
        </p:spPr>
        <p:txBody>
          <a:bodyPr/>
          <a:lstStyle/>
          <a:p>
            <a:r>
              <a:rPr lang="en-US" dirty="0"/>
              <a:t>Tapered stiffener edges minimize bridging</a:t>
            </a:r>
          </a:p>
          <a:p>
            <a:r>
              <a:rPr lang="en-US" dirty="0"/>
              <a:t>Intersection of stiffeners 30° apart had less bridging than at 45° apart  </a:t>
            </a:r>
          </a:p>
          <a:p>
            <a:r>
              <a:rPr lang="en-US" dirty="0">
                <a:solidFill>
                  <a:schemeClr val="bg1"/>
                </a:solidFill>
              </a:rPr>
              <a:t>Debulks reduce </a:t>
            </a:r>
            <a:r>
              <a:rPr lang="en-US" dirty="0"/>
              <a:t>air-filled gaps </a:t>
            </a:r>
            <a:r>
              <a:rPr lang="en-US" dirty="0">
                <a:solidFill>
                  <a:schemeClr val="bg1"/>
                </a:solidFill>
              </a:rPr>
              <a:t>at stiffener edges</a:t>
            </a:r>
          </a:p>
          <a:p>
            <a:r>
              <a:rPr lang="en-US" dirty="0"/>
              <a:t>Debulks at midpoint and final point adequate to remove most air for the examined configurations</a:t>
            </a:r>
          </a:p>
          <a:p>
            <a:r>
              <a:rPr lang="en-US" dirty="0"/>
              <a:t>Curved stiffeners show larger air-filled gaps due to defects such as wrinkling than straight stiffeners</a:t>
            </a:r>
          </a:p>
          <a:p>
            <a:r>
              <a:rPr lang="en-US" dirty="0"/>
              <a:t>Curved stiffeners with larger radius have less </a:t>
            </a:r>
            <a:r>
              <a:rPr lang="en-US" dirty="0">
                <a:solidFill>
                  <a:schemeClr val="bg1"/>
                </a:solidFill>
              </a:rPr>
              <a:t>folding and wrinkling </a:t>
            </a:r>
            <a:r>
              <a:rPr lang="en-US" dirty="0"/>
              <a:t>but more air at intersections than for smaller radius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340AD-CA41-1F48-A58A-DF546D09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7980" y="6160800"/>
            <a:ext cx="1114441" cy="43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4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AMPE Theme">
      <a:dk1>
        <a:sysClr val="windowText" lastClr="000000"/>
      </a:dk1>
      <a:lt1>
        <a:srgbClr val="000000"/>
      </a:lt1>
      <a:dk2>
        <a:srgbClr val="000000"/>
      </a:dk2>
      <a:lt2>
        <a:srgbClr val="E7E6E6"/>
      </a:lt2>
      <a:accent1>
        <a:srgbClr val="006699"/>
      </a:accent1>
      <a:accent2>
        <a:srgbClr val="00A6E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AMPE Brand 1">
      <a:majorFont>
        <a:latin typeface="Arial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6969A382C7C94B8735A7EAAE0B341D" ma:contentTypeVersion="13" ma:contentTypeDescription="Create a new document." ma:contentTypeScope="" ma:versionID="979e71a1ad97f506da27ffac57943b06">
  <xsd:schema xmlns:xsd="http://www.w3.org/2001/XMLSchema" xmlns:xs="http://www.w3.org/2001/XMLSchema" xmlns:p="http://schemas.microsoft.com/office/2006/metadata/properties" xmlns:ns3="54a094f5-459c-4b50-80f3-59bdadfac681" xmlns:ns4="e8d6b2a4-d050-4774-b81a-c38881f63ba7" targetNamespace="http://schemas.microsoft.com/office/2006/metadata/properties" ma:root="true" ma:fieldsID="b1e6ed71187b44617b56ba79403b3089" ns3:_="" ns4:_="">
    <xsd:import namespace="54a094f5-459c-4b50-80f3-59bdadfac681"/>
    <xsd:import namespace="e8d6b2a4-d050-4774-b81a-c38881f63ba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EventHashCode" minOccurs="0"/>
                <xsd:element ref="ns4:MediaServiceGenerationTime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a094f5-459c-4b50-80f3-59bdadfac6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d6b2a4-d050-4774-b81a-c38881f63b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691C01-B941-4409-9638-D3BC583EDF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3E82D1-3FDE-4D0E-95C1-D92740006F87}">
  <ds:schemaRefs>
    <ds:schemaRef ds:uri="54a094f5-459c-4b50-80f3-59bdadfac681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e8d6b2a4-d050-4774-b81a-c38881f63ba7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E81BE25-051E-41A3-990E-D80EFE56E6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a094f5-459c-4b50-80f3-59bdadfac681"/>
    <ds:schemaRef ds:uri="e8d6b2a4-d050-4774-b81a-c38881f63b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29938</TotalTime>
  <Words>1046</Words>
  <Application>Microsoft Macintosh PowerPoint</Application>
  <PresentationFormat>Widescreen</PresentationFormat>
  <Paragraphs>194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Nova</vt:lpstr>
      <vt:lpstr>Calibri</vt:lpstr>
      <vt:lpstr>Times New Roman</vt:lpstr>
      <vt:lpstr>Office Theme</vt:lpstr>
      <vt:lpstr>PowerPoint Presentation</vt:lpstr>
      <vt:lpstr>PowerPoint Presentation</vt:lpstr>
      <vt:lpstr>Welcome Slide</vt:lpstr>
      <vt:lpstr>Outline</vt:lpstr>
      <vt:lpstr>Lightweight Structures</vt:lpstr>
      <vt:lpstr>Integral Stiffening</vt:lpstr>
      <vt:lpstr>Objective</vt:lpstr>
      <vt:lpstr>Automated Fiber Placement</vt:lpstr>
      <vt:lpstr>Manufacturing Trials</vt:lpstr>
      <vt:lpstr>Stagger Evaluation</vt:lpstr>
      <vt:lpstr>Interleaving Evaluation</vt:lpstr>
      <vt:lpstr>Non-Orthogonal and Curved Paths</vt:lpstr>
      <vt:lpstr>Curved Stiffeners</vt:lpstr>
      <vt:lpstr>Debulks</vt:lpstr>
      <vt:lpstr>In Situ Thermography</vt:lpstr>
      <vt:lpstr>Debulk at 50% Completion 6 Full-Panel Plies 8 Stiffener Plies in Each Stiffener</vt:lpstr>
      <vt:lpstr>Debulk at 75% Completion 9 Full-Panel Plies 12 Stiffener Plies in Each Stiffener</vt:lpstr>
      <vt:lpstr>Debulk at 100% Completion 12 Full-Panel Plies 16 Stiffener Plies in Each Stiffener</vt:lpstr>
      <vt:lpstr>Bridging at Stiffener Intersections (Post-Debulk)</vt:lpstr>
      <vt:lpstr>Defects Induced by Curvature (Post-Debulk)</vt:lpstr>
      <vt:lpstr>Cured Panels</vt:lpstr>
      <vt:lpstr>Concluding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andrea</dc:creator>
  <cp:lastModifiedBy>Jegley, Dawn C. (LARC-D312)</cp:lastModifiedBy>
  <cp:revision>77</cp:revision>
  <dcterms:created xsi:type="dcterms:W3CDTF">2015-05-11T19:26:06Z</dcterms:created>
  <dcterms:modified xsi:type="dcterms:W3CDTF">2023-03-05T22:44:10Z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0x0101002B6969A382C7C94B8735A7EAAE0B341D</vt:lpwstr>
  </property>
</Properties>
</file>