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329184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D91"/>
    <a:srgbClr val="0F2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624" y="-39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inecke\Desktop\Gateway\Testing\Lunar%20Dust\Simulant%20Optics%20Measurements\PSD\Microtrac%20Sync%20measureme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Calibri (Body)"/>
                <a:ea typeface="+mn-ea"/>
                <a:cs typeface="Times New Roman" panose="02020603050405020304" pitchFamily="18" charset="0"/>
              </a:defRPr>
            </a:pPr>
            <a:r>
              <a:rPr lang="en-US" sz="4000" b="1" dirty="0">
                <a:solidFill>
                  <a:schemeClr val="tx1"/>
                </a:solidFill>
                <a:latin typeface="Calibri (Body)"/>
                <a:cs typeface="Times New Roman" panose="02020603050405020304" pitchFamily="18" charset="0"/>
              </a:rPr>
              <a:t>Particle Size Distributions of Lunar Simulants</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Calibri (Body)"/>
              <a:ea typeface="+mn-ea"/>
              <a:cs typeface="Times New Roman" panose="02020603050405020304" pitchFamily="18" charset="0"/>
            </a:defRPr>
          </a:pPr>
          <a:endParaRPr lang="en-US"/>
        </a:p>
      </c:txPr>
    </c:title>
    <c:autoTitleDeleted val="0"/>
    <c:plotArea>
      <c:layout>
        <c:manualLayout>
          <c:layoutTarget val="inner"/>
          <c:xMode val="edge"/>
          <c:yMode val="edge"/>
          <c:x val="8.6541994750656187E-2"/>
          <c:y val="0.2929575108948424"/>
          <c:w val="0.87587630590293863"/>
          <c:h val="0.59025537995979116"/>
        </c:manualLayout>
      </c:layout>
      <c:scatterChart>
        <c:scatterStyle val="smoothMarker"/>
        <c:varyColors val="0"/>
        <c:ser>
          <c:idx val="0"/>
          <c:order val="0"/>
          <c:tx>
            <c:strRef>
              <c:f>Sheet2!$B$1</c:f>
              <c:strCache>
                <c:ptCount val="1"/>
                <c:pt idx="0">
                  <c:v>OPRL2N (CSM '21)</c:v>
                </c:pt>
              </c:strCache>
            </c:strRef>
          </c:tx>
          <c:spPr>
            <a:ln w="19050" cap="rnd">
              <a:solidFill>
                <a:schemeClr val="accent1"/>
              </a:solidFill>
              <a:prstDash val="dash"/>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Sheet2!$B$2:$B$86</c:f>
              <c:numCache>
                <c:formatCode>General</c:formatCode>
                <c:ptCount val="85"/>
                <c:pt idx="0">
                  <c:v>100</c:v>
                </c:pt>
                <c:pt idx="1">
                  <c:v>100</c:v>
                </c:pt>
                <c:pt idx="2">
                  <c:v>100</c:v>
                </c:pt>
                <c:pt idx="3">
                  <c:v>100</c:v>
                </c:pt>
                <c:pt idx="4">
                  <c:v>100</c:v>
                </c:pt>
                <c:pt idx="5">
                  <c:v>100</c:v>
                </c:pt>
                <c:pt idx="6">
                  <c:v>100</c:v>
                </c:pt>
                <c:pt idx="7">
                  <c:v>100</c:v>
                </c:pt>
                <c:pt idx="8">
                  <c:v>100</c:v>
                </c:pt>
                <c:pt idx="9">
                  <c:v>100</c:v>
                </c:pt>
                <c:pt idx="10">
                  <c:v>99.62</c:v>
                </c:pt>
                <c:pt idx="11">
                  <c:v>99.39</c:v>
                </c:pt>
                <c:pt idx="12">
                  <c:v>98.62</c:v>
                </c:pt>
                <c:pt idx="13">
                  <c:v>97.22</c:v>
                </c:pt>
                <c:pt idx="14">
                  <c:v>95.4</c:v>
                </c:pt>
                <c:pt idx="15">
                  <c:v>93.16</c:v>
                </c:pt>
                <c:pt idx="16">
                  <c:v>90.5</c:v>
                </c:pt>
                <c:pt idx="17">
                  <c:v>87.03</c:v>
                </c:pt>
                <c:pt idx="18">
                  <c:v>82.78</c:v>
                </c:pt>
                <c:pt idx="19">
                  <c:v>77.88</c:v>
                </c:pt>
                <c:pt idx="20">
                  <c:v>72.400000000000006</c:v>
                </c:pt>
                <c:pt idx="21">
                  <c:v>66.22</c:v>
                </c:pt>
                <c:pt idx="22">
                  <c:v>59.54</c:v>
                </c:pt>
                <c:pt idx="23">
                  <c:v>52.84</c:v>
                </c:pt>
                <c:pt idx="24">
                  <c:v>46.16</c:v>
                </c:pt>
                <c:pt idx="25">
                  <c:v>39.86</c:v>
                </c:pt>
                <c:pt idx="26">
                  <c:v>34.159999999999997</c:v>
                </c:pt>
                <c:pt idx="27">
                  <c:v>29.12</c:v>
                </c:pt>
                <c:pt idx="28">
                  <c:v>24.72</c:v>
                </c:pt>
                <c:pt idx="29">
                  <c:v>20.88</c:v>
                </c:pt>
                <c:pt idx="30">
                  <c:v>17.52</c:v>
                </c:pt>
                <c:pt idx="31">
                  <c:v>14.57</c:v>
                </c:pt>
                <c:pt idx="32">
                  <c:v>11.97</c:v>
                </c:pt>
                <c:pt idx="33">
                  <c:v>9.73</c:v>
                </c:pt>
                <c:pt idx="34">
                  <c:v>7.85</c:v>
                </c:pt>
                <c:pt idx="35">
                  <c:v>6.3</c:v>
                </c:pt>
                <c:pt idx="36">
                  <c:v>4.96</c:v>
                </c:pt>
                <c:pt idx="37">
                  <c:v>3.82</c:v>
                </c:pt>
                <c:pt idx="38">
                  <c:v>2.85</c:v>
                </c:pt>
                <c:pt idx="39">
                  <c:v>2.04</c:v>
                </c:pt>
                <c:pt idx="40">
                  <c:v>1.36</c:v>
                </c:pt>
                <c:pt idx="41">
                  <c:v>0.79</c:v>
                </c:pt>
                <c:pt idx="42">
                  <c:v>0.34</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0-D19A-4203-897A-F2119AED292D}"/>
            </c:ext>
          </c:extLst>
        </c:ser>
        <c:ser>
          <c:idx val="1"/>
          <c:order val="1"/>
          <c:tx>
            <c:strRef>
              <c:f>Sheet2!$C$1</c:f>
              <c:strCache>
                <c:ptCount val="1"/>
                <c:pt idx="0">
                  <c:v>Exolith LMS-1 (Clark '21)</c:v>
                </c:pt>
              </c:strCache>
            </c:strRef>
          </c:tx>
          <c:spPr>
            <a:ln w="19050" cap="rnd">
              <a:solidFill>
                <a:schemeClr val="accent2"/>
              </a:solidFill>
              <a:prstDash val="dash"/>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Sheet2!$C$2:$C$86</c:f>
              <c:numCache>
                <c:formatCode>General</c:formatCode>
                <c:ptCount val="85"/>
                <c:pt idx="70">
                  <c:v>100</c:v>
                </c:pt>
                <c:pt idx="71">
                  <c:v>99.81</c:v>
                </c:pt>
                <c:pt idx="72">
                  <c:v>99.08</c:v>
                </c:pt>
                <c:pt idx="73">
                  <c:v>96.08</c:v>
                </c:pt>
                <c:pt idx="74">
                  <c:v>90.72</c:v>
                </c:pt>
                <c:pt idx="75">
                  <c:v>80.099999999999994</c:v>
                </c:pt>
                <c:pt idx="76">
                  <c:v>67.099999999999994</c:v>
                </c:pt>
                <c:pt idx="77">
                  <c:v>41.2</c:v>
                </c:pt>
                <c:pt idx="78">
                  <c:v>25.04</c:v>
                </c:pt>
                <c:pt idx="79">
                  <c:v>13.11</c:v>
                </c:pt>
                <c:pt idx="80">
                  <c:v>4.3099999999999996</c:v>
                </c:pt>
                <c:pt idx="81">
                  <c:v>2.77</c:v>
                </c:pt>
                <c:pt idx="82">
                  <c:v>1.32</c:v>
                </c:pt>
                <c:pt idx="83">
                  <c:v>0</c:v>
                </c:pt>
                <c:pt idx="84">
                  <c:v>0</c:v>
                </c:pt>
              </c:numCache>
            </c:numRef>
          </c:yVal>
          <c:smooth val="1"/>
          <c:extLst>
            <c:ext xmlns:c16="http://schemas.microsoft.com/office/drawing/2014/chart" uri="{C3380CC4-5D6E-409C-BE32-E72D297353CC}">
              <c16:uniqueId val="{00000001-D19A-4203-897A-F2119AED292D}"/>
            </c:ext>
          </c:extLst>
        </c:ser>
        <c:ser>
          <c:idx val="2"/>
          <c:order val="2"/>
          <c:tx>
            <c:strRef>
              <c:f>Sheet2!$D$1</c:f>
              <c:strCache>
                <c:ptCount val="1"/>
                <c:pt idx="0">
                  <c:v>JSC1A (Clark '21)</c:v>
                </c:pt>
              </c:strCache>
            </c:strRef>
          </c:tx>
          <c:spPr>
            <a:ln w="19050" cap="rnd">
              <a:solidFill>
                <a:schemeClr val="accent3"/>
              </a:solidFill>
              <a:prstDash val="dash"/>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Sheet2!$D$2:$D$86</c:f>
              <c:numCache>
                <c:formatCode>General</c:formatCode>
                <c:ptCount val="85"/>
                <c:pt idx="70">
                  <c:v>100</c:v>
                </c:pt>
                <c:pt idx="71">
                  <c:v>99.72</c:v>
                </c:pt>
                <c:pt idx="72">
                  <c:v>98.85</c:v>
                </c:pt>
                <c:pt idx="73">
                  <c:v>96.92</c:v>
                </c:pt>
                <c:pt idx="74">
                  <c:v>94.04</c:v>
                </c:pt>
                <c:pt idx="75">
                  <c:v>88.45</c:v>
                </c:pt>
                <c:pt idx="76">
                  <c:v>74.540000000000006</c:v>
                </c:pt>
                <c:pt idx="77">
                  <c:v>49.13</c:v>
                </c:pt>
                <c:pt idx="78">
                  <c:v>33.18</c:v>
                </c:pt>
                <c:pt idx="79">
                  <c:v>18.43</c:v>
                </c:pt>
                <c:pt idx="80">
                  <c:v>4.76</c:v>
                </c:pt>
                <c:pt idx="81">
                  <c:v>2.35</c:v>
                </c:pt>
                <c:pt idx="82">
                  <c:v>0.54</c:v>
                </c:pt>
                <c:pt idx="83">
                  <c:v>0</c:v>
                </c:pt>
                <c:pt idx="84">
                  <c:v>0</c:v>
                </c:pt>
              </c:numCache>
            </c:numRef>
          </c:yVal>
          <c:smooth val="1"/>
          <c:extLst>
            <c:ext xmlns:c16="http://schemas.microsoft.com/office/drawing/2014/chart" uri="{C3380CC4-5D6E-409C-BE32-E72D297353CC}">
              <c16:uniqueId val="{00000002-D19A-4203-897A-F2119AED292D}"/>
            </c:ext>
          </c:extLst>
        </c:ser>
        <c:ser>
          <c:idx val="3"/>
          <c:order val="3"/>
          <c:tx>
            <c:strRef>
              <c:f>Sheet2!$E$1</c:f>
              <c:strCache>
                <c:ptCount val="1"/>
                <c:pt idx="0">
                  <c:v>Exolith LHS-1 (Clark '21)</c:v>
                </c:pt>
              </c:strCache>
            </c:strRef>
          </c:tx>
          <c:spPr>
            <a:ln w="19050" cap="rnd">
              <a:solidFill>
                <a:schemeClr val="accent4"/>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Sheet2!$E$2:$E$86</c:f>
              <c:numCache>
                <c:formatCode>General</c:formatCode>
                <c:ptCount val="85"/>
                <c:pt idx="70">
                  <c:v>100</c:v>
                </c:pt>
                <c:pt idx="71">
                  <c:v>100</c:v>
                </c:pt>
                <c:pt idx="72">
                  <c:v>100</c:v>
                </c:pt>
                <c:pt idx="73">
                  <c:v>100</c:v>
                </c:pt>
                <c:pt idx="74">
                  <c:v>100</c:v>
                </c:pt>
                <c:pt idx="75">
                  <c:v>99.53</c:v>
                </c:pt>
                <c:pt idx="76">
                  <c:v>95.52</c:v>
                </c:pt>
                <c:pt idx="77">
                  <c:v>62.47</c:v>
                </c:pt>
                <c:pt idx="78">
                  <c:v>44.71</c:v>
                </c:pt>
                <c:pt idx="79">
                  <c:v>27.65</c:v>
                </c:pt>
                <c:pt idx="80">
                  <c:v>11.8</c:v>
                </c:pt>
                <c:pt idx="81">
                  <c:v>8.74</c:v>
                </c:pt>
                <c:pt idx="82">
                  <c:v>5.93</c:v>
                </c:pt>
                <c:pt idx="83">
                  <c:v>3.4</c:v>
                </c:pt>
                <c:pt idx="84">
                  <c:v>0</c:v>
                </c:pt>
              </c:numCache>
            </c:numRef>
          </c:yVal>
          <c:smooth val="1"/>
          <c:extLst>
            <c:ext xmlns:c16="http://schemas.microsoft.com/office/drawing/2014/chart" uri="{C3380CC4-5D6E-409C-BE32-E72D297353CC}">
              <c16:uniqueId val="{00000003-D19A-4203-897A-F2119AED292D}"/>
            </c:ext>
          </c:extLst>
        </c:ser>
        <c:ser>
          <c:idx val="4"/>
          <c:order val="4"/>
          <c:tx>
            <c:strRef>
              <c:f>Sheet2!$F$1</c:f>
              <c:strCache>
                <c:ptCount val="1"/>
                <c:pt idx="0">
                  <c:v>NU-LHT-2M (Clark '21)</c:v>
                </c:pt>
              </c:strCache>
            </c:strRef>
          </c:tx>
          <c:spPr>
            <a:ln w="19050" cap="rnd">
              <a:solidFill>
                <a:schemeClr val="accent5"/>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Sheet2!$F$2:$F$86</c:f>
              <c:numCache>
                <c:formatCode>General</c:formatCode>
                <c:ptCount val="85"/>
                <c:pt idx="70">
                  <c:v>100</c:v>
                </c:pt>
                <c:pt idx="71">
                  <c:v>100</c:v>
                </c:pt>
                <c:pt idx="72">
                  <c:v>100</c:v>
                </c:pt>
                <c:pt idx="73">
                  <c:v>99.99</c:v>
                </c:pt>
                <c:pt idx="74">
                  <c:v>98.93</c:v>
                </c:pt>
                <c:pt idx="75">
                  <c:v>94.95</c:v>
                </c:pt>
                <c:pt idx="76">
                  <c:v>80.22</c:v>
                </c:pt>
                <c:pt idx="77">
                  <c:v>50.08</c:v>
                </c:pt>
                <c:pt idx="78">
                  <c:v>31.27</c:v>
                </c:pt>
                <c:pt idx="79">
                  <c:v>19.3</c:v>
                </c:pt>
                <c:pt idx="80">
                  <c:v>10.53</c:v>
                </c:pt>
                <c:pt idx="81">
                  <c:v>8.51</c:v>
                </c:pt>
                <c:pt idx="82">
                  <c:v>6.27</c:v>
                </c:pt>
                <c:pt idx="83">
                  <c:v>3.53</c:v>
                </c:pt>
                <c:pt idx="84">
                  <c:v>0</c:v>
                </c:pt>
              </c:numCache>
            </c:numRef>
          </c:yVal>
          <c:smooth val="1"/>
          <c:extLst>
            <c:ext xmlns:c16="http://schemas.microsoft.com/office/drawing/2014/chart" uri="{C3380CC4-5D6E-409C-BE32-E72D297353CC}">
              <c16:uniqueId val="{00000004-D19A-4203-897A-F2119AED292D}"/>
            </c:ext>
          </c:extLst>
        </c:ser>
        <c:ser>
          <c:idx val="5"/>
          <c:order val="5"/>
          <c:tx>
            <c:strRef>
              <c:f>Sheet2!$G$1</c:f>
              <c:strCache>
                <c:ptCount val="1"/>
                <c:pt idx="0">
                  <c:v>NU-LHT-4M (CSM '21)</c:v>
                </c:pt>
              </c:strCache>
            </c:strRef>
          </c:tx>
          <c:spPr>
            <a:ln w="19050" cap="rnd">
              <a:solidFill>
                <a:schemeClr val="accent6"/>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Sheet2!$G$2:$G$86</c:f>
              <c:numCache>
                <c:formatCode>General</c:formatCode>
                <c:ptCount val="85"/>
                <c:pt idx="0">
                  <c:v>100</c:v>
                </c:pt>
                <c:pt idx="1">
                  <c:v>100</c:v>
                </c:pt>
                <c:pt idx="2">
                  <c:v>100</c:v>
                </c:pt>
                <c:pt idx="3">
                  <c:v>100</c:v>
                </c:pt>
                <c:pt idx="4">
                  <c:v>100</c:v>
                </c:pt>
                <c:pt idx="5">
                  <c:v>100</c:v>
                </c:pt>
                <c:pt idx="6">
                  <c:v>100</c:v>
                </c:pt>
                <c:pt idx="7">
                  <c:v>99.48</c:v>
                </c:pt>
                <c:pt idx="8">
                  <c:v>98.03</c:v>
                </c:pt>
                <c:pt idx="9">
                  <c:v>97.58</c:v>
                </c:pt>
                <c:pt idx="10">
                  <c:v>96.71</c:v>
                </c:pt>
                <c:pt idx="11">
                  <c:v>94.68</c:v>
                </c:pt>
                <c:pt idx="12">
                  <c:v>92.18</c:v>
                </c:pt>
                <c:pt idx="13">
                  <c:v>88.33</c:v>
                </c:pt>
                <c:pt idx="14">
                  <c:v>82.11</c:v>
                </c:pt>
                <c:pt idx="15">
                  <c:v>74.650000000000006</c:v>
                </c:pt>
                <c:pt idx="16">
                  <c:v>66.12</c:v>
                </c:pt>
                <c:pt idx="17">
                  <c:v>57.86</c:v>
                </c:pt>
                <c:pt idx="18">
                  <c:v>50.82</c:v>
                </c:pt>
                <c:pt idx="19">
                  <c:v>44.49</c:v>
                </c:pt>
                <c:pt idx="20">
                  <c:v>38.590000000000003</c:v>
                </c:pt>
                <c:pt idx="21">
                  <c:v>32.81</c:v>
                </c:pt>
                <c:pt idx="22">
                  <c:v>27.5</c:v>
                </c:pt>
                <c:pt idx="23">
                  <c:v>23</c:v>
                </c:pt>
                <c:pt idx="24">
                  <c:v>19.34</c:v>
                </c:pt>
                <c:pt idx="25">
                  <c:v>16.350000000000001</c:v>
                </c:pt>
                <c:pt idx="26">
                  <c:v>13.84</c:v>
                </c:pt>
                <c:pt idx="27">
                  <c:v>11.7</c:v>
                </c:pt>
                <c:pt idx="28">
                  <c:v>9.8699999999999992</c:v>
                </c:pt>
                <c:pt idx="29">
                  <c:v>8.32</c:v>
                </c:pt>
                <c:pt idx="30">
                  <c:v>7.02</c:v>
                </c:pt>
                <c:pt idx="31">
                  <c:v>5.92</c:v>
                </c:pt>
                <c:pt idx="32">
                  <c:v>4.9800000000000004</c:v>
                </c:pt>
                <c:pt idx="33">
                  <c:v>4.17</c:v>
                </c:pt>
                <c:pt idx="34">
                  <c:v>3.47</c:v>
                </c:pt>
                <c:pt idx="35">
                  <c:v>2.85</c:v>
                </c:pt>
                <c:pt idx="36">
                  <c:v>2.2799999999999998</c:v>
                </c:pt>
                <c:pt idx="37">
                  <c:v>1.59</c:v>
                </c:pt>
                <c:pt idx="38">
                  <c:v>0.76</c:v>
                </c:pt>
                <c:pt idx="39">
                  <c:v>0.13</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5-D19A-4203-897A-F2119AED292D}"/>
            </c:ext>
          </c:extLst>
        </c:ser>
        <c:ser>
          <c:idx val="6"/>
          <c:order val="6"/>
          <c:tx>
            <c:strRef>
              <c:f>Sheet2!$H$1</c:f>
              <c:strCache>
                <c:ptCount val="1"/>
                <c:pt idx="0">
                  <c:v>OPRH4W30 (Clark '21)</c:v>
                </c:pt>
              </c:strCache>
            </c:strRef>
          </c:tx>
          <c:spPr>
            <a:ln w="19050" cap="rnd">
              <a:solidFill>
                <a:schemeClr val="accent1">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Sheet2!$H$2:$H$86</c:f>
              <c:numCache>
                <c:formatCode>General</c:formatCode>
                <c:ptCount val="85"/>
                <c:pt idx="70">
                  <c:v>100</c:v>
                </c:pt>
                <c:pt idx="71">
                  <c:v>100</c:v>
                </c:pt>
                <c:pt idx="72">
                  <c:v>100</c:v>
                </c:pt>
                <c:pt idx="73">
                  <c:v>98.95</c:v>
                </c:pt>
                <c:pt idx="74">
                  <c:v>97.4</c:v>
                </c:pt>
                <c:pt idx="75">
                  <c:v>94.06</c:v>
                </c:pt>
                <c:pt idx="76">
                  <c:v>88.8</c:v>
                </c:pt>
                <c:pt idx="77">
                  <c:v>76.150000000000006</c:v>
                </c:pt>
                <c:pt idx="78">
                  <c:v>64.709999999999994</c:v>
                </c:pt>
                <c:pt idx="79">
                  <c:v>48.82</c:v>
                </c:pt>
                <c:pt idx="80">
                  <c:v>23.1</c:v>
                </c:pt>
                <c:pt idx="81">
                  <c:v>17.2</c:v>
                </c:pt>
                <c:pt idx="82">
                  <c:v>11.36</c:v>
                </c:pt>
                <c:pt idx="83">
                  <c:v>5.56</c:v>
                </c:pt>
                <c:pt idx="84">
                  <c:v>0</c:v>
                </c:pt>
              </c:numCache>
            </c:numRef>
          </c:yVal>
          <c:smooth val="1"/>
          <c:extLst>
            <c:ext xmlns:c16="http://schemas.microsoft.com/office/drawing/2014/chart" uri="{C3380CC4-5D6E-409C-BE32-E72D297353CC}">
              <c16:uniqueId val="{00000006-D19A-4203-897A-F2119AED292D}"/>
            </c:ext>
          </c:extLst>
        </c:ser>
        <c:ser>
          <c:idx val="7"/>
          <c:order val="7"/>
          <c:tx>
            <c:strRef>
              <c:f>Sheet2!$I$1</c:f>
              <c:strCache>
                <c:ptCount val="1"/>
                <c:pt idx="0">
                  <c:v>OPRH3N</c:v>
                </c:pt>
              </c:strCache>
            </c:strRef>
          </c:tx>
          <c:spPr>
            <a:ln w="19050" cap="rnd">
              <a:solidFill>
                <a:schemeClr val="accent2">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Sheet2!$I$2:$I$86</c:f>
              <c:numCache>
                <c:formatCode>General</c:formatCode>
                <c:ptCount val="85"/>
                <c:pt idx="0">
                  <c:v>100</c:v>
                </c:pt>
                <c:pt idx="1">
                  <c:v>100</c:v>
                </c:pt>
                <c:pt idx="2">
                  <c:v>100</c:v>
                </c:pt>
                <c:pt idx="3">
                  <c:v>100</c:v>
                </c:pt>
                <c:pt idx="4">
                  <c:v>100</c:v>
                </c:pt>
                <c:pt idx="5">
                  <c:v>100</c:v>
                </c:pt>
                <c:pt idx="6">
                  <c:v>100</c:v>
                </c:pt>
                <c:pt idx="7">
                  <c:v>99.87</c:v>
                </c:pt>
                <c:pt idx="8">
                  <c:v>99.57</c:v>
                </c:pt>
                <c:pt idx="9">
                  <c:v>98.98</c:v>
                </c:pt>
                <c:pt idx="10">
                  <c:v>98.08</c:v>
                </c:pt>
                <c:pt idx="11">
                  <c:v>96.78</c:v>
                </c:pt>
                <c:pt idx="12">
                  <c:v>95.04</c:v>
                </c:pt>
                <c:pt idx="13">
                  <c:v>92.87</c:v>
                </c:pt>
                <c:pt idx="14">
                  <c:v>90.35</c:v>
                </c:pt>
                <c:pt idx="15">
                  <c:v>87.56</c:v>
                </c:pt>
                <c:pt idx="16">
                  <c:v>84.53</c:v>
                </c:pt>
                <c:pt idx="17">
                  <c:v>81.22</c:v>
                </c:pt>
                <c:pt idx="18">
                  <c:v>77.5</c:v>
                </c:pt>
                <c:pt idx="19">
                  <c:v>73.22</c:v>
                </c:pt>
                <c:pt idx="20">
                  <c:v>68.27</c:v>
                </c:pt>
                <c:pt idx="21">
                  <c:v>62.68</c:v>
                </c:pt>
                <c:pt idx="22">
                  <c:v>56.67</c:v>
                </c:pt>
                <c:pt idx="23">
                  <c:v>50.69</c:v>
                </c:pt>
                <c:pt idx="24">
                  <c:v>44.73</c:v>
                </c:pt>
                <c:pt idx="25">
                  <c:v>39.28</c:v>
                </c:pt>
                <c:pt idx="26">
                  <c:v>34.51</c:v>
                </c:pt>
                <c:pt idx="27">
                  <c:v>30.44</c:v>
                </c:pt>
                <c:pt idx="28">
                  <c:v>26.98</c:v>
                </c:pt>
                <c:pt idx="29">
                  <c:v>23.97</c:v>
                </c:pt>
                <c:pt idx="30">
                  <c:v>21.28</c:v>
                </c:pt>
                <c:pt idx="31">
                  <c:v>18.79</c:v>
                </c:pt>
                <c:pt idx="32">
                  <c:v>16.45</c:v>
                </c:pt>
                <c:pt idx="33">
                  <c:v>14.23</c:v>
                </c:pt>
                <c:pt idx="34">
                  <c:v>12.13</c:v>
                </c:pt>
                <c:pt idx="35">
                  <c:v>10.17</c:v>
                </c:pt>
                <c:pt idx="36">
                  <c:v>8.3699999999999992</c:v>
                </c:pt>
                <c:pt idx="37">
                  <c:v>6.75</c:v>
                </c:pt>
                <c:pt idx="38">
                  <c:v>5.31</c:v>
                </c:pt>
                <c:pt idx="39">
                  <c:v>4.0599999999999996</c:v>
                </c:pt>
                <c:pt idx="40">
                  <c:v>3</c:v>
                </c:pt>
                <c:pt idx="41">
                  <c:v>2.12</c:v>
                </c:pt>
                <c:pt idx="42">
                  <c:v>1.4</c:v>
                </c:pt>
                <c:pt idx="43">
                  <c:v>0.82</c:v>
                </c:pt>
                <c:pt idx="44">
                  <c:v>0.36</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7-D19A-4203-897A-F2119AED292D}"/>
            </c:ext>
          </c:extLst>
        </c:ser>
        <c:ser>
          <c:idx val="8"/>
          <c:order val="8"/>
          <c:tx>
            <c:strRef>
              <c:f>Sheet2!$J$1</c:f>
              <c:strCache>
                <c:ptCount val="1"/>
                <c:pt idx="0">
                  <c:v>OPRH3W20</c:v>
                </c:pt>
              </c:strCache>
            </c:strRef>
          </c:tx>
          <c:spPr>
            <a:ln w="19050" cap="rnd">
              <a:solidFill>
                <a:schemeClr val="accent3">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Sheet2!$J$2:$J$86</c:f>
              <c:numCache>
                <c:formatCode>General</c:formatCode>
                <c:ptCount val="85"/>
                <c:pt idx="0">
                  <c:v>100</c:v>
                </c:pt>
                <c:pt idx="1">
                  <c:v>100</c:v>
                </c:pt>
                <c:pt idx="2">
                  <c:v>100</c:v>
                </c:pt>
                <c:pt idx="3">
                  <c:v>100</c:v>
                </c:pt>
                <c:pt idx="4">
                  <c:v>100</c:v>
                </c:pt>
                <c:pt idx="5">
                  <c:v>100</c:v>
                </c:pt>
                <c:pt idx="6">
                  <c:v>100</c:v>
                </c:pt>
                <c:pt idx="7">
                  <c:v>100</c:v>
                </c:pt>
                <c:pt idx="8">
                  <c:v>99.89</c:v>
                </c:pt>
                <c:pt idx="9">
                  <c:v>99.73</c:v>
                </c:pt>
                <c:pt idx="10">
                  <c:v>99.5</c:v>
                </c:pt>
                <c:pt idx="11">
                  <c:v>98.78</c:v>
                </c:pt>
                <c:pt idx="12">
                  <c:v>97.45</c:v>
                </c:pt>
                <c:pt idx="13">
                  <c:v>95.29</c:v>
                </c:pt>
                <c:pt idx="14">
                  <c:v>92.35</c:v>
                </c:pt>
                <c:pt idx="15">
                  <c:v>88.97</c:v>
                </c:pt>
                <c:pt idx="16">
                  <c:v>85.46</c:v>
                </c:pt>
                <c:pt idx="17">
                  <c:v>81.83</c:v>
                </c:pt>
                <c:pt idx="18">
                  <c:v>77.819999999999993</c:v>
                </c:pt>
                <c:pt idx="19">
                  <c:v>73.2</c:v>
                </c:pt>
                <c:pt idx="20">
                  <c:v>67.88</c:v>
                </c:pt>
                <c:pt idx="21">
                  <c:v>61.96</c:v>
                </c:pt>
                <c:pt idx="22">
                  <c:v>55.72</c:v>
                </c:pt>
                <c:pt idx="23">
                  <c:v>49.47</c:v>
                </c:pt>
                <c:pt idx="24">
                  <c:v>43.32</c:v>
                </c:pt>
                <c:pt idx="25">
                  <c:v>37.64</c:v>
                </c:pt>
                <c:pt idx="26">
                  <c:v>32.590000000000003</c:v>
                </c:pt>
                <c:pt idx="27">
                  <c:v>28.23</c:v>
                </c:pt>
                <c:pt idx="28">
                  <c:v>24.53</c:v>
                </c:pt>
                <c:pt idx="29">
                  <c:v>21.4</c:v>
                </c:pt>
                <c:pt idx="30">
                  <c:v>18.739999999999998</c:v>
                </c:pt>
                <c:pt idx="31">
                  <c:v>16.420000000000002</c:v>
                </c:pt>
                <c:pt idx="32">
                  <c:v>14.37</c:v>
                </c:pt>
                <c:pt idx="33">
                  <c:v>12.51</c:v>
                </c:pt>
                <c:pt idx="34">
                  <c:v>10.8</c:v>
                </c:pt>
                <c:pt idx="35">
                  <c:v>9.2100000000000009</c:v>
                </c:pt>
                <c:pt idx="36">
                  <c:v>7.73</c:v>
                </c:pt>
                <c:pt idx="37">
                  <c:v>6.35</c:v>
                </c:pt>
                <c:pt idx="38">
                  <c:v>5.08</c:v>
                </c:pt>
                <c:pt idx="39">
                  <c:v>3.93</c:v>
                </c:pt>
                <c:pt idx="40">
                  <c:v>2.92</c:v>
                </c:pt>
                <c:pt idx="41">
                  <c:v>2.0499999999999998</c:v>
                </c:pt>
                <c:pt idx="42">
                  <c:v>1.33</c:v>
                </c:pt>
                <c:pt idx="43">
                  <c:v>0.76</c:v>
                </c:pt>
                <c:pt idx="44">
                  <c:v>0.32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8-D19A-4203-897A-F2119AED292D}"/>
            </c:ext>
          </c:extLst>
        </c:ser>
        <c:ser>
          <c:idx val="9"/>
          <c:order val="9"/>
          <c:tx>
            <c:strRef>
              <c:f>Sheet2!$K$1</c:f>
              <c:strCache>
                <c:ptCount val="1"/>
                <c:pt idx="0">
                  <c:v>OPRH3W25</c:v>
                </c:pt>
              </c:strCache>
            </c:strRef>
          </c:tx>
          <c:spPr>
            <a:ln w="19050" cap="rnd">
              <a:solidFill>
                <a:schemeClr val="accent4">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Sheet2!$K$2:$K$86</c:f>
              <c:numCache>
                <c:formatCode>General</c:formatCode>
                <c:ptCount val="85"/>
                <c:pt idx="0">
                  <c:v>100</c:v>
                </c:pt>
                <c:pt idx="1">
                  <c:v>100</c:v>
                </c:pt>
                <c:pt idx="2">
                  <c:v>100</c:v>
                </c:pt>
                <c:pt idx="3">
                  <c:v>100</c:v>
                </c:pt>
                <c:pt idx="4">
                  <c:v>100</c:v>
                </c:pt>
                <c:pt idx="5">
                  <c:v>100</c:v>
                </c:pt>
                <c:pt idx="6">
                  <c:v>100</c:v>
                </c:pt>
                <c:pt idx="7">
                  <c:v>100</c:v>
                </c:pt>
                <c:pt idx="8">
                  <c:v>99.89</c:v>
                </c:pt>
                <c:pt idx="9">
                  <c:v>99.58</c:v>
                </c:pt>
                <c:pt idx="10">
                  <c:v>99.01</c:v>
                </c:pt>
                <c:pt idx="11">
                  <c:v>98.15</c:v>
                </c:pt>
                <c:pt idx="12">
                  <c:v>96.9</c:v>
                </c:pt>
                <c:pt idx="13">
                  <c:v>95.15</c:v>
                </c:pt>
                <c:pt idx="14">
                  <c:v>92.81</c:v>
                </c:pt>
                <c:pt idx="15">
                  <c:v>89.8</c:v>
                </c:pt>
                <c:pt idx="16">
                  <c:v>86.13</c:v>
                </c:pt>
                <c:pt idx="17">
                  <c:v>81.84</c:v>
                </c:pt>
                <c:pt idx="18">
                  <c:v>77.02</c:v>
                </c:pt>
                <c:pt idx="19">
                  <c:v>71.760000000000005</c:v>
                </c:pt>
                <c:pt idx="20">
                  <c:v>66.14</c:v>
                </c:pt>
                <c:pt idx="21">
                  <c:v>60.23</c:v>
                </c:pt>
                <c:pt idx="22">
                  <c:v>54.26</c:v>
                </c:pt>
                <c:pt idx="23">
                  <c:v>48.16</c:v>
                </c:pt>
                <c:pt idx="24">
                  <c:v>42.23</c:v>
                </c:pt>
                <c:pt idx="25">
                  <c:v>36.75</c:v>
                </c:pt>
                <c:pt idx="26">
                  <c:v>31.9</c:v>
                </c:pt>
                <c:pt idx="27">
                  <c:v>27.75</c:v>
                </c:pt>
                <c:pt idx="28">
                  <c:v>24.27</c:v>
                </c:pt>
                <c:pt idx="29">
                  <c:v>21.35</c:v>
                </c:pt>
                <c:pt idx="30">
                  <c:v>18.87</c:v>
                </c:pt>
                <c:pt idx="31">
                  <c:v>16.71</c:v>
                </c:pt>
                <c:pt idx="32">
                  <c:v>14.77</c:v>
                </c:pt>
                <c:pt idx="33">
                  <c:v>12.98</c:v>
                </c:pt>
                <c:pt idx="34">
                  <c:v>11.29</c:v>
                </c:pt>
                <c:pt idx="35">
                  <c:v>9.68</c:v>
                </c:pt>
                <c:pt idx="36">
                  <c:v>8.15</c:v>
                </c:pt>
                <c:pt idx="37">
                  <c:v>6.72</c:v>
                </c:pt>
                <c:pt idx="38">
                  <c:v>5.42</c:v>
                </c:pt>
                <c:pt idx="39">
                  <c:v>4.2699999999999996</c:v>
                </c:pt>
                <c:pt idx="40">
                  <c:v>3.29</c:v>
                </c:pt>
                <c:pt idx="41">
                  <c:v>2.4500000000000002</c:v>
                </c:pt>
                <c:pt idx="42">
                  <c:v>1.63</c:v>
                </c:pt>
                <c:pt idx="43">
                  <c:v>0.82</c:v>
                </c:pt>
                <c:pt idx="44">
                  <c:v>0.23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9-D19A-4203-897A-F2119AED292D}"/>
            </c:ext>
          </c:extLst>
        </c:ser>
        <c:ser>
          <c:idx val="10"/>
          <c:order val="10"/>
          <c:tx>
            <c:strRef>
              <c:f>Sheet2!$L$1</c:f>
              <c:strCache>
                <c:ptCount val="1"/>
                <c:pt idx="0">
                  <c:v>OPRH3W30</c:v>
                </c:pt>
              </c:strCache>
            </c:strRef>
          </c:tx>
          <c:spPr>
            <a:ln w="19050" cap="rnd">
              <a:solidFill>
                <a:schemeClr val="accent5">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Sheet2!$L$2:$L$86</c:f>
              <c:numCache>
                <c:formatCode>General</c:formatCode>
                <c:ptCount val="85"/>
                <c:pt idx="0">
                  <c:v>100</c:v>
                </c:pt>
                <c:pt idx="1">
                  <c:v>100</c:v>
                </c:pt>
                <c:pt idx="2">
                  <c:v>100</c:v>
                </c:pt>
                <c:pt idx="3">
                  <c:v>100</c:v>
                </c:pt>
                <c:pt idx="4">
                  <c:v>100</c:v>
                </c:pt>
                <c:pt idx="5">
                  <c:v>100</c:v>
                </c:pt>
                <c:pt idx="6">
                  <c:v>100</c:v>
                </c:pt>
                <c:pt idx="7">
                  <c:v>100</c:v>
                </c:pt>
                <c:pt idx="8">
                  <c:v>99.87</c:v>
                </c:pt>
                <c:pt idx="9">
                  <c:v>99.41</c:v>
                </c:pt>
                <c:pt idx="10">
                  <c:v>98.75</c:v>
                </c:pt>
                <c:pt idx="11">
                  <c:v>97.82</c:v>
                </c:pt>
                <c:pt idx="12">
                  <c:v>96.54</c:v>
                </c:pt>
                <c:pt idx="13">
                  <c:v>94.83</c:v>
                </c:pt>
                <c:pt idx="14">
                  <c:v>92.62</c:v>
                </c:pt>
                <c:pt idx="15">
                  <c:v>89.85</c:v>
                </c:pt>
                <c:pt idx="16">
                  <c:v>86.48</c:v>
                </c:pt>
                <c:pt idx="17">
                  <c:v>82.5</c:v>
                </c:pt>
                <c:pt idx="18">
                  <c:v>77.94</c:v>
                </c:pt>
                <c:pt idx="19">
                  <c:v>72.86</c:v>
                </c:pt>
                <c:pt idx="20">
                  <c:v>67.34</c:v>
                </c:pt>
                <c:pt idx="21">
                  <c:v>61.48</c:v>
                </c:pt>
                <c:pt idx="22">
                  <c:v>55.52</c:v>
                </c:pt>
                <c:pt idx="23">
                  <c:v>49.45</c:v>
                </c:pt>
                <c:pt idx="24">
                  <c:v>43.54</c:v>
                </c:pt>
                <c:pt idx="25">
                  <c:v>38.03</c:v>
                </c:pt>
                <c:pt idx="26">
                  <c:v>33.08</c:v>
                </c:pt>
                <c:pt idx="27">
                  <c:v>28.76</c:v>
                </c:pt>
                <c:pt idx="28">
                  <c:v>25.06</c:v>
                </c:pt>
                <c:pt idx="29">
                  <c:v>21.92</c:v>
                </c:pt>
                <c:pt idx="30">
                  <c:v>19.239999999999998</c:v>
                </c:pt>
                <c:pt idx="31">
                  <c:v>16.920000000000002</c:v>
                </c:pt>
                <c:pt idx="32">
                  <c:v>14.89</c:v>
                </c:pt>
                <c:pt idx="33">
                  <c:v>13.07</c:v>
                </c:pt>
                <c:pt idx="34">
                  <c:v>11.41</c:v>
                </c:pt>
                <c:pt idx="35">
                  <c:v>9.85</c:v>
                </c:pt>
                <c:pt idx="36">
                  <c:v>8.36</c:v>
                </c:pt>
                <c:pt idx="37">
                  <c:v>6.92</c:v>
                </c:pt>
                <c:pt idx="38">
                  <c:v>5.55</c:v>
                </c:pt>
                <c:pt idx="39">
                  <c:v>4.2699999999999996</c:v>
                </c:pt>
                <c:pt idx="40">
                  <c:v>3.11</c:v>
                </c:pt>
                <c:pt idx="41">
                  <c:v>2.12</c:v>
                </c:pt>
                <c:pt idx="42">
                  <c:v>1.31</c:v>
                </c:pt>
                <c:pt idx="43">
                  <c:v>0.68</c:v>
                </c:pt>
                <c:pt idx="44">
                  <c:v>0.22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A-D19A-4203-897A-F2119AED292D}"/>
            </c:ext>
          </c:extLst>
        </c:ser>
        <c:ser>
          <c:idx val="11"/>
          <c:order val="11"/>
          <c:tx>
            <c:strRef>
              <c:f>Sheet2!$M$1</c:f>
              <c:strCache>
                <c:ptCount val="1"/>
                <c:pt idx="0">
                  <c:v>OPRH3W35</c:v>
                </c:pt>
              </c:strCache>
            </c:strRef>
          </c:tx>
          <c:spPr>
            <a:ln w="19050" cap="rnd">
              <a:solidFill>
                <a:schemeClr val="accent6">
                  <a:lumMod val="6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Sheet2!$M$2:$M$86</c:f>
              <c:numCache>
                <c:formatCode>General</c:formatCode>
                <c:ptCount val="85"/>
                <c:pt idx="0">
                  <c:v>100</c:v>
                </c:pt>
                <c:pt idx="1">
                  <c:v>100</c:v>
                </c:pt>
                <c:pt idx="2">
                  <c:v>100</c:v>
                </c:pt>
                <c:pt idx="3">
                  <c:v>100</c:v>
                </c:pt>
                <c:pt idx="4">
                  <c:v>100</c:v>
                </c:pt>
                <c:pt idx="5">
                  <c:v>100</c:v>
                </c:pt>
                <c:pt idx="6">
                  <c:v>100</c:v>
                </c:pt>
                <c:pt idx="7">
                  <c:v>99.87</c:v>
                </c:pt>
                <c:pt idx="8">
                  <c:v>99.69</c:v>
                </c:pt>
                <c:pt idx="9">
                  <c:v>99.44</c:v>
                </c:pt>
                <c:pt idx="10">
                  <c:v>99.11</c:v>
                </c:pt>
                <c:pt idx="11">
                  <c:v>98.56</c:v>
                </c:pt>
                <c:pt idx="12">
                  <c:v>97.75</c:v>
                </c:pt>
                <c:pt idx="13">
                  <c:v>96.29</c:v>
                </c:pt>
                <c:pt idx="14">
                  <c:v>94.01</c:v>
                </c:pt>
                <c:pt idx="15">
                  <c:v>90.85</c:v>
                </c:pt>
                <c:pt idx="16">
                  <c:v>87.19</c:v>
                </c:pt>
                <c:pt idx="17">
                  <c:v>83.41</c:v>
                </c:pt>
                <c:pt idx="18">
                  <c:v>79.45</c:v>
                </c:pt>
                <c:pt idx="19">
                  <c:v>74.959999999999994</c:v>
                </c:pt>
                <c:pt idx="20">
                  <c:v>69.680000000000007</c:v>
                </c:pt>
                <c:pt idx="21">
                  <c:v>63.58</c:v>
                </c:pt>
                <c:pt idx="22">
                  <c:v>56.85</c:v>
                </c:pt>
                <c:pt idx="23">
                  <c:v>50.06</c:v>
                </c:pt>
                <c:pt idx="24">
                  <c:v>43.28</c:v>
                </c:pt>
                <c:pt idx="25">
                  <c:v>37.090000000000003</c:v>
                </c:pt>
                <c:pt idx="26">
                  <c:v>31.75</c:v>
                </c:pt>
                <c:pt idx="27">
                  <c:v>27.32</c:v>
                </c:pt>
                <c:pt idx="28">
                  <c:v>23.71</c:v>
                </c:pt>
                <c:pt idx="29">
                  <c:v>20.75</c:v>
                </c:pt>
                <c:pt idx="30">
                  <c:v>18.239999999999998</c:v>
                </c:pt>
                <c:pt idx="31">
                  <c:v>16.02</c:v>
                </c:pt>
                <c:pt idx="32">
                  <c:v>13.99</c:v>
                </c:pt>
                <c:pt idx="33">
                  <c:v>12.09</c:v>
                </c:pt>
                <c:pt idx="34">
                  <c:v>10.31</c:v>
                </c:pt>
                <c:pt idx="35">
                  <c:v>8.64</c:v>
                </c:pt>
                <c:pt idx="36">
                  <c:v>7.1</c:v>
                </c:pt>
                <c:pt idx="37">
                  <c:v>5.7</c:v>
                </c:pt>
                <c:pt idx="38">
                  <c:v>4.45</c:v>
                </c:pt>
                <c:pt idx="39">
                  <c:v>3.36</c:v>
                </c:pt>
                <c:pt idx="40">
                  <c:v>2.4300000000000002</c:v>
                </c:pt>
                <c:pt idx="41">
                  <c:v>1.65</c:v>
                </c:pt>
                <c:pt idx="42">
                  <c:v>1.01</c:v>
                </c:pt>
                <c:pt idx="43">
                  <c:v>0.5</c:v>
                </c:pt>
                <c:pt idx="44">
                  <c:v>0.1</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B-D19A-4203-897A-F2119AED292D}"/>
            </c:ext>
          </c:extLst>
        </c:ser>
        <c:ser>
          <c:idx val="12"/>
          <c:order val="12"/>
          <c:tx>
            <c:strRef>
              <c:f>Sheet2!$N$1</c:f>
              <c:strCache>
                <c:ptCount val="1"/>
                <c:pt idx="0">
                  <c:v>NU LHT Agglutinates</c:v>
                </c:pt>
              </c:strCache>
            </c:strRef>
          </c:tx>
          <c:spPr>
            <a:ln w="19050" cap="rnd">
              <a:solidFill>
                <a:schemeClr val="accent1">
                  <a:lumMod val="80000"/>
                  <a:lumOff val="20000"/>
                </a:schemeClr>
              </a:solidFill>
              <a:round/>
            </a:ln>
            <a:effectLst/>
          </c:spPr>
          <c:marker>
            <c:symbol val="none"/>
          </c:marker>
          <c:xVal>
            <c:numRef>
              <c:f>Sheet2!$A$2:$A$86</c:f>
              <c:numCache>
                <c:formatCode>General</c:formatCode>
                <c:ptCount val="85"/>
                <c:pt idx="0">
                  <c:v>2000</c:v>
                </c:pt>
                <c:pt idx="1">
                  <c:v>1674</c:v>
                </c:pt>
                <c:pt idx="2">
                  <c:v>1408</c:v>
                </c:pt>
                <c:pt idx="3">
                  <c:v>1184</c:v>
                </c:pt>
                <c:pt idx="4">
                  <c:v>995.6</c:v>
                </c:pt>
                <c:pt idx="5">
                  <c:v>837.2</c:v>
                </c:pt>
                <c:pt idx="6">
                  <c:v>704</c:v>
                </c:pt>
                <c:pt idx="7">
                  <c:v>592</c:v>
                </c:pt>
                <c:pt idx="8">
                  <c:v>497.8</c:v>
                </c:pt>
                <c:pt idx="9">
                  <c:v>418.6</c:v>
                </c:pt>
                <c:pt idx="10">
                  <c:v>352</c:v>
                </c:pt>
                <c:pt idx="11">
                  <c:v>296</c:v>
                </c:pt>
                <c:pt idx="12">
                  <c:v>248.9</c:v>
                </c:pt>
                <c:pt idx="13">
                  <c:v>209.3</c:v>
                </c:pt>
                <c:pt idx="14">
                  <c:v>176</c:v>
                </c:pt>
                <c:pt idx="15">
                  <c:v>148</c:v>
                </c:pt>
                <c:pt idx="16">
                  <c:v>124.5</c:v>
                </c:pt>
                <c:pt idx="17">
                  <c:v>104.7</c:v>
                </c:pt>
                <c:pt idx="18">
                  <c:v>88</c:v>
                </c:pt>
                <c:pt idx="19">
                  <c:v>74</c:v>
                </c:pt>
                <c:pt idx="20">
                  <c:v>62.23</c:v>
                </c:pt>
                <c:pt idx="21">
                  <c:v>52.33</c:v>
                </c:pt>
                <c:pt idx="22">
                  <c:v>44</c:v>
                </c:pt>
                <c:pt idx="23">
                  <c:v>37</c:v>
                </c:pt>
                <c:pt idx="24">
                  <c:v>31.11</c:v>
                </c:pt>
                <c:pt idx="25">
                  <c:v>26.16</c:v>
                </c:pt>
                <c:pt idx="26">
                  <c:v>22</c:v>
                </c:pt>
                <c:pt idx="27">
                  <c:v>18.5</c:v>
                </c:pt>
                <c:pt idx="28">
                  <c:v>15.56</c:v>
                </c:pt>
                <c:pt idx="29">
                  <c:v>13.08</c:v>
                </c:pt>
                <c:pt idx="30">
                  <c:v>11</c:v>
                </c:pt>
                <c:pt idx="31">
                  <c:v>9.25</c:v>
                </c:pt>
                <c:pt idx="32">
                  <c:v>7.78</c:v>
                </c:pt>
                <c:pt idx="33">
                  <c:v>6.54</c:v>
                </c:pt>
                <c:pt idx="34">
                  <c:v>5.5</c:v>
                </c:pt>
                <c:pt idx="35">
                  <c:v>4.63</c:v>
                </c:pt>
                <c:pt idx="36">
                  <c:v>3.89</c:v>
                </c:pt>
                <c:pt idx="37">
                  <c:v>3.27</c:v>
                </c:pt>
                <c:pt idx="38">
                  <c:v>2.75</c:v>
                </c:pt>
                <c:pt idx="39">
                  <c:v>2.3130000000000002</c:v>
                </c:pt>
                <c:pt idx="40">
                  <c:v>1.9450000000000001</c:v>
                </c:pt>
                <c:pt idx="41">
                  <c:v>1.635</c:v>
                </c:pt>
                <c:pt idx="42">
                  <c:v>1.375</c:v>
                </c:pt>
                <c:pt idx="43">
                  <c:v>1.1559999999999999</c:v>
                </c:pt>
                <c:pt idx="44">
                  <c:v>0.97199999999999998</c:v>
                </c:pt>
                <c:pt idx="45">
                  <c:v>0.81799999999999995</c:v>
                </c:pt>
                <c:pt idx="46">
                  <c:v>0.68799999999999994</c:v>
                </c:pt>
                <c:pt idx="47">
                  <c:v>0.57799999999999996</c:v>
                </c:pt>
                <c:pt idx="48">
                  <c:v>0.48599999999999999</c:v>
                </c:pt>
                <c:pt idx="49">
                  <c:v>0.40899999999999997</c:v>
                </c:pt>
                <c:pt idx="50">
                  <c:v>0.34399999999999997</c:v>
                </c:pt>
                <c:pt idx="51">
                  <c:v>0.28899999999999998</c:v>
                </c:pt>
                <c:pt idx="52">
                  <c:v>0.24299999999999999</c:v>
                </c:pt>
                <c:pt idx="53">
                  <c:v>0.20399999999999999</c:v>
                </c:pt>
                <c:pt idx="54">
                  <c:v>0.17199999999999999</c:v>
                </c:pt>
                <c:pt idx="55">
                  <c:v>0.14499999999999999</c:v>
                </c:pt>
                <c:pt idx="56">
                  <c:v>0.122</c:v>
                </c:pt>
                <c:pt idx="57">
                  <c:v>0.10199999999999999</c:v>
                </c:pt>
                <c:pt idx="58">
                  <c:v>8.5999999999999993E-2</c:v>
                </c:pt>
                <c:pt idx="59">
                  <c:v>7.1999999999999995E-2</c:v>
                </c:pt>
                <c:pt idx="60">
                  <c:v>6.0999999999999999E-2</c:v>
                </c:pt>
                <c:pt idx="61">
                  <c:v>5.0999999999999997E-2</c:v>
                </c:pt>
                <c:pt idx="62">
                  <c:v>4.2999999999999997E-2</c:v>
                </c:pt>
                <c:pt idx="63">
                  <c:v>3.5999999999999997E-2</c:v>
                </c:pt>
                <c:pt idx="64">
                  <c:v>0.03</c:v>
                </c:pt>
                <c:pt idx="65">
                  <c:v>2.5499999999999998E-2</c:v>
                </c:pt>
                <c:pt idx="66">
                  <c:v>2.1499999999999998E-2</c:v>
                </c:pt>
                <c:pt idx="67">
                  <c:v>1.8100000000000002E-2</c:v>
                </c:pt>
                <c:pt idx="68">
                  <c:v>1.52E-2</c:v>
                </c:pt>
                <c:pt idx="69">
                  <c:v>1.2800000000000001E-2</c:v>
                </c:pt>
                <c:pt idx="70">
                  <c:v>2000</c:v>
                </c:pt>
                <c:pt idx="71">
                  <c:v>1500</c:v>
                </c:pt>
                <c:pt idx="72">
                  <c:v>1000</c:v>
                </c:pt>
                <c:pt idx="73">
                  <c:v>700</c:v>
                </c:pt>
                <c:pt idx="74">
                  <c:v>500</c:v>
                </c:pt>
                <c:pt idx="75">
                  <c:v>350</c:v>
                </c:pt>
                <c:pt idx="76">
                  <c:v>250</c:v>
                </c:pt>
                <c:pt idx="77">
                  <c:v>125</c:v>
                </c:pt>
                <c:pt idx="78">
                  <c:v>75</c:v>
                </c:pt>
                <c:pt idx="79">
                  <c:v>45</c:v>
                </c:pt>
                <c:pt idx="80">
                  <c:v>20</c:v>
                </c:pt>
                <c:pt idx="81">
                  <c:v>15</c:v>
                </c:pt>
                <c:pt idx="82">
                  <c:v>10</c:v>
                </c:pt>
                <c:pt idx="83">
                  <c:v>5</c:v>
                </c:pt>
                <c:pt idx="84">
                  <c:v>1</c:v>
                </c:pt>
              </c:numCache>
            </c:numRef>
          </c:xVal>
          <c:yVal>
            <c:numRef>
              <c:f>Sheet2!$N$2:$N$86</c:f>
              <c:numCache>
                <c:formatCode>General</c:formatCode>
                <c:ptCount val="85"/>
                <c:pt idx="0">
                  <c:v>100</c:v>
                </c:pt>
                <c:pt idx="1">
                  <c:v>100</c:v>
                </c:pt>
                <c:pt idx="2">
                  <c:v>100</c:v>
                </c:pt>
                <c:pt idx="3">
                  <c:v>100</c:v>
                </c:pt>
                <c:pt idx="4">
                  <c:v>99.86</c:v>
                </c:pt>
                <c:pt idx="5">
                  <c:v>99.36</c:v>
                </c:pt>
                <c:pt idx="6">
                  <c:v>98.45</c:v>
                </c:pt>
                <c:pt idx="7">
                  <c:v>96.86</c:v>
                </c:pt>
                <c:pt idx="8">
                  <c:v>94.13</c:v>
                </c:pt>
                <c:pt idx="9">
                  <c:v>89.51</c:v>
                </c:pt>
                <c:pt idx="10">
                  <c:v>82.23</c:v>
                </c:pt>
                <c:pt idx="11">
                  <c:v>72.739999999999995</c:v>
                </c:pt>
                <c:pt idx="12">
                  <c:v>62.36</c:v>
                </c:pt>
                <c:pt idx="13">
                  <c:v>51.87</c:v>
                </c:pt>
                <c:pt idx="14">
                  <c:v>41.46</c:v>
                </c:pt>
                <c:pt idx="15">
                  <c:v>31.74</c:v>
                </c:pt>
                <c:pt idx="16">
                  <c:v>23.28</c:v>
                </c:pt>
                <c:pt idx="17">
                  <c:v>16.38</c:v>
                </c:pt>
                <c:pt idx="18">
                  <c:v>11.08</c:v>
                </c:pt>
                <c:pt idx="19">
                  <c:v>7.22</c:v>
                </c:pt>
                <c:pt idx="20">
                  <c:v>4.53</c:v>
                </c:pt>
                <c:pt idx="21">
                  <c:v>2.72</c:v>
                </c:pt>
                <c:pt idx="22">
                  <c:v>1.53</c:v>
                </c:pt>
                <c:pt idx="23">
                  <c:v>0.76</c:v>
                </c:pt>
                <c:pt idx="24">
                  <c:v>0.26</c:v>
                </c:pt>
                <c:pt idx="25">
                  <c:v>0.12</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numCache>
            </c:numRef>
          </c:yVal>
          <c:smooth val="1"/>
          <c:extLst>
            <c:ext xmlns:c16="http://schemas.microsoft.com/office/drawing/2014/chart" uri="{C3380CC4-5D6E-409C-BE32-E72D297353CC}">
              <c16:uniqueId val="{0000000C-D19A-4203-897A-F2119AED292D}"/>
            </c:ext>
          </c:extLst>
        </c:ser>
        <c:dLbls>
          <c:showLegendKey val="0"/>
          <c:showVal val="0"/>
          <c:showCatName val="0"/>
          <c:showSerName val="0"/>
          <c:showPercent val="0"/>
          <c:showBubbleSize val="0"/>
        </c:dLbls>
        <c:axId val="557760623"/>
        <c:axId val="557766447"/>
        <c:extLst/>
      </c:scatterChart>
      <c:valAx>
        <c:axId val="557760623"/>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r>
                  <a:rPr lang="en-US" sz="3200">
                    <a:solidFill>
                      <a:schemeClr val="tx1"/>
                    </a:solidFill>
                    <a:latin typeface="Calibri (Body)"/>
                    <a:cs typeface="Times New Roman" panose="02020603050405020304" pitchFamily="18" charset="0"/>
                  </a:rPr>
                  <a:t>Particle Size (um)</a:t>
                </a:r>
              </a:p>
            </c:rich>
          </c:tx>
          <c:layout>
            <c:manualLayout>
              <c:xMode val="edge"/>
              <c:yMode val="edge"/>
              <c:x val="0.44411983120304094"/>
              <c:y val="0.94065341834043037"/>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endParaRPr lang="en-US"/>
          </a:p>
        </c:txPr>
        <c:crossAx val="557766447"/>
        <c:crosses val="autoZero"/>
        <c:crossBetween val="midCat"/>
      </c:valAx>
      <c:valAx>
        <c:axId val="557766447"/>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r>
                  <a:rPr lang="en-US" sz="3200">
                    <a:solidFill>
                      <a:schemeClr val="tx1"/>
                    </a:solidFill>
                    <a:latin typeface="Calibri (Body)"/>
                    <a:cs typeface="Times New Roman" panose="02020603050405020304" pitchFamily="18" charset="0"/>
                  </a:rPr>
                  <a:t>% Pass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Calibri (Body)"/>
                <a:ea typeface="+mn-ea"/>
                <a:cs typeface="Times New Roman" panose="02020603050405020304" pitchFamily="18" charset="0"/>
              </a:defRPr>
            </a:pPr>
            <a:endParaRPr lang="en-US"/>
          </a:p>
        </c:txPr>
        <c:crossAx val="557760623"/>
        <c:crosses val="autoZero"/>
        <c:crossBetween val="midCat"/>
      </c:valAx>
      <c:spPr>
        <a:noFill/>
        <a:ln>
          <a:noFill/>
        </a:ln>
        <a:effectLst/>
      </c:spPr>
    </c:plotArea>
    <c:legend>
      <c:legendPos val="t"/>
      <c:layout>
        <c:manualLayout>
          <c:xMode val="edge"/>
          <c:yMode val="edge"/>
          <c:x val="2.2601770366939423E-2"/>
          <c:y val="5.8948769756235725E-2"/>
          <c:w val="0.92456770109618658"/>
          <c:h val="0.2078494003166157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584530"/>
            <a:ext cx="27980640" cy="1400725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1131956"/>
            <a:ext cx="24688800" cy="9713804"/>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3D96A-E866-43EE-AEC0-883E697AFF5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241000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3D96A-E866-43EE-AEC0-883E697AFF5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107694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142067"/>
            <a:ext cx="709803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142067"/>
            <a:ext cx="2088261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3D96A-E866-43EE-AEC0-883E697AFF5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243788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3D96A-E866-43EE-AEC0-883E697AFF5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264810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030472"/>
            <a:ext cx="28392120" cy="1673605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6924858"/>
            <a:ext cx="28392120" cy="88010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3D96A-E866-43EE-AEC0-883E697AFF5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182434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13D96A-E866-43EE-AEC0-883E697AFF50}"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52613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42076"/>
            <a:ext cx="2839212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862823"/>
            <a:ext cx="13926024"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4696440"/>
            <a:ext cx="13926024"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862823"/>
            <a:ext cx="13994608"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4696440"/>
            <a:ext cx="13994608"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3D96A-E866-43EE-AEC0-883E697AFF50}"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204292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3D96A-E866-43EE-AEC0-883E697AFF50}"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262349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3D96A-E866-43EE-AEC0-883E697AFF50}"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150064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792902"/>
            <a:ext cx="16664940" cy="285919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7813D96A-E866-43EE-AEC0-883E697AFF50}"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121584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792902"/>
            <a:ext cx="16664940" cy="285919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7813D96A-E866-43EE-AEC0-883E697AFF50}"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B080-DD23-4878-9B2F-272A0DD6A471}" type="slidenum">
              <a:rPr lang="en-US" smtClean="0"/>
              <a:t>‹#›</a:t>
            </a:fld>
            <a:endParaRPr lang="en-US"/>
          </a:p>
        </p:txBody>
      </p:sp>
    </p:spTree>
    <p:extLst>
      <p:ext uri="{BB962C8B-B14F-4D97-AF65-F5344CB8AC3E}">
        <p14:creationId xmlns:p14="http://schemas.microsoft.com/office/powerpoint/2010/main" val="174726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142076"/>
            <a:ext cx="2839212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710333"/>
            <a:ext cx="2839212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7290595"/>
            <a:ext cx="7406640" cy="2142067"/>
          </a:xfrm>
          <a:prstGeom prst="rect">
            <a:avLst/>
          </a:prstGeom>
        </p:spPr>
        <p:txBody>
          <a:bodyPr vert="horz" lIns="91440" tIns="45720" rIns="91440" bIns="45720" rtlCol="0" anchor="ctr"/>
          <a:lstStyle>
            <a:lvl1pPr algn="l">
              <a:defRPr sz="4320">
                <a:solidFill>
                  <a:schemeClr val="tx1">
                    <a:tint val="75000"/>
                  </a:schemeClr>
                </a:solidFill>
              </a:defRPr>
            </a:lvl1pPr>
          </a:lstStyle>
          <a:p>
            <a:fld id="{7813D96A-E866-43EE-AEC0-883E697AFF50}" type="datetimeFigureOut">
              <a:rPr lang="en-US" smtClean="0"/>
              <a:t>3/6/2023</a:t>
            </a:fld>
            <a:endParaRPr lang="en-US"/>
          </a:p>
        </p:txBody>
      </p:sp>
      <p:sp>
        <p:nvSpPr>
          <p:cNvPr id="5" name="Footer Placeholder 4"/>
          <p:cNvSpPr>
            <a:spLocks noGrp="1"/>
          </p:cNvSpPr>
          <p:nvPr>
            <p:ph type="ftr" sz="quarter" idx="3"/>
          </p:nvPr>
        </p:nvSpPr>
        <p:spPr>
          <a:xfrm>
            <a:off x="10904220" y="37290595"/>
            <a:ext cx="11109960" cy="21420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7290595"/>
            <a:ext cx="7406640" cy="2142067"/>
          </a:xfrm>
          <a:prstGeom prst="rect">
            <a:avLst/>
          </a:prstGeom>
        </p:spPr>
        <p:txBody>
          <a:bodyPr vert="horz" lIns="91440" tIns="45720" rIns="91440" bIns="45720" rtlCol="0" anchor="ctr"/>
          <a:lstStyle>
            <a:lvl1pPr algn="r">
              <a:defRPr sz="4320">
                <a:solidFill>
                  <a:schemeClr val="tx1">
                    <a:tint val="75000"/>
                  </a:schemeClr>
                </a:solidFill>
              </a:defRPr>
            </a:lvl1pPr>
          </a:lstStyle>
          <a:p>
            <a:fld id="{45ABB080-DD23-4878-9B2F-272A0DD6A471}" type="slidenum">
              <a:rPr lang="en-US" smtClean="0"/>
              <a:t>‹#›</a:t>
            </a:fld>
            <a:endParaRPr lang="en-US"/>
          </a:p>
        </p:txBody>
      </p:sp>
    </p:spTree>
    <p:extLst>
      <p:ext uri="{BB962C8B-B14F-4D97-AF65-F5344CB8AC3E}">
        <p14:creationId xmlns:p14="http://schemas.microsoft.com/office/powerpoint/2010/main" val="257783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C9776-E617-4893-94BB-45C1A45271A0}"/>
              </a:ext>
            </a:extLst>
          </p:cNvPr>
          <p:cNvSpPr txBox="1"/>
          <p:nvPr/>
        </p:nvSpPr>
        <p:spPr>
          <a:xfrm>
            <a:off x="489858" y="3495011"/>
            <a:ext cx="15544800" cy="9325630"/>
          </a:xfrm>
          <a:prstGeom prst="rect">
            <a:avLst/>
          </a:prstGeom>
          <a:noFill/>
        </p:spPr>
        <p:txBody>
          <a:bodyPr wrap="square" rtlCol="0">
            <a:spAutoFit/>
          </a:bodyPr>
          <a:lstStyle/>
          <a:p>
            <a:pPr algn="ctr"/>
            <a:r>
              <a:rPr lang="en-US" sz="4000" b="1" u="sng" dirty="0">
                <a:solidFill>
                  <a:srgbClr val="000000"/>
                </a:solidFill>
                <a:cs typeface="Times New Roman" panose="02020603050405020304" pitchFamily="18" charset="0"/>
              </a:rPr>
              <a:t>Introduction</a:t>
            </a:r>
          </a:p>
          <a:p>
            <a:pPr algn="just"/>
            <a:r>
              <a:rPr lang="en-US" sz="4000" dirty="0">
                <a:solidFill>
                  <a:srgbClr val="000000"/>
                </a:solidFill>
                <a:cs typeface="Times New Roman" panose="02020603050405020304" pitchFamily="18" charset="0"/>
              </a:rPr>
              <a:t>Lunar dust coverage can significantly impact the thermo-optical properties of external surfaces for spacecraft and systems operating in the Lunar orbit or on the Lunar surface. This impacts the thermal control of these vehicles. Testing must be done to determine how much surface optics are affected by varying levels of lunar dust coverage. Optics and Particle Size Distributions (PSDs) of the simulant used in these tests are critical to the results [2]. Many lunar simulants are available for testing, but their thermo-optical properties are not well characterized. To resolve this unknown, 13 different lunar dust simulants’ IR emissivity, </a:t>
            </a:r>
            <a:r>
              <a:rPr lang="el-GR" sz="4000" dirty="0">
                <a:solidFill>
                  <a:srgbClr val="000000"/>
                </a:solidFill>
                <a:cs typeface="Times New Roman" panose="02020603050405020304" pitchFamily="18" charset="0"/>
              </a:rPr>
              <a:t>ε</a:t>
            </a:r>
            <a:r>
              <a:rPr lang="en-US" sz="4000" dirty="0">
                <a:solidFill>
                  <a:srgbClr val="000000"/>
                </a:solidFill>
                <a:cs typeface="Times New Roman" panose="02020603050405020304" pitchFamily="18" charset="0"/>
              </a:rPr>
              <a:t>, and solar absorptivity, </a:t>
            </a:r>
            <a:r>
              <a:rPr lang="el-GR" sz="4000" dirty="0">
                <a:solidFill>
                  <a:srgbClr val="000000"/>
                </a:solidFill>
                <a:cs typeface="Times New Roman" panose="02020603050405020304" pitchFamily="18" charset="0"/>
              </a:rPr>
              <a:t>α</a:t>
            </a:r>
            <a:r>
              <a:rPr lang="en-US" sz="4000" dirty="0">
                <a:solidFill>
                  <a:srgbClr val="000000"/>
                </a:solidFill>
                <a:cs typeface="Times New Roman" panose="02020603050405020304" pitchFamily="18" charset="0"/>
              </a:rPr>
              <a:t>, were measured and are presented with their PSDs here. Solar absorptivities of lunar samples were calculated from reflectance spectra found in the Lunar Sourcebook and are compared to the measured absorptivities of the simulants. </a:t>
            </a:r>
            <a:endParaRPr lang="en-US" sz="4000" dirty="0">
              <a:cs typeface="Times New Roman" panose="02020603050405020304" pitchFamily="18" charset="0"/>
            </a:endParaRPr>
          </a:p>
          <a:p>
            <a:pPr algn="just"/>
            <a:endParaRPr lang="en-US" sz="4000" dirty="0">
              <a:cs typeface="Times New Roman" panose="02020603050405020304" pitchFamily="18" charset="0"/>
            </a:endParaRPr>
          </a:p>
        </p:txBody>
      </p:sp>
      <p:sp>
        <p:nvSpPr>
          <p:cNvPr id="5" name="TextBox 4">
            <a:extLst>
              <a:ext uri="{FF2B5EF4-FFF2-40B4-BE49-F238E27FC236}">
                <a16:creationId xmlns:a16="http://schemas.microsoft.com/office/drawing/2014/main" id="{D59010EA-5A7F-4420-82EC-279B729BF449}"/>
              </a:ext>
            </a:extLst>
          </p:cNvPr>
          <p:cNvSpPr txBox="1"/>
          <p:nvPr/>
        </p:nvSpPr>
        <p:spPr>
          <a:xfrm>
            <a:off x="489858" y="12218562"/>
            <a:ext cx="15544800" cy="9325630"/>
          </a:xfrm>
          <a:prstGeom prst="rect">
            <a:avLst/>
          </a:prstGeom>
          <a:noFill/>
        </p:spPr>
        <p:txBody>
          <a:bodyPr wrap="square" rtlCol="0">
            <a:spAutoFit/>
          </a:bodyPr>
          <a:lstStyle/>
          <a:p>
            <a:pPr indent="124688" algn="ctr"/>
            <a:r>
              <a:rPr lang="en-US" sz="4000" b="1" u="sng" dirty="0">
                <a:solidFill>
                  <a:srgbClr val="000000"/>
                </a:solidFill>
                <a:ea typeface="Calibri" panose="020F0502020204030204" pitchFamily="34" charset="0"/>
                <a:cs typeface="Times New Roman" panose="02020603050405020304" pitchFamily="18" charset="0"/>
              </a:rPr>
              <a:t>Optics Measurement Methodology</a:t>
            </a:r>
            <a:r>
              <a:rPr lang="en-US" sz="4000" u="sng" dirty="0">
                <a:solidFill>
                  <a:srgbClr val="000000"/>
                </a:solidFill>
                <a:ea typeface="Calibri" panose="020F0502020204030204" pitchFamily="34" charset="0"/>
                <a:cs typeface="Times New Roman" panose="02020603050405020304" pitchFamily="18" charset="0"/>
              </a:rPr>
              <a:t> </a:t>
            </a:r>
          </a:p>
          <a:p>
            <a:pPr algn="just"/>
            <a:r>
              <a:rPr lang="en-US" sz="4000" dirty="0">
                <a:solidFill>
                  <a:srgbClr val="000000"/>
                </a:solidFill>
                <a:ea typeface="Calibri" panose="020F0502020204030204" pitchFamily="34" charset="0"/>
                <a:cs typeface="Times New Roman" panose="02020603050405020304" pitchFamily="18" charset="0"/>
              </a:rPr>
              <a:t>Simulants were not ground, sieved, or otherwise processed. Samples were prepared for optics measurement by dispersing the particles in isopropyl alcohol and then dissolved in order to achieve a loose packed particle bed in specially 3D printed sample containers. They were then placed on a hot plate to remove the moisture resulting in a flat, uniform thickness surface. Each container was sealed with optically transparent low-density polyethylene before being placed in the spectrometers to measure solar and IR transmittance and reflectance, as shown in Figure 1. Solar optics were measured in a Perkin Elmer Lambda 950 Spectrometer with a 150 mm integrating sphere and IR optics were measured with a </a:t>
            </a:r>
            <a:r>
              <a:rPr lang="en-US" sz="4000" dirty="0" err="1">
                <a:solidFill>
                  <a:srgbClr val="000000"/>
                </a:solidFill>
                <a:ea typeface="Calibri" panose="020F0502020204030204" pitchFamily="34" charset="0"/>
                <a:cs typeface="Times New Roman" panose="02020603050405020304" pitchFamily="18" charset="0"/>
              </a:rPr>
              <a:t>Thermo</a:t>
            </a:r>
            <a:r>
              <a:rPr lang="en-US" sz="4000" dirty="0">
                <a:solidFill>
                  <a:srgbClr val="000000"/>
                </a:solidFill>
                <a:ea typeface="Calibri" panose="020F0502020204030204" pitchFamily="34" charset="0"/>
                <a:cs typeface="Times New Roman" panose="02020603050405020304" pitchFamily="18" charset="0"/>
              </a:rPr>
              <a:t> Scientific Nicolet iS50 with a </a:t>
            </a:r>
            <a:r>
              <a:rPr lang="en-US" sz="4000" dirty="0" err="1">
                <a:solidFill>
                  <a:srgbClr val="000000"/>
                </a:solidFill>
                <a:ea typeface="Calibri" panose="020F0502020204030204" pitchFamily="34" charset="0"/>
                <a:cs typeface="Times New Roman" panose="02020603050405020304" pitchFamily="18" charset="0"/>
              </a:rPr>
              <a:t>midIntegrat</a:t>
            </a:r>
            <a:r>
              <a:rPr lang="en-US" sz="4000" dirty="0">
                <a:solidFill>
                  <a:srgbClr val="000000"/>
                </a:solidFill>
                <a:ea typeface="Calibri" panose="020F0502020204030204" pitchFamily="34" charset="0"/>
                <a:cs typeface="Times New Roman" panose="02020603050405020304" pitchFamily="18" charset="0"/>
              </a:rPr>
              <a:t> Sphere from Pike Technologies. Reflectivity and transmissivity data were post-processed using the AM0 solar spectrum to return </a:t>
            </a:r>
            <a:r>
              <a:rPr lang="el-GR" sz="4000" dirty="0">
                <a:solidFill>
                  <a:srgbClr val="000000"/>
                </a:solidFill>
                <a:ea typeface="Calibri" panose="020F0502020204030204" pitchFamily="34" charset="0"/>
                <a:cs typeface="Times New Roman" panose="02020603050405020304" pitchFamily="18" charset="0"/>
              </a:rPr>
              <a:t>α</a:t>
            </a:r>
            <a:r>
              <a:rPr lang="en-US" sz="4000" dirty="0">
                <a:solidFill>
                  <a:srgbClr val="000000"/>
                </a:solidFill>
                <a:ea typeface="Calibri" panose="020F0502020204030204" pitchFamily="34" charset="0"/>
                <a:cs typeface="Times New Roman" panose="02020603050405020304" pitchFamily="18" charset="0"/>
              </a:rPr>
              <a:t> [1]. </a:t>
            </a:r>
          </a:p>
          <a:p>
            <a:pPr indent="124688" algn="just"/>
            <a:endParaRPr lang="en-US" sz="4000" dirty="0">
              <a:ea typeface="Calibri" panose="020F0502020204030204" pitchFamily="34" charset="0"/>
              <a:cs typeface="Times New Roman" panose="02020603050405020304" pitchFamily="18" charset="0"/>
            </a:endParaRPr>
          </a:p>
        </p:txBody>
      </p:sp>
      <p:pic>
        <p:nvPicPr>
          <p:cNvPr id="1027" name="Picture 9" descr="A picture containing indoor, appliance&#10;&#10;Description automatically generated">
            <a:extLst>
              <a:ext uri="{FF2B5EF4-FFF2-40B4-BE49-F238E27FC236}">
                <a16:creationId xmlns:a16="http://schemas.microsoft.com/office/drawing/2014/main" id="{D63F0A07-1DFA-42CC-AC6C-4AB8C93D0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81" t="3885" r="25262" b="5621"/>
          <a:stretch/>
        </p:blipFill>
        <p:spPr bwMode="auto">
          <a:xfrm rot="5400000">
            <a:off x="3920217" y="18782445"/>
            <a:ext cx="8553449" cy="1285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CAC04CF-24B9-40A7-AD35-E6A14BB03BEF}"/>
              </a:ext>
            </a:extLst>
          </p:cNvPr>
          <p:cNvSpPr txBox="1"/>
          <p:nvPr/>
        </p:nvSpPr>
        <p:spPr>
          <a:xfrm>
            <a:off x="489858" y="29655658"/>
            <a:ext cx="15544800" cy="1477328"/>
          </a:xfrm>
          <a:prstGeom prst="rect">
            <a:avLst/>
          </a:prstGeom>
          <a:noFill/>
        </p:spPr>
        <p:txBody>
          <a:bodyPr wrap="square" rtlCol="0">
            <a:spAutoFit/>
          </a:bodyPr>
          <a:lstStyle/>
          <a:p>
            <a:pPr algn="just"/>
            <a:r>
              <a:rPr lang="en-US" sz="3600" dirty="0">
                <a:solidFill>
                  <a:srgbClr val="000000"/>
                </a:solidFill>
                <a:effectLst/>
                <a:ea typeface="Calibri" panose="020F0502020204030204" pitchFamily="34" charset="0"/>
                <a:cs typeface="Times New Roman" panose="02020603050405020304" pitchFamily="18" charset="0"/>
              </a:rPr>
              <a:t>Figure 1. One of the simulants inside the 3D-printed sample container mounted inside the Lambda 950 Spectrometer.</a:t>
            </a:r>
            <a:endParaRPr lang="en-US" sz="3600" dirty="0">
              <a:effectLst/>
              <a:ea typeface="Calibri" panose="020F0502020204030204" pitchFamily="34" charset="0"/>
              <a:cs typeface="Times New Roman" panose="02020603050405020304" pitchFamily="18" charset="0"/>
            </a:endParaRPr>
          </a:p>
          <a:p>
            <a:pPr algn="just"/>
            <a:endParaRPr lang="en-US" dirty="0">
              <a:cs typeface="Times New Roman" panose="02020603050405020304" pitchFamily="18" charset="0"/>
            </a:endParaRPr>
          </a:p>
        </p:txBody>
      </p:sp>
      <p:sp>
        <p:nvSpPr>
          <p:cNvPr id="10" name="TextBox 9">
            <a:extLst>
              <a:ext uri="{FF2B5EF4-FFF2-40B4-BE49-F238E27FC236}">
                <a16:creationId xmlns:a16="http://schemas.microsoft.com/office/drawing/2014/main" id="{A23F0BD7-2846-403A-9DAC-6307AE90A478}"/>
              </a:ext>
            </a:extLst>
          </p:cNvPr>
          <p:cNvSpPr txBox="1"/>
          <p:nvPr/>
        </p:nvSpPr>
        <p:spPr>
          <a:xfrm>
            <a:off x="16883744" y="34911486"/>
            <a:ext cx="15544800" cy="5016758"/>
          </a:xfrm>
          <a:prstGeom prst="rect">
            <a:avLst/>
          </a:prstGeom>
          <a:noFill/>
        </p:spPr>
        <p:txBody>
          <a:bodyPr wrap="square">
            <a:spAutoFit/>
          </a:bodyPr>
          <a:lstStyle/>
          <a:p>
            <a:pPr marL="0" marR="0" indent="182880" algn="ctr">
              <a:spcBef>
                <a:spcPts val="0"/>
              </a:spcBef>
              <a:spcAft>
                <a:spcPts val="0"/>
              </a:spcAft>
            </a:pPr>
            <a:r>
              <a:rPr lang="en-US" sz="4000" b="1" u="sng" dirty="0">
                <a:solidFill>
                  <a:srgbClr val="000000"/>
                </a:solidFill>
                <a:effectLst/>
                <a:ea typeface="Calibri" panose="020F0502020204030204" pitchFamily="34" charset="0"/>
                <a:cs typeface="Times New Roman" panose="02020603050405020304" pitchFamily="18" charset="0"/>
              </a:rPr>
              <a:t>Future Work</a:t>
            </a:r>
            <a:endParaRPr lang="en-US" sz="4000" b="1" u="sng" dirty="0">
              <a:solidFill>
                <a:srgbClr val="000000"/>
              </a:solidFill>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dirty="0">
                <a:solidFill>
                  <a:srgbClr val="000000"/>
                </a:solidFill>
                <a:effectLst/>
                <a:ea typeface="Calibri" panose="020F0502020204030204" pitchFamily="34" charset="0"/>
                <a:cs typeface="Times New Roman" panose="02020603050405020304" pitchFamily="18" charset="0"/>
              </a:rPr>
              <a:t>Next steps for this team are performing dust coverage testing on different surface materials to evaluate change in surface thermo-optical properties and therefore heat rejection capability. The team also plans to use this data to predict worst-case optics of surfaces analytically and validate with test data. More research may be needed on correlating PSDs and agglutinate content with reflectance since previous work indicates a correlation [2].</a:t>
            </a:r>
            <a:endParaRPr lang="en-US" sz="40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5AD3D2F-0B8C-427E-9E61-67F7CFB28906}"/>
              </a:ext>
            </a:extLst>
          </p:cNvPr>
          <p:cNvSpPr txBox="1"/>
          <p:nvPr/>
        </p:nvSpPr>
        <p:spPr>
          <a:xfrm>
            <a:off x="545923" y="35863192"/>
            <a:ext cx="15512794" cy="3785652"/>
          </a:xfrm>
          <a:prstGeom prst="rect">
            <a:avLst/>
          </a:prstGeom>
          <a:noFill/>
        </p:spPr>
        <p:txBody>
          <a:bodyPr wrap="square">
            <a:spAutoFit/>
          </a:bodyPr>
          <a:lstStyle/>
          <a:p>
            <a:pPr marL="0" marR="0" indent="182880" algn="ctr">
              <a:spcBef>
                <a:spcPts val="0"/>
              </a:spcBef>
              <a:spcAft>
                <a:spcPts val="0"/>
              </a:spcAft>
            </a:pPr>
            <a:r>
              <a:rPr lang="en-US" sz="4000" b="1" u="sng" dirty="0">
                <a:solidFill>
                  <a:srgbClr val="000000"/>
                </a:solidFill>
                <a:effectLst/>
                <a:ea typeface="Calibri" panose="020F0502020204030204" pitchFamily="34" charset="0"/>
                <a:cs typeface="Times New Roman" panose="02020603050405020304" pitchFamily="18" charset="0"/>
              </a:rPr>
              <a:t>Acknowledgments</a:t>
            </a:r>
            <a:r>
              <a:rPr lang="en-US" sz="4000" u="sng" dirty="0">
                <a:solidFill>
                  <a:srgbClr val="000000"/>
                </a:solidFill>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4000" dirty="0">
                <a:solidFill>
                  <a:srgbClr val="000000"/>
                </a:solidFill>
                <a:effectLst/>
                <a:ea typeface="Calibri" panose="020F0502020204030204" pitchFamily="34" charset="0"/>
                <a:cs typeface="Times New Roman" panose="02020603050405020304" pitchFamily="18" charset="0"/>
              </a:rPr>
              <a:t>This work was funded by the NASA Gateway Program and optics measurements were performed at the FLEX Lab at Purdue University with the help and expertise of Dr. Joseph Peoples. Simulant  PSDs were obtained from wet dispersal techniques at the Simulant Development Lab at NASA Johnson Space Center with the assistance of Dr. Ross </a:t>
            </a:r>
            <a:r>
              <a:rPr lang="en-US" sz="4000" dirty="0" err="1">
                <a:solidFill>
                  <a:srgbClr val="000000"/>
                </a:solidFill>
                <a:effectLst/>
                <a:ea typeface="Calibri" panose="020F0502020204030204" pitchFamily="34" charset="0"/>
                <a:cs typeface="Times New Roman" panose="02020603050405020304" pitchFamily="18" charset="0"/>
              </a:rPr>
              <a:t>Kovtun</a:t>
            </a:r>
            <a:r>
              <a:rPr lang="en-US" sz="4000" dirty="0">
                <a:solidFill>
                  <a:srgbClr val="000000"/>
                </a:solidFill>
                <a:effectLst/>
                <a:ea typeface="Calibri" panose="020F0502020204030204" pitchFamily="34"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132A432-32C9-4284-887C-86C2B1470903}"/>
              </a:ext>
            </a:extLst>
          </p:cNvPr>
          <p:cNvSpPr txBox="1"/>
          <p:nvPr/>
        </p:nvSpPr>
        <p:spPr>
          <a:xfrm>
            <a:off x="17157032" y="3526357"/>
            <a:ext cx="14630400" cy="707886"/>
          </a:xfrm>
          <a:prstGeom prst="rect">
            <a:avLst/>
          </a:prstGeom>
          <a:noFill/>
        </p:spPr>
        <p:txBody>
          <a:bodyPr wrap="square">
            <a:spAutoFit/>
          </a:bodyPr>
          <a:lstStyle/>
          <a:p>
            <a:pPr marL="0" marR="0" indent="182880" algn="ctr">
              <a:spcBef>
                <a:spcPts val="0"/>
              </a:spcBef>
              <a:spcAft>
                <a:spcPts val="0"/>
              </a:spcAft>
            </a:pPr>
            <a:r>
              <a:rPr lang="en-US" sz="4000" b="1" u="sng" dirty="0">
                <a:solidFill>
                  <a:srgbClr val="000000"/>
                </a:solidFill>
                <a:effectLst/>
                <a:ea typeface="Calibri" panose="020F0502020204030204" pitchFamily="34" charset="0"/>
                <a:cs typeface="Times New Roman" panose="02020603050405020304" pitchFamily="18" charset="0"/>
              </a:rPr>
              <a:t>Results</a:t>
            </a:r>
          </a:p>
        </p:txBody>
      </p:sp>
      <p:graphicFrame>
        <p:nvGraphicFramePr>
          <p:cNvPr id="15" name="Table 4">
            <a:extLst>
              <a:ext uri="{FF2B5EF4-FFF2-40B4-BE49-F238E27FC236}">
                <a16:creationId xmlns:a16="http://schemas.microsoft.com/office/drawing/2014/main" id="{67320DEB-BC0D-4861-947C-1C2300B64BD5}"/>
              </a:ext>
            </a:extLst>
          </p:cNvPr>
          <p:cNvGraphicFramePr>
            <a:graphicFrameLocks noGrp="1"/>
          </p:cNvGraphicFramePr>
          <p:nvPr>
            <p:extLst>
              <p:ext uri="{D42A27DB-BD31-4B8C-83A1-F6EECF244321}">
                <p14:modId xmlns:p14="http://schemas.microsoft.com/office/powerpoint/2010/main" val="2865370033"/>
              </p:ext>
            </p:extLst>
          </p:nvPr>
        </p:nvGraphicFramePr>
        <p:xfrm>
          <a:off x="16794366" y="4874372"/>
          <a:ext cx="15544800" cy="10302240"/>
        </p:xfrm>
        <a:graphic>
          <a:graphicData uri="http://schemas.openxmlformats.org/drawingml/2006/table">
            <a:tbl>
              <a:tblPr firstRow="1" bandRow="1">
                <a:tableStyleId>{6E25E649-3F16-4E02-A733-19D2CDBF48F0}</a:tableStyleId>
              </a:tblPr>
              <a:tblGrid>
                <a:gridCol w="6098291">
                  <a:extLst>
                    <a:ext uri="{9D8B030D-6E8A-4147-A177-3AD203B41FA5}">
                      <a16:colId xmlns:a16="http://schemas.microsoft.com/office/drawing/2014/main" val="149575938"/>
                    </a:ext>
                  </a:extLst>
                </a:gridCol>
                <a:gridCol w="2481943">
                  <a:extLst>
                    <a:ext uri="{9D8B030D-6E8A-4147-A177-3AD203B41FA5}">
                      <a16:colId xmlns:a16="http://schemas.microsoft.com/office/drawing/2014/main" val="1655008439"/>
                    </a:ext>
                  </a:extLst>
                </a:gridCol>
                <a:gridCol w="3624943">
                  <a:extLst>
                    <a:ext uri="{9D8B030D-6E8A-4147-A177-3AD203B41FA5}">
                      <a16:colId xmlns:a16="http://schemas.microsoft.com/office/drawing/2014/main" val="2528683262"/>
                    </a:ext>
                  </a:extLst>
                </a:gridCol>
                <a:gridCol w="3339623">
                  <a:extLst>
                    <a:ext uri="{9D8B030D-6E8A-4147-A177-3AD203B41FA5}">
                      <a16:colId xmlns:a16="http://schemas.microsoft.com/office/drawing/2014/main" val="1284573203"/>
                    </a:ext>
                  </a:extLst>
                </a:gridCol>
              </a:tblGrid>
              <a:tr h="575452">
                <a:tc>
                  <a:txBody>
                    <a:bodyPr/>
                    <a:lstStyle/>
                    <a:p>
                      <a:pPr algn="ctr"/>
                      <a:r>
                        <a:rPr lang="en-US" sz="4000" dirty="0"/>
                        <a:t>Sample</a:t>
                      </a:r>
                      <a:endParaRPr lang="en-US" sz="4000" dirty="0">
                        <a:latin typeface="Times New Roman" panose="02020603050405020304" pitchFamily="18" charset="0"/>
                        <a:cs typeface="Times New Roman" panose="02020603050405020304" pitchFamily="18" charset="0"/>
                      </a:endParaRPr>
                    </a:p>
                  </a:txBody>
                  <a:tcPr anchor="ctr">
                    <a:solidFill>
                      <a:srgbClr val="0B3D91"/>
                    </a:solidFill>
                  </a:tcPr>
                </a:tc>
                <a:tc>
                  <a:txBody>
                    <a:bodyPr/>
                    <a:lstStyle/>
                    <a:p>
                      <a:pPr algn="ctr"/>
                      <a:r>
                        <a:rPr lang="en-US" sz="4000" dirty="0"/>
                        <a:t>Region</a:t>
                      </a:r>
                      <a:endParaRPr lang="en-US" sz="4000" dirty="0">
                        <a:latin typeface="Times New Roman" panose="02020603050405020304" pitchFamily="18" charset="0"/>
                        <a:cs typeface="Times New Roman" panose="02020603050405020304" pitchFamily="18" charset="0"/>
                      </a:endParaRPr>
                    </a:p>
                  </a:txBody>
                  <a:tcPr anchor="ctr">
                    <a:solidFill>
                      <a:srgbClr val="0B3D91"/>
                    </a:solidFill>
                  </a:tcPr>
                </a:tc>
                <a:tc>
                  <a:txBody>
                    <a:bodyPr/>
                    <a:lstStyle/>
                    <a:p>
                      <a:pPr algn="ctr"/>
                      <a:r>
                        <a:rPr lang="en-US" sz="4000" dirty="0"/>
                        <a:t>Solar </a:t>
                      </a:r>
                      <a:r>
                        <a:rPr lang="el-GR" sz="4000" dirty="0"/>
                        <a:t>α</a:t>
                      </a:r>
                      <a:endParaRPr lang="en-US" sz="4000" dirty="0">
                        <a:latin typeface="Times New Roman" panose="02020603050405020304" pitchFamily="18" charset="0"/>
                        <a:cs typeface="Times New Roman" panose="02020603050405020304" pitchFamily="18" charset="0"/>
                      </a:endParaRPr>
                    </a:p>
                  </a:txBody>
                  <a:tcPr anchor="ctr">
                    <a:solidFill>
                      <a:srgbClr val="0B3D91"/>
                    </a:solidFill>
                  </a:tcPr>
                </a:tc>
                <a:tc>
                  <a:txBody>
                    <a:bodyPr/>
                    <a:lstStyle/>
                    <a:p>
                      <a:pPr algn="ctr"/>
                      <a:r>
                        <a:rPr lang="en-US" sz="4000" dirty="0"/>
                        <a:t>IR </a:t>
                      </a:r>
                      <a:r>
                        <a:rPr lang="el-GR" sz="4000" dirty="0"/>
                        <a:t>ε</a:t>
                      </a:r>
                      <a:endParaRPr lang="en-US" sz="4000" dirty="0">
                        <a:latin typeface="Times New Roman" panose="02020603050405020304" pitchFamily="18" charset="0"/>
                        <a:cs typeface="Times New Roman" panose="02020603050405020304" pitchFamily="18" charset="0"/>
                      </a:endParaRPr>
                    </a:p>
                  </a:txBody>
                  <a:tcPr anchor="ctr">
                    <a:solidFill>
                      <a:srgbClr val="0B3D91"/>
                    </a:solidFill>
                  </a:tcPr>
                </a:tc>
                <a:extLst>
                  <a:ext uri="{0D108BD9-81ED-4DB2-BD59-A6C34878D82A}">
                    <a16:rowId xmlns:a16="http://schemas.microsoft.com/office/drawing/2014/main" val="1515014148"/>
                  </a:ext>
                </a:extLst>
              </a:tr>
              <a:tr h="564116">
                <a:tc>
                  <a:txBody>
                    <a:bodyPr/>
                    <a:lstStyle/>
                    <a:p>
                      <a:pPr algn="l"/>
                      <a:r>
                        <a:rPr lang="en-US" sz="3600" b="1" dirty="0"/>
                        <a:t>Lunar Mare Sample [3]</a:t>
                      </a:r>
                      <a:endParaRPr lang="en-US" sz="3600" b="1" dirty="0">
                        <a:latin typeface="Times New Roman" panose="02020603050405020304" pitchFamily="18" charset="0"/>
                        <a:cs typeface="Times New Roman" panose="02020603050405020304" pitchFamily="18" charset="0"/>
                      </a:endParaRPr>
                    </a:p>
                  </a:txBody>
                  <a:tcPr anchor="ctr"/>
                </a:tc>
                <a:tc>
                  <a:txBody>
                    <a:bodyPr/>
                    <a:lstStyle/>
                    <a:p>
                      <a:pPr algn="l"/>
                      <a:r>
                        <a:rPr lang="en-US" sz="3600" b="1" dirty="0"/>
                        <a:t>Mare</a:t>
                      </a:r>
                      <a:endParaRPr lang="en-US" sz="3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600" b="1" kern="1200" dirty="0">
                          <a:solidFill>
                            <a:schemeClr val="dk1"/>
                          </a:solidFill>
                          <a:latin typeface="+mn-lt"/>
                          <a:ea typeface="+mn-ea"/>
                          <a:cs typeface="+mn-cs"/>
                        </a:rPr>
                        <a:t>0.811-0.834</a:t>
                      </a:r>
                    </a:p>
                  </a:txBody>
                  <a:tcPr anchor="ctr"/>
                </a:tc>
                <a:tc>
                  <a:txBody>
                    <a:bodyPr/>
                    <a:lstStyle/>
                    <a:p>
                      <a:pPr algn="ctr"/>
                      <a:r>
                        <a:rPr lang="en-US" sz="3600" b="1" dirty="0"/>
                        <a:t>-</a:t>
                      </a:r>
                      <a:endParaRPr lang="en-US" sz="36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27673235"/>
                  </a:ext>
                </a:extLst>
              </a:tr>
              <a:tr h="564116">
                <a:tc>
                  <a:txBody>
                    <a:bodyPr/>
                    <a:lstStyle/>
                    <a:p>
                      <a:pPr algn="l"/>
                      <a:r>
                        <a:rPr lang="en-US" sz="3600" dirty="0"/>
                        <a:t>OPRL2N</a:t>
                      </a:r>
                      <a:endParaRPr lang="en-US" sz="3600" dirty="0">
                        <a:latin typeface="Times New Roman" panose="02020603050405020304" pitchFamily="18" charset="0"/>
                        <a:cs typeface="Times New Roman" panose="02020603050405020304" pitchFamily="18" charset="0"/>
                      </a:endParaRPr>
                    </a:p>
                  </a:txBody>
                  <a:tcPr anchor="ctr"/>
                </a:tc>
                <a:tc>
                  <a:txBody>
                    <a:bodyPr/>
                    <a:lstStyle/>
                    <a:p>
                      <a:pPr algn="l" rtl="0" fontAlgn="ctr"/>
                      <a:r>
                        <a:rPr lang="en-US" sz="3600" kern="1200" dirty="0">
                          <a:solidFill>
                            <a:schemeClr val="dk1"/>
                          </a:solidFill>
                        </a:rPr>
                        <a:t>Mare</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0.804</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0.900</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382065318"/>
                  </a:ext>
                </a:extLst>
              </a:tr>
              <a:tr h="564116">
                <a:tc>
                  <a:txBody>
                    <a:bodyPr/>
                    <a:lstStyle/>
                    <a:p>
                      <a:pPr algn="l"/>
                      <a:r>
                        <a:rPr lang="en-US" sz="3600" dirty="0" err="1"/>
                        <a:t>Exolith</a:t>
                      </a:r>
                      <a:r>
                        <a:rPr lang="en-US" sz="3600" dirty="0"/>
                        <a:t> LMS 1</a:t>
                      </a:r>
                      <a:endParaRPr lang="en-US" sz="3600" dirty="0">
                        <a:latin typeface="Times New Roman" panose="02020603050405020304" pitchFamily="18" charset="0"/>
                        <a:cs typeface="Times New Roman" panose="02020603050405020304" pitchFamily="18" charset="0"/>
                      </a:endParaRPr>
                    </a:p>
                  </a:txBody>
                  <a:tcPr anchor="ctr"/>
                </a:tc>
                <a:tc>
                  <a:txBody>
                    <a:bodyPr/>
                    <a:lstStyle/>
                    <a:p>
                      <a:pPr algn="l" rtl="0" fontAlgn="ctr"/>
                      <a:r>
                        <a:rPr lang="en-US" sz="3600" kern="1200" dirty="0">
                          <a:solidFill>
                            <a:schemeClr val="dk1"/>
                          </a:solidFill>
                        </a:rPr>
                        <a:t>Mare</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0.777</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0.895</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827040015"/>
                  </a:ext>
                </a:extLst>
              </a:tr>
              <a:tr h="564116">
                <a:tc>
                  <a:txBody>
                    <a:bodyPr/>
                    <a:lstStyle/>
                    <a:p>
                      <a:pPr algn="l"/>
                      <a:r>
                        <a:rPr lang="en-US" sz="3600" dirty="0"/>
                        <a:t>JSC 1A</a:t>
                      </a:r>
                      <a:endParaRPr lang="en-US" sz="3600" dirty="0">
                        <a:latin typeface="Times New Roman" panose="02020603050405020304" pitchFamily="18" charset="0"/>
                        <a:cs typeface="Times New Roman" panose="02020603050405020304" pitchFamily="18" charset="0"/>
                      </a:endParaRPr>
                    </a:p>
                  </a:txBody>
                  <a:tcPr anchor="ctr"/>
                </a:tc>
                <a:tc>
                  <a:txBody>
                    <a:bodyPr/>
                    <a:lstStyle/>
                    <a:p>
                      <a:pPr algn="l" rtl="0" fontAlgn="ctr"/>
                      <a:r>
                        <a:rPr lang="en-US" sz="3600" kern="1200" dirty="0">
                          <a:solidFill>
                            <a:schemeClr val="dk1"/>
                          </a:solidFill>
                        </a:rPr>
                        <a:t>Mare</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0.794</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0.903</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836586170"/>
                  </a:ext>
                </a:extLst>
              </a:tr>
              <a:tr h="564116">
                <a:tc>
                  <a:txBody>
                    <a:bodyPr/>
                    <a:lstStyle/>
                    <a:p>
                      <a:pPr algn="l"/>
                      <a:r>
                        <a:rPr lang="en-US" sz="3600" b="1" dirty="0"/>
                        <a:t>Lunar Highlands Sample [3]</a:t>
                      </a:r>
                      <a:endParaRPr lang="en-US" sz="3600" b="1" dirty="0">
                        <a:latin typeface="Times New Roman" panose="02020603050405020304" pitchFamily="18" charset="0"/>
                        <a:cs typeface="Times New Roman" panose="02020603050405020304" pitchFamily="18" charset="0"/>
                      </a:endParaRPr>
                    </a:p>
                  </a:txBody>
                  <a:tcPr anchor="ctr"/>
                </a:tc>
                <a:tc>
                  <a:txBody>
                    <a:bodyPr/>
                    <a:lstStyle/>
                    <a:p>
                      <a:pPr algn="l"/>
                      <a:r>
                        <a:rPr lang="en-US" sz="3600" b="1" dirty="0"/>
                        <a:t>Highlands</a:t>
                      </a:r>
                      <a:endParaRPr lang="en-US" sz="3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600" b="1" kern="1200" dirty="0">
                          <a:solidFill>
                            <a:schemeClr val="dk1"/>
                          </a:solidFill>
                          <a:latin typeface="+mn-lt"/>
                          <a:ea typeface="+mn-ea"/>
                          <a:cs typeface="+mn-cs"/>
                        </a:rPr>
                        <a:t>0.557-0.619</a:t>
                      </a:r>
                    </a:p>
                  </a:txBody>
                  <a:tcPr anchor="ctr"/>
                </a:tc>
                <a:tc>
                  <a:txBody>
                    <a:bodyPr/>
                    <a:lstStyle/>
                    <a:p>
                      <a:pPr algn="ctr"/>
                      <a:r>
                        <a:rPr lang="en-US" sz="3600" b="1" dirty="0"/>
                        <a:t>-</a:t>
                      </a:r>
                      <a:endParaRPr lang="en-US" sz="36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1914611"/>
                  </a:ext>
                </a:extLst>
              </a:tr>
              <a:tr h="564116">
                <a:tc>
                  <a:txBody>
                    <a:bodyPr/>
                    <a:lstStyle/>
                    <a:p>
                      <a:r>
                        <a:rPr lang="en-US" sz="3600" dirty="0"/>
                        <a:t>Exolith LHS 1</a:t>
                      </a:r>
                      <a:endParaRPr lang="en-US" sz="3600" dirty="0">
                        <a:latin typeface="Times New Roman" panose="02020603050405020304" pitchFamily="18" charset="0"/>
                        <a:cs typeface="Times New Roman" panose="02020603050405020304" pitchFamily="18" charset="0"/>
                      </a:endParaRPr>
                    </a:p>
                  </a:txBody>
                  <a:tcPr/>
                </a:tc>
                <a:tc>
                  <a:txBody>
                    <a:bodyPr/>
                    <a:lstStyle/>
                    <a:p>
                      <a:pPr algn="l" rtl="0" fontAlgn="ct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0.603</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0.873</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202997591"/>
                  </a:ext>
                </a:extLst>
              </a:tr>
              <a:tr h="564116">
                <a:tc>
                  <a:txBody>
                    <a:bodyPr/>
                    <a:lstStyle/>
                    <a:p>
                      <a:r>
                        <a:rPr lang="en-US" sz="3600" dirty="0"/>
                        <a:t>NU LHT 2M</a:t>
                      </a:r>
                      <a:endParaRPr lang="en-US" sz="3600" dirty="0">
                        <a:latin typeface="Times New Roman" panose="02020603050405020304" pitchFamily="18" charset="0"/>
                        <a:cs typeface="Times New Roman" panose="02020603050405020304" pitchFamily="18" charset="0"/>
                      </a:endParaRPr>
                    </a:p>
                  </a:txBody>
                  <a:tcPr/>
                </a:tc>
                <a:tc>
                  <a:txBody>
                    <a:bodyPr/>
                    <a:lstStyle/>
                    <a:p>
                      <a:pPr algn="l" rtl="0" fontAlgn="ct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0.631</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0.882</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513842582"/>
                  </a:ext>
                </a:extLst>
              </a:tr>
              <a:tr h="564116">
                <a:tc>
                  <a:txBody>
                    <a:bodyPr/>
                    <a:lstStyle/>
                    <a:p>
                      <a:r>
                        <a:rPr lang="en-US" sz="3600" dirty="0"/>
                        <a:t>NU LHT 4M</a:t>
                      </a:r>
                      <a:endParaRPr lang="en-US" sz="3600" dirty="0">
                        <a:latin typeface="Times New Roman" panose="02020603050405020304" pitchFamily="18" charset="0"/>
                        <a:cs typeface="Times New Roman" panose="02020603050405020304" pitchFamily="18" charset="0"/>
                      </a:endParaRPr>
                    </a:p>
                  </a:txBody>
                  <a:tcPr/>
                </a:tc>
                <a:tc>
                  <a:txBody>
                    <a:bodyPr/>
                    <a:lstStyle/>
                    <a:p>
                      <a:pPr algn="l" rtl="0" fontAlgn="ct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0.638</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0.876</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474061100"/>
                  </a:ext>
                </a:extLst>
              </a:tr>
              <a:tr h="564116">
                <a:tc>
                  <a:txBody>
                    <a:bodyPr/>
                    <a:lstStyle/>
                    <a:p>
                      <a:r>
                        <a:rPr lang="en-US" sz="3600" dirty="0"/>
                        <a:t>OPRH4W30</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0.618</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0.879</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049587203"/>
                  </a:ext>
                </a:extLst>
              </a:tr>
              <a:tr h="564116">
                <a:tc>
                  <a:txBody>
                    <a:bodyPr/>
                    <a:lstStyle/>
                    <a:p>
                      <a:r>
                        <a:rPr lang="en-US" sz="3600" dirty="0"/>
                        <a:t>OPRH3N</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0.671</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0.885</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530803876"/>
                  </a:ext>
                </a:extLst>
              </a:tr>
              <a:tr h="564116">
                <a:tc>
                  <a:txBody>
                    <a:bodyPr/>
                    <a:lstStyle/>
                    <a:p>
                      <a:r>
                        <a:rPr lang="en-US" sz="3600" dirty="0"/>
                        <a:t>OPRH3W20</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0.674</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0.887</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340167126"/>
                  </a:ext>
                </a:extLst>
              </a:tr>
              <a:tr h="564116">
                <a:tc>
                  <a:txBody>
                    <a:bodyPr/>
                    <a:lstStyle/>
                    <a:p>
                      <a:r>
                        <a:rPr lang="en-US" sz="3600" dirty="0"/>
                        <a:t>OPRH3W25</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0.667</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0.884</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6149190"/>
                  </a:ext>
                </a:extLst>
              </a:tr>
              <a:tr h="564116">
                <a:tc>
                  <a:txBody>
                    <a:bodyPr/>
                    <a:lstStyle/>
                    <a:p>
                      <a:r>
                        <a:rPr lang="en-US" sz="3600" dirty="0"/>
                        <a:t>OPRH3W30</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0.665</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0.883</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12539988"/>
                  </a:ext>
                </a:extLst>
              </a:tr>
              <a:tr h="564116">
                <a:tc>
                  <a:txBody>
                    <a:bodyPr/>
                    <a:lstStyle/>
                    <a:p>
                      <a:r>
                        <a:rPr lang="en-US" sz="3600" dirty="0"/>
                        <a:t>OPRH3W35</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3600" kern="1200" dirty="0">
                          <a:solidFill>
                            <a:schemeClr val="dk1"/>
                          </a:solidFill>
                        </a:rPr>
                        <a:t>Highlands</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0.645</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0.875</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247369584"/>
                  </a:ext>
                </a:extLst>
              </a:tr>
              <a:tr h="564116">
                <a:tc>
                  <a:txBody>
                    <a:bodyPr/>
                    <a:lstStyle/>
                    <a:p>
                      <a:r>
                        <a:rPr lang="en-US" sz="3600" dirty="0"/>
                        <a:t>NU LHT Agglutinates</a:t>
                      </a:r>
                      <a:endParaRPr lang="en-US" sz="3600" dirty="0">
                        <a:latin typeface="Times New Roman" panose="02020603050405020304" pitchFamily="18" charset="0"/>
                        <a:cs typeface="Times New Roman" panose="02020603050405020304" pitchFamily="18" charset="0"/>
                      </a:endParaRPr>
                    </a:p>
                  </a:txBody>
                  <a:tcPr/>
                </a:tc>
                <a:tc>
                  <a:txBody>
                    <a:bodyPr/>
                    <a:lstStyle/>
                    <a:p>
                      <a:pPr algn="l" rtl="0" fontAlgn="ctr"/>
                      <a:r>
                        <a:rPr lang="en-US" sz="3600" kern="1200" dirty="0">
                          <a:solidFill>
                            <a:schemeClr val="dk1"/>
                          </a:solidFill>
                        </a:rPr>
                        <a:t>Both</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ctr"/>
                      <a:r>
                        <a:rPr lang="en-US" sz="3600" kern="1200" dirty="0">
                          <a:solidFill>
                            <a:schemeClr val="dk1"/>
                          </a:solidFill>
                        </a:rPr>
                        <a:t>0.698</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rtl="0" fontAlgn="b"/>
                      <a:r>
                        <a:rPr lang="en-US" sz="3600" kern="1200" dirty="0">
                          <a:solidFill>
                            <a:schemeClr val="dk1"/>
                          </a:solidFill>
                        </a:rPr>
                        <a:t>0.887</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532601655"/>
                  </a:ext>
                </a:extLst>
              </a:tr>
            </a:tbl>
          </a:graphicData>
        </a:graphic>
      </p:graphicFrame>
      <p:sp>
        <p:nvSpPr>
          <p:cNvPr id="17" name="TextBox 16">
            <a:extLst>
              <a:ext uri="{FF2B5EF4-FFF2-40B4-BE49-F238E27FC236}">
                <a16:creationId xmlns:a16="http://schemas.microsoft.com/office/drawing/2014/main" id="{E38D7E6B-8DC9-4851-B661-36A7E4A1F093}"/>
              </a:ext>
            </a:extLst>
          </p:cNvPr>
          <p:cNvSpPr txBox="1"/>
          <p:nvPr/>
        </p:nvSpPr>
        <p:spPr>
          <a:xfrm>
            <a:off x="16915750" y="27026212"/>
            <a:ext cx="15544800" cy="8094524"/>
          </a:xfrm>
          <a:prstGeom prst="rect">
            <a:avLst/>
          </a:prstGeom>
          <a:noFill/>
        </p:spPr>
        <p:txBody>
          <a:bodyPr wrap="square">
            <a:spAutoFit/>
          </a:bodyPr>
          <a:lstStyle/>
          <a:p>
            <a:pPr marL="0" marR="0" indent="182880" algn="ctr">
              <a:spcBef>
                <a:spcPts val="0"/>
              </a:spcBef>
              <a:spcAft>
                <a:spcPts val="0"/>
              </a:spcAft>
            </a:pPr>
            <a:r>
              <a:rPr lang="en-US" sz="4000" b="1" u="sng" dirty="0">
                <a:solidFill>
                  <a:srgbClr val="000000"/>
                </a:solidFill>
                <a:effectLst/>
                <a:ea typeface="Calibri" panose="020F0502020204030204" pitchFamily="34" charset="0"/>
                <a:cs typeface="Times New Roman" panose="02020603050405020304" pitchFamily="18" charset="0"/>
              </a:rPr>
              <a:t>Conclusion</a:t>
            </a:r>
          </a:p>
          <a:p>
            <a:pPr algn="just"/>
            <a:r>
              <a:rPr lang="en-US" sz="4000" dirty="0">
                <a:solidFill>
                  <a:srgbClr val="000000"/>
                </a:solidFill>
                <a:ea typeface="Calibri" panose="020F0502020204030204" pitchFamily="34" charset="0"/>
                <a:cs typeface="Times New Roman" panose="02020603050405020304" pitchFamily="18" charset="0"/>
              </a:rPr>
              <a:t>There was more variation in simulant </a:t>
            </a:r>
            <a:r>
              <a:rPr lang="el-GR" sz="4000" dirty="0">
                <a:solidFill>
                  <a:srgbClr val="000000"/>
                </a:solidFill>
                <a:ea typeface="Calibri" panose="020F0502020204030204" pitchFamily="34" charset="0"/>
                <a:cs typeface="Times New Roman" panose="02020603050405020304" pitchFamily="18" charset="0"/>
              </a:rPr>
              <a:t>α</a:t>
            </a:r>
            <a:r>
              <a:rPr lang="en-US" sz="4000" dirty="0">
                <a:solidFill>
                  <a:srgbClr val="000000"/>
                </a:solidFill>
                <a:ea typeface="Calibri" panose="020F0502020204030204" pitchFamily="34" charset="0"/>
                <a:cs typeface="Times New Roman" panose="02020603050405020304" pitchFamily="18" charset="0"/>
              </a:rPr>
              <a:t> than </a:t>
            </a:r>
            <a:r>
              <a:rPr lang="el-GR" sz="4000" dirty="0">
                <a:solidFill>
                  <a:srgbClr val="000000"/>
                </a:solidFill>
                <a:ea typeface="Calibri" panose="020F0502020204030204" pitchFamily="34" charset="0"/>
                <a:cs typeface="Times New Roman" panose="02020603050405020304" pitchFamily="18" charset="0"/>
              </a:rPr>
              <a:t>ε</a:t>
            </a:r>
            <a:r>
              <a:rPr lang="en-US" sz="4000" dirty="0">
                <a:solidFill>
                  <a:srgbClr val="000000"/>
                </a:solidFill>
                <a:ea typeface="Calibri" panose="020F0502020204030204" pitchFamily="34" charset="0"/>
                <a:cs typeface="Times New Roman" panose="02020603050405020304" pitchFamily="18" charset="0"/>
              </a:rPr>
              <a:t>. Lunar mare simulants have a higher </a:t>
            </a:r>
            <a:r>
              <a:rPr lang="el-GR" sz="4000" dirty="0">
                <a:solidFill>
                  <a:srgbClr val="000000"/>
                </a:solidFill>
                <a:ea typeface="Calibri" panose="020F0502020204030204" pitchFamily="34" charset="0"/>
                <a:cs typeface="Times New Roman" panose="02020603050405020304" pitchFamily="18" charset="0"/>
              </a:rPr>
              <a:t>α</a:t>
            </a:r>
            <a:r>
              <a:rPr lang="en-US" sz="4000" dirty="0">
                <a:solidFill>
                  <a:srgbClr val="000000"/>
                </a:solidFill>
                <a:ea typeface="Calibri" panose="020F0502020204030204" pitchFamily="34" charset="0"/>
                <a:cs typeface="Times New Roman" panose="02020603050405020304" pitchFamily="18" charset="0"/>
              </a:rPr>
              <a:t> than highlands simulants, as is expected. Mare simulants were slightly lower than the values calculated from published reflectivity of lunar Mare samples while highlands simulants were generally slightly higher than highlands samples [3]. The IR </a:t>
            </a:r>
            <a:r>
              <a:rPr lang="el-GR" sz="4000" dirty="0">
                <a:solidFill>
                  <a:srgbClr val="000000"/>
                </a:solidFill>
                <a:ea typeface="Calibri" panose="020F0502020204030204" pitchFamily="34" charset="0"/>
                <a:cs typeface="Times New Roman" panose="02020603050405020304" pitchFamily="18" charset="0"/>
              </a:rPr>
              <a:t>ε</a:t>
            </a:r>
            <a:r>
              <a:rPr lang="en-US" sz="4000" dirty="0">
                <a:solidFill>
                  <a:srgbClr val="000000"/>
                </a:solidFill>
                <a:ea typeface="Calibri" panose="020F0502020204030204" pitchFamily="34" charset="0"/>
                <a:cs typeface="Times New Roman" panose="02020603050405020304" pitchFamily="18" charset="0"/>
              </a:rPr>
              <a:t> of all simulants were about the same and had a standard deviation &lt;0.01. It has been shown that the smaller particle sizes of lunar simulants the higher the reflectivity [2]. Interestingly, these results cannot support that. The agglutinate content should also impact reflectivity [3]. OPRH3W simulants indicate increased absorptivity with decreasing agglutinate content, contrary to NU LHT samples. More optics measurements are needed where PSDs are equalized before testing.</a:t>
            </a:r>
          </a:p>
        </p:txBody>
      </p:sp>
      <p:graphicFrame>
        <p:nvGraphicFramePr>
          <p:cNvPr id="18" name="Content Placeholder 4">
            <a:extLst>
              <a:ext uri="{FF2B5EF4-FFF2-40B4-BE49-F238E27FC236}">
                <a16:creationId xmlns:a16="http://schemas.microsoft.com/office/drawing/2014/main" id="{026F9017-633E-44C0-9FEF-DDC9DE880243}"/>
              </a:ext>
            </a:extLst>
          </p:cNvPr>
          <p:cNvGraphicFramePr>
            <a:graphicFrameLocks/>
          </p:cNvGraphicFramePr>
          <p:nvPr>
            <p:extLst>
              <p:ext uri="{D42A27DB-BD31-4B8C-83A1-F6EECF244321}">
                <p14:modId xmlns:p14="http://schemas.microsoft.com/office/powerpoint/2010/main" val="459785550"/>
              </p:ext>
            </p:extLst>
          </p:nvPr>
        </p:nvGraphicFramePr>
        <p:xfrm>
          <a:off x="16699833" y="15271230"/>
          <a:ext cx="15639334" cy="1058800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2CCFDF73-E790-418B-9ECE-4729E6F07616}"/>
              </a:ext>
            </a:extLst>
          </p:cNvPr>
          <p:cNvSpPr txBox="1"/>
          <p:nvPr/>
        </p:nvSpPr>
        <p:spPr>
          <a:xfrm>
            <a:off x="16794366" y="25985268"/>
            <a:ext cx="15544800" cy="1200329"/>
          </a:xfrm>
          <a:prstGeom prst="rect">
            <a:avLst/>
          </a:prstGeom>
          <a:noFill/>
        </p:spPr>
        <p:txBody>
          <a:bodyPr wrap="square" rtlCol="0">
            <a:spAutoFit/>
          </a:bodyPr>
          <a:lstStyle/>
          <a:p>
            <a:pPr algn="just"/>
            <a:r>
              <a:rPr lang="en-US" sz="3600" dirty="0">
                <a:solidFill>
                  <a:srgbClr val="000000"/>
                </a:solidFill>
                <a:effectLst/>
                <a:ea typeface="Calibri" panose="020F0502020204030204" pitchFamily="34" charset="0"/>
                <a:cs typeface="Times New Roman" panose="02020603050405020304" pitchFamily="18" charset="0"/>
              </a:rPr>
              <a:t>Figure 2. PSD of Lunar Simulants. Dotted line represents Mare simulants and solid line represent highland simulants</a:t>
            </a:r>
            <a:endParaRPr lang="en-US" sz="1600" dirty="0">
              <a:cs typeface="Times New Roman" panose="02020603050405020304" pitchFamily="18" charset="0"/>
            </a:endParaRPr>
          </a:p>
        </p:txBody>
      </p:sp>
      <p:grpSp>
        <p:nvGrpSpPr>
          <p:cNvPr id="2" name="Group 1">
            <a:extLst>
              <a:ext uri="{FF2B5EF4-FFF2-40B4-BE49-F238E27FC236}">
                <a16:creationId xmlns:a16="http://schemas.microsoft.com/office/drawing/2014/main" id="{76237097-B2E7-43DE-AB62-94390F413498}"/>
              </a:ext>
            </a:extLst>
          </p:cNvPr>
          <p:cNvGrpSpPr/>
          <p:nvPr/>
        </p:nvGrpSpPr>
        <p:grpSpPr>
          <a:xfrm>
            <a:off x="457852" y="305356"/>
            <a:ext cx="32002695" cy="3108543"/>
            <a:chOff x="559542" y="341510"/>
            <a:chExt cx="32002695" cy="3108543"/>
          </a:xfrm>
        </p:grpSpPr>
        <p:sp>
          <p:nvSpPr>
            <p:cNvPr id="27" name="TextBox 26">
              <a:extLst>
                <a:ext uri="{FF2B5EF4-FFF2-40B4-BE49-F238E27FC236}">
                  <a16:creationId xmlns:a16="http://schemas.microsoft.com/office/drawing/2014/main" id="{22C4D2E7-2B0D-4296-B8C3-3D40EE8AED1D}"/>
                </a:ext>
              </a:extLst>
            </p:cNvPr>
            <p:cNvSpPr txBox="1"/>
            <p:nvPr/>
          </p:nvSpPr>
          <p:spPr>
            <a:xfrm>
              <a:off x="647613" y="341510"/>
              <a:ext cx="31914624" cy="3108543"/>
            </a:xfrm>
            <a:prstGeom prst="rect">
              <a:avLst/>
            </a:prstGeom>
            <a:solidFill>
              <a:schemeClr val="accent1">
                <a:lumMod val="20000"/>
                <a:lumOff val="80000"/>
              </a:schemeClr>
            </a:solidFill>
            <a:ln w="76200">
              <a:solidFill>
                <a:srgbClr val="0B3D9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algn="ctr">
                <a:spcBef>
                  <a:spcPts val="0"/>
                </a:spcBef>
                <a:spcAft>
                  <a:spcPts val="0"/>
                </a:spcAft>
              </a:pPr>
              <a:r>
                <a:rPr lang="en-US" sz="8000" b="1" dirty="0">
                  <a:effectLst/>
                  <a:ea typeface="Times New Roman" panose="02020603050405020304" pitchFamily="18" charset="0"/>
                  <a:cs typeface="Times New Roman" panose="02020603050405020304" pitchFamily="18" charset="0"/>
                </a:rPr>
                <a:t>Thermo</a:t>
              </a:r>
              <a:r>
                <a:rPr lang="en-US" sz="8000" b="1" dirty="0">
                  <a:ea typeface="Times New Roman" panose="02020603050405020304" pitchFamily="18" charset="0"/>
                  <a:cs typeface="Times New Roman" panose="02020603050405020304" pitchFamily="18" charset="0"/>
                </a:rPr>
                <a:t>-optical Properties of Lunar Dust Simulants</a:t>
              </a:r>
              <a:endParaRPr lang="en-US" sz="8000" b="1"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4400" dirty="0">
                  <a:effectLst/>
                  <a:ea typeface="Times New Roman" panose="02020603050405020304" pitchFamily="18" charset="0"/>
                  <a:cs typeface="Times New Roman" panose="02020603050405020304" pitchFamily="18" charset="0"/>
                </a:rPr>
                <a:t>Abigail A. Zinecker</a:t>
              </a:r>
              <a:r>
                <a:rPr lang="en-US" sz="4400" baseline="30000" dirty="0">
                  <a:effectLst/>
                  <a:ea typeface="Times New Roman" panose="02020603050405020304" pitchFamily="18" charset="0"/>
                  <a:cs typeface="Times New Roman" panose="02020603050405020304" pitchFamily="18" charset="0"/>
                </a:rPr>
                <a:t>1</a:t>
              </a:r>
              <a:r>
                <a:rPr lang="en-US" sz="4400" dirty="0">
                  <a:effectLst/>
                  <a:ea typeface="Times New Roman" panose="02020603050405020304" pitchFamily="18" charset="0"/>
                  <a:cs typeface="Times New Roman" panose="02020603050405020304" pitchFamily="18" charset="0"/>
                </a:rPr>
                <a:t> and Brittany H. Spivey</a:t>
              </a:r>
              <a:r>
                <a:rPr lang="en-US" sz="4400" baseline="30000" dirty="0">
                  <a:effectLst/>
                  <a:ea typeface="Times New Roman" panose="02020603050405020304" pitchFamily="18" charset="0"/>
                  <a:cs typeface="Times New Roman" panose="02020603050405020304" pitchFamily="18" charset="0"/>
                </a:rPr>
                <a:t>2</a:t>
              </a:r>
              <a:r>
                <a:rPr lang="en-US" sz="4400" dirty="0">
                  <a:effectLst/>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3600" baseline="30000" dirty="0">
                  <a:effectLst/>
                  <a:ea typeface="Times New Roman" panose="02020603050405020304" pitchFamily="18" charset="0"/>
                  <a:cs typeface="Times New Roman" panose="02020603050405020304" pitchFamily="18" charset="0"/>
                </a:rPr>
                <a:t>1</a:t>
              </a:r>
              <a:r>
                <a:rPr lang="en-US" sz="3600" dirty="0">
                  <a:effectLst/>
                  <a:ea typeface="Times New Roman" panose="02020603050405020304" pitchFamily="18" charset="0"/>
                  <a:cs typeface="Times New Roman" panose="02020603050405020304" pitchFamily="18" charset="0"/>
                </a:rPr>
                <a:t>NASA Johnson Space Center (2101 E NASA Pkwy, Houston, TX 77058)</a:t>
              </a:r>
            </a:p>
            <a:p>
              <a:pPr marL="0" marR="0" algn="ctr">
                <a:spcBef>
                  <a:spcPts val="0"/>
                </a:spcBef>
                <a:spcAft>
                  <a:spcPts val="0"/>
                </a:spcAft>
              </a:pPr>
              <a:r>
                <a:rPr lang="en-US" sz="3600" baseline="30000" dirty="0">
                  <a:effectLst/>
                  <a:ea typeface="Times New Roman" panose="02020603050405020304" pitchFamily="18" charset="0"/>
                  <a:cs typeface="Times New Roman" panose="02020603050405020304" pitchFamily="18" charset="0"/>
                </a:rPr>
                <a:t>2</a:t>
              </a:r>
              <a:r>
                <a:rPr lang="en-US" sz="3600" dirty="0">
                  <a:effectLst/>
                  <a:ea typeface="Times New Roman" panose="02020603050405020304" pitchFamily="18" charset="0"/>
                  <a:cs typeface="Times New Roman" panose="02020603050405020304" pitchFamily="18" charset="0"/>
                </a:rPr>
                <a:t>Jacobs (2224 Bay Area Blvd, Houston, TX  77058)</a:t>
              </a:r>
              <a:endParaRPr lang="en-US" sz="3200" dirty="0">
                <a:effectLst/>
                <a:ea typeface="Times New Roman" panose="02020603050405020304" pitchFamily="18" charset="0"/>
                <a:cs typeface="Times New Roman" panose="02020603050405020304" pitchFamily="18" charset="0"/>
              </a:endParaRPr>
            </a:p>
          </p:txBody>
        </p:sp>
        <p:pic>
          <p:nvPicPr>
            <p:cNvPr id="20" name="Picture 19" descr="Logo, company name&#10;&#10;Description automatically generated">
              <a:extLst>
                <a:ext uri="{FF2B5EF4-FFF2-40B4-BE49-F238E27FC236}">
                  <a16:creationId xmlns:a16="http://schemas.microsoft.com/office/drawing/2014/main" id="{D50C8F9A-01FA-4156-998E-E0DAFE4C6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3818" y="777172"/>
              <a:ext cx="2472719" cy="2157349"/>
            </a:xfrm>
            <a:prstGeom prst="rect">
              <a:avLst/>
            </a:prstGeom>
          </p:spPr>
        </p:pic>
        <p:pic>
          <p:nvPicPr>
            <p:cNvPr id="21" name="Picture 20" descr="Icon&#10;&#10;Description automatically generated">
              <a:extLst>
                <a:ext uri="{FF2B5EF4-FFF2-40B4-BE49-F238E27FC236}">
                  <a16:creationId xmlns:a16="http://schemas.microsoft.com/office/drawing/2014/main" id="{BCC4499A-15AC-4AAF-8E05-ACFC7B7C8EE9}"/>
                </a:ext>
              </a:extLst>
            </p:cNvPr>
            <p:cNvPicPr>
              <a:picLocks noChangeAspect="1"/>
            </p:cNvPicPr>
            <p:nvPr/>
          </p:nvPicPr>
          <p:blipFill rotWithShape="1">
            <a:blip r:embed="rId5">
              <a:extLst>
                <a:ext uri="{28A0092B-C50C-407E-A947-70E740481C1C}">
                  <a14:useLocalDpi xmlns:a14="http://schemas.microsoft.com/office/drawing/2010/main" val="0"/>
                </a:ext>
              </a:extLst>
            </a:blip>
            <a:srcRect l="22051" r="22447"/>
            <a:stretch/>
          </p:blipFill>
          <p:spPr>
            <a:xfrm>
              <a:off x="559542" y="494465"/>
              <a:ext cx="2896489" cy="2609364"/>
            </a:xfrm>
            <a:prstGeom prst="rect">
              <a:avLst/>
            </a:prstGeom>
          </p:spPr>
        </p:pic>
        <p:pic>
          <p:nvPicPr>
            <p:cNvPr id="22" name="Picture 2" descr="Forgotten Password - J.N.A.P.">
              <a:extLst>
                <a:ext uri="{FF2B5EF4-FFF2-40B4-BE49-F238E27FC236}">
                  <a16:creationId xmlns:a16="http://schemas.microsoft.com/office/drawing/2014/main" id="{51FE5A72-95A2-4DE1-B9A5-E23223458385}"/>
                </a:ext>
              </a:extLst>
            </p:cNvPr>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64582" y="1526408"/>
              <a:ext cx="2225566" cy="5325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urdue Boilermakers men's basketball - Wikipedia">
              <a:extLst>
                <a:ext uri="{FF2B5EF4-FFF2-40B4-BE49-F238E27FC236}">
                  <a16:creationId xmlns:a16="http://schemas.microsoft.com/office/drawing/2014/main" id="{96712C68-18A4-4FE9-9038-FA8AD579E6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3420" y="1395418"/>
              <a:ext cx="1977763" cy="105645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12F42B81-65AD-4106-A4C2-CAE5DE3DFEE3}"/>
              </a:ext>
            </a:extLst>
          </p:cNvPr>
          <p:cNvSpPr txBox="1"/>
          <p:nvPr/>
        </p:nvSpPr>
        <p:spPr>
          <a:xfrm>
            <a:off x="16699832" y="4156374"/>
            <a:ext cx="15544800" cy="646331"/>
          </a:xfrm>
          <a:prstGeom prst="rect">
            <a:avLst/>
          </a:prstGeom>
          <a:noFill/>
        </p:spPr>
        <p:txBody>
          <a:bodyPr wrap="square" rtlCol="0">
            <a:spAutoFit/>
          </a:bodyPr>
          <a:lstStyle/>
          <a:p>
            <a:pPr algn="just"/>
            <a:r>
              <a:rPr lang="en-US" sz="3600" dirty="0">
                <a:solidFill>
                  <a:srgbClr val="000000"/>
                </a:solidFill>
                <a:effectLst/>
                <a:ea typeface="Calibri" panose="020F0502020204030204" pitchFamily="34" charset="0"/>
                <a:cs typeface="Times New Roman" panose="02020603050405020304" pitchFamily="18" charset="0"/>
              </a:rPr>
              <a:t>Table 1.  Lunar Dust Sample and Simulan</a:t>
            </a:r>
            <a:r>
              <a:rPr lang="en-US" sz="3600" dirty="0">
                <a:solidFill>
                  <a:srgbClr val="000000"/>
                </a:solidFill>
                <a:ea typeface="Calibri" panose="020F0502020204030204" pitchFamily="34" charset="0"/>
                <a:cs typeface="Times New Roman" panose="02020603050405020304" pitchFamily="18" charset="0"/>
              </a:rPr>
              <a:t>t Optics Comparison</a:t>
            </a:r>
            <a:endParaRPr lang="en-US" sz="1600" dirty="0">
              <a:cs typeface="Times New Roman" panose="02020603050405020304" pitchFamily="18" charset="0"/>
            </a:endParaRPr>
          </a:p>
        </p:txBody>
      </p:sp>
      <p:sp>
        <p:nvSpPr>
          <p:cNvPr id="29" name="TextBox 28">
            <a:extLst>
              <a:ext uri="{FF2B5EF4-FFF2-40B4-BE49-F238E27FC236}">
                <a16:creationId xmlns:a16="http://schemas.microsoft.com/office/drawing/2014/main" id="{1428CB63-4649-46A8-A192-9C1B667728E3}"/>
              </a:ext>
            </a:extLst>
          </p:cNvPr>
          <p:cNvSpPr txBox="1"/>
          <p:nvPr/>
        </p:nvSpPr>
        <p:spPr>
          <a:xfrm>
            <a:off x="457851" y="31206138"/>
            <a:ext cx="15544800" cy="4585871"/>
          </a:xfrm>
          <a:prstGeom prst="rect">
            <a:avLst/>
          </a:prstGeom>
          <a:noFill/>
        </p:spPr>
        <p:txBody>
          <a:bodyPr wrap="square">
            <a:spAutoFit/>
          </a:bodyPr>
          <a:lstStyle/>
          <a:p>
            <a:pPr marL="0" marR="0" indent="182880" algn="ctr">
              <a:spcBef>
                <a:spcPts val="0"/>
              </a:spcBef>
              <a:spcAft>
                <a:spcPts val="0"/>
              </a:spcAft>
            </a:pPr>
            <a:r>
              <a:rPr lang="en-US" sz="4000" b="1" u="sng" dirty="0">
                <a:solidFill>
                  <a:srgbClr val="000000"/>
                </a:solidFill>
                <a:effectLst/>
                <a:ea typeface="Calibri" panose="020F0502020204030204" pitchFamily="34" charset="0"/>
                <a:cs typeface="Times New Roman" panose="02020603050405020304" pitchFamily="18" charset="0"/>
              </a:rPr>
              <a:t>References</a:t>
            </a:r>
            <a:endParaRPr lang="en-US" sz="3600" b="1" u="sng" dirty="0">
              <a:solidFill>
                <a:srgbClr val="000000"/>
              </a:solidFill>
              <a:effectLst/>
              <a:ea typeface="Calibri" panose="020F0502020204030204" pitchFamily="34" charset="0"/>
              <a:cs typeface="Times New Roman" panose="02020603050405020304" pitchFamily="18" charset="0"/>
            </a:endParaRPr>
          </a:p>
          <a:p>
            <a:pPr algn="just"/>
            <a:r>
              <a:rPr lang="en-US" sz="3600" dirty="0">
                <a:solidFill>
                  <a:srgbClr val="000000"/>
                </a:solidFill>
                <a:ea typeface="Calibri" panose="020F0502020204030204" pitchFamily="34" charset="0"/>
                <a:cs typeface="Times New Roman" panose="02020603050405020304" pitchFamily="18" charset="0"/>
              </a:rPr>
              <a:t>[1] </a:t>
            </a:r>
            <a:r>
              <a:rPr lang="pt-BR" sz="3600" dirty="0">
                <a:solidFill>
                  <a:srgbClr val="000000"/>
                </a:solidFill>
                <a:ea typeface="Calibri" panose="020F0502020204030204" pitchFamily="34" charset="0"/>
                <a:cs typeface="Times New Roman" panose="02020603050405020304" pitchFamily="18" charset="0"/>
              </a:rPr>
              <a:t>ASTM, Standard Extraterrestrial Reference Spectrum, ASTM E490-00a, 2019. </a:t>
            </a:r>
          </a:p>
          <a:p>
            <a:pPr algn="just"/>
            <a:r>
              <a:rPr lang="pt-BR" sz="3600" dirty="0">
                <a:solidFill>
                  <a:srgbClr val="000000"/>
                </a:solidFill>
                <a:ea typeface="Calibri" panose="020F0502020204030204" pitchFamily="34" charset="0"/>
                <a:cs typeface="Times New Roman" panose="02020603050405020304" pitchFamily="18" charset="0"/>
              </a:rPr>
              <a:t>[2] </a:t>
            </a:r>
            <a:r>
              <a:rPr lang="en-US" sz="3600" dirty="0" err="1">
                <a:solidFill>
                  <a:srgbClr val="000000"/>
                </a:solidFill>
                <a:ea typeface="Calibri" panose="020F0502020204030204" pitchFamily="34" charset="0"/>
                <a:cs typeface="Times New Roman" panose="02020603050405020304" pitchFamily="18" charset="0"/>
              </a:rPr>
              <a:t>Gaier</a:t>
            </a:r>
            <a:r>
              <a:rPr lang="en-US" sz="3600" dirty="0">
                <a:solidFill>
                  <a:srgbClr val="000000"/>
                </a:solidFill>
                <a:ea typeface="Calibri" panose="020F0502020204030204" pitchFamily="34" charset="0"/>
                <a:cs typeface="Times New Roman" panose="02020603050405020304" pitchFamily="18" charset="0"/>
              </a:rPr>
              <a:t>, J., Street, K., &amp; Gustafson, R. (2010). Measurement of the solar absorptance and the thermal emittance of lunar simulants. 40th International Conference on Environmental Systems.</a:t>
            </a:r>
          </a:p>
          <a:p>
            <a:pPr algn="just"/>
            <a:r>
              <a:rPr lang="en-US" sz="3600" dirty="0">
                <a:solidFill>
                  <a:srgbClr val="000000"/>
                </a:solidFill>
                <a:ea typeface="Calibri" panose="020F0502020204030204" pitchFamily="34" charset="0"/>
                <a:cs typeface="Times New Roman" panose="02020603050405020304" pitchFamily="18" charset="0"/>
              </a:rPr>
              <a:t>[3] </a:t>
            </a:r>
            <a:r>
              <a:rPr lang="en-US" sz="3600" dirty="0" err="1">
                <a:solidFill>
                  <a:srgbClr val="000000"/>
                </a:solidFill>
                <a:ea typeface="Calibri" panose="020F0502020204030204" pitchFamily="34" charset="0"/>
                <a:cs typeface="Times New Roman" panose="02020603050405020304" pitchFamily="18" charset="0"/>
              </a:rPr>
              <a:t>Vaniman</a:t>
            </a:r>
            <a:r>
              <a:rPr lang="en-US" sz="3600" dirty="0">
                <a:solidFill>
                  <a:srgbClr val="000000"/>
                </a:solidFill>
                <a:ea typeface="Calibri" panose="020F0502020204030204" pitchFamily="34" charset="0"/>
                <a:cs typeface="Times New Roman" panose="02020603050405020304" pitchFamily="18" charset="0"/>
              </a:rPr>
              <a:t>, D., &amp; French, B. M. (2005). 6. Lunar Rocks. In Lunar sourcebook: A user's guide to the Moon (pp. 210–257). essay, Cambridge University Press / Lunar and Planetary Institute. </a:t>
            </a:r>
          </a:p>
        </p:txBody>
      </p:sp>
    </p:spTree>
    <p:extLst>
      <p:ext uri="{BB962C8B-B14F-4D97-AF65-F5344CB8AC3E}">
        <p14:creationId xmlns:p14="http://schemas.microsoft.com/office/powerpoint/2010/main" val="3633806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BAB9BF2D3984DA16867B4758EF590" ma:contentTypeVersion="2" ma:contentTypeDescription="Create a new document." ma:contentTypeScope="" ma:versionID="aa03ffd04537d6498781edda0713202e">
  <xsd:schema xmlns:xsd="http://www.w3.org/2001/XMLSchema" xmlns:xs="http://www.w3.org/2001/XMLSchema" xmlns:p="http://schemas.microsoft.com/office/2006/metadata/properties" xmlns:ns2="340a1fe3-127b-46fb-88d2-5e516932642e" xmlns:ns3="http://schemas.microsoft.com/sharepoint/v4" targetNamespace="http://schemas.microsoft.com/office/2006/metadata/properties" ma:root="true" ma:fieldsID="881a4919962a043c5546d3d33223009e" ns2:_="" ns3:_="">
    <xsd:import namespace="340a1fe3-127b-46fb-88d2-5e516932642e"/>
    <xsd:import namespace="http://schemas.microsoft.com/sharepoint/v4"/>
    <xsd:element name="properties">
      <xsd:complexType>
        <xsd:sequence>
          <xsd:element name="documentManagement">
            <xsd:complexType>
              <xsd:all>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a1fe3-127b-46fb-88d2-5e51693264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A9B8AC51-6D84-44BD-AE89-01D3DC27E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a1fe3-127b-46fb-88d2-5e51693264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9826F0-F07E-48E7-81FA-C2B7C12AE06F}">
  <ds:schemaRefs>
    <ds:schemaRef ds:uri="http://schemas.microsoft.com/sharepoint/v3/contenttype/forms"/>
  </ds:schemaRefs>
</ds:datastoreItem>
</file>

<file path=customXml/itemProps3.xml><?xml version="1.0" encoding="utf-8"?>
<ds:datastoreItem xmlns:ds="http://schemas.openxmlformats.org/officeDocument/2006/customXml" ds:itemID="{F6D732DF-45F3-4ED2-9AE3-0A97C4A4DFFB}">
  <ds:schemaRefs>
    <ds:schemaRef ds:uri="http://www.w3.org/XML/1998/namespace"/>
    <ds:schemaRef ds:uri="http://schemas.microsoft.com/office/2006/documentManagement/types"/>
    <ds:schemaRef ds:uri="http://schemas.openxmlformats.org/package/2006/metadata/core-properties"/>
    <ds:schemaRef ds:uri="340a1fe3-127b-46fb-88d2-5e516932642e"/>
    <ds:schemaRef ds:uri="http://purl.org/dc/dcmitype/"/>
    <ds:schemaRef ds:uri="http://schemas.microsoft.com/office/2006/metadata/properties"/>
    <ds:schemaRef ds:uri="http://purl.org/dc/terms/"/>
    <ds:schemaRef ds:uri="http://schemas.microsoft.com/office/infopath/2007/PartnerControls"/>
    <ds:schemaRef ds:uri="http://schemas.microsoft.com/sharepoint/v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8965</TotalTime>
  <Words>869</Words>
  <Application>Microsoft Office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(Body)</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Spivey, Brittany H. (JSC-ES311)[Jacobs Technology, Inc.]</dc:creator>
  <cp:lastModifiedBy>Zinecker, Abigail A. (JSC-ES311)</cp:lastModifiedBy>
  <cp:revision>14</cp:revision>
  <dcterms:created xsi:type="dcterms:W3CDTF">2023-02-08T15:26:34Z</dcterms:created>
  <dcterms:modified xsi:type="dcterms:W3CDTF">2023-03-07T00:23:44Z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0x010100431BAB9BF2D3984DA16867B4758EF590</vt:lpwstr>
  </property>
</Properties>
</file>