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95" r:id="rId4"/>
    <p:sldId id="294" r:id="rId5"/>
    <p:sldId id="257" r:id="rId6"/>
    <p:sldId id="281" r:id="rId7"/>
    <p:sldId id="289" r:id="rId8"/>
    <p:sldId id="290" r:id="rId9"/>
    <p:sldId id="282" r:id="rId10"/>
    <p:sldId id="274" r:id="rId11"/>
    <p:sldId id="286" r:id="rId12"/>
    <p:sldId id="279" r:id="rId13"/>
    <p:sldId id="287" r:id="rId14"/>
    <p:sldId id="272" r:id="rId15"/>
    <p:sldId id="288" r:id="rId16"/>
    <p:sldId id="301" r:id="rId17"/>
    <p:sldId id="263" r:id="rId18"/>
    <p:sldId id="271" r:id="rId19"/>
    <p:sldId id="276" r:id="rId20"/>
    <p:sldId id="298" r:id="rId21"/>
    <p:sldId id="299" r:id="rId22"/>
    <p:sldId id="300" r:id="rId23"/>
    <p:sldId id="261" r:id="rId24"/>
    <p:sldId id="283" r:id="rId25"/>
    <p:sldId id="284" r:id="rId26"/>
    <p:sldId id="293" r:id="rId27"/>
    <p:sldId id="297" r:id="rId28"/>
    <p:sldId id="296" r:id="rId29"/>
    <p:sldId id="291" r:id="rId30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20064"/>
    <a:srgbClr val="000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3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20064">
                    <a:alpha val="90000"/>
                  </a:srgb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D5168D59-5E1A-475F-AEF3-D3C0E10BD4E4}" type="datetime1">
              <a:rPr lang="en-GB"/>
              <a:pPr>
                <a:defRPr/>
              </a:pPr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8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6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  <a:lvl2pPr>
              <a:defRPr>
                <a:solidFill>
                  <a:srgbClr val="020064"/>
                </a:solidFill>
              </a:defRPr>
            </a:lvl2pPr>
            <a:lvl3pPr>
              <a:defRPr>
                <a:solidFill>
                  <a:srgbClr val="020064"/>
                </a:solidFill>
              </a:defRPr>
            </a:lvl3pPr>
            <a:lvl4pPr>
              <a:defRPr>
                <a:solidFill>
                  <a:srgbClr val="020064"/>
                </a:solidFill>
              </a:defRPr>
            </a:lvl4pPr>
            <a:lvl5pPr>
              <a:defRPr>
                <a:solidFill>
                  <a:srgbClr val="02006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516494" y="6238696"/>
            <a:ext cx="5029200" cy="37490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1pPr>
            <a:lvl2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2pPr>
            <a:lvl3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3pPr>
            <a:lvl4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4pPr>
            <a:lvl5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1109663"/>
            <a:ext cx="822960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19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DED44D4-624F-4FF1-9337-54A6FE9B2D60}" type="datetime1">
              <a:rPr lang="en-GB"/>
              <a:pPr>
                <a:defRPr/>
              </a:pPr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405585B-7B87-4AA0-BAE2-079BF8E141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8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B8828024-CE50-4346-8701-E072713EE194}" type="datetime1">
              <a:rPr lang="en-GB"/>
              <a:pPr>
                <a:defRPr/>
              </a:pPr>
              <a:t>08/03/2023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BA45A23F-4CAD-4CA2-A1E9-0C9649BF15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9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4B8B5F7D-6F3C-4636-A63D-57F0CADA8C68}" type="datetime1">
              <a:rPr lang="en-GB"/>
              <a:pPr>
                <a:defRPr/>
              </a:pPr>
              <a:t>08/03/2023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1C8CC93-69E9-480F-8118-FE283F6C8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2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8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0738"/>
          </a:xfrm>
          <a:prstGeom prst="rect">
            <a:avLst/>
          </a:prstGeom>
          <a:ln w="31750" cmpd="sng">
            <a:gradFill flip="none" rotWithShape="1">
              <a:gsLst>
                <a:gs pos="0">
                  <a:srgbClr val="020064"/>
                </a:gs>
                <a:gs pos="100000">
                  <a:prstClr val="white"/>
                </a:gs>
              </a:gsLst>
              <a:path path="rect">
                <a:fillToRect r="100000" b="100000"/>
              </a:path>
              <a:tileRect l="-100000" t="-100000"/>
            </a:gra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938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3671888" y="6219825"/>
            <a:ext cx="50022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endParaRPr lang="en-GB" dirty="0"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9" r:id="rId2"/>
    <p:sldLayoutId id="2147483731" r:id="rId3"/>
    <p:sldLayoutId id="2147483732" r:id="rId4"/>
    <p:sldLayoutId id="2147483733" r:id="rId5"/>
  </p:sldLayoutIdLst>
  <p:txStyles>
    <p:titleStyle>
      <a:lvl1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rgbClr val="020064"/>
          </a:solidFill>
          <a:latin typeface="+mj-lt"/>
          <a:ea typeface="ＭＳ Ｐゴシック" charset="-128"/>
          <a:cs typeface="ＭＳ Ｐゴシック" charset="-128"/>
        </a:defRPr>
      </a:lvl1pPr>
      <a:lvl2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2pPr>
      <a:lvl3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3pPr>
      <a:lvl4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4pPr>
      <a:lvl5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5pPr>
      <a:lvl6pPr marL="6397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6pPr>
      <a:lvl7pPr marL="10969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7pPr>
      <a:lvl8pPr marL="15541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8pPr>
      <a:lvl9pPr marL="20113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rgbClr val="020064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charset="0"/>
        <a:buChar char="–"/>
        <a:defRPr sz="2900" kern="1200">
          <a:solidFill>
            <a:srgbClr val="020064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"/>
        <a:defRPr sz="2800" kern="1200">
          <a:solidFill>
            <a:srgbClr val="020064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"/>
        <a:defRPr sz="2700" kern="1200">
          <a:solidFill>
            <a:srgbClr val="020064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85000"/>
        <a:buFont typeface="Arial" charset="0"/>
        <a:buChar char="»"/>
        <a:defRPr sz="2600" kern="1200">
          <a:solidFill>
            <a:srgbClr val="020064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https://space-audio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f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38.jfi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6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fif"/><Relationship Id="rId5" Type="http://schemas.openxmlformats.org/officeDocument/2006/relationships/image" Target="../media/image47.png"/><Relationship Id="rId4" Type="http://schemas.openxmlformats.org/officeDocument/2006/relationships/image" Target="../media/image3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9.gif"/><Relationship Id="rId7" Type="http://schemas.openxmlformats.org/officeDocument/2006/relationships/image" Target="../media/image440.png"/><Relationship Id="rId12" Type="http://schemas.openxmlformats.org/officeDocument/2006/relationships/image" Target="../media/image51.jf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50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media4.wav"/><Relationship Id="rId7" Type="http://schemas.openxmlformats.org/officeDocument/2006/relationships/image" Target="../media/image53.wmf"/><Relationship Id="rId2" Type="http://schemas.microsoft.com/office/2007/relationships/media" Target="../media/media4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Documents\EandPO\2020%20UAH%20SPA%20526%20Inner%20Magnetospheric%20Physics\hiss.wav" TargetMode="External"/><Relationship Id="rId1" Type="http://schemas.microsoft.com/office/2007/relationships/media" Target="file:///E:\Documents\EandPO\2020%20UAH%20SPA%20526%20Inner%20Magnetospheric%20Physics\hiss.wav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6400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1581" y="310356"/>
            <a:ext cx="6272213" cy="1470025"/>
          </a:xfrm>
        </p:spPr>
        <p:txBody>
          <a:bodyPr/>
          <a:lstStyle/>
          <a:p>
            <a:pPr indent="0"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Inner Magnetospheric Physics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600702"/>
            <a:ext cx="6400800" cy="919669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 Gallagher, PhD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NASA Marshall Space Flight Center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dennis.gallagher@nasa.gov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Inner Magnetospheric Physics</a:t>
            </a:r>
            <a:endParaRPr lang="en-GB" dirty="0"/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>
                <a:ea typeface="ＭＳ Ｐゴシック" pitchFamily="34" charset="-128"/>
              </a:rPr>
              <a:t>Historical Background</a:t>
            </a:r>
          </a:p>
          <a:p>
            <a:r>
              <a:rPr lang="en-GB" altLang="en-US" sz="2400">
                <a:ea typeface="ＭＳ Ｐゴシック" pitchFamily="34" charset="-128"/>
              </a:rPr>
              <a:t>Main regions and transport processes</a:t>
            </a:r>
          </a:p>
          <a:p>
            <a:pPr lvl="1"/>
            <a:r>
              <a:rPr lang="en-GB" altLang="en-US" sz="2000">
                <a:ea typeface="ＭＳ Ｐゴシック" pitchFamily="34" charset="-128"/>
              </a:rPr>
              <a:t>Ionosphere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 sheet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Ring current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Radiation belt</a:t>
            </a:r>
          </a:p>
          <a:p>
            <a:r>
              <a:rPr lang="en-GB" altLang="en-US" sz="2500">
                <a:ea typeface="ＭＳ Ｐゴシック" pitchFamily="34" charset="-128"/>
              </a:rPr>
              <a:t>Geomagnetic Activity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Storms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Substorm</a:t>
            </a:r>
          </a:p>
          <a:p>
            <a:r>
              <a:rPr lang="en-GB" altLang="en-US" sz="2500">
                <a:ea typeface="ＭＳ Ｐゴシック" pitchFamily="34" charset="-128"/>
              </a:rPr>
              <a:t>Models</a:t>
            </a:r>
          </a:p>
          <a:p>
            <a:endParaRPr lang="en-GB" altLang="en-US" sz="2500">
              <a:ea typeface="ＭＳ Ｐゴシック" pitchFamily="34" charset="-128"/>
            </a:endParaRPr>
          </a:p>
        </p:txBody>
      </p:sp>
      <p:sp>
        <p:nvSpPr>
          <p:cNvPr id="9222" name="Content Placeholder 11"/>
          <p:cNvSpPr>
            <a:spLocks noGrp="1"/>
          </p:cNvSpPr>
          <p:nvPr>
            <p:ph sz="quarter" idx="10"/>
          </p:nvPr>
        </p:nvSpPr>
        <p:spPr>
          <a:xfrm>
            <a:off x="7980218" y="6306502"/>
            <a:ext cx="929554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Outline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284843" y="5891003"/>
            <a:ext cx="75238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All audio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files come from the University 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of Iowa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2"/>
              </a:rPr>
              <a:t>https://space-audio.org/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under a Creative Commons License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3"/>
              </a:rPr>
              <a:t>https://creativecommons.org/licenses/by/4.0/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where the narration has been removed from the AKR audio file.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Background: Space in 1950</a:t>
            </a:r>
          </a:p>
        </p:txBody>
      </p:sp>
      <p:sp>
        <p:nvSpPr>
          <p:cNvPr id="10245" name="Content Placeholder 5"/>
          <p:cNvSpPr>
            <a:spLocks noGrp="1"/>
          </p:cNvSpPr>
          <p:nvPr>
            <p:ph sz="quarter" idx="10"/>
          </p:nvPr>
        </p:nvSpPr>
        <p:spPr>
          <a:xfrm>
            <a:off x="6585526" y="6406097"/>
            <a:ext cx="2472027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0246" name="Picture 2" descr="1950s_conce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389063"/>
            <a:ext cx="683895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875338" y="5192713"/>
            <a:ext cx="2174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</a:rPr>
              <a:t>Shell of Solar Electrons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 flipV="1">
            <a:off x="6653213" y="4648200"/>
            <a:ext cx="2286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3"/>
          <p:cNvSpPr txBox="1">
            <a:spLocks noChangeArrowheads="1"/>
          </p:cNvSpPr>
          <p:nvPr/>
        </p:nvSpPr>
        <p:spPr bwMode="auto">
          <a:xfrm>
            <a:off x="2438400" y="38100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 err="1">
                <a:solidFill>
                  <a:schemeClr val="bg1"/>
                </a:solidFill>
              </a:rPr>
              <a:t>Heavyside</a:t>
            </a:r>
            <a:r>
              <a:rPr lang="en-US" altLang="en-US" sz="1400" b="1" dirty="0">
                <a:solidFill>
                  <a:schemeClr val="bg1"/>
                </a:solidFill>
              </a:rPr>
              <a:t> layer</a:t>
            </a:r>
          </a:p>
        </p:txBody>
      </p:sp>
      <p:sp>
        <p:nvSpPr>
          <p:cNvPr id="10250" name="Line 5"/>
          <p:cNvSpPr>
            <a:spLocks noChangeShapeType="1"/>
          </p:cNvSpPr>
          <p:nvPr/>
        </p:nvSpPr>
        <p:spPr bwMode="auto">
          <a:xfrm flipV="1">
            <a:off x="3282950" y="3535363"/>
            <a:ext cx="679450" cy="2746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8" r="32615" b="2567"/>
          <a:stretch/>
        </p:blipFill>
        <p:spPr>
          <a:xfrm>
            <a:off x="161798" y="4596467"/>
            <a:ext cx="2572166" cy="21248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88283" y="4542723"/>
            <a:ext cx="25571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dirty="0">
                <a:solidFill>
                  <a:srgbClr val="FFFF00"/>
                </a:solidFill>
              </a:rPr>
              <a:t>Kristian </a:t>
            </a:r>
            <a:r>
              <a:rPr lang="en-US" dirty="0" err="1">
                <a:solidFill>
                  <a:srgbClr val="FFFF00"/>
                </a:solidFill>
              </a:rPr>
              <a:t>Birkeland</a:t>
            </a:r>
            <a:r>
              <a:rPr lang="en-US" dirty="0">
                <a:solidFill>
                  <a:srgbClr val="FFFF00"/>
                </a:solidFill>
              </a:rPr>
              <a:t> 1895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4802" r="32004" b="29439"/>
          <a:stretch/>
        </p:blipFill>
        <p:spPr>
          <a:xfrm>
            <a:off x="6019705" y="1082358"/>
            <a:ext cx="2557558" cy="15500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F6D1B-D286-4C84-BE19-F2C1B1C1C075}"/>
              </a:ext>
            </a:extLst>
          </p:cNvPr>
          <p:cNvSpPr txBox="1"/>
          <p:nvPr/>
        </p:nvSpPr>
        <p:spPr bwMode="auto">
          <a:xfrm>
            <a:off x="161798" y="6454786"/>
            <a:ext cx="96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8E941-0320-494E-94BF-9F0FB956532F}"/>
              </a:ext>
            </a:extLst>
          </p:cNvPr>
          <p:cNvSpPr txBox="1"/>
          <p:nvPr/>
        </p:nvSpPr>
        <p:spPr bwMode="auto">
          <a:xfrm>
            <a:off x="7639759" y="2343332"/>
            <a:ext cx="96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</a:t>
            </a:r>
          </a:p>
        </p:txBody>
      </p:sp>
      <p:sp>
        <p:nvSpPr>
          <p:cNvPr id="11269" name="Content Placeholder 5"/>
          <p:cNvSpPr>
            <a:spLocks noGrp="1"/>
          </p:cNvSpPr>
          <p:nvPr>
            <p:ph sz="quarter" idx="10"/>
          </p:nvPr>
        </p:nvSpPr>
        <p:spPr>
          <a:xfrm>
            <a:off x="6622473" y="6204389"/>
            <a:ext cx="2416608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1270" name="Picture 2" descr="figur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641475"/>
            <a:ext cx="59118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4"/>
          <p:cNvSpPr txBox="1">
            <a:spLocks noChangeArrowheads="1"/>
          </p:cNvSpPr>
          <p:nvPr/>
        </p:nvSpPr>
        <p:spPr bwMode="auto">
          <a:xfrm>
            <a:off x="152400" y="4246563"/>
            <a:ext cx="4332288" cy="1816100"/>
          </a:xfrm>
          <a:prstGeom prst="rect">
            <a:avLst/>
          </a:prstGeom>
          <a:solidFill>
            <a:srgbClr val="DFD5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800" b="1"/>
              <a:t>1952</a:t>
            </a:r>
          </a:p>
          <a:p>
            <a:pPr algn="ctr" eaLnBrk="1" hangingPunct="1"/>
            <a:r>
              <a:rPr lang="en-US" altLang="en-US" sz="2800" b="1"/>
              <a:t>L. R. Owen Storey</a:t>
            </a:r>
          </a:p>
          <a:p>
            <a:pPr algn="ctr" eaLnBrk="1" hangingPunct="1"/>
            <a:r>
              <a:rPr lang="en-US" altLang="en-US" sz="2800" b="1"/>
              <a:t>Cavendish Laboratory</a:t>
            </a:r>
          </a:p>
          <a:p>
            <a:pPr algn="ctr" eaLnBrk="1" hangingPunct="1"/>
            <a:r>
              <a:rPr lang="en-US" altLang="en-US" sz="2800" b="1"/>
              <a:t>University of Cambridge</a:t>
            </a:r>
          </a:p>
        </p:txBody>
      </p:sp>
      <p:pic>
        <p:nvPicPr>
          <p:cNvPr id="11273" name="Picture 2" descr="figure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t="3024" r="10245" b="15121"/>
          <a:stretch>
            <a:fillRect/>
          </a:stretch>
        </p:blipFill>
        <p:spPr bwMode="auto">
          <a:xfrm>
            <a:off x="5432425" y="120650"/>
            <a:ext cx="3506788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682625" y="1201738"/>
            <a:ext cx="414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Whistlers revealed unexpected plasma</a:t>
            </a:r>
          </a:p>
        </p:txBody>
      </p:sp>
      <p:pic>
        <p:nvPicPr>
          <p:cNvPr id="12" name="whistlers_Sept2002_Colorad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1500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 bwMode="auto">
          <a:xfrm>
            <a:off x="652356" y="6579039"/>
            <a:ext cx="80344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L. R. O. Storey, Phil. Trans. R. Soc. </a:t>
            </a:r>
            <a:r>
              <a:rPr lang="en-US" sz="1200" dirty="0" err="1"/>
              <a:t>Lond</a:t>
            </a:r>
            <a:r>
              <a:rPr lang="en-US" sz="1200" dirty="0"/>
              <a:t>. A 1953 246 113-141; DOI: 10.1098/rsta.1953.0011. Published 9 July 1953 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010356" y="1785806"/>
            <a:ext cx="1133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Whistlers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29191"/>
            <a:ext cx="1669256" cy="2358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/>
              <a:t>Historical Background</a:t>
            </a:r>
            <a:endParaRPr lang="en-GB" dirty="0"/>
          </a:p>
        </p:txBody>
      </p:sp>
      <p:pic>
        <p:nvPicPr>
          <p:cNvPr id="12293" name="Picture 2" descr="cnt_r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4114775"/>
            <a:ext cx="20351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van_allen_be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852738"/>
            <a:ext cx="520065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5" descr="explaunch_abma_b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3251175"/>
            <a:ext cx="229076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 descr="Explorer_1_s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981175"/>
            <a:ext cx="28194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1373644" y="1137232"/>
            <a:ext cx="256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400" dirty="0"/>
              <a:t>Explorer 1</a:t>
            </a:r>
          </a:p>
          <a:p>
            <a:pPr algn="ctr" eaLnBrk="1" hangingPunct="1"/>
            <a:r>
              <a:rPr lang="en-US" altLang="en-US" sz="2400" dirty="0"/>
              <a:t>January 31, 1958</a:t>
            </a:r>
          </a:p>
        </p:txBody>
      </p:sp>
      <p:sp>
        <p:nvSpPr>
          <p:cNvPr id="12299" name="Text Box 8"/>
          <p:cNvSpPr txBox="1">
            <a:spLocks noChangeArrowheads="1"/>
          </p:cNvSpPr>
          <p:nvPr/>
        </p:nvSpPr>
        <p:spPr bwMode="auto">
          <a:xfrm>
            <a:off x="4927600" y="6378575"/>
            <a:ext cx="370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b="1"/>
              <a:t>Radiation Belts Discovered</a:t>
            </a:r>
          </a:p>
        </p:txBody>
      </p:sp>
      <p:sp>
        <p:nvSpPr>
          <p:cNvPr id="12301" name="TextBox 14"/>
          <p:cNvSpPr txBox="1">
            <a:spLocks noChangeArrowheads="1"/>
          </p:cNvSpPr>
          <p:nvPr/>
        </p:nvSpPr>
        <p:spPr bwMode="auto">
          <a:xfrm>
            <a:off x="6135688" y="2278063"/>
            <a:ext cx="1141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Van Allen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7345363" y="2460625"/>
            <a:ext cx="1262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von Braun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" t="7999" r="-7509" b="22663"/>
          <a:stretch/>
        </p:blipFill>
        <p:spPr>
          <a:xfrm>
            <a:off x="5694712" y="141587"/>
            <a:ext cx="3301301" cy="2909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842344" y="1869246"/>
            <a:ext cx="13516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William Pickering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307138" y="2146607"/>
            <a:ext cx="13015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James </a:t>
            </a:r>
            <a:r>
              <a:rPr lang="en-US" sz="1200" dirty="0">
                <a:solidFill>
                  <a:schemeClr val="bg1"/>
                </a:solidFill>
                <a:latin typeface="Arial"/>
                <a:ea typeface="ＭＳ Ｐゴシック" charset="-128"/>
                <a:cs typeface="ＭＳ Ｐゴシック" charset="-128"/>
              </a:rPr>
              <a:t>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an Allen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6589161" y="2462213"/>
            <a:ext cx="15124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Wernher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von Braun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325" y="6309158"/>
            <a:ext cx="5051383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Van Allen, James A., Observation of high intensity radiation by satellites 1958 alpha and 1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958 gamma, IOWA Univ. preprint SUI 60-13, reprinted in p. 58-75, Space Science Comes of 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Age, P.A. </a:t>
            </a:r>
            <a:r>
              <a:rPr lang="en-US" sz="9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Hanle</a:t>
            </a: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and V.D. Chamberlain, editors, Smithsonian Inst. Press, Washington, DC 1981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452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Ionosphere</a:t>
            </a:r>
          </a:p>
        </p:txBody>
      </p:sp>
      <p:sp>
        <p:nvSpPr>
          <p:cNvPr id="13317" name="Content Placeholder 4"/>
          <p:cNvSpPr>
            <a:spLocks noGrp="1"/>
          </p:cNvSpPr>
          <p:nvPr>
            <p:ph idx="1"/>
          </p:nvPr>
        </p:nvSpPr>
        <p:spPr>
          <a:xfrm>
            <a:off x="457200" y="2920531"/>
            <a:ext cx="8229600" cy="3275905"/>
          </a:xfrm>
        </p:spPr>
        <p:txBody>
          <a:bodyPr/>
          <a:lstStyle/>
          <a:p>
            <a:r>
              <a:rPr lang="en-GB" altLang="en-US" sz="2400" dirty="0">
                <a:ea typeface="ＭＳ Ｐゴシック" pitchFamily="34" charset="-128"/>
              </a:rPr>
              <a:t>Ionosphere: ionized portion of upper atmosphere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Extends from around 60 km to beyond 1000 km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Completely encircles the Earth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Main Source: photoionization of neutrals</a:t>
            </a:r>
          </a:p>
          <a:p>
            <a:pPr lvl="2"/>
            <a:r>
              <a:rPr lang="en-GB" altLang="en-US" sz="2400" dirty="0">
                <a:ea typeface="ＭＳ Ｐゴシック" pitchFamily="34" charset="-128"/>
              </a:rPr>
              <a:t>Other production processes dominate in different ionospheric regions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Loss Mechanism: ionospheric outflow, recombination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39449" y="1194812"/>
            <a:ext cx="7865101" cy="1854598"/>
            <a:chOff x="751190" y="903916"/>
            <a:chExt cx="7865101" cy="1854598"/>
          </a:xfrm>
        </p:grpSpPr>
        <p:grpSp>
          <p:nvGrpSpPr>
            <p:cNvPr id="7" name="Group 6"/>
            <p:cNvGrpSpPr/>
            <p:nvPr/>
          </p:nvGrpSpPr>
          <p:grpSpPr>
            <a:xfrm>
              <a:off x="751190" y="1273248"/>
              <a:ext cx="5049531" cy="1485266"/>
              <a:chOff x="748145" y="956028"/>
              <a:chExt cx="5049531" cy="1485266"/>
            </a:xfrm>
          </p:grpSpPr>
          <p:sp>
            <p:nvSpPr>
              <p:cNvPr id="3" name="TextBox 2"/>
              <p:cNvSpPr txBox="1"/>
              <p:nvPr/>
            </p:nvSpPr>
            <p:spPr bwMode="auto">
              <a:xfrm>
                <a:off x="748145" y="956028"/>
                <a:ext cx="16594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>
                <a:off x="1288474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 bwMode="auto">
              <a:xfrm>
                <a:off x="751190" y="1314045"/>
                <a:ext cx="183479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+Y   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1370042" y="149871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 bwMode="auto">
              <a:xfrm>
                <a:off x="2379049" y="960647"/>
                <a:ext cx="147155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+ɣ    X+Y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377730" y="1333298"/>
                <a:ext cx="182838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+YZ    YX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+Z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293664" y="960647"/>
                <a:ext cx="11528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293664" y="1342475"/>
                <a:ext cx="140294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  <a:r>
                  <a:rPr lang="en-US" dirty="0" err="1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3176470" y="1517905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4967962" y="1147620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3079487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055176" y="1896532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4884036" y="2263459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4976666" y="1529451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 bwMode="auto">
              <a:xfrm>
                <a:off x="4296303" y="1702630"/>
                <a:ext cx="150137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Y+X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 bwMode="auto">
              <a:xfrm>
                <a:off x="4296303" y="2071962"/>
                <a:ext cx="11144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 bwMode="auto">
            <a:xfrm>
              <a:off x="6373955" y="1273248"/>
              <a:ext cx="216435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X-rays, EUV, O, N,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2,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 N</a:t>
              </a:r>
              <a:r>
                <a:rPr lang="en-US" baseline="-250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, NO, H,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2671202" y="903916"/>
              <a:ext cx="12105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Reactions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148949" y="908535"/>
              <a:ext cx="24673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Common Constituents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31273" y="1249216"/>
              <a:ext cx="48683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474691" y="1257731"/>
              <a:ext cx="18842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82915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0"/>
                <a:lumOff val="100000"/>
              </a:schemeClr>
            </a:gs>
            <a:gs pos="33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279400" y="1193800"/>
            <a:ext cx="856615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Main cause</a:t>
            </a:r>
          </a:p>
          <a:p>
            <a:pPr lvl="1"/>
            <a:r>
              <a:rPr lang="en-GB" altLang="en-US" dirty="0" err="1">
                <a:ea typeface="ＭＳ Ｐゴシック" pitchFamily="34" charset="-128"/>
              </a:rPr>
              <a:t>Ambipolar</a:t>
            </a:r>
            <a:r>
              <a:rPr lang="en-GB" altLang="en-US" dirty="0">
                <a:ea typeface="ＭＳ Ｐゴシック" pitchFamily="34" charset="-128"/>
              </a:rPr>
              <a:t> electric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pressure gradients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Mirror force due to gyration of charged particles</a:t>
            </a:r>
            <a:endParaRPr lang="en-US" altLang="en-US" dirty="0">
              <a:ea typeface="ＭＳ Ｐゴシック" pitchFamily="34" charset="-128"/>
            </a:endParaRPr>
          </a:p>
          <a:p>
            <a:r>
              <a:rPr lang="en-US" altLang="en-US" dirty="0">
                <a:ea typeface="ＭＳ Ｐゴシック" pitchFamily="34" charset="-128"/>
              </a:rPr>
              <a:t>Polar wind: Ionospheric loss at polar latitude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Along essentially open geomagnetic field lines</a:t>
            </a:r>
          </a:p>
          <a:p>
            <a:r>
              <a:rPr lang="en-US" altLang="en-US" dirty="0">
                <a:ea typeface="ＭＳ Ｐゴシック" pitchFamily="34" charset="-128"/>
              </a:rPr>
              <a:t>At mid-latitudes the plasma may bounce to the conjugate ionosphere or become the plasmasphere</a:t>
            </a:r>
          </a:p>
        </p:txBody>
      </p:sp>
      <p:sp>
        <p:nvSpPr>
          <p:cNvPr id="14342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Ionosphere outflow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4941699" y="530666"/>
            <a:ext cx="4037014" cy="2919413"/>
            <a:chOff x="4941699" y="530666"/>
            <a:chExt cx="4037014" cy="2919413"/>
          </a:xfrm>
        </p:grpSpPr>
        <p:pic>
          <p:nvPicPr>
            <p:cNvPr id="14343" name="Picture 4" descr="Ionosphere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700" y="530666"/>
              <a:ext cx="4037013" cy="291941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35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</p:pic>
        <p:sp>
          <p:nvSpPr>
            <p:cNvPr id="4" name="TextBox 3"/>
            <p:cNvSpPr txBox="1"/>
            <p:nvPr/>
          </p:nvSpPr>
          <p:spPr bwMode="auto">
            <a:xfrm>
              <a:off x="4941699" y="1821095"/>
              <a:ext cx="551845" cy="338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Sun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4964906" y="2193131"/>
              <a:ext cx="435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87"/>
            <a:ext cx="8229600" cy="127999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/>
              <a:t>Plasmasphere Formation: </a:t>
            </a:r>
            <a:br>
              <a:rPr lang="en-US" sz="4000" dirty="0"/>
            </a:br>
            <a:r>
              <a:rPr lang="en-US" sz="4000" dirty="0"/>
              <a:t>Diffusive Equilibrium</a:t>
            </a:r>
          </a:p>
        </p:txBody>
      </p:sp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1876425"/>
            <a:ext cx="24590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859631" y="3149283"/>
            <a:ext cx="3143250" cy="23637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scale height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k = Boltzmann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j’th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 = gravitational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mean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electron temperature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i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+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total temperature</a:t>
            </a:r>
          </a:p>
        </p:txBody>
      </p:sp>
      <p:pic>
        <p:nvPicPr>
          <p:cNvPr id="1536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 t="26353" r="27429" b="33882"/>
          <a:stretch>
            <a:fillRect/>
          </a:stretch>
        </p:blipFill>
        <p:spPr bwMode="auto">
          <a:xfrm>
            <a:off x="6000172" y="141435"/>
            <a:ext cx="2982913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224338" y="2295379"/>
            <a:ext cx="4919662" cy="4316199"/>
            <a:chOff x="4224338" y="2849563"/>
            <a:chExt cx="4919662" cy="4316199"/>
          </a:xfrm>
        </p:grpSpPr>
        <p:pic>
          <p:nvPicPr>
            <p:cNvPr id="1536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338" y="2849563"/>
              <a:ext cx="4919662" cy="368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 bwMode="auto">
            <a:xfrm>
              <a:off x="4853215" y="6519431"/>
              <a:ext cx="393280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Webb, P.A. and E.A. Essex, 2001, J. Atmos. 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Solar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Terres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. Phys., 63, 11,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pgs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 1249-1260, doi:10.1016/S1364-6826(00)00226-1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70731" y="5845255"/>
            <a:ext cx="332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 err="1"/>
              <a:t>Titheridge</a:t>
            </a:r>
            <a:r>
              <a:rPr lang="en-US" sz="1400" dirty="0"/>
              <a:t>, J.E., Planetary and Space Science, 20 (1972), pp. 353-369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313A4-3596-47A2-8F0A-86805190382C}"/>
              </a:ext>
            </a:extLst>
          </p:cNvPr>
          <p:cNvSpPr txBox="1"/>
          <p:nvPr/>
        </p:nvSpPr>
        <p:spPr bwMode="auto">
          <a:xfrm>
            <a:off x="6041254" y="91113"/>
            <a:ext cx="29418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Global Core Plasma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Cool (&lt;10 eV)                   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High density (100s-1000s cm</a:t>
            </a:r>
            <a:r>
              <a:rPr lang="en-GB" altLang="en-US" baseline="30000" dirty="0">
                <a:ea typeface="ＭＳ Ｐゴシック" pitchFamily="34" charset="-128"/>
              </a:rPr>
              <a:t>-3</a:t>
            </a:r>
            <a:r>
              <a:rPr lang="en-GB" altLang="en-US" dirty="0">
                <a:ea typeface="ＭＳ Ｐゴシック" pitchFamily="34" charset="-128"/>
              </a:rPr>
              <a:t>)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Co-rotating plasma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Torus-shaped, extends to 4-8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Plasmapause: essentially the boundary       between co-rotating and convecting plasma</a:t>
            </a:r>
          </a:p>
          <a:p>
            <a:r>
              <a:rPr lang="en-GB" altLang="en-US" dirty="0">
                <a:ea typeface="ＭＳ Ｐゴシック" pitchFamily="34" charset="-128"/>
              </a:rPr>
              <a:t>Main Source: the ionosphere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Mechanism: plasmaspheric erosion and drainage plume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Plasmasphere</a:t>
            </a:r>
          </a:p>
        </p:txBody>
      </p:sp>
      <p:sp>
        <p:nvSpPr>
          <p:cNvPr id="21511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1512" name="Picture 5" descr="euv_illust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363538"/>
            <a:ext cx="19018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 rot="12807663">
            <a:off x="7075035" y="2280480"/>
            <a:ext cx="1671637" cy="1914525"/>
            <a:chOff x="3993772" y="1717833"/>
            <a:chExt cx="1671637" cy="1914525"/>
          </a:xfrm>
        </p:grpSpPr>
        <p:pic>
          <p:nvPicPr>
            <p:cNvPr id="8" name="Picture 6" descr="convection_coro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772" y="1717833"/>
              <a:ext cx="1671637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 flipH="1" flipV="1">
              <a:off x="5129501" y="2217136"/>
              <a:ext cx="206880" cy="545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4737756" y="2188733"/>
              <a:ext cx="20688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4388437" y="2230160"/>
              <a:ext cx="180342" cy="658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 flipV="1">
              <a:off x="5037067" y="3319665"/>
              <a:ext cx="206880" cy="42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-180000" flipH="1">
              <a:off x="4665573" y="3327923"/>
              <a:ext cx="218048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rved Right Arrow 13"/>
            <p:cNvSpPr/>
            <p:nvPr/>
          </p:nvSpPr>
          <p:spPr>
            <a:xfrm rot="16200000">
              <a:off x="4830456" y="2831723"/>
              <a:ext cx="91700" cy="171450"/>
            </a:xfrm>
            <a:prstGeom prst="curvedRightArrow">
              <a:avLst/>
            </a:prstGeom>
            <a:gradFill flip="none" rotWithShape="1"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 sheet</a:t>
            </a:r>
          </a:p>
        </p:txBody>
      </p:sp>
      <p:sp>
        <p:nvSpPr>
          <p:cNvPr id="194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Plasma sheet: population of                    ionospheric and solar wind                              particles being accelerated Earthward</a:t>
            </a:r>
          </a:p>
          <a:p>
            <a:r>
              <a:rPr lang="en-GB" altLang="en-US" dirty="0">
                <a:ea typeface="ＭＳ Ｐゴシック" pitchFamily="34" charset="-128"/>
              </a:rPr>
              <a:t>Neutral current sheet: large-scale current flow from dawn to dusk across the plasma sheet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Separates the two regions of oppositely directed magnetic field in the magnetotail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Accelerates particles towards Earth</a:t>
            </a:r>
          </a:p>
          <a:p>
            <a:r>
              <a:rPr lang="en-GB" altLang="en-US" dirty="0">
                <a:ea typeface="ＭＳ Ｐゴシック" pitchFamily="34" charset="-128"/>
              </a:rPr>
              <a:t>Direct access to night side </a:t>
            </a:r>
            <a:r>
              <a:rPr lang="en-GB" altLang="en-US" dirty="0" err="1">
                <a:ea typeface="ＭＳ Ｐゴシック" pitchFamily="34" charset="-128"/>
              </a:rPr>
              <a:t>auroral</a:t>
            </a:r>
            <a:r>
              <a:rPr lang="en-GB" altLang="en-US" dirty="0">
                <a:ea typeface="ＭＳ Ｐゴシック" pitchFamily="34" charset="-128"/>
              </a:rPr>
              <a:t> oval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Can fall into the atmosphere producing aurora</a:t>
            </a:r>
          </a:p>
        </p:txBody>
      </p:sp>
      <p:pic>
        <p:nvPicPr>
          <p:cNvPr id="19463" name="Picture 5" descr="magsun_plasmasheet_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315913"/>
            <a:ext cx="31654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kr_no_narratio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51593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8191500" y="5375275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AKR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Solar wind dynamo</a:t>
            </a:r>
          </a:p>
        </p:txBody>
      </p:sp>
      <p:sp>
        <p:nvSpPr>
          <p:cNvPr id="17413" name="Content Placeholder 2"/>
          <p:cNvSpPr>
            <a:spLocks noGrp="1"/>
          </p:cNvSpPr>
          <p:nvPr>
            <p:ph idx="1"/>
          </p:nvPr>
        </p:nvSpPr>
        <p:spPr>
          <a:xfrm>
            <a:off x="165948" y="1192659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Highly conducting                                                 plasma in the solar                                                 wind flows across                                                 polar geomagnetic                                                     field lines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Induces an electric dynamo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 and B-field lines are transported:  Frozen-in flux concept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6BA8BB-4CBB-4D52-940F-65AE9CE53840}"/>
              </a:ext>
            </a:extLst>
          </p:cNvPr>
          <p:cNvGrpSpPr/>
          <p:nvPr/>
        </p:nvGrpSpPr>
        <p:grpSpPr>
          <a:xfrm>
            <a:off x="5444130" y="736586"/>
            <a:ext cx="4134711" cy="5941345"/>
            <a:chOff x="5588246" y="468409"/>
            <a:chExt cx="4134711" cy="59413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5" t="5818" r="29419" b="1283"/>
            <a:stretch/>
          </p:blipFill>
          <p:spPr>
            <a:xfrm>
              <a:off x="6410191" y="996196"/>
              <a:ext cx="2560320" cy="3749040"/>
            </a:xfrm>
            <a:prstGeom prst="rect">
              <a:avLst/>
            </a:prstGeom>
          </p:spPr>
        </p:pic>
        <p:sp>
          <p:nvSpPr>
            <p:cNvPr id="38" name="Arc 37"/>
            <p:cNvSpPr/>
            <p:nvPr/>
          </p:nvSpPr>
          <p:spPr>
            <a:xfrm flipH="1">
              <a:off x="6501488" y="1344264"/>
              <a:ext cx="618501" cy="5065490"/>
            </a:xfrm>
            <a:prstGeom prst="arc">
              <a:avLst>
                <a:gd name="adj1" fmla="val 16200000"/>
                <a:gd name="adj2" fmla="val 121334"/>
              </a:avLst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5588246" y="468409"/>
              <a:ext cx="4134711" cy="5932391"/>
              <a:chOff x="5324247" y="468409"/>
              <a:chExt cx="4134711" cy="5932391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 flipH="1">
                <a:off x="7724961" y="2315341"/>
                <a:ext cx="55026" cy="446654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7034875" y="2312416"/>
                <a:ext cx="57228" cy="406725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9545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9545" r="-4545" b="-3600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Arc 17"/>
              <p:cNvSpPr/>
              <p:nvPr/>
            </p:nvSpPr>
            <p:spPr>
              <a:xfrm>
                <a:off x="7817830" y="1335310"/>
                <a:ext cx="776108" cy="5065490"/>
              </a:xfrm>
              <a:prstGeom prst="arc">
                <a:avLst>
                  <a:gd name="adj1" fmla="val 16200000"/>
                  <a:gd name="adj2" fmla="val 121334"/>
                </a:avLst>
              </a:prstGeom>
              <a:ln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/>
              <p:cNvSpPr/>
              <p:nvPr/>
            </p:nvSpPr>
            <p:spPr>
              <a:xfrm rot="8519451">
                <a:off x="5919524" y="1439305"/>
                <a:ext cx="3539434" cy="2794343"/>
              </a:xfrm>
              <a:prstGeom prst="arc">
                <a:avLst/>
              </a:prstGeom>
              <a:ln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/>
              <p:cNvSpPr/>
              <p:nvPr/>
            </p:nvSpPr>
            <p:spPr>
              <a:xfrm rot="19036590">
                <a:off x="6346074" y="3233950"/>
                <a:ext cx="1881970" cy="1620131"/>
              </a:xfrm>
              <a:prstGeom prst="arc">
                <a:avLst>
                  <a:gd name="adj1" fmla="val 18176563"/>
                  <a:gd name="adj2" fmla="val 20342961"/>
                </a:avLst>
              </a:prstGeom>
              <a:ln>
                <a:headEnd type="triangle" w="lg" len="lg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54167" t="-46667" r="-116667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8000" t="-44444" r="-112000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TextBox 39"/>
              <p:cNvSpPr txBox="1"/>
              <p:nvPr/>
            </p:nvSpPr>
            <p:spPr bwMode="auto">
              <a:xfrm>
                <a:off x="6402534" y="4384858"/>
                <a:ext cx="202722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Cross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Tail Current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 bwMode="auto">
              <a:xfrm>
                <a:off x="5324247" y="2300570"/>
                <a:ext cx="78648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Flank of Tail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7273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𝑠𝑤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⨯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364" b="-21818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Straight Arrow Connector 5"/>
              <p:cNvCxnSpPr/>
              <p:nvPr/>
            </p:nvCxnSpPr>
            <p:spPr>
              <a:xfrm>
                <a:off x="6889142" y="1771759"/>
                <a:ext cx="122872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80000" flipH="1">
                <a:off x="7804970" y="1771759"/>
                <a:ext cx="105728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5000" r="-19444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Oval 13"/>
              <p:cNvSpPr/>
              <p:nvPr/>
            </p:nvSpPr>
            <p:spPr>
              <a:xfrm>
                <a:off x="7336882" y="1870573"/>
                <a:ext cx="204857" cy="204857"/>
              </a:xfrm>
              <a:prstGeom prst="ellipse">
                <a:avLst/>
              </a:prstGeom>
              <a:noFill/>
              <a:ln w="1270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417436" y="1942875"/>
                <a:ext cx="45719" cy="45719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463" b="-1333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Arrow Connector 18"/>
              <p:cNvCxnSpPr/>
              <p:nvPr/>
            </p:nvCxnSpPr>
            <p:spPr>
              <a:xfrm rot="10800000" flipH="1">
                <a:off x="6777829" y="1335310"/>
                <a:ext cx="1261683" cy="0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,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8182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𝐿𝑜𝑟𝑒𝑛𝑡𝑧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𝑞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5579" r="-429" b="-2549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TextBox 19"/>
              <p:cNvSpPr txBox="1"/>
              <p:nvPr/>
            </p:nvSpPr>
            <p:spPr bwMode="auto">
              <a:xfrm>
                <a:off x="7792849" y="3489699"/>
                <a:ext cx="77457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Dawn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 bwMode="auto">
              <a:xfrm>
                <a:off x="6406401" y="3489699"/>
                <a:ext cx="71045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Dusk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 bwMode="auto">
              <a:xfrm>
                <a:off x="7012027" y="2803694"/>
                <a:ext cx="79701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Region 1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98822D-30E3-4A85-A32E-16B7393D8502}"/>
              </a:ext>
            </a:extLst>
          </p:cNvPr>
          <p:cNvGrpSpPr/>
          <p:nvPr/>
        </p:nvGrpSpPr>
        <p:grpSpPr>
          <a:xfrm>
            <a:off x="2922048" y="1513067"/>
            <a:ext cx="2420186" cy="1914525"/>
            <a:chOff x="2973214" y="1201649"/>
            <a:chExt cx="2420186" cy="191452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C86D16-AADF-4BBF-AA15-1EB40591E816}"/>
                </a:ext>
              </a:extLst>
            </p:cNvPr>
            <p:cNvGrpSpPr/>
            <p:nvPr/>
          </p:nvGrpSpPr>
          <p:grpSpPr>
            <a:xfrm>
              <a:off x="3697549" y="1201649"/>
              <a:ext cx="1695851" cy="1914525"/>
              <a:chOff x="3627106" y="1667200"/>
              <a:chExt cx="1695851" cy="191452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627106" y="1667200"/>
                <a:ext cx="1671637" cy="1914525"/>
                <a:chOff x="3993772" y="1717833"/>
                <a:chExt cx="1671637" cy="1914525"/>
              </a:xfrm>
            </p:grpSpPr>
            <p:pic>
              <p:nvPicPr>
                <p:cNvPr id="27" name="Picture 6" descr="convection_coro.gif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3772" y="1717833"/>
                  <a:ext cx="1671637" cy="1914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6" name="Straight Arrow Connector 25"/>
                <p:cNvCxnSpPr/>
                <p:nvPr/>
              </p:nvCxnSpPr>
              <p:spPr>
                <a:xfrm flipH="1" flipV="1">
                  <a:off x="5129501" y="2217136"/>
                  <a:ext cx="206880" cy="5457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 flipH="1" flipV="1">
                  <a:off x="4737756" y="2188733"/>
                  <a:ext cx="206880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H="1">
                  <a:off x="4388437" y="2230160"/>
                  <a:ext cx="180342" cy="6583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H="1" flipV="1">
                  <a:off x="5037067" y="3319665"/>
                  <a:ext cx="206880" cy="4251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rot="-180000" flipH="1">
                  <a:off x="4665573" y="3327923"/>
                  <a:ext cx="218048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Curved Right Arrow 33"/>
                <p:cNvSpPr/>
                <p:nvPr/>
              </p:nvSpPr>
              <p:spPr>
                <a:xfrm rot="16200000">
                  <a:off x="4830456" y="2831723"/>
                  <a:ext cx="91700" cy="171450"/>
                </a:xfrm>
                <a:prstGeom prst="curvedRightArrow">
                  <a:avLst/>
                </a:prstGeom>
                <a:gradFill flip="none" rotWithShape="1">
                  <a:path path="circle">
                    <a:fillToRect l="100000" t="100000"/>
                  </a:path>
                  <a:tileRect r="-100000" b="-100000"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F49B42-A0CA-4EC3-B925-5152C3BD0B96}"/>
                  </a:ext>
                </a:extLst>
              </p:cNvPr>
              <p:cNvSpPr txBox="1"/>
              <p:nvPr/>
            </p:nvSpPr>
            <p:spPr bwMode="auto">
              <a:xfrm rot="16200000">
                <a:off x="4908420" y="2549864"/>
                <a:ext cx="49051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Tail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8A72023-237B-4FF1-B960-C5B566FDBB84}"/>
                </a:ext>
              </a:extLst>
            </p:cNvPr>
            <p:cNvGrpSpPr/>
            <p:nvPr/>
          </p:nvGrpSpPr>
          <p:grpSpPr>
            <a:xfrm>
              <a:off x="2973214" y="1755529"/>
              <a:ext cx="763153" cy="285716"/>
              <a:chOff x="2681012" y="1510869"/>
              <a:chExt cx="763153" cy="2857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463" r="-1493" b="-1304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7E987109-FD9E-46B8-A69F-91F4ACBBBCB5}"/>
                  </a:ext>
                </a:extLst>
              </p:cNvPr>
              <p:cNvSpPr/>
              <p:nvPr/>
            </p:nvSpPr>
            <p:spPr>
              <a:xfrm>
                <a:off x="3102236" y="1631366"/>
                <a:ext cx="341929" cy="165219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47675" y="1250950"/>
            <a:ext cx="8229600" cy="5029200"/>
          </a:xfrm>
        </p:spPr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In the Late 50s,                                                   ground-based                                      measurements                                                revealed the plasma                                              flow pattern in the polar and auroral ionosphere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Anti-sunward flow over the polar cap and 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Return flow equatorward of the auroral oval</a:t>
            </a:r>
            <a:endParaRPr lang="en-GB" altLang="en-US">
              <a:ea typeface="ＭＳ Ｐゴシック" pitchFamily="34" charset="-128"/>
            </a:endParaRPr>
          </a:p>
          <a:p>
            <a:r>
              <a:rPr lang="en-GB" altLang="en-US">
                <a:ea typeface="ＭＳ Ｐゴシック" pitchFamily="34" charset="-128"/>
              </a:rPr>
              <a:t>In 1959 Gold introduced the term convection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Resemblance to thermally driven flow cells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Global convection</a:t>
            </a:r>
          </a:p>
        </p:txBody>
      </p:sp>
      <p:pic>
        <p:nvPicPr>
          <p:cNvPr id="16391" name="Picture 11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617538"/>
            <a:ext cx="4937125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24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Reconnection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If the polar geomagnetic field lines are open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electric field produces an anti-sunward ExB drift of solar wind and magnetospheric plasma across the polar cap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Reconnection occurs down tail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Closed geomagnetic field lines flow back towards Earth at lower latitudes</a:t>
            </a:r>
          </a:p>
        </p:txBody>
      </p:sp>
      <p:pic>
        <p:nvPicPr>
          <p:cNvPr id="18439" name="Picture 5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781050"/>
            <a:ext cx="3754437" cy="182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33000">
                <a:schemeClr val="tx2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</p:pic>
      <p:pic>
        <p:nvPicPr>
          <p:cNvPr id="18440" name="Picture 6" descr="Reconnect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984250"/>
            <a:ext cx="31353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5605" name="Content Placeholder 2"/>
          <p:cNvSpPr>
            <a:spLocks noGrp="1"/>
          </p:cNvSpPr>
          <p:nvPr>
            <p:ph idx="1"/>
          </p:nvPr>
        </p:nvSpPr>
        <p:spPr>
          <a:xfrm>
            <a:off x="314325" y="1777206"/>
            <a:ext cx="8679656" cy="4301331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 relatively short (hours) period of increased energy input and dissipation into the inner magnetosphere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Events</a:t>
            </a:r>
            <a:r>
              <a:rPr lang="en-GB" altLang="en-US" dirty="0">
                <a:ea typeface="ＭＳ Ｐゴシック" pitchFamily="34" charset="-128"/>
              </a:rPr>
              <a:t> may be isolated or occur during a storm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Associated with a flip from northward to southward IMF </a:t>
            </a:r>
            <a:r>
              <a:rPr lang="en-GB" altLang="en-US" dirty="0" err="1">
                <a:ea typeface="ＭＳ Ｐゴシック" pitchFamily="34" charset="-128"/>
              </a:rPr>
              <a:t>Bz</a:t>
            </a:r>
            <a:endParaRPr lang="en-GB" altLang="en-US" dirty="0">
              <a:ea typeface="ＭＳ Ｐゴシック" pitchFamily="34" charset="-128"/>
            </a:endParaRPr>
          </a:p>
          <a:p>
            <a:r>
              <a:rPr lang="en-GB" altLang="en-US" dirty="0">
                <a:ea typeface="ＭＳ Ｐゴシック" pitchFamily="34" charset="-128"/>
              </a:rPr>
              <a:t>Increased rate of reconnection</a:t>
            </a:r>
          </a:p>
          <a:p>
            <a:r>
              <a:rPr lang="en-GB" altLang="en-US" dirty="0">
                <a:ea typeface="ＭＳ Ｐゴシック" pitchFamily="34" charset="-128"/>
              </a:rPr>
              <a:t>Increased flow in magnetospheric boundary layer</a:t>
            </a:r>
          </a:p>
          <a:p>
            <a:r>
              <a:rPr lang="en-GB" altLang="en-US" dirty="0">
                <a:ea typeface="ＭＳ Ｐゴシック" pitchFamily="34" charset="-128"/>
              </a:rPr>
              <a:t>Release of energy accumulated in the near-Earth tail</a:t>
            </a:r>
          </a:p>
        </p:txBody>
      </p:sp>
      <p:sp>
        <p:nvSpPr>
          <p:cNvPr id="25606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5607" name="Picture 6" descr="stor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96" y="160540"/>
            <a:ext cx="2678113" cy="172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5E8D09-907C-4EFC-AE7C-A97A6D47C658}"/>
              </a:ext>
            </a:extLst>
          </p:cNvPr>
          <p:cNvSpPr txBox="1"/>
          <p:nvPr/>
        </p:nvSpPr>
        <p:spPr bwMode="auto">
          <a:xfrm>
            <a:off x="4323249" y="1638706"/>
            <a:ext cx="8483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Additional magnetic                                                      flux in the tail lobes                                              causes the cross-tail                                               current sheet thickness to decrease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When the current sheet thickness reaches its threshold reconnection occurs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cross-tail current is disrupted</a:t>
            </a:r>
          </a:p>
          <a:p>
            <a:r>
              <a:rPr lang="en-GB" altLang="en-US">
                <a:ea typeface="ＭＳ Ｐゴシック" pitchFamily="34" charset="-128"/>
              </a:rPr>
              <a:t>The substorm current wedge closes the cross-tail current through the ionosphere</a:t>
            </a:r>
          </a:p>
          <a:p>
            <a:r>
              <a:rPr lang="en-GB" altLang="en-US">
                <a:ea typeface="ＭＳ Ｐゴシック" pitchFamily="34" charset="-128"/>
              </a:rPr>
              <a:t>Particle precipitation increases Auroral activity</a:t>
            </a:r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6632" name="Picture 5" descr="sc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3556000"/>
            <a:ext cx="231298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144380"/>
            <a:ext cx="3853035" cy="25132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573011"/>
            <a:ext cx="3853035" cy="2513230"/>
          </a:xfrm>
          <a:prstGeom prst="rect">
            <a:avLst/>
          </a:prstGeom>
        </p:spPr>
      </p:pic>
      <p:pic>
        <p:nvPicPr>
          <p:cNvPr id="7" name="Cluster_Double_Star_auroral_substorm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73862" y="3147029"/>
            <a:ext cx="3912978" cy="26086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34544" y="1180696"/>
            <a:ext cx="437180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Reconnection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in the magnetotail initiates a depolarization event. Inward transport causes plasma to be energized and lost into the atmosphere. Drift fills the ring current. Wave-particle interactions scatter plasma into the atmosphere. The aurora fills the auroral oval.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4" y="2852347"/>
            <a:ext cx="4914900" cy="327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5450115" y="5730672"/>
            <a:ext cx="2967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ESA/NASA Cluster Mission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4214" y="6128947"/>
            <a:ext cx="2454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NASA IMAGE Mission</a:t>
            </a:r>
          </a:p>
        </p:txBody>
      </p:sp>
    </p:spTree>
    <p:extLst>
      <p:ext uri="{BB962C8B-B14F-4D97-AF65-F5344CB8AC3E}">
        <p14:creationId xmlns:p14="http://schemas.microsoft.com/office/powerpoint/2010/main" val="40951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25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Large (≥100s </a:t>
            </a:r>
            <a:r>
              <a:rPr lang="en-US" altLang="en-US" dirty="0" err="1">
                <a:ea typeface="ＭＳ Ｐゴシック" pitchFamily="34" charset="-128"/>
              </a:rPr>
              <a:t>nT</a:t>
            </a:r>
            <a:r>
              <a:rPr lang="en-US" altLang="en-US" dirty="0">
                <a:ea typeface="ＭＳ Ｐゴシック" pitchFamily="34" charset="-128"/>
              </a:rPr>
              <a:t> – reduced B-field on Earth’s surface due to ring current) </a:t>
            </a:r>
          </a:p>
          <a:p>
            <a:r>
              <a:rPr lang="en-US" altLang="en-US" dirty="0">
                <a:ea typeface="ＭＳ Ｐゴシック" pitchFamily="34" charset="-128"/>
              </a:rPr>
              <a:t>Prolonged (days)</a:t>
            </a:r>
          </a:p>
          <a:p>
            <a:r>
              <a:rPr lang="en-US" altLang="en-US" dirty="0">
                <a:ea typeface="ＭＳ Ｐゴシック" pitchFamily="34" charset="-128"/>
              </a:rPr>
              <a:t>Magnetospheric disturbances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Caused by variations in the solar wind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Related to extended periods of large southward interplanetary magnetic field (-IMF </a:t>
            </a:r>
            <a:r>
              <a:rPr lang="en-US" altLang="en-US" dirty="0" err="1">
                <a:ea typeface="ＭＳ Ｐゴシック" pitchFamily="34" charset="-128"/>
              </a:rPr>
              <a:t>Bz</a:t>
            </a:r>
            <a:r>
              <a:rPr lang="en-US" altLang="en-US" dirty="0">
                <a:ea typeface="ＭＳ Ｐゴシック" pitchFamily="34" charset="-128"/>
              </a:rPr>
              <a:t>)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Increasing the rate of magnetic reconnection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Enhancing global convection</a:t>
            </a:r>
          </a:p>
        </p:txBody>
      </p:sp>
      <p:sp>
        <p:nvSpPr>
          <p:cNvPr id="22534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35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Increased rate of injection into the ring current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The ring current then expands earthward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Induced current can reduce the horizontal component of the geomagnetic field (100s </a:t>
            </a:r>
            <a:r>
              <a:rPr lang="en-GB" altLang="en-US" dirty="0" err="1">
                <a:ea typeface="ＭＳ Ｐゴシック" pitchFamily="34" charset="-128"/>
              </a:rPr>
              <a:t>nT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pPr lvl="3"/>
            <a:r>
              <a:rPr lang="en-GB" altLang="en-US" dirty="0">
                <a:ea typeface="ＭＳ Ｐゴシック" pitchFamily="34" charset="-128"/>
              </a:rPr>
              <a:t>Used to calculate </a:t>
            </a:r>
            <a:r>
              <a:rPr lang="en-GB" altLang="en-US" dirty="0" err="1">
                <a:ea typeface="ＭＳ Ｐゴシック" pitchFamily="34" charset="-128"/>
              </a:rPr>
              <a:t>Dst</a:t>
            </a: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23558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03" y="1472660"/>
            <a:ext cx="5818675" cy="1769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1723780" y="1150936"/>
            <a:ext cx="27751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Halloween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Storm of 2013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4" descr="ring_current1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104513" y="731782"/>
            <a:ext cx="226224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Adiabatic Invariants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Electrons and ions in a plasma follow paths driven by the changing ambient magnetic and electric fields.  Three basic motions are described by the Adiabatic Invariants (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μ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n-US" i="1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J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).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sz="8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Gyration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of a charged particle in a magnetic field results in it having a magnetic moment, the </a:t>
                </a:r>
                <a:r>
                  <a:rPr kumimoji="0" lang="en-US" sz="1800" b="0" i="0" u="sng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first Invariant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μ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/>
                                  <a:ea typeface="Cambria Math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A gyrating particle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will bounce between regions of stronger magnetic field, the </a:t>
                </a:r>
                <a:r>
                  <a:rPr kumimoji="0" lang="en-US" sz="1800" b="0" i="0" u="sng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second Invariant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𝐽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𝑎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ǁ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baseline="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A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bouncing particle on a planet’s magnetic field drifts azimuthally, leading to the </a:t>
                </a:r>
                <a:r>
                  <a:rPr lang="en-US" u="sng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third Invariant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</a:p>
              <a:p>
                <a:pPr marL="0" marR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= the total magnetic flux enclosed by a drift surface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blipFill>
                <a:blip r:embed="rId2"/>
                <a:stretch>
                  <a:fillRect l="-780" t="-246" r="-155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86" y="80485"/>
            <a:ext cx="2655101" cy="1369695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859EF463-0DFC-4FC1-95B6-177728E10E1C}"/>
              </a:ext>
            </a:extLst>
          </p:cNvPr>
          <p:cNvSpPr/>
          <p:nvPr/>
        </p:nvSpPr>
        <p:spPr>
          <a:xfrm>
            <a:off x="6742498" y="2912165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E8C4B4A0-F81B-4A53-ABE4-EA97C8CF0B52}"/>
              </a:ext>
            </a:extLst>
          </p:cNvPr>
          <p:cNvSpPr/>
          <p:nvPr/>
        </p:nvSpPr>
        <p:spPr>
          <a:xfrm>
            <a:off x="6742498" y="4180075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45292A9E-32B8-4237-9E70-A1842F06862F}"/>
              </a:ext>
            </a:extLst>
          </p:cNvPr>
          <p:cNvSpPr/>
          <p:nvPr/>
        </p:nvSpPr>
        <p:spPr>
          <a:xfrm>
            <a:off x="6742498" y="5413493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36" y="288925"/>
            <a:ext cx="8229600" cy="820738"/>
          </a:xfrm>
        </p:spPr>
        <p:txBody>
          <a:bodyPr/>
          <a:lstStyle/>
          <a:p>
            <a:r>
              <a:rPr lang="en-US" dirty="0"/>
              <a:t>First Adiabatic Invariant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20" y="1902269"/>
            <a:ext cx="2177390" cy="1773382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𝐻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, T=1eV, L=4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solidFill>
                          <a:srgbClr val="000045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= 114 Hz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𝑟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= 13.6 m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blipFill>
                <a:blip r:embed="rId5"/>
                <a:stretch>
                  <a:fillRect l="-2486" t="-2793" r="-1657" b="-61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889487" y="3967378"/>
            <a:ext cx="2429064" cy="1597136"/>
            <a:chOff x="1889487" y="3967378"/>
            <a:chExt cx="2429064" cy="1597136"/>
          </a:xfrm>
        </p:grpSpPr>
        <p:grpSp>
          <p:nvGrpSpPr>
            <p:cNvPr id="3" name="Group 2"/>
            <p:cNvGrpSpPr/>
            <p:nvPr/>
          </p:nvGrpSpPr>
          <p:grpSpPr>
            <a:xfrm>
              <a:off x="1889487" y="4258236"/>
              <a:ext cx="2429064" cy="1306278"/>
              <a:chOff x="3342585" y="2245940"/>
              <a:chExt cx="2429064" cy="1306278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flipV="1">
                <a:off x="4052885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302263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3803508" y="2356055"/>
                <a:ext cx="249377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4310060" y="2361395"/>
                <a:ext cx="246888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b="74179"/>
              <a:stretch/>
            </p:blipFill>
            <p:spPr>
              <a:xfrm>
                <a:off x="3342585" y="2546378"/>
                <a:ext cx="2429064" cy="100584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𝑔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blipFill>
                  <a:blip r:embed="rId7"/>
                  <a:stretch>
                    <a:fillRect l="-12195" r="-7317" b="-244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E41476-11F2-49BD-BB81-FFF7924160BE}"/>
              </a:ext>
            </a:extLst>
          </p:cNvPr>
          <p:cNvCxnSpPr/>
          <p:nvPr/>
        </p:nvCxnSpPr>
        <p:spPr>
          <a:xfrm>
            <a:off x="4028661" y="2584174"/>
            <a:ext cx="132522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ED310F-A183-4D55-8E88-21E6E7BD9D12}"/>
              </a:ext>
            </a:extLst>
          </p:cNvPr>
          <p:cNvCxnSpPr/>
          <p:nvPr/>
        </p:nvCxnSpPr>
        <p:spPr>
          <a:xfrm>
            <a:off x="5685183" y="3246783"/>
            <a:ext cx="132522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836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Adiabatic Invariant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53" y="1192027"/>
            <a:ext cx="4540869" cy="2718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0" y="4696723"/>
            <a:ext cx="2000250" cy="1571625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 bwMode="auto">
              <a:xfrm>
                <a:off x="713913" y="3736884"/>
                <a:ext cx="2209836" cy="701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𝐻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, T=1eV, L=4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Bounce Period ~1 s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913" y="3736884"/>
                <a:ext cx="2209836" cy="701731"/>
              </a:xfrm>
              <a:prstGeom prst="rect">
                <a:avLst/>
              </a:prstGeom>
              <a:blipFill>
                <a:blip r:embed="rId5"/>
                <a:stretch>
                  <a:fillRect l="-2204" t="-4348" r="-1653" b="-1391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80" y="3910942"/>
            <a:ext cx="3491134" cy="26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5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Adiabatic Invariant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67" y="1889272"/>
            <a:ext cx="2429064" cy="3895611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4054077" y="1785123"/>
            <a:ext cx="4387558" cy="4162981"/>
            <a:chOff x="3604017" y="2199465"/>
            <a:chExt cx="4387558" cy="4162981"/>
          </a:xfrm>
        </p:grpSpPr>
        <p:grpSp>
          <p:nvGrpSpPr>
            <p:cNvPr id="17" name="Group 16"/>
            <p:cNvGrpSpPr/>
            <p:nvPr/>
          </p:nvGrpSpPr>
          <p:grpSpPr>
            <a:xfrm>
              <a:off x="5887456" y="4590280"/>
              <a:ext cx="1465810" cy="1772166"/>
              <a:chOff x="5887456" y="4590280"/>
              <a:chExt cx="1465810" cy="177216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3" name="Curved Right Arrow 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Curved Right Arrow 6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4" name="Oval 3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15" name="Right Arrow 14"/>
              <p:cNvSpPr/>
              <p:nvPr/>
            </p:nvSpPr>
            <p:spPr>
              <a:xfrm rot="9360000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201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793246" y="2199465"/>
              <a:ext cx="1465810" cy="1772166"/>
              <a:chOff x="5887456" y="4590280"/>
              <a:chExt cx="1465810" cy="1772166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23" name="Curved Right Arrow 2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Curved Right Arrow 23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" name="Group 24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28" name="Oval 27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Oval 28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20" name="Right Arrow 19"/>
              <p:cNvSpPr/>
              <p:nvPr/>
            </p:nvSpPr>
            <p:spPr>
              <a:xfrm rot="20174205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Arrow 20"/>
              <p:cNvSpPr/>
              <p:nvPr/>
            </p:nvSpPr>
            <p:spPr>
              <a:xfrm rot="93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/>
                <p:cNvSpPr txBox="1"/>
                <p:nvPr/>
              </p:nvSpPr>
              <p:spPr bwMode="auto">
                <a:xfrm>
                  <a:off x="5737128" y="3877232"/>
                  <a:ext cx="2254447" cy="7017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For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𝐻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, T=1eV, L=4</a:t>
                  </a:r>
                </a:p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10s seconds</a:t>
                  </a:r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7128" y="3877232"/>
                  <a:ext cx="2254447" cy="701731"/>
                </a:xfrm>
                <a:prstGeom prst="rect">
                  <a:avLst/>
                </a:prstGeom>
                <a:blipFill>
                  <a:blip r:embed="rId4"/>
                  <a:stretch>
                    <a:fillRect l="-2432" t="-4348" b="-1391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𝑅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 smtClean="0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𝑅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 bwMode="auto">
            <a:xfrm>
              <a:off x="3678165" y="2207499"/>
              <a:ext cx="1787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Gradient-B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3709243" y="4552926"/>
              <a:ext cx="19159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Curvature-B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Φ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𝜋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blipFill>
                <a:blip r:embed="rId11"/>
                <a:stretch>
                  <a:fillRect t="-2222" b="-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2410975"/>
            <a:ext cx="246446" cy="24644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17" y="4791869"/>
            <a:ext cx="246446" cy="24644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 bwMode="auto">
          <a:xfrm>
            <a:off x="6609034" y="416627"/>
            <a:ext cx="2439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Flux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conservation inside the drift surface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599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Plasmaspheric Plumes</a:t>
            </a:r>
            <a:endParaRPr lang="en-GB"/>
          </a:p>
        </p:txBody>
      </p:sp>
      <p:sp>
        <p:nvSpPr>
          <p:cNvPr id="245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                                                 also causes the co-rotating                         plasmaspheric material to surge sunward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Decreasing the night-side plasmapause radius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Extending the dayside plasmapause radius</a:t>
            </a:r>
          </a:p>
          <a:p>
            <a:r>
              <a:rPr lang="en-GB" altLang="en-US" dirty="0">
                <a:ea typeface="ＭＳ Ｐゴシック" pitchFamily="34" charset="-128"/>
              </a:rPr>
              <a:t>Creates a plume extending from ~12 to 18 MLT</a:t>
            </a:r>
          </a:p>
          <a:p>
            <a:r>
              <a:rPr lang="en-GB" altLang="en-US" dirty="0">
                <a:ea typeface="ＭＳ Ｐゴシック" pitchFamily="34" charset="-128"/>
              </a:rPr>
              <a:t>For continued enhanced convection less material remains to feed the plume and it narrows in MLT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Dusk edge remains almost stationary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Western edge moves eastward</a:t>
            </a:r>
          </a:p>
        </p:txBody>
      </p:sp>
      <p:sp>
        <p:nvSpPr>
          <p:cNvPr id="24582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4583" name="Picture 4" descr="Q21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5133975"/>
            <a:ext cx="12747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5" descr="3_Plasmasphere-in-Storm2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41313"/>
            <a:ext cx="257175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Ring Current</a:t>
            </a:r>
          </a:p>
        </p:txBody>
      </p:sp>
      <p:sp>
        <p:nvSpPr>
          <p:cNvPr id="205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Hot (1-400 keV)                                                    tenuous (1-10s cm</a:t>
            </a:r>
            <a:r>
              <a:rPr lang="en-GB" altLang="en-US" baseline="30000">
                <a:ea typeface="ＭＳ Ｐゴシック" pitchFamily="34" charset="-128"/>
              </a:rPr>
              <a:t>-3</a:t>
            </a:r>
            <a:r>
              <a:rPr lang="en-GB" altLang="en-US">
                <a:ea typeface="ＭＳ Ｐゴシック" pitchFamily="34" charset="-128"/>
              </a:rPr>
              <a:t>)                                    </a:t>
            </a:r>
          </a:p>
          <a:p>
            <a:r>
              <a:rPr lang="en-GB" altLang="en-US">
                <a:ea typeface="ＭＳ Ｐゴシック" pitchFamily="34" charset="-128"/>
              </a:rPr>
              <a:t>diamagnetic current produced                               by motion of plasma trapped                                      in the inhomogeneous geomagnetic field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Torus-shaped volume extending from ~3 to 8 R</a:t>
            </a:r>
            <a:r>
              <a:rPr lang="en-GB" altLang="en-US" baseline="-25000">
                <a:ea typeface="ＭＳ Ｐゴシック" pitchFamily="34" charset="-128"/>
              </a:rPr>
              <a:t>E</a:t>
            </a:r>
            <a:endParaRPr lang="en-GB" altLang="en-US">
              <a:ea typeface="ＭＳ Ｐゴシック" pitchFamily="34" charset="-128"/>
            </a:endParaRPr>
          </a:p>
          <a:p>
            <a:pPr lvl="1"/>
            <a:r>
              <a:rPr lang="en-GB" altLang="en-US">
                <a:ea typeface="ＭＳ Ｐゴシック" pitchFamily="34" charset="-128"/>
              </a:rPr>
              <a:t>Main Source: plasma sheet particles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Loss Mechanisms: charge exchange, coulomb collisions, atmospheric loss, pitch angle (PA) diffusion, and escape from magnetopause</a:t>
            </a:r>
          </a:p>
        </p:txBody>
      </p:sp>
      <p:sp>
        <p:nvSpPr>
          <p:cNvPr id="2055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56" name="Picture 4" descr="ring_current1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720840" y="1370013"/>
            <a:ext cx="1645920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896570"/>
              </p:ext>
            </p:extLst>
          </p:nvPr>
        </p:nvGraphicFramePr>
        <p:xfrm>
          <a:off x="5670550" y="430213"/>
          <a:ext cx="26003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Equation" r:id="rId6" imgW="1765300" imgH="431800" progId="Equation.3">
                  <p:embed/>
                </p:oleObj>
              </mc:Choice>
              <mc:Fallback>
                <p:oleObj name="Equation" r:id="rId6" imgW="17653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430213"/>
                        <a:ext cx="2600325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8005763" y="5716588"/>
            <a:ext cx="928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Chorus</a:t>
            </a:r>
          </a:p>
        </p:txBody>
      </p:sp>
      <p:pic>
        <p:nvPicPr>
          <p:cNvPr id="3" name="chorus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70875" y="5106988"/>
            <a:ext cx="609600" cy="60960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67074" y="372329"/>
            <a:ext cx="2690781" cy="1575008"/>
          </a:xfrm>
          <a:prstGeom prst="rect">
            <a:avLst/>
          </a:prstGeom>
          <a:noFill/>
          <a:scene3d>
            <a:camera prst="orthographicFront">
              <a:rot lat="10800000" lon="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Radiation Belt</a:t>
            </a:r>
          </a:p>
        </p:txBody>
      </p:sp>
      <p:sp>
        <p:nvSpPr>
          <p:cNvPr id="20485" name="Content Placeholder 5"/>
          <p:cNvSpPr>
            <a:spLocks noGrp="1"/>
          </p:cNvSpPr>
          <p:nvPr>
            <p:ph idx="1"/>
          </p:nvPr>
        </p:nvSpPr>
        <p:spPr>
          <a:xfrm>
            <a:off x="457200" y="1308104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Very Hot (</a:t>
            </a:r>
            <a:r>
              <a:rPr lang="en-US" altLang="en-US" sz="3200" dirty="0">
                <a:ea typeface="ＭＳ Ｐゴシック" pitchFamily="34" charset="-128"/>
              </a:rPr>
              <a:t>100s </a:t>
            </a:r>
            <a:r>
              <a:rPr lang="en-US" altLang="en-US" sz="3200" dirty="0" err="1">
                <a:ea typeface="ＭＳ Ｐゴシック" pitchFamily="34" charset="-128"/>
              </a:rPr>
              <a:t>keV</a:t>
            </a:r>
            <a:r>
              <a:rPr lang="en-US" altLang="en-US" sz="3200" dirty="0">
                <a:ea typeface="ＭＳ Ｐゴシック" pitchFamily="34" charset="-128"/>
              </a:rPr>
              <a:t> - MeV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r>
              <a:rPr lang="en-US" altLang="en-US" sz="3200" dirty="0">
                <a:ea typeface="ＭＳ Ｐゴシック" pitchFamily="34" charset="-128"/>
              </a:rPr>
              <a:t>Extremely tenuous: &lt;&lt;1 cm</a:t>
            </a:r>
            <a:r>
              <a:rPr lang="en-US" altLang="en-US" sz="3200" baseline="30000" dirty="0">
                <a:ea typeface="ＭＳ Ｐゴシック" pitchFamily="34" charset="-128"/>
              </a:rPr>
              <a:t>-3</a:t>
            </a:r>
            <a:r>
              <a:rPr lang="en-US" altLang="en-US" sz="3200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Outer belt: very dynamic region 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Mostly elections located at 3-6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  <a:endParaRPr lang="en-GB" altLang="en-US" dirty="0">
              <a:ea typeface="ＭＳ Ｐゴシック" pitchFamily="34" charset="-128"/>
            </a:endParaRPr>
          </a:p>
          <a:p>
            <a:pPr lvl="1"/>
            <a:r>
              <a:rPr lang="en-GB" altLang="en-US" dirty="0">
                <a:ea typeface="ＭＳ Ｐゴシック" pitchFamily="34" charset="-128"/>
              </a:rPr>
              <a:t>Inner belt: fairly stable population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Protons, electrons and ions at 1.5-2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r>
              <a:rPr lang="en-GB" altLang="en-US" dirty="0">
                <a:ea typeface="ＭＳ Ｐゴシック" pitchFamily="34" charset="-128"/>
              </a:rPr>
              <a:t>Source: injection and energization events following geomagnetic storms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Mechanisms: Coulomb collisions, magnetopause shadowing, and PA diffusion</a:t>
            </a:r>
          </a:p>
        </p:txBody>
      </p:sp>
      <p:sp>
        <p:nvSpPr>
          <p:cNvPr id="20486" name="TextBox 9"/>
          <p:cNvSpPr txBox="1">
            <a:spLocks noChangeArrowheads="1"/>
          </p:cNvSpPr>
          <p:nvPr/>
        </p:nvSpPr>
        <p:spPr bwMode="auto">
          <a:xfrm>
            <a:off x="3910013" y="64690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altLang="en-US">
              <a:solidFill>
                <a:srgbClr val="000045"/>
              </a:solidFill>
            </a:endParaRPr>
          </a:p>
        </p:txBody>
      </p:sp>
      <p:sp>
        <p:nvSpPr>
          <p:cNvPr id="20487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488" name="Picture 5" descr="radbe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093" y="320675"/>
            <a:ext cx="251142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hiss.a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64475" y="5051785"/>
            <a:ext cx="641400" cy="6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TextBox 7"/>
          <p:cNvSpPr txBox="1">
            <a:spLocks noChangeArrowheads="1"/>
          </p:cNvSpPr>
          <p:nvPr/>
        </p:nvSpPr>
        <p:spPr bwMode="auto">
          <a:xfrm>
            <a:off x="8047038" y="5667375"/>
            <a:ext cx="639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Hiss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IRI</a:t>
            </a:r>
            <a:endParaRPr lang="en-GB" dirty="0"/>
          </a:p>
        </p:txBody>
      </p:sp>
      <p:pic>
        <p:nvPicPr>
          <p:cNvPr id="4" name="IRI.avi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157" y="1298273"/>
            <a:ext cx="6699183" cy="53775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GCPM</a:t>
            </a:r>
            <a:endParaRPr lang="en-GB" dirty="0"/>
          </a:p>
        </p:txBody>
      </p:sp>
      <p:pic>
        <p:nvPicPr>
          <p:cNvPr id="3" name="meridian_sw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1150" y="1582583"/>
            <a:ext cx="59817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–LFM Model</a:t>
            </a:r>
            <a:endParaRPr lang="en-GB" dirty="0"/>
          </a:p>
        </p:txBody>
      </p:sp>
      <p:pic>
        <p:nvPicPr>
          <p:cNvPr id="5" name="Bday-ql.mpeg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0950" y="1283245"/>
            <a:ext cx="6642100" cy="4976309"/>
          </a:xfrm>
        </p:spPr>
      </p:pic>
      <p:sp>
        <p:nvSpPr>
          <p:cNvPr id="3" name="TextBox 2"/>
          <p:cNvSpPr txBox="1"/>
          <p:nvPr/>
        </p:nvSpPr>
        <p:spPr bwMode="auto">
          <a:xfrm>
            <a:off x="1477288" y="6195490"/>
            <a:ext cx="6407395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Lyon,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DOI: </a:t>
            </a:r>
            <a:r>
              <a:rPr lang="en-US" sz="1600" dirty="0"/>
              <a:t>10.1016/j.jastp.2004.03.020</a:t>
            </a:r>
          </a:p>
          <a:p>
            <a:pPr algn="ctr">
              <a:spcBef>
                <a:spcPct val="20000"/>
              </a:spcBef>
            </a:pPr>
            <a:r>
              <a:rPr lang="en-US" sz="1600" dirty="0"/>
              <a:t>Through the Coordinated Community Modeling Center, NASA/GSFC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4851132" y="548641"/>
            <a:ext cx="42797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(Multi-Fluid Lyon-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MHD)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0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Coupling Models</a:t>
            </a:r>
            <a:endParaRPr lang="en-GB" dirty="0"/>
          </a:p>
        </p:txBody>
      </p:sp>
      <p:sp>
        <p:nvSpPr>
          <p:cNvPr id="30725" name="Content Placeholder 5"/>
          <p:cNvSpPr>
            <a:spLocks noGrp="1"/>
          </p:cNvSpPr>
          <p:nvPr>
            <p:ph sz="quarter" idx="10"/>
          </p:nvPr>
        </p:nvSpPr>
        <p:spPr>
          <a:xfrm>
            <a:off x="531794" y="6368416"/>
            <a:ext cx="8080409" cy="374650"/>
          </a:xfrm>
        </p:spPr>
        <p:txBody>
          <a:bodyPr/>
          <a:lstStyle/>
          <a:p>
            <a:r>
              <a:rPr lang="en-US" altLang="en-US" sz="1400" dirty="0" err="1">
                <a:latin typeface="Arial" charset="0"/>
                <a:ea typeface="ＭＳ Ｐゴシック" pitchFamily="34" charset="-128"/>
              </a:rPr>
              <a:t>Tóth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et al., The Space Weather Modeling Framework, </a:t>
            </a:r>
            <a:r>
              <a:rPr lang="en-US" altLang="en-US" sz="1400" i="1" dirty="0">
                <a:latin typeface="Arial" charset="0"/>
                <a:ea typeface="ＭＳ Ｐゴシック" pitchFamily="34" charset="-128"/>
              </a:rPr>
              <a:t>Proceedings of ISSS-7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26-31, March, 2005</a:t>
            </a:r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43" y="1297068"/>
            <a:ext cx="6843713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charset="0"/>
          <a:buNone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rgbClr val="000045"/>
            </a:solidFill>
            <a:effectLst/>
            <a:uLnTx/>
            <a:uFillTx/>
            <a:latin typeface="Arial"/>
            <a:ea typeface="ＭＳ Ｐゴシック" charset="-128"/>
            <a:cs typeface="ＭＳ Ｐゴシック" charset="-128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19535</TotalTime>
  <Words>1557</Words>
  <Application>Microsoft Office PowerPoint</Application>
  <PresentationFormat>On-screen Show (4:3)</PresentationFormat>
  <Paragraphs>257</Paragraphs>
  <Slides>29</Slides>
  <Notes>0</Notes>
  <HiddenSlides>0</HiddenSlides>
  <MMClips>8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Wingdings</vt:lpstr>
      <vt:lpstr>Office Theme</vt:lpstr>
      <vt:lpstr>Equation</vt:lpstr>
      <vt:lpstr>Inner Magnetospheric Physics</vt:lpstr>
      <vt:lpstr>Inner Magnetospheric Physics</vt:lpstr>
      <vt:lpstr>Historical Background: Space in 1950</vt:lpstr>
      <vt:lpstr>Historical Background</vt:lpstr>
      <vt:lpstr>Historical Background</vt:lpstr>
      <vt:lpstr>Ionosphere</vt:lpstr>
      <vt:lpstr>Ionosphere outflow</vt:lpstr>
      <vt:lpstr>Plasmasphere Formation:  Diffusive Equilibrium</vt:lpstr>
      <vt:lpstr>Plasmasphere</vt:lpstr>
      <vt:lpstr>Plasma sheet</vt:lpstr>
      <vt:lpstr>Solar wind dynamo</vt:lpstr>
      <vt:lpstr>Global convection</vt:lpstr>
      <vt:lpstr>Reconnection</vt:lpstr>
      <vt:lpstr>Substorms</vt:lpstr>
      <vt:lpstr>Substorms</vt:lpstr>
      <vt:lpstr>Substorms</vt:lpstr>
      <vt:lpstr>Geomagnetic storms </vt:lpstr>
      <vt:lpstr>Geomagnetic storms </vt:lpstr>
      <vt:lpstr>Adiabatic Invariants</vt:lpstr>
      <vt:lpstr>First Adiabatic Invariant</vt:lpstr>
      <vt:lpstr>Second Adiabatic Invariant</vt:lpstr>
      <vt:lpstr>Third Adiabatic Invariant</vt:lpstr>
      <vt:lpstr>Plasmaspheric Plumes</vt:lpstr>
      <vt:lpstr>Ring Current</vt:lpstr>
      <vt:lpstr>Radiation Belt</vt:lpstr>
      <vt:lpstr>Models – Empirical: IRI</vt:lpstr>
      <vt:lpstr>Models – Empirical: GCPM</vt:lpstr>
      <vt:lpstr>Models –LFM Model</vt:lpstr>
      <vt:lpstr>Coupling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rkatus</dc:creator>
  <cp:lastModifiedBy>Gallagher, Dennis L. (MSFC-ST13)</cp:lastModifiedBy>
  <cp:revision>256</cp:revision>
  <dcterms:created xsi:type="dcterms:W3CDTF">2011-08-09T16:49:19Z</dcterms:created>
  <dcterms:modified xsi:type="dcterms:W3CDTF">2023-03-09T14:24:22Z</dcterms:modified>
</cp:coreProperties>
</file>