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56" r:id="rId2"/>
    <p:sldId id="319" r:id="rId3"/>
    <p:sldId id="320" r:id="rId4"/>
    <p:sldId id="332" r:id="rId5"/>
    <p:sldId id="321" r:id="rId6"/>
    <p:sldId id="322" r:id="rId7"/>
    <p:sldId id="330" r:id="rId8"/>
    <p:sldId id="331" r:id="rId9"/>
    <p:sldId id="326" r:id="rId10"/>
    <p:sldId id="327" r:id="rId11"/>
    <p:sldId id="328" r:id="rId12"/>
    <p:sldId id="329" r:id="rId13"/>
    <p:sldId id="32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327" autoAdjust="0"/>
  </p:normalViewPr>
  <p:slideViewPr>
    <p:cSldViewPr snapToGrid="0">
      <p:cViewPr varScale="1">
        <p:scale>
          <a:sx n="59" d="100"/>
          <a:sy n="59" d="100"/>
        </p:scale>
        <p:origin x="848"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2BA992-168A-42D1-8B2C-985594D5780D}"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CD95A3CB-B4C0-4693-9D8E-2735BE85E5EC}">
      <dgm:prSet phldrT="[Text]"/>
      <dgm:spPr>
        <a:solidFill>
          <a:schemeClr val="accent4">
            <a:lumMod val="75000"/>
          </a:schemeClr>
        </a:solidFill>
        <a:ln>
          <a:solidFill>
            <a:schemeClr val="accent4">
              <a:lumMod val="75000"/>
            </a:schemeClr>
          </a:solidFill>
        </a:ln>
      </dgm:spPr>
      <dgm:t>
        <a:bodyPr/>
        <a:lstStyle/>
        <a:p>
          <a:r>
            <a:rPr lang="en-US" b="1" dirty="0"/>
            <a:t>More Data</a:t>
          </a:r>
        </a:p>
      </dgm:t>
    </dgm:pt>
    <dgm:pt modelId="{F9F79687-3E36-4C9D-B087-0D0D244F3B5D}" type="parTrans" cxnId="{6C23987D-26E7-43F7-95AA-6F9619DC3C68}">
      <dgm:prSet/>
      <dgm:spPr/>
      <dgm:t>
        <a:bodyPr/>
        <a:lstStyle/>
        <a:p>
          <a:endParaRPr lang="en-US"/>
        </a:p>
      </dgm:t>
    </dgm:pt>
    <dgm:pt modelId="{CD40B0DA-1148-4BE4-BCAF-58D666F7EBAF}" type="sibTrans" cxnId="{6C23987D-26E7-43F7-95AA-6F9619DC3C68}">
      <dgm:prSet/>
      <dgm:spPr/>
      <dgm:t>
        <a:bodyPr/>
        <a:lstStyle/>
        <a:p>
          <a:endParaRPr lang="en-US"/>
        </a:p>
      </dgm:t>
    </dgm:pt>
    <dgm:pt modelId="{86B3E338-F2D2-46D4-9D69-0DB62A02B8F1}">
      <dgm:prSet phldrT="[Text]"/>
      <dgm:spPr>
        <a:solidFill>
          <a:schemeClr val="accent4">
            <a:lumMod val="75000"/>
          </a:schemeClr>
        </a:solidFill>
      </dgm:spPr>
      <dgm:t>
        <a:bodyPr/>
        <a:lstStyle/>
        <a:p>
          <a:r>
            <a:rPr lang="en-US" b="1" dirty="0"/>
            <a:t>More Collaborators</a:t>
          </a:r>
        </a:p>
      </dgm:t>
    </dgm:pt>
    <dgm:pt modelId="{24A2E78F-B1D4-4C24-8EAE-8432F2FD0718}" type="parTrans" cxnId="{6DF2A4E0-FFA5-4394-AA49-9BA4E37E72AC}">
      <dgm:prSet/>
      <dgm:spPr/>
      <dgm:t>
        <a:bodyPr/>
        <a:lstStyle/>
        <a:p>
          <a:endParaRPr lang="en-US"/>
        </a:p>
      </dgm:t>
    </dgm:pt>
    <dgm:pt modelId="{DFFF1FCD-6093-4825-80B1-27DB738D36B4}" type="sibTrans" cxnId="{6DF2A4E0-FFA5-4394-AA49-9BA4E37E72AC}">
      <dgm:prSet/>
      <dgm:spPr/>
      <dgm:t>
        <a:bodyPr/>
        <a:lstStyle/>
        <a:p>
          <a:endParaRPr lang="en-US"/>
        </a:p>
      </dgm:t>
    </dgm:pt>
    <dgm:pt modelId="{9B0EDF9E-FA0C-4219-8AB0-C03DA4EA93B4}">
      <dgm:prSet phldrT="[Text]" custT="1"/>
      <dgm:spPr>
        <a:solidFill>
          <a:schemeClr val="accent4">
            <a:lumMod val="75000"/>
          </a:schemeClr>
        </a:solidFill>
      </dgm:spPr>
      <dgm:t>
        <a:bodyPr/>
        <a:lstStyle/>
        <a:p>
          <a:r>
            <a:rPr lang="en-US" sz="2000" b="1" dirty="0"/>
            <a:t>More Discoveries!</a:t>
          </a:r>
        </a:p>
      </dgm:t>
    </dgm:pt>
    <dgm:pt modelId="{E21CA510-9550-442A-9CDF-C4C00AE18DCD}" type="parTrans" cxnId="{826FBBBF-00AC-4B5D-9D0C-191D83CFAC4D}">
      <dgm:prSet/>
      <dgm:spPr/>
      <dgm:t>
        <a:bodyPr/>
        <a:lstStyle/>
        <a:p>
          <a:endParaRPr lang="en-US"/>
        </a:p>
      </dgm:t>
    </dgm:pt>
    <dgm:pt modelId="{7AEBDA32-4F51-49B8-8AE6-4E2EEE5445A1}" type="sibTrans" cxnId="{826FBBBF-00AC-4B5D-9D0C-191D83CFAC4D}">
      <dgm:prSet/>
      <dgm:spPr/>
      <dgm:t>
        <a:bodyPr/>
        <a:lstStyle/>
        <a:p>
          <a:endParaRPr lang="en-US"/>
        </a:p>
      </dgm:t>
    </dgm:pt>
    <dgm:pt modelId="{E1A24F53-F3C6-44A0-A1C4-E2DEEBFF9778}" type="pres">
      <dgm:prSet presAssocID="{D82BA992-168A-42D1-8B2C-985594D5780D}" presName="linearFlow" presStyleCnt="0">
        <dgm:presLayoutVars>
          <dgm:dir/>
          <dgm:resizeHandles val="exact"/>
        </dgm:presLayoutVars>
      </dgm:prSet>
      <dgm:spPr/>
    </dgm:pt>
    <dgm:pt modelId="{DA8CF961-94C9-4E71-A9B7-01A8D4C8197D}" type="pres">
      <dgm:prSet presAssocID="{CD95A3CB-B4C0-4693-9D8E-2735BE85E5EC}" presName="node" presStyleLbl="node1" presStyleIdx="0" presStyleCnt="3">
        <dgm:presLayoutVars>
          <dgm:bulletEnabled val="1"/>
        </dgm:presLayoutVars>
      </dgm:prSet>
      <dgm:spPr/>
    </dgm:pt>
    <dgm:pt modelId="{39AF4072-1AAC-42A8-AF01-F90B5B25EC49}" type="pres">
      <dgm:prSet presAssocID="{CD40B0DA-1148-4BE4-BCAF-58D666F7EBAF}" presName="spacerL" presStyleCnt="0"/>
      <dgm:spPr/>
    </dgm:pt>
    <dgm:pt modelId="{328FED14-8268-4FDD-A187-9E63C2DA3C72}" type="pres">
      <dgm:prSet presAssocID="{CD40B0DA-1148-4BE4-BCAF-58D666F7EBAF}" presName="sibTrans" presStyleLbl="sibTrans2D1" presStyleIdx="0" presStyleCnt="2"/>
      <dgm:spPr/>
    </dgm:pt>
    <dgm:pt modelId="{D76A4ADA-4AB6-48F0-BE9C-1CBC7A91E25B}" type="pres">
      <dgm:prSet presAssocID="{CD40B0DA-1148-4BE4-BCAF-58D666F7EBAF}" presName="spacerR" presStyleCnt="0"/>
      <dgm:spPr/>
    </dgm:pt>
    <dgm:pt modelId="{C740E625-6C67-4F16-9FD4-4508EF334124}" type="pres">
      <dgm:prSet presAssocID="{86B3E338-F2D2-46D4-9D69-0DB62A02B8F1}" presName="node" presStyleLbl="node1" presStyleIdx="1" presStyleCnt="3">
        <dgm:presLayoutVars>
          <dgm:bulletEnabled val="1"/>
        </dgm:presLayoutVars>
      </dgm:prSet>
      <dgm:spPr/>
    </dgm:pt>
    <dgm:pt modelId="{450C4BEF-33B6-4241-B55F-BE4D79285104}" type="pres">
      <dgm:prSet presAssocID="{DFFF1FCD-6093-4825-80B1-27DB738D36B4}" presName="spacerL" presStyleCnt="0"/>
      <dgm:spPr/>
    </dgm:pt>
    <dgm:pt modelId="{50850B9C-1C51-4B96-9023-9E3BA891398C}" type="pres">
      <dgm:prSet presAssocID="{DFFF1FCD-6093-4825-80B1-27DB738D36B4}" presName="sibTrans" presStyleLbl="sibTrans2D1" presStyleIdx="1" presStyleCnt="2"/>
      <dgm:spPr/>
    </dgm:pt>
    <dgm:pt modelId="{4E9FE06C-AD4C-41F2-A2C7-523B4E2B683F}" type="pres">
      <dgm:prSet presAssocID="{DFFF1FCD-6093-4825-80B1-27DB738D36B4}" presName="spacerR" presStyleCnt="0"/>
      <dgm:spPr/>
    </dgm:pt>
    <dgm:pt modelId="{DF8AC493-6802-4895-B009-D4A789DE6116}" type="pres">
      <dgm:prSet presAssocID="{9B0EDF9E-FA0C-4219-8AB0-C03DA4EA93B4}" presName="node" presStyleLbl="node1" presStyleIdx="2" presStyleCnt="3">
        <dgm:presLayoutVars>
          <dgm:bulletEnabled val="1"/>
        </dgm:presLayoutVars>
      </dgm:prSet>
      <dgm:spPr/>
    </dgm:pt>
  </dgm:ptLst>
  <dgm:cxnLst>
    <dgm:cxn modelId="{E637A51F-7B78-4D29-9F92-79EB96BA2677}" type="presOf" srcId="{9B0EDF9E-FA0C-4219-8AB0-C03DA4EA93B4}" destId="{DF8AC493-6802-4895-B009-D4A789DE6116}" srcOrd="0" destOrd="0" presId="urn:microsoft.com/office/officeart/2005/8/layout/equation1"/>
    <dgm:cxn modelId="{A2BE3922-843B-4AB6-A863-BC679FE306F2}" type="presOf" srcId="{CD95A3CB-B4C0-4693-9D8E-2735BE85E5EC}" destId="{DA8CF961-94C9-4E71-A9B7-01A8D4C8197D}" srcOrd="0" destOrd="0" presId="urn:microsoft.com/office/officeart/2005/8/layout/equation1"/>
    <dgm:cxn modelId="{CC87E14B-379A-4292-AB39-B83CF34C6928}" type="presOf" srcId="{CD40B0DA-1148-4BE4-BCAF-58D666F7EBAF}" destId="{328FED14-8268-4FDD-A187-9E63C2DA3C72}" srcOrd="0" destOrd="0" presId="urn:microsoft.com/office/officeart/2005/8/layout/equation1"/>
    <dgm:cxn modelId="{6C23987D-26E7-43F7-95AA-6F9619DC3C68}" srcId="{D82BA992-168A-42D1-8B2C-985594D5780D}" destId="{CD95A3CB-B4C0-4693-9D8E-2735BE85E5EC}" srcOrd="0" destOrd="0" parTransId="{F9F79687-3E36-4C9D-B087-0D0D244F3B5D}" sibTransId="{CD40B0DA-1148-4BE4-BCAF-58D666F7EBAF}"/>
    <dgm:cxn modelId="{4959C490-F073-4211-8326-D5650D0803D1}" type="presOf" srcId="{86B3E338-F2D2-46D4-9D69-0DB62A02B8F1}" destId="{C740E625-6C67-4F16-9FD4-4508EF334124}" srcOrd="0" destOrd="0" presId="urn:microsoft.com/office/officeart/2005/8/layout/equation1"/>
    <dgm:cxn modelId="{826FBBBF-00AC-4B5D-9D0C-191D83CFAC4D}" srcId="{D82BA992-168A-42D1-8B2C-985594D5780D}" destId="{9B0EDF9E-FA0C-4219-8AB0-C03DA4EA93B4}" srcOrd="2" destOrd="0" parTransId="{E21CA510-9550-442A-9CDF-C4C00AE18DCD}" sibTransId="{7AEBDA32-4F51-49B8-8AE6-4E2EEE5445A1}"/>
    <dgm:cxn modelId="{55ECB7D9-EB45-4CBC-AD61-E7FC68335AE8}" type="presOf" srcId="{D82BA992-168A-42D1-8B2C-985594D5780D}" destId="{E1A24F53-F3C6-44A0-A1C4-E2DEEBFF9778}" srcOrd="0" destOrd="0" presId="urn:microsoft.com/office/officeart/2005/8/layout/equation1"/>
    <dgm:cxn modelId="{6DF2A4E0-FFA5-4394-AA49-9BA4E37E72AC}" srcId="{D82BA992-168A-42D1-8B2C-985594D5780D}" destId="{86B3E338-F2D2-46D4-9D69-0DB62A02B8F1}" srcOrd="1" destOrd="0" parTransId="{24A2E78F-B1D4-4C24-8EAE-8432F2FD0718}" sibTransId="{DFFF1FCD-6093-4825-80B1-27DB738D36B4}"/>
    <dgm:cxn modelId="{245D10E6-03E0-4610-A159-62D6E2E4CF38}" type="presOf" srcId="{DFFF1FCD-6093-4825-80B1-27DB738D36B4}" destId="{50850B9C-1C51-4B96-9023-9E3BA891398C}" srcOrd="0" destOrd="0" presId="urn:microsoft.com/office/officeart/2005/8/layout/equation1"/>
    <dgm:cxn modelId="{629C7A5E-F43F-474E-96C2-4F77376AB2F7}" type="presParOf" srcId="{E1A24F53-F3C6-44A0-A1C4-E2DEEBFF9778}" destId="{DA8CF961-94C9-4E71-A9B7-01A8D4C8197D}" srcOrd="0" destOrd="0" presId="urn:microsoft.com/office/officeart/2005/8/layout/equation1"/>
    <dgm:cxn modelId="{5FBA7E21-6E08-4E55-AC43-F938BB5F2055}" type="presParOf" srcId="{E1A24F53-F3C6-44A0-A1C4-E2DEEBFF9778}" destId="{39AF4072-1AAC-42A8-AF01-F90B5B25EC49}" srcOrd="1" destOrd="0" presId="urn:microsoft.com/office/officeart/2005/8/layout/equation1"/>
    <dgm:cxn modelId="{28AE6831-18EC-4C50-AF16-A284419CD058}" type="presParOf" srcId="{E1A24F53-F3C6-44A0-A1C4-E2DEEBFF9778}" destId="{328FED14-8268-4FDD-A187-9E63C2DA3C72}" srcOrd="2" destOrd="0" presId="urn:microsoft.com/office/officeart/2005/8/layout/equation1"/>
    <dgm:cxn modelId="{5B114D3D-348E-466C-B6BE-7A3171827580}" type="presParOf" srcId="{E1A24F53-F3C6-44A0-A1C4-E2DEEBFF9778}" destId="{D76A4ADA-4AB6-48F0-BE9C-1CBC7A91E25B}" srcOrd="3" destOrd="0" presId="urn:microsoft.com/office/officeart/2005/8/layout/equation1"/>
    <dgm:cxn modelId="{6D222655-45EE-4E75-AAB7-29A86674EA27}" type="presParOf" srcId="{E1A24F53-F3C6-44A0-A1C4-E2DEEBFF9778}" destId="{C740E625-6C67-4F16-9FD4-4508EF334124}" srcOrd="4" destOrd="0" presId="urn:microsoft.com/office/officeart/2005/8/layout/equation1"/>
    <dgm:cxn modelId="{5CB10D39-7721-47AD-8E19-E3A75CA84060}" type="presParOf" srcId="{E1A24F53-F3C6-44A0-A1C4-E2DEEBFF9778}" destId="{450C4BEF-33B6-4241-B55F-BE4D79285104}" srcOrd="5" destOrd="0" presId="urn:microsoft.com/office/officeart/2005/8/layout/equation1"/>
    <dgm:cxn modelId="{8FF1EF07-65ED-4A57-B015-B03F666D31C8}" type="presParOf" srcId="{E1A24F53-F3C6-44A0-A1C4-E2DEEBFF9778}" destId="{50850B9C-1C51-4B96-9023-9E3BA891398C}" srcOrd="6" destOrd="0" presId="urn:microsoft.com/office/officeart/2005/8/layout/equation1"/>
    <dgm:cxn modelId="{284390ED-B053-484A-83E6-2DF235B4B7C5}" type="presParOf" srcId="{E1A24F53-F3C6-44A0-A1C4-E2DEEBFF9778}" destId="{4E9FE06C-AD4C-41F2-A2C7-523B4E2B683F}" srcOrd="7" destOrd="0" presId="urn:microsoft.com/office/officeart/2005/8/layout/equation1"/>
    <dgm:cxn modelId="{BD6F7E83-74C5-4CE9-9D2E-4683D6190FE5}" type="presParOf" srcId="{E1A24F53-F3C6-44A0-A1C4-E2DEEBFF9778}" destId="{DF8AC493-6802-4895-B009-D4A789DE6116}"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CF961-94C9-4E71-A9B7-01A8D4C8197D}">
      <dsp:nvSpPr>
        <dsp:cNvPr id="0" name=""/>
        <dsp:cNvSpPr/>
      </dsp:nvSpPr>
      <dsp:spPr>
        <a:xfrm>
          <a:off x="1770" y="698898"/>
          <a:ext cx="2347116" cy="2347116"/>
        </a:xfrm>
        <a:prstGeom prst="ellipse">
          <a:avLst/>
        </a:prstGeom>
        <a:solidFill>
          <a:schemeClr val="accent4">
            <a:lumMod val="75000"/>
          </a:schemeClr>
        </a:solidFill>
        <a:ln w="127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More Data</a:t>
          </a:r>
        </a:p>
      </dsp:txBody>
      <dsp:txXfrm>
        <a:off x="345497" y="1042625"/>
        <a:ext cx="1659662" cy="1659662"/>
      </dsp:txXfrm>
    </dsp:sp>
    <dsp:sp modelId="{328FED14-8268-4FDD-A187-9E63C2DA3C72}">
      <dsp:nvSpPr>
        <dsp:cNvPr id="0" name=""/>
        <dsp:cNvSpPr/>
      </dsp:nvSpPr>
      <dsp:spPr>
        <a:xfrm>
          <a:off x="2539472" y="1191792"/>
          <a:ext cx="1361327" cy="1361327"/>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719916" y="1712363"/>
        <a:ext cx="1000439" cy="320185"/>
      </dsp:txXfrm>
    </dsp:sp>
    <dsp:sp modelId="{C740E625-6C67-4F16-9FD4-4508EF334124}">
      <dsp:nvSpPr>
        <dsp:cNvPr id="0" name=""/>
        <dsp:cNvSpPr/>
      </dsp:nvSpPr>
      <dsp:spPr>
        <a:xfrm>
          <a:off x="4091385" y="698898"/>
          <a:ext cx="2347116" cy="2347116"/>
        </a:xfrm>
        <a:prstGeom prst="ellipse">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More Collaborators</a:t>
          </a:r>
        </a:p>
      </dsp:txBody>
      <dsp:txXfrm>
        <a:off x="4435112" y="1042625"/>
        <a:ext cx="1659662" cy="1659662"/>
      </dsp:txXfrm>
    </dsp:sp>
    <dsp:sp modelId="{50850B9C-1C51-4B96-9023-9E3BA891398C}">
      <dsp:nvSpPr>
        <dsp:cNvPr id="0" name=""/>
        <dsp:cNvSpPr/>
      </dsp:nvSpPr>
      <dsp:spPr>
        <a:xfrm>
          <a:off x="6629087" y="1191792"/>
          <a:ext cx="1361327" cy="1361327"/>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809531" y="1472225"/>
        <a:ext cx="1000439" cy="800461"/>
      </dsp:txXfrm>
    </dsp:sp>
    <dsp:sp modelId="{DF8AC493-6802-4895-B009-D4A789DE6116}">
      <dsp:nvSpPr>
        <dsp:cNvPr id="0" name=""/>
        <dsp:cNvSpPr/>
      </dsp:nvSpPr>
      <dsp:spPr>
        <a:xfrm>
          <a:off x="8181001" y="698898"/>
          <a:ext cx="2347116" cy="2347116"/>
        </a:xfrm>
        <a:prstGeom prst="ellipse">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More Discoveries!</a:t>
          </a:r>
        </a:p>
      </dsp:txBody>
      <dsp:txXfrm>
        <a:off x="8524728" y="1042625"/>
        <a:ext cx="1659662" cy="1659662"/>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91F02F-8E12-4E04-9301-DC7AB9039A9C}" type="datetimeFigureOut">
              <a:rPr lang="en-US" smtClean="0"/>
              <a:t>3/10/2023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9A097B-BDDB-456C-B97F-5CF6D391688C}" type="slidenum">
              <a:rPr lang="en-US" smtClean="0"/>
              <a:t>‹#›</a:t>
            </a:fld>
            <a:endParaRPr lang="en-US"/>
          </a:p>
        </p:txBody>
      </p:sp>
    </p:spTree>
    <p:extLst>
      <p:ext uri="{BB962C8B-B14F-4D97-AF65-F5344CB8AC3E}">
        <p14:creationId xmlns:p14="http://schemas.microsoft.com/office/powerpoint/2010/main" val="2604418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9A097B-BDDB-456C-B97F-5CF6D391688C}" type="slidenum">
              <a:rPr lang="en-US" smtClean="0"/>
              <a:t>9</a:t>
            </a:fld>
            <a:endParaRPr lang="en-US"/>
          </a:p>
        </p:txBody>
      </p:sp>
    </p:spTree>
    <p:extLst>
      <p:ext uri="{BB962C8B-B14F-4D97-AF65-F5344CB8AC3E}">
        <p14:creationId xmlns:p14="http://schemas.microsoft.com/office/powerpoint/2010/main" val="6003387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Option A">
    <p:spTree>
      <p:nvGrpSpPr>
        <p:cNvPr id="1" name=""/>
        <p:cNvGrpSpPr/>
        <p:nvPr/>
      </p:nvGrpSpPr>
      <p:grpSpPr>
        <a:xfrm>
          <a:off x="0" y="0"/>
          <a:ext cx="0" cy="0"/>
          <a:chOff x="0" y="0"/>
          <a:chExt cx="0" cy="0"/>
        </a:xfrm>
      </p:grpSpPr>
      <p:pic>
        <p:nvPicPr>
          <p:cNvPr id="7" name="Picture 6" descr="Graphical user interface, website&#10;&#10;Description automatically generated">
            <a:extLst>
              <a:ext uri="{FF2B5EF4-FFF2-40B4-BE49-F238E27FC236}">
                <a16:creationId xmlns:a16="http://schemas.microsoft.com/office/drawing/2014/main" id="{9B7E96E8-1BFE-32F2-7450-24B0C569124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
        <p:nvSpPr>
          <p:cNvPr id="11" name="hcSlideMaster.Title SlideHeader">
            <a:extLst>
              <a:ext uri="{FF2B5EF4-FFF2-40B4-BE49-F238E27FC236}">
                <a16:creationId xmlns:a16="http://schemas.microsoft.com/office/drawing/2014/main" id="{F15E225C-4B4F-E7C2-20A3-6C40EF49885C}"/>
              </a:ext>
            </a:extLst>
          </p:cNvPr>
          <p:cNvSpPr txBox="1"/>
          <p:nvPr userDrawn="1"/>
        </p:nvSpPr>
        <p:spPr>
          <a:xfrm>
            <a:off x="0" y="0"/>
            <a:ext cx="12192000" cy="369332"/>
          </a:xfrm>
          <a:prstGeom prst="rect">
            <a:avLst/>
          </a:prstGeom>
          <a:noFill/>
        </p:spPr>
        <p:txBody>
          <a:bodyPr vert="horz" rtlCol="0">
            <a:spAutoFit/>
          </a:bodyPr>
          <a:lstStyle/>
          <a:p>
            <a:endParaRPr lang="en-US"/>
          </a:p>
        </p:txBody>
      </p:sp>
      <p:sp>
        <p:nvSpPr>
          <p:cNvPr id="10" name="Text Placeholder 9">
            <a:extLst>
              <a:ext uri="{FF2B5EF4-FFF2-40B4-BE49-F238E27FC236}">
                <a16:creationId xmlns:a16="http://schemas.microsoft.com/office/drawing/2014/main" id="{9C4DDD64-AAAF-7532-86DC-22106990B51D}"/>
              </a:ext>
            </a:extLst>
          </p:cNvPr>
          <p:cNvSpPr>
            <a:spLocks noGrp="1"/>
          </p:cNvSpPr>
          <p:nvPr>
            <p:ph type="body" sz="quarter" idx="10" hasCustomPrompt="1"/>
          </p:nvPr>
        </p:nvSpPr>
        <p:spPr>
          <a:xfrm>
            <a:off x="516079" y="835394"/>
            <a:ext cx="5992785" cy="1485845"/>
          </a:xfrm>
        </p:spPr>
        <p:txBody>
          <a:bodyPr>
            <a:noAutofit/>
          </a:bodyPr>
          <a:lstStyle>
            <a:lvl1pPr marL="0" indent="0">
              <a:buNone/>
              <a:defRPr sz="5400" b="1">
                <a:solidFill>
                  <a:schemeClr val="bg1"/>
                </a:solidFill>
              </a:defRPr>
            </a:lvl1pPr>
          </a:lstStyle>
          <a:p>
            <a:pPr lvl="0"/>
            <a:r>
              <a:rPr lang="en-US" dirty="0"/>
              <a:t>Presentation Title Here</a:t>
            </a:r>
          </a:p>
        </p:txBody>
      </p:sp>
      <p:sp>
        <p:nvSpPr>
          <p:cNvPr id="15" name="Text Placeholder 14">
            <a:extLst>
              <a:ext uri="{FF2B5EF4-FFF2-40B4-BE49-F238E27FC236}">
                <a16:creationId xmlns:a16="http://schemas.microsoft.com/office/drawing/2014/main" id="{2B1280A5-EED6-3CD7-1714-75FBFC7A5550}"/>
              </a:ext>
            </a:extLst>
          </p:cNvPr>
          <p:cNvSpPr>
            <a:spLocks noGrp="1"/>
          </p:cNvSpPr>
          <p:nvPr>
            <p:ph type="body" sz="quarter" idx="11" hasCustomPrompt="1"/>
          </p:nvPr>
        </p:nvSpPr>
        <p:spPr>
          <a:xfrm>
            <a:off x="516023" y="2658036"/>
            <a:ext cx="5546725" cy="311727"/>
          </a:xfrm>
        </p:spPr>
        <p:txBody>
          <a:bodyPr>
            <a:noAutofit/>
          </a:bodyPr>
          <a:lstStyle>
            <a:lvl1pPr marL="0" indent="0">
              <a:buNone/>
              <a:defRPr sz="2000" b="1" spc="300">
                <a:solidFill>
                  <a:schemeClr val="bg1"/>
                </a:solidFill>
              </a:defRPr>
            </a:lvl1pPr>
          </a:lstStyle>
          <a:p>
            <a:pPr lvl="0"/>
            <a:r>
              <a:rPr lang="en-US" dirty="0"/>
              <a:t>PRESENTER’S NAME HERE</a:t>
            </a:r>
          </a:p>
        </p:txBody>
      </p:sp>
      <p:sp>
        <p:nvSpPr>
          <p:cNvPr id="17" name="Text Placeholder 16">
            <a:extLst>
              <a:ext uri="{FF2B5EF4-FFF2-40B4-BE49-F238E27FC236}">
                <a16:creationId xmlns:a16="http://schemas.microsoft.com/office/drawing/2014/main" id="{7722BD90-7FD5-169A-0064-EDBC604811CD}"/>
              </a:ext>
            </a:extLst>
          </p:cNvPr>
          <p:cNvSpPr>
            <a:spLocks noGrp="1"/>
          </p:cNvSpPr>
          <p:nvPr>
            <p:ph type="body" sz="quarter" idx="12" hasCustomPrompt="1"/>
          </p:nvPr>
        </p:nvSpPr>
        <p:spPr>
          <a:xfrm>
            <a:off x="516023" y="3108520"/>
            <a:ext cx="4729307" cy="311727"/>
          </a:xfrm>
        </p:spPr>
        <p:txBody>
          <a:bodyPr>
            <a:normAutofit/>
          </a:bodyPr>
          <a:lstStyle>
            <a:lvl1pPr marL="0" indent="0">
              <a:buNone/>
              <a:defRPr sz="1800" strike="noStrike" spc="300">
                <a:solidFill>
                  <a:schemeClr val="bg1"/>
                </a:solidFill>
              </a:defRPr>
            </a:lvl1pPr>
          </a:lstStyle>
          <a:p>
            <a:pPr lvl="0"/>
            <a:r>
              <a:rPr lang="en-US" dirty="0"/>
              <a:t>INSERT MONTH/DAY/YEAR</a:t>
            </a:r>
          </a:p>
        </p:txBody>
      </p:sp>
      <p:sp>
        <p:nvSpPr>
          <p:cNvPr id="2" name="hcSlideMaster.Title Slide Option AHeader">
            <a:extLst>
              <a:ext uri="{FF2B5EF4-FFF2-40B4-BE49-F238E27FC236}">
                <a16:creationId xmlns:a16="http://schemas.microsoft.com/office/drawing/2014/main" id="{23604C6A-4EC5-4B50-9DF5-A0E5005572C8}"/>
              </a:ext>
            </a:extLst>
          </p:cNvPr>
          <p:cNvSpPr txBox="1"/>
          <p:nvPr userDrawn="1"/>
        </p:nvSpPr>
        <p:spPr>
          <a:xfrm>
            <a:off x="0" y="0"/>
            <a:ext cx="12192000" cy="369332"/>
          </a:xfrm>
          <a:prstGeom prst="rect">
            <a:avLst/>
          </a:prstGeom>
          <a:noFill/>
        </p:spPr>
        <p:txBody>
          <a:bodyPr vert="horz" rtlCol="0">
            <a:spAutoFit/>
          </a:bodyPr>
          <a:lstStyle/>
          <a:p>
            <a:endParaRPr lang="en-US"/>
          </a:p>
        </p:txBody>
      </p:sp>
      <p:sp>
        <p:nvSpPr>
          <p:cNvPr id="3" name="Picture Placeholder 21">
            <a:extLst>
              <a:ext uri="{FF2B5EF4-FFF2-40B4-BE49-F238E27FC236}">
                <a16:creationId xmlns:a16="http://schemas.microsoft.com/office/drawing/2014/main" id="{BEC14205-52F6-B147-513F-94EA4A953410}"/>
              </a:ext>
            </a:extLst>
          </p:cNvPr>
          <p:cNvSpPr>
            <a:spLocks noGrp="1"/>
          </p:cNvSpPr>
          <p:nvPr>
            <p:ph type="pic" sz="quarter" idx="14" hasCustomPrompt="1"/>
          </p:nvPr>
        </p:nvSpPr>
        <p:spPr>
          <a:xfrm>
            <a:off x="516023" y="4905770"/>
            <a:ext cx="1306513" cy="705394"/>
          </a:xfrm>
        </p:spPr>
        <p:txBody>
          <a:bodyPr anchor="ctr">
            <a:normAutofit/>
          </a:bodyPr>
          <a:lstStyle>
            <a:lvl1pPr marL="0" indent="0" algn="ctr">
              <a:lnSpc>
                <a:spcPct val="100000"/>
              </a:lnSpc>
              <a:buNone/>
              <a:defRPr sz="1400" b="1" i="1">
                <a:solidFill>
                  <a:schemeClr val="bg1"/>
                </a:solidFill>
              </a:defRPr>
            </a:lvl1pPr>
          </a:lstStyle>
          <a:p>
            <a:r>
              <a:rPr lang="en-US" dirty="0"/>
              <a:t>Agency/Org  Logo Here</a:t>
            </a:r>
          </a:p>
        </p:txBody>
      </p:sp>
    </p:spTree>
    <p:extLst>
      <p:ext uri="{BB962C8B-B14F-4D97-AF65-F5344CB8AC3E}">
        <p14:creationId xmlns:p14="http://schemas.microsoft.com/office/powerpoint/2010/main" val="220664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Option A">
    <p:spTree>
      <p:nvGrpSpPr>
        <p:cNvPr id="1" name=""/>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E7525ABA-2088-3D79-11D3-EAB8637F0B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11" name="hcSlideMaster.Title SlideHeader">
            <a:extLst>
              <a:ext uri="{FF2B5EF4-FFF2-40B4-BE49-F238E27FC236}">
                <a16:creationId xmlns:a16="http://schemas.microsoft.com/office/drawing/2014/main" id="{F15E225C-4B4F-E7C2-20A3-6C40EF49885C}"/>
              </a:ext>
            </a:extLst>
          </p:cNvPr>
          <p:cNvSpPr txBox="1"/>
          <p:nvPr userDrawn="1"/>
        </p:nvSpPr>
        <p:spPr>
          <a:xfrm>
            <a:off x="0" y="0"/>
            <a:ext cx="12192000" cy="369332"/>
          </a:xfrm>
          <a:prstGeom prst="rect">
            <a:avLst/>
          </a:prstGeom>
          <a:noFill/>
        </p:spPr>
        <p:txBody>
          <a:bodyPr vert="horz" rtlCol="0">
            <a:spAutoFit/>
          </a:bodyPr>
          <a:lstStyle/>
          <a:p>
            <a:endParaRPr lang="en-US"/>
          </a:p>
        </p:txBody>
      </p:sp>
      <p:sp>
        <p:nvSpPr>
          <p:cNvPr id="10" name="Text Placeholder 9">
            <a:extLst>
              <a:ext uri="{FF2B5EF4-FFF2-40B4-BE49-F238E27FC236}">
                <a16:creationId xmlns:a16="http://schemas.microsoft.com/office/drawing/2014/main" id="{9C4DDD64-AAAF-7532-86DC-22106990B51D}"/>
              </a:ext>
            </a:extLst>
          </p:cNvPr>
          <p:cNvSpPr>
            <a:spLocks noGrp="1"/>
          </p:cNvSpPr>
          <p:nvPr>
            <p:ph type="body" sz="quarter" idx="10" hasCustomPrompt="1"/>
          </p:nvPr>
        </p:nvSpPr>
        <p:spPr>
          <a:xfrm>
            <a:off x="1147846" y="1294223"/>
            <a:ext cx="9342816" cy="725988"/>
          </a:xfrm>
        </p:spPr>
        <p:txBody>
          <a:bodyPr>
            <a:noAutofit/>
          </a:bodyPr>
          <a:lstStyle>
            <a:lvl1pPr marL="0" indent="0" algn="ctr">
              <a:buNone/>
              <a:defRPr sz="5400" b="1">
                <a:solidFill>
                  <a:schemeClr val="bg1"/>
                </a:solidFill>
              </a:defRPr>
            </a:lvl1pPr>
          </a:lstStyle>
          <a:p>
            <a:pPr lvl="0"/>
            <a:r>
              <a:rPr lang="en-US" dirty="0"/>
              <a:t>Presentation Title Here</a:t>
            </a:r>
          </a:p>
        </p:txBody>
      </p:sp>
      <p:sp>
        <p:nvSpPr>
          <p:cNvPr id="15" name="Text Placeholder 14">
            <a:extLst>
              <a:ext uri="{FF2B5EF4-FFF2-40B4-BE49-F238E27FC236}">
                <a16:creationId xmlns:a16="http://schemas.microsoft.com/office/drawing/2014/main" id="{2B1280A5-EED6-3CD7-1714-75FBFC7A5550}"/>
              </a:ext>
            </a:extLst>
          </p:cNvPr>
          <p:cNvSpPr>
            <a:spLocks noGrp="1"/>
          </p:cNvSpPr>
          <p:nvPr>
            <p:ph type="body" sz="quarter" idx="11" hasCustomPrompt="1"/>
          </p:nvPr>
        </p:nvSpPr>
        <p:spPr>
          <a:xfrm>
            <a:off x="3045892" y="2182891"/>
            <a:ext cx="5546725" cy="311727"/>
          </a:xfrm>
        </p:spPr>
        <p:txBody>
          <a:bodyPr>
            <a:noAutofit/>
          </a:bodyPr>
          <a:lstStyle>
            <a:lvl1pPr marL="0" indent="0" algn="ctr">
              <a:buNone/>
              <a:defRPr sz="2000" b="1" spc="300">
                <a:solidFill>
                  <a:schemeClr val="bg1"/>
                </a:solidFill>
              </a:defRPr>
            </a:lvl1pPr>
          </a:lstStyle>
          <a:p>
            <a:pPr lvl="0"/>
            <a:r>
              <a:rPr lang="en-US" dirty="0"/>
              <a:t>PRESENTER’S NAME HERE</a:t>
            </a:r>
          </a:p>
        </p:txBody>
      </p:sp>
      <p:sp>
        <p:nvSpPr>
          <p:cNvPr id="17" name="Text Placeholder 16">
            <a:extLst>
              <a:ext uri="{FF2B5EF4-FFF2-40B4-BE49-F238E27FC236}">
                <a16:creationId xmlns:a16="http://schemas.microsoft.com/office/drawing/2014/main" id="{7722BD90-7FD5-169A-0064-EDBC604811CD}"/>
              </a:ext>
            </a:extLst>
          </p:cNvPr>
          <p:cNvSpPr>
            <a:spLocks noGrp="1"/>
          </p:cNvSpPr>
          <p:nvPr>
            <p:ph type="body" sz="quarter" idx="12" hasCustomPrompt="1"/>
          </p:nvPr>
        </p:nvSpPr>
        <p:spPr>
          <a:xfrm>
            <a:off x="3454601" y="2633375"/>
            <a:ext cx="4729307" cy="311727"/>
          </a:xfrm>
        </p:spPr>
        <p:txBody>
          <a:bodyPr>
            <a:normAutofit/>
          </a:bodyPr>
          <a:lstStyle>
            <a:lvl1pPr marL="0" indent="0" algn="ctr">
              <a:buNone/>
              <a:defRPr sz="1800" strike="noStrike" spc="300">
                <a:solidFill>
                  <a:schemeClr val="bg1"/>
                </a:solidFill>
              </a:defRPr>
            </a:lvl1pPr>
          </a:lstStyle>
          <a:p>
            <a:pPr lvl="0"/>
            <a:r>
              <a:rPr lang="en-US" dirty="0"/>
              <a:t>INSERT MONTH/DAY/YEAR</a:t>
            </a:r>
          </a:p>
        </p:txBody>
      </p:sp>
      <p:sp>
        <p:nvSpPr>
          <p:cNvPr id="2" name="hcSlideMaster.1_Title Slide Option AHeader">
            <a:extLst>
              <a:ext uri="{FF2B5EF4-FFF2-40B4-BE49-F238E27FC236}">
                <a16:creationId xmlns:a16="http://schemas.microsoft.com/office/drawing/2014/main" id="{B158FF2C-DF95-D73F-433B-09A0D5A86462}"/>
              </a:ext>
            </a:extLst>
          </p:cNvPr>
          <p:cNvSpPr txBox="1"/>
          <p:nvPr userDrawn="1"/>
        </p:nvSpPr>
        <p:spPr>
          <a:xfrm>
            <a:off x="0" y="0"/>
            <a:ext cx="12192000" cy="369332"/>
          </a:xfrm>
          <a:prstGeom prst="rect">
            <a:avLst/>
          </a:prstGeom>
          <a:noFill/>
        </p:spPr>
        <p:txBody>
          <a:bodyPr vert="horz" rtlCol="0">
            <a:spAutoFit/>
          </a:bodyPr>
          <a:lstStyle/>
          <a:p>
            <a:endParaRPr lang="en-US"/>
          </a:p>
        </p:txBody>
      </p:sp>
      <p:sp>
        <p:nvSpPr>
          <p:cNvPr id="5" name="Picture Placeholder 21">
            <a:extLst>
              <a:ext uri="{FF2B5EF4-FFF2-40B4-BE49-F238E27FC236}">
                <a16:creationId xmlns:a16="http://schemas.microsoft.com/office/drawing/2014/main" id="{C777A429-1B5B-81F6-9571-9657B957F24E}"/>
              </a:ext>
            </a:extLst>
          </p:cNvPr>
          <p:cNvSpPr>
            <a:spLocks noGrp="1"/>
          </p:cNvSpPr>
          <p:nvPr>
            <p:ph type="pic" sz="quarter" idx="14" hasCustomPrompt="1"/>
          </p:nvPr>
        </p:nvSpPr>
        <p:spPr>
          <a:xfrm>
            <a:off x="5054772" y="367957"/>
            <a:ext cx="1306513" cy="705394"/>
          </a:xfrm>
        </p:spPr>
        <p:txBody>
          <a:bodyPr anchor="ctr">
            <a:normAutofit/>
          </a:bodyPr>
          <a:lstStyle>
            <a:lvl1pPr marL="0" indent="0" algn="ctr">
              <a:lnSpc>
                <a:spcPct val="100000"/>
              </a:lnSpc>
              <a:buNone/>
              <a:defRPr sz="1400" b="1" i="1">
                <a:solidFill>
                  <a:schemeClr val="bg1"/>
                </a:solidFill>
              </a:defRPr>
            </a:lvl1pPr>
          </a:lstStyle>
          <a:p>
            <a:r>
              <a:rPr lang="en-US" dirty="0"/>
              <a:t>Agency/Org  Logo Here</a:t>
            </a:r>
          </a:p>
        </p:txBody>
      </p:sp>
    </p:spTree>
    <p:extLst>
      <p:ext uri="{BB962C8B-B14F-4D97-AF65-F5344CB8AC3E}">
        <p14:creationId xmlns:p14="http://schemas.microsoft.com/office/powerpoint/2010/main" val="2784294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65B95F96-3958-6F6A-7466-9A0BD40630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22" name="Picture Placeholder 21">
            <a:extLst>
              <a:ext uri="{FF2B5EF4-FFF2-40B4-BE49-F238E27FC236}">
                <a16:creationId xmlns:a16="http://schemas.microsoft.com/office/drawing/2014/main" id="{0B8BCB20-76BE-6FA8-E47D-DEF585C38392}"/>
              </a:ext>
            </a:extLst>
          </p:cNvPr>
          <p:cNvSpPr>
            <a:spLocks noGrp="1"/>
          </p:cNvSpPr>
          <p:nvPr>
            <p:ph type="pic" sz="quarter" idx="14" hasCustomPrompt="1"/>
          </p:nvPr>
        </p:nvSpPr>
        <p:spPr>
          <a:xfrm>
            <a:off x="80555" y="6052457"/>
            <a:ext cx="1306513" cy="705394"/>
          </a:xfrm>
        </p:spPr>
        <p:txBody>
          <a:bodyPr anchor="ctr">
            <a:normAutofit/>
          </a:bodyPr>
          <a:lstStyle>
            <a:lvl1pPr marL="0" indent="0" algn="ctr">
              <a:lnSpc>
                <a:spcPct val="100000"/>
              </a:lnSpc>
              <a:buNone/>
              <a:defRPr sz="1400" b="1" i="1">
                <a:solidFill>
                  <a:schemeClr val="bg1"/>
                </a:solidFill>
              </a:defRPr>
            </a:lvl1pPr>
          </a:lstStyle>
          <a:p>
            <a:r>
              <a:rPr lang="en-US" dirty="0"/>
              <a:t>Agency/Org  Logo Here</a:t>
            </a:r>
          </a:p>
        </p:txBody>
      </p:sp>
      <p:sp>
        <p:nvSpPr>
          <p:cNvPr id="29" name="Text Placeholder 28">
            <a:extLst>
              <a:ext uri="{FF2B5EF4-FFF2-40B4-BE49-F238E27FC236}">
                <a16:creationId xmlns:a16="http://schemas.microsoft.com/office/drawing/2014/main" id="{201C2F88-EBD5-3AB6-2F4A-3BDA3AA46D63}"/>
              </a:ext>
            </a:extLst>
          </p:cNvPr>
          <p:cNvSpPr>
            <a:spLocks noGrp="1"/>
          </p:cNvSpPr>
          <p:nvPr>
            <p:ph type="body" sz="quarter" idx="15" hasCustomPrompt="1"/>
          </p:nvPr>
        </p:nvSpPr>
        <p:spPr>
          <a:xfrm>
            <a:off x="835706" y="879476"/>
            <a:ext cx="10520589" cy="522604"/>
          </a:xfrm>
        </p:spPr>
        <p:txBody>
          <a:bodyPr>
            <a:noAutofit/>
          </a:bodyPr>
          <a:lstStyle>
            <a:lvl1pPr marL="0" indent="0">
              <a:buNone/>
              <a:defRPr sz="3600" b="1">
                <a:solidFill>
                  <a:schemeClr val="tx2"/>
                </a:solidFill>
              </a:defRPr>
            </a:lvl1pPr>
          </a:lstStyle>
          <a:p>
            <a:pPr lvl="0"/>
            <a:r>
              <a:rPr lang="en-US" dirty="0"/>
              <a:t>Click to edit slide title</a:t>
            </a:r>
          </a:p>
        </p:txBody>
      </p:sp>
      <p:sp>
        <p:nvSpPr>
          <p:cNvPr id="33" name="Content Placeholder 32">
            <a:extLst>
              <a:ext uri="{FF2B5EF4-FFF2-40B4-BE49-F238E27FC236}">
                <a16:creationId xmlns:a16="http://schemas.microsoft.com/office/drawing/2014/main" id="{43B306E8-DDEC-C5F0-3071-6EA4DF0B314D}"/>
              </a:ext>
            </a:extLst>
          </p:cNvPr>
          <p:cNvSpPr>
            <a:spLocks noGrp="1"/>
          </p:cNvSpPr>
          <p:nvPr>
            <p:ph sz="quarter" idx="16" hasCustomPrompt="1"/>
          </p:nvPr>
        </p:nvSpPr>
        <p:spPr>
          <a:xfrm>
            <a:off x="835025" y="1584325"/>
            <a:ext cx="10529888" cy="3744913"/>
          </a:xfrm>
        </p:spPr>
        <p:txBody>
          <a:bodyPr/>
          <a:lstStyle>
            <a:lvl1pPr marL="0" indent="0">
              <a:buNone/>
              <a:defRPr>
                <a:solidFill>
                  <a:schemeClr val="tx1"/>
                </a:solidFill>
              </a:defRPr>
            </a:lvl1pPr>
          </a:lstStyle>
          <a:p>
            <a:pPr lvl="0"/>
            <a:r>
              <a:rPr lang="en-US" dirty="0"/>
              <a:t>Click to add text</a:t>
            </a:r>
          </a:p>
        </p:txBody>
      </p:sp>
      <p:sp>
        <p:nvSpPr>
          <p:cNvPr id="34" name="hcSlideMaster.Title and ContentHeader">
            <a:extLst>
              <a:ext uri="{FF2B5EF4-FFF2-40B4-BE49-F238E27FC236}">
                <a16:creationId xmlns:a16="http://schemas.microsoft.com/office/drawing/2014/main" id="{55B8F495-37DA-9981-C2D8-2D6E9BECA45C}"/>
              </a:ext>
            </a:extLst>
          </p:cNvPr>
          <p:cNvSpPr txBox="1"/>
          <p:nvPr userDrawn="1"/>
        </p:nvSpPr>
        <p:spPr>
          <a:xfrm>
            <a:off x="0" y="0"/>
            <a:ext cx="12192000" cy="369332"/>
          </a:xfrm>
          <a:prstGeom prst="rect">
            <a:avLst/>
          </a:prstGeom>
          <a:noFill/>
        </p:spPr>
        <p:txBody>
          <a:bodyPr vert="horz" rtlCol="0">
            <a:spAutoFit/>
          </a:bodyPr>
          <a:lstStyle/>
          <a:p>
            <a:endParaRPr lang="en-US"/>
          </a:p>
        </p:txBody>
      </p:sp>
      <p:sp>
        <p:nvSpPr>
          <p:cNvPr id="4" name="Slide Number Placeholder 17">
            <a:extLst>
              <a:ext uri="{FF2B5EF4-FFF2-40B4-BE49-F238E27FC236}">
                <a16:creationId xmlns:a16="http://schemas.microsoft.com/office/drawing/2014/main" id="{A2AB577D-E343-347F-071E-56AEE390BEA2}"/>
              </a:ext>
            </a:extLst>
          </p:cNvPr>
          <p:cNvSpPr>
            <a:spLocks noGrp="1"/>
          </p:cNvSpPr>
          <p:nvPr>
            <p:ph type="sldNum" sz="quarter" idx="12"/>
          </p:nvPr>
        </p:nvSpPr>
        <p:spPr>
          <a:xfrm>
            <a:off x="11737572" y="6493271"/>
            <a:ext cx="433648" cy="365125"/>
          </a:xfrm>
        </p:spPr>
        <p:txBody>
          <a:bodyPr/>
          <a:lstStyle>
            <a:lvl1pPr algn="ctr">
              <a:defRPr b="1">
                <a:solidFill>
                  <a:schemeClr val="bg1"/>
                </a:solidFill>
              </a:defRPr>
            </a:lvl1pPr>
          </a:lstStyle>
          <a:p>
            <a:fld id="{E0434796-F1DE-4B59-8724-91F5B772EC1E}" type="slidenum">
              <a:rPr lang="en-US" smtClean="0"/>
              <a:pPr/>
              <a:t>‹#›</a:t>
            </a:fld>
            <a:endParaRPr lang="en-US" dirty="0"/>
          </a:p>
        </p:txBody>
      </p:sp>
    </p:spTree>
    <p:extLst>
      <p:ext uri="{BB962C8B-B14F-4D97-AF65-F5344CB8AC3E}">
        <p14:creationId xmlns:p14="http://schemas.microsoft.com/office/powerpoint/2010/main" val="271939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C4B52-8A5A-291F-0024-B48E68BDF2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09CB2C-F9E3-4724-A4C6-C448035ADEE2}"/>
              </a:ext>
            </a:extLst>
          </p:cNvPr>
          <p:cNvSpPr>
            <a:spLocks noGrp="1"/>
          </p:cNvSpPr>
          <p:nvPr>
            <p:ph type="dt" sz="half" idx="10"/>
          </p:nvPr>
        </p:nvSpPr>
        <p:spPr/>
        <p:txBody>
          <a:bodyPr/>
          <a:lstStyle/>
          <a:p>
            <a:fld id="{18CADEAF-47A9-4E18-8FDF-83114484CDFB}" type="datetime1">
              <a:rPr lang="en-US" smtClean="0"/>
              <a:t>3/10/2023</a:t>
            </a:fld>
            <a:endParaRPr lang="en-US"/>
          </a:p>
        </p:txBody>
      </p:sp>
      <p:sp>
        <p:nvSpPr>
          <p:cNvPr id="4" name="Footer Placeholder 3">
            <a:extLst>
              <a:ext uri="{FF2B5EF4-FFF2-40B4-BE49-F238E27FC236}">
                <a16:creationId xmlns:a16="http://schemas.microsoft.com/office/drawing/2014/main" id="{2DBAF826-BBB8-AB0F-7EC2-FAFFEFE794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3B740A-86DF-63E5-216A-DE08552C6310}"/>
              </a:ext>
            </a:extLst>
          </p:cNvPr>
          <p:cNvSpPr>
            <a:spLocks noGrp="1"/>
          </p:cNvSpPr>
          <p:nvPr>
            <p:ph type="sldNum" sz="quarter" idx="12"/>
          </p:nvPr>
        </p:nvSpPr>
        <p:spPr/>
        <p:txBody>
          <a:bodyPr/>
          <a:lstStyle/>
          <a:p>
            <a:fld id="{E0434796-F1DE-4B59-8724-91F5B772EC1E}" type="slidenum">
              <a:rPr lang="en-US" smtClean="0"/>
              <a:t>‹#›</a:t>
            </a:fld>
            <a:endParaRPr lang="en-US"/>
          </a:p>
        </p:txBody>
      </p:sp>
    </p:spTree>
    <p:extLst>
      <p:ext uri="{BB962C8B-B14F-4D97-AF65-F5344CB8AC3E}">
        <p14:creationId xmlns:p14="http://schemas.microsoft.com/office/powerpoint/2010/main" val="379741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37C7C-0A28-3FAF-F24B-422767FA1F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72B9F6-7518-0BE2-98F4-1FB2C4250C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F56C5F6-7ECF-7A25-AC51-86E3F1C7847E}"/>
              </a:ext>
            </a:extLst>
          </p:cNvPr>
          <p:cNvSpPr>
            <a:spLocks noGrp="1"/>
          </p:cNvSpPr>
          <p:nvPr>
            <p:ph type="dt" sz="half" idx="10"/>
          </p:nvPr>
        </p:nvSpPr>
        <p:spPr/>
        <p:txBody>
          <a:bodyPr/>
          <a:lstStyle/>
          <a:p>
            <a:fld id="{3520DC6A-298C-C743-B3E2-6EB05F8632AE}" type="datetimeFigureOut">
              <a:rPr lang="en-US" smtClean="0"/>
              <a:t>3/10/2023</a:t>
            </a:fld>
            <a:endParaRPr lang="en-US"/>
          </a:p>
        </p:txBody>
      </p:sp>
      <p:sp>
        <p:nvSpPr>
          <p:cNvPr id="5" name="Footer Placeholder 4">
            <a:extLst>
              <a:ext uri="{FF2B5EF4-FFF2-40B4-BE49-F238E27FC236}">
                <a16:creationId xmlns:a16="http://schemas.microsoft.com/office/drawing/2014/main" id="{00C31CFC-A762-CE4D-5053-6CBACFC0C2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EF5372-0B94-0A42-8BEE-04EB175E40AD}"/>
              </a:ext>
            </a:extLst>
          </p:cNvPr>
          <p:cNvSpPr>
            <a:spLocks noGrp="1"/>
          </p:cNvSpPr>
          <p:nvPr>
            <p:ph type="sldNum" sz="quarter" idx="12"/>
          </p:nvPr>
        </p:nvSpPr>
        <p:spPr/>
        <p:txBody>
          <a:bodyPr/>
          <a:lstStyle/>
          <a:p>
            <a:fld id="{37483B35-FEC1-CE44-A86A-6550109E1ABF}" type="slidenum">
              <a:rPr lang="en-US" smtClean="0"/>
              <a:t>‹#›</a:t>
            </a:fld>
            <a:endParaRPr lang="en-US"/>
          </a:p>
        </p:txBody>
      </p:sp>
      <p:pic>
        <p:nvPicPr>
          <p:cNvPr id="8" name="Picture 7" descr="A picture containing graphical user interface&#10;&#10;Description automatically generated">
            <a:extLst>
              <a:ext uri="{FF2B5EF4-FFF2-40B4-BE49-F238E27FC236}">
                <a16:creationId xmlns:a16="http://schemas.microsoft.com/office/drawing/2014/main" id="{382DD7DB-F976-2814-72A6-436D199F5268}"/>
              </a:ext>
            </a:extLst>
          </p:cNvPr>
          <p:cNvPicPr>
            <a:picLocks noChangeAspect="1"/>
          </p:cNvPicPr>
          <p:nvPr userDrawn="1"/>
        </p:nvPicPr>
        <p:blipFill>
          <a:blip r:embed="rId2"/>
          <a:stretch>
            <a:fillRect/>
          </a:stretch>
        </p:blipFill>
        <p:spPr>
          <a:xfrm>
            <a:off x="-1" y="0"/>
            <a:ext cx="12272695" cy="6858000"/>
          </a:xfrm>
          <a:prstGeom prst="rect">
            <a:avLst/>
          </a:prstGeom>
        </p:spPr>
      </p:pic>
    </p:spTree>
    <p:extLst>
      <p:ext uri="{BB962C8B-B14F-4D97-AF65-F5344CB8AC3E}">
        <p14:creationId xmlns:p14="http://schemas.microsoft.com/office/powerpoint/2010/main" val="5284965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1E6E10-D377-A817-D34E-DB47575259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AA2DA75-A823-C432-C54C-1D614A63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087E7F-11DC-19DA-716C-FFEEDEC80A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CADEAF-47A9-4E18-8FDF-83114484CDFB}" type="datetime1">
              <a:rPr lang="en-US" smtClean="0"/>
              <a:t>3/10/2023</a:t>
            </a:fld>
            <a:endParaRPr lang="en-US"/>
          </a:p>
        </p:txBody>
      </p:sp>
      <p:sp>
        <p:nvSpPr>
          <p:cNvPr id="5" name="Footer Placeholder 4">
            <a:extLst>
              <a:ext uri="{FF2B5EF4-FFF2-40B4-BE49-F238E27FC236}">
                <a16:creationId xmlns:a16="http://schemas.microsoft.com/office/drawing/2014/main" id="{85640EE3-781F-0206-5138-B80AD34391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9B6AF2-19D5-ED72-EBD3-80B5D26B36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34796-F1DE-4B59-8724-91F5B772EC1E}" type="slidenum">
              <a:rPr lang="en-US" smtClean="0"/>
              <a:t>‹#›</a:t>
            </a:fld>
            <a:endParaRPr lang="en-US"/>
          </a:p>
        </p:txBody>
      </p:sp>
    </p:spTree>
    <p:extLst>
      <p:ext uri="{BB962C8B-B14F-4D97-AF65-F5344CB8AC3E}">
        <p14:creationId xmlns:p14="http://schemas.microsoft.com/office/powerpoint/2010/main" val="120049499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63" r:id="rId4"/>
    <p:sldLayoutId id="2147483664" r:id="rId5"/>
  </p:sldLayoutIdLst>
  <p:hf hdr="0" ftr="0" dt="0"/>
  <p:txStyles>
    <p:titleStyle>
      <a:lvl1pPr algn="l" defTabSz="914400" rtl="0" eaLnBrk="1" latinLnBrk="0" hangingPunct="1">
        <a:lnSpc>
          <a:spcPct val="90000"/>
        </a:lnSpc>
        <a:spcBef>
          <a:spcPct val="0"/>
        </a:spcBef>
        <a:buNone/>
        <a:defRPr sz="4400" b="1" kern="1200">
          <a:solidFill>
            <a:schemeClr val="tx1"/>
          </a:solidFill>
          <a:latin typeface="Open Sans"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itchFamily="2" charset="0"/>
          <a:ea typeface="Open Sans" pitchFamily="2" charset="0"/>
          <a:cs typeface="Open Sans"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itchFamily="2" charset="0"/>
          <a:ea typeface="Open Sans" pitchFamily="2" charset="0"/>
          <a:cs typeface="Open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doi.org/10.5281/zenodo.5225076" TargetMode="Externa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whitehouse.gov/wp-content/uploads/2022/08/08-2022-OSTP-Public-Access-Memo.pdf" TargetMode="External"/><Relationship Id="rId2" Type="http://schemas.openxmlformats.org/officeDocument/2006/relationships/hyperlink" Target="https://www.whitehouse.gov/ostp/news-updates/2022/08/25/ostp-issues-guidance-to-make-federally-funded-research-freely-available-without-delay/" TargetMode="Externa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hyperlink" Target="https://obamawhitehouse.archives.gov/sites/default/files/microsites/ostp/ostp_public_access_memo_2013.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science.nasa.gov/science-red/s3fs-public/atoms/files/SMD-information-policy-SPD-41a.pdf" TargetMode="External"/><Relationship Id="rId2" Type="http://schemas.openxmlformats.org/officeDocument/2006/relationships/hyperlink" Target="https://go.usa.gov/xtNTJ" TargetMode="Externa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ADCB-1FBA-D1FD-2C67-5627C872A495}"/>
              </a:ext>
            </a:extLst>
          </p:cNvPr>
          <p:cNvSpPr>
            <a:spLocks noGrp="1"/>
          </p:cNvSpPr>
          <p:nvPr>
            <p:ph type="ctrTitle"/>
          </p:nvPr>
        </p:nvSpPr>
        <p:spPr>
          <a:xfrm>
            <a:off x="2504660" y="1122363"/>
            <a:ext cx="8163339" cy="2387600"/>
          </a:xfrm>
        </p:spPr>
        <p:txBody>
          <a:bodyPr>
            <a:normAutofit fontScale="90000"/>
          </a:bodyPr>
          <a:lstStyle/>
          <a:p>
            <a:br>
              <a:rPr lang="en-US" dirty="0">
                <a:solidFill>
                  <a:schemeClr val="bg1"/>
                </a:solidFill>
              </a:rPr>
            </a:br>
            <a:br>
              <a:rPr lang="en-US" dirty="0">
                <a:solidFill>
                  <a:schemeClr val="bg1"/>
                </a:solidFill>
              </a:rPr>
            </a:br>
            <a:r>
              <a:rPr lang="en-US" sz="5600" b="1" i="0" u="none" strike="noStrike" cap="none" dirty="0">
                <a:solidFill>
                  <a:srgbClr val="FFFFFF"/>
                </a:solidFill>
                <a:latin typeface="Arial" panose="020B0604020202020204" pitchFamily="34" charset="0"/>
                <a:ea typeface="Open Sans"/>
                <a:cs typeface="Arial" panose="020B0604020202020204" pitchFamily="34" charset="0"/>
                <a:sym typeface="Open Sans"/>
              </a:rPr>
              <a:t>NASA: Committed to Open Science</a:t>
            </a:r>
            <a:br>
              <a:rPr lang="en-US" sz="6000" b="1" i="0" u="none" strike="noStrike" cap="none" dirty="0">
                <a:solidFill>
                  <a:srgbClr val="FFFFFF"/>
                </a:solidFill>
                <a:latin typeface="Arial" panose="020B0604020202020204" pitchFamily="34" charset="0"/>
                <a:ea typeface="Open Sans"/>
                <a:cs typeface="Arial" panose="020B0604020202020204" pitchFamily="34" charset="0"/>
                <a:sym typeface="Open Sans"/>
              </a:rPr>
            </a:br>
            <a:endParaRPr lang="en-US" dirty="0">
              <a:solidFill>
                <a:schemeClr val="bg1"/>
              </a:solidFill>
            </a:endParaRPr>
          </a:p>
        </p:txBody>
      </p:sp>
      <p:sp>
        <p:nvSpPr>
          <p:cNvPr id="3" name="Subtitle 2">
            <a:extLst>
              <a:ext uri="{FF2B5EF4-FFF2-40B4-BE49-F238E27FC236}">
                <a16:creationId xmlns:a16="http://schemas.microsoft.com/office/drawing/2014/main" id="{C35CADEC-4904-DD6A-80CF-8F1DF61D8FB5}"/>
              </a:ext>
            </a:extLst>
          </p:cNvPr>
          <p:cNvSpPr>
            <a:spLocks noGrp="1"/>
          </p:cNvSpPr>
          <p:nvPr>
            <p:ph type="subTitle" idx="1"/>
          </p:nvPr>
        </p:nvSpPr>
        <p:spPr>
          <a:xfrm>
            <a:off x="3975651" y="3602038"/>
            <a:ext cx="8085719" cy="1655762"/>
          </a:xfrm>
        </p:spPr>
        <p:txBody>
          <a:bodyPr>
            <a:normAutofit/>
          </a:bodyPr>
          <a:lstStyle/>
          <a:p>
            <a:pPr marL="0" marR="0" lvl="0" indent="0" algn="l" rtl="0">
              <a:lnSpc>
                <a:spcPct val="100000"/>
              </a:lnSpc>
              <a:spcBef>
                <a:spcPts val="0"/>
              </a:spcBef>
              <a:spcAft>
                <a:spcPts val="0"/>
              </a:spcAft>
              <a:buClr>
                <a:srgbClr val="000000"/>
              </a:buClr>
              <a:buSzPts val="2000"/>
              <a:buFont typeface="Arial"/>
              <a:buNone/>
            </a:pPr>
            <a:r>
              <a:rPr lang="en-US" b="1" i="0" u="none" strike="noStrike" cap="none" dirty="0">
                <a:solidFill>
                  <a:srgbClr val="FFFFFF"/>
                </a:solidFill>
                <a:latin typeface="Arial" panose="020B0604020202020204" pitchFamily="34" charset="0"/>
                <a:ea typeface="Open Sans"/>
                <a:cs typeface="Arial" panose="020B0604020202020204" pitchFamily="34" charset="0"/>
                <a:sym typeface="Open Sans"/>
              </a:rPr>
              <a:t>Louis Barbier, PhD</a:t>
            </a:r>
            <a:endParaRPr lang="en-US" sz="2400" b="1" i="0" u="none" strike="noStrike" cap="none" dirty="0">
              <a:solidFill>
                <a:srgbClr val="FFFFFF"/>
              </a:solidFill>
              <a:latin typeface="Arial" panose="020B0604020202020204" pitchFamily="34" charset="0"/>
              <a:ea typeface="Open Sans"/>
              <a:cs typeface="Arial" panose="020B0604020202020204" pitchFamily="34" charset="0"/>
              <a:sym typeface="Open Sans"/>
            </a:endParaRPr>
          </a:p>
          <a:p>
            <a:pPr marL="0" marR="0" lvl="0" indent="0" algn="l" rtl="0">
              <a:lnSpc>
                <a:spcPct val="100000"/>
              </a:lnSpc>
              <a:spcBef>
                <a:spcPts val="0"/>
              </a:spcBef>
              <a:spcAft>
                <a:spcPts val="0"/>
              </a:spcAft>
              <a:buClr>
                <a:srgbClr val="000000"/>
              </a:buClr>
              <a:buSzPts val="2000"/>
              <a:buFont typeface="Arial"/>
              <a:buNone/>
            </a:pPr>
            <a:r>
              <a:rPr lang="en-US" b="1" dirty="0">
                <a:solidFill>
                  <a:srgbClr val="FFFFFF"/>
                </a:solidFill>
                <a:latin typeface="Arial" panose="020B0604020202020204" pitchFamily="34" charset="0"/>
                <a:ea typeface="Open Sans"/>
                <a:cs typeface="Arial" panose="020B0604020202020204" pitchFamily="34" charset="0"/>
                <a:sym typeface="Open Sans"/>
              </a:rPr>
              <a:t>Associate Chief</a:t>
            </a:r>
            <a:r>
              <a:rPr lang="en-US" sz="2400" b="1" dirty="0">
                <a:solidFill>
                  <a:srgbClr val="FFFFFF"/>
                </a:solidFill>
                <a:latin typeface="Arial" panose="020B0604020202020204" pitchFamily="34" charset="0"/>
                <a:ea typeface="Open Sans"/>
                <a:cs typeface="Arial" panose="020B0604020202020204" pitchFamily="34" charset="0"/>
                <a:sym typeface="Open Sans"/>
              </a:rPr>
              <a:t> Scientist, Office of the Chief Scientist</a:t>
            </a:r>
          </a:p>
          <a:p>
            <a:pPr marL="0" marR="0" lvl="0" indent="0" algn="l" rtl="0">
              <a:lnSpc>
                <a:spcPct val="100000"/>
              </a:lnSpc>
              <a:spcBef>
                <a:spcPts val="0"/>
              </a:spcBef>
              <a:spcAft>
                <a:spcPts val="0"/>
              </a:spcAft>
              <a:buClr>
                <a:srgbClr val="000000"/>
              </a:buClr>
              <a:buSzPts val="2000"/>
              <a:buFont typeface="Arial"/>
              <a:buNone/>
            </a:pPr>
            <a:r>
              <a:rPr lang="en-US" sz="2400" b="1" dirty="0">
                <a:solidFill>
                  <a:srgbClr val="FFFFFF"/>
                </a:solidFill>
                <a:latin typeface="Arial" panose="020B0604020202020204" pitchFamily="34" charset="0"/>
                <a:ea typeface="Open Sans"/>
                <a:cs typeface="Arial" panose="020B0604020202020204" pitchFamily="34" charset="0"/>
                <a:sym typeface="Open Sans"/>
              </a:rPr>
              <a:t>NASA Headquarters</a:t>
            </a:r>
            <a:endParaRPr lang="en-US" sz="2400" b="1" i="0" u="none" strike="noStrike" cap="none" dirty="0">
              <a:solidFill>
                <a:srgbClr val="FFFFFF"/>
              </a:solidFill>
              <a:latin typeface="Arial" panose="020B0604020202020204" pitchFamily="34" charset="0"/>
              <a:ea typeface="Open Sans"/>
              <a:cs typeface="Arial" panose="020B0604020202020204" pitchFamily="34" charset="0"/>
              <a:sym typeface="Open Sans"/>
            </a:endParaRPr>
          </a:p>
          <a:p>
            <a:pPr marL="0" marR="0" lvl="0" indent="0" algn="l" rtl="0">
              <a:lnSpc>
                <a:spcPct val="100000"/>
              </a:lnSpc>
              <a:spcBef>
                <a:spcPts val="0"/>
              </a:spcBef>
              <a:spcAft>
                <a:spcPts val="0"/>
              </a:spcAft>
              <a:buClr>
                <a:srgbClr val="000000"/>
              </a:buClr>
              <a:buSzPts val="2000"/>
              <a:buFont typeface="Arial"/>
              <a:buNone/>
            </a:pPr>
            <a:r>
              <a:rPr lang="en-US" b="1" i="0" u="none" strike="noStrike" cap="none" dirty="0">
                <a:solidFill>
                  <a:srgbClr val="FFFFFF"/>
                </a:solidFill>
                <a:latin typeface="Arial" panose="020B0604020202020204" pitchFamily="34" charset="0"/>
                <a:ea typeface="Open Sans"/>
                <a:cs typeface="Arial" panose="020B0604020202020204" pitchFamily="34" charset="0"/>
                <a:sym typeface="Open Sans"/>
              </a:rPr>
              <a:t>April</a:t>
            </a:r>
            <a:r>
              <a:rPr lang="en-US" sz="2400" b="1" i="0" u="none" strike="noStrike" cap="none" dirty="0">
                <a:solidFill>
                  <a:srgbClr val="FFFFFF"/>
                </a:solidFill>
                <a:latin typeface="Arial" panose="020B0604020202020204" pitchFamily="34" charset="0"/>
                <a:ea typeface="Open Sans"/>
                <a:cs typeface="Arial" panose="020B0604020202020204" pitchFamily="34" charset="0"/>
                <a:sym typeface="Open Sans"/>
              </a:rPr>
              <a:t> </a:t>
            </a:r>
            <a:r>
              <a:rPr lang="en-US" b="1" dirty="0">
                <a:solidFill>
                  <a:srgbClr val="FFFFFF"/>
                </a:solidFill>
                <a:latin typeface="Arial" panose="020B0604020202020204" pitchFamily="34" charset="0"/>
                <a:ea typeface="Open Sans"/>
                <a:cs typeface="Arial" panose="020B0604020202020204" pitchFamily="34" charset="0"/>
                <a:sym typeface="Open Sans"/>
              </a:rPr>
              <a:t>3</a:t>
            </a:r>
            <a:r>
              <a:rPr lang="en-US" sz="2400" b="1" i="0" u="none" strike="noStrike" cap="none" dirty="0">
                <a:solidFill>
                  <a:srgbClr val="FFFFFF"/>
                </a:solidFill>
                <a:latin typeface="Arial" panose="020B0604020202020204" pitchFamily="34" charset="0"/>
                <a:ea typeface="Open Sans"/>
                <a:cs typeface="Arial" panose="020B0604020202020204" pitchFamily="34" charset="0"/>
                <a:sym typeface="Open Sans"/>
              </a:rPr>
              <a:t>, 2023</a:t>
            </a:r>
          </a:p>
          <a:p>
            <a:endParaRPr lang="en-US" dirty="0">
              <a:solidFill>
                <a:schemeClr val="bg1"/>
              </a:solidFill>
            </a:endParaRPr>
          </a:p>
        </p:txBody>
      </p:sp>
    </p:spTree>
    <p:extLst>
      <p:ext uri="{BB962C8B-B14F-4D97-AF65-F5344CB8AC3E}">
        <p14:creationId xmlns:p14="http://schemas.microsoft.com/office/powerpoint/2010/main" val="3059940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D8AD85A-D33F-8BCE-8C8C-71DB83DACAAB}"/>
              </a:ext>
            </a:extLst>
          </p:cNvPr>
          <p:cNvSpPr>
            <a:spLocks noGrp="1"/>
          </p:cNvSpPr>
          <p:nvPr>
            <p:ph type="body" sz="quarter" idx="15"/>
          </p:nvPr>
        </p:nvSpPr>
        <p:spPr>
          <a:xfrm>
            <a:off x="835705" y="547659"/>
            <a:ext cx="10520589" cy="522604"/>
          </a:xfrm>
        </p:spPr>
        <p:txBody>
          <a:bodyPr/>
          <a:lstStyle/>
          <a:p>
            <a:r>
              <a:rPr lang="en" sz="2800" dirty="0"/>
              <a:t>NASA’s Perspective on the 2022 OSTP Public Access Memo</a:t>
            </a:r>
            <a:endParaRPr lang="en-US" sz="2800" dirty="0"/>
          </a:p>
        </p:txBody>
      </p:sp>
      <p:sp>
        <p:nvSpPr>
          <p:cNvPr id="8" name="Content Placeholder 7">
            <a:extLst>
              <a:ext uri="{FF2B5EF4-FFF2-40B4-BE49-F238E27FC236}">
                <a16:creationId xmlns:a16="http://schemas.microsoft.com/office/drawing/2014/main" id="{5083226A-1944-6474-2DB1-F05E7ADC3BA6}"/>
              </a:ext>
            </a:extLst>
          </p:cNvPr>
          <p:cNvSpPr>
            <a:spLocks noGrp="1"/>
          </p:cNvSpPr>
          <p:nvPr>
            <p:ph sz="quarter" idx="16"/>
          </p:nvPr>
        </p:nvSpPr>
        <p:spPr>
          <a:xfrm>
            <a:off x="835024" y="1702965"/>
            <a:ext cx="6210011" cy="3876953"/>
          </a:xfrm>
        </p:spPr>
        <p:txBody>
          <a:bodyPr>
            <a:normAutofit/>
          </a:bodyPr>
          <a:lstStyle/>
          <a:p>
            <a:pPr marL="342900" indent="-342900">
              <a:spcBef>
                <a:spcPts val="0"/>
              </a:spcBef>
              <a:buSzPct val="150000"/>
              <a:buFont typeface="Arial" panose="020B0604020202020204" pitchFamily="34" charset="0"/>
              <a:buChar char="•"/>
            </a:pPr>
            <a:r>
              <a:rPr lang="en-US" sz="2400" dirty="0">
                <a:solidFill>
                  <a:schemeClr val="dk1"/>
                </a:solidFill>
              </a:rPr>
              <a:t>NASA strongly supports the intent of the 2022 OSTP Public Access Memo, </a:t>
            </a:r>
            <a:r>
              <a:rPr lang="en-US" sz="2400" i="1" dirty="0">
                <a:solidFill>
                  <a:schemeClr val="dk1"/>
                </a:solidFill>
              </a:rPr>
              <a:t>Ensuring Free, Immediate, and Equitable Access to Federally Funded Research</a:t>
            </a:r>
          </a:p>
          <a:p>
            <a:pPr marL="342900" indent="-342900">
              <a:spcBef>
                <a:spcPts val="0"/>
              </a:spcBef>
              <a:buSzPct val="150000"/>
              <a:buFont typeface="Arial" panose="020B0604020202020204" pitchFamily="34" charset="0"/>
              <a:buChar char="•"/>
            </a:pPr>
            <a:endParaRPr lang="en-US" sz="2400" i="1" dirty="0">
              <a:solidFill>
                <a:schemeClr val="dk1"/>
              </a:solidFill>
            </a:endParaRPr>
          </a:p>
          <a:p>
            <a:pPr marL="342900" indent="-342900">
              <a:spcBef>
                <a:spcPts val="0"/>
              </a:spcBef>
              <a:buSzPct val="150000"/>
              <a:buFont typeface="Arial" panose="020B0604020202020204" pitchFamily="34" charset="0"/>
              <a:buChar char="•"/>
            </a:pPr>
            <a:r>
              <a:rPr lang="en-US" sz="2400" dirty="0">
                <a:solidFill>
                  <a:schemeClr val="dk1"/>
                </a:solidFill>
              </a:rPr>
              <a:t>Promoting the full and open sharing of scientific research results with research communities, private industry, academia, and the general public is one of NASA’s long-standing core values. </a:t>
            </a:r>
          </a:p>
          <a:p>
            <a:endParaRPr lang="en-US" dirty="0"/>
          </a:p>
        </p:txBody>
      </p:sp>
      <p:sp>
        <p:nvSpPr>
          <p:cNvPr id="2" name="Slide Number Placeholder 1">
            <a:extLst>
              <a:ext uri="{FF2B5EF4-FFF2-40B4-BE49-F238E27FC236}">
                <a16:creationId xmlns:a16="http://schemas.microsoft.com/office/drawing/2014/main" id="{DCE0B44D-1D75-FFA2-4A1E-223DBA501C5F}"/>
              </a:ext>
            </a:extLst>
          </p:cNvPr>
          <p:cNvSpPr>
            <a:spLocks noGrp="1"/>
          </p:cNvSpPr>
          <p:nvPr>
            <p:ph type="title" idx="4294967295"/>
          </p:nvPr>
        </p:nvSpPr>
        <p:spPr>
          <a:xfrm>
            <a:off x="11737975" y="6492875"/>
            <a:ext cx="433388"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0434796-F1DE-4B59-8724-91F5B772EC1E}" type="slidenum">
              <a:rPr kumimoji="0" lang="en-US" sz="1200" b="1"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9" name="Picture 6" descr="Circle with NASA in the middle&#10;">
            <a:extLst>
              <a:ext uri="{FF2B5EF4-FFF2-40B4-BE49-F238E27FC236}">
                <a16:creationId xmlns:a16="http://schemas.microsoft.com/office/drawing/2014/main" id="{E394789D-C35B-402E-BE94-E6DAF25CB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970226"/>
            <a:ext cx="1834690" cy="7072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DF4B7C06-0659-464C-9A08-22ADA2182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677486"/>
            <a:ext cx="515938" cy="180514"/>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325;p44" descr="A circular graphic with open science at the center. In the first ring, shows that open science is accessible, reproducible, and inclusive.  There is an outer ring that further breaks down each area.  Accessible science is open data and software that is FAIR and open access to scientific publications and information.  Reproducible science uses open collaborative analysis tools and open tools, frameworks, and libraries.  Inclusive science supports diversity, equity, and belonging, expands participation and partnerships in science, and has new pathways to science. " title="open science graphic">
            <a:extLst>
              <a:ext uri="{FF2B5EF4-FFF2-40B4-BE49-F238E27FC236}">
                <a16:creationId xmlns:a16="http://schemas.microsoft.com/office/drawing/2014/main" id="{00E4BA38-92FB-1053-1C26-1B6104011902}"/>
              </a:ext>
            </a:extLst>
          </p:cNvPr>
          <p:cNvPicPr preferRelativeResize="0"/>
          <p:nvPr/>
        </p:nvPicPr>
        <p:blipFill rotWithShape="1">
          <a:blip r:embed="rId4">
            <a:alphaModFix/>
          </a:blip>
          <a:srcRect/>
          <a:stretch/>
        </p:blipFill>
        <p:spPr>
          <a:xfrm>
            <a:off x="7512627" y="1365053"/>
            <a:ext cx="4515588" cy="4422684"/>
          </a:xfrm>
          <a:prstGeom prst="rect">
            <a:avLst/>
          </a:prstGeom>
          <a:noFill/>
          <a:ln>
            <a:noFill/>
          </a:ln>
        </p:spPr>
      </p:pic>
    </p:spTree>
    <p:extLst>
      <p:ext uri="{BB962C8B-B14F-4D97-AF65-F5344CB8AC3E}">
        <p14:creationId xmlns:p14="http://schemas.microsoft.com/office/powerpoint/2010/main" val="3046290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D8AD85A-D33F-8BCE-8C8C-71DB83DACAAB}"/>
              </a:ext>
            </a:extLst>
          </p:cNvPr>
          <p:cNvSpPr>
            <a:spLocks noGrp="1"/>
          </p:cNvSpPr>
          <p:nvPr>
            <p:ph type="body" sz="quarter" idx="15"/>
          </p:nvPr>
        </p:nvSpPr>
        <p:spPr/>
        <p:txBody>
          <a:bodyPr/>
          <a:lstStyle/>
          <a:p>
            <a:r>
              <a:rPr lang="en-US" sz="2800" dirty="0"/>
              <a:t>NASA’s Approach: Open Science Core Values</a:t>
            </a:r>
          </a:p>
        </p:txBody>
      </p:sp>
      <p:sp>
        <p:nvSpPr>
          <p:cNvPr id="8" name="Content Placeholder 7">
            <a:extLst>
              <a:ext uri="{FF2B5EF4-FFF2-40B4-BE49-F238E27FC236}">
                <a16:creationId xmlns:a16="http://schemas.microsoft.com/office/drawing/2014/main" id="{5083226A-1944-6474-2DB1-F05E7ADC3BA6}"/>
              </a:ext>
            </a:extLst>
          </p:cNvPr>
          <p:cNvSpPr>
            <a:spLocks noGrp="1"/>
          </p:cNvSpPr>
          <p:nvPr>
            <p:ph sz="quarter" idx="16"/>
          </p:nvPr>
        </p:nvSpPr>
        <p:spPr>
          <a:xfrm>
            <a:off x="515939" y="1702965"/>
            <a:ext cx="11222036" cy="3626273"/>
          </a:xfrm>
        </p:spPr>
        <p:txBody>
          <a:bodyPr>
            <a:normAutofit fontScale="47500" lnSpcReduction="20000"/>
          </a:bodyPr>
          <a:lstStyle/>
          <a:p>
            <a:pPr marL="347472" indent="-347472">
              <a:lnSpc>
                <a:spcPct val="110000"/>
              </a:lnSpc>
              <a:spcBef>
                <a:spcPts val="0"/>
              </a:spcBef>
              <a:buSzPct val="150000"/>
              <a:buFont typeface="Arial" panose="020B0604020202020204" pitchFamily="34" charset="0"/>
              <a:buChar char="•"/>
            </a:pPr>
            <a:r>
              <a:rPr lang="en-US" sz="4500" dirty="0">
                <a:solidFill>
                  <a:schemeClr val="dk1"/>
                </a:solidFill>
              </a:rPr>
              <a:t>Openness is fundamental, security is essential, and freedom and integrity are crucial</a:t>
            </a:r>
          </a:p>
          <a:p>
            <a:pPr>
              <a:lnSpc>
                <a:spcPct val="110000"/>
              </a:lnSpc>
              <a:spcBef>
                <a:spcPts val="0"/>
              </a:spcBef>
              <a:buSzPct val="150000"/>
            </a:pPr>
            <a:endParaRPr lang="en-US" sz="4500" dirty="0">
              <a:solidFill>
                <a:schemeClr val="dk1"/>
              </a:solidFill>
            </a:endParaRPr>
          </a:p>
          <a:p>
            <a:pPr marL="347472" indent="-347472">
              <a:lnSpc>
                <a:spcPct val="110000"/>
              </a:lnSpc>
              <a:spcBef>
                <a:spcPts val="0"/>
              </a:spcBef>
              <a:buSzPct val="150000"/>
              <a:buFont typeface="Arial" panose="020B0604020202020204" pitchFamily="34" charset="0"/>
              <a:buChar char="•"/>
            </a:pPr>
            <a:r>
              <a:rPr lang="en" sz="4500" dirty="0">
                <a:solidFill>
                  <a:schemeClr val="dk1"/>
                </a:solidFill>
              </a:rPr>
              <a:t>Increase the accessibility, inclusion, and reproducibility of NASA scientific activities</a:t>
            </a:r>
          </a:p>
          <a:p>
            <a:pPr>
              <a:lnSpc>
                <a:spcPct val="110000"/>
              </a:lnSpc>
              <a:spcBef>
                <a:spcPts val="0"/>
              </a:spcBef>
              <a:buSzPct val="150000"/>
            </a:pPr>
            <a:endParaRPr lang="en" sz="4500" dirty="0">
              <a:solidFill>
                <a:schemeClr val="dk1"/>
              </a:solidFill>
            </a:endParaRPr>
          </a:p>
          <a:p>
            <a:pPr marL="347472" indent="-347472">
              <a:lnSpc>
                <a:spcPct val="110000"/>
              </a:lnSpc>
              <a:spcBef>
                <a:spcPts val="0"/>
              </a:spcBef>
              <a:buSzPct val="150000"/>
              <a:buFont typeface="Arial" panose="020B0604020202020204" pitchFamily="34" charset="0"/>
              <a:buChar char="•"/>
            </a:pPr>
            <a:r>
              <a:rPr lang="en" sz="4500" dirty="0">
                <a:solidFill>
                  <a:schemeClr val="dk1"/>
                </a:solidFill>
              </a:rPr>
              <a:t>When possible, minimize the burden both within NASA and for our research communities</a:t>
            </a:r>
          </a:p>
          <a:p>
            <a:pPr marL="347472" indent="-347472">
              <a:lnSpc>
                <a:spcPct val="110000"/>
              </a:lnSpc>
              <a:spcBef>
                <a:spcPts val="0"/>
              </a:spcBef>
              <a:buChar char="○"/>
            </a:pPr>
            <a:endParaRPr lang="en" sz="4500" dirty="0">
              <a:solidFill>
                <a:schemeClr val="dk1"/>
              </a:solidFill>
            </a:endParaRPr>
          </a:p>
          <a:p>
            <a:pPr marL="347472" lvl="1" indent="-347472">
              <a:lnSpc>
                <a:spcPct val="110000"/>
              </a:lnSpc>
              <a:spcBef>
                <a:spcPts val="0"/>
              </a:spcBef>
              <a:buSzPct val="150000"/>
            </a:pPr>
            <a:r>
              <a:rPr lang="en-US" sz="4500" dirty="0">
                <a:solidFill>
                  <a:schemeClr val="dk1"/>
                </a:solidFill>
              </a:rPr>
              <a:t>NASA’s Office of the Chief Scientist (OCS) is leading an Agency-wide update to the 2014 NASA plan.  Membership includes representation from across the Agency</a:t>
            </a:r>
          </a:p>
          <a:p>
            <a:pPr marL="0" lvl="1" indent="0">
              <a:lnSpc>
                <a:spcPct val="110000"/>
              </a:lnSpc>
              <a:spcBef>
                <a:spcPts val="0"/>
              </a:spcBef>
              <a:buSzPct val="150000"/>
              <a:buNone/>
            </a:pPr>
            <a:endParaRPr lang="en-US" sz="4500" dirty="0">
              <a:solidFill>
                <a:schemeClr val="dk1"/>
              </a:solidFill>
            </a:endParaRPr>
          </a:p>
          <a:p>
            <a:pPr marL="347472" lvl="1" indent="-347472">
              <a:lnSpc>
                <a:spcPct val="110000"/>
              </a:lnSpc>
              <a:spcBef>
                <a:spcPts val="0"/>
              </a:spcBef>
              <a:buSzPct val="150000"/>
            </a:pPr>
            <a:r>
              <a:rPr lang="en-US" sz="4500" dirty="0">
                <a:solidFill>
                  <a:schemeClr val="dk1"/>
                </a:solidFill>
                <a:highlight>
                  <a:srgbClr val="FFFFFF"/>
                </a:highlight>
              </a:rPr>
              <a:t>The draft updated Public Access Plan was submitted to OSTP for review on Feb. 21, 2023</a:t>
            </a:r>
          </a:p>
          <a:p>
            <a:endParaRPr lang="en-US" dirty="0"/>
          </a:p>
        </p:txBody>
      </p:sp>
      <p:sp>
        <p:nvSpPr>
          <p:cNvPr id="2" name="Slide Number Placeholder 1">
            <a:extLst>
              <a:ext uri="{FF2B5EF4-FFF2-40B4-BE49-F238E27FC236}">
                <a16:creationId xmlns:a16="http://schemas.microsoft.com/office/drawing/2014/main" id="{DCE0B44D-1D75-FFA2-4A1E-223DBA501C5F}"/>
              </a:ext>
            </a:extLst>
          </p:cNvPr>
          <p:cNvSpPr>
            <a:spLocks noGrp="1"/>
          </p:cNvSpPr>
          <p:nvPr>
            <p:ph type="title" idx="4294967295"/>
          </p:nvPr>
        </p:nvSpPr>
        <p:spPr>
          <a:xfrm>
            <a:off x="11737975" y="6492875"/>
            <a:ext cx="433388"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0434796-F1DE-4B59-8724-91F5B772EC1E}" type="slidenum">
              <a:rPr kumimoji="0" lang="en-US" sz="1200" b="1"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9" name="Picture 6" descr="Circle with NASA in the middle&#10;">
            <a:extLst>
              <a:ext uri="{FF2B5EF4-FFF2-40B4-BE49-F238E27FC236}">
                <a16:creationId xmlns:a16="http://schemas.microsoft.com/office/drawing/2014/main" id="{E394789D-C35B-402E-BE94-E6DAF25CB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970226"/>
            <a:ext cx="1834690" cy="7072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DF4B7C06-0659-464C-9A08-22ADA2182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677486"/>
            <a:ext cx="515938" cy="180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9175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691833-5F93-4828-9744-3F67D2369B53}"/>
              </a:ext>
            </a:extLst>
          </p:cNvPr>
          <p:cNvSpPr>
            <a:spLocks noGrp="1"/>
          </p:cNvSpPr>
          <p:nvPr>
            <p:ph type="body" sz="quarter" idx="15"/>
          </p:nvPr>
        </p:nvSpPr>
        <p:spPr/>
        <p:txBody>
          <a:bodyPr/>
          <a:lstStyle/>
          <a:p>
            <a:r>
              <a:rPr lang="en-US" dirty="0"/>
              <a:t>A SHIFT IN THE WAY SCIENCE IS DONE</a:t>
            </a:r>
          </a:p>
        </p:txBody>
      </p:sp>
      <p:pic>
        <p:nvPicPr>
          <p:cNvPr id="7" name="Content Placeholder 6">
            <a:extLst>
              <a:ext uri="{FF2B5EF4-FFF2-40B4-BE49-F238E27FC236}">
                <a16:creationId xmlns:a16="http://schemas.microsoft.com/office/drawing/2014/main" id="{79B266CA-D0DE-4C59-BB5F-823D7A6F536E}"/>
              </a:ext>
            </a:extLst>
          </p:cNvPr>
          <p:cNvPicPr>
            <a:picLocks noGrp="1" noChangeAspect="1"/>
          </p:cNvPicPr>
          <p:nvPr>
            <p:ph sz="quarter" idx="16"/>
          </p:nvPr>
        </p:nvPicPr>
        <p:blipFill>
          <a:blip r:embed="rId2"/>
          <a:stretch>
            <a:fillRect/>
          </a:stretch>
        </p:blipFill>
        <p:spPr>
          <a:xfrm>
            <a:off x="926749" y="1584325"/>
            <a:ext cx="10346440" cy="3744913"/>
          </a:xfrm>
        </p:spPr>
      </p:pic>
      <p:sp>
        <p:nvSpPr>
          <p:cNvPr id="5" name="Slide Number Placeholder 4">
            <a:extLst>
              <a:ext uri="{FF2B5EF4-FFF2-40B4-BE49-F238E27FC236}">
                <a16:creationId xmlns:a16="http://schemas.microsoft.com/office/drawing/2014/main" id="{92AE7EAD-7830-4772-BEF5-2AA129A18892}"/>
              </a:ext>
            </a:extLst>
          </p:cNvPr>
          <p:cNvSpPr>
            <a:spLocks noGrp="1"/>
          </p:cNvSpPr>
          <p:nvPr>
            <p:ph type="sldNum" sz="quarter" idx="12"/>
          </p:nvPr>
        </p:nvSpPr>
        <p:spPr/>
        <p:txBody>
          <a:bodyPr/>
          <a:lstStyle/>
          <a:p>
            <a:fld id="{E0434796-F1DE-4B59-8724-91F5B772EC1E}" type="slidenum">
              <a:rPr lang="en-US" smtClean="0"/>
              <a:pPr/>
              <a:t>4</a:t>
            </a:fld>
            <a:endParaRPr lang="en-US" dirty="0"/>
          </a:p>
        </p:txBody>
      </p:sp>
      <p:pic>
        <p:nvPicPr>
          <p:cNvPr id="8" name="Picture 6" descr="Circle with NASA in the middle&#10;">
            <a:extLst>
              <a:ext uri="{FF2B5EF4-FFF2-40B4-BE49-F238E27FC236}">
                <a16:creationId xmlns:a16="http://schemas.microsoft.com/office/drawing/2014/main" id="{6C22DEA6-4AAC-4F5F-9BFA-CBE26BC671C3}"/>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14273" r="14273"/>
          <a:stretch>
            <a:fillRect/>
          </a:stretch>
        </p:blipFill>
        <p:spPr bwMode="auto">
          <a:xfrm>
            <a:off x="80963" y="6053138"/>
            <a:ext cx="1306512" cy="70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12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D8AD85A-D33F-8BCE-8C8C-71DB83DACAAB}"/>
              </a:ext>
            </a:extLst>
          </p:cNvPr>
          <p:cNvSpPr>
            <a:spLocks noGrp="1"/>
          </p:cNvSpPr>
          <p:nvPr>
            <p:ph type="body" sz="quarter" idx="15"/>
          </p:nvPr>
        </p:nvSpPr>
        <p:spPr/>
        <p:txBody>
          <a:bodyPr/>
          <a:lstStyle/>
          <a:p>
            <a:r>
              <a:rPr lang="en" sz="2800" dirty="0"/>
              <a:t>NASA’s Office of the Chief Scientist (OCS)</a:t>
            </a:r>
            <a:endParaRPr lang="en-US" sz="2800" dirty="0"/>
          </a:p>
        </p:txBody>
      </p:sp>
      <p:sp>
        <p:nvSpPr>
          <p:cNvPr id="8" name="Content Placeholder 7">
            <a:extLst>
              <a:ext uri="{FF2B5EF4-FFF2-40B4-BE49-F238E27FC236}">
                <a16:creationId xmlns:a16="http://schemas.microsoft.com/office/drawing/2014/main" id="{5083226A-1944-6474-2DB1-F05E7ADC3BA6}"/>
              </a:ext>
            </a:extLst>
          </p:cNvPr>
          <p:cNvSpPr>
            <a:spLocks noGrp="1"/>
          </p:cNvSpPr>
          <p:nvPr>
            <p:ph sz="quarter" idx="16"/>
          </p:nvPr>
        </p:nvSpPr>
        <p:spPr>
          <a:xfrm>
            <a:off x="835025" y="1702965"/>
            <a:ext cx="10529888" cy="3626273"/>
          </a:xfrm>
        </p:spPr>
        <p:txBody>
          <a:bodyPr>
            <a:normAutofit/>
          </a:bodyPr>
          <a:lstStyle/>
          <a:p>
            <a:pPr marL="347472" indent="-347472">
              <a:spcBef>
                <a:spcPts val="0"/>
              </a:spcBef>
              <a:buSzPts val="1700"/>
            </a:pPr>
            <a:r>
              <a:rPr lang="en-US" sz="2600" dirty="0">
                <a:solidFill>
                  <a:schemeClr val="dk1"/>
                </a:solidFill>
              </a:rPr>
              <a:t>Agency-wide group efforts to date:</a:t>
            </a:r>
          </a:p>
          <a:p>
            <a:pPr marL="804672" lvl="2" indent="-347472">
              <a:lnSpc>
                <a:spcPct val="100000"/>
              </a:lnSpc>
              <a:spcBef>
                <a:spcPts val="0"/>
              </a:spcBef>
              <a:buChar char="○"/>
            </a:pPr>
            <a:r>
              <a:rPr lang="en-US" sz="1733" dirty="0">
                <a:solidFill>
                  <a:schemeClr val="dk1"/>
                </a:solidFill>
              </a:rPr>
              <a:t>Reviewed NASA Open Access Policy – </a:t>
            </a:r>
            <a:r>
              <a:rPr lang="en-US" sz="1733" b="1" dirty="0">
                <a:solidFill>
                  <a:schemeClr val="dk1"/>
                </a:solidFill>
              </a:rPr>
              <a:t>NPD 2230.1</a:t>
            </a:r>
            <a:r>
              <a:rPr lang="en-US" sz="1733" dirty="0">
                <a:solidFill>
                  <a:schemeClr val="dk1"/>
                </a:solidFill>
              </a:rPr>
              <a:t> </a:t>
            </a:r>
            <a:r>
              <a:rPr lang="en-US" sz="1733" b="1" dirty="0">
                <a:solidFill>
                  <a:schemeClr val="dk1"/>
                </a:solidFill>
              </a:rPr>
              <a:t>Research Data and Publication Access </a:t>
            </a:r>
            <a:r>
              <a:rPr lang="en-US" sz="1733" dirty="0">
                <a:solidFill>
                  <a:schemeClr val="dk1"/>
                </a:solidFill>
              </a:rPr>
              <a:t>- no changes were needed to be compliant with the new OSTP memo of 2022</a:t>
            </a:r>
          </a:p>
          <a:p>
            <a:pPr marL="804672" lvl="2" indent="-347472">
              <a:lnSpc>
                <a:spcPct val="100000"/>
              </a:lnSpc>
              <a:spcBef>
                <a:spcPts val="0"/>
              </a:spcBef>
              <a:buChar char="○"/>
            </a:pPr>
            <a:r>
              <a:rPr lang="en-US" sz="1733" dirty="0">
                <a:solidFill>
                  <a:schemeClr val="dk1"/>
                </a:solidFill>
              </a:rPr>
              <a:t>Revised NASA’s 2014 Open Access Plan for consistency with the OSTP 2022 memo</a:t>
            </a:r>
          </a:p>
          <a:p>
            <a:pPr marL="347472" lvl="2" indent="-347472">
              <a:lnSpc>
                <a:spcPct val="100000"/>
              </a:lnSpc>
              <a:spcBef>
                <a:spcPts val="0"/>
              </a:spcBef>
              <a:buChar char="■"/>
            </a:pPr>
            <a:r>
              <a:rPr lang="en-US" sz="2133" dirty="0">
                <a:solidFill>
                  <a:schemeClr val="dk1"/>
                </a:solidFill>
              </a:rPr>
              <a:t>Submitted draft revision on Feb. 21, 2023 to OSTP for review</a:t>
            </a:r>
          </a:p>
          <a:p>
            <a:pPr marL="347472" lvl="2" indent="-347472">
              <a:lnSpc>
                <a:spcPct val="100000"/>
              </a:lnSpc>
              <a:spcBef>
                <a:spcPts val="0"/>
              </a:spcBef>
              <a:buChar char="■"/>
            </a:pPr>
            <a:r>
              <a:rPr lang="en-US" sz="2133" dirty="0">
                <a:solidFill>
                  <a:schemeClr val="dk1"/>
                </a:solidFill>
              </a:rPr>
              <a:t>Significant changes to be expected:</a:t>
            </a:r>
          </a:p>
          <a:p>
            <a:pPr marL="804672" lvl="4" indent="-347472">
              <a:lnSpc>
                <a:spcPct val="100000"/>
              </a:lnSpc>
              <a:spcBef>
                <a:spcPts val="0"/>
              </a:spcBef>
              <a:buChar char="●"/>
            </a:pPr>
            <a:r>
              <a:rPr lang="en-US" sz="2133" dirty="0">
                <a:solidFill>
                  <a:schemeClr val="dk1"/>
                </a:solidFill>
              </a:rPr>
              <a:t>Removing requirement for a one year embargo on publications</a:t>
            </a:r>
          </a:p>
          <a:p>
            <a:pPr marL="804672" lvl="4" indent="-347472">
              <a:lnSpc>
                <a:spcPct val="100000"/>
              </a:lnSpc>
              <a:spcBef>
                <a:spcPts val="0"/>
              </a:spcBef>
              <a:buChar char="●"/>
            </a:pPr>
            <a:r>
              <a:rPr lang="en-US" sz="2133" dirty="0">
                <a:solidFill>
                  <a:schemeClr val="dk1"/>
                </a:solidFill>
              </a:rPr>
              <a:t>Software (s/w) guidance for the process for releasing and maintaining s/w  (consistent with multiple existing NASA policy documents covering s/w)</a:t>
            </a:r>
          </a:p>
          <a:p>
            <a:pPr marL="804672" lvl="4" indent="-347472">
              <a:lnSpc>
                <a:spcPct val="100000"/>
              </a:lnSpc>
              <a:spcBef>
                <a:spcPts val="0"/>
              </a:spcBef>
              <a:buChar char="●"/>
            </a:pPr>
            <a:r>
              <a:rPr lang="en-US" sz="2133" dirty="0">
                <a:solidFill>
                  <a:schemeClr val="dk1"/>
                </a:solidFill>
              </a:rPr>
              <a:t>Encouraging sharing of data that goes beyond a publication</a:t>
            </a:r>
          </a:p>
          <a:p>
            <a:endParaRPr lang="en-US" dirty="0"/>
          </a:p>
        </p:txBody>
      </p:sp>
      <p:sp>
        <p:nvSpPr>
          <p:cNvPr id="2" name="Slide Number Placeholder 1">
            <a:extLst>
              <a:ext uri="{FF2B5EF4-FFF2-40B4-BE49-F238E27FC236}">
                <a16:creationId xmlns:a16="http://schemas.microsoft.com/office/drawing/2014/main" id="{DCE0B44D-1D75-FFA2-4A1E-223DBA501C5F}"/>
              </a:ext>
            </a:extLst>
          </p:cNvPr>
          <p:cNvSpPr>
            <a:spLocks noGrp="1"/>
          </p:cNvSpPr>
          <p:nvPr>
            <p:ph type="title" idx="4294967295"/>
          </p:nvPr>
        </p:nvSpPr>
        <p:spPr>
          <a:xfrm>
            <a:off x="11737975" y="6492875"/>
            <a:ext cx="433388"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0434796-F1DE-4B59-8724-91F5B772EC1E}" type="slidenum">
              <a:rPr kumimoji="0" lang="en-US" sz="1200" b="1"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9" name="Picture 6" descr="Circle with NASA in the middle&#10;">
            <a:extLst>
              <a:ext uri="{FF2B5EF4-FFF2-40B4-BE49-F238E27FC236}">
                <a16:creationId xmlns:a16="http://schemas.microsoft.com/office/drawing/2014/main" id="{E394789D-C35B-402E-BE94-E6DAF25CB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970226"/>
            <a:ext cx="1834690" cy="7072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DF4B7C06-0659-464C-9A08-22ADA2182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677486"/>
            <a:ext cx="515938" cy="180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4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E0B44D-1D75-FFA2-4A1E-223DBA501C5F}"/>
              </a:ext>
            </a:extLst>
          </p:cNvPr>
          <p:cNvSpPr>
            <a:spLocks noGrp="1"/>
          </p:cNvSpPr>
          <p:nvPr>
            <p:ph type="title" idx="4294967295"/>
          </p:nvPr>
        </p:nvSpPr>
        <p:spPr>
          <a:xfrm>
            <a:off x="11737975" y="6492875"/>
            <a:ext cx="433388"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0434796-F1DE-4B59-8724-91F5B772EC1E}" type="slidenum">
              <a:rPr kumimoji="0" lang="en-US" sz="1200" b="1"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9" name="Picture 6" descr="Circle with NASA in the middle&#10;">
            <a:extLst>
              <a:ext uri="{FF2B5EF4-FFF2-40B4-BE49-F238E27FC236}">
                <a16:creationId xmlns:a16="http://schemas.microsoft.com/office/drawing/2014/main" id="{E394789D-C35B-402E-BE94-E6DAF25CB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970226"/>
            <a:ext cx="1834690" cy="7072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DF4B7C06-0659-464C-9A08-22ADA2182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677486"/>
            <a:ext cx="515938" cy="18051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oogle Shape;476;p64">
            <a:extLst>
              <a:ext uri="{FF2B5EF4-FFF2-40B4-BE49-F238E27FC236}">
                <a16:creationId xmlns:a16="http://schemas.microsoft.com/office/drawing/2014/main" id="{830F0F23-0E5D-2874-27CB-8E8E47835A53}"/>
              </a:ext>
            </a:extLst>
          </p:cNvPr>
          <p:cNvGrpSpPr/>
          <p:nvPr/>
        </p:nvGrpSpPr>
        <p:grpSpPr>
          <a:xfrm>
            <a:off x="417160" y="2674119"/>
            <a:ext cx="123200" cy="549100"/>
            <a:chOff x="845575" y="2563700"/>
            <a:chExt cx="92400" cy="411825"/>
          </a:xfrm>
        </p:grpSpPr>
        <p:sp>
          <p:nvSpPr>
            <p:cNvPr id="6" name="Google Shape;477;p64">
              <a:extLst>
                <a:ext uri="{FF2B5EF4-FFF2-40B4-BE49-F238E27FC236}">
                  <a16:creationId xmlns:a16="http://schemas.microsoft.com/office/drawing/2014/main" id="{49D484BA-49CD-3E4E-1514-292A9C23E5B1}"/>
                </a:ext>
              </a:extLst>
            </p:cNvPr>
            <p:cNvSpPr/>
            <p:nvPr/>
          </p:nvSpPr>
          <p:spPr>
            <a:xfrm>
              <a:off x="845575"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endParaRPr sz="2400"/>
            </a:p>
          </p:txBody>
        </p:sp>
        <p:cxnSp>
          <p:nvCxnSpPr>
            <p:cNvPr id="11" name="Google Shape;478;p64">
              <a:extLst>
                <a:ext uri="{FF2B5EF4-FFF2-40B4-BE49-F238E27FC236}">
                  <a16:creationId xmlns:a16="http://schemas.microsoft.com/office/drawing/2014/main" id="{121FC9E8-E7E2-84C8-407C-17BDA6F2C6E6}"/>
                </a:ext>
              </a:extLst>
            </p:cNvPr>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grpSp>
      <p:sp>
        <p:nvSpPr>
          <p:cNvPr id="15" name="Google Shape;475;p64">
            <a:extLst>
              <a:ext uri="{FF2B5EF4-FFF2-40B4-BE49-F238E27FC236}">
                <a16:creationId xmlns:a16="http://schemas.microsoft.com/office/drawing/2014/main" id="{C6C0356F-7B53-6A50-9723-0AB7E29F33D7}"/>
              </a:ext>
            </a:extLst>
          </p:cNvPr>
          <p:cNvSpPr txBox="1"/>
          <p:nvPr/>
        </p:nvSpPr>
        <p:spPr>
          <a:xfrm>
            <a:off x="351680" y="1163889"/>
            <a:ext cx="1316621" cy="1258400"/>
          </a:xfrm>
          <a:prstGeom prst="rect">
            <a:avLst/>
          </a:prstGeom>
          <a:noFill/>
          <a:ln>
            <a:noFill/>
          </a:ln>
        </p:spPr>
        <p:txBody>
          <a:bodyPr spcFirstLastPara="1" wrap="square" lIns="121900" tIns="121900" rIns="121900" bIns="121900" anchor="t" anchorCtr="0">
            <a:noAutofit/>
          </a:bodyPr>
          <a:lstStyle/>
          <a:p>
            <a:r>
              <a:rPr lang="en" sz="1067" b="1" dirty="0">
                <a:latin typeface="Roboto"/>
                <a:ea typeface="Roboto"/>
                <a:cs typeface="Roboto"/>
                <a:sym typeface="Roboto"/>
              </a:rPr>
              <a:t>OSTP Memo ~ Feb 2013</a:t>
            </a:r>
            <a:endParaRPr sz="1067" b="1" dirty="0">
              <a:latin typeface="Roboto"/>
              <a:ea typeface="Roboto"/>
              <a:cs typeface="Roboto"/>
              <a:sym typeface="Roboto"/>
            </a:endParaRPr>
          </a:p>
          <a:p>
            <a:endParaRPr sz="1067" b="1" dirty="0">
              <a:latin typeface="Roboto"/>
              <a:ea typeface="Roboto"/>
              <a:cs typeface="Roboto"/>
              <a:sym typeface="Roboto"/>
            </a:endParaRPr>
          </a:p>
          <a:p>
            <a:pPr>
              <a:spcAft>
                <a:spcPts val="2133"/>
              </a:spcAft>
            </a:pPr>
            <a:r>
              <a:rPr lang="en" sz="1067" dirty="0">
                <a:latin typeface="Roboto"/>
                <a:ea typeface="Roboto"/>
                <a:cs typeface="Roboto"/>
                <a:sym typeface="Roboto"/>
              </a:rPr>
              <a:t>Expanding Public Access to the Results of Federally Funded Research</a:t>
            </a:r>
            <a:endParaRPr sz="1067" b="1" dirty="0">
              <a:latin typeface="Roboto"/>
              <a:ea typeface="Roboto"/>
              <a:cs typeface="Roboto"/>
              <a:sym typeface="Roboto"/>
            </a:endParaRPr>
          </a:p>
        </p:txBody>
      </p:sp>
      <p:sp>
        <p:nvSpPr>
          <p:cNvPr id="16" name="Google Shape;474;p64">
            <a:extLst>
              <a:ext uri="{FF2B5EF4-FFF2-40B4-BE49-F238E27FC236}">
                <a16:creationId xmlns:a16="http://schemas.microsoft.com/office/drawing/2014/main" id="{6A3AF573-1D87-C37A-762D-6B3CC2C8E501}"/>
              </a:ext>
            </a:extLst>
          </p:cNvPr>
          <p:cNvSpPr txBox="1"/>
          <p:nvPr/>
        </p:nvSpPr>
        <p:spPr>
          <a:xfrm>
            <a:off x="41644" y="3229499"/>
            <a:ext cx="923600" cy="4952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600" b="1" dirty="0">
                <a:latin typeface="Roboto"/>
                <a:ea typeface="Roboto"/>
                <a:cs typeface="Roboto"/>
                <a:sym typeface="Roboto"/>
              </a:rPr>
              <a:t>2013</a:t>
            </a:r>
            <a:endParaRPr sz="1600" b="1" dirty="0">
              <a:latin typeface="Roboto"/>
              <a:ea typeface="Roboto"/>
              <a:cs typeface="Roboto"/>
              <a:sym typeface="Roboto"/>
            </a:endParaRPr>
          </a:p>
        </p:txBody>
      </p:sp>
      <p:sp>
        <p:nvSpPr>
          <p:cNvPr id="18" name="Google Shape;473;p64">
            <a:extLst>
              <a:ext uri="{FF2B5EF4-FFF2-40B4-BE49-F238E27FC236}">
                <a16:creationId xmlns:a16="http://schemas.microsoft.com/office/drawing/2014/main" id="{C225775C-7C7C-B46F-0502-9E87B67B3C35}"/>
              </a:ext>
            </a:extLst>
          </p:cNvPr>
          <p:cNvSpPr/>
          <p:nvPr/>
        </p:nvSpPr>
        <p:spPr>
          <a:xfrm>
            <a:off x="483691" y="3046665"/>
            <a:ext cx="10653200" cy="178000"/>
          </a:xfrm>
          <a:prstGeom prst="rect">
            <a:avLst/>
          </a:prstGeom>
          <a:gradFill>
            <a:gsLst>
              <a:gs pos="0">
                <a:schemeClr val="lt2"/>
              </a:gs>
              <a:gs pos="100000">
                <a:srgbClr val="2FAEAA"/>
              </a:gs>
            </a:gsLst>
            <a:lin ang="0" scaled="0"/>
          </a:gradFill>
          <a:ln>
            <a:noFill/>
          </a:ln>
        </p:spPr>
        <p:txBody>
          <a:bodyPr spcFirstLastPara="1" wrap="square" lIns="121900" tIns="121900" rIns="121900" bIns="121900" anchor="ctr" anchorCtr="0">
            <a:noAutofit/>
          </a:bodyPr>
          <a:lstStyle/>
          <a:p>
            <a:endParaRPr sz="2400"/>
          </a:p>
        </p:txBody>
      </p:sp>
      <p:sp>
        <p:nvSpPr>
          <p:cNvPr id="3" name="Google Shape;479;p64">
            <a:extLst>
              <a:ext uri="{FF2B5EF4-FFF2-40B4-BE49-F238E27FC236}">
                <a16:creationId xmlns:a16="http://schemas.microsoft.com/office/drawing/2014/main" id="{77939858-30E1-F2EE-6613-705CC0720D01}"/>
              </a:ext>
            </a:extLst>
          </p:cNvPr>
          <p:cNvSpPr txBox="1"/>
          <p:nvPr/>
        </p:nvSpPr>
        <p:spPr>
          <a:xfrm>
            <a:off x="710395" y="2544160"/>
            <a:ext cx="994400" cy="4952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600" b="1" dirty="0">
                <a:latin typeface="Roboto"/>
                <a:ea typeface="Roboto"/>
                <a:cs typeface="Roboto"/>
                <a:sym typeface="Roboto"/>
              </a:rPr>
              <a:t>2014</a:t>
            </a:r>
            <a:endParaRPr sz="1600" b="1" dirty="0">
              <a:latin typeface="Roboto"/>
              <a:ea typeface="Roboto"/>
              <a:cs typeface="Roboto"/>
              <a:sym typeface="Roboto"/>
            </a:endParaRPr>
          </a:p>
        </p:txBody>
      </p:sp>
      <p:grpSp>
        <p:nvGrpSpPr>
          <p:cNvPr id="4" name="Google Shape;481;p64">
            <a:extLst>
              <a:ext uri="{FF2B5EF4-FFF2-40B4-BE49-F238E27FC236}">
                <a16:creationId xmlns:a16="http://schemas.microsoft.com/office/drawing/2014/main" id="{0A009DFA-B812-0E21-8588-A90CA64A54DD}"/>
              </a:ext>
            </a:extLst>
          </p:cNvPr>
          <p:cNvGrpSpPr/>
          <p:nvPr/>
        </p:nvGrpSpPr>
        <p:grpSpPr>
          <a:xfrm rot="10800000">
            <a:off x="1138524" y="3046655"/>
            <a:ext cx="123200" cy="549100"/>
            <a:chOff x="2072481" y="2563700"/>
            <a:chExt cx="92400" cy="411825"/>
          </a:xfrm>
        </p:grpSpPr>
        <p:cxnSp>
          <p:nvCxnSpPr>
            <p:cNvPr id="7" name="Google Shape;482;p64">
              <a:extLst>
                <a:ext uri="{FF2B5EF4-FFF2-40B4-BE49-F238E27FC236}">
                  <a16:creationId xmlns:a16="http://schemas.microsoft.com/office/drawing/2014/main" id="{9F817E1A-0382-CB58-4AA7-E7343E2010A2}"/>
                </a:ext>
              </a:extLst>
            </p:cNvPr>
            <p:cNvCxnSpPr/>
            <p:nvPr/>
          </p:nvCxnSpPr>
          <p:spPr>
            <a:xfrm>
              <a:off x="2118681" y="2616125"/>
              <a:ext cx="0" cy="359400"/>
            </a:xfrm>
            <a:prstGeom prst="straightConnector1">
              <a:avLst/>
            </a:prstGeom>
            <a:noFill/>
            <a:ln w="9525" cap="flat" cmpd="sng">
              <a:solidFill>
                <a:srgbClr val="000000"/>
              </a:solidFill>
              <a:prstDash val="solid"/>
              <a:round/>
              <a:headEnd type="none" w="sm" len="sm"/>
              <a:tailEnd type="none" w="sm" len="sm"/>
            </a:ln>
          </p:spPr>
        </p:cxnSp>
        <p:sp>
          <p:nvSpPr>
            <p:cNvPr id="8" name="Google Shape;483;p64">
              <a:extLst>
                <a:ext uri="{FF2B5EF4-FFF2-40B4-BE49-F238E27FC236}">
                  <a16:creationId xmlns:a16="http://schemas.microsoft.com/office/drawing/2014/main" id="{DCB97971-AF40-F2F5-EC80-C9FFB54107DA}"/>
                </a:ext>
              </a:extLst>
            </p:cNvPr>
            <p:cNvSpPr/>
            <p:nvPr/>
          </p:nvSpPr>
          <p:spPr>
            <a:xfrm>
              <a:off x="2072481"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endParaRPr sz="2400"/>
            </a:p>
          </p:txBody>
        </p:sp>
      </p:grpSp>
      <p:sp>
        <p:nvSpPr>
          <p:cNvPr id="12" name="Google Shape;480;p64">
            <a:extLst>
              <a:ext uri="{FF2B5EF4-FFF2-40B4-BE49-F238E27FC236}">
                <a16:creationId xmlns:a16="http://schemas.microsoft.com/office/drawing/2014/main" id="{66446EEA-017F-1A9B-12B8-B8FA2F8DD741}"/>
              </a:ext>
            </a:extLst>
          </p:cNvPr>
          <p:cNvSpPr txBox="1"/>
          <p:nvPr/>
        </p:nvSpPr>
        <p:spPr>
          <a:xfrm>
            <a:off x="1037333" y="3611364"/>
            <a:ext cx="2244000" cy="1819200"/>
          </a:xfrm>
          <a:prstGeom prst="rect">
            <a:avLst/>
          </a:prstGeom>
          <a:noFill/>
          <a:ln>
            <a:noFill/>
          </a:ln>
        </p:spPr>
        <p:txBody>
          <a:bodyPr spcFirstLastPara="1" wrap="square" lIns="121900" tIns="121900" rIns="121900" bIns="121900" anchor="t" anchorCtr="0">
            <a:noAutofit/>
          </a:bodyPr>
          <a:lstStyle/>
          <a:p>
            <a:r>
              <a:rPr lang="en" sz="1067" b="1" dirty="0">
                <a:latin typeface="Roboto"/>
                <a:ea typeface="Roboto"/>
                <a:cs typeface="Roboto"/>
                <a:sym typeface="Roboto"/>
              </a:rPr>
              <a:t>NASA Plan for Increasing Access to the Results of Scientific Research</a:t>
            </a:r>
            <a:endParaRPr sz="1067" b="1" dirty="0">
              <a:latin typeface="Roboto"/>
              <a:ea typeface="Roboto"/>
              <a:cs typeface="Roboto"/>
              <a:sym typeface="Roboto"/>
            </a:endParaRPr>
          </a:p>
          <a:p>
            <a:endParaRPr sz="1067" b="1" dirty="0">
              <a:latin typeface="Roboto"/>
              <a:ea typeface="Roboto"/>
              <a:cs typeface="Roboto"/>
              <a:sym typeface="Roboto"/>
            </a:endParaRPr>
          </a:p>
          <a:p>
            <a:pPr>
              <a:buClr>
                <a:schemeClr val="dk1"/>
              </a:buClr>
              <a:buSzPts val="1100"/>
            </a:pPr>
            <a:r>
              <a:rPr lang="en" sz="1067" dirty="0">
                <a:latin typeface="Roboto"/>
                <a:ea typeface="Roboto"/>
                <a:cs typeface="Roboto"/>
                <a:sym typeface="Roboto"/>
              </a:rPr>
              <a:t>Expanded the breadth of NASA’s open-access culture to include data and publications for all of the scientific research that the Agency sponsors</a:t>
            </a:r>
            <a:endParaRPr sz="1067" dirty="0">
              <a:latin typeface="Roboto"/>
              <a:ea typeface="Roboto"/>
              <a:cs typeface="Roboto"/>
              <a:sym typeface="Roboto"/>
            </a:endParaRPr>
          </a:p>
          <a:p>
            <a:pPr>
              <a:spcBef>
                <a:spcPts val="2133"/>
              </a:spcBef>
              <a:spcAft>
                <a:spcPts val="2133"/>
              </a:spcAft>
            </a:pPr>
            <a:endParaRPr sz="1067" dirty="0">
              <a:latin typeface="Roboto"/>
              <a:ea typeface="Roboto"/>
              <a:cs typeface="Roboto"/>
              <a:sym typeface="Roboto"/>
            </a:endParaRPr>
          </a:p>
        </p:txBody>
      </p:sp>
      <p:sp>
        <p:nvSpPr>
          <p:cNvPr id="13" name="Google Shape;479;p64">
            <a:extLst>
              <a:ext uri="{FF2B5EF4-FFF2-40B4-BE49-F238E27FC236}">
                <a16:creationId xmlns:a16="http://schemas.microsoft.com/office/drawing/2014/main" id="{5CEEA3ED-EE54-E7B5-6300-C7636B3DBD42}"/>
              </a:ext>
            </a:extLst>
          </p:cNvPr>
          <p:cNvSpPr txBox="1"/>
          <p:nvPr/>
        </p:nvSpPr>
        <p:spPr>
          <a:xfrm>
            <a:off x="1613748" y="3206484"/>
            <a:ext cx="994400" cy="4952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600" b="1" dirty="0">
                <a:latin typeface="Roboto"/>
                <a:ea typeface="Roboto"/>
                <a:cs typeface="Roboto"/>
                <a:sym typeface="Roboto"/>
              </a:rPr>
              <a:t>2016</a:t>
            </a:r>
            <a:endParaRPr sz="1600" b="1" dirty="0">
              <a:latin typeface="Roboto"/>
              <a:ea typeface="Roboto"/>
              <a:cs typeface="Roboto"/>
              <a:sym typeface="Roboto"/>
            </a:endParaRPr>
          </a:p>
        </p:txBody>
      </p:sp>
      <p:grpSp>
        <p:nvGrpSpPr>
          <p:cNvPr id="14" name="Google Shape;486;p64">
            <a:extLst>
              <a:ext uri="{FF2B5EF4-FFF2-40B4-BE49-F238E27FC236}">
                <a16:creationId xmlns:a16="http://schemas.microsoft.com/office/drawing/2014/main" id="{9CA4EE17-9B8A-D067-DA4F-8600BAD6853D}"/>
              </a:ext>
            </a:extLst>
          </p:cNvPr>
          <p:cNvGrpSpPr/>
          <p:nvPr/>
        </p:nvGrpSpPr>
        <p:grpSpPr>
          <a:xfrm>
            <a:off x="2055925" y="2657385"/>
            <a:ext cx="123200" cy="549100"/>
            <a:chOff x="845575" y="2563700"/>
            <a:chExt cx="92400" cy="411825"/>
          </a:xfrm>
        </p:grpSpPr>
        <p:sp>
          <p:nvSpPr>
            <p:cNvPr id="17" name="Google Shape;487;p64">
              <a:extLst>
                <a:ext uri="{FF2B5EF4-FFF2-40B4-BE49-F238E27FC236}">
                  <a16:creationId xmlns:a16="http://schemas.microsoft.com/office/drawing/2014/main" id="{19F53C4B-6DFC-EF06-4E18-0059FDE04E07}"/>
                </a:ext>
              </a:extLst>
            </p:cNvPr>
            <p:cNvSpPr/>
            <p:nvPr/>
          </p:nvSpPr>
          <p:spPr>
            <a:xfrm>
              <a:off x="845575"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endParaRPr sz="2400"/>
            </a:p>
          </p:txBody>
        </p:sp>
        <p:cxnSp>
          <p:nvCxnSpPr>
            <p:cNvPr id="19" name="Google Shape;488;p64">
              <a:extLst>
                <a:ext uri="{FF2B5EF4-FFF2-40B4-BE49-F238E27FC236}">
                  <a16:creationId xmlns:a16="http://schemas.microsoft.com/office/drawing/2014/main" id="{1B5B69AC-6182-3009-F14A-905FB4943D32}"/>
                </a:ext>
              </a:extLst>
            </p:cNvPr>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grpSp>
      <p:sp>
        <p:nvSpPr>
          <p:cNvPr id="20" name="TextBox 19">
            <a:extLst>
              <a:ext uri="{FF2B5EF4-FFF2-40B4-BE49-F238E27FC236}">
                <a16:creationId xmlns:a16="http://schemas.microsoft.com/office/drawing/2014/main" id="{008A73AC-A398-FC63-D8D8-BA167CB2B9F5}"/>
              </a:ext>
            </a:extLst>
          </p:cNvPr>
          <p:cNvSpPr txBox="1"/>
          <p:nvPr/>
        </p:nvSpPr>
        <p:spPr>
          <a:xfrm>
            <a:off x="1641331" y="768659"/>
            <a:ext cx="1613031" cy="1898661"/>
          </a:xfrm>
          <a:prstGeom prst="rect">
            <a:avLst/>
          </a:prstGeom>
          <a:noFill/>
        </p:spPr>
        <p:txBody>
          <a:bodyPr wrap="square" rtlCol="0">
            <a:spAutoFit/>
          </a:bodyPr>
          <a:lstStyle/>
          <a:p>
            <a:r>
              <a:rPr lang="en-US" sz="1067" b="1" dirty="0">
                <a:latin typeface="Roboto" panose="02000000000000000000" pitchFamily="2" charset="0"/>
                <a:ea typeface="Roboto" panose="02000000000000000000" pitchFamily="2" charset="0"/>
              </a:rPr>
              <a:t>NPD 2230.1 Research Data and Publication Access</a:t>
            </a:r>
          </a:p>
          <a:p>
            <a:endParaRPr lang="en-US" sz="1067" dirty="0">
              <a:latin typeface="Roboto" panose="02000000000000000000" pitchFamily="2" charset="0"/>
              <a:ea typeface="Roboto" panose="02000000000000000000" pitchFamily="2" charset="0"/>
            </a:endParaRPr>
          </a:p>
          <a:p>
            <a:r>
              <a:rPr lang="en-US" sz="1067" dirty="0">
                <a:latin typeface="Roboto" panose="02000000000000000000" pitchFamily="2" charset="0"/>
                <a:ea typeface="Roboto" panose="02000000000000000000" pitchFamily="2" charset="0"/>
              </a:rPr>
              <a:t>Basic policy for the implementation of processes to ensure public access to scientific peer-reviewed publications and data sets</a:t>
            </a:r>
          </a:p>
        </p:txBody>
      </p:sp>
      <p:grpSp>
        <p:nvGrpSpPr>
          <p:cNvPr id="21" name="Google Shape;486;p64">
            <a:extLst>
              <a:ext uri="{FF2B5EF4-FFF2-40B4-BE49-F238E27FC236}">
                <a16:creationId xmlns:a16="http://schemas.microsoft.com/office/drawing/2014/main" id="{AC87C761-5E43-E011-705F-41B381CE7ABB}"/>
              </a:ext>
            </a:extLst>
          </p:cNvPr>
          <p:cNvGrpSpPr/>
          <p:nvPr/>
        </p:nvGrpSpPr>
        <p:grpSpPr>
          <a:xfrm>
            <a:off x="3158760" y="2674119"/>
            <a:ext cx="123200" cy="549100"/>
            <a:chOff x="845575" y="2563700"/>
            <a:chExt cx="92400" cy="411825"/>
          </a:xfrm>
        </p:grpSpPr>
        <p:sp>
          <p:nvSpPr>
            <p:cNvPr id="22" name="Google Shape;487;p64">
              <a:extLst>
                <a:ext uri="{FF2B5EF4-FFF2-40B4-BE49-F238E27FC236}">
                  <a16:creationId xmlns:a16="http://schemas.microsoft.com/office/drawing/2014/main" id="{2975E764-6209-9BC8-D6CE-0B93A4CC0A55}"/>
                </a:ext>
              </a:extLst>
            </p:cNvPr>
            <p:cNvSpPr/>
            <p:nvPr/>
          </p:nvSpPr>
          <p:spPr>
            <a:xfrm>
              <a:off x="845575"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endParaRPr sz="2400"/>
            </a:p>
          </p:txBody>
        </p:sp>
        <p:cxnSp>
          <p:nvCxnSpPr>
            <p:cNvPr id="23" name="Google Shape;488;p64">
              <a:extLst>
                <a:ext uri="{FF2B5EF4-FFF2-40B4-BE49-F238E27FC236}">
                  <a16:creationId xmlns:a16="http://schemas.microsoft.com/office/drawing/2014/main" id="{E0A7D3E2-A5D8-2054-E791-1739F8F0BF27}"/>
                </a:ext>
              </a:extLst>
            </p:cNvPr>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grpSp>
      <p:sp>
        <p:nvSpPr>
          <p:cNvPr id="24" name="Google Shape;484;p64">
            <a:extLst>
              <a:ext uri="{FF2B5EF4-FFF2-40B4-BE49-F238E27FC236}">
                <a16:creationId xmlns:a16="http://schemas.microsoft.com/office/drawing/2014/main" id="{2284F4AD-2A3E-6AF2-BD85-4656C9A222D4}"/>
              </a:ext>
            </a:extLst>
          </p:cNvPr>
          <p:cNvSpPr txBox="1"/>
          <p:nvPr/>
        </p:nvSpPr>
        <p:spPr>
          <a:xfrm>
            <a:off x="2783244" y="3229499"/>
            <a:ext cx="923600" cy="4952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600" b="1">
                <a:latin typeface="Roboto"/>
                <a:ea typeface="Roboto"/>
                <a:cs typeface="Roboto"/>
                <a:sym typeface="Roboto"/>
              </a:rPr>
              <a:t>2019</a:t>
            </a:r>
            <a:endParaRPr sz="1600" b="1">
              <a:latin typeface="Roboto"/>
              <a:ea typeface="Roboto"/>
              <a:cs typeface="Roboto"/>
              <a:sym typeface="Roboto"/>
            </a:endParaRPr>
          </a:p>
        </p:txBody>
      </p:sp>
      <p:sp>
        <p:nvSpPr>
          <p:cNvPr id="25" name="Google Shape;485;p64">
            <a:extLst>
              <a:ext uri="{FF2B5EF4-FFF2-40B4-BE49-F238E27FC236}">
                <a16:creationId xmlns:a16="http://schemas.microsoft.com/office/drawing/2014/main" id="{30650630-DF98-CA18-75E4-BD6072194E5D}"/>
              </a:ext>
            </a:extLst>
          </p:cNvPr>
          <p:cNvSpPr txBox="1"/>
          <p:nvPr/>
        </p:nvSpPr>
        <p:spPr>
          <a:xfrm>
            <a:off x="3129708" y="993897"/>
            <a:ext cx="2244000" cy="1258400"/>
          </a:xfrm>
          <a:prstGeom prst="rect">
            <a:avLst/>
          </a:prstGeom>
          <a:noFill/>
          <a:ln>
            <a:noFill/>
          </a:ln>
        </p:spPr>
        <p:txBody>
          <a:bodyPr spcFirstLastPara="1" wrap="square" lIns="121900" tIns="121900" rIns="121900" bIns="121900" anchor="t" anchorCtr="0">
            <a:noAutofit/>
          </a:bodyPr>
          <a:lstStyle/>
          <a:p>
            <a:r>
              <a:rPr lang="en" sz="1067" b="1" dirty="0">
                <a:latin typeface="Roboto"/>
                <a:ea typeface="Roboto"/>
                <a:cs typeface="Roboto"/>
                <a:sym typeface="Roboto"/>
              </a:rPr>
              <a:t>SMD Strategy for Data Management and Computing for Groundbreaking (SDMCG) Science</a:t>
            </a:r>
            <a:endParaRPr sz="1067" b="1" dirty="0">
              <a:latin typeface="Roboto"/>
              <a:ea typeface="Roboto"/>
              <a:cs typeface="Roboto"/>
              <a:sym typeface="Roboto"/>
            </a:endParaRPr>
          </a:p>
          <a:p>
            <a:endParaRPr sz="1067" b="1" dirty="0">
              <a:latin typeface="Roboto"/>
              <a:ea typeface="Roboto"/>
              <a:cs typeface="Roboto"/>
              <a:sym typeface="Roboto"/>
            </a:endParaRPr>
          </a:p>
          <a:p>
            <a:pPr>
              <a:buClr>
                <a:schemeClr val="dk1"/>
              </a:buClr>
              <a:buSzPts val="1100"/>
            </a:pPr>
            <a:r>
              <a:rPr lang="en" sz="1067" dirty="0">
                <a:latin typeface="Roboto"/>
                <a:ea typeface="Roboto"/>
                <a:cs typeface="Roboto"/>
                <a:sym typeface="Roboto"/>
              </a:rPr>
              <a:t>Advances the management and computation capabilities to support groundbreaking science at NASA</a:t>
            </a:r>
            <a:endParaRPr sz="1067" dirty="0">
              <a:latin typeface="Roboto"/>
              <a:ea typeface="Roboto"/>
              <a:cs typeface="Roboto"/>
              <a:sym typeface="Roboto"/>
            </a:endParaRPr>
          </a:p>
          <a:p>
            <a:pPr>
              <a:spcBef>
                <a:spcPts val="2133"/>
              </a:spcBef>
              <a:spcAft>
                <a:spcPts val="2133"/>
              </a:spcAft>
            </a:pPr>
            <a:endParaRPr sz="1067" dirty="0">
              <a:latin typeface="Roboto"/>
              <a:ea typeface="Roboto"/>
              <a:cs typeface="Roboto"/>
              <a:sym typeface="Roboto"/>
            </a:endParaRPr>
          </a:p>
        </p:txBody>
      </p:sp>
      <p:sp>
        <p:nvSpPr>
          <p:cNvPr id="26" name="Google Shape;492;p64">
            <a:extLst>
              <a:ext uri="{FF2B5EF4-FFF2-40B4-BE49-F238E27FC236}">
                <a16:creationId xmlns:a16="http://schemas.microsoft.com/office/drawing/2014/main" id="{48ED3EBB-64CF-61A1-322C-AA971EA00AE4}"/>
              </a:ext>
            </a:extLst>
          </p:cNvPr>
          <p:cNvSpPr txBox="1"/>
          <p:nvPr/>
        </p:nvSpPr>
        <p:spPr>
          <a:xfrm>
            <a:off x="4258649" y="2544160"/>
            <a:ext cx="994400" cy="4952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600" b="1" dirty="0">
                <a:latin typeface="Roboto"/>
                <a:ea typeface="Roboto"/>
                <a:cs typeface="Roboto"/>
                <a:sym typeface="Roboto"/>
              </a:rPr>
              <a:t>2021</a:t>
            </a:r>
            <a:endParaRPr sz="1600" b="1" dirty="0">
              <a:latin typeface="Roboto"/>
              <a:ea typeface="Roboto"/>
              <a:cs typeface="Roboto"/>
              <a:sym typeface="Roboto"/>
            </a:endParaRPr>
          </a:p>
        </p:txBody>
      </p:sp>
      <p:sp>
        <p:nvSpPr>
          <p:cNvPr id="27" name="Google Shape;493;p64">
            <a:extLst>
              <a:ext uri="{FF2B5EF4-FFF2-40B4-BE49-F238E27FC236}">
                <a16:creationId xmlns:a16="http://schemas.microsoft.com/office/drawing/2014/main" id="{59B9B374-2307-521F-344C-5E27B45DF939}"/>
              </a:ext>
            </a:extLst>
          </p:cNvPr>
          <p:cNvSpPr txBox="1"/>
          <p:nvPr/>
        </p:nvSpPr>
        <p:spPr>
          <a:xfrm>
            <a:off x="4594663" y="3611368"/>
            <a:ext cx="2244000" cy="1258400"/>
          </a:xfrm>
          <a:prstGeom prst="rect">
            <a:avLst/>
          </a:prstGeom>
          <a:noFill/>
          <a:ln>
            <a:noFill/>
          </a:ln>
        </p:spPr>
        <p:txBody>
          <a:bodyPr spcFirstLastPara="1" wrap="square" lIns="121900" tIns="121900" rIns="121900" bIns="121900" anchor="t" anchorCtr="0">
            <a:noAutofit/>
          </a:bodyPr>
          <a:lstStyle/>
          <a:p>
            <a:r>
              <a:rPr lang="en" sz="1067" b="1" dirty="0">
                <a:latin typeface="Roboto"/>
                <a:ea typeface="Roboto"/>
                <a:cs typeface="Roboto"/>
                <a:sym typeface="Roboto"/>
              </a:rPr>
              <a:t>SMD Scientific Information Policy (SPD-41)</a:t>
            </a:r>
            <a:endParaRPr sz="1067" b="1" dirty="0">
              <a:latin typeface="Roboto"/>
              <a:ea typeface="Roboto"/>
              <a:cs typeface="Roboto"/>
              <a:sym typeface="Roboto"/>
            </a:endParaRPr>
          </a:p>
          <a:p>
            <a:endParaRPr sz="1067" b="1" dirty="0">
              <a:latin typeface="Roboto"/>
              <a:ea typeface="Roboto"/>
              <a:cs typeface="Roboto"/>
              <a:sym typeface="Roboto"/>
            </a:endParaRPr>
          </a:p>
          <a:p>
            <a:pPr>
              <a:spcAft>
                <a:spcPts val="2133"/>
              </a:spcAft>
            </a:pPr>
            <a:r>
              <a:rPr lang="en" sz="1067" dirty="0">
                <a:latin typeface="Roboto"/>
                <a:ea typeface="Roboto"/>
                <a:cs typeface="Roboto"/>
                <a:sym typeface="Roboto"/>
              </a:rPr>
              <a:t>Policy was created based on recommendations from SMD's 2019 SDMCG and is based on existing Government directives and NASA and SMD policies </a:t>
            </a:r>
            <a:r>
              <a:rPr lang="en-US" sz="1067" dirty="0">
                <a:latin typeface="Roboto"/>
                <a:ea typeface="Roboto"/>
                <a:cs typeface="Roboto"/>
                <a:sym typeface="Roboto"/>
              </a:rPr>
              <a:t>https://go.usa.gov/xtNTJ </a:t>
            </a:r>
            <a:endParaRPr lang="en" sz="1067" dirty="0">
              <a:latin typeface="Roboto"/>
              <a:ea typeface="Roboto"/>
              <a:cs typeface="Roboto"/>
              <a:sym typeface="Roboto"/>
            </a:endParaRPr>
          </a:p>
          <a:p>
            <a:pPr>
              <a:spcAft>
                <a:spcPts val="2133"/>
              </a:spcAft>
            </a:pPr>
            <a:endParaRPr sz="1067" b="1" dirty="0">
              <a:latin typeface="Roboto"/>
              <a:ea typeface="Roboto"/>
              <a:cs typeface="Roboto"/>
              <a:sym typeface="Roboto"/>
            </a:endParaRPr>
          </a:p>
        </p:txBody>
      </p:sp>
      <p:grpSp>
        <p:nvGrpSpPr>
          <p:cNvPr id="28" name="Google Shape;489;p64">
            <a:extLst>
              <a:ext uri="{FF2B5EF4-FFF2-40B4-BE49-F238E27FC236}">
                <a16:creationId xmlns:a16="http://schemas.microsoft.com/office/drawing/2014/main" id="{28BED28F-D205-B00E-8A93-36CBDDD8F348}"/>
              </a:ext>
            </a:extLst>
          </p:cNvPr>
          <p:cNvGrpSpPr/>
          <p:nvPr/>
        </p:nvGrpSpPr>
        <p:grpSpPr>
          <a:xfrm rot="10800000">
            <a:off x="4690951" y="3046655"/>
            <a:ext cx="123200" cy="549100"/>
            <a:chOff x="2070100" y="2563700"/>
            <a:chExt cx="92400" cy="411825"/>
          </a:xfrm>
        </p:grpSpPr>
        <p:cxnSp>
          <p:nvCxnSpPr>
            <p:cNvPr id="29" name="Google Shape;490;p64">
              <a:extLst>
                <a:ext uri="{FF2B5EF4-FFF2-40B4-BE49-F238E27FC236}">
                  <a16:creationId xmlns:a16="http://schemas.microsoft.com/office/drawing/2014/main" id="{3DC621C1-54C1-2ECF-3463-F0A466AF0323}"/>
                </a:ext>
              </a:extLst>
            </p:cNvPr>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30" name="Google Shape;491;p64">
              <a:extLst>
                <a:ext uri="{FF2B5EF4-FFF2-40B4-BE49-F238E27FC236}">
                  <a16:creationId xmlns:a16="http://schemas.microsoft.com/office/drawing/2014/main" id="{727A2E5D-CD2C-6E8E-9A0A-6ED020059416}"/>
                </a:ext>
              </a:extLst>
            </p:cNvPr>
            <p:cNvSpPr/>
            <p:nvPr/>
          </p:nvSpPr>
          <p:spPr>
            <a:xfrm>
              <a:off x="2070100"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endParaRPr sz="2400"/>
            </a:p>
          </p:txBody>
        </p:sp>
      </p:grpSp>
      <p:sp>
        <p:nvSpPr>
          <p:cNvPr id="31" name="Google Shape;497;p64">
            <a:extLst>
              <a:ext uri="{FF2B5EF4-FFF2-40B4-BE49-F238E27FC236}">
                <a16:creationId xmlns:a16="http://schemas.microsoft.com/office/drawing/2014/main" id="{6C2D627F-4FE6-2A2D-48A5-D14F550DA09E}"/>
              </a:ext>
            </a:extLst>
          </p:cNvPr>
          <p:cNvSpPr txBox="1"/>
          <p:nvPr/>
        </p:nvSpPr>
        <p:spPr>
          <a:xfrm>
            <a:off x="5476743" y="3229499"/>
            <a:ext cx="994400" cy="4952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600" b="1" dirty="0">
                <a:latin typeface="Roboto"/>
                <a:ea typeface="Roboto"/>
                <a:cs typeface="Roboto"/>
                <a:sym typeface="Roboto"/>
              </a:rPr>
              <a:t>2022</a:t>
            </a:r>
            <a:endParaRPr sz="1600" b="1" dirty="0">
              <a:latin typeface="Roboto"/>
              <a:ea typeface="Roboto"/>
              <a:cs typeface="Roboto"/>
              <a:sym typeface="Roboto"/>
            </a:endParaRPr>
          </a:p>
        </p:txBody>
      </p:sp>
      <p:grpSp>
        <p:nvGrpSpPr>
          <p:cNvPr id="32" name="Google Shape;494;p64">
            <a:extLst>
              <a:ext uri="{FF2B5EF4-FFF2-40B4-BE49-F238E27FC236}">
                <a16:creationId xmlns:a16="http://schemas.microsoft.com/office/drawing/2014/main" id="{C21A51E4-0D4B-FE42-1887-B379EEDB86AB}"/>
              </a:ext>
            </a:extLst>
          </p:cNvPr>
          <p:cNvGrpSpPr/>
          <p:nvPr/>
        </p:nvGrpSpPr>
        <p:grpSpPr>
          <a:xfrm>
            <a:off x="5908259" y="2674119"/>
            <a:ext cx="123200" cy="549100"/>
            <a:chOff x="845575" y="2563700"/>
            <a:chExt cx="92400" cy="411825"/>
          </a:xfrm>
        </p:grpSpPr>
        <p:cxnSp>
          <p:nvCxnSpPr>
            <p:cNvPr id="33" name="Google Shape;495;p64">
              <a:extLst>
                <a:ext uri="{FF2B5EF4-FFF2-40B4-BE49-F238E27FC236}">
                  <a16:creationId xmlns:a16="http://schemas.microsoft.com/office/drawing/2014/main" id="{8D8E1110-5C4F-BB9E-43A4-DC9B57A1D3DE}"/>
                </a:ext>
              </a:extLst>
            </p:cNvPr>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34" name="Google Shape;496;p64">
              <a:extLst>
                <a:ext uri="{FF2B5EF4-FFF2-40B4-BE49-F238E27FC236}">
                  <a16:creationId xmlns:a16="http://schemas.microsoft.com/office/drawing/2014/main" id="{D786DFCC-9063-B8A5-755F-D2C92D28503A}"/>
                </a:ext>
              </a:extLst>
            </p:cNvPr>
            <p:cNvSpPr/>
            <p:nvPr/>
          </p:nvSpPr>
          <p:spPr>
            <a:xfrm>
              <a:off x="845575"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endParaRPr sz="2400"/>
            </a:p>
          </p:txBody>
        </p:sp>
      </p:grpSp>
      <p:sp>
        <p:nvSpPr>
          <p:cNvPr id="35" name="Google Shape;498;p64">
            <a:extLst>
              <a:ext uri="{FF2B5EF4-FFF2-40B4-BE49-F238E27FC236}">
                <a16:creationId xmlns:a16="http://schemas.microsoft.com/office/drawing/2014/main" id="{C9C02AC8-C097-E105-A724-9507DD7684D4}"/>
              </a:ext>
            </a:extLst>
          </p:cNvPr>
          <p:cNvSpPr txBox="1"/>
          <p:nvPr/>
        </p:nvSpPr>
        <p:spPr>
          <a:xfrm>
            <a:off x="5837768" y="903165"/>
            <a:ext cx="1922800" cy="1258400"/>
          </a:xfrm>
          <a:prstGeom prst="rect">
            <a:avLst/>
          </a:prstGeom>
          <a:noFill/>
          <a:ln>
            <a:noFill/>
          </a:ln>
        </p:spPr>
        <p:txBody>
          <a:bodyPr spcFirstLastPara="1" wrap="square" lIns="121900" tIns="121900" rIns="121900" bIns="121900" anchor="t" anchorCtr="0">
            <a:noAutofit/>
          </a:bodyPr>
          <a:lstStyle/>
          <a:p>
            <a:r>
              <a:rPr lang="en" sz="1067" b="1" dirty="0">
                <a:latin typeface="Roboto"/>
                <a:ea typeface="Roboto"/>
                <a:cs typeface="Roboto"/>
                <a:sym typeface="Roboto"/>
              </a:rPr>
              <a:t>NASA SMD Open-source Science Initiative and Transform to Open Science (TOPS) mission </a:t>
            </a:r>
            <a:endParaRPr sz="1067" b="1" dirty="0">
              <a:latin typeface="Roboto"/>
              <a:ea typeface="Roboto"/>
              <a:cs typeface="Roboto"/>
              <a:sym typeface="Roboto"/>
            </a:endParaRPr>
          </a:p>
          <a:p>
            <a:endParaRPr sz="1067" b="1" dirty="0">
              <a:latin typeface="Roboto"/>
              <a:ea typeface="Roboto"/>
              <a:cs typeface="Roboto"/>
              <a:sym typeface="Roboto"/>
            </a:endParaRPr>
          </a:p>
          <a:p>
            <a:pPr>
              <a:spcAft>
                <a:spcPts val="2133"/>
              </a:spcAft>
            </a:pPr>
            <a:r>
              <a:rPr lang="en" sz="1067" dirty="0">
                <a:latin typeface="Roboto"/>
                <a:ea typeface="Roboto"/>
                <a:cs typeface="Roboto"/>
                <a:sym typeface="Roboto"/>
              </a:rPr>
              <a:t>Advance open science policies,  cyberinfrastructure, tools, and communities</a:t>
            </a:r>
            <a:endParaRPr sz="1067" b="1" dirty="0">
              <a:latin typeface="Roboto"/>
              <a:ea typeface="Roboto"/>
              <a:cs typeface="Roboto"/>
              <a:sym typeface="Roboto"/>
            </a:endParaRPr>
          </a:p>
        </p:txBody>
      </p:sp>
      <p:pic>
        <p:nvPicPr>
          <p:cNvPr id="36" name="Picture 35" descr="Logo&#10;&#10;Description automatically generated">
            <a:extLst>
              <a:ext uri="{FF2B5EF4-FFF2-40B4-BE49-F238E27FC236}">
                <a16:creationId xmlns:a16="http://schemas.microsoft.com/office/drawing/2014/main" id="{F9E4A554-F833-85F3-2503-4A5C682574FC}"/>
              </a:ext>
            </a:extLst>
          </p:cNvPr>
          <p:cNvPicPr>
            <a:picLocks noChangeAspect="1"/>
          </p:cNvPicPr>
          <p:nvPr/>
        </p:nvPicPr>
        <p:blipFill>
          <a:blip r:embed="rId4"/>
          <a:stretch>
            <a:fillRect/>
          </a:stretch>
        </p:blipFill>
        <p:spPr>
          <a:xfrm>
            <a:off x="7337779" y="287278"/>
            <a:ext cx="602480" cy="849876"/>
          </a:xfrm>
          <a:prstGeom prst="rect">
            <a:avLst/>
          </a:prstGeom>
        </p:spPr>
      </p:pic>
      <p:cxnSp>
        <p:nvCxnSpPr>
          <p:cNvPr id="37" name="Google Shape;512;p64">
            <a:extLst>
              <a:ext uri="{FF2B5EF4-FFF2-40B4-BE49-F238E27FC236}">
                <a16:creationId xmlns:a16="http://schemas.microsoft.com/office/drawing/2014/main" id="{5E84A798-C82F-C4DC-6ABB-3E4C415B40BA}"/>
              </a:ext>
            </a:extLst>
          </p:cNvPr>
          <p:cNvCxnSpPr/>
          <p:nvPr/>
        </p:nvCxnSpPr>
        <p:spPr>
          <a:xfrm>
            <a:off x="7695567" y="3062728"/>
            <a:ext cx="0" cy="791275"/>
          </a:xfrm>
          <a:prstGeom prst="straightConnector1">
            <a:avLst/>
          </a:prstGeom>
          <a:noFill/>
          <a:ln w="12700" cap="flat" cmpd="sng">
            <a:solidFill>
              <a:schemeClr val="dk2"/>
            </a:solidFill>
            <a:prstDash val="solid"/>
            <a:round/>
            <a:headEnd type="none" w="med" len="med"/>
            <a:tailEnd type="none" w="med" len="med"/>
          </a:ln>
        </p:spPr>
      </p:cxnSp>
      <p:sp>
        <p:nvSpPr>
          <p:cNvPr id="38" name="Google Shape;502;p64">
            <a:extLst>
              <a:ext uri="{FF2B5EF4-FFF2-40B4-BE49-F238E27FC236}">
                <a16:creationId xmlns:a16="http://schemas.microsoft.com/office/drawing/2014/main" id="{BC616A21-3520-52EA-DBC1-6BB1AD4FB9EF}"/>
              </a:ext>
            </a:extLst>
          </p:cNvPr>
          <p:cNvSpPr txBox="1"/>
          <p:nvPr/>
        </p:nvSpPr>
        <p:spPr>
          <a:xfrm>
            <a:off x="7542356" y="3916168"/>
            <a:ext cx="2244000" cy="1258400"/>
          </a:xfrm>
          <a:prstGeom prst="rect">
            <a:avLst/>
          </a:prstGeom>
          <a:noFill/>
          <a:ln>
            <a:noFill/>
          </a:ln>
        </p:spPr>
        <p:txBody>
          <a:bodyPr spcFirstLastPara="1" wrap="square" lIns="121900" tIns="121900" rIns="121900" bIns="121900" anchor="t" anchorCtr="0">
            <a:noAutofit/>
          </a:bodyPr>
          <a:lstStyle/>
          <a:p>
            <a:r>
              <a:rPr lang="en" sz="1067" b="1" dirty="0">
                <a:latin typeface="Roboto"/>
                <a:ea typeface="Roboto"/>
                <a:cs typeface="Roboto"/>
                <a:sym typeface="Roboto"/>
              </a:rPr>
              <a:t>OSTP Memo  ~ Aug 2022</a:t>
            </a:r>
            <a:endParaRPr sz="1067" b="1" dirty="0">
              <a:latin typeface="Roboto"/>
              <a:ea typeface="Roboto"/>
              <a:cs typeface="Roboto"/>
              <a:sym typeface="Roboto"/>
            </a:endParaRPr>
          </a:p>
          <a:p>
            <a:endParaRPr sz="1067" b="1" dirty="0">
              <a:latin typeface="Roboto"/>
              <a:ea typeface="Roboto"/>
              <a:cs typeface="Roboto"/>
              <a:sym typeface="Roboto"/>
            </a:endParaRPr>
          </a:p>
          <a:p>
            <a:pPr>
              <a:spcAft>
                <a:spcPts val="2133"/>
              </a:spcAft>
            </a:pPr>
            <a:r>
              <a:rPr lang="en" sz="1067" dirty="0">
                <a:latin typeface="Roboto"/>
                <a:ea typeface="Roboto"/>
                <a:cs typeface="Roboto"/>
                <a:sym typeface="Roboto"/>
              </a:rPr>
              <a:t>No embargo period for federally funded research publications</a:t>
            </a:r>
            <a:endParaRPr sz="1067" b="1" dirty="0">
              <a:latin typeface="Roboto"/>
              <a:ea typeface="Roboto"/>
              <a:cs typeface="Roboto"/>
              <a:sym typeface="Roboto"/>
            </a:endParaRPr>
          </a:p>
        </p:txBody>
      </p:sp>
      <p:grpSp>
        <p:nvGrpSpPr>
          <p:cNvPr id="39" name="Google Shape;499;p64">
            <a:extLst>
              <a:ext uri="{FF2B5EF4-FFF2-40B4-BE49-F238E27FC236}">
                <a16:creationId xmlns:a16="http://schemas.microsoft.com/office/drawing/2014/main" id="{99DBA99F-ADED-86E5-ADE9-C8550EB1FC4D}"/>
              </a:ext>
            </a:extLst>
          </p:cNvPr>
          <p:cNvGrpSpPr/>
          <p:nvPr/>
        </p:nvGrpSpPr>
        <p:grpSpPr>
          <a:xfrm rot="10800000">
            <a:off x="7637361" y="3453055"/>
            <a:ext cx="123200" cy="549100"/>
            <a:chOff x="2070100" y="2563700"/>
            <a:chExt cx="92400" cy="411825"/>
          </a:xfrm>
        </p:grpSpPr>
        <p:cxnSp>
          <p:nvCxnSpPr>
            <p:cNvPr id="40" name="Google Shape;500;p64">
              <a:extLst>
                <a:ext uri="{FF2B5EF4-FFF2-40B4-BE49-F238E27FC236}">
                  <a16:creationId xmlns:a16="http://schemas.microsoft.com/office/drawing/2014/main" id="{ED56EFA7-C0DE-34B0-370A-6A42607C042F}"/>
                </a:ext>
              </a:extLst>
            </p:cNvPr>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41" name="Google Shape;501;p64">
              <a:extLst>
                <a:ext uri="{FF2B5EF4-FFF2-40B4-BE49-F238E27FC236}">
                  <a16:creationId xmlns:a16="http://schemas.microsoft.com/office/drawing/2014/main" id="{18E48163-3921-1970-3DF7-A2F2541EABCA}"/>
                </a:ext>
              </a:extLst>
            </p:cNvPr>
            <p:cNvSpPr/>
            <p:nvPr/>
          </p:nvSpPr>
          <p:spPr>
            <a:xfrm>
              <a:off x="2070100"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endParaRPr sz="2400"/>
            </a:p>
          </p:txBody>
        </p:sp>
      </p:grpSp>
      <p:grpSp>
        <p:nvGrpSpPr>
          <p:cNvPr id="42" name="Google Shape;503;p64">
            <a:extLst>
              <a:ext uri="{FF2B5EF4-FFF2-40B4-BE49-F238E27FC236}">
                <a16:creationId xmlns:a16="http://schemas.microsoft.com/office/drawing/2014/main" id="{A5D39A07-E951-29C7-4239-0DC1868ECDFF}"/>
              </a:ext>
            </a:extLst>
          </p:cNvPr>
          <p:cNvGrpSpPr/>
          <p:nvPr/>
        </p:nvGrpSpPr>
        <p:grpSpPr>
          <a:xfrm>
            <a:off x="7940259" y="2674119"/>
            <a:ext cx="123200" cy="549100"/>
            <a:chOff x="845575" y="2563700"/>
            <a:chExt cx="92400" cy="411825"/>
          </a:xfrm>
        </p:grpSpPr>
        <p:cxnSp>
          <p:nvCxnSpPr>
            <p:cNvPr id="43" name="Google Shape;504;p64">
              <a:extLst>
                <a:ext uri="{FF2B5EF4-FFF2-40B4-BE49-F238E27FC236}">
                  <a16:creationId xmlns:a16="http://schemas.microsoft.com/office/drawing/2014/main" id="{F2324835-7DDF-6672-C118-10FDC07AB7C1}"/>
                </a:ext>
              </a:extLst>
            </p:cNvPr>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44" name="Google Shape;505;p64">
              <a:extLst>
                <a:ext uri="{FF2B5EF4-FFF2-40B4-BE49-F238E27FC236}">
                  <a16:creationId xmlns:a16="http://schemas.microsoft.com/office/drawing/2014/main" id="{A7F6A87A-F7F5-327B-5A0E-89EE20A23F60}"/>
                </a:ext>
              </a:extLst>
            </p:cNvPr>
            <p:cNvSpPr/>
            <p:nvPr/>
          </p:nvSpPr>
          <p:spPr>
            <a:xfrm>
              <a:off x="845575"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endParaRPr sz="2400"/>
            </a:p>
          </p:txBody>
        </p:sp>
      </p:grpSp>
      <p:sp>
        <p:nvSpPr>
          <p:cNvPr id="45" name="Google Shape;506;p64">
            <a:extLst>
              <a:ext uri="{FF2B5EF4-FFF2-40B4-BE49-F238E27FC236}">
                <a16:creationId xmlns:a16="http://schemas.microsoft.com/office/drawing/2014/main" id="{10649687-862E-649A-9F1B-D23182B98F7A}"/>
              </a:ext>
            </a:extLst>
          </p:cNvPr>
          <p:cNvSpPr txBox="1"/>
          <p:nvPr/>
        </p:nvSpPr>
        <p:spPr>
          <a:xfrm>
            <a:off x="7838668" y="1070899"/>
            <a:ext cx="1760800" cy="12584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n" sz="1067" b="1" dirty="0">
                <a:solidFill>
                  <a:schemeClr val="dk1"/>
                </a:solidFill>
                <a:latin typeface="Roboto"/>
                <a:ea typeface="Roboto"/>
                <a:cs typeface="Roboto"/>
                <a:sym typeface="Roboto"/>
              </a:rPr>
              <a:t>Updated SMD Scientific Information Policy ~Nov 22 (SPD-41a)</a:t>
            </a:r>
            <a:endParaRPr sz="1067" b="1" dirty="0">
              <a:solidFill>
                <a:schemeClr val="dk1"/>
              </a:solidFill>
              <a:latin typeface="Roboto"/>
              <a:ea typeface="Roboto"/>
              <a:cs typeface="Roboto"/>
              <a:sym typeface="Roboto"/>
            </a:endParaRPr>
          </a:p>
          <a:p>
            <a:pPr>
              <a:buClr>
                <a:schemeClr val="dk1"/>
              </a:buClr>
              <a:buSzPts val="1100"/>
            </a:pPr>
            <a:endParaRPr sz="1067" b="1" dirty="0">
              <a:solidFill>
                <a:schemeClr val="dk1"/>
              </a:solidFill>
              <a:latin typeface="Roboto"/>
              <a:ea typeface="Roboto"/>
              <a:cs typeface="Roboto"/>
              <a:sym typeface="Roboto"/>
            </a:endParaRPr>
          </a:p>
          <a:p>
            <a:pPr>
              <a:buClr>
                <a:schemeClr val="dk1"/>
              </a:buClr>
              <a:buSzPts val="1100"/>
            </a:pPr>
            <a:r>
              <a:rPr lang="en" sz="1067" dirty="0">
                <a:solidFill>
                  <a:schemeClr val="dk1"/>
                </a:solidFill>
                <a:latin typeface="Roboto"/>
                <a:ea typeface="Roboto"/>
                <a:cs typeface="Roboto"/>
                <a:sym typeface="Roboto"/>
              </a:rPr>
              <a:t>Updates to the 2021 policy, </a:t>
            </a:r>
            <a:r>
              <a:rPr lang="en" sz="1067" dirty="0">
                <a:solidFill>
                  <a:schemeClr val="accent3">
                    <a:lumMod val="75000"/>
                    <a:lumOff val="25000"/>
                  </a:schemeClr>
                </a:solidFill>
                <a:latin typeface="Roboto"/>
                <a:ea typeface="Roboto"/>
                <a:cs typeface="Roboto"/>
                <a:sym typeface="Roboto"/>
              </a:rPr>
              <a:t>aligns with requirements of 2022 OSTP 2022 memo</a:t>
            </a:r>
            <a:endParaRPr sz="1067" b="1" dirty="0">
              <a:solidFill>
                <a:schemeClr val="accent3">
                  <a:lumMod val="75000"/>
                  <a:lumOff val="25000"/>
                </a:schemeClr>
              </a:solidFill>
              <a:latin typeface="Roboto"/>
              <a:ea typeface="Roboto"/>
              <a:cs typeface="Roboto"/>
              <a:sym typeface="Roboto"/>
            </a:endParaRPr>
          </a:p>
          <a:p>
            <a:pPr>
              <a:spcBef>
                <a:spcPts val="2133"/>
              </a:spcBef>
              <a:spcAft>
                <a:spcPts val="2133"/>
              </a:spcAft>
            </a:pPr>
            <a:endParaRPr sz="1067" b="1" dirty="0">
              <a:latin typeface="Roboto"/>
              <a:ea typeface="Roboto"/>
              <a:cs typeface="Roboto"/>
              <a:sym typeface="Roboto"/>
            </a:endParaRPr>
          </a:p>
        </p:txBody>
      </p:sp>
      <p:sp>
        <p:nvSpPr>
          <p:cNvPr id="46" name="Google Shape;510;p64">
            <a:extLst>
              <a:ext uri="{FF2B5EF4-FFF2-40B4-BE49-F238E27FC236}">
                <a16:creationId xmlns:a16="http://schemas.microsoft.com/office/drawing/2014/main" id="{2902F042-28F7-08E2-9CCC-3310B6869B95}"/>
              </a:ext>
            </a:extLst>
          </p:cNvPr>
          <p:cNvSpPr txBox="1"/>
          <p:nvPr/>
        </p:nvSpPr>
        <p:spPr>
          <a:xfrm>
            <a:off x="8119449" y="2544160"/>
            <a:ext cx="994400" cy="495200"/>
          </a:xfrm>
          <a:prstGeom prst="rect">
            <a:avLst/>
          </a:prstGeom>
          <a:noFill/>
          <a:ln>
            <a:noFill/>
          </a:ln>
        </p:spPr>
        <p:txBody>
          <a:bodyPr spcFirstLastPara="1" wrap="square" lIns="121900" tIns="121900" rIns="121900" bIns="121900" anchor="t" anchorCtr="0">
            <a:noAutofit/>
          </a:bodyPr>
          <a:lstStyle/>
          <a:p>
            <a:pPr algn="ctr">
              <a:lnSpc>
                <a:spcPct val="115000"/>
              </a:lnSpc>
              <a:spcAft>
                <a:spcPts val="2133"/>
              </a:spcAft>
            </a:pPr>
            <a:r>
              <a:rPr lang="en" sz="1600" b="1" dirty="0">
                <a:latin typeface="Roboto"/>
                <a:ea typeface="Roboto"/>
                <a:cs typeface="Roboto"/>
                <a:sym typeface="Roboto"/>
              </a:rPr>
              <a:t>2023</a:t>
            </a:r>
            <a:endParaRPr sz="1600" b="1" dirty="0">
              <a:latin typeface="Roboto"/>
              <a:ea typeface="Roboto"/>
              <a:cs typeface="Roboto"/>
              <a:sym typeface="Roboto"/>
            </a:endParaRPr>
          </a:p>
        </p:txBody>
      </p:sp>
      <p:grpSp>
        <p:nvGrpSpPr>
          <p:cNvPr id="47" name="Google Shape;507;p64">
            <a:extLst>
              <a:ext uri="{FF2B5EF4-FFF2-40B4-BE49-F238E27FC236}">
                <a16:creationId xmlns:a16="http://schemas.microsoft.com/office/drawing/2014/main" id="{625BB275-3EF9-283B-3BE6-A462F12AA725}"/>
              </a:ext>
            </a:extLst>
          </p:cNvPr>
          <p:cNvGrpSpPr/>
          <p:nvPr/>
        </p:nvGrpSpPr>
        <p:grpSpPr>
          <a:xfrm rot="10800000">
            <a:off x="8551751" y="3046655"/>
            <a:ext cx="123200" cy="549100"/>
            <a:chOff x="2070100" y="2563700"/>
            <a:chExt cx="92400" cy="411825"/>
          </a:xfrm>
        </p:grpSpPr>
        <p:cxnSp>
          <p:nvCxnSpPr>
            <p:cNvPr id="48" name="Google Shape;508;p64">
              <a:extLst>
                <a:ext uri="{FF2B5EF4-FFF2-40B4-BE49-F238E27FC236}">
                  <a16:creationId xmlns:a16="http://schemas.microsoft.com/office/drawing/2014/main" id="{37301671-4B3C-C73D-2929-18997B3FDB4A}"/>
                </a:ext>
              </a:extLst>
            </p:cNvPr>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49" name="Google Shape;509;p64">
              <a:extLst>
                <a:ext uri="{FF2B5EF4-FFF2-40B4-BE49-F238E27FC236}">
                  <a16:creationId xmlns:a16="http://schemas.microsoft.com/office/drawing/2014/main" id="{C51DD9C8-C640-0886-80B3-9A14D251BE51}"/>
                </a:ext>
              </a:extLst>
            </p:cNvPr>
            <p:cNvSpPr/>
            <p:nvPr/>
          </p:nvSpPr>
          <p:spPr>
            <a:xfrm>
              <a:off x="2070100"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endParaRPr sz="2400"/>
            </a:p>
          </p:txBody>
        </p:sp>
      </p:grpSp>
      <p:sp>
        <p:nvSpPr>
          <p:cNvPr id="50" name="Google Shape;511;p64">
            <a:extLst>
              <a:ext uri="{FF2B5EF4-FFF2-40B4-BE49-F238E27FC236}">
                <a16:creationId xmlns:a16="http://schemas.microsoft.com/office/drawing/2014/main" id="{B9C35E3F-181B-AF42-DEFA-69F5414B54CD}"/>
              </a:ext>
            </a:extLst>
          </p:cNvPr>
          <p:cNvSpPr txBox="1"/>
          <p:nvPr/>
        </p:nvSpPr>
        <p:spPr>
          <a:xfrm>
            <a:off x="8557063" y="3509768"/>
            <a:ext cx="2244000" cy="1258400"/>
          </a:xfrm>
          <a:prstGeom prst="rect">
            <a:avLst/>
          </a:prstGeom>
          <a:noFill/>
          <a:ln>
            <a:noFill/>
          </a:ln>
        </p:spPr>
        <p:txBody>
          <a:bodyPr spcFirstLastPara="1" wrap="square" lIns="121900" tIns="121900" rIns="121900" bIns="121900" anchor="t" anchorCtr="0">
            <a:noAutofit/>
          </a:bodyPr>
          <a:lstStyle/>
          <a:p>
            <a:r>
              <a:rPr lang="en" sz="1067" b="1" dirty="0">
                <a:latin typeface="Roboto"/>
                <a:ea typeface="Roboto"/>
                <a:cs typeface="Roboto"/>
                <a:sym typeface="Roboto"/>
              </a:rPr>
              <a:t>NASA’s Year of Open Science </a:t>
            </a:r>
            <a:endParaRPr sz="1067" b="1" dirty="0">
              <a:latin typeface="Roboto"/>
              <a:ea typeface="Roboto"/>
              <a:cs typeface="Roboto"/>
              <a:sym typeface="Roboto"/>
            </a:endParaRPr>
          </a:p>
        </p:txBody>
      </p:sp>
      <p:sp>
        <p:nvSpPr>
          <p:cNvPr id="51" name="TextBox 50">
            <a:extLst>
              <a:ext uri="{FF2B5EF4-FFF2-40B4-BE49-F238E27FC236}">
                <a16:creationId xmlns:a16="http://schemas.microsoft.com/office/drawing/2014/main" id="{FFEDC1A4-8EFD-70AA-8738-734A192BB141}"/>
              </a:ext>
            </a:extLst>
          </p:cNvPr>
          <p:cNvSpPr txBox="1"/>
          <p:nvPr/>
        </p:nvSpPr>
        <p:spPr>
          <a:xfrm>
            <a:off x="41644" y="5446173"/>
            <a:ext cx="10977749" cy="369332"/>
          </a:xfrm>
          <a:prstGeom prst="rect">
            <a:avLst/>
          </a:prstGeom>
          <a:noFill/>
        </p:spPr>
        <p:txBody>
          <a:bodyPr wrap="none" rtlCol="0">
            <a:spAutoFit/>
          </a:bodyPr>
          <a:lstStyle/>
          <a:p>
            <a:r>
              <a:rPr lang="en-US" dirty="0"/>
              <a:t>NPD = NASA Policy Directive; SMD = NASA’s Science Mission Directorate; SPD = SMD Policy Document</a:t>
            </a:r>
          </a:p>
        </p:txBody>
      </p:sp>
      <p:grpSp>
        <p:nvGrpSpPr>
          <p:cNvPr id="52" name="Google Shape;503;p64">
            <a:extLst>
              <a:ext uri="{FF2B5EF4-FFF2-40B4-BE49-F238E27FC236}">
                <a16:creationId xmlns:a16="http://schemas.microsoft.com/office/drawing/2014/main" id="{2A572E8D-8610-1621-4631-E6B0C64CB975}"/>
              </a:ext>
            </a:extLst>
          </p:cNvPr>
          <p:cNvGrpSpPr/>
          <p:nvPr/>
        </p:nvGrpSpPr>
        <p:grpSpPr>
          <a:xfrm>
            <a:off x="9342357" y="2657385"/>
            <a:ext cx="123200" cy="549100"/>
            <a:chOff x="845575" y="2563700"/>
            <a:chExt cx="92400" cy="411825"/>
          </a:xfrm>
        </p:grpSpPr>
        <p:cxnSp>
          <p:nvCxnSpPr>
            <p:cNvPr id="53" name="Google Shape;504;p64">
              <a:extLst>
                <a:ext uri="{FF2B5EF4-FFF2-40B4-BE49-F238E27FC236}">
                  <a16:creationId xmlns:a16="http://schemas.microsoft.com/office/drawing/2014/main" id="{6AF2E3C2-2F9B-9809-B7DB-C158EBDF36E9}"/>
                </a:ext>
              </a:extLst>
            </p:cNvPr>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54" name="Google Shape;505;p64">
              <a:extLst>
                <a:ext uri="{FF2B5EF4-FFF2-40B4-BE49-F238E27FC236}">
                  <a16:creationId xmlns:a16="http://schemas.microsoft.com/office/drawing/2014/main" id="{9F9597F2-D880-68B2-CF68-FE81C715E4BF}"/>
                </a:ext>
              </a:extLst>
            </p:cNvPr>
            <p:cNvSpPr/>
            <p:nvPr/>
          </p:nvSpPr>
          <p:spPr>
            <a:xfrm>
              <a:off x="845575"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endParaRPr sz="2400"/>
            </a:p>
          </p:txBody>
        </p:sp>
      </p:grpSp>
      <p:sp>
        <p:nvSpPr>
          <p:cNvPr id="55" name="Google Shape;502;p64">
            <a:extLst>
              <a:ext uri="{FF2B5EF4-FFF2-40B4-BE49-F238E27FC236}">
                <a16:creationId xmlns:a16="http://schemas.microsoft.com/office/drawing/2014/main" id="{9C0E7C8F-8250-9AB3-88AE-E6255417FB21}"/>
              </a:ext>
            </a:extLst>
          </p:cNvPr>
          <p:cNvSpPr txBox="1"/>
          <p:nvPr/>
        </p:nvSpPr>
        <p:spPr>
          <a:xfrm>
            <a:off x="9439968" y="2089785"/>
            <a:ext cx="2244000" cy="1258400"/>
          </a:xfrm>
          <a:prstGeom prst="rect">
            <a:avLst/>
          </a:prstGeom>
          <a:noFill/>
          <a:ln>
            <a:noFill/>
          </a:ln>
        </p:spPr>
        <p:txBody>
          <a:bodyPr spcFirstLastPara="1" wrap="square" lIns="121900" tIns="121900" rIns="121900" bIns="121900" anchor="t" anchorCtr="0">
            <a:noAutofit/>
          </a:bodyPr>
          <a:lstStyle/>
          <a:p>
            <a:r>
              <a:rPr lang="en-US" sz="1067" b="1" dirty="0">
                <a:latin typeface="Roboto"/>
                <a:ea typeface="Roboto"/>
                <a:cs typeface="Roboto"/>
                <a:sym typeface="Roboto"/>
              </a:rPr>
              <a:t>Updated draft NASA Public Access Plan</a:t>
            </a:r>
            <a:endParaRPr sz="1067" b="1" dirty="0">
              <a:latin typeface="Roboto"/>
              <a:ea typeface="Roboto"/>
              <a:cs typeface="Roboto"/>
              <a:sym typeface="Roboto"/>
            </a:endParaRPr>
          </a:p>
          <a:p>
            <a:endParaRPr sz="1067" b="1" dirty="0">
              <a:latin typeface="Roboto"/>
              <a:ea typeface="Roboto"/>
              <a:cs typeface="Roboto"/>
              <a:sym typeface="Roboto"/>
            </a:endParaRPr>
          </a:p>
          <a:p>
            <a:pPr>
              <a:spcAft>
                <a:spcPts val="2133"/>
              </a:spcAft>
            </a:pPr>
            <a:r>
              <a:rPr lang="en" sz="1067" dirty="0">
                <a:latin typeface="Roboto"/>
                <a:ea typeface="Roboto"/>
                <a:cs typeface="Roboto"/>
                <a:sym typeface="Roboto"/>
              </a:rPr>
              <a:t>Submitted to OSTP, </a:t>
            </a:r>
            <a:r>
              <a:rPr lang="en" sz="1067" dirty="0">
                <a:solidFill>
                  <a:schemeClr val="accent3">
                    <a:lumMod val="60000"/>
                    <a:lumOff val="40000"/>
                  </a:schemeClr>
                </a:solidFill>
                <a:latin typeface="Roboto"/>
                <a:ea typeface="Roboto"/>
                <a:cs typeface="Roboto"/>
                <a:sym typeface="Roboto"/>
              </a:rPr>
              <a:t>compliant with OSTP 2022 Memo</a:t>
            </a:r>
            <a:endParaRPr sz="1067" b="1" dirty="0">
              <a:solidFill>
                <a:schemeClr val="accent3">
                  <a:lumMod val="60000"/>
                  <a:lumOff val="40000"/>
                </a:schemeClr>
              </a:solidFill>
              <a:latin typeface="Roboto"/>
              <a:ea typeface="Roboto"/>
              <a:cs typeface="Roboto"/>
              <a:sym typeface="Roboto"/>
            </a:endParaRPr>
          </a:p>
        </p:txBody>
      </p:sp>
    </p:spTree>
    <p:extLst>
      <p:ext uri="{BB962C8B-B14F-4D97-AF65-F5344CB8AC3E}">
        <p14:creationId xmlns:p14="http://schemas.microsoft.com/office/powerpoint/2010/main" val="1415198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EABCBA-1B2D-4796-B89B-807A3CBE1288}"/>
              </a:ext>
            </a:extLst>
          </p:cNvPr>
          <p:cNvSpPr>
            <a:spLocks noGrp="1"/>
          </p:cNvSpPr>
          <p:nvPr>
            <p:ph type="body" sz="quarter" idx="15"/>
          </p:nvPr>
        </p:nvSpPr>
        <p:spPr/>
        <p:txBody>
          <a:bodyPr/>
          <a:lstStyle/>
          <a:p>
            <a:r>
              <a:rPr lang="en-US" dirty="0"/>
              <a:t>Transform to Open Science – TOPS!</a:t>
            </a:r>
          </a:p>
        </p:txBody>
      </p:sp>
      <p:sp>
        <p:nvSpPr>
          <p:cNvPr id="4" name="Content Placeholder 3">
            <a:extLst>
              <a:ext uri="{FF2B5EF4-FFF2-40B4-BE49-F238E27FC236}">
                <a16:creationId xmlns:a16="http://schemas.microsoft.com/office/drawing/2014/main" id="{9EAA75B6-5B92-43A3-B0B2-10659A792D5B}"/>
              </a:ext>
            </a:extLst>
          </p:cNvPr>
          <p:cNvSpPr>
            <a:spLocks noGrp="1"/>
          </p:cNvSpPr>
          <p:nvPr>
            <p:ph sz="quarter" idx="16"/>
          </p:nvPr>
        </p:nvSpPr>
        <p:spPr>
          <a:xfrm>
            <a:off x="835025" y="1464579"/>
            <a:ext cx="10529888" cy="3744913"/>
          </a:xfrm>
        </p:spPr>
        <p:txBody>
          <a:bodyPr>
            <a:normAutofit/>
          </a:bodyPr>
          <a:lstStyle/>
          <a:p>
            <a:pPr algn="l" fontAlgn="base"/>
            <a:r>
              <a:rPr lang="en-US" sz="2400" b="0" i="0" dirty="0">
                <a:solidFill>
                  <a:srgbClr val="6A7987"/>
                </a:solidFill>
                <a:effectLst/>
                <a:latin typeface="Arial" panose="020B0604020202020204" pitchFamily="34" charset="0"/>
                <a:cs typeface="Arial" panose="020B0604020202020204" pitchFamily="34" charset="0"/>
              </a:rPr>
              <a:t>TOPS is NASA’s ambitious plan to accelerate open science practices. It’s a 5 year journey that will:</a:t>
            </a:r>
          </a:p>
          <a:p>
            <a:pPr lvl="1" fontAlgn="base"/>
            <a:r>
              <a:rPr lang="en-US" b="0" i="0" dirty="0">
                <a:solidFill>
                  <a:srgbClr val="6A7987"/>
                </a:solidFill>
                <a:effectLst/>
                <a:latin typeface="Arial" panose="020B0604020202020204" pitchFamily="34" charset="0"/>
                <a:cs typeface="Arial" panose="020B0604020202020204" pitchFamily="34" charset="0"/>
              </a:rPr>
              <a:t> Accelerate major scientific discoveries</a:t>
            </a:r>
          </a:p>
          <a:p>
            <a:pPr lvl="1" fontAlgn="base"/>
            <a:r>
              <a:rPr lang="en-US" b="0" i="0" dirty="0">
                <a:solidFill>
                  <a:srgbClr val="6A7987"/>
                </a:solidFill>
                <a:effectLst/>
                <a:latin typeface="Arial" panose="020B0604020202020204" pitchFamily="34" charset="0"/>
                <a:cs typeface="Arial" panose="020B0604020202020204" pitchFamily="34" charset="0"/>
              </a:rPr>
              <a:t> Broaden participation by historically excluded communities</a:t>
            </a:r>
          </a:p>
          <a:p>
            <a:pPr lvl="1" fontAlgn="base"/>
            <a:r>
              <a:rPr lang="en-US" b="0" i="0" dirty="0">
                <a:solidFill>
                  <a:srgbClr val="6A7987"/>
                </a:solidFill>
                <a:effectLst/>
                <a:latin typeface="Arial" panose="020B0604020202020204" pitchFamily="34" charset="0"/>
                <a:cs typeface="Arial" panose="020B0604020202020204" pitchFamily="34" charset="0"/>
              </a:rPr>
              <a:t> Increase understanding and adoption of open science principles and techniques</a:t>
            </a:r>
          </a:p>
          <a:p>
            <a:r>
              <a:rPr lang="en-US" sz="2400" b="0" i="0" dirty="0">
                <a:solidFill>
                  <a:srgbClr val="6A7987"/>
                </a:solidFill>
                <a:effectLst/>
                <a:latin typeface="Arial" panose="020B0604020202020204" pitchFamily="34" charset="0"/>
                <a:cs typeface="Arial" panose="020B0604020202020204" pitchFamily="34" charset="0"/>
              </a:rPr>
              <a:t>NASA TOPS will be partnering with 12 professional societies in the scientific community to advance the adoption of open science, roll out an open science curriculum, and support MSIs engagement with NASA through prizes, challenges, and hackathons.</a:t>
            </a:r>
            <a:endParaRPr lang="en-US" sz="24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714C62A3-4C78-424C-B52E-A8487D4A234A}"/>
              </a:ext>
            </a:extLst>
          </p:cNvPr>
          <p:cNvSpPr>
            <a:spLocks noGrp="1"/>
          </p:cNvSpPr>
          <p:nvPr>
            <p:ph type="sldNum" sz="quarter" idx="12"/>
          </p:nvPr>
        </p:nvSpPr>
        <p:spPr/>
        <p:txBody>
          <a:bodyPr/>
          <a:lstStyle/>
          <a:p>
            <a:fld id="{E0434796-F1DE-4B59-8724-91F5B772EC1E}" type="slidenum">
              <a:rPr lang="en-US" smtClean="0"/>
              <a:pPr/>
              <a:t>7</a:t>
            </a:fld>
            <a:endParaRPr lang="en-US" dirty="0"/>
          </a:p>
        </p:txBody>
      </p:sp>
      <p:pic>
        <p:nvPicPr>
          <p:cNvPr id="6" name="Picture 6" descr="Circle with NASA in the middle&#10;">
            <a:extLst>
              <a:ext uri="{FF2B5EF4-FFF2-40B4-BE49-F238E27FC236}">
                <a16:creationId xmlns:a16="http://schemas.microsoft.com/office/drawing/2014/main" id="{D39C4C4D-F1DD-43E7-9AB9-D1180C7433C4}"/>
              </a:ext>
            </a:extLst>
          </p:cNvPr>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l="14273" r="14273"/>
          <a:stretch>
            <a:fillRect/>
          </a:stretch>
        </p:blipFill>
        <p:spPr bwMode="auto">
          <a:xfrm>
            <a:off x="80963" y="6053138"/>
            <a:ext cx="1306512" cy="7048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02A2EA2-95FA-4C79-B6B0-B6BC230AD0F2}"/>
              </a:ext>
            </a:extLst>
          </p:cNvPr>
          <p:cNvSpPr txBox="1"/>
          <p:nvPr/>
        </p:nvSpPr>
        <p:spPr>
          <a:xfrm>
            <a:off x="555171" y="5453749"/>
            <a:ext cx="11430000" cy="369332"/>
          </a:xfrm>
          <a:prstGeom prst="rect">
            <a:avLst/>
          </a:prstGeom>
          <a:noFill/>
        </p:spPr>
        <p:txBody>
          <a:bodyPr wrap="square" rtlCol="0">
            <a:spAutoFit/>
          </a:bodyPr>
          <a:lstStyle/>
          <a:p>
            <a:r>
              <a:rPr lang="en-US" b="0" i="1" dirty="0">
                <a:solidFill>
                  <a:srgbClr val="6A7987"/>
                </a:solidFill>
                <a:effectLst/>
                <a:latin typeface="Raleway" pitchFamily="2" charset="0"/>
              </a:rPr>
              <a:t>TOPS. (2022). Creative Commons Attribution 4.0 License. </a:t>
            </a:r>
            <a:r>
              <a:rPr lang="en-US" b="0" i="1" u="none" strike="noStrike" dirty="0">
                <a:solidFill>
                  <a:srgbClr val="4A90E2"/>
                </a:solidFill>
                <a:effectLst/>
                <a:latin typeface="Raleway" pitchFamily="2" charset="0"/>
                <a:hlinkClick r:id="rId3"/>
              </a:rPr>
              <a:t>https://doi.org/10.5281/zenodo.5225076</a:t>
            </a:r>
            <a:endParaRPr lang="en-US" dirty="0"/>
          </a:p>
        </p:txBody>
      </p:sp>
    </p:spTree>
    <p:extLst>
      <p:ext uri="{BB962C8B-B14F-4D97-AF65-F5344CB8AC3E}">
        <p14:creationId xmlns:p14="http://schemas.microsoft.com/office/powerpoint/2010/main" val="100714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3AD36C4-BCBB-429E-884A-7EC8D02FCE62}"/>
              </a:ext>
            </a:extLst>
          </p:cNvPr>
          <p:cNvSpPr>
            <a:spLocks noGrp="1"/>
          </p:cNvSpPr>
          <p:nvPr>
            <p:ph type="body" sz="quarter" idx="15"/>
          </p:nvPr>
        </p:nvSpPr>
        <p:spPr/>
        <p:txBody>
          <a:bodyPr/>
          <a:lstStyle/>
          <a:p>
            <a:r>
              <a:rPr lang="en-US" dirty="0"/>
              <a:t>Spark Change and Inspire!</a:t>
            </a:r>
          </a:p>
        </p:txBody>
      </p:sp>
      <p:graphicFrame>
        <p:nvGraphicFramePr>
          <p:cNvPr id="7" name="Content Placeholder 6">
            <a:extLst>
              <a:ext uri="{FF2B5EF4-FFF2-40B4-BE49-F238E27FC236}">
                <a16:creationId xmlns:a16="http://schemas.microsoft.com/office/drawing/2014/main" id="{D16EC014-904D-4992-9C15-9A1E63029C36}"/>
              </a:ext>
            </a:extLst>
          </p:cNvPr>
          <p:cNvGraphicFramePr>
            <a:graphicFrameLocks noGrp="1"/>
          </p:cNvGraphicFramePr>
          <p:nvPr>
            <p:ph sz="quarter" idx="16"/>
            <p:extLst>
              <p:ext uri="{D42A27DB-BD31-4B8C-83A1-F6EECF244321}">
                <p14:modId xmlns:p14="http://schemas.microsoft.com/office/powerpoint/2010/main" val="353798416"/>
              </p:ext>
            </p:extLst>
          </p:nvPr>
        </p:nvGraphicFramePr>
        <p:xfrm>
          <a:off x="835025" y="1584325"/>
          <a:ext cx="10529888" cy="3744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1FDD6529-57BD-4E5B-B5C2-202E18D6F661}"/>
              </a:ext>
            </a:extLst>
          </p:cNvPr>
          <p:cNvSpPr>
            <a:spLocks noGrp="1"/>
          </p:cNvSpPr>
          <p:nvPr>
            <p:ph type="sldNum" sz="quarter" idx="12"/>
          </p:nvPr>
        </p:nvSpPr>
        <p:spPr/>
        <p:txBody>
          <a:bodyPr/>
          <a:lstStyle/>
          <a:p>
            <a:fld id="{E0434796-F1DE-4B59-8724-91F5B772EC1E}" type="slidenum">
              <a:rPr lang="en-US" smtClean="0"/>
              <a:pPr/>
              <a:t>8</a:t>
            </a:fld>
            <a:endParaRPr lang="en-US" dirty="0"/>
          </a:p>
        </p:txBody>
      </p:sp>
      <p:pic>
        <p:nvPicPr>
          <p:cNvPr id="6" name="Picture 6" descr="Circle with NASA in the middle&#10;">
            <a:extLst>
              <a:ext uri="{FF2B5EF4-FFF2-40B4-BE49-F238E27FC236}">
                <a16:creationId xmlns:a16="http://schemas.microsoft.com/office/drawing/2014/main" id="{49C6F18A-E58E-4F53-B186-547DD59795F5}"/>
              </a:ext>
            </a:extLst>
          </p:cNvPr>
          <p:cNvPicPr>
            <a:picLocks noGrp="1" noChangeAspect="1" noChangeArrowheads="1"/>
          </p:cNvPicPr>
          <p:nvPr>
            <p:ph type="pic" sz="quarter" idx="14"/>
          </p:nvPr>
        </p:nvPicPr>
        <p:blipFill>
          <a:blip r:embed="rId7">
            <a:extLst>
              <a:ext uri="{28A0092B-C50C-407E-A947-70E740481C1C}">
                <a14:useLocalDpi xmlns:a14="http://schemas.microsoft.com/office/drawing/2010/main" val="0"/>
              </a:ext>
            </a:extLst>
          </a:blip>
          <a:srcRect l="14273" r="14273"/>
          <a:stretch>
            <a:fillRect/>
          </a:stretch>
        </p:blipFill>
        <p:spPr bwMode="auto">
          <a:xfrm>
            <a:off x="80963" y="6053138"/>
            <a:ext cx="1306512" cy="70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809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E0B44D-1D75-FFA2-4A1E-223DBA501C5F}"/>
              </a:ext>
            </a:extLst>
          </p:cNvPr>
          <p:cNvSpPr>
            <a:spLocks noGrp="1"/>
          </p:cNvSpPr>
          <p:nvPr>
            <p:ph type="sldNum" sz="quarter" idx="12"/>
          </p:nvPr>
        </p:nvSpPr>
        <p:spPr/>
        <p:txBody>
          <a:bodyPr/>
          <a:lstStyle/>
          <a:p>
            <a:fld id="{E0434796-F1DE-4B59-8724-91F5B772EC1E}" type="slidenum">
              <a:rPr lang="en-US" smtClean="0"/>
              <a:pPr/>
              <a:t>9</a:t>
            </a:fld>
            <a:endParaRPr lang="en-US" dirty="0"/>
          </a:p>
        </p:txBody>
      </p:sp>
      <p:pic>
        <p:nvPicPr>
          <p:cNvPr id="9" name="Picture 6" descr="Circle with NASA in the middle&#10;">
            <a:extLst>
              <a:ext uri="{FF2B5EF4-FFF2-40B4-BE49-F238E27FC236}">
                <a16:creationId xmlns:a16="http://schemas.microsoft.com/office/drawing/2014/main" id="{18E4FD29-49CA-4C80-9707-E28B14FD5E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970226"/>
            <a:ext cx="1834690" cy="7072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4760CBB7-F705-4095-9AFC-0EE69C5ED1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6677486"/>
            <a:ext cx="515938" cy="180514"/>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326;p44">
            <a:extLst>
              <a:ext uri="{FF2B5EF4-FFF2-40B4-BE49-F238E27FC236}">
                <a16:creationId xmlns:a16="http://schemas.microsoft.com/office/drawing/2014/main" id="{51D91F1D-B9F9-D2B7-7F24-30C35DC24B68}"/>
              </a:ext>
            </a:extLst>
          </p:cNvPr>
          <p:cNvPicPr preferRelativeResize="0"/>
          <p:nvPr/>
        </p:nvPicPr>
        <p:blipFill>
          <a:blip r:embed="rId5">
            <a:alphaModFix/>
          </a:blip>
          <a:stretch>
            <a:fillRect/>
          </a:stretch>
        </p:blipFill>
        <p:spPr>
          <a:xfrm>
            <a:off x="56167" y="179800"/>
            <a:ext cx="2861036" cy="1430501"/>
          </a:xfrm>
          <a:prstGeom prst="rect">
            <a:avLst/>
          </a:prstGeom>
          <a:noFill/>
          <a:ln>
            <a:noFill/>
          </a:ln>
        </p:spPr>
      </p:pic>
      <p:sp>
        <p:nvSpPr>
          <p:cNvPr id="6" name="Google Shape;320;p44">
            <a:extLst>
              <a:ext uri="{FF2B5EF4-FFF2-40B4-BE49-F238E27FC236}">
                <a16:creationId xmlns:a16="http://schemas.microsoft.com/office/drawing/2014/main" id="{170A7588-A193-39CA-D9D1-DE6B811C8649}"/>
              </a:ext>
            </a:extLst>
          </p:cNvPr>
          <p:cNvSpPr txBox="1">
            <a:spLocks/>
          </p:cNvSpPr>
          <p:nvPr/>
        </p:nvSpPr>
        <p:spPr>
          <a:xfrm>
            <a:off x="947419" y="616469"/>
            <a:ext cx="10627600" cy="577200"/>
          </a:xfrm>
          <a:prstGeom prst="rect">
            <a:avLst/>
          </a:prstGeom>
        </p:spPr>
        <p:txBody>
          <a:bodyPr spcFirstLastPara="1" vert="horz" wrap="square" lIns="91433" tIns="45700" rIns="91433" bIns="45700" rtlCol="0" anchor="ctr" anchorCtr="0">
            <a:noAutofit/>
          </a:bodyPr>
          <a:lstStyle>
            <a:lvl1pPr algn="l" defTabSz="914400" rtl="0" eaLnBrk="1" latinLnBrk="0" hangingPunct="1">
              <a:lnSpc>
                <a:spcPct val="90000"/>
              </a:lnSpc>
              <a:spcBef>
                <a:spcPct val="0"/>
              </a:spcBef>
              <a:buNone/>
              <a:defRPr sz="4400" b="1" kern="1200">
                <a:solidFill>
                  <a:schemeClr val="tx1"/>
                </a:solidFill>
                <a:latin typeface="Open Sans" pitchFamily="2" charset="0"/>
                <a:ea typeface="Open Sans" pitchFamily="2" charset="0"/>
                <a:cs typeface="Open Sans" pitchFamily="2" charset="0"/>
              </a:defRPr>
            </a:lvl1pPr>
          </a:lstStyle>
          <a:p>
            <a:pPr algn="ctr"/>
            <a:r>
              <a:rPr lang="en-US"/>
              <a:t>Thank You!   </a:t>
            </a:r>
            <a:endParaRPr lang="en-US" dirty="0"/>
          </a:p>
        </p:txBody>
      </p:sp>
      <p:pic>
        <p:nvPicPr>
          <p:cNvPr id="14" name="Google Shape;325;p44" descr="A circular graphic with open science at the center. In the first ring, shows that open science is accessible, reproducible, and inclusive.  There is an outer ring that further breaks down each area.  Accessible science is open data and software that is FAIR and open access to scientific publications and information.  Reproducible science uses open collaborative analysis tools and open tools, frameworks, and libraries.  Inclusive science supports diversity, equity, and belonging, expands participation and partnerships in science, and has new pathways to science. " title="open science graphic">
            <a:extLst>
              <a:ext uri="{FF2B5EF4-FFF2-40B4-BE49-F238E27FC236}">
                <a16:creationId xmlns:a16="http://schemas.microsoft.com/office/drawing/2014/main" id="{B7F2D1DB-9D78-C732-3F35-532172781066}"/>
              </a:ext>
            </a:extLst>
          </p:cNvPr>
          <p:cNvPicPr preferRelativeResize="0"/>
          <p:nvPr/>
        </p:nvPicPr>
        <p:blipFill rotWithShape="1">
          <a:blip r:embed="rId6">
            <a:alphaModFix/>
          </a:blip>
          <a:srcRect/>
          <a:stretch/>
        </p:blipFill>
        <p:spPr>
          <a:xfrm>
            <a:off x="515939" y="1610301"/>
            <a:ext cx="4414407" cy="4273427"/>
          </a:xfrm>
          <a:prstGeom prst="rect">
            <a:avLst/>
          </a:prstGeom>
          <a:noFill/>
          <a:ln>
            <a:noFill/>
          </a:ln>
        </p:spPr>
      </p:pic>
      <p:pic>
        <p:nvPicPr>
          <p:cNvPr id="15" name="Picture 14" descr="Logo&#10;&#10;Description automatically generated">
            <a:extLst>
              <a:ext uri="{FF2B5EF4-FFF2-40B4-BE49-F238E27FC236}">
                <a16:creationId xmlns:a16="http://schemas.microsoft.com/office/drawing/2014/main" id="{BE1A7EC4-B477-B2B4-C878-930D4453FF44}"/>
              </a:ext>
            </a:extLst>
          </p:cNvPr>
          <p:cNvPicPr>
            <a:picLocks noChangeAspect="1"/>
          </p:cNvPicPr>
          <p:nvPr/>
        </p:nvPicPr>
        <p:blipFill>
          <a:blip r:embed="rId7"/>
          <a:stretch>
            <a:fillRect/>
          </a:stretch>
        </p:blipFill>
        <p:spPr>
          <a:xfrm>
            <a:off x="5509897" y="2741493"/>
            <a:ext cx="1239087" cy="1747892"/>
          </a:xfrm>
          <a:prstGeom prst="rect">
            <a:avLst/>
          </a:prstGeom>
        </p:spPr>
      </p:pic>
      <p:grpSp>
        <p:nvGrpSpPr>
          <p:cNvPr id="16" name="Google Shape;321;p44">
            <a:extLst>
              <a:ext uri="{FF2B5EF4-FFF2-40B4-BE49-F238E27FC236}">
                <a16:creationId xmlns:a16="http://schemas.microsoft.com/office/drawing/2014/main" id="{BA8E56F9-F60C-3F9A-AF61-A906C23D388A}"/>
              </a:ext>
            </a:extLst>
          </p:cNvPr>
          <p:cNvGrpSpPr/>
          <p:nvPr/>
        </p:nvGrpSpPr>
        <p:grpSpPr>
          <a:xfrm>
            <a:off x="7261656" y="1193659"/>
            <a:ext cx="4558490" cy="4690069"/>
            <a:chOff x="1200875" y="1043300"/>
            <a:chExt cx="3303125" cy="3595374"/>
          </a:xfrm>
        </p:grpSpPr>
        <p:pic>
          <p:nvPicPr>
            <p:cNvPr id="17" name="Google Shape;322;p44" descr="Rocket launching into space and traveling through the years 2023 and then 2024, 2025, 2026 and 2027. 2023 is labeled the Year of Open Science at the bottom of the figure in an orange and white cloud. ">
              <a:extLst>
                <a:ext uri="{FF2B5EF4-FFF2-40B4-BE49-F238E27FC236}">
                  <a16:creationId xmlns:a16="http://schemas.microsoft.com/office/drawing/2014/main" id="{40853CA3-02E7-1362-B409-480447C66030}"/>
                </a:ext>
              </a:extLst>
            </p:cNvPr>
            <p:cNvPicPr preferRelativeResize="0"/>
            <p:nvPr/>
          </p:nvPicPr>
          <p:blipFill rotWithShape="1">
            <a:blip r:embed="rId8">
              <a:alphaModFix/>
            </a:blip>
            <a:srcRect l="3025" b="8071"/>
            <a:stretch/>
          </p:blipFill>
          <p:spPr>
            <a:xfrm>
              <a:off x="1200875" y="1043300"/>
              <a:ext cx="3303125" cy="3595374"/>
            </a:xfrm>
            <a:prstGeom prst="rect">
              <a:avLst/>
            </a:prstGeom>
            <a:noFill/>
            <a:ln>
              <a:noFill/>
            </a:ln>
          </p:spPr>
        </p:pic>
        <p:pic>
          <p:nvPicPr>
            <p:cNvPr id="18" name="Google Shape;323;p44">
              <a:extLst>
                <a:ext uri="{FF2B5EF4-FFF2-40B4-BE49-F238E27FC236}">
                  <a16:creationId xmlns:a16="http://schemas.microsoft.com/office/drawing/2014/main" id="{ED09AF2C-8FE3-1258-EE2E-36BF68FDC068}"/>
                </a:ext>
              </a:extLst>
            </p:cNvPr>
            <p:cNvPicPr preferRelativeResize="0"/>
            <p:nvPr/>
          </p:nvPicPr>
          <p:blipFill rotWithShape="1">
            <a:blip r:embed="rId9">
              <a:alphaModFix/>
            </a:blip>
            <a:srcRect/>
            <a:stretch/>
          </p:blipFill>
          <p:spPr>
            <a:xfrm>
              <a:off x="2401225" y="3482650"/>
              <a:ext cx="1604575" cy="857250"/>
            </a:xfrm>
            <a:prstGeom prst="rect">
              <a:avLst/>
            </a:prstGeom>
            <a:noFill/>
            <a:ln>
              <a:noFill/>
            </a:ln>
          </p:spPr>
        </p:pic>
        <p:pic>
          <p:nvPicPr>
            <p:cNvPr id="19" name="Google Shape;324;p44" descr="The years 2024, 2025, 2026, and 2027 listed from bottom to top.">
              <a:extLst>
                <a:ext uri="{FF2B5EF4-FFF2-40B4-BE49-F238E27FC236}">
                  <a16:creationId xmlns:a16="http://schemas.microsoft.com/office/drawing/2014/main" id="{29450C08-C20F-E2F6-ECC9-8BF28F86EF4E}"/>
                </a:ext>
              </a:extLst>
            </p:cNvPr>
            <p:cNvPicPr preferRelativeResize="0"/>
            <p:nvPr/>
          </p:nvPicPr>
          <p:blipFill rotWithShape="1">
            <a:blip r:embed="rId10">
              <a:alphaModFix/>
            </a:blip>
            <a:srcRect/>
            <a:stretch/>
          </p:blipFill>
          <p:spPr>
            <a:xfrm>
              <a:off x="1200875" y="1493900"/>
              <a:ext cx="1282550" cy="2242025"/>
            </a:xfrm>
            <a:prstGeom prst="rect">
              <a:avLst/>
            </a:prstGeom>
            <a:noFill/>
            <a:ln>
              <a:noFill/>
            </a:ln>
          </p:spPr>
        </p:pic>
      </p:grpSp>
    </p:spTree>
    <p:extLst>
      <p:ext uri="{BB962C8B-B14F-4D97-AF65-F5344CB8AC3E}">
        <p14:creationId xmlns:p14="http://schemas.microsoft.com/office/powerpoint/2010/main" val="1456696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F0DC0A-E007-4354-B7D4-47775BC8C226}"/>
              </a:ext>
            </a:extLst>
          </p:cNvPr>
          <p:cNvSpPr>
            <a:spLocks noGrp="1"/>
          </p:cNvSpPr>
          <p:nvPr>
            <p:ph type="body" sz="quarter" idx="15"/>
          </p:nvPr>
        </p:nvSpPr>
        <p:spPr>
          <a:xfrm>
            <a:off x="734219" y="2751819"/>
            <a:ext cx="10520589" cy="522604"/>
          </a:xfrm>
        </p:spPr>
        <p:txBody>
          <a:bodyPr/>
          <a:lstStyle/>
          <a:p>
            <a:r>
              <a:rPr lang="en-US" dirty="0"/>
              <a:t>Backup</a:t>
            </a:r>
          </a:p>
        </p:txBody>
      </p:sp>
      <p:sp>
        <p:nvSpPr>
          <p:cNvPr id="5" name="Slide Number Placeholder 4">
            <a:extLst>
              <a:ext uri="{FF2B5EF4-FFF2-40B4-BE49-F238E27FC236}">
                <a16:creationId xmlns:a16="http://schemas.microsoft.com/office/drawing/2014/main" id="{EE0BBF75-A633-4D5A-A1BF-C49CB3B6BF54}"/>
              </a:ext>
            </a:extLst>
          </p:cNvPr>
          <p:cNvSpPr>
            <a:spLocks noGrp="1"/>
          </p:cNvSpPr>
          <p:nvPr>
            <p:ph type="sldNum" sz="quarter" idx="12"/>
          </p:nvPr>
        </p:nvSpPr>
        <p:spPr/>
        <p:txBody>
          <a:bodyPr/>
          <a:lstStyle/>
          <a:p>
            <a:fld id="{E0434796-F1DE-4B59-8724-91F5B772EC1E}" type="slidenum">
              <a:rPr lang="en-US" smtClean="0"/>
              <a:pPr/>
              <a:t>10</a:t>
            </a:fld>
            <a:endParaRPr lang="en-US" dirty="0"/>
          </a:p>
        </p:txBody>
      </p:sp>
      <p:pic>
        <p:nvPicPr>
          <p:cNvPr id="6" name="Picture 6" descr="Circle with NASA in the middle&#10;">
            <a:extLst>
              <a:ext uri="{FF2B5EF4-FFF2-40B4-BE49-F238E27FC236}">
                <a16:creationId xmlns:a16="http://schemas.microsoft.com/office/drawing/2014/main" id="{577E2A3A-7215-4CCB-8B72-6E73127C26BB}"/>
              </a:ext>
            </a:extLst>
          </p:cNvPr>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l="14273" r="14273"/>
          <a:stretch>
            <a:fillRect/>
          </a:stretch>
        </p:blipFill>
        <p:spPr bwMode="auto">
          <a:xfrm>
            <a:off x="80963" y="6053138"/>
            <a:ext cx="1306512" cy="70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A3A643-A334-456F-8066-AB47ABFE7FA8}"/>
              </a:ext>
            </a:extLst>
          </p:cNvPr>
          <p:cNvSpPr>
            <a:spLocks noGrp="1"/>
          </p:cNvSpPr>
          <p:nvPr>
            <p:ph type="body" sz="quarter" idx="15"/>
          </p:nvPr>
        </p:nvSpPr>
        <p:spPr/>
        <p:txBody>
          <a:bodyPr/>
          <a:lstStyle/>
          <a:p>
            <a:r>
              <a:rPr lang="en-US" dirty="0"/>
              <a:t>Key Points</a:t>
            </a:r>
          </a:p>
        </p:txBody>
      </p:sp>
      <p:sp>
        <p:nvSpPr>
          <p:cNvPr id="4" name="Content Placeholder 3">
            <a:extLst>
              <a:ext uri="{FF2B5EF4-FFF2-40B4-BE49-F238E27FC236}">
                <a16:creationId xmlns:a16="http://schemas.microsoft.com/office/drawing/2014/main" id="{E77DC086-316E-46A5-B9D8-33C483F0AFDA}"/>
              </a:ext>
            </a:extLst>
          </p:cNvPr>
          <p:cNvSpPr>
            <a:spLocks noGrp="1"/>
          </p:cNvSpPr>
          <p:nvPr>
            <p:ph sz="quarter" idx="16"/>
          </p:nvPr>
        </p:nvSpPr>
        <p:spPr/>
        <p:txBody>
          <a:bodyPr>
            <a:normAutofit fontScale="62500" lnSpcReduction="20000"/>
          </a:bodyPr>
          <a:lstStyle/>
          <a:p>
            <a:r>
              <a:rPr lang="en-US" b="1" dirty="0">
                <a:solidFill>
                  <a:schemeClr val="tx2">
                    <a:lumMod val="40000"/>
                    <a:lumOff val="60000"/>
                  </a:schemeClr>
                </a:solidFill>
              </a:rPr>
              <a:t>OSTP Open Access Memo Reference</a:t>
            </a:r>
            <a:endParaRPr lang="en-US" sz="800" b="1" dirty="0">
              <a:solidFill>
                <a:schemeClr val="tx2">
                  <a:lumMod val="40000"/>
                  <a:lumOff val="60000"/>
                </a:schemeClr>
              </a:solidFill>
            </a:endParaRPr>
          </a:p>
          <a:p>
            <a:r>
              <a:rPr lang="en-US" dirty="0"/>
              <a:t>These links are to the White House </a:t>
            </a:r>
            <a:r>
              <a:rPr lang="en-US" dirty="0">
                <a:hlinkClick r:id="rId2"/>
              </a:rPr>
              <a:t>article</a:t>
            </a:r>
            <a:r>
              <a:rPr lang="en-US" dirty="0"/>
              <a:t> about the </a:t>
            </a:r>
            <a:r>
              <a:rPr lang="en-US" dirty="0">
                <a:hlinkClick r:id="rId3"/>
              </a:rPr>
              <a:t>memo</a:t>
            </a:r>
            <a:r>
              <a:rPr lang="en-US" dirty="0"/>
              <a:t> signed August 2022 to ensure that federally funded research is freely available without delay.  This memo is the next step after the </a:t>
            </a:r>
            <a:r>
              <a:rPr lang="en-US" dirty="0">
                <a:hlinkClick r:id="rId4"/>
              </a:rPr>
              <a:t>2013 memo </a:t>
            </a:r>
            <a:r>
              <a:rPr lang="en-US" dirty="0"/>
              <a:t>which charged federal agencies with developing and implementing a plan to increase public access to federally funded research.</a:t>
            </a:r>
          </a:p>
          <a:p>
            <a:endParaRPr lang="en-US" b="1" dirty="0">
              <a:solidFill>
                <a:schemeClr val="tx2">
                  <a:lumMod val="40000"/>
                  <a:lumOff val="60000"/>
                </a:schemeClr>
              </a:solidFill>
            </a:endParaRPr>
          </a:p>
          <a:p>
            <a:r>
              <a:rPr lang="en-US" b="1" dirty="0">
                <a:solidFill>
                  <a:schemeClr val="tx2">
                    <a:lumMod val="40000"/>
                    <a:lumOff val="60000"/>
                  </a:schemeClr>
                </a:solidFill>
              </a:rPr>
              <a:t>Open Access Publication </a:t>
            </a:r>
          </a:p>
          <a:p>
            <a:r>
              <a:rPr lang="en-US" dirty="0"/>
              <a:t>The memo requires that any federally funded research must be published in journals that allow for open access to its articles immediately upon publication.</a:t>
            </a:r>
          </a:p>
          <a:p>
            <a:endParaRPr lang="en-US" b="1" dirty="0">
              <a:solidFill>
                <a:schemeClr val="tx2">
                  <a:lumMod val="40000"/>
                  <a:lumOff val="60000"/>
                </a:schemeClr>
              </a:solidFill>
            </a:endParaRPr>
          </a:p>
          <a:p>
            <a:r>
              <a:rPr lang="en-US" b="1" dirty="0">
                <a:solidFill>
                  <a:schemeClr val="tx2">
                    <a:lumMod val="40000"/>
                    <a:lumOff val="60000"/>
                  </a:schemeClr>
                </a:solidFill>
              </a:rPr>
              <a:t>Open Access to Data Used in Publications</a:t>
            </a:r>
          </a:p>
          <a:p>
            <a:r>
              <a:rPr lang="en-US" dirty="0"/>
              <a:t>The memo also says  that these publications must be made without an embargo on the data.  This data is specifically that which was used to make the publication.</a:t>
            </a:r>
          </a:p>
          <a:p>
            <a:endParaRPr lang="en-US" dirty="0"/>
          </a:p>
          <a:p>
            <a:endParaRPr lang="en-US" dirty="0"/>
          </a:p>
        </p:txBody>
      </p:sp>
      <p:sp>
        <p:nvSpPr>
          <p:cNvPr id="5" name="Slide Number Placeholder 4">
            <a:extLst>
              <a:ext uri="{FF2B5EF4-FFF2-40B4-BE49-F238E27FC236}">
                <a16:creationId xmlns:a16="http://schemas.microsoft.com/office/drawing/2014/main" id="{E12F1455-58D7-4562-939A-D07C0507949F}"/>
              </a:ext>
            </a:extLst>
          </p:cNvPr>
          <p:cNvSpPr>
            <a:spLocks noGrp="1"/>
          </p:cNvSpPr>
          <p:nvPr>
            <p:ph type="sldNum" sz="quarter" idx="12"/>
          </p:nvPr>
        </p:nvSpPr>
        <p:spPr/>
        <p:txBody>
          <a:bodyPr/>
          <a:lstStyle/>
          <a:p>
            <a:fld id="{E0434796-F1DE-4B59-8724-91F5B772EC1E}" type="slidenum">
              <a:rPr lang="en-US" smtClean="0"/>
              <a:pPr/>
              <a:t>11</a:t>
            </a:fld>
            <a:endParaRPr lang="en-US" dirty="0"/>
          </a:p>
        </p:txBody>
      </p:sp>
      <p:pic>
        <p:nvPicPr>
          <p:cNvPr id="6" name="Picture 6" descr="Circle with NASA in the middle&#10;">
            <a:extLst>
              <a:ext uri="{FF2B5EF4-FFF2-40B4-BE49-F238E27FC236}">
                <a16:creationId xmlns:a16="http://schemas.microsoft.com/office/drawing/2014/main" id="{FBF653DA-ADDD-4EC2-B23B-1534616ABEBB}"/>
              </a:ext>
            </a:extLst>
          </p:cNvPr>
          <p:cNvPicPr>
            <a:picLocks noGrp="1" noChangeAspect="1" noChangeArrowheads="1"/>
          </p:cNvPicPr>
          <p:nvPr>
            <p:ph type="pic" sz="quarter" idx="14"/>
          </p:nvPr>
        </p:nvPicPr>
        <p:blipFill>
          <a:blip r:embed="rId5">
            <a:extLst>
              <a:ext uri="{28A0092B-C50C-407E-A947-70E740481C1C}">
                <a14:useLocalDpi xmlns:a14="http://schemas.microsoft.com/office/drawing/2010/main" val="0"/>
              </a:ext>
            </a:extLst>
          </a:blip>
          <a:srcRect l="14273" r="14273"/>
          <a:stretch>
            <a:fillRect/>
          </a:stretch>
        </p:blipFill>
        <p:spPr bwMode="auto">
          <a:xfrm>
            <a:off x="80963" y="6053138"/>
            <a:ext cx="1306512" cy="70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116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B6AE4EC-1BEF-4AD4-B3E1-1252C0930A5F}"/>
              </a:ext>
            </a:extLst>
          </p:cNvPr>
          <p:cNvSpPr>
            <a:spLocks noGrp="1"/>
          </p:cNvSpPr>
          <p:nvPr>
            <p:ph type="body" sz="quarter" idx="15"/>
          </p:nvPr>
        </p:nvSpPr>
        <p:spPr/>
        <p:txBody>
          <a:bodyPr/>
          <a:lstStyle/>
          <a:p>
            <a:r>
              <a:rPr lang="en-US" dirty="0"/>
              <a:t>Impacts to NASA Scientists</a:t>
            </a:r>
          </a:p>
        </p:txBody>
      </p:sp>
      <p:sp>
        <p:nvSpPr>
          <p:cNvPr id="4" name="Content Placeholder 3">
            <a:extLst>
              <a:ext uri="{FF2B5EF4-FFF2-40B4-BE49-F238E27FC236}">
                <a16:creationId xmlns:a16="http://schemas.microsoft.com/office/drawing/2014/main" id="{AED372FB-2264-4231-93A9-BCAF6E01ECD6}"/>
              </a:ext>
            </a:extLst>
          </p:cNvPr>
          <p:cNvSpPr>
            <a:spLocks noGrp="1"/>
          </p:cNvSpPr>
          <p:nvPr>
            <p:ph sz="quarter" idx="16"/>
          </p:nvPr>
        </p:nvSpPr>
        <p:spPr/>
        <p:txBody>
          <a:bodyPr>
            <a:normAutofit fontScale="62500" lnSpcReduction="20000"/>
          </a:bodyPr>
          <a:lstStyle/>
          <a:p>
            <a:r>
              <a:rPr lang="en-US" b="1" dirty="0">
                <a:solidFill>
                  <a:schemeClr val="tx2">
                    <a:lumMod val="40000"/>
                    <a:lumOff val="60000"/>
                  </a:schemeClr>
                </a:solidFill>
              </a:rPr>
              <a:t>Publishing Impact</a:t>
            </a:r>
            <a:endParaRPr lang="en-US" sz="800" b="1" dirty="0">
              <a:solidFill>
                <a:schemeClr val="tx2">
                  <a:lumMod val="40000"/>
                  <a:lumOff val="60000"/>
                </a:schemeClr>
              </a:solidFill>
            </a:endParaRPr>
          </a:p>
          <a:p>
            <a:r>
              <a:rPr lang="en-US" dirty="0"/>
              <a:t>NASA Science Programs will need to provide its scientists with additional budget to cover open access fees. Need to be certain we do not unwittingly preclude publication of NASA science in top journals due to the open access policies.  </a:t>
            </a:r>
          </a:p>
          <a:p>
            <a:endParaRPr lang="en-US" b="1" dirty="0">
              <a:solidFill>
                <a:schemeClr val="tx2">
                  <a:lumMod val="40000"/>
                  <a:lumOff val="60000"/>
                </a:schemeClr>
              </a:solidFill>
            </a:endParaRPr>
          </a:p>
          <a:p>
            <a:r>
              <a:rPr lang="en-US" b="1" dirty="0">
                <a:solidFill>
                  <a:schemeClr val="tx2">
                    <a:lumMod val="40000"/>
                    <a:lumOff val="60000"/>
                  </a:schemeClr>
                </a:solidFill>
              </a:rPr>
              <a:t>Non-Published Data </a:t>
            </a:r>
          </a:p>
          <a:p>
            <a:r>
              <a:rPr lang="en-US" dirty="0"/>
              <a:t>The memo also calls on agencies to develop an approach on how to share non-published data.</a:t>
            </a:r>
          </a:p>
          <a:p>
            <a:endParaRPr lang="en-US" b="1" dirty="0">
              <a:solidFill>
                <a:schemeClr val="tx2">
                  <a:lumMod val="40000"/>
                  <a:lumOff val="60000"/>
                </a:schemeClr>
              </a:solidFill>
            </a:endParaRPr>
          </a:p>
          <a:p>
            <a:r>
              <a:rPr lang="en-US" b="1" dirty="0">
                <a:solidFill>
                  <a:schemeClr val="tx2">
                    <a:lumMod val="40000"/>
                    <a:lumOff val="60000"/>
                  </a:schemeClr>
                </a:solidFill>
              </a:rPr>
              <a:t>Future Contracts, Grants and Agreements</a:t>
            </a:r>
          </a:p>
          <a:p>
            <a:r>
              <a:rPr lang="en-US" dirty="0"/>
              <a:t>We need to be sure that future funding calls make clear that federally funded research must follow federal laws and OMB policies, including the open access publication and associated data rules. This is regardless of the rules of the publisher.  This must be part of the budgets submitted in future proposals.</a:t>
            </a:r>
          </a:p>
        </p:txBody>
      </p:sp>
      <p:sp>
        <p:nvSpPr>
          <p:cNvPr id="5" name="Slide Number Placeholder 4">
            <a:extLst>
              <a:ext uri="{FF2B5EF4-FFF2-40B4-BE49-F238E27FC236}">
                <a16:creationId xmlns:a16="http://schemas.microsoft.com/office/drawing/2014/main" id="{07774B0F-FDE5-4A85-9FEA-C144FB45A0A1}"/>
              </a:ext>
            </a:extLst>
          </p:cNvPr>
          <p:cNvSpPr>
            <a:spLocks noGrp="1"/>
          </p:cNvSpPr>
          <p:nvPr>
            <p:ph type="sldNum" sz="quarter" idx="12"/>
          </p:nvPr>
        </p:nvSpPr>
        <p:spPr/>
        <p:txBody>
          <a:bodyPr/>
          <a:lstStyle/>
          <a:p>
            <a:fld id="{E0434796-F1DE-4B59-8724-91F5B772EC1E}" type="slidenum">
              <a:rPr lang="en-US" smtClean="0"/>
              <a:pPr/>
              <a:t>12</a:t>
            </a:fld>
            <a:endParaRPr lang="en-US" dirty="0"/>
          </a:p>
        </p:txBody>
      </p:sp>
      <p:pic>
        <p:nvPicPr>
          <p:cNvPr id="7" name="Picture Placeholder 6" descr="Circle with NASA in the middle&#10;">
            <a:extLst>
              <a:ext uri="{FF2B5EF4-FFF2-40B4-BE49-F238E27FC236}">
                <a16:creationId xmlns:a16="http://schemas.microsoft.com/office/drawing/2014/main" id="{2427979C-2DFE-4742-93C9-332C2ABB13FB}"/>
              </a:ext>
            </a:extLst>
          </p:cNvPr>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l="14273" r="14273"/>
          <a:stretch>
            <a:fillRect/>
          </a:stretch>
        </p:blipFill>
        <p:spPr bwMode="auto">
          <a:xfrm>
            <a:off x="80963" y="6053138"/>
            <a:ext cx="1306512" cy="70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405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D8AD85A-D33F-8BCE-8C8C-71DB83DACAAB}"/>
              </a:ext>
            </a:extLst>
          </p:cNvPr>
          <p:cNvSpPr>
            <a:spLocks noGrp="1"/>
          </p:cNvSpPr>
          <p:nvPr>
            <p:ph type="body" sz="quarter" idx="15"/>
          </p:nvPr>
        </p:nvSpPr>
        <p:spPr>
          <a:xfrm>
            <a:off x="844324" y="598565"/>
            <a:ext cx="10520589" cy="522604"/>
          </a:xfrm>
        </p:spPr>
        <p:txBody>
          <a:bodyPr/>
          <a:lstStyle/>
          <a:p>
            <a:pPr algn="ctr"/>
            <a:r>
              <a:rPr lang="en-US" sz="2800" dirty="0"/>
              <a:t>NASA’s Science Mission Directorate (SMD) </a:t>
            </a:r>
          </a:p>
        </p:txBody>
      </p:sp>
      <p:sp>
        <p:nvSpPr>
          <p:cNvPr id="8" name="Content Placeholder 7">
            <a:extLst>
              <a:ext uri="{FF2B5EF4-FFF2-40B4-BE49-F238E27FC236}">
                <a16:creationId xmlns:a16="http://schemas.microsoft.com/office/drawing/2014/main" id="{5083226A-1944-6474-2DB1-F05E7ADC3BA6}"/>
              </a:ext>
            </a:extLst>
          </p:cNvPr>
          <p:cNvSpPr>
            <a:spLocks noGrp="1"/>
          </p:cNvSpPr>
          <p:nvPr>
            <p:ph sz="quarter" idx="16"/>
          </p:nvPr>
        </p:nvSpPr>
        <p:spPr>
          <a:xfrm>
            <a:off x="835025" y="1702965"/>
            <a:ext cx="10529888" cy="3626273"/>
          </a:xfrm>
        </p:spPr>
        <p:txBody>
          <a:bodyPr>
            <a:noAutofit/>
          </a:bodyPr>
          <a:lstStyle/>
          <a:p>
            <a:pPr marL="347472" indent="-347472">
              <a:spcBef>
                <a:spcPts val="0"/>
              </a:spcBef>
              <a:buSzPts val="1700"/>
              <a:buChar char="●"/>
            </a:pPr>
            <a:r>
              <a:rPr lang="en-US" sz="2400" dirty="0">
                <a:solidFill>
                  <a:schemeClr val="dk1"/>
                </a:solidFill>
              </a:rPr>
              <a:t>In August 2021 SMD released the “SMD Scientific Information Policy” (SPD-41), which brings together and NASA and federal policy, </a:t>
            </a:r>
            <a:r>
              <a:rPr lang="en-US" sz="2400" b="1" u="sng" dirty="0">
                <a:solidFill>
                  <a:srgbClr val="0563C1"/>
                </a:solidFill>
                <a:hlinkClick r:id="rId2">
                  <a:extLst>
                    <a:ext uri="{A12FA001-AC4F-418D-AE19-62706E023703}">
                      <ahyp:hlinkClr xmlns:ahyp="http://schemas.microsoft.com/office/drawing/2018/hyperlinkcolor" val="tx"/>
                    </a:ext>
                  </a:extLst>
                </a:hlinkClick>
              </a:rPr>
              <a:t>https://go.usa.gov/xtNTJ </a:t>
            </a:r>
            <a:endParaRPr lang="en-US" dirty="0"/>
          </a:p>
          <a:p>
            <a:pPr marL="804672" lvl="2" indent="-347472">
              <a:lnSpc>
                <a:spcPct val="100000"/>
              </a:lnSpc>
              <a:spcBef>
                <a:spcPts val="0"/>
              </a:spcBef>
              <a:buClr>
                <a:schemeClr val="tx1"/>
              </a:buClr>
              <a:buSzPts val="1700"/>
              <a:buFont typeface="Courier New" panose="02070309020205020404" pitchFamily="49" charset="0"/>
              <a:buChar char="o"/>
            </a:pPr>
            <a:r>
              <a:rPr lang="en-US" dirty="0"/>
              <a:t>Aligned with NPD 2330.1</a:t>
            </a:r>
            <a:endParaRPr lang="en-US" sz="2400" dirty="0">
              <a:solidFill>
                <a:schemeClr val="dk1"/>
              </a:solidFill>
            </a:endParaRPr>
          </a:p>
          <a:p>
            <a:pPr marL="347472" indent="-347472">
              <a:spcBef>
                <a:spcPts val="0"/>
              </a:spcBef>
              <a:buSzPts val="1700"/>
              <a:buChar char="●"/>
            </a:pPr>
            <a:r>
              <a:rPr lang="en-US" sz="2400" dirty="0">
                <a:solidFill>
                  <a:schemeClr val="dk1"/>
                </a:solidFill>
              </a:rPr>
              <a:t>In November 2021, a draft updated version, SPD-41a was released with proposed additions. </a:t>
            </a:r>
          </a:p>
          <a:p>
            <a:pPr marL="804672" lvl="2" indent="-347472">
              <a:lnSpc>
                <a:spcPct val="100000"/>
              </a:lnSpc>
              <a:spcBef>
                <a:spcPts val="0"/>
              </a:spcBef>
              <a:buSzPts val="1800"/>
              <a:buChar char="○"/>
            </a:pPr>
            <a:r>
              <a:rPr lang="en-US" dirty="0">
                <a:solidFill>
                  <a:schemeClr val="dk1"/>
                </a:solidFill>
              </a:rPr>
              <a:t>An RFI* was released to the community and closed on March 4, 2022</a:t>
            </a:r>
          </a:p>
          <a:p>
            <a:pPr marL="804672" lvl="2" indent="-347472">
              <a:lnSpc>
                <a:spcPct val="100000"/>
              </a:lnSpc>
              <a:spcBef>
                <a:spcPts val="0"/>
              </a:spcBef>
              <a:buSzPts val="1800"/>
              <a:buChar char="○"/>
            </a:pPr>
            <a:r>
              <a:rPr lang="en-US" dirty="0">
                <a:solidFill>
                  <a:schemeClr val="dk1"/>
                </a:solidFill>
              </a:rPr>
              <a:t>SPD-41a was revised to address community input and released in Dec. 2022, </a:t>
            </a:r>
            <a:r>
              <a:rPr lang="en-US" dirty="0">
                <a:solidFill>
                  <a:schemeClr val="dk1"/>
                </a:solidFill>
                <a:hlinkClick r:id="rId3"/>
              </a:rPr>
              <a:t>https://science.nasa.gov/science-red/s3fs-public/atoms/files/SMD-information-policy-SPD-41a.pdf</a:t>
            </a:r>
            <a:r>
              <a:rPr lang="en-US" dirty="0">
                <a:solidFill>
                  <a:schemeClr val="dk1"/>
                </a:solidFill>
              </a:rPr>
              <a:t> </a:t>
            </a:r>
          </a:p>
          <a:p>
            <a:pPr marL="804672" lvl="2" indent="-347472">
              <a:lnSpc>
                <a:spcPct val="100000"/>
              </a:lnSpc>
              <a:spcBef>
                <a:spcPts val="0"/>
              </a:spcBef>
              <a:buSzPts val="1800"/>
              <a:buChar char="○"/>
            </a:pPr>
            <a:r>
              <a:rPr lang="en-US" dirty="0">
                <a:solidFill>
                  <a:schemeClr val="dk1"/>
                </a:solidFill>
              </a:rPr>
              <a:t>SPD-41a is consistent with the OSTP Public Access memo</a:t>
            </a:r>
          </a:p>
          <a:p>
            <a:pPr marL="804672" lvl="2" indent="-347472">
              <a:lnSpc>
                <a:spcPct val="100000"/>
              </a:lnSpc>
              <a:spcBef>
                <a:spcPts val="0"/>
              </a:spcBef>
              <a:buSzPts val="1800"/>
              <a:buChar char="○"/>
            </a:pPr>
            <a:r>
              <a:rPr lang="en-US" dirty="0">
                <a:solidFill>
                  <a:schemeClr val="dk1"/>
                </a:solidFill>
              </a:rPr>
              <a:t>Expect proposers to include open science costs in proposal budgets</a:t>
            </a:r>
            <a:endParaRPr lang="en-US" dirty="0"/>
          </a:p>
        </p:txBody>
      </p:sp>
      <p:sp>
        <p:nvSpPr>
          <p:cNvPr id="2" name="Slide Number Placeholder 1">
            <a:extLst>
              <a:ext uri="{FF2B5EF4-FFF2-40B4-BE49-F238E27FC236}">
                <a16:creationId xmlns:a16="http://schemas.microsoft.com/office/drawing/2014/main" id="{DCE0B44D-1D75-FFA2-4A1E-223DBA501C5F}"/>
              </a:ext>
            </a:extLst>
          </p:cNvPr>
          <p:cNvSpPr>
            <a:spLocks noGrp="1"/>
          </p:cNvSpPr>
          <p:nvPr>
            <p:ph type="title" idx="4294967295"/>
          </p:nvPr>
        </p:nvSpPr>
        <p:spPr>
          <a:xfrm>
            <a:off x="11737975" y="6492875"/>
            <a:ext cx="433388"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0434796-F1DE-4B59-8724-91F5B772EC1E}" type="slidenum">
              <a:rPr kumimoji="0" lang="en-US" sz="1200" b="1"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200" b="1" i="0" u="none" strike="noStrike" kern="1200" cap="none" spc="0" normalizeH="0" baseline="0" noProof="0" dirty="0">
              <a:ln>
                <a:noFill/>
              </a:ln>
              <a:solidFill>
                <a:schemeClr val="bg1"/>
              </a:solidFill>
              <a:effectLst/>
              <a:uLnTx/>
              <a:uFillTx/>
              <a:latin typeface="+mn-lt"/>
              <a:ea typeface="+mn-ea"/>
              <a:cs typeface="+mn-cs"/>
            </a:endParaRPr>
          </a:p>
        </p:txBody>
      </p:sp>
      <p:pic>
        <p:nvPicPr>
          <p:cNvPr id="9" name="Picture 6" descr="Circle with NASA in the middle&#10;">
            <a:extLst>
              <a:ext uri="{FF2B5EF4-FFF2-40B4-BE49-F238E27FC236}">
                <a16:creationId xmlns:a16="http://schemas.microsoft.com/office/drawing/2014/main" id="{E394789D-C35B-402E-BE94-E6DAF25CB5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5970226"/>
            <a:ext cx="1834690" cy="7072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DF4B7C06-0659-464C-9A08-22ADA21826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6677486"/>
            <a:ext cx="515938" cy="1805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2290131-1C43-AEE7-B1EE-0B2F9941170B}"/>
              </a:ext>
            </a:extLst>
          </p:cNvPr>
          <p:cNvSpPr txBox="1"/>
          <p:nvPr/>
        </p:nvSpPr>
        <p:spPr>
          <a:xfrm>
            <a:off x="917344" y="5508560"/>
            <a:ext cx="4003788" cy="461665"/>
          </a:xfrm>
          <a:prstGeom prst="rect">
            <a:avLst/>
          </a:prstGeom>
          <a:noFill/>
        </p:spPr>
        <p:txBody>
          <a:bodyPr wrap="none" rtlCol="0">
            <a:spAutoFit/>
          </a:bodyPr>
          <a:lstStyle/>
          <a:p>
            <a:r>
              <a:rPr lang="en-US" sz="2400" dirty="0"/>
              <a:t>*RFI = Request for Information</a:t>
            </a:r>
          </a:p>
        </p:txBody>
      </p:sp>
    </p:spTree>
    <p:extLst>
      <p:ext uri="{BB962C8B-B14F-4D97-AF65-F5344CB8AC3E}">
        <p14:creationId xmlns:p14="http://schemas.microsoft.com/office/powerpoint/2010/main" val="729687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Year of Open Science Colors">
      <a:dk1>
        <a:srgbClr val="262626"/>
      </a:dk1>
      <a:lt1>
        <a:sysClr val="window" lastClr="FFFFFF"/>
      </a:lt1>
      <a:dk2>
        <a:srgbClr val="005293"/>
      </a:dk2>
      <a:lt2>
        <a:srgbClr val="E7E6E6"/>
      </a:lt2>
      <a:accent1>
        <a:srgbClr val="C4AA4A"/>
      </a:accent1>
      <a:accent2>
        <a:srgbClr val="005293"/>
      </a:accent2>
      <a:accent3>
        <a:srgbClr val="33AF76"/>
      </a:accent3>
      <a:accent4>
        <a:srgbClr val="4BB9D5"/>
      </a:accent4>
      <a:accent5>
        <a:srgbClr val="5C5C5C"/>
      </a:accent5>
      <a:accent6>
        <a:srgbClr val="900000"/>
      </a:accent6>
      <a:hlink>
        <a:srgbClr val="005699"/>
      </a:hlink>
      <a:folHlink>
        <a:srgbClr val="473B70"/>
      </a:folHlink>
    </a:clrScheme>
    <a:fontScheme name="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13888</TotalTime>
  <Words>1089</Words>
  <Application>Microsoft Office PowerPoint</Application>
  <PresentationFormat>Widescreen</PresentationFormat>
  <Paragraphs>118</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Courier New</vt:lpstr>
      <vt:lpstr>Open Sans</vt:lpstr>
      <vt:lpstr>Raleway</vt:lpstr>
      <vt:lpstr>Roboto</vt:lpstr>
      <vt:lpstr>Office Theme</vt:lpstr>
      <vt:lpstr>  NASA: Committed to Open Science </vt:lpstr>
      <vt:lpstr>2</vt:lpstr>
      <vt:lpstr>3</vt:lpstr>
      <vt:lpstr>PowerPoint Presentation</vt:lpstr>
      <vt:lpstr>5</vt:lpstr>
      <vt:lpstr>6</vt:lpstr>
      <vt:lpstr>PowerPoint Presentation</vt:lpstr>
      <vt:lpstr>PowerPoint Presentation</vt:lpstr>
      <vt:lpstr>PowerPoint Presentation</vt:lpstr>
      <vt:lpstr>PowerPoint Presentation</vt:lpstr>
      <vt:lpstr>PowerPoint Presentation</vt:lpstr>
      <vt:lpstr>PowerPoint Presentation</vt:lpstr>
      <vt:lpstr>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of Open Science Presentation Template</dc:title>
  <dc:creator>Messner, Shannon K. (Contractor)</dc:creator>
  <cp:lastModifiedBy>Barbier, Louis M. (HQ-AE000)</cp:lastModifiedBy>
  <cp:revision>63</cp:revision>
  <dcterms:created xsi:type="dcterms:W3CDTF">2022-12-19T18:28:41Z</dcterms:created>
  <dcterms:modified xsi:type="dcterms:W3CDTF">2023-03-10T14:49:02Z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efcf2ec9-fe3b-44e4-9622-47efebe83a59</vt:lpwstr>
  </property>
  <property fmtid="{D5CDD505-2E9C-101B-9397-08002B2CF9AE}" pid="3" name="ContainsCUI">
    <vt:lpwstr>No</vt:lpwstr>
  </property>
</Properties>
</file>