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1067" r:id="rId6"/>
    <p:sldId id="1065" r:id="rId7"/>
    <p:sldId id="1099" r:id="rId8"/>
    <p:sldId id="1094" r:id="rId9"/>
    <p:sldId id="1082" r:id="rId10"/>
    <p:sldId id="1081" r:id="rId11"/>
    <p:sldId id="1087" r:id="rId12"/>
    <p:sldId id="1084" r:id="rId13"/>
    <p:sldId id="1089" r:id="rId14"/>
    <p:sldId id="1092" r:id="rId15"/>
    <p:sldId id="1085" r:id="rId16"/>
    <p:sldId id="1093" r:id="rId17"/>
    <p:sldId id="1091" r:id="rId18"/>
    <p:sldId id="10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0" userDrawn="1">
          <p15:clr>
            <a:srgbClr val="A4A3A4"/>
          </p15:clr>
        </p15:guide>
        <p15:guide id="2" pos="1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FF"/>
    <a:srgbClr val="41A01C"/>
    <a:srgbClr val="A64CA6"/>
    <a:srgbClr val="3277B7"/>
    <a:srgbClr val="F77F00"/>
    <a:srgbClr val="CD261D"/>
    <a:srgbClr val="CD261E"/>
    <a:srgbClr val="1940C1"/>
    <a:srgbClr val="3291E2"/>
    <a:srgbClr val="009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6A1CA-2CF9-5442-80F2-C59E1CC6398E}" v="250" dt="2021-03-10T13:54:23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85306"/>
  </p:normalViewPr>
  <p:slideViewPr>
    <p:cSldViewPr snapToGrid="0">
      <p:cViewPr varScale="1">
        <p:scale>
          <a:sx n="104" d="100"/>
          <a:sy n="104" d="100"/>
        </p:scale>
        <p:origin x="1288" y="200"/>
      </p:cViewPr>
      <p:guideLst>
        <p:guide orient="horz" pos="3000"/>
        <p:guide pos="19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50E5-BEB9-8542-BFEB-05B0D37080B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A120D-F35C-934E-938A-FFFC680A2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8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dirty="0">
                <a:effectLst/>
                <a:latin typeface="Helvetica" pitchFamily="2" charset="0"/>
              </a:rPr>
              <a:t>describe diagram in more detail (model is useful for scenario 1 but not 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OED also informs # tests to be performed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9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that you can still add in conservatism to probabilistic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9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effort taken to get the funding &amp;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62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7220" lvl="1" indent="-342900">
              <a:buFont typeface="+mj-lt"/>
              <a:buAutoNum type="arabicPeriod"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1722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3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8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*Hurricane analogy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*Resource allocation &amp; model fusion are automated in software</a:t>
            </a:r>
          </a:p>
          <a:p>
            <a:r>
              <a:rPr lang="en-US" dirty="0"/>
              <a:t>*Precision increases in terms of X instead of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22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effort taken to get the funding &amp;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point out that it’s robustness to impact events / astronaut falls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Point out that you can still add in conservatism to probabilistic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A120D-F35C-934E-938A-FFFC680A29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8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CEFB-62EC-B74A-9108-33FB14965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C3928-9DB5-874B-BB55-9716BC0EF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4EAD3-63E9-C448-A6EF-9AF5226D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17E-7792-794D-91C1-AA8E4B51932F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51F9-7FED-F24F-8500-93EC956E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C2DF-8546-0A49-B17A-50BB4F3B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0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BA9B-109F-3B44-8B06-CAE579C2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879BB-6F2E-ED43-8583-3676693B4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9BA04-BB9A-924A-A9E6-30AD1428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FCDE-16D9-9D41-83D1-705B79B63D52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06E50-3225-4347-B436-9AEBF8A6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95A9-0DDA-514F-A280-9D3C3B4D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0CCD3-874C-D648-9823-903850B4A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AA2F4-A12E-E148-BAE9-3FD1AF1F0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40339-81EE-8341-8781-4EE9B58A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C950-BFEB-2643-AF4A-A6B537CE8D45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31E62-0E54-024A-971A-E01C70BD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A945E-35FB-5F4B-B0EE-73760839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8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BAD8-84EC-7542-A3A5-B4E94BB5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F454B-70B9-4B47-9FA3-8EEB85D1C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9A88-911C-1D47-999F-926BB9C3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0D92-30B6-584B-9223-58ABA2451863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DD35D-80A7-1045-9FF4-5703DB75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ECCC1-48A2-104F-8273-0C9C7388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4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ED54B-DD7C-5D4F-9D12-831A07B9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A89B-0DB4-1046-AE4E-23660DB1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FDA39-962D-3F40-84E9-99C4A55F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C7F-EA40-4F48-8398-783630C80C64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DE550-8D12-DD4A-A155-0FA76406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69D0B-EC70-CB4B-85CD-5A6BED10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2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EE30-E5AE-D849-BF63-7E8DF15C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DFF8-F1FC-B648-9E66-C5196A0DA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67995-F36F-6944-B151-6998C0D95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10DDA-23A4-8C4F-A8D5-9F3F180A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0189-3132-234B-9A60-792DD43ED308}" type="datetime1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5CD25-3D8A-404D-991E-7A260B73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65C26-5C8A-C941-99D2-8A16D1AA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74FF-711E-6049-81E1-BD2EBA81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BA709-CE33-5746-B1EA-05E000AE7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94BAC-D39C-2D45-ACDA-66A2C3A39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0DFDB-2922-4547-934E-408587309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7203C-B9EE-5A49-84FB-B9B76C734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126F1-20EA-9D49-BF4A-1E77AE0C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A51-3E63-E14F-AA97-472567E2C4BD}" type="datetime1">
              <a:rPr lang="en-US" smtClean="0"/>
              <a:t>3/16/23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10E8BA-2797-984B-BFE3-6DD6EC59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7A639-FB2D-0A4A-8CD0-1B6894DE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6BBD-F855-194F-8E71-B16FACB2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0238A-C0CE-1546-99E7-69C16BAA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F529-772C-8547-A036-7ADAC3322713}" type="datetime1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F84AD-8E9B-3544-9D22-20354721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F5AEF-FF86-4D4E-B35D-150FDC4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3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DBE59-A235-C740-A285-5D54F548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EE98-A3B2-5746-B087-A6D6B7EFA7A2}" type="datetime1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884C8-8BC1-D24F-9F4A-CA81AF17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45DA7-1FF7-8A49-AE83-C73A6C86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1A03-CBD3-D848-908C-853A0FA0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F537B-12EE-1E48-9C91-2A95BF21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C2A8B-BFAA-9F48-BC2A-789C83E92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46989-F61E-A649-980C-F29406B1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7029-F2BF-1941-8B97-53F4C677F878}" type="datetime1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A4305-8485-0F4F-8C5C-2A1240B9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29848-3557-2141-82B9-65EB8718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0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6574-6ED3-B443-9A08-501CEC34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39FA9-C340-E94D-B29D-6E9407EEC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74FB8-6E3D-3545-BC3B-0D9262D2B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9A442-1CF7-9C46-A172-9AEB5D28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B24-BBB4-654F-856E-7CA194BD5C9C}" type="datetime1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0BEFE-DF2A-A346-975C-F5CEC0BF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68173-941E-5F45-A263-6703B1BA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166C9-0881-5148-A56A-7D64EA8C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347B3-9D15-6840-815D-FFE975B7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C53DC-055C-5F4E-95D8-D386A55A7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880EE-14C4-424B-A58B-A717A68459AF}" type="datetime1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E449-27FE-1847-998E-9EF50302C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1AEE9-4025-7047-B963-B21F505A9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9024-17AB-1C4B-8F61-EF10F7509D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NASAlogo.png">
            <a:extLst>
              <a:ext uri="{FF2B5EF4-FFF2-40B4-BE49-F238E27FC236}">
                <a16:creationId xmlns:a16="http://schemas.microsoft.com/office/drawing/2014/main" id="{B931D0D4-25F5-C245-818A-19A9C1E1AE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9991" y="115973"/>
            <a:ext cx="854155" cy="73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96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9.jpeg"/><Relationship Id="rId4" Type="http://schemas.openxmlformats.org/officeDocument/2006/relationships/image" Target="../media/image22.emf"/><Relationship Id="rId9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3DBF-DE7D-144C-97EE-B6AF4FF6C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683" y="275492"/>
            <a:ext cx="10025741" cy="2836105"/>
          </a:xfrm>
        </p:spPr>
        <p:txBody>
          <a:bodyPr>
            <a:normAutofit/>
          </a:bodyPr>
          <a:lstStyle/>
          <a:p>
            <a:r>
              <a:rPr lang="en-US" sz="4000" dirty="0"/>
              <a:t>Uncertainty Quantification (UQ) for </a:t>
            </a:r>
            <a:br>
              <a:rPr lang="en-US" sz="4000" dirty="0"/>
            </a:br>
            <a:r>
              <a:rPr lang="en-US" sz="4000" dirty="0"/>
              <a:t>Modeling and Simulation at NASA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B9525-8374-5049-927B-F8D001BEFF7D}"/>
              </a:ext>
            </a:extLst>
          </p:cNvPr>
          <p:cNvSpPr txBox="1"/>
          <p:nvPr/>
        </p:nvSpPr>
        <p:spPr>
          <a:xfrm>
            <a:off x="11151" y="3690304"/>
            <a:ext cx="1219200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/>
              <a:t>Presenter: James Warner</a:t>
            </a:r>
          </a:p>
          <a:p>
            <a:pPr algn="ctr"/>
            <a:r>
              <a:rPr lang="en-US" sz="3200" baseline="30000" dirty="0"/>
              <a:t>Team: Patrick </a:t>
            </a:r>
            <a:r>
              <a:rPr lang="en-US" sz="3200" baseline="30000" dirty="0" err="1"/>
              <a:t>Leser</a:t>
            </a:r>
            <a:r>
              <a:rPr lang="en-US" sz="3200" baseline="30000" dirty="0"/>
              <a:t>, Paul </a:t>
            </a:r>
            <a:r>
              <a:rPr lang="en-US" sz="3200" baseline="30000" dirty="0" err="1"/>
              <a:t>Leser</a:t>
            </a:r>
            <a:r>
              <a:rPr lang="en-US" sz="3200" baseline="30000" dirty="0"/>
              <a:t>, Geoff </a:t>
            </a:r>
            <a:r>
              <a:rPr lang="en-US" sz="3200" baseline="30000" dirty="0" err="1"/>
              <a:t>Bomarito</a:t>
            </a:r>
            <a:endParaRPr lang="en-US" sz="3200" baseline="30000" dirty="0"/>
          </a:p>
          <a:p>
            <a:pPr algn="ctr"/>
            <a:r>
              <a:rPr lang="en-US" sz="3200" baseline="30000" dirty="0"/>
              <a:t>Durability, Damage Tolerance, &amp; Reliability Branch</a:t>
            </a:r>
          </a:p>
          <a:p>
            <a:pPr algn="ctr"/>
            <a:r>
              <a:rPr lang="en-US" sz="3200" baseline="30000" dirty="0"/>
              <a:t>NASA Langley Research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C7FD8-7694-6E4C-B34E-021980C9AE57}"/>
              </a:ext>
            </a:extLst>
          </p:cNvPr>
          <p:cNvSpPr txBox="1"/>
          <p:nvPr/>
        </p:nvSpPr>
        <p:spPr>
          <a:xfrm>
            <a:off x="-5447" y="546555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Statistical Engineering Interagency Agreement Meeting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March 24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2023</a:t>
            </a:r>
            <a:endParaRPr lang="en-US" sz="24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F733EC-FFC9-7236-D451-F8A28B38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65966"/>
            <a:ext cx="10505302" cy="5017604"/>
          </a:xfrm>
        </p:spPr>
        <p:txBody>
          <a:bodyPr>
            <a:norm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</a:t>
            </a:r>
            <a:r>
              <a:rPr lang="en-US" sz="2800" dirty="0"/>
              <a:t>Traditional certification approaches using factor of safety (</a:t>
            </a:r>
            <a:r>
              <a:rPr lang="en-US" sz="2800" dirty="0" err="1"/>
              <a:t>FoS</a:t>
            </a:r>
            <a:r>
              <a:rPr lang="en-US" sz="2800" dirty="0"/>
              <a:t>) cannot satisfy both weight and robustness requirements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5" y="6356350"/>
            <a:ext cx="2743200" cy="365125"/>
          </a:xfrm>
        </p:spPr>
        <p:txBody>
          <a:bodyPr/>
          <a:lstStyle/>
          <a:p>
            <a:fld id="{FF659024-17AB-1C4B-8F61-EF10F7509DAF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Reliability Analysis for the </a:t>
            </a:r>
            <a:r>
              <a:rPr lang="en-US" sz="3200" dirty="0" err="1"/>
              <a:t>xEMU</a:t>
            </a:r>
            <a:r>
              <a:rPr lang="en-US" sz="3200" dirty="0"/>
              <a:t> Spacesuit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A9B41-94A1-47E9-7711-5305034D74CD}"/>
              </a:ext>
            </a:extLst>
          </p:cNvPr>
          <p:cNvSpPr txBox="1"/>
          <p:nvPr/>
        </p:nvSpPr>
        <p:spPr>
          <a:xfrm>
            <a:off x="1673930" y="2283257"/>
            <a:ext cx="32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Traditional Design Based on FoS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8703E8-F5EF-6E06-F730-AE9D297356C5}"/>
              </a:ext>
            </a:extLst>
          </p:cNvPr>
          <p:cNvSpPr txBox="1"/>
          <p:nvPr/>
        </p:nvSpPr>
        <p:spPr>
          <a:xfrm>
            <a:off x="6413856" y="2287676"/>
            <a:ext cx="41758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/>
              <a:t>FoS</a:t>
            </a:r>
            <a:r>
              <a:rPr lang="en-US" b="1" u="sng" dirty="0"/>
              <a:t> Shortcomings</a:t>
            </a:r>
          </a:p>
          <a:p>
            <a:pPr algn="ctr"/>
            <a:endParaRPr lang="en-US" sz="4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i="1" dirty="0"/>
              <a:t>Difficulties</a:t>
            </a:r>
            <a:r>
              <a:rPr lang="en-US" sz="1600" dirty="0"/>
              <a:t> specifying for new vehicles, materials, environments</a:t>
            </a:r>
            <a:endParaRPr lang="en-US" sz="1600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i="1" dirty="0"/>
              <a:t>Inconsistencies</a:t>
            </a:r>
            <a:r>
              <a:rPr lang="en-US" sz="1600" b="1" dirty="0"/>
              <a:t> </a:t>
            </a:r>
            <a:r>
              <a:rPr lang="en-US" sz="1600" dirty="0"/>
              <a:t>observed across programs,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i="1" dirty="0"/>
              <a:t>(Often) Overly conservative </a:t>
            </a:r>
            <a:r>
              <a:rPr lang="en-US" sz="1600" i="1" dirty="0"/>
              <a:t> </a:t>
            </a:r>
            <a:r>
              <a:rPr lang="en-US" sz="1600" dirty="0"/>
              <a:t>- may be sequentially applied by multiple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i="1" dirty="0"/>
              <a:t>(Potentially) Under conservative</a:t>
            </a:r>
            <a:r>
              <a:rPr lang="en-US" sz="1600" dirty="0"/>
              <a:t> – no direct connection to design reliability/risk</a:t>
            </a:r>
            <a:endParaRPr lang="en-US" sz="1600" b="1" i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A1FEF2-0207-E865-125E-8546AB177D04}"/>
              </a:ext>
            </a:extLst>
          </p:cNvPr>
          <p:cNvCxnSpPr>
            <a:cxnSpLocks/>
          </p:cNvCxnSpPr>
          <p:nvPr/>
        </p:nvCxnSpPr>
        <p:spPr>
          <a:xfrm>
            <a:off x="1578562" y="4362753"/>
            <a:ext cx="3200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1A5E1CB-17F1-EA65-E240-ABB7BB9DCB19}"/>
              </a:ext>
            </a:extLst>
          </p:cNvPr>
          <p:cNvSpPr/>
          <p:nvPr/>
        </p:nvSpPr>
        <p:spPr>
          <a:xfrm>
            <a:off x="2004246" y="3212485"/>
            <a:ext cx="164592" cy="1143000"/>
          </a:xfrm>
          <a:prstGeom prst="rect">
            <a:avLst/>
          </a:prstGeom>
          <a:solidFill>
            <a:srgbClr val="FF0000">
              <a:alpha val="25794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DA346F-61A4-13AE-16DB-B0BAED91ED09}"/>
              </a:ext>
            </a:extLst>
          </p:cNvPr>
          <p:cNvSpPr/>
          <p:nvPr/>
        </p:nvSpPr>
        <p:spPr>
          <a:xfrm>
            <a:off x="2605761" y="3212482"/>
            <a:ext cx="164592" cy="1143000"/>
          </a:xfrm>
          <a:prstGeom prst="rect">
            <a:avLst/>
          </a:prstGeom>
          <a:solidFill>
            <a:srgbClr val="FF0000">
              <a:alpha val="25794"/>
            </a:srgb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F5DE2A-CBA0-A359-2741-79F7A09916FE}"/>
              </a:ext>
            </a:extLst>
          </p:cNvPr>
          <p:cNvSpPr/>
          <p:nvPr/>
        </p:nvSpPr>
        <p:spPr>
          <a:xfrm>
            <a:off x="4204902" y="3218832"/>
            <a:ext cx="164592" cy="1143000"/>
          </a:xfrm>
          <a:prstGeom prst="rect">
            <a:avLst/>
          </a:prstGeom>
          <a:solidFill>
            <a:srgbClr val="41A01C">
              <a:alpha val="46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AE7835-63D3-9DC6-3D8E-0403AE56797C}"/>
              </a:ext>
            </a:extLst>
          </p:cNvPr>
          <p:cNvSpPr/>
          <p:nvPr/>
        </p:nvSpPr>
        <p:spPr>
          <a:xfrm>
            <a:off x="3549391" y="3218832"/>
            <a:ext cx="164592" cy="1143000"/>
          </a:xfrm>
          <a:prstGeom prst="rect">
            <a:avLst/>
          </a:prstGeom>
          <a:solidFill>
            <a:srgbClr val="41A01C">
              <a:alpha val="46000"/>
            </a:srgb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F5E06D1-4864-B282-90D4-9E42184F1864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 flipV="1">
            <a:off x="2168838" y="3783982"/>
            <a:ext cx="436923" cy="3"/>
          </a:xfrm>
          <a:prstGeom prst="straightConnector1">
            <a:avLst/>
          </a:prstGeom>
          <a:ln w="95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3E3FB9C-08A7-CA2D-5FA6-783143CAC50F}"/>
              </a:ext>
            </a:extLst>
          </p:cNvPr>
          <p:cNvSpPr txBox="1"/>
          <p:nvPr/>
        </p:nvSpPr>
        <p:spPr>
          <a:xfrm>
            <a:off x="1826455" y="2656717"/>
            <a:ext cx="1317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Factor of Safety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AA3A47-CA4A-F86B-0C01-5095368175CA}"/>
              </a:ext>
            </a:extLst>
          </p:cNvPr>
          <p:cNvSpPr txBox="1"/>
          <p:nvPr/>
        </p:nvSpPr>
        <p:spPr>
          <a:xfrm>
            <a:off x="3314992" y="2665209"/>
            <a:ext cx="1496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Knockdown factor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766B63-1801-C477-3339-F5B51532423C}"/>
              </a:ext>
            </a:extLst>
          </p:cNvPr>
          <p:cNvCxnSpPr>
            <a:stCxn id="32" idx="1"/>
            <a:endCxn id="33" idx="3"/>
          </p:cNvCxnSpPr>
          <p:nvPr/>
        </p:nvCxnSpPr>
        <p:spPr>
          <a:xfrm flipH="1">
            <a:off x="3713983" y="3790332"/>
            <a:ext cx="490919" cy="0"/>
          </a:xfrm>
          <a:prstGeom prst="straightConnector1">
            <a:avLst/>
          </a:prstGeom>
          <a:ln w="95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>
            <a:extLst>
              <a:ext uri="{FF2B5EF4-FFF2-40B4-BE49-F238E27FC236}">
                <a16:creationId xmlns:a16="http://schemas.microsoft.com/office/drawing/2014/main" id="{E0A03260-0F77-E8FF-E775-B77A18D4BAE4}"/>
              </a:ext>
            </a:extLst>
          </p:cNvPr>
          <p:cNvSpPr/>
          <p:nvPr/>
        </p:nvSpPr>
        <p:spPr>
          <a:xfrm>
            <a:off x="2309469" y="2919267"/>
            <a:ext cx="122749" cy="818647"/>
          </a:xfrm>
          <a:custGeom>
            <a:avLst/>
            <a:gdLst>
              <a:gd name="connsiteX0" fmla="*/ 202657 w 216945"/>
              <a:gd name="connsiteY0" fmla="*/ 1057275 h 1057275"/>
              <a:gd name="connsiteX1" fmla="*/ 16920 w 216945"/>
              <a:gd name="connsiteY1" fmla="*/ 514350 h 1057275"/>
              <a:gd name="connsiteX2" fmla="*/ 31207 w 216945"/>
              <a:gd name="connsiteY2" fmla="*/ 257175 h 1057275"/>
              <a:gd name="connsiteX3" fmla="*/ 216945 w 216945"/>
              <a:gd name="connsiteY3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45" h="1057275">
                <a:moveTo>
                  <a:pt x="202657" y="1057275"/>
                </a:moveTo>
                <a:cubicBezTo>
                  <a:pt x="124076" y="852487"/>
                  <a:pt x="45495" y="647700"/>
                  <a:pt x="16920" y="514350"/>
                </a:cubicBezTo>
                <a:cubicBezTo>
                  <a:pt x="-11655" y="381000"/>
                  <a:pt x="-2131" y="342900"/>
                  <a:pt x="31207" y="257175"/>
                </a:cubicBezTo>
                <a:cubicBezTo>
                  <a:pt x="64544" y="171450"/>
                  <a:pt x="140744" y="85725"/>
                  <a:pt x="21694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A8AF7730-95AE-12AD-7364-6D56C0DEDCCF}"/>
              </a:ext>
            </a:extLst>
          </p:cNvPr>
          <p:cNvSpPr/>
          <p:nvPr/>
        </p:nvSpPr>
        <p:spPr>
          <a:xfrm>
            <a:off x="3920927" y="2953772"/>
            <a:ext cx="133056" cy="804360"/>
          </a:xfrm>
          <a:custGeom>
            <a:avLst/>
            <a:gdLst>
              <a:gd name="connsiteX0" fmla="*/ 171968 w 171968"/>
              <a:gd name="connsiteY0" fmla="*/ 985837 h 985837"/>
              <a:gd name="connsiteX1" fmla="*/ 518 w 171968"/>
              <a:gd name="connsiteY1" fmla="*/ 642937 h 985837"/>
              <a:gd name="connsiteX2" fmla="*/ 129106 w 171968"/>
              <a:gd name="connsiteY2" fmla="*/ 0 h 9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968" h="985837">
                <a:moveTo>
                  <a:pt x="171968" y="985837"/>
                </a:moveTo>
                <a:cubicBezTo>
                  <a:pt x="89815" y="896540"/>
                  <a:pt x="7662" y="807243"/>
                  <a:pt x="518" y="642937"/>
                </a:cubicBezTo>
                <a:cubicBezTo>
                  <a:pt x="-6626" y="478631"/>
                  <a:pt x="61240" y="239315"/>
                  <a:pt x="12910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D138C7-A31F-7E4A-7869-B5267091E728}"/>
              </a:ext>
            </a:extLst>
          </p:cNvPr>
          <p:cNvSpPr txBox="1"/>
          <p:nvPr/>
        </p:nvSpPr>
        <p:spPr>
          <a:xfrm>
            <a:off x="1964519" y="4374233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Load (L)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2F2007-ECD6-3574-5A66-22DBEDC22F0C}"/>
              </a:ext>
            </a:extLst>
          </p:cNvPr>
          <p:cNvSpPr txBox="1"/>
          <p:nvPr/>
        </p:nvSpPr>
        <p:spPr>
          <a:xfrm>
            <a:off x="3330337" y="4372090"/>
            <a:ext cx="1344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Resistance (R)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14E6DAF-B970-4258-D9D4-17EF7AF4DEF1}"/>
              </a:ext>
            </a:extLst>
          </p:cNvPr>
          <p:cNvCxnSpPr>
            <a:stCxn id="31" idx="3"/>
            <a:endCxn id="33" idx="1"/>
          </p:cNvCxnSpPr>
          <p:nvPr/>
        </p:nvCxnSpPr>
        <p:spPr>
          <a:xfrm>
            <a:off x="2770353" y="3783982"/>
            <a:ext cx="779038" cy="0"/>
          </a:xfrm>
          <a:prstGeom prst="straightConnector1">
            <a:avLst/>
          </a:prstGeom>
          <a:ln w="95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8BD6D26-A0D4-77BC-9CE5-7D0A11E79B09}"/>
              </a:ext>
            </a:extLst>
          </p:cNvPr>
          <p:cNvSpPr txBox="1"/>
          <p:nvPr/>
        </p:nvSpPr>
        <p:spPr>
          <a:xfrm>
            <a:off x="2816804" y="3520739"/>
            <a:ext cx="70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Margin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9E9EFD-B1D3-BA71-C105-7672B0F56C44}"/>
              </a:ext>
            </a:extLst>
          </p:cNvPr>
          <p:cNvSpPr txBox="1"/>
          <p:nvPr/>
        </p:nvSpPr>
        <p:spPr>
          <a:xfrm>
            <a:off x="1005985" y="3545240"/>
            <a:ext cx="948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Calculated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1F1C8E-2B52-C323-9A7D-7D31D7320AA9}"/>
              </a:ext>
            </a:extLst>
          </p:cNvPr>
          <p:cNvSpPr txBox="1"/>
          <p:nvPr/>
        </p:nvSpPr>
        <p:spPr>
          <a:xfrm>
            <a:off x="4498435" y="3567649"/>
            <a:ext cx="948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Calculated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00F3C210-CC4B-FAAB-C8F5-9CFBCEBCBBCB}"/>
              </a:ext>
            </a:extLst>
          </p:cNvPr>
          <p:cNvSpPr/>
          <p:nvPr/>
        </p:nvSpPr>
        <p:spPr>
          <a:xfrm>
            <a:off x="4437687" y="3454104"/>
            <a:ext cx="478937" cy="167085"/>
          </a:xfrm>
          <a:custGeom>
            <a:avLst/>
            <a:gdLst>
              <a:gd name="connsiteX0" fmla="*/ 528637 w 528637"/>
              <a:gd name="connsiteY0" fmla="*/ 85725 h 85725"/>
              <a:gd name="connsiteX1" fmla="*/ 428625 w 528637"/>
              <a:gd name="connsiteY1" fmla="*/ 42862 h 85725"/>
              <a:gd name="connsiteX2" fmla="*/ 0 w 528637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637" h="85725">
                <a:moveTo>
                  <a:pt x="528637" y="85725"/>
                </a:moveTo>
                <a:cubicBezTo>
                  <a:pt x="522684" y="71437"/>
                  <a:pt x="516731" y="57149"/>
                  <a:pt x="428625" y="42862"/>
                </a:cubicBezTo>
                <a:cubicBezTo>
                  <a:pt x="340519" y="28574"/>
                  <a:pt x="170259" y="14287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2E7DD991-38F8-9AF7-2E5E-D4591CDA54CE}"/>
              </a:ext>
            </a:extLst>
          </p:cNvPr>
          <p:cNvSpPr/>
          <p:nvPr/>
        </p:nvSpPr>
        <p:spPr>
          <a:xfrm>
            <a:off x="1389882" y="3436291"/>
            <a:ext cx="514350" cy="115887"/>
          </a:xfrm>
          <a:custGeom>
            <a:avLst/>
            <a:gdLst>
              <a:gd name="connsiteX0" fmla="*/ 0 w 514350"/>
              <a:gd name="connsiteY0" fmla="*/ 115887 h 115887"/>
              <a:gd name="connsiteX1" fmla="*/ 157163 w 514350"/>
              <a:gd name="connsiteY1" fmla="*/ 15874 h 115887"/>
              <a:gd name="connsiteX2" fmla="*/ 514350 w 514350"/>
              <a:gd name="connsiteY2" fmla="*/ 15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15887">
                <a:moveTo>
                  <a:pt x="0" y="115887"/>
                </a:moveTo>
                <a:cubicBezTo>
                  <a:pt x="35719" y="75405"/>
                  <a:pt x="71438" y="34924"/>
                  <a:pt x="157163" y="15874"/>
                </a:cubicBezTo>
                <a:cubicBezTo>
                  <a:pt x="242888" y="-3176"/>
                  <a:pt x="378619" y="-795"/>
                  <a:pt x="514350" y="1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9F16340-8FCD-6221-1BEA-E1C50872B3F8}"/>
              </a:ext>
            </a:extLst>
          </p:cNvPr>
          <p:cNvCxnSpPr>
            <a:cxnSpLocks/>
          </p:cNvCxnSpPr>
          <p:nvPr/>
        </p:nvCxnSpPr>
        <p:spPr>
          <a:xfrm>
            <a:off x="2168838" y="3783412"/>
            <a:ext cx="2036064" cy="6347"/>
          </a:xfrm>
          <a:prstGeom prst="straightConnector1">
            <a:avLst/>
          </a:prstGeom>
          <a:ln w="9525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EB61AF-590E-98B6-1C39-4A90080063C5}"/>
                  </a:ext>
                </a:extLst>
              </p:cNvPr>
              <p:cNvSpPr txBox="1"/>
              <p:nvPr/>
            </p:nvSpPr>
            <p:spPr>
              <a:xfrm>
                <a:off x="1731613" y="4760656"/>
                <a:ext cx="3055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/>
                  <a:t>Certify design if </a:t>
                </a:r>
                <a:r>
                  <a:rPr lang="en-US" i="1" dirty="0"/>
                  <a:t>Margin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i="1" dirty="0"/>
                  <a:t> 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EB61AF-590E-98B6-1C39-4A9008006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613" y="4760656"/>
                <a:ext cx="3055260" cy="369332"/>
              </a:xfrm>
              <a:prstGeom prst="rect">
                <a:avLst/>
              </a:prstGeom>
              <a:blipFill>
                <a:blip r:embed="rId3"/>
                <a:stretch>
                  <a:fillRect l="-1245" t="-6452" r="-124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88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0" grpId="0" animBg="1"/>
      <p:bldP spid="31" grpId="0" animBg="1"/>
      <p:bldP spid="32" grpId="0" animBg="1"/>
      <p:bldP spid="33" grpId="0" animBg="1"/>
      <p:bldP spid="35" grpId="0"/>
      <p:bldP spid="36" grpId="0"/>
      <p:bldP spid="38" grpId="0" animBg="1"/>
      <p:bldP spid="39" grpId="0" animBg="1"/>
      <p:bldP spid="40" grpId="0"/>
      <p:bldP spid="43" grpId="0"/>
      <p:bldP spid="45" grpId="0"/>
      <p:bldP spid="46" grpId="0"/>
      <p:bldP spid="47" grpId="0"/>
      <p:bldP spid="48" grpId="0" animBg="1"/>
      <p:bldP spid="49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5" y="6356350"/>
            <a:ext cx="2743200" cy="365125"/>
          </a:xfrm>
        </p:spPr>
        <p:txBody>
          <a:bodyPr/>
          <a:lstStyle/>
          <a:p>
            <a:fld id="{FF659024-17AB-1C4B-8F61-EF10F7509DAF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Reliability Analysis for the </a:t>
            </a:r>
            <a:r>
              <a:rPr lang="en-US" sz="3200" dirty="0" err="1"/>
              <a:t>xEMU</a:t>
            </a:r>
            <a:r>
              <a:rPr lang="en-US" sz="3200" dirty="0"/>
              <a:t> Spacesuit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F733EC-FFC9-7236-D451-F8A28B38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65966"/>
            <a:ext cx="10505302" cy="5017604"/>
          </a:xfrm>
        </p:spPr>
        <p:txBody>
          <a:bodyPr>
            <a:norm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</a:t>
            </a:r>
            <a:r>
              <a:rPr lang="en-US" sz="2800" dirty="0"/>
              <a:t>Traditional certification approaches using factor of safety (</a:t>
            </a:r>
            <a:r>
              <a:rPr lang="en-US" sz="2800" dirty="0" err="1"/>
              <a:t>FoS</a:t>
            </a:r>
            <a:r>
              <a:rPr lang="en-US" sz="2800" dirty="0"/>
              <a:t>) cannot satisfy both weight and robustness requirements </a:t>
            </a:r>
          </a:p>
          <a:p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B21E2A-DB1E-EFFD-546B-2672B22BD932}"/>
              </a:ext>
            </a:extLst>
          </p:cNvPr>
          <p:cNvCxnSpPr>
            <a:cxnSpLocks/>
          </p:cNvCxnSpPr>
          <p:nvPr/>
        </p:nvCxnSpPr>
        <p:spPr>
          <a:xfrm flipV="1">
            <a:off x="6982164" y="4340470"/>
            <a:ext cx="3200400" cy="291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00F497B0-91FA-3A0F-9C13-B2DAA22C95A5}"/>
              </a:ext>
            </a:extLst>
          </p:cNvPr>
          <p:cNvSpPr/>
          <p:nvPr/>
        </p:nvSpPr>
        <p:spPr>
          <a:xfrm>
            <a:off x="7155181" y="2991730"/>
            <a:ext cx="1874520" cy="1348740"/>
          </a:xfrm>
          <a:custGeom>
            <a:avLst/>
            <a:gdLst>
              <a:gd name="connsiteX0" fmla="*/ 0 w 2357437"/>
              <a:gd name="connsiteY0" fmla="*/ 1577885 h 1592173"/>
              <a:gd name="connsiteX1" fmla="*/ 300037 w 2357437"/>
              <a:gd name="connsiteY1" fmla="*/ 1492160 h 1592173"/>
              <a:gd name="connsiteX2" fmla="*/ 514350 w 2357437"/>
              <a:gd name="connsiteY2" fmla="*/ 1277848 h 1592173"/>
              <a:gd name="connsiteX3" fmla="*/ 628650 w 2357437"/>
              <a:gd name="connsiteY3" fmla="*/ 1077823 h 1592173"/>
              <a:gd name="connsiteX4" fmla="*/ 742950 w 2357437"/>
              <a:gd name="connsiteY4" fmla="*/ 777785 h 1592173"/>
              <a:gd name="connsiteX5" fmla="*/ 814387 w 2357437"/>
              <a:gd name="connsiteY5" fmla="*/ 463460 h 1592173"/>
              <a:gd name="connsiteX6" fmla="*/ 885825 w 2357437"/>
              <a:gd name="connsiteY6" fmla="*/ 163423 h 1592173"/>
              <a:gd name="connsiteX7" fmla="*/ 985837 w 2357437"/>
              <a:gd name="connsiteY7" fmla="*/ 34835 h 1592173"/>
              <a:gd name="connsiteX8" fmla="*/ 1171575 w 2357437"/>
              <a:gd name="connsiteY8" fmla="*/ 6260 h 1592173"/>
              <a:gd name="connsiteX9" fmla="*/ 1343025 w 2357437"/>
              <a:gd name="connsiteY9" fmla="*/ 134848 h 1592173"/>
              <a:gd name="connsiteX10" fmla="*/ 1428750 w 2357437"/>
              <a:gd name="connsiteY10" fmla="*/ 377735 h 1592173"/>
              <a:gd name="connsiteX11" fmla="*/ 1528762 w 2357437"/>
              <a:gd name="connsiteY11" fmla="*/ 692060 h 1592173"/>
              <a:gd name="connsiteX12" fmla="*/ 1585912 w 2357437"/>
              <a:gd name="connsiteY12" fmla="*/ 977810 h 1592173"/>
              <a:gd name="connsiteX13" fmla="*/ 1685925 w 2357437"/>
              <a:gd name="connsiteY13" fmla="*/ 1192123 h 1592173"/>
              <a:gd name="connsiteX14" fmla="*/ 1857375 w 2357437"/>
              <a:gd name="connsiteY14" fmla="*/ 1320710 h 1592173"/>
              <a:gd name="connsiteX15" fmla="*/ 2071687 w 2357437"/>
              <a:gd name="connsiteY15" fmla="*/ 1420723 h 1592173"/>
              <a:gd name="connsiteX16" fmla="*/ 2257425 w 2357437"/>
              <a:gd name="connsiteY16" fmla="*/ 1549310 h 1592173"/>
              <a:gd name="connsiteX17" fmla="*/ 2357437 w 2357437"/>
              <a:gd name="connsiteY17" fmla="*/ 1592173 h 159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57437" h="1592173">
                <a:moveTo>
                  <a:pt x="0" y="1577885"/>
                </a:moveTo>
                <a:cubicBezTo>
                  <a:pt x="107156" y="1560025"/>
                  <a:pt x="214312" y="1542166"/>
                  <a:pt x="300037" y="1492160"/>
                </a:cubicBezTo>
                <a:cubicBezTo>
                  <a:pt x="385762" y="1442154"/>
                  <a:pt x="459581" y="1346904"/>
                  <a:pt x="514350" y="1277848"/>
                </a:cubicBezTo>
                <a:cubicBezTo>
                  <a:pt x="569119" y="1208792"/>
                  <a:pt x="590550" y="1161167"/>
                  <a:pt x="628650" y="1077823"/>
                </a:cubicBezTo>
                <a:cubicBezTo>
                  <a:pt x="666750" y="994479"/>
                  <a:pt x="711994" y="880179"/>
                  <a:pt x="742950" y="777785"/>
                </a:cubicBezTo>
                <a:cubicBezTo>
                  <a:pt x="773906" y="675391"/>
                  <a:pt x="790575" y="565854"/>
                  <a:pt x="814387" y="463460"/>
                </a:cubicBezTo>
                <a:cubicBezTo>
                  <a:pt x="838199" y="361066"/>
                  <a:pt x="857250" y="234860"/>
                  <a:pt x="885825" y="163423"/>
                </a:cubicBezTo>
                <a:cubicBezTo>
                  <a:pt x="914400" y="91985"/>
                  <a:pt x="938212" y="61029"/>
                  <a:pt x="985837" y="34835"/>
                </a:cubicBezTo>
                <a:cubicBezTo>
                  <a:pt x="1033462" y="8641"/>
                  <a:pt x="1112044" y="-10409"/>
                  <a:pt x="1171575" y="6260"/>
                </a:cubicBezTo>
                <a:cubicBezTo>
                  <a:pt x="1231106" y="22929"/>
                  <a:pt x="1300163" y="72935"/>
                  <a:pt x="1343025" y="134848"/>
                </a:cubicBezTo>
                <a:cubicBezTo>
                  <a:pt x="1385888" y="196760"/>
                  <a:pt x="1397794" y="284866"/>
                  <a:pt x="1428750" y="377735"/>
                </a:cubicBezTo>
                <a:cubicBezTo>
                  <a:pt x="1459706" y="470604"/>
                  <a:pt x="1502568" y="592047"/>
                  <a:pt x="1528762" y="692060"/>
                </a:cubicBezTo>
                <a:cubicBezTo>
                  <a:pt x="1554956" y="792072"/>
                  <a:pt x="1559718" y="894466"/>
                  <a:pt x="1585912" y="977810"/>
                </a:cubicBezTo>
                <a:cubicBezTo>
                  <a:pt x="1612106" y="1061154"/>
                  <a:pt x="1640681" y="1134973"/>
                  <a:pt x="1685925" y="1192123"/>
                </a:cubicBezTo>
                <a:cubicBezTo>
                  <a:pt x="1731169" y="1249273"/>
                  <a:pt x="1793081" y="1282610"/>
                  <a:pt x="1857375" y="1320710"/>
                </a:cubicBezTo>
                <a:cubicBezTo>
                  <a:pt x="1921669" y="1358810"/>
                  <a:pt x="2005012" y="1382623"/>
                  <a:pt x="2071687" y="1420723"/>
                </a:cubicBezTo>
                <a:cubicBezTo>
                  <a:pt x="2138362" y="1458823"/>
                  <a:pt x="2209800" y="1520735"/>
                  <a:pt x="2257425" y="1549310"/>
                </a:cubicBezTo>
                <a:cubicBezTo>
                  <a:pt x="2305050" y="1577885"/>
                  <a:pt x="2331243" y="1585029"/>
                  <a:pt x="2357437" y="1592173"/>
                </a:cubicBezTo>
              </a:path>
            </a:pathLst>
          </a:custGeom>
          <a:solidFill>
            <a:srgbClr val="FF0000">
              <a:alpha val="2562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ADDAFD48-4C53-1877-26AB-64133C2E6A10}"/>
              </a:ext>
            </a:extLst>
          </p:cNvPr>
          <p:cNvSpPr/>
          <p:nvPr/>
        </p:nvSpPr>
        <p:spPr>
          <a:xfrm>
            <a:off x="8663940" y="2785990"/>
            <a:ext cx="1371600" cy="1554480"/>
          </a:xfrm>
          <a:custGeom>
            <a:avLst/>
            <a:gdLst>
              <a:gd name="connsiteX0" fmla="*/ 0 w 2271713"/>
              <a:gd name="connsiteY0" fmla="*/ 1588356 h 1597358"/>
              <a:gd name="connsiteX1" fmla="*/ 114300 w 2271713"/>
              <a:gd name="connsiteY1" fmla="*/ 1559781 h 1597358"/>
              <a:gd name="connsiteX2" fmla="*/ 400050 w 2271713"/>
              <a:gd name="connsiteY2" fmla="*/ 1288318 h 1597358"/>
              <a:gd name="connsiteX3" fmla="*/ 557213 w 2271713"/>
              <a:gd name="connsiteY3" fmla="*/ 1088293 h 1597358"/>
              <a:gd name="connsiteX4" fmla="*/ 671513 w 2271713"/>
              <a:gd name="connsiteY4" fmla="*/ 788256 h 1597358"/>
              <a:gd name="connsiteX5" fmla="*/ 757238 w 2271713"/>
              <a:gd name="connsiteY5" fmla="*/ 445356 h 1597358"/>
              <a:gd name="connsiteX6" fmla="*/ 914400 w 2271713"/>
              <a:gd name="connsiteY6" fmla="*/ 131031 h 1597358"/>
              <a:gd name="connsiteX7" fmla="*/ 1171575 w 2271713"/>
              <a:gd name="connsiteY7" fmla="*/ 2443 h 1597358"/>
              <a:gd name="connsiteX8" fmla="*/ 1385888 w 2271713"/>
              <a:gd name="connsiteY8" fmla="*/ 231043 h 1597358"/>
              <a:gd name="connsiteX9" fmla="*/ 1528763 w 2271713"/>
              <a:gd name="connsiteY9" fmla="*/ 659668 h 1597358"/>
              <a:gd name="connsiteX10" fmla="*/ 1657350 w 2271713"/>
              <a:gd name="connsiteY10" fmla="*/ 1102581 h 1597358"/>
              <a:gd name="connsiteX11" fmla="*/ 1771650 w 2271713"/>
              <a:gd name="connsiteY11" fmla="*/ 1316893 h 1597358"/>
              <a:gd name="connsiteX12" fmla="*/ 2000250 w 2271713"/>
              <a:gd name="connsiteY12" fmla="*/ 1459768 h 1597358"/>
              <a:gd name="connsiteX13" fmla="*/ 2143125 w 2271713"/>
              <a:gd name="connsiteY13" fmla="*/ 1531206 h 1597358"/>
              <a:gd name="connsiteX14" fmla="*/ 2271713 w 2271713"/>
              <a:gd name="connsiteY14" fmla="*/ 1574068 h 159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1713" h="1597358">
                <a:moveTo>
                  <a:pt x="0" y="1588356"/>
                </a:moveTo>
                <a:cubicBezTo>
                  <a:pt x="23812" y="1599071"/>
                  <a:pt x="47625" y="1609787"/>
                  <a:pt x="114300" y="1559781"/>
                </a:cubicBezTo>
                <a:cubicBezTo>
                  <a:pt x="180975" y="1509775"/>
                  <a:pt x="326231" y="1366899"/>
                  <a:pt x="400050" y="1288318"/>
                </a:cubicBezTo>
                <a:cubicBezTo>
                  <a:pt x="473869" y="1209737"/>
                  <a:pt x="511969" y="1171637"/>
                  <a:pt x="557213" y="1088293"/>
                </a:cubicBezTo>
                <a:cubicBezTo>
                  <a:pt x="602457" y="1004949"/>
                  <a:pt x="638176" y="895412"/>
                  <a:pt x="671513" y="788256"/>
                </a:cubicBezTo>
                <a:cubicBezTo>
                  <a:pt x="704850" y="681100"/>
                  <a:pt x="716757" y="554893"/>
                  <a:pt x="757238" y="445356"/>
                </a:cubicBezTo>
                <a:cubicBezTo>
                  <a:pt x="797719" y="335819"/>
                  <a:pt x="845344" y="204850"/>
                  <a:pt x="914400" y="131031"/>
                </a:cubicBezTo>
                <a:cubicBezTo>
                  <a:pt x="983456" y="57212"/>
                  <a:pt x="1092994" y="-14226"/>
                  <a:pt x="1171575" y="2443"/>
                </a:cubicBezTo>
                <a:cubicBezTo>
                  <a:pt x="1250156" y="19112"/>
                  <a:pt x="1326357" y="121505"/>
                  <a:pt x="1385888" y="231043"/>
                </a:cubicBezTo>
                <a:cubicBezTo>
                  <a:pt x="1445419" y="340580"/>
                  <a:pt x="1483519" y="514412"/>
                  <a:pt x="1528763" y="659668"/>
                </a:cubicBezTo>
                <a:cubicBezTo>
                  <a:pt x="1574007" y="804924"/>
                  <a:pt x="1616869" y="993044"/>
                  <a:pt x="1657350" y="1102581"/>
                </a:cubicBezTo>
                <a:cubicBezTo>
                  <a:pt x="1697831" y="1212118"/>
                  <a:pt x="1714500" y="1257362"/>
                  <a:pt x="1771650" y="1316893"/>
                </a:cubicBezTo>
                <a:cubicBezTo>
                  <a:pt x="1828800" y="1376424"/>
                  <a:pt x="1938338" y="1424049"/>
                  <a:pt x="2000250" y="1459768"/>
                </a:cubicBezTo>
                <a:cubicBezTo>
                  <a:pt x="2062162" y="1495487"/>
                  <a:pt x="2097881" y="1512156"/>
                  <a:pt x="2143125" y="1531206"/>
                </a:cubicBezTo>
                <a:cubicBezTo>
                  <a:pt x="2188369" y="1550256"/>
                  <a:pt x="2230041" y="1562162"/>
                  <a:pt x="2271713" y="1574068"/>
                </a:cubicBezTo>
              </a:path>
            </a:pathLst>
          </a:custGeom>
          <a:solidFill>
            <a:srgbClr val="41A01C">
              <a:alpha val="45529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445B5731-0FAC-CBBC-152C-AC4AD8DEAEE9}"/>
              </a:ext>
            </a:extLst>
          </p:cNvPr>
          <p:cNvSpPr/>
          <p:nvPr/>
        </p:nvSpPr>
        <p:spPr>
          <a:xfrm>
            <a:off x="8675370" y="4191000"/>
            <a:ext cx="333126" cy="138040"/>
          </a:xfrm>
          <a:custGeom>
            <a:avLst/>
            <a:gdLst>
              <a:gd name="connsiteX0" fmla="*/ 0 w 425450"/>
              <a:gd name="connsiteY0" fmla="*/ 171450 h 171450"/>
              <a:gd name="connsiteX1" fmla="*/ 60325 w 425450"/>
              <a:gd name="connsiteY1" fmla="*/ 123825 h 171450"/>
              <a:gd name="connsiteX2" fmla="*/ 101600 w 425450"/>
              <a:gd name="connsiteY2" fmla="*/ 66675 h 171450"/>
              <a:gd name="connsiteX3" fmla="*/ 136525 w 425450"/>
              <a:gd name="connsiteY3" fmla="*/ 28575 h 171450"/>
              <a:gd name="connsiteX4" fmla="*/ 152400 w 425450"/>
              <a:gd name="connsiteY4" fmla="*/ 0 h 171450"/>
              <a:gd name="connsiteX5" fmla="*/ 203200 w 425450"/>
              <a:gd name="connsiteY5" fmla="*/ 28575 h 171450"/>
              <a:gd name="connsiteX6" fmla="*/ 260350 w 425450"/>
              <a:gd name="connsiteY6" fmla="*/ 66675 h 171450"/>
              <a:gd name="connsiteX7" fmla="*/ 333375 w 425450"/>
              <a:gd name="connsiteY7" fmla="*/ 117475 h 171450"/>
              <a:gd name="connsiteX8" fmla="*/ 377825 w 425450"/>
              <a:gd name="connsiteY8" fmla="*/ 149225 h 171450"/>
              <a:gd name="connsiteX9" fmla="*/ 425450 w 425450"/>
              <a:gd name="connsiteY9" fmla="*/ 168275 h 171450"/>
              <a:gd name="connsiteX10" fmla="*/ 425450 w 425450"/>
              <a:gd name="connsiteY10" fmla="*/ 168275 h 171450"/>
              <a:gd name="connsiteX11" fmla="*/ 0 w 425450"/>
              <a:gd name="connsiteY1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450" h="171450">
                <a:moveTo>
                  <a:pt x="0" y="171450"/>
                </a:moveTo>
                <a:lnTo>
                  <a:pt x="60325" y="123825"/>
                </a:lnTo>
                <a:lnTo>
                  <a:pt x="101600" y="66675"/>
                </a:lnTo>
                <a:lnTo>
                  <a:pt x="136525" y="28575"/>
                </a:lnTo>
                <a:lnTo>
                  <a:pt x="152400" y="0"/>
                </a:lnTo>
                <a:lnTo>
                  <a:pt x="203200" y="28575"/>
                </a:lnTo>
                <a:lnTo>
                  <a:pt x="260350" y="66675"/>
                </a:lnTo>
                <a:lnTo>
                  <a:pt x="333375" y="117475"/>
                </a:lnTo>
                <a:lnTo>
                  <a:pt x="377825" y="149225"/>
                </a:lnTo>
                <a:lnTo>
                  <a:pt x="425450" y="168275"/>
                </a:lnTo>
                <a:lnTo>
                  <a:pt x="425450" y="168275"/>
                </a:lnTo>
                <a:lnTo>
                  <a:pt x="0" y="17145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9F74234-82D1-71E8-C583-FC061BBEF847}"/>
              </a:ext>
            </a:extLst>
          </p:cNvPr>
          <p:cNvCxnSpPr>
            <a:cxnSpLocks/>
          </p:cNvCxnSpPr>
          <p:nvPr/>
        </p:nvCxnSpPr>
        <p:spPr>
          <a:xfrm flipV="1">
            <a:off x="6984924" y="2657004"/>
            <a:ext cx="0" cy="1683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264587D-D994-B69D-547A-BC41511A5734}"/>
              </a:ext>
            </a:extLst>
          </p:cNvPr>
          <p:cNvSpPr txBox="1"/>
          <p:nvPr/>
        </p:nvSpPr>
        <p:spPr>
          <a:xfrm rot="16200000">
            <a:off x="5947140" y="3260100"/>
            <a:ext cx="166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Probability Density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52B7AF-0E79-F038-4E35-C0C946B608AD}"/>
              </a:ext>
            </a:extLst>
          </p:cNvPr>
          <p:cNvSpPr txBox="1"/>
          <p:nvPr/>
        </p:nvSpPr>
        <p:spPr>
          <a:xfrm>
            <a:off x="7627620" y="4340470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Load (L)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617EFF-B8B1-D785-B297-E141C4586FDB}"/>
              </a:ext>
            </a:extLst>
          </p:cNvPr>
          <p:cNvSpPr txBox="1"/>
          <p:nvPr/>
        </p:nvSpPr>
        <p:spPr>
          <a:xfrm>
            <a:off x="8804910" y="4340470"/>
            <a:ext cx="1379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Resistance (R)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07FCC5-F54C-0968-69CB-F803EB6C3D52}"/>
              </a:ext>
            </a:extLst>
          </p:cNvPr>
          <p:cNvSpPr txBox="1"/>
          <p:nvPr/>
        </p:nvSpPr>
        <p:spPr>
          <a:xfrm>
            <a:off x="8030409" y="2840576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Failure Probability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534618FE-FEFB-FF3F-306A-BBE71715E66E}"/>
              </a:ext>
            </a:extLst>
          </p:cNvPr>
          <p:cNvSpPr/>
          <p:nvPr/>
        </p:nvSpPr>
        <p:spPr>
          <a:xfrm>
            <a:off x="8698229" y="3300339"/>
            <a:ext cx="91441" cy="859781"/>
          </a:xfrm>
          <a:custGeom>
            <a:avLst/>
            <a:gdLst>
              <a:gd name="connsiteX0" fmla="*/ 0 w 1528763"/>
              <a:gd name="connsiteY0" fmla="*/ 0 h 600075"/>
              <a:gd name="connsiteX1" fmla="*/ 342900 w 1528763"/>
              <a:gd name="connsiteY1" fmla="*/ 114300 h 600075"/>
              <a:gd name="connsiteX2" fmla="*/ 1071563 w 1528763"/>
              <a:gd name="connsiteY2" fmla="*/ 471488 h 600075"/>
              <a:gd name="connsiteX3" fmla="*/ 1528763 w 1528763"/>
              <a:gd name="connsiteY3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763" h="600075">
                <a:moveTo>
                  <a:pt x="0" y="0"/>
                </a:moveTo>
                <a:cubicBezTo>
                  <a:pt x="82153" y="17859"/>
                  <a:pt x="164306" y="35719"/>
                  <a:pt x="342900" y="114300"/>
                </a:cubicBezTo>
                <a:cubicBezTo>
                  <a:pt x="521494" y="192881"/>
                  <a:pt x="873919" y="390525"/>
                  <a:pt x="1071563" y="471488"/>
                </a:cubicBezTo>
                <a:cubicBezTo>
                  <a:pt x="1269207" y="552451"/>
                  <a:pt x="1398985" y="576263"/>
                  <a:pt x="1528763" y="600075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65429F-7D58-A609-61EF-0913E1B84C62}"/>
              </a:ext>
            </a:extLst>
          </p:cNvPr>
          <p:cNvSpPr txBox="1"/>
          <p:nvPr/>
        </p:nvSpPr>
        <p:spPr>
          <a:xfrm>
            <a:off x="7298529" y="2285036"/>
            <a:ext cx="246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Reliability-Based Design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700A94-F345-5357-DC67-DBF3FC77990C}"/>
              </a:ext>
            </a:extLst>
          </p:cNvPr>
          <p:cNvGrpSpPr/>
          <p:nvPr/>
        </p:nvGrpSpPr>
        <p:grpSpPr>
          <a:xfrm>
            <a:off x="1005985" y="2656717"/>
            <a:ext cx="4441364" cy="2056070"/>
            <a:chOff x="954658" y="2946477"/>
            <a:chExt cx="4441364" cy="205607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B34B2E-DA72-D16A-AD2F-8EFD60FE8FD8}"/>
                </a:ext>
              </a:extLst>
            </p:cNvPr>
            <p:cNvCxnSpPr>
              <a:cxnSpLocks/>
            </p:cNvCxnSpPr>
            <p:nvPr/>
          </p:nvCxnSpPr>
          <p:spPr>
            <a:xfrm>
              <a:off x="1527235" y="4652513"/>
              <a:ext cx="3200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25ADAD7-EDF3-F729-3D95-8F7C46477D54}"/>
                </a:ext>
              </a:extLst>
            </p:cNvPr>
            <p:cNvSpPr/>
            <p:nvPr/>
          </p:nvSpPr>
          <p:spPr>
            <a:xfrm>
              <a:off x="1952919" y="3502245"/>
              <a:ext cx="164592" cy="1143000"/>
            </a:xfrm>
            <a:prstGeom prst="rect">
              <a:avLst/>
            </a:prstGeom>
            <a:solidFill>
              <a:srgbClr val="FF0000">
                <a:alpha val="25794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ED085B2-E0F1-72BF-2224-1A0EA420A4C5}"/>
                </a:ext>
              </a:extLst>
            </p:cNvPr>
            <p:cNvSpPr/>
            <p:nvPr/>
          </p:nvSpPr>
          <p:spPr>
            <a:xfrm>
              <a:off x="2554434" y="3502242"/>
              <a:ext cx="164592" cy="1143000"/>
            </a:xfrm>
            <a:prstGeom prst="rect">
              <a:avLst/>
            </a:prstGeom>
            <a:solidFill>
              <a:srgbClr val="FF0000">
                <a:alpha val="25794"/>
              </a:srgb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BC708F9-D580-722E-3E0B-2AA52E014BD3}"/>
                </a:ext>
              </a:extLst>
            </p:cNvPr>
            <p:cNvSpPr/>
            <p:nvPr/>
          </p:nvSpPr>
          <p:spPr>
            <a:xfrm>
              <a:off x="4153575" y="3508592"/>
              <a:ext cx="164592" cy="1143000"/>
            </a:xfrm>
            <a:prstGeom prst="rect">
              <a:avLst/>
            </a:prstGeom>
            <a:solidFill>
              <a:srgbClr val="41A01C">
                <a:alpha val="46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C97A8EF-438F-73A4-C1C2-0A269BD895F0}"/>
                </a:ext>
              </a:extLst>
            </p:cNvPr>
            <p:cNvSpPr/>
            <p:nvPr/>
          </p:nvSpPr>
          <p:spPr>
            <a:xfrm>
              <a:off x="3498064" y="3508592"/>
              <a:ext cx="164592" cy="1143000"/>
            </a:xfrm>
            <a:prstGeom prst="rect">
              <a:avLst/>
            </a:prstGeom>
            <a:solidFill>
              <a:srgbClr val="41A01C">
                <a:alpha val="46000"/>
              </a:srgb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BA9BAF8-CFEA-1AEF-F682-740D5CCFE3E0}"/>
                </a:ext>
              </a:extLst>
            </p:cNvPr>
            <p:cNvCxnSpPr>
              <a:stCxn id="44" idx="3"/>
              <a:endCxn id="45" idx="1"/>
            </p:cNvCxnSpPr>
            <p:nvPr/>
          </p:nvCxnSpPr>
          <p:spPr>
            <a:xfrm flipV="1">
              <a:off x="2117511" y="4073742"/>
              <a:ext cx="436923" cy="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6FC0A2-F806-D623-7E1E-FF40C3D06129}"/>
                </a:ext>
              </a:extLst>
            </p:cNvPr>
            <p:cNvSpPr txBox="1"/>
            <p:nvPr/>
          </p:nvSpPr>
          <p:spPr>
            <a:xfrm>
              <a:off x="1775128" y="2946477"/>
              <a:ext cx="1317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Factor of Safety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45B613-6B03-F0BF-BA90-318374EAAAE0}"/>
                </a:ext>
              </a:extLst>
            </p:cNvPr>
            <p:cNvSpPr txBox="1"/>
            <p:nvPr/>
          </p:nvSpPr>
          <p:spPr>
            <a:xfrm>
              <a:off x="3263665" y="2954969"/>
              <a:ext cx="1496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Knockdown factor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17E0851-E5BB-6509-AFF1-3E831D263BCE}"/>
                </a:ext>
              </a:extLst>
            </p:cNvPr>
            <p:cNvCxnSpPr>
              <a:stCxn id="46" idx="1"/>
              <a:endCxn id="47" idx="3"/>
            </p:cNvCxnSpPr>
            <p:nvPr/>
          </p:nvCxnSpPr>
          <p:spPr>
            <a:xfrm flipH="1">
              <a:off x="3662656" y="4080092"/>
              <a:ext cx="4909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DD74B0E-5FD1-0544-8AD0-3A3A3DD9FD8F}"/>
                </a:ext>
              </a:extLst>
            </p:cNvPr>
            <p:cNvSpPr/>
            <p:nvPr/>
          </p:nvSpPr>
          <p:spPr>
            <a:xfrm>
              <a:off x="2258142" y="3209027"/>
              <a:ext cx="122749" cy="818647"/>
            </a:xfrm>
            <a:custGeom>
              <a:avLst/>
              <a:gdLst>
                <a:gd name="connsiteX0" fmla="*/ 202657 w 216945"/>
                <a:gd name="connsiteY0" fmla="*/ 1057275 h 1057275"/>
                <a:gd name="connsiteX1" fmla="*/ 16920 w 216945"/>
                <a:gd name="connsiteY1" fmla="*/ 514350 h 1057275"/>
                <a:gd name="connsiteX2" fmla="*/ 31207 w 216945"/>
                <a:gd name="connsiteY2" fmla="*/ 257175 h 1057275"/>
                <a:gd name="connsiteX3" fmla="*/ 216945 w 216945"/>
                <a:gd name="connsiteY3" fmla="*/ 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945" h="1057275">
                  <a:moveTo>
                    <a:pt x="202657" y="1057275"/>
                  </a:moveTo>
                  <a:cubicBezTo>
                    <a:pt x="124076" y="852487"/>
                    <a:pt x="45495" y="647700"/>
                    <a:pt x="16920" y="514350"/>
                  </a:cubicBezTo>
                  <a:cubicBezTo>
                    <a:pt x="-11655" y="381000"/>
                    <a:pt x="-2131" y="342900"/>
                    <a:pt x="31207" y="257175"/>
                  </a:cubicBezTo>
                  <a:cubicBezTo>
                    <a:pt x="64544" y="171450"/>
                    <a:pt x="140744" y="85725"/>
                    <a:pt x="21694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29FBEC4-4C81-C486-FB3C-CA937ADEE62C}"/>
                </a:ext>
              </a:extLst>
            </p:cNvPr>
            <p:cNvSpPr/>
            <p:nvPr/>
          </p:nvSpPr>
          <p:spPr>
            <a:xfrm>
              <a:off x="3869600" y="3243532"/>
              <a:ext cx="133056" cy="804360"/>
            </a:xfrm>
            <a:custGeom>
              <a:avLst/>
              <a:gdLst>
                <a:gd name="connsiteX0" fmla="*/ 171968 w 171968"/>
                <a:gd name="connsiteY0" fmla="*/ 985837 h 985837"/>
                <a:gd name="connsiteX1" fmla="*/ 518 w 171968"/>
                <a:gd name="connsiteY1" fmla="*/ 642937 h 985837"/>
                <a:gd name="connsiteX2" fmla="*/ 129106 w 171968"/>
                <a:gd name="connsiteY2" fmla="*/ 0 h 98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968" h="985837">
                  <a:moveTo>
                    <a:pt x="171968" y="985837"/>
                  </a:moveTo>
                  <a:cubicBezTo>
                    <a:pt x="89815" y="896540"/>
                    <a:pt x="7662" y="807243"/>
                    <a:pt x="518" y="642937"/>
                  </a:cubicBezTo>
                  <a:cubicBezTo>
                    <a:pt x="-6626" y="478631"/>
                    <a:pt x="61240" y="239315"/>
                    <a:pt x="12910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72C2FD-4BFB-8D1C-81C7-43374F6CE251}"/>
                </a:ext>
              </a:extLst>
            </p:cNvPr>
            <p:cNvSpPr txBox="1"/>
            <p:nvPr/>
          </p:nvSpPr>
          <p:spPr>
            <a:xfrm>
              <a:off x="1913192" y="4663993"/>
              <a:ext cx="843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Load (L)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EF65AC9-2F74-5253-5339-E801EF5EED4D}"/>
                </a:ext>
              </a:extLst>
            </p:cNvPr>
            <p:cNvSpPr txBox="1"/>
            <p:nvPr/>
          </p:nvSpPr>
          <p:spPr>
            <a:xfrm>
              <a:off x="3279010" y="4661850"/>
              <a:ext cx="1344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Resistance (R)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21CAAE3-C417-55FE-B32E-4596BEFD0FF1}"/>
                </a:ext>
              </a:extLst>
            </p:cNvPr>
            <p:cNvCxnSpPr>
              <a:stCxn id="45" idx="3"/>
              <a:endCxn id="47" idx="1"/>
            </p:cNvCxnSpPr>
            <p:nvPr/>
          </p:nvCxnSpPr>
          <p:spPr>
            <a:xfrm>
              <a:off x="2719026" y="4073742"/>
              <a:ext cx="779038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59A66AC-1ECB-DAB9-5144-D2DAE9CCEC6C}"/>
                </a:ext>
              </a:extLst>
            </p:cNvPr>
            <p:cNvSpPr txBox="1"/>
            <p:nvPr/>
          </p:nvSpPr>
          <p:spPr>
            <a:xfrm>
              <a:off x="2765477" y="3811817"/>
              <a:ext cx="7064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Margin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66D9944-8D58-A490-9FE8-3BD46F4A91A3}"/>
                </a:ext>
              </a:extLst>
            </p:cNvPr>
            <p:cNvSpPr txBox="1"/>
            <p:nvPr/>
          </p:nvSpPr>
          <p:spPr>
            <a:xfrm>
              <a:off x="954658" y="3835000"/>
              <a:ext cx="948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Calculated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8A51590-3A89-7261-15A4-148362A75D59}"/>
                </a:ext>
              </a:extLst>
            </p:cNvPr>
            <p:cNvSpPr txBox="1"/>
            <p:nvPr/>
          </p:nvSpPr>
          <p:spPr>
            <a:xfrm>
              <a:off x="4447108" y="3857409"/>
              <a:ext cx="948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Calculated</a:t>
              </a: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921ACB0-931B-2775-8775-B7C39291E5FB}"/>
                </a:ext>
              </a:extLst>
            </p:cNvPr>
            <p:cNvSpPr/>
            <p:nvPr/>
          </p:nvSpPr>
          <p:spPr>
            <a:xfrm>
              <a:off x="4386360" y="3743864"/>
              <a:ext cx="478937" cy="167085"/>
            </a:xfrm>
            <a:custGeom>
              <a:avLst/>
              <a:gdLst>
                <a:gd name="connsiteX0" fmla="*/ 528637 w 528637"/>
                <a:gd name="connsiteY0" fmla="*/ 85725 h 85725"/>
                <a:gd name="connsiteX1" fmla="*/ 428625 w 528637"/>
                <a:gd name="connsiteY1" fmla="*/ 42862 h 85725"/>
                <a:gd name="connsiteX2" fmla="*/ 0 w 528637"/>
                <a:gd name="connsiteY2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8637" h="85725">
                  <a:moveTo>
                    <a:pt x="528637" y="85725"/>
                  </a:moveTo>
                  <a:cubicBezTo>
                    <a:pt x="522684" y="71437"/>
                    <a:pt x="516731" y="57149"/>
                    <a:pt x="428625" y="42862"/>
                  </a:cubicBezTo>
                  <a:cubicBezTo>
                    <a:pt x="340519" y="28574"/>
                    <a:pt x="170259" y="14287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F378FE9-FB82-9E77-FB38-6AB38233BB02}"/>
                </a:ext>
              </a:extLst>
            </p:cNvPr>
            <p:cNvSpPr/>
            <p:nvPr/>
          </p:nvSpPr>
          <p:spPr>
            <a:xfrm>
              <a:off x="1338555" y="3726051"/>
              <a:ext cx="514350" cy="115887"/>
            </a:xfrm>
            <a:custGeom>
              <a:avLst/>
              <a:gdLst>
                <a:gd name="connsiteX0" fmla="*/ 0 w 514350"/>
                <a:gd name="connsiteY0" fmla="*/ 115887 h 115887"/>
                <a:gd name="connsiteX1" fmla="*/ 157163 w 514350"/>
                <a:gd name="connsiteY1" fmla="*/ 15874 h 115887"/>
                <a:gd name="connsiteX2" fmla="*/ 514350 w 514350"/>
                <a:gd name="connsiteY2" fmla="*/ 1587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350" h="115887">
                  <a:moveTo>
                    <a:pt x="0" y="115887"/>
                  </a:moveTo>
                  <a:cubicBezTo>
                    <a:pt x="35719" y="75405"/>
                    <a:pt x="71438" y="34924"/>
                    <a:pt x="157163" y="15874"/>
                  </a:cubicBezTo>
                  <a:cubicBezTo>
                    <a:pt x="242888" y="-3176"/>
                    <a:pt x="378619" y="-795"/>
                    <a:pt x="514350" y="158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F225C89-8A8F-6C83-070D-79AC3C49B8B6}"/>
              </a:ext>
            </a:extLst>
          </p:cNvPr>
          <p:cNvSpPr txBox="1"/>
          <p:nvPr/>
        </p:nvSpPr>
        <p:spPr>
          <a:xfrm>
            <a:off x="1673930" y="2283257"/>
            <a:ext cx="32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Traditional Design Based on FoS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3EF38D0-5AE7-6B65-B16C-6E4B7EA8C320}"/>
                  </a:ext>
                </a:extLst>
              </p:cNvPr>
              <p:cNvSpPr txBox="1"/>
              <p:nvPr/>
            </p:nvSpPr>
            <p:spPr>
              <a:xfrm>
                <a:off x="1731613" y="4760656"/>
                <a:ext cx="3055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/>
                  <a:t>Certify design if </a:t>
                </a:r>
                <a:r>
                  <a:rPr lang="en-US" i="1" dirty="0"/>
                  <a:t>Margin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i="1" dirty="0"/>
                  <a:t> 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3EF38D0-5AE7-6B65-B16C-6E4B7EA8C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613" y="4760656"/>
                <a:ext cx="3055260" cy="369332"/>
              </a:xfrm>
              <a:prstGeom prst="rect">
                <a:avLst/>
              </a:prstGeom>
              <a:blipFill>
                <a:blip r:embed="rId3"/>
                <a:stretch>
                  <a:fillRect l="-1245" t="-6452" r="-124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B8FD6-75A7-C708-FAF2-0FE37558CB1A}"/>
              </a:ext>
            </a:extLst>
          </p:cNvPr>
          <p:cNvGrpSpPr/>
          <p:nvPr/>
        </p:nvGrpSpPr>
        <p:grpSpPr>
          <a:xfrm>
            <a:off x="1160011" y="5416464"/>
            <a:ext cx="9844719" cy="726790"/>
            <a:chOff x="1049649" y="5596758"/>
            <a:chExt cx="9844719" cy="72679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0B0BD4E-7BB9-8582-876D-AE3FE57B14B7}"/>
                </a:ext>
              </a:extLst>
            </p:cNvPr>
            <p:cNvSpPr/>
            <p:nvPr/>
          </p:nvSpPr>
          <p:spPr>
            <a:xfrm>
              <a:off x="1064568" y="5596758"/>
              <a:ext cx="9829800" cy="726790"/>
            </a:xfrm>
            <a:prstGeom prst="roundRect">
              <a:avLst/>
            </a:prstGeom>
            <a:solidFill>
              <a:srgbClr val="3232FF">
                <a:alpha val="6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B92C4F4-BB51-A0BA-FE98-528C22B9EDDA}"/>
                </a:ext>
              </a:extLst>
            </p:cNvPr>
            <p:cNvSpPr txBox="1"/>
            <p:nvPr/>
          </p:nvSpPr>
          <p:spPr>
            <a:xfrm>
              <a:off x="1049649" y="5633858"/>
              <a:ext cx="983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effectLst/>
                </a:rPr>
                <a:t>xEMU</a:t>
              </a:r>
              <a:r>
                <a:rPr lang="en-US" dirty="0">
                  <a:effectLst/>
                </a:rPr>
                <a:t> Impact Dynamics Project Lead sought alternative reliability-based approach </a:t>
              </a:r>
              <a:r>
                <a:rPr lang="en-US" i="1" dirty="0">
                  <a:effectLst/>
                </a:rPr>
                <a:t>“</a:t>
              </a:r>
              <a:r>
                <a:rPr lang="en-US" b="1" i="1" dirty="0">
                  <a:effectLst/>
                </a:rPr>
                <a:t>to reduce conservatism where possible in order to avoid the pitfall of a heavy and overdesigned suit structure</a:t>
              </a:r>
              <a:r>
                <a:rPr lang="en-US" i="1" dirty="0">
                  <a:effectLst/>
                </a:rPr>
                <a:t>”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7F80C6-87EE-C84A-6608-D966C72A2FDF}"/>
                  </a:ext>
                </a:extLst>
              </p:cNvPr>
              <p:cNvSpPr txBox="1"/>
              <p:nvPr/>
            </p:nvSpPr>
            <p:spPr>
              <a:xfrm>
                <a:off x="6650323" y="4775896"/>
                <a:ext cx="43365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/>
                  <a:t>Certify design if </a:t>
                </a:r>
                <a:r>
                  <a:rPr lang="en-US" i="1" dirty="0"/>
                  <a:t>Reliability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i="1" dirty="0"/>
                  <a:t> Target Value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7F80C6-87EE-C84A-6608-D966C72A2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323" y="4775896"/>
                <a:ext cx="4336508" cy="369332"/>
              </a:xfrm>
              <a:prstGeom prst="rect">
                <a:avLst/>
              </a:prstGeom>
              <a:blipFill>
                <a:blip r:embed="rId4"/>
                <a:stretch>
                  <a:fillRect l="-877" t="-6452" r="-58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9D1238-466B-9D2A-94F8-0B907747FCB0}"/>
                  </a:ext>
                </a:extLst>
              </p:cNvPr>
              <p:cNvSpPr txBox="1"/>
              <p:nvPr/>
            </p:nvSpPr>
            <p:spPr>
              <a:xfrm>
                <a:off x="9794439" y="2890106"/>
                <a:ext cx="146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41A01C"/>
                    </a:solidFill>
                  </a:rPr>
                  <a:t>Reliability = Probability(R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41A0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400" dirty="0">
                    <a:solidFill>
                      <a:srgbClr val="41A01C"/>
                    </a:solidFill>
                  </a:rPr>
                  <a:t> L)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9D1238-466B-9D2A-94F8-0B907747F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439" y="2890106"/>
                <a:ext cx="1464111" cy="523220"/>
              </a:xfrm>
              <a:prstGeom prst="rect">
                <a:avLst/>
              </a:prstGeom>
              <a:blipFill>
                <a:blip r:embed="rId5"/>
                <a:stretch>
                  <a:fillRect l="-1724" t="-2381" r="-172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>
            <a:extLst>
              <a:ext uri="{FF2B5EF4-FFF2-40B4-BE49-F238E27FC236}">
                <a16:creationId xmlns:a16="http://schemas.microsoft.com/office/drawing/2014/main" id="{44F93AF2-1310-A46B-403A-394D737FFCD0}"/>
              </a:ext>
            </a:extLst>
          </p:cNvPr>
          <p:cNvSpPr/>
          <p:nvPr/>
        </p:nvSpPr>
        <p:spPr>
          <a:xfrm>
            <a:off x="9406890" y="3071740"/>
            <a:ext cx="617220" cy="537210"/>
          </a:xfrm>
          <a:custGeom>
            <a:avLst/>
            <a:gdLst>
              <a:gd name="connsiteX0" fmla="*/ 617220 w 617220"/>
              <a:gd name="connsiteY0" fmla="*/ 0 h 537210"/>
              <a:gd name="connsiteX1" fmla="*/ 422910 w 617220"/>
              <a:gd name="connsiteY1" fmla="*/ 22860 h 537210"/>
              <a:gd name="connsiteX2" fmla="*/ 274320 w 617220"/>
              <a:gd name="connsiteY2" fmla="*/ 125730 h 537210"/>
              <a:gd name="connsiteX3" fmla="*/ 251460 w 617220"/>
              <a:gd name="connsiteY3" fmla="*/ 388620 h 537210"/>
              <a:gd name="connsiteX4" fmla="*/ 0 w 617220"/>
              <a:gd name="connsiteY4" fmla="*/ 537210 h 53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20" h="537210">
                <a:moveTo>
                  <a:pt x="617220" y="0"/>
                </a:moveTo>
                <a:cubicBezTo>
                  <a:pt x="548640" y="952"/>
                  <a:pt x="480060" y="1905"/>
                  <a:pt x="422910" y="22860"/>
                </a:cubicBezTo>
                <a:cubicBezTo>
                  <a:pt x="365760" y="43815"/>
                  <a:pt x="302895" y="64770"/>
                  <a:pt x="274320" y="125730"/>
                </a:cubicBezTo>
                <a:cubicBezTo>
                  <a:pt x="245745" y="186690"/>
                  <a:pt x="297180" y="320040"/>
                  <a:pt x="251460" y="388620"/>
                </a:cubicBezTo>
                <a:cubicBezTo>
                  <a:pt x="205740" y="457200"/>
                  <a:pt x="102870" y="497205"/>
                  <a:pt x="0" y="53721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8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5" y="6356350"/>
            <a:ext cx="2743200" cy="365125"/>
          </a:xfrm>
        </p:spPr>
        <p:txBody>
          <a:bodyPr/>
          <a:lstStyle/>
          <a:p>
            <a:fld id="{FF659024-17AB-1C4B-8F61-EF10F7509DAF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Reliability Analysis for the </a:t>
            </a:r>
            <a:r>
              <a:rPr lang="en-US" sz="3200" dirty="0" err="1"/>
              <a:t>xEMU</a:t>
            </a:r>
            <a:r>
              <a:rPr lang="en-US" sz="3200" dirty="0"/>
              <a:t> Spacesuit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F733EC-FFC9-7236-D451-F8A28B38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65966"/>
            <a:ext cx="10505302" cy="5017604"/>
          </a:xfrm>
        </p:spPr>
        <p:txBody>
          <a:bodyPr>
            <a:norm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</a:t>
            </a:r>
            <a:r>
              <a:rPr lang="en-US" sz="2800" dirty="0"/>
              <a:t>Traditional certification approaches using factor of safety (</a:t>
            </a:r>
            <a:r>
              <a:rPr lang="en-US" sz="2800" dirty="0" err="1"/>
              <a:t>FoS</a:t>
            </a:r>
            <a:r>
              <a:rPr lang="en-US" sz="2800" dirty="0"/>
              <a:t>) cannot satisfy both weight and robustness requirements </a:t>
            </a:r>
          </a:p>
          <a:p>
            <a:r>
              <a:rPr lang="en-US" b="1" dirty="0"/>
              <a:t>Approach</a:t>
            </a:r>
            <a:r>
              <a:rPr lang="en-US" dirty="0"/>
              <a:t>: </a:t>
            </a:r>
            <a:r>
              <a:rPr lang="en-US" sz="2800" dirty="0"/>
              <a:t>Introduced general UQ workflow for estimating reliability*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14FAC-8C36-7BEB-0293-2F7F3BD4FC74}"/>
              </a:ext>
            </a:extLst>
          </p:cNvPr>
          <p:cNvSpPr txBox="1"/>
          <p:nvPr/>
        </p:nvSpPr>
        <p:spPr>
          <a:xfrm>
            <a:off x="2539374" y="6484805"/>
            <a:ext cx="7638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*J. E. Warner et al. Assessing </a:t>
            </a:r>
            <a:r>
              <a:rPr lang="en-US" sz="1200" i="1" dirty="0"/>
              <a:t>Next-Gen Spacesuit Reliability: A Probabilistic Analysis Case Study. </a:t>
            </a:r>
            <a:r>
              <a:rPr lang="en-US" sz="1200" dirty="0"/>
              <a:t>NASA/TM-20210019495.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1F2CDC1-0EF3-50E8-61DB-0249150A1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875" y="3006190"/>
            <a:ext cx="6484250" cy="2716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B718D0-5DDE-43BF-1044-0C7AE4A9256F}"/>
              </a:ext>
            </a:extLst>
          </p:cNvPr>
          <p:cNvSpPr txBox="1"/>
          <p:nvPr/>
        </p:nvSpPr>
        <p:spPr>
          <a:xfrm>
            <a:off x="9762414" y="4285524"/>
            <a:ext cx="2128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Identify test specs that maximize parameter uncertainty reduction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7B44A-B05B-AF5B-83C4-CC092B719247}"/>
              </a:ext>
            </a:extLst>
          </p:cNvPr>
          <p:cNvSpPr txBox="1"/>
          <p:nvPr/>
        </p:nvSpPr>
        <p:spPr>
          <a:xfrm>
            <a:off x="9775846" y="3030145"/>
            <a:ext cx="208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Estimate reliability given calibrated parameter uncertainties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652D2-200B-3D73-A808-05B7A7E7A194}"/>
              </a:ext>
            </a:extLst>
          </p:cNvPr>
          <p:cNvSpPr txBox="1"/>
          <p:nvPr/>
        </p:nvSpPr>
        <p:spPr>
          <a:xfrm>
            <a:off x="504498" y="4317055"/>
            <a:ext cx="1819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Estimate parameter uncertainty using test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7B4AC-63F4-7286-3B70-C0F7F55B8DF8}"/>
              </a:ext>
            </a:extLst>
          </p:cNvPr>
          <p:cNvSpPr txBox="1"/>
          <p:nvPr/>
        </p:nvSpPr>
        <p:spPr>
          <a:xfrm>
            <a:off x="510017" y="3051168"/>
            <a:ext cx="1923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Identify model parameters with largest effect on reliability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6B2041-D9AF-4908-7E66-25E6300DD690}"/>
              </a:ext>
            </a:extLst>
          </p:cNvPr>
          <p:cNvCxnSpPr>
            <a:stCxn id="8" idx="3"/>
          </p:cNvCxnSpPr>
          <p:nvPr/>
        </p:nvCxnSpPr>
        <p:spPr>
          <a:xfrm>
            <a:off x="2433411" y="3420500"/>
            <a:ext cx="39255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59D00B-13F8-4490-339D-3161C05CA70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323972" y="4686387"/>
            <a:ext cx="51250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F675FE-B74E-DD24-8E03-5609575A2B30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878273" y="3399477"/>
            <a:ext cx="2897573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9277A2-9C28-266A-02F9-B9F16C87C9AB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9364720" y="4654856"/>
            <a:ext cx="39769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3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5" y="6343650"/>
            <a:ext cx="2743200" cy="365125"/>
          </a:xfrm>
        </p:spPr>
        <p:txBody>
          <a:bodyPr/>
          <a:lstStyle/>
          <a:p>
            <a:fld id="{FF659024-17AB-1C4B-8F61-EF10F7509DAF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Reliability Analysis for the </a:t>
            </a:r>
            <a:r>
              <a:rPr lang="en-US" sz="3200" dirty="0" err="1"/>
              <a:t>xEMU</a:t>
            </a:r>
            <a:r>
              <a:rPr lang="en-US" sz="3200" dirty="0"/>
              <a:t> Spacesuit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F733EC-FFC9-7236-D451-F8A28B38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65966"/>
            <a:ext cx="10505302" cy="2892242"/>
          </a:xfrm>
        </p:spPr>
        <p:txBody>
          <a:bodyPr>
            <a:norm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</a:t>
            </a:r>
            <a:r>
              <a:rPr lang="en-US" sz="2800" dirty="0"/>
              <a:t>Traditional certification approaches using factor of safety (</a:t>
            </a:r>
            <a:r>
              <a:rPr lang="en-US" sz="2800" dirty="0" err="1"/>
              <a:t>FoS</a:t>
            </a:r>
            <a:r>
              <a:rPr lang="en-US" sz="2800" dirty="0"/>
              <a:t>) cannot satisfy both weight and robustness requirements </a:t>
            </a:r>
          </a:p>
          <a:p>
            <a:r>
              <a:rPr lang="en-US" b="1" dirty="0"/>
              <a:t>Approach</a:t>
            </a:r>
            <a:r>
              <a:rPr lang="en-US" dirty="0"/>
              <a:t>: </a:t>
            </a:r>
            <a:r>
              <a:rPr lang="en-US" sz="2800" dirty="0"/>
              <a:t>Introduced general UQ workflow for estimating reliability</a:t>
            </a:r>
          </a:p>
          <a:p>
            <a:r>
              <a:rPr lang="en-US" b="1" dirty="0"/>
              <a:t>Results:</a:t>
            </a:r>
            <a:r>
              <a:rPr lang="en-US" dirty="0"/>
              <a:t> applied UQ workflow to verify that the probability no impact failure (</a:t>
            </a:r>
            <a:r>
              <a:rPr lang="en-US" dirty="0" err="1"/>
              <a:t>PnIF</a:t>
            </a:r>
            <a:r>
              <a:rPr lang="en-US" dirty="0"/>
              <a:t>) in the </a:t>
            </a:r>
            <a:r>
              <a:rPr lang="en-US" dirty="0" err="1"/>
              <a:t>xEMU</a:t>
            </a:r>
            <a:r>
              <a:rPr lang="en-US" dirty="0"/>
              <a:t> brief is greater than the requirement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BA0F43-B9E4-8E6F-5602-0C4443CE937C}"/>
              </a:ext>
            </a:extLst>
          </p:cNvPr>
          <p:cNvGrpSpPr/>
          <p:nvPr/>
        </p:nvGrpSpPr>
        <p:grpSpPr>
          <a:xfrm>
            <a:off x="8850279" y="4417377"/>
            <a:ext cx="1422880" cy="1413255"/>
            <a:chOff x="10581849" y="4437012"/>
            <a:chExt cx="1422880" cy="1413255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BAA37A1-6235-8B33-909E-514856F84216}"/>
                </a:ext>
              </a:extLst>
            </p:cNvPr>
            <p:cNvSpPr/>
            <p:nvPr/>
          </p:nvSpPr>
          <p:spPr>
            <a:xfrm>
              <a:off x="10879871" y="4894821"/>
              <a:ext cx="527814" cy="759845"/>
            </a:xfrm>
            <a:custGeom>
              <a:avLst/>
              <a:gdLst>
                <a:gd name="connsiteX0" fmla="*/ 0 w 2357437"/>
                <a:gd name="connsiteY0" fmla="*/ 1577885 h 1592173"/>
                <a:gd name="connsiteX1" fmla="*/ 300037 w 2357437"/>
                <a:gd name="connsiteY1" fmla="*/ 1492160 h 1592173"/>
                <a:gd name="connsiteX2" fmla="*/ 514350 w 2357437"/>
                <a:gd name="connsiteY2" fmla="*/ 1277848 h 1592173"/>
                <a:gd name="connsiteX3" fmla="*/ 628650 w 2357437"/>
                <a:gd name="connsiteY3" fmla="*/ 1077823 h 1592173"/>
                <a:gd name="connsiteX4" fmla="*/ 742950 w 2357437"/>
                <a:gd name="connsiteY4" fmla="*/ 777785 h 1592173"/>
                <a:gd name="connsiteX5" fmla="*/ 814387 w 2357437"/>
                <a:gd name="connsiteY5" fmla="*/ 463460 h 1592173"/>
                <a:gd name="connsiteX6" fmla="*/ 885825 w 2357437"/>
                <a:gd name="connsiteY6" fmla="*/ 163423 h 1592173"/>
                <a:gd name="connsiteX7" fmla="*/ 985837 w 2357437"/>
                <a:gd name="connsiteY7" fmla="*/ 34835 h 1592173"/>
                <a:gd name="connsiteX8" fmla="*/ 1171575 w 2357437"/>
                <a:gd name="connsiteY8" fmla="*/ 6260 h 1592173"/>
                <a:gd name="connsiteX9" fmla="*/ 1343025 w 2357437"/>
                <a:gd name="connsiteY9" fmla="*/ 134848 h 1592173"/>
                <a:gd name="connsiteX10" fmla="*/ 1428750 w 2357437"/>
                <a:gd name="connsiteY10" fmla="*/ 377735 h 1592173"/>
                <a:gd name="connsiteX11" fmla="*/ 1528762 w 2357437"/>
                <a:gd name="connsiteY11" fmla="*/ 692060 h 1592173"/>
                <a:gd name="connsiteX12" fmla="*/ 1585912 w 2357437"/>
                <a:gd name="connsiteY12" fmla="*/ 977810 h 1592173"/>
                <a:gd name="connsiteX13" fmla="*/ 1685925 w 2357437"/>
                <a:gd name="connsiteY13" fmla="*/ 1192123 h 1592173"/>
                <a:gd name="connsiteX14" fmla="*/ 1857375 w 2357437"/>
                <a:gd name="connsiteY14" fmla="*/ 1320710 h 1592173"/>
                <a:gd name="connsiteX15" fmla="*/ 2071687 w 2357437"/>
                <a:gd name="connsiteY15" fmla="*/ 1420723 h 1592173"/>
                <a:gd name="connsiteX16" fmla="*/ 2257425 w 2357437"/>
                <a:gd name="connsiteY16" fmla="*/ 1549310 h 1592173"/>
                <a:gd name="connsiteX17" fmla="*/ 2357437 w 2357437"/>
                <a:gd name="connsiteY17" fmla="*/ 1592173 h 159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57437" h="1592173">
                  <a:moveTo>
                    <a:pt x="0" y="1577885"/>
                  </a:moveTo>
                  <a:cubicBezTo>
                    <a:pt x="107156" y="1560025"/>
                    <a:pt x="214312" y="1542166"/>
                    <a:pt x="300037" y="1492160"/>
                  </a:cubicBezTo>
                  <a:cubicBezTo>
                    <a:pt x="385762" y="1442154"/>
                    <a:pt x="459581" y="1346904"/>
                    <a:pt x="514350" y="1277848"/>
                  </a:cubicBezTo>
                  <a:cubicBezTo>
                    <a:pt x="569119" y="1208792"/>
                    <a:pt x="590550" y="1161167"/>
                    <a:pt x="628650" y="1077823"/>
                  </a:cubicBezTo>
                  <a:cubicBezTo>
                    <a:pt x="666750" y="994479"/>
                    <a:pt x="711994" y="880179"/>
                    <a:pt x="742950" y="777785"/>
                  </a:cubicBezTo>
                  <a:cubicBezTo>
                    <a:pt x="773906" y="675391"/>
                    <a:pt x="790575" y="565854"/>
                    <a:pt x="814387" y="463460"/>
                  </a:cubicBezTo>
                  <a:cubicBezTo>
                    <a:pt x="838199" y="361066"/>
                    <a:pt x="857250" y="234860"/>
                    <a:pt x="885825" y="163423"/>
                  </a:cubicBezTo>
                  <a:cubicBezTo>
                    <a:pt x="914400" y="91985"/>
                    <a:pt x="938212" y="61029"/>
                    <a:pt x="985837" y="34835"/>
                  </a:cubicBezTo>
                  <a:cubicBezTo>
                    <a:pt x="1033462" y="8641"/>
                    <a:pt x="1112044" y="-10409"/>
                    <a:pt x="1171575" y="6260"/>
                  </a:cubicBezTo>
                  <a:cubicBezTo>
                    <a:pt x="1231106" y="22929"/>
                    <a:pt x="1300163" y="72935"/>
                    <a:pt x="1343025" y="134848"/>
                  </a:cubicBezTo>
                  <a:cubicBezTo>
                    <a:pt x="1385888" y="196760"/>
                    <a:pt x="1397794" y="284866"/>
                    <a:pt x="1428750" y="377735"/>
                  </a:cubicBezTo>
                  <a:cubicBezTo>
                    <a:pt x="1459706" y="470604"/>
                    <a:pt x="1502568" y="592047"/>
                    <a:pt x="1528762" y="692060"/>
                  </a:cubicBezTo>
                  <a:cubicBezTo>
                    <a:pt x="1554956" y="792072"/>
                    <a:pt x="1559718" y="894466"/>
                    <a:pt x="1585912" y="977810"/>
                  </a:cubicBezTo>
                  <a:cubicBezTo>
                    <a:pt x="1612106" y="1061154"/>
                    <a:pt x="1640681" y="1134973"/>
                    <a:pt x="1685925" y="1192123"/>
                  </a:cubicBezTo>
                  <a:cubicBezTo>
                    <a:pt x="1731169" y="1249273"/>
                    <a:pt x="1793081" y="1282610"/>
                    <a:pt x="1857375" y="1320710"/>
                  </a:cubicBezTo>
                  <a:cubicBezTo>
                    <a:pt x="1921669" y="1358810"/>
                    <a:pt x="2005012" y="1382623"/>
                    <a:pt x="2071687" y="1420723"/>
                  </a:cubicBezTo>
                  <a:cubicBezTo>
                    <a:pt x="2138362" y="1458823"/>
                    <a:pt x="2209800" y="1520735"/>
                    <a:pt x="2257425" y="1549310"/>
                  </a:cubicBezTo>
                  <a:cubicBezTo>
                    <a:pt x="2305050" y="1577885"/>
                    <a:pt x="2331243" y="1585029"/>
                    <a:pt x="2357437" y="1592173"/>
                  </a:cubicBezTo>
                </a:path>
              </a:pathLst>
            </a:custGeom>
            <a:solidFill>
              <a:srgbClr val="FF0000">
                <a:alpha val="18709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3F2381-C1A4-A088-81D2-2958B3A15EC5}"/>
                </a:ext>
              </a:extLst>
            </p:cNvPr>
            <p:cNvGrpSpPr/>
            <p:nvPr/>
          </p:nvGrpSpPr>
          <p:grpSpPr>
            <a:xfrm>
              <a:off x="10832300" y="4634471"/>
              <a:ext cx="1127836" cy="1027320"/>
              <a:chOff x="6055493" y="1002378"/>
              <a:chExt cx="1605826" cy="168646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33B4396-E5E9-8729-1D6C-52552CF16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5493" y="2683686"/>
                <a:ext cx="1605826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089FFAC-4CC2-8F89-CBE9-1207F98A78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64534" y="1002378"/>
                <a:ext cx="0" cy="168646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19C9ED-2628-0433-F840-9D900E11DF4A}"/>
                </a:ext>
              </a:extLst>
            </p:cNvPr>
            <p:cNvSpPr txBox="1"/>
            <p:nvPr/>
          </p:nvSpPr>
          <p:spPr>
            <a:xfrm rot="16200000">
              <a:off x="10203942" y="4948487"/>
              <a:ext cx="1032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Probability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6EE213-5DD4-58E3-32BC-4E145C7DE19C}"/>
                </a:ext>
              </a:extLst>
            </p:cNvPr>
            <p:cNvSpPr txBox="1"/>
            <p:nvPr/>
          </p:nvSpPr>
          <p:spPr>
            <a:xfrm>
              <a:off x="10903003" y="5619435"/>
              <a:ext cx="6159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Stress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BCF20B-EF2E-2A6D-24A1-F262D0A3A7B8}"/>
                </a:ext>
              </a:extLst>
            </p:cNvPr>
            <p:cNvSpPr/>
            <p:nvPr/>
          </p:nvSpPr>
          <p:spPr>
            <a:xfrm>
              <a:off x="11260967" y="4907521"/>
              <a:ext cx="559468" cy="742682"/>
            </a:xfrm>
            <a:custGeom>
              <a:avLst/>
              <a:gdLst>
                <a:gd name="connsiteX0" fmla="*/ 0 w 2271713"/>
                <a:gd name="connsiteY0" fmla="*/ 1588356 h 1597358"/>
                <a:gd name="connsiteX1" fmla="*/ 114300 w 2271713"/>
                <a:gd name="connsiteY1" fmla="*/ 1559781 h 1597358"/>
                <a:gd name="connsiteX2" fmla="*/ 400050 w 2271713"/>
                <a:gd name="connsiteY2" fmla="*/ 1288318 h 1597358"/>
                <a:gd name="connsiteX3" fmla="*/ 557213 w 2271713"/>
                <a:gd name="connsiteY3" fmla="*/ 1088293 h 1597358"/>
                <a:gd name="connsiteX4" fmla="*/ 671513 w 2271713"/>
                <a:gd name="connsiteY4" fmla="*/ 788256 h 1597358"/>
                <a:gd name="connsiteX5" fmla="*/ 757238 w 2271713"/>
                <a:gd name="connsiteY5" fmla="*/ 445356 h 1597358"/>
                <a:gd name="connsiteX6" fmla="*/ 914400 w 2271713"/>
                <a:gd name="connsiteY6" fmla="*/ 131031 h 1597358"/>
                <a:gd name="connsiteX7" fmla="*/ 1171575 w 2271713"/>
                <a:gd name="connsiteY7" fmla="*/ 2443 h 1597358"/>
                <a:gd name="connsiteX8" fmla="*/ 1385888 w 2271713"/>
                <a:gd name="connsiteY8" fmla="*/ 231043 h 1597358"/>
                <a:gd name="connsiteX9" fmla="*/ 1528763 w 2271713"/>
                <a:gd name="connsiteY9" fmla="*/ 659668 h 1597358"/>
                <a:gd name="connsiteX10" fmla="*/ 1657350 w 2271713"/>
                <a:gd name="connsiteY10" fmla="*/ 1102581 h 1597358"/>
                <a:gd name="connsiteX11" fmla="*/ 1771650 w 2271713"/>
                <a:gd name="connsiteY11" fmla="*/ 1316893 h 1597358"/>
                <a:gd name="connsiteX12" fmla="*/ 2000250 w 2271713"/>
                <a:gd name="connsiteY12" fmla="*/ 1459768 h 1597358"/>
                <a:gd name="connsiteX13" fmla="*/ 2143125 w 2271713"/>
                <a:gd name="connsiteY13" fmla="*/ 1531206 h 1597358"/>
                <a:gd name="connsiteX14" fmla="*/ 2271713 w 2271713"/>
                <a:gd name="connsiteY14" fmla="*/ 1574068 h 159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3" h="1597358">
                  <a:moveTo>
                    <a:pt x="0" y="1588356"/>
                  </a:moveTo>
                  <a:cubicBezTo>
                    <a:pt x="23812" y="1599071"/>
                    <a:pt x="47625" y="1609787"/>
                    <a:pt x="114300" y="1559781"/>
                  </a:cubicBezTo>
                  <a:cubicBezTo>
                    <a:pt x="180975" y="1509775"/>
                    <a:pt x="326231" y="1366899"/>
                    <a:pt x="400050" y="1288318"/>
                  </a:cubicBezTo>
                  <a:cubicBezTo>
                    <a:pt x="473869" y="1209737"/>
                    <a:pt x="511969" y="1171637"/>
                    <a:pt x="557213" y="1088293"/>
                  </a:cubicBezTo>
                  <a:cubicBezTo>
                    <a:pt x="602457" y="1004949"/>
                    <a:pt x="638176" y="895412"/>
                    <a:pt x="671513" y="788256"/>
                  </a:cubicBezTo>
                  <a:cubicBezTo>
                    <a:pt x="704850" y="681100"/>
                    <a:pt x="716757" y="554893"/>
                    <a:pt x="757238" y="445356"/>
                  </a:cubicBezTo>
                  <a:cubicBezTo>
                    <a:pt x="797719" y="335819"/>
                    <a:pt x="845344" y="204850"/>
                    <a:pt x="914400" y="131031"/>
                  </a:cubicBezTo>
                  <a:cubicBezTo>
                    <a:pt x="983456" y="57212"/>
                    <a:pt x="1092994" y="-14226"/>
                    <a:pt x="1171575" y="2443"/>
                  </a:cubicBezTo>
                  <a:cubicBezTo>
                    <a:pt x="1250156" y="19112"/>
                    <a:pt x="1326357" y="121505"/>
                    <a:pt x="1385888" y="231043"/>
                  </a:cubicBezTo>
                  <a:cubicBezTo>
                    <a:pt x="1445419" y="340580"/>
                    <a:pt x="1483519" y="514412"/>
                    <a:pt x="1528763" y="659668"/>
                  </a:cubicBezTo>
                  <a:cubicBezTo>
                    <a:pt x="1574007" y="804924"/>
                    <a:pt x="1616869" y="993044"/>
                    <a:pt x="1657350" y="1102581"/>
                  </a:cubicBezTo>
                  <a:cubicBezTo>
                    <a:pt x="1697831" y="1212118"/>
                    <a:pt x="1714500" y="1257362"/>
                    <a:pt x="1771650" y="1316893"/>
                  </a:cubicBezTo>
                  <a:cubicBezTo>
                    <a:pt x="1828800" y="1376424"/>
                    <a:pt x="1938338" y="1424049"/>
                    <a:pt x="2000250" y="1459768"/>
                  </a:cubicBezTo>
                  <a:cubicBezTo>
                    <a:pt x="2062162" y="1495487"/>
                    <a:pt x="2097881" y="1512156"/>
                    <a:pt x="2143125" y="1531206"/>
                  </a:cubicBezTo>
                  <a:cubicBezTo>
                    <a:pt x="2188369" y="1550256"/>
                    <a:pt x="2230041" y="1562162"/>
                    <a:pt x="2271713" y="1574068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94717C-4020-EB08-BCFC-E987C5DC9AF4}"/>
                </a:ext>
              </a:extLst>
            </p:cNvPr>
            <p:cNvSpPr/>
            <p:nvPr/>
          </p:nvSpPr>
          <p:spPr>
            <a:xfrm>
              <a:off x="11277309" y="5546804"/>
              <a:ext cx="136725" cy="113647"/>
            </a:xfrm>
            <a:custGeom>
              <a:avLst/>
              <a:gdLst>
                <a:gd name="connsiteX0" fmla="*/ 0 w 425450"/>
                <a:gd name="connsiteY0" fmla="*/ 171450 h 171450"/>
                <a:gd name="connsiteX1" fmla="*/ 60325 w 425450"/>
                <a:gd name="connsiteY1" fmla="*/ 123825 h 171450"/>
                <a:gd name="connsiteX2" fmla="*/ 101600 w 425450"/>
                <a:gd name="connsiteY2" fmla="*/ 66675 h 171450"/>
                <a:gd name="connsiteX3" fmla="*/ 136525 w 425450"/>
                <a:gd name="connsiteY3" fmla="*/ 28575 h 171450"/>
                <a:gd name="connsiteX4" fmla="*/ 152400 w 425450"/>
                <a:gd name="connsiteY4" fmla="*/ 0 h 171450"/>
                <a:gd name="connsiteX5" fmla="*/ 203200 w 425450"/>
                <a:gd name="connsiteY5" fmla="*/ 28575 h 171450"/>
                <a:gd name="connsiteX6" fmla="*/ 260350 w 425450"/>
                <a:gd name="connsiteY6" fmla="*/ 66675 h 171450"/>
                <a:gd name="connsiteX7" fmla="*/ 333375 w 425450"/>
                <a:gd name="connsiteY7" fmla="*/ 117475 h 171450"/>
                <a:gd name="connsiteX8" fmla="*/ 377825 w 425450"/>
                <a:gd name="connsiteY8" fmla="*/ 149225 h 171450"/>
                <a:gd name="connsiteX9" fmla="*/ 425450 w 425450"/>
                <a:gd name="connsiteY9" fmla="*/ 168275 h 171450"/>
                <a:gd name="connsiteX10" fmla="*/ 425450 w 425450"/>
                <a:gd name="connsiteY10" fmla="*/ 168275 h 171450"/>
                <a:gd name="connsiteX11" fmla="*/ 0 w 425450"/>
                <a:gd name="connsiteY11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5450" h="171450">
                  <a:moveTo>
                    <a:pt x="0" y="171450"/>
                  </a:moveTo>
                  <a:lnTo>
                    <a:pt x="60325" y="123825"/>
                  </a:lnTo>
                  <a:lnTo>
                    <a:pt x="101600" y="66675"/>
                  </a:lnTo>
                  <a:lnTo>
                    <a:pt x="136525" y="28575"/>
                  </a:lnTo>
                  <a:lnTo>
                    <a:pt x="152400" y="0"/>
                  </a:lnTo>
                  <a:lnTo>
                    <a:pt x="203200" y="28575"/>
                  </a:lnTo>
                  <a:lnTo>
                    <a:pt x="260350" y="66675"/>
                  </a:lnTo>
                  <a:lnTo>
                    <a:pt x="333375" y="117475"/>
                  </a:lnTo>
                  <a:lnTo>
                    <a:pt x="377825" y="149225"/>
                  </a:lnTo>
                  <a:lnTo>
                    <a:pt x="425450" y="168275"/>
                  </a:lnTo>
                  <a:lnTo>
                    <a:pt x="425450" y="168275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2E4992-F18E-C657-9ED3-3DA8E44F98A4}"/>
                </a:ext>
              </a:extLst>
            </p:cNvPr>
            <p:cNvSpPr txBox="1"/>
            <p:nvPr/>
          </p:nvSpPr>
          <p:spPr>
            <a:xfrm>
              <a:off x="10809755" y="4437012"/>
              <a:ext cx="1077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0000"/>
                  </a:solidFill>
                </a:rPr>
                <a:t>Impact Failure Probability</a:t>
              </a: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FD9A149-D67C-41DF-7295-975BD8C607D4}"/>
                </a:ext>
              </a:extLst>
            </p:cNvPr>
            <p:cNvSpPr/>
            <p:nvPr/>
          </p:nvSpPr>
          <p:spPr>
            <a:xfrm flipH="1">
              <a:off x="11235811" y="4805041"/>
              <a:ext cx="96982" cy="757635"/>
            </a:xfrm>
            <a:custGeom>
              <a:avLst/>
              <a:gdLst>
                <a:gd name="connsiteX0" fmla="*/ 463550 w 463550"/>
                <a:gd name="connsiteY0" fmla="*/ 0 h 349250"/>
                <a:gd name="connsiteX1" fmla="*/ 298450 w 463550"/>
                <a:gd name="connsiteY1" fmla="*/ 88900 h 349250"/>
                <a:gd name="connsiteX2" fmla="*/ 88900 w 463550"/>
                <a:gd name="connsiteY2" fmla="*/ 241300 h 349250"/>
                <a:gd name="connsiteX3" fmla="*/ 0 w 463550"/>
                <a:gd name="connsiteY3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550" h="349250">
                  <a:moveTo>
                    <a:pt x="463550" y="0"/>
                  </a:moveTo>
                  <a:cubicBezTo>
                    <a:pt x="412221" y="24341"/>
                    <a:pt x="360892" y="48683"/>
                    <a:pt x="298450" y="88900"/>
                  </a:cubicBezTo>
                  <a:cubicBezTo>
                    <a:pt x="236008" y="129117"/>
                    <a:pt x="138641" y="197908"/>
                    <a:pt x="88900" y="241300"/>
                  </a:cubicBezTo>
                  <a:cubicBezTo>
                    <a:pt x="39159" y="284692"/>
                    <a:pt x="19579" y="316971"/>
                    <a:pt x="0" y="349250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B31C8F-E917-A77F-235E-6F0334976AF3}"/>
                </a:ext>
              </a:extLst>
            </p:cNvPr>
            <p:cNvSpPr txBox="1"/>
            <p:nvPr/>
          </p:nvSpPr>
          <p:spPr>
            <a:xfrm>
              <a:off x="11293529" y="5616260"/>
              <a:ext cx="711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009C4A"/>
                  </a:solidFill>
                </a:rPr>
                <a:t>Strength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9EF194-E30A-1D31-2E95-0EF67ADD36B3}"/>
              </a:ext>
            </a:extLst>
          </p:cNvPr>
          <p:cNvGrpSpPr/>
          <p:nvPr/>
        </p:nvGrpSpPr>
        <p:grpSpPr>
          <a:xfrm>
            <a:off x="6084214" y="3922923"/>
            <a:ext cx="1319066" cy="2310277"/>
            <a:chOff x="5441954" y="4485378"/>
            <a:chExt cx="1319066" cy="23102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1DEA17-6BFE-109C-290E-6B79308F4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510" t="8570" r="39159" b="13606"/>
            <a:stretch/>
          </p:blipFill>
          <p:spPr>
            <a:xfrm>
              <a:off x="5441954" y="4485378"/>
              <a:ext cx="1319066" cy="19329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AC04CE-279A-5456-CBB0-9BA14FEC1C8E}"/>
                </a:ext>
              </a:extLst>
            </p:cNvPr>
            <p:cNvSpPr txBox="1"/>
            <p:nvPr/>
          </p:nvSpPr>
          <p:spPr>
            <a:xfrm>
              <a:off x="5504516" y="6395545"/>
              <a:ext cx="12380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Brief/Rock/Regolith Impact Model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E6AB3BC-932D-5427-00A3-7AA6D61ADC81}"/>
                </a:ext>
              </a:extLst>
            </p:cNvPr>
            <p:cNvCxnSpPr/>
            <p:nvPr/>
          </p:nvCxnSpPr>
          <p:spPr>
            <a:xfrm>
              <a:off x="6242011" y="5059947"/>
              <a:ext cx="0" cy="28378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648259-7293-F8CA-75F1-9D0A7F66D0C7}"/>
                </a:ext>
              </a:extLst>
            </p:cNvPr>
            <p:cNvSpPr txBox="1"/>
            <p:nvPr/>
          </p:nvSpPr>
          <p:spPr>
            <a:xfrm rot="5400000">
              <a:off x="6065438" y="5080055"/>
              <a:ext cx="6159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Impact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B452B03-3EBB-AF76-30C0-01687257FED5}"/>
              </a:ext>
            </a:extLst>
          </p:cNvPr>
          <p:cNvSpPr txBox="1"/>
          <p:nvPr/>
        </p:nvSpPr>
        <p:spPr>
          <a:xfrm>
            <a:off x="5984176" y="3544432"/>
            <a:ext cx="159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Computational Model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99A1E6-0780-123A-812F-15838FB52C97}"/>
              </a:ext>
            </a:extLst>
          </p:cNvPr>
          <p:cNvSpPr txBox="1"/>
          <p:nvPr/>
        </p:nvSpPr>
        <p:spPr>
          <a:xfrm>
            <a:off x="8867910" y="3549379"/>
            <a:ext cx="1512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Reliability Prediction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D8F8FE-C3D2-5278-3FA0-A39712437D2C}"/>
              </a:ext>
            </a:extLst>
          </p:cNvPr>
          <p:cNvGrpSpPr/>
          <p:nvPr/>
        </p:nvGrpSpPr>
        <p:grpSpPr>
          <a:xfrm>
            <a:off x="2134577" y="3538494"/>
            <a:ext cx="3350895" cy="2632358"/>
            <a:chOff x="1783272" y="4114804"/>
            <a:chExt cx="3350895" cy="26323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5C2F5E-3CE8-DE1E-DD0D-2D9710403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183" t="14942" r="6515" b="59522"/>
            <a:stretch/>
          </p:blipFill>
          <p:spPr>
            <a:xfrm>
              <a:off x="1804916" y="5689610"/>
              <a:ext cx="1122218" cy="7065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5F1BA1-D36B-E6C4-7552-A20B3F5C5C0B}"/>
                </a:ext>
              </a:extLst>
            </p:cNvPr>
            <p:cNvSpPr txBox="1"/>
            <p:nvPr/>
          </p:nvSpPr>
          <p:spPr>
            <a:xfrm>
              <a:off x="1783272" y="6344673"/>
              <a:ext cx="116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Lunar Surface (Apollo 16 site)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87721A-2DB2-8471-E302-973D5FB5DA09}"/>
                </a:ext>
              </a:extLst>
            </p:cNvPr>
            <p:cNvSpPr txBox="1"/>
            <p:nvPr/>
          </p:nvSpPr>
          <p:spPr>
            <a:xfrm>
              <a:off x="1813134" y="5314755"/>
              <a:ext cx="1126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xEMU Waist Brief Hip Assembly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2AB8DC7-4619-390A-85F8-24041B442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5318" y="4636540"/>
              <a:ext cx="702864" cy="52714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0CA1BB7-3902-DAFD-1998-60E8595C6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1660" y="4637461"/>
              <a:ext cx="729440" cy="54708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96299CB-6AE6-DEC2-DA33-623E2AC9F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1752" t="59542" r="3703"/>
            <a:stretch/>
          </p:blipFill>
          <p:spPr>
            <a:xfrm>
              <a:off x="3436736" y="5385971"/>
              <a:ext cx="1381731" cy="136119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A28966-E4D3-09B6-7668-9CD698E52B58}"/>
                </a:ext>
              </a:extLst>
            </p:cNvPr>
            <p:cNvSpPr txBox="1"/>
            <p:nvPr/>
          </p:nvSpPr>
          <p:spPr>
            <a:xfrm>
              <a:off x="3325659" y="4443003"/>
              <a:ext cx="18085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xEMU</a:t>
              </a:r>
              <a:r>
                <a:rPr lang="en-US" sz="1000" dirty="0"/>
                <a:t> Brief Material Properties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6F0003-4452-9B13-2425-023272ACEA52}"/>
                </a:ext>
              </a:extLst>
            </p:cNvPr>
            <p:cNvSpPr txBox="1"/>
            <p:nvPr/>
          </p:nvSpPr>
          <p:spPr>
            <a:xfrm>
              <a:off x="3527957" y="5256673"/>
              <a:ext cx="11833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Regolith Properties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6A902E-E2DC-E390-5712-E7D533D20CFA}"/>
                </a:ext>
              </a:extLst>
            </p:cNvPr>
            <p:cNvSpPr txBox="1"/>
            <p:nvPr/>
          </p:nvSpPr>
          <p:spPr>
            <a:xfrm>
              <a:off x="2497766" y="4114804"/>
              <a:ext cx="2088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/>
                <a:t>Model Parameter Uncertainty</a:t>
              </a:r>
            </a:p>
          </p:txBody>
        </p:sp>
        <p:sp>
          <p:nvSpPr>
            <p:cNvPr id="43" name="Striped Right Arrow 42">
              <a:extLst>
                <a:ext uri="{FF2B5EF4-FFF2-40B4-BE49-F238E27FC236}">
                  <a16:creationId xmlns:a16="http://schemas.microsoft.com/office/drawing/2014/main" id="{B7F297E8-FADC-E763-7729-FFB6A4A7B1CF}"/>
                </a:ext>
              </a:extLst>
            </p:cNvPr>
            <p:cNvSpPr/>
            <p:nvPr/>
          </p:nvSpPr>
          <p:spPr>
            <a:xfrm>
              <a:off x="3034142" y="4713513"/>
              <a:ext cx="228604" cy="255792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6">
                    <a:lumMod val="40000"/>
                    <a:lumOff val="60000"/>
                  </a:schemeClr>
                </a:gs>
                <a:gs pos="89000">
                  <a:srgbClr val="41A01C"/>
                </a:gs>
                <a:gs pos="99000">
                  <a:srgbClr val="41A01C"/>
                </a:gs>
              </a:gsLst>
              <a:lin ang="5400000" scaled="1"/>
            </a:gradFill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4" name="Striped Right Arrow 43">
              <a:extLst>
                <a:ext uri="{FF2B5EF4-FFF2-40B4-BE49-F238E27FC236}">
                  <a16:creationId xmlns:a16="http://schemas.microsoft.com/office/drawing/2014/main" id="{62760231-9F38-750C-B79D-E051868341DD}"/>
                </a:ext>
              </a:extLst>
            </p:cNvPr>
            <p:cNvSpPr/>
            <p:nvPr/>
          </p:nvSpPr>
          <p:spPr>
            <a:xfrm>
              <a:off x="3061849" y="5821878"/>
              <a:ext cx="228604" cy="255792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6">
                    <a:lumMod val="40000"/>
                    <a:lumOff val="60000"/>
                  </a:schemeClr>
                </a:gs>
                <a:gs pos="89000">
                  <a:srgbClr val="41A01C"/>
                </a:gs>
                <a:gs pos="99000">
                  <a:srgbClr val="41A01C"/>
                </a:gs>
              </a:gsLst>
              <a:lin ang="5400000" scaled="1"/>
            </a:gradFill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E50837-86E1-B88E-2292-50944462A814}"/>
              </a:ext>
            </a:extLst>
          </p:cNvPr>
          <p:cNvGrpSpPr/>
          <p:nvPr/>
        </p:nvGrpSpPr>
        <p:grpSpPr>
          <a:xfrm>
            <a:off x="8465144" y="3940274"/>
            <a:ext cx="2300346" cy="379721"/>
            <a:chOff x="7135089" y="4447311"/>
            <a:chExt cx="2300346" cy="3797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F991336-CE03-BF75-A431-D4418A452CBF}"/>
                    </a:ext>
                  </a:extLst>
                </p:cNvPr>
                <p:cNvSpPr txBox="1"/>
                <p:nvPr/>
              </p:nvSpPr>
              <p:spPr>
                <a:xfrm>
                  <a:off x="7144423" y="4457700"/>
                  <a:ext cx="22910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PnIF</a:t>
                  </a:r>
                  <a:r>
                    <a:rPr lang="en-US" dirty="0"/>
                    <a:t> 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99.9999%</m:t>
                      </m:r>
                    </m:oMath>
                  </a14:m>
                  <a:r>
                    <a:rPr lang="en-US" dirty="0"/>
                    <a:t> ✅ 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F991336-CE03-BF75-A431-D4418A452C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423" y="4457700"/>
                  <a:ext cx="229101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210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9E22B7E6-19F8-A524-6A52-70ECEA27FBBB}"/>
                </a:ext>
              </a:extLst>
            </p:cNvPr>
            <p:cNvSpPr/>
            <p:nvPr/>
          </p:nvSpPr>
          <p:spPr>
            <a:xfrm>
              <a:off x="7135089" y="4447311"/>
              <a:ext cx="2251363" cy="360218"/>
            </a:xfrm>
            <a:prstGeom prst="roundRect">
              <a:avLst/>
            </a:prstGeom>
            <a:noFill/>
            <a:ln w="22225">
              <a:solidFill>
                <a:srgbClr val="41A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triped Right Arrow 48">
            <a:extLst>
              <a:ext uri="{FF2B5EF4-FFF2-40B4-BE49-F238E27FC236}">
                <a16:creationId xmlns:a16="http://schemas.microsoft.com/office/drawing/2014/main" id="{4FB22F5A-BF80-2D08-47B1-21FC0367D645}"/>
              </a:ext>
            </a:extLst>
          </p:cNvPr>
          <p:cNvSpPr/>
          <p:nvPr/>
        </p:nvSpPr>
        <p:spPr>
          <a:xfrm>
            <a:off x="7836728" y="4591437"/>
            <a:ext cx="318660" cy="369600"/>
          </a:xfrm>
          <a:prstGeom prst="strip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6">
                  <a:lumMod val="40000"/>
                  <a:lumOff val="60000"/>
                </a:schemeClr>
              </a:gs>
              <a:gs pos="89000">
                <a:srgbClr val="41A01C"/>
              </a:gs>
              <a:gs pos="99000">
                <a:srgbClr val="41A01C"/>
              </a:gs>
            </a:gsLst>
            <a:lin ang="5400000" scaled="1"/>
          </a:gra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E6C9E9-DEB9-B733-8237-D6FDDA15CAF9}"/>
              </a:ext>
            </a:extLst>
          </p:cNvPr>
          <p:cNvGrpSpPr/>
          <p:nvPr/>
        </p:nvGrpSpPr>
        <p:grpSpPr>
          <a:xfrm>
            <a:off x="5003902" y="4176064"/>
            <a:ext cx="1183404" cy="1555098"/>
            <a:chOff x="4361642" y="4738519"/>
            <a:chExt cx="1183404" cy="1555098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7B215FA-375E-DB3A-37AA-A6AC783C0DF5}"/>
                </a:ext>
              </a:extLst>
            </p:cNvPr>
            <p:cNvSpPr/>
            <p:nvPr/>
          </p:nvSpPr>
          <p:spPr>
            <a:xfrm>
              <a:off x="4655126" y="4738519"/>
              <a:ext cx="789053" cy="262972"/>
            </a:xfrm>
            <a:custGeom>
              <a:avLst/>
              <a:gdLst>
                <a:gd name="connsiteX0" fmla="*/ 0 w 1496291"/>
                <a:gd name="connsiteY0" fmla="*/ 519545 h 519545"/>
                <a:gd name="connsiteX1" fmla="*/ 277091 w 1496291"/>
                <a:gd name="connsiteY1" fmla="*/ 173181 h 519545"/>
                <a:gd name="connsiteX2" fmla="*/ 609600 w 1496291"/>
                <a:gd name="connsiteY2" fmla="*/ 6927 h 519545"/>
                <a:gd name="connsiteX3" fmla="*/ 1066800 w 1496291"/>
                <a:gd name="connsiteY3" fmla="*/ 62345 h 519545"/>
                <a:gd name="connsiteX4" fmla="*/ 1496291 w 1496291"/>
                <a:gd name="connsiteY4" fmla="*/ 339436 h 5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91" h="519545">
                  <a:moveTo>
                    <a:pt x="0" y="519545"/>
                  </a:moveTo>
                  <a:cubicBezTo>
                    <a:pt x="87745" y="389081"/>
                    <a:pt x="175491" y="258617"/>
                    <a:pt x="277091" y="173181"/>
                  </a:cubicBezTo>
                  <a:cubicBezTo>
                    <a:pt x="378691" y="87745"/>
                    <a:pt x="477982" y="25400"/>
                    <a:pt x="609600" y="6927"/>
                  </a:cubicBezTo>
                  <a:cubicBezTo>
                    <a:pt x="741218" y="-11546"/>
                    <a:pt x="919018" y="6927"/>
                    <a:pt x="1066800" y="62345"/>
                  </a:cubicBezTo>
                  <a:cubicBezTo>
                    <a:pt x="1214582" y="117763"/>
                    <a:pt x="1355436" y="228599"/>
                    <a:pt x="1496291" y="339436"/>
                  </a:cubicBezTo>
                </a:path>
              </a:pathLst>
            </a:custGeom>
            <a:noFill/>
            <a:ln>
              <a:solidFill>
                <a:srgbClr val="009C4A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C774027-2215-6048-C3FD-C68E31B24F2B}"/>
                </a:ext>
              </a:extLst>
            </p:cNvPr>
            <p:cNvSpPr/>
            <p:nvPr/>
          </p:nvSpPr>
          <p:spPr>
            <a:xfrm>
              <a:off x="4670602" y="4982481"/>
              <a:ext cx="806112" cy="216050"/>
            </a:xfrm>
            <a:custGeom>
              <a:avLst/>
              <a:gdLst>
                <a:gd name="connsiteX0" fmla="*/ 0 w 1496291"/>
                <a:gd name="connsiteY0" fmla="*/ 519545 h 519545"/>
                <a:gd name="connsiteX1" fmla="*/ 277091 w 1496291"/>
                <a:gd name="connsiteY1" fmla="*/ 173181 h 519545"/>
                <a:gd name="connsiteX2" fmla="*/ 609600 w 1496291"/>
                <a:gd name="connsiteY2" fmla="*/ 6927 h 519545"/>
                <a:gd name="connsiteX3" fmla="*/ 1066800 w 1496291"/>
                <a:gd name="connsiteY3" fmla="*/ 62345 h 519545"/>
                <a:gd name="connsiteX4" fmla="*/ 1496291 w 1496291"/>
                <a:gd name="connsiteY4" fmla="*/ 339436 h 5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91" h="519545">
                  <a:moveTo>
                    <a:pt x="0" y="519545"/>
                  </a:moveTo>
                  <a:cubicBezTo>
                    <a:pt x="87745" y="389081"/>
                    <a:pt x="175491" y="258617"/>
                    <a:pt x="277091" y="173181"/>
                  </a:cubicBezTo>
                  <a:cubicBezTo>
                    <a:pt x="378691" y="87745"/>
                    <a:pt x="477982" y="25400"/>
                    <a:pt x="609600" y="6927"/>
                  </a:cubicBezTo>
                  <a:cubicBezTo>
                    <a:pt x="741218" y="-11546"/>
                    <a:pt x="919018" y="6927"/>
                    <a:pt x="1066800" y="62345"/>
                  </a:cubicBezTo>
                  <a:cubicBezTo>
                    <a:pt x="1214582" y="117763"/>
                    <a:pt x="1355436" y="228599"/>
                    <a:pt x="1496291" y="339436"/>
                  </a:cubicBezTo>
                </a:path>
              </a:pathLst>
            </a:custGeom>
            <a:noFill/>
            <a:ln>
              <a:solidFill>
                <a:srgbClr val="009C4A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124E2F2-9FDF-3E08-3C82-16C77CAFBD60}"/>
                </a:ext>
              </a:extLst>
            </p:cNvPr>
            <p:cNvSpPr/>
            <p:nvPr/>
          </p:nvSpPr>
          <p:spPr>
            <a:xfrm>
              <a:off x="4655226" y="4873613"/>
              <a:ext cx="806112" cy="216050"/>
            </a:xfrm>
            <a:custGeom>
              <a:avLst/>
              <a:gdLst>
                <a:gd name="connsiteX0" fmla="*/ 0 w 1496291"/>
                <a:gd name="connsiteY0" fmla="*/ 519545 h 519545"/>
                <a:gd name="connsiteX1" fmla="*/ 277091 w 1496291"/>
                <a:gd name="connsiteY1" fmla="*/ 173181 h 519545"/>
                <a:gd name="connsiteX2" fmla="*/ 609600 w 1496291"/>
                <a:gd name="connsiteY2" fmla="*/ 6927 h 519545"/>
                <a:gd name="connsiteX3" fmla="*/ 1066800 w 1496291"/>
                <a:gd name="connsiteY3" fmla="*/ 62345 h 519545"/>
                <a:gd name="connsiteX4" fmla="*/ 1496291 w 1496291"/>
                <a:gd name="connsiteY4" fmla="*/ 339436 h 5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91" h="519545">
                  <a:moveTo>
                    <a:pt x="0" y="519545"/>
                  </a:moveTo>
                  <a:cubicBezTo>
                    <a:pt x="87745" y="389081"/>
                    <a:pt x="175491" y="258617"/>
                    <a:pt x="277091" y="173181"/>
                  </a:cubicBezTo>
                  <a:cubicBezTo>
                    <a:pt x="378691" y="87745"/>
                    <a:pt x="477982" y="25400"/>
                    <a:pt x="609600" y="6927"/>
                  </a:cubicBezTo>
                  <a:cubicBezTo>
                    <a:pt x="741218" y="-11546"/>
                    <a:pt x="919018" y="6927"/>
                    <a:pt x="1066800" y="62345"/>
                  </a:cubicBezTo>
                  <a:cubicBezTo>
                    <a:pt x="1214582" y="117763"/>
                    <a:pt x="1355436" y="228599"/>
                    <a:pt x="1496291" y="339436"/>
                  </a:cubicBezTo>
                </a:path>
              </a:pathLst>
            </a:custGeom>
            <a:noFill/>
            <a:ln>
              <a:solidFill>
                <a:srgbClr val="009C4A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39FF10F-7C2F-5D90-9DF3-0C885D2835EC}"/>
                </a:ext>
              </a:extLst>
            </p:cNvPr>
            <p:cNvSpPr/>
            <p:nvPr/>
          </p:nvSpPr>
          <p:spPr>
            <a:xfrm>
              <a:off x="4638728" y="5126181"/>
              <a:ext cx="806112" cy="116710"/>
            </a:xfrm>
            <a:custGeom>
              <a:avLst/>
              <a:gdLst>
                <a:gd name="connsiteX0" fmla="*/ 0 w 1496291"/>
                <a:gd name="connsiteY0" fmla="*/ 519545 h 519545"/>
                <a:gd name="connsiteX1" fmla="*/ 277091 w 1496291"/>
                <a:gd name="connsiteY1" fmla="*/ 173181 h 519545"/>
                <a:gd name="connsiteX2" fmla="*/ 609600 w 1496291"/>
                <a:gd name="connsiteY2" fmla="*/ 6927 h 519545"/>
                <a:gd name="connsiteX3" fmla="*/ 1066800 w 1496291"/>
                <a:gd name="connsiteY3" fmla="*/ 62345 h 519545"/>
                <a:gd name="connsiteX4" fmla="*/ 1496291 w 1496291"/>
                <a:gd name="connsiteY4" fmla="*/ 339436 h 5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91" h="519545">
                  <a:moveTo>
                    <a:pt x="0" y="519545"/>
                  </a:moveTo>
                  <a:cubicBezTo>
                    <a:pt x="87745" y="389081"/>
                    <a:pt x="175491" y="258617"/>
                    <a:pt x="277091" y="173181"/>
                  </a:cubicBezTo>
                  <a:cubicBezTo>
                    <a:pt x="378691" y="87745"/>
                    <a:pt x="477982" y="25400"/>
                    <a:pt x="609600" y="6927"/>
                  </a:cubicBezTo>
                  <a:cubicBezTo>
                    <a:pt x="741218" y="-11546"/>
                    <a:pt x="919018" y="6927"/>
                    <a:pt x="1066800" y="62345"/>
                  </a:cubicBezTo>
                  <a:cubicBezTo>
                    <a:pt x="1214582" y="117763"/>
                    <a:pt x="1355436" y="228599"/>
                    <a:pt x="1496291" y="339436"/>
                  </a:cubicBezTo>
                </a:path>
              </a:pathLst>
            </a:custGeom>
            <a:noFill/>
            <a:ln>
              <a:solidFill>
                <a:srgbClr val="009C4A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EBCE5C-D90B-43F2-E8C9-A24DC5344C96}"/>
                </a:ext>
              </a:extLst>
            </p:cNvPr>
            <p:cNvSpPr/>
            <p:nvPr/>
          </p:nvSpPr>
          <p:spPr>
            <a:xfrm rot="20034589" flipV="1">
              <a:off x="4392506" y="5965935"/>
              <a:ext cx="1149208" cy="45958"/>
            </a:xfrm>
            <a:custGeom>
              <a:avLst/>
              <a:gdLst>
                <a:gd name="connsiteX0" fmla="*/ 0 w 1496291"/>
                <a:gd name="connsiteY0" fmla="*/ 519545 h 519545"/>
                <a:gd name="connsiteX1" fmla="*/ 277091 w 1496291"/>
                <a:gd name="connsiteY1" fmla="*/ 173181 h 519545"/>
                <a:gd name="connsiteX2" fmla="*/ 609600 w 1496291"/>
                <a:gd name="connsiteY2" fmla="*/ 6927 h 519545"/>
                <a:gd name="connsiteX3" fmla="*/ 1066800 w 1496291"/>
                <a:gd name="connsiteY3" fmla="*/ 62345 h 519545"/>
                <a:gd name="connsiteX4" fmla="*/ 1496291 w 1496291"/>
                <a:gd name="connsiteY4" fmla="*/ 339436 h 5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91" h="519545">
                  <a:moveTo>
                    <a:pt x="0" y="519545"/>
                  </a:moveTo>
                  <a:cubicBezTo>
                    <a:pt x="87745" y="389081"/>
                    <a:pt x="175491" y="258617"/>
                    <a:pt x="277091" y="173181"/>
                  </a:cubicBezTo>
                  <a:cubicBezTo>
                    <a:pt x="378691" y="87745"/>
                    <a:pt x="477982" y="25400"/>
                    <a:pt x="609600" y="6927"/>
                  </a:cubicBezTo>
                  <a:cubicBezTo>
                    <a:pt x="741218" y="-11546"/>
                    <a:pt x="919018" y="6927"/>
                    <a:pt x="1066800" y="62345"/>
                  </a:cubicBezTo>
                  <a:cubicBezTo>
                    <a:pt x="1214582" y="117763"/>
                    <a:pt x="1355436" y="228599"/>
                    <a:pt x="1496291" y="339436"/>
                  </a:cubicBezTo>
                </a:path>
              </a:pathLst>
            </a:custGeom>
            <a:noFill/>
            <a:ln>
              <a:solidFill>
                <a:srgbClr val="009C4A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F0FD967-0268-C475-DB70-76A8F23B604A}"/>
                </a:ext>
              </a:extLst>
            </p:cNvPr>
            <p:cNvSpPr/>
            <p:nvPr/>
          </p:nvSpPr>
          <p:spPr>
            <a:xfrm rot="20034589" flipV="1">
              <a:off x="4494616" y="5955363"/>
              <a:ext cx="1019797" cy="262401"/>
            </a:xfrm>
            <a:custGeom>
              <a:avLst/>
              <a:gdLst>
                <a:gd name="connsiteX0" fmla="*/ 0 w 1496291"/>
                <a:gd name="connsiteY0" fmla="*/ 519545 h 519545"/>
                <a:gd name="connsiteX1" fmla="*/ 277091 w 1496291"/>
                <a:gd name="connsiteY1" fmla="*/ 173181 h 519545"/>
                <a:gd name="connsiteX2" fmla="*/ 609600 w 1496291"/>
                <a:gd name="connsiteY2" fmla="*/ 6927 h 519545"/>
                <a:gd name="connsiteX3" fmla="*/ 1066800 w 1496291"/>
                <a:gd name="connsiteY3" fmla="*/ 62345 h 519545"/>
                <a:gd name="connsiteX4" fmla="*/ 1496291 w 1496291"/>
                <a:gd name="connsiteY4" fmla="*/ 339436 h 5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91" h="519545">
                  <a:moveTo>
                    <a:pt x="0" y="519545"/>
                  </a:moveTo>
                  <a:cubicBezTo>
                    <a:pt x="87745" y="389081"/>
                    <a:pt x="175491" y="258617"/>
                    <a:pt x="277091" y="173181"/>
                  </a:cubicBezTo>
                  <a:cubicBezTo>
                    <a:pt x="378691" y="87745"/>
                    <a:pt x="477982" y="25400"/>
                    <a:pt x="609600" y="6927"/>
                  </a:cubicBezTo>
                  <a:cubicBezTo>
                    <a:pt x="741218" y="-11546"/>
                    <a:pt x="919018" y="6927"/>
                    <a:pt x="1066800" y="62345"/>
                  </a:cubicBezTo>
                  <a:cubicBezTo>
                    <a:pt x="1214582" y="117763"/>
                    <a:pt x="1355436" y="228599"/>
                    <a:pt x="1496291" y="339436"/>
                  </a:cubicBezTo>
                </a:path>
              </a:pathLst>
            </a:custGeom>
            <a:noFill/>
            <a:ln>
              <a:solidFill>
                <a:srgbClr val="009C4A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4DAA725-0A44-A1B9-B28A-144F8985782D}"/>
                </a:ext>
              </a:extLst>
            </p:cNvPr>
            <p:cNvSpPr/>
            <p:nvPr/>
          </p:nvSpPr>
          <p:spPr>
            <a:xfrm rot="20390526" flipV="1">
              <a:off x="4489141" y="5822109"/>
              <a:ext cx="993949" cy="62993"/>
            </a:xfrm>
            <a:custGeom>
              <a:avLst/>
              <a:gdLst>
                <a:gd name="connsiteX0" fmla="*/ 0 w 1496291"/>
                <a:gd name="connsiteY0" fmla="*/ 519545 h 519545"/>
                <a:gd name="connsiteX1" fmla="*/ 277091 w 1496291"/>
                <a:gd name="connsiteY1" fmla="*/ 173181 h 519545"/>
                <a:gd name="connsiteX2" fmla="*/ 609600 w 1496291"/>
                <a:gd name="connsiteY2" fmla="*/ 6927 h 519545"/>
                <a:gd name="connsiteX3" fmla="*/ 1066800 w 1496291"/>
                <a:gd name="connsiteY3" fmla="*/ 62345 h 519545"/>
                <a:gd name="connsiteX4" fmla="*/ 1496291 w 1496291"/>
                <a:gd name="connsiteY4" fmla="*/ 339436 h 5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91" h="519545">
                  <a:moveTo>
                    <a:pt x="0" y="519545"/>
                  </a:moveTo>
                  <a:cubicBezTo>
                    <a:pt x="87745" y="389081"/>
                    <a:pt x="175491" y="258617"/>
                    <a:pt x="277091" y="173181"/>
                  </a:cubicBezTo>
                  <a:cubicBezTo>
                    <a:pt x="378691" y="87745"/>
                    <a:pt x="477982" y="25400"/>
                    <a:pt x="609600" y="6927"/>
                  </a:cubicBezTo>
                  <a:cubicBezTo>
                    <a:pt x="741218" y="-11546"/>
                    <a:pt x="919018" y="6927"/>
                    <a:pt x="1066800" y="62345"/>
                  </a:cubicBezTo>
                  <a:cubicBezTo>
                    <a:pt x="1214582" y="117763"/>
                    <a:pt x="1355436" y="228599"/>
                    <a:pt x="1496291" y="339436"/>
                  </a:cubicBezTo>
                </a:path>
              </a:pathLst>
            </a:custGeom>
            <a:noFill/>
            <a:ln>
              <a:solidFill>
                <a:srgbClr val="009C4A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C8C6F7B-B916-34AC-B387-62814C162574}"/>
                </a:ext>
              </a:extLst>
            </p:cNvPr>
            <p:cNvSpPr/>
            <p:nvPr/>
          </p:nvSpPr>
          <p:spPr>
            <a:xfrm rot="20507708">
              <a:off x="4438450" y="5534030"/>
              <a:ext cx="1025050" cy="45719"/>
            </a:xfrm>
            <a:custGeom>
              <a:avLst/>
              <a:gdLst>
                <a:gd name="connsiteX0" fmla="*/ 0 w 1496291"/>
                <a:gd name="connsiteY0" fmla="*/ 519545 h 519545"/>
                <a:gd name="connsiteX1" fmla="*/ 277091 w 1496291"/>
                <a:gd name="connsiteY1" fmla="*/ 173181 h 519545"/>
                <a:gd name="connsiteX2" fmla="*/ 609600 w 1496291"/>
                <a:gd name="connsiteY2" fmla="*/ 6927 h 519545"/>
                <a:gd name="connsiteX3" fmla="*/ 1066800 w 1496291"/>
                <a:gd name="connsiteY3" fmla="*/ 62345 h 519545"/>
                <a:gd name="connsiteX4" fmla="*/ 1496291 w 1496291"/>
                <a:gd name="connsiteY4" fmla="*/ 339436 h 5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91" h="519545">
                  <a:moveTo>
                    <a:pt x="0" y="519545"/>
                  </a:moveTo>
                  <a:cubicBezTo>
                    <a:pt x="87745" y="389081"/>
                    <a:pt x="175491" y="258617"/>
                    <a:pt x="277091" y="173181"/>
                  </a:cubicBezTo>
                  <a:cubicBezTo>
                    <a:pt x="378691" y="87745"/>
                    <a:pt x="477982" y="25400"/>
                    <a:pt x="609600" y="6927"/>
                  </a:cubicBezTo>
                  <a:cubicBezTo>
                    <a:pt x="741218" y="-11546"/>
                    <a:pt x="919018" y="6927"/>
                    <a:pt x="1066800" y="62345"/>
                  </a:cubicBezTo>
                  <a:cubicBezTo>
                    <a:pt x="1214582" y="117763"/>
                    <a:pt x="1355436" y="228599"/>
                    <a:pt x="1496291" y="339436"/>
                  </a:cubicBezTo>
                </a:path>
              </a:pathLst>
            </a:custGeom>
            <a:noFill/>
            <a:ln>
              <a:solidFill>
                <a:srgbClr val="009C4A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C99986F-6BC6-4219-C197-7941E32412AD}"/>
                </a:ext>
              </a:extLst>
            </p:cNvPr>
            <p:cNvSpPr/>
            <p:nvPr/>
          </p:nvSpPr>
          <p:spPr>
            <a:xfrm rot="21149389">
              <a:off x="4474649" y="5314642"/>
              <a:ext cx="928612" cy="55290"/>
            </a:xfrm>
            <a:custGeom>
              <a:avLst/>
              <a:gdLst>
                <a:gd name="connsiteX0" fmla="*/ 0 w 1496291"/>
                <a:gd name="connsiteY0" fmla="*/ 519545 h 519545"/>
                <a:gd name="connsiteX1" fmla="*/ 277091 w 1496291"/>
                <a:gd name="connsiteY1" fmla="*/ 173181 h 519545"/>
                <a:gd name="connsiteX2" fmla="*/ 609600 w 1496291"/>
                <a:gd name="connsiteY2" fmla="*/ 6927 h 519545"/>
                <a:gd name="connsiteX3" fmla="*/ 1066800 w 1496291"/>
                <a:gd name="connsiteY3" fmla="*/ 62345 h 519545"/>
                <a:gd name="connsiteX4" fmla="*/ 1496291 w 1496291"/>
                <a:gd name="connsiteY4" fmla="*/ 339436 h 5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91" h="519545">
                  <a:moveTo>
                    <a:pt x="0" y="519545"/>
                  </a:moveTo>
                  <a:cubicBezTo>
                    <a:pt x="87745" y="389081"/>
                    <a:pt x="175491" y="258617"/>
                    <a:pt x="277091" y="173181"/>
                  </a:cubicBezTo>
                  <a:cubicBezTo>
                    <a:pt x="378691" y="87745"/>
                    <a:pt x="477982" y="25400"/>
                    <a:pt x="609600" y="6927"/>
                  </a:cubicBezTo>
                  <a:cubicBezTo>
                    <a:pt x="741218" y="-11546"/>
                    <a:pt x="919018" y="6927"/>
                    <a:pt x="1066800" y="62345"/>
                  </a:cubicBezTo>
                  <a:cubicBezTo>
                    <a:pt x="1214582" y="117763"/>
                    <a:pt x="1355436" y="228599"/>
                    <a:pt x="1496291" y="339436"/>
                  </a:cubicBezTo>
                </a:path>
              </a:pathLst>
            </a:custGeom>
            <a:noFill/>
            <a:ln>
              <a:solidFill>
                <a:srgbClr val="009C4A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338BD11-5F74-8686-438D-BD1AC3DE3213}"/>
                </a:ext>
              </a:extLst>
            </p:cNvPr>
            <p:cNvSpPr/>
            <p:nvPr/>
          </p:nvSpPr>
          <p:spPr>
            <a:xfrm rot="20697990" flipV="1">
              <a:off x="4361642" y="5686643"/>
              <a:ext cx="1135405" cy="83421"/>
            </a:xfrm>
            <a:custGeom>
              <a:avLst/>
              <a:gdLst>
                <a:gd name="connsiteX0" fmla="*/ 0 w 1496291"/>
                <a:gd name="connsiteY0" fmla="*/ 519545 h 519545"/>
                <a:gd name="connsiteX1" fmla="*/ 277091 w 1496291"/>
                <a:gd name="connsiteY1" fmla="*/ 173181 h 519545"/>
                <a:gd name="connsiteX2" fmla="*/ 609600 w 1496291"/>
                <a:gd name="connsiteY2" fmla="*/ 6927 h 519545"/>
                <a:gd name="connsiteX3" fmla="*/ 1066800 w 1496291"/>
                <a:gd name="connsiteY3" fmla="*/ 62345 h 519545"/>
                <a:gd name="connsiteX4" fmla="*/ 1496291 w 1496291"/>
                <a:gd name="connsiteY4" fmla="*/ 339436 h 5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91" h="519545">
                  <a:moveTo>
                    <a:pt x="0" y="519545"/>
                  </a:moveTo>
                  <a:cubicBezTo>
                    <a:pt x="87745" y="389081"/>
                    <a:pt x="175491" y="258617"/>
                    <a:pt x="277091" y="173181"/>
                  </a:cubicBezTo>
                  <a:cubicBezTo>
                    <a:pt x="378691" y="87745"/>
                    <a:pt x="477982" y="25400"/>
                    <a:pt x="609600" y="6927"/>
                  </a:cubicBezTo>
                  <a:cubicBezTo>
                    <a:pt x="741218" y="-11546"/>
                    <a:pt x="919018" y="6927"/>
                    <a:pt x="1066800" y="62345"/>
                  </a:cubicBezTo>
                  <a:cubicBezTo>
                    <a:pt x="1214582" y="117763"/>
                    <a:pt x="1355436" y="228599"/>
                    <a:pt x="1496291" y="339436"/>
                  </a:cubicBezTo>
                </a:path>
              </a:pathLst>
            </a:custGeom>
            <a:noFill/>
            <a:ln>
              <a:solidFill>
                <a:srgbClr val="009C4A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5A25381-3DCF-1265-708D-CF9F3F1C3F12}"/>
                </a:ext>
              </a:extLst>
            </p:cNvPr>
            <p:cNvSpPr/>
            <p:nvPr/>
          </p:nvSpPr>
          <p:spPr>
            <a:xfrm rot="20034589" flipV="1">
              <a:off x="4448419" y="6111716"/>
              <a:ext cx="1096627" cy="181901"/>
            </a:xfrm>
            <a:custGeom>
              <a:avLst/>
              <a:gdLst>
                <a:gd name="connsiteX0" fmla="*/ 0 w 1496291"/>
                <a:gd name="connsiteY0" fmla="*/ 519545 h 519545"/>
                <a:gd name="connsiteX1" fmla="*/ 277091 w 1496291"/>
                <a:gd name="connsiteY1" fmla="*/ 173181 h 519545"/>
                <a:gd name="connsiteX2" fmla="*/ 609600 w 1496291"/>
                <a:gd name="connsiteY2" fmla="*/ 6927 h 519545"/>
                <a:gd name="connsiteX3" fmla="*/ 1066800 w 1496291"/>
                <a:gd name="connsiteY3" fmla="*/ 62345 h 519545"/>
                <a:gd name="connsiteX4" fmla="*/ 1496291 w 1496291"/>
                <a:gd name="connsiteY4" fmla="*/ 339436 h 5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291" h="519545">
                  <a:moveTo>
                    <a:pt x="0" y="519545"/>
                  </a:moveTo>
                  <a:cubicBezTo>
                    <a:pt x="87745" y="389081"/>
                    <a:pt x="175491" y="258617"/>
                    <a:pt x="277091" y="173181"/>
                  </a:cubicBezTo>
                  <a:cubicBezTo>
                    <a:pt x="378691" y="87745"/>
                    <a:pt x="477982" y="25400"/>
                    <a:pt x="609600" y="6927"/>
                  </a:cubicBezTo>
                  <a:cubicBezTo>
                    <a:pt x="741218" y="-11546"/>
                    <a:pt x="919018" y="6927"/>
                    <a:pt x="1066800" y="62345"/>
                  </a:cubicBezTo>
                  <a:cubicBezTo>
                    <a:pt x="1214582" y="117763"/>
                    <a:pt x="1355436" y="228599"/>
                    <a:pt x="1496291" y="339436"/>
                  </a:cubicBezTo>
                </a:path>
              </a:pathLst>
            </a:custGeom>
            <a:noFill/>
            <a:ln>
              <a:solidFill>
                <a:srgbClr val="009C4A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5E6D1A-5711-7E16-1DDC-5EC220168844}"/>
              </a:ext>
            </a:extLst>
          </p:cNvPr>
          <p:cNvGrpSpPr/>
          <p:nvPr/>
        </p:nvGrpSpPr>
        <p:grpSpPr>
          <a:xfrm>
            <a:off x="2221001" y="6276432"/>
            <a:ext cx="3196709" cy="307777"/>
            <a:chOff x="1515241" y="6482692"/>
            <a:chExt cx="3196709" cy="30777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99B50-3986-BEB5-CEF2-EE80663AD996}"/>
                </a:ext>
              </a:extLst>
            </p:cNvPr>
            <p:cNvSpPr txBox="1"/>
            <p:nvPr/>
          </p:nvSpPr>
          <p:spPr>
            <a:xfrm>
              <a:off x="1515241" y="6482692"/>
              <a:ext cx="3196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Sensitivity Analysis   </a:t>
              </a:r>
              <a:r>
                <a:rPr lang="en-US" sz="1400" dirty="0"/>
                <a:t>+   </a:t>
              </a:r>
              <a:r>
                <a:rPr lang="en-US" sz="1400" i="1" dirty="0"/>
                <a:t>Model Calibration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B330E3-DE62-F2A8-C287-58B978CA1E4F}"/>
                </a:ext>
              </a:extLst>
            </p:cNvPr>
            <p:cNvSpPr/>
            <p:nvPr/>
          </p:nvSpPr>
          <p:spPr>
            <a:xfrm>
              <a:off x="1568231" y="6484883"/>
              <a:ext cx="1418897" cy="294289"/>
            </a:xfrm>
            <a:prstGeom prst="rect">
              <a:avLst/>
            </a:prstGeom>
            <a:noFill/>
            <a:ln w="19050">
              <a:solidFill>
                <a:srgbClr val="32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10EE3DA-E6C7-11A3-ADB6-35741F2D642E}"/>
                </a:ext>
              </a:extLst>
            </p:cNvPr>
            <p:cNvSpPr/>
            <p:nvPr/>
          </p:nvSpPr>
          <p:spPr>
            <a:xfrm>
              <a:off x="3244631" y="6484883"/>
              <a:ext cx="1418897" cy="294289"/>
            </a:xfrm>
            <a:prstGeom prst="rect">
              <a:avLst/>
            </a:prstGeom>
            <a:noFill/>
            <a:ln w="19050">
              <a:solidFill>
                <a:srgbClr val="32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8891582-7B36-BA80-54FF-4C4D6A13082D}"/>
              </a:ext>
            </a:extLst>
          </p:cNvPr>
          <p:cNvGrpSpPr/>
          <p:nvPr/>
        </p:nvGrpSpPr>
        <p:grpSpPr>
          <a:xfrm>
            <a:off x="5861083" y="6272554"/>
            <a:ext cx="1971502" cy="312593"/>
            <a:chOff x="5168023" y="6451600"/>
            <a:chExt cx="1971502" cy="31259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14D85B7-6D3E-6171-3F04-B420D3303C51}"/>
                </a:ext>
              </a:extLst>
            </p:cNvPr>
            <p:cNvSpPr txBox="1"/>
            <p:nvPr/>
          </p:nvSpPr>
          <p:spPr>
            <a:xfrm>
              <a:off x="5168023" y="6456416"/>
              <a:ext cx="1971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Uncertainty Propagation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875AC7D-398A-F205-5BF1-79201162568D}"/>
                </a:ext>
              </a:extLst>
            </p:cNvPr>
            <p:cNvSpPr/>
            <p:nvPr/>
          </p:nvSpPr>
          <p:spPr>
            <a:xfrm>
              <a:off x="5213131" y="6451600"/>
              <a:ext cx="1860769" cy="289472"/>
            </a:xfrm>
            <a:prstGeom prst="rect">
              <a:avLst/>
            </a:prstGeom>
            <a:noFill/>
            <a:ln w="19050">
              <a:solidFill>
                <a:srgbClr val="32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9DA8D56-48C7-7949-B863-0301DDC1470D}"/>
              </a:ext>
            </a:extLst>
          </p:cNvPr>
          <p:cNvGrpSpPr/>
          <p:nvPr/>
        </p:nvGrpSpPr>
        <p:grpSpPr>
          <a:xfrm>
            <a:off x="2308867" y="3815156"/>
            <a:ext cx="841076" cy="928233"/>
            <a:chOff x="2296511" y="3753372"/>
            <a:chExt cx="841076" cy="928233"/>
          </a:xfrm>
        </p:grpSpPr>
        <p:pic>
          <p:nvPicPr>
            <p:cNvPr id="15" name="Picture 2" descr="Artist concept of an astronaut in the xEMU space suit setting up a science experiment on the lunar surface.">
              <a:extLst>
                <a:ext uri="{FF2B5EF4-FFF2-40B4-BE49-F238E27FC236}">
                  <a16:creationId xmlns:a16="http://schemas.microsoft.com/office/drawing/2014/main" id="{A1AFE791-FFFE-F645-A13E-A343B9A693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45" t="25775" r="27295" b="5856"/>
            <a:stretch/>
          </p:blipFill>
          <p:spPr bwMode="auto">
            <a:xfrm>
              <a:off x="2296511" y="3753372"/>
              <a:ext cx="841076" cy="928233"/>
            </a:xfrm>
            <a:prstGeom prst="round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4234607-0D06-4EF5-7FFA-C2B538F43B09}"/>
                </a:ext>
              </a:extLst>
            </p:cNvPr>
            <p:cNvSpPr/>
            <p:nvPr/>
          </p:nvSpPr>
          <p:spPr>
            <a:xfrm>
              <a:off x="2540607" y="4213654"/>
              <a:ext cx="363230" cy="1977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4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5" y="6356350"/>
            <a:ext cx="2743200" cy="365125"/>
          </a:xfrm>
        </p:spPr>
        <p:txBody>
          <a:bodyPr/>
          <a:lstStyle/>
          <a:p>
            <a:fld id="{FF659024-17AB-1C4B-8F61-EF10F7509DAF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Reliability Analysis for the </a:t>
            </a:r>
            <a:r>
              <a:rPr lang="en-US" sz="3200" dirty="0" err="1"/>
              <a:t>xEMU</a:t>
            </a:r>
            <a:r>
              <a:rPr lang="en-US" sz="3200" dirty="0"/>
              <a:t> Spacesuit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F733EC-FFC9-7236-D451-F8A28B38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965"/>
            <a:ext cx="10934700" cy="5681373"/>
          </a:xfrm>
        </p:spPr>
        <p:txBody>
          <a:bodyPr>
            <a:norm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</a:t>
            </a:r>
            <a:r>
              <a:rPr lang="en-US" sz="2800" dirty="0"/>
              <a:t>Traditional certification approaches using factor of safety (</a:t>
            </a:r>
            <a:r>
              <a:rPr lang="en-US" sz="2800" dirty="0" err="1"/>
              <a:t>FoS</a:t>
            </a:r>
            <a:r>
              <a:rPr lang="en-US" sz="2800" dirty="0"/>
              <a:t>) cannot satisfy both weight and robustness requirements </a:t>
            </a:r>
          </a:p>
          <a:p>
            <a:r>
              <a:rPr lang="en-US" b="1" dirty="0"/>
              <a:t>Approach</a:t>
            </a:r>
            <a:r>
              <a:rPr lang="en-US" dirty="0"/>
              <a:t>: </a:t>
            </a:r>
            <a:r>
              <a:rPr lang="en-US" sz="2800" dirty="0"/>
              <a:t>Introduced general UQ workflow for estimating reliability</a:t>
            </a:r>
          </a:p>
          <a:p>
            <a:r>
              <a:rPr lang="en-US" b="1" dirty="0"/>
              <a:t>Results:</a:t>
            </a:r>
            <a:r>
              <a:rPr lang="en-US" dirty="0"/>
              <a:t> applied UQ workflow to verify that the probability no impact failure (</a:t>
            </a:r>
            <a:r>
              <a:rPr lang="en-US" dirty="0" err="1"/>
              <a:t>PnIF</a:t>
            </a:r>
            <a:r>
              <a:rPr lang="en-US" dirty="0"/>
              <a:t>) in the </a:t>
            </a:r>
            <a:r>
              <a:rPr lang="en-US" dirty="0" err="1"/>
              <a:t>xEMU</a:t>
            </a:r>
            <a:r>
              <a:rPr lang="en-US" dirty="0"/>
              <a:t> brief is greater than the requirement </a:t>
            </a:r>
          </a:p>
          <a:p>
            <a:r>
              <a:rPr lang="en-US" b="1" dirty="0"/>
              <a:t>Impact: </a:t>
            </a:r>
          </a:p>
          <a:p>
            <a:pPr lvl="1"/>
            <a:r>
              <a:rPr lang="en-US" dirty="0"/>
              <a:t>Viable path forward for certifying lightweight, next-generation </a:t>
            </a:r>
            <a:r>
              <a:rPr lang="en-US" dirty="0" err="1"/>
              <a:t>xEMU</a:t>
            </a:r>
            <a:r>
              <a:rPr lang="en-US" dirty="0"/>
              <a:t> spacesuit</a:t>
            </a:r>
          </a:p>
          <a:p>
            <a:pPr lvl="1"/>
            <a:r>
              <a:rPr lang="en-US" dirty="0"/>
              <a:t>Reliability-based design paradigm for reduced conservatism/cost/risk at NASA</a:t>
            </a:r>
          </a:p>
        </p:txBody>
      </p:sp>
    </p:spTree>
    <p:extLst>
      <p:ext uri="{BB962C8B-B14F-4D97-AF65-F5344CB8AC3E}">
        <p14:creationId xmlns:p14="http://schemas.microsoft.com/office/powerpoint/2010/main" val="266633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CD5F7-7772-1193-388A-65100278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6657"/>
            <a:ext cx="10910455" cy="48183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UQ is required for the credible use of M&amp;S for all NASA missions</a:t>
            </a:r>
          </a:p>
          <a:p>
            <a:pPr lvl="1"/>
            <a:r>
              <a:rPr lang="en-US" dirty="0"/>
              <a:t>Make predictions with confidence, quantified uncertainty to inform critical decisions</a:t>
            </a:r>
          </a:p>
          <a:p>
            <a:pPr lvl="1"/>
            <a:r>
              <a:rPr lang="en-US" dirty="0"/>
              <a:t>Enable paradigms like reliability-based design, Digital Twin, certification by analysis</a:t>
            </a:r>
          </a:p>
          <a:p>
            <a:r>
              <a:rPr lang="en-US" dirty="0"/>
              <a:t>Many hurdles to UQ adoption, workforce development is key</a:t>
            </a:r>
          </a:p>
          <a:p>
            <a:pPr lvl="1"/>
            <a:r>
              <a:rPr lang="en-US" dirty="0"/>
              <a:t>Learning curve for successfully applying UQ for real world problems</a:t>
            </a:r>
          </a:p>
          <a:p>
            <a:pPr lvl="1"/>
            <a:r>
              <a:rPr lang="en-US" dirty="0"/>
              <a:t>Rapidly evolving research field</a:t>
            </a:r>
          </a:p>
          <a:p>
            <a:pPr lvl="1"/>
            <a:r>
              <a:rPr lang="en-US" dirty="0"/>
              <a:t>Overwhelming number of tools, methods</a:t>
            </a:r>
          </a:p>
          <a:p>
            <a:r>
              <a:rPr lang="en-US" dirty="0"/>
              <a:t>NASA UQ researchers continue to work to overcome these challenges</a:t>
            </a:r>
          </a:p>
          <a:p>
            <a:pPr lvl="1"/>
            <a:r>
              <a:rPr lang="en-US" dirty="0"/>
              <a:t>Organized UQ Seminar Series in Spring 2023 with presentations and tutorials by external speakers (most recently, Prof. Bobby </a:t>
            </a:r>
            <a:r>
              <a:rPr lang="en-US" dirty="0" err="1"/>
              <a:t>Gramacy</a:t>
            </a:r>
            <a:r>
              <a:rPr lang="en-US" dirty="0"/>
              <a:t> from Va. Tech. on 3/20)</a:t>
            </a:r>
          </a:p>
          <a:p>
            <a:pPr lvl="1"/>
            <a:r>
              <a:rPr lang="en-US" dirty="0"/>
              <a:t>Developing/releasing UQ software; providing tutorials on UQ approaches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AC535-B9B0-649C-0A49-A57C669F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036A5D-B50C-CB34-A9CD-62839848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Summary: UQ at NASA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5454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7553A4-D597-6C4B-A665-27C66BA1AC41}"/>
              </a:ext>
            </a:extLst>
          </p:cNvPr>
          <p:cNvSpPr/>
          <p:nvPr/>
        </p:nvSpPr>
        <p:spPr>
          <a:xfrm>
            <a:off x="11141422" y="902327"/>
            <a:ext cx="1003492" cy="973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F6A72AD-65A8-BF47-ACFA-FFB70E2DB261}"/>
              </a:ext>
            </a:extLst>
          </p:cNvPr>
          <p:cNvGrpSpPr/>
          <p:nvPr/>
        </p:nvGrpSpPr>
        <p:grpSpPr>
          <a:xfrm>
            <a:off x="9748093" y="5096698"/>
            <a:ext cx="276255" cy="561625"/>
            <a:chOff x="8672215" y="5101809"/>
            <a:chExt cx="276255" cy="56162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1D9D1D8-68C1-B741-86BB-97B8E4846D03}"/>
                </a:ext>
              </a:extLst>
            </p:cNvPr>
            <p:cNvCxnSpPr>
              <a:cxnSpLocks/>
            </p:cNvCxnSpPr>
            <p:nvPr/>
          </p:nvCxnSpPr>
          <p:spPr>
            <a:xfrm>
              <a:off x="8813653" y="5101809"/>
              <a:ext cx="0" cy="548640"/>
            </a:xfrm>
            <a:prstGeom prst="line">
              <a:avLst/>
            </a:prstGeom>
            <a:ln w="38100">
              <a:solidFill>
                <a:srgbClr val="009C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45A5750-6CD4-E84D-8485-0C666061A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2215" y="5663434"/>
              <a:ext cx="274320" cy="0"/>
            </a:xfrm>
            <a:prstGeom prst="line">
              <a:avLst/>
            </a:prstGeom>
            <a:ln w="38100">
              <a:solidFill>
                <a:srgbClr val="009C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B505C4E-8AAD-974B-AC1C-8DED217577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4150" y="5101810"/>
              <a:ext cx="274320" cy="0"/>
            </a:xfrm>
            <a:prstGeom prst="line">
              <a:avLst/>
            </a:prstGeom>
            <a:ln w="38100">
              <a:solidFill>
                <a:srgbClr val="009C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332D7-B07E-634E-9A4D-57285261D86D}"/>
              </a:ext>
            </a:extLst>
          </p:cNvPr>
          <p:cNvGrpSpPr/>
          <p:nvPr/>
        </p:nvGrpSpPr>
        <p:grpSpPr>
          <a:xfrm>
            <a:off x="8590174" y="4449764"/>
            <a:ext cx="276255" cy="1124712"/>
            <a:chOff x="8672215" y="4547176"/>
            <a:chExt cx="276255" cy="112471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40F2264-058C-BA44-8CC1-D76D3A044CC7}"/>
                </a:ext>
              </a:extLst>
            </p:cNvPr>
            <p:cNvCxnSpPr>
              <a:cxnSpLocks/>
            </p:cNvCxnSpPr>
            <p:nvPr/>
          </p:nvCxnSpPr>
          <p:spPr>
            <a:xfrm>
              <a:off x="8813653" y="4547176"/>
              <a:ext cx="0" cy="1124712"/>
            </a:xfrm>
            <a:prstGeom prst="line">
              <a:avLst/>
            </a:prstGeom>
            <a:ln w="38100">
              <a:solidFill>
                <a:srgbClr val="009C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9ECBA8E-7F98-E642-A60F-4C4F3B8D4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2215" y="5663434"/>
              <a:ext cx="274320" cy="0"/>
            </a:xfrm>
            <a:prstGeom prst="line">
              <a:avLst/>
            </a:prstGeom>
            <a:ln w="38100">
              <a:solidFill>
                <a:srgbClr val="009C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7FFA56F-F8B5-6B49-A3D5-DDC721686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4150" y="4547176"/>
              <a:ext cx="274320" cy="0"/>
            </a:xfrm>
            <a:prstGeom prst="line">
              <a:avLst/>
            </a:prstGeom>
            <a:ln w="38100">
              <a:solidFill>
                <a:srgbClr val="009C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F3877F-C1DA-184A-9256-2BD299DB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UQ: </a:t>
            </a:r>
            <a:r>
              <a:rPr lang="en-US" sz="3200" i="1" dirty="0"/>
              <a:t>Enabling </a:t>
            </a:r>
            <a:r>
              <a:rPr lang="en-US" sz="3200" b="1" i="1" u="sng" dirty="0"/>
              <a:t>Credible</a:t>
            </a:r>
            <a:r>
              <a:rPr lang="en-US" sz="3200" i="1" dirty="0"/>
              <a:t> Modeling and Simulation (M&amp;S) at NASA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86D5-F7ED-2141-8FF3-592480B12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44" y="1442529"/>
            <a:ext cx="5617818" cy="1236354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Accelerating reliance on M&amp;S</a:t>
            </a:r>
          </a:p>
          <a:p>
            <a:r>
              <a:rPr lang="en-US" sz="2600" b="1" i="1" u="sng" dirty="0"/>
              <a:t>All models are wrong</a:t>
            </a:r>
            <a:r>
              <a:rPr lang="en-US" sz="2600" i="1" dirty="0"/>
              <a:t> (but some are useful)*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117FC-D96D-8946-9F36-AEB6BE5E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D8CCE-FCE5-9046-9900-8B32A2D259EE}"/>
              </a:ext>
            </a:extLst>
          </p:cNvPr>
          <p:cNvSpPr txBox="1"/>
          <p:nvPr/>
        </p:nvSpPr>
        <p:spPr>
          <a:xfrm>
            <a:off x="1105166" y="6581001"/>
            <a:ext cx="4114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*George Box, Journal of American Statistical Association, 1976.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43633-D9EB-A341-891A-C45E23E2E600}"/>
              </a:ext>
            </a:extLst>
          </p:cNvPr>
          <p:cNvSpPr txBox="1"/>
          <p:nvPr/>
        </p:nvSpPr>
        <p:spPr>
          <a:xfrm>
            <a:off x="10283837" y="4229885"/>
            <a:ext cx="1079142" cy="791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Real world</a:t>
            </a:r>
          </a:p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3232FF"/>
                </a:solidFill>
              </a:rPr>
              <a:t>Model</a:t>
            </a:r>
          </a:p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009C4A"/>
                </a:solidFill>
              </a:rPr>
              <a:t>Model + UQ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61F2C3-885F-5C4E-A235-22A6A229498E}"/>
              </a:ext>
            </a:extLst>
          </p:cNvPr>
          <p:cNvGrpSpPr/>
          <p:nvPr/>
        </p:nvGrpSpPr>
        <p:grpSpPr>
          <a:xfrm>
            <a:off x="7827058" y="3852238"/>
            <a:ext cx="2499417" cy="2765129"/>
            <a:chOff x="7827058" y="3852238"/>
            <a:chExt cx="2499417" cy="276512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BE7855D-600A-D044-AF1C-56B3001A2136}"/>
                </a:ext>
              </a:extLst>
            </p:cNvPr>
            <p:cNvSpPr/>
            <p:nvPr/>
          </p:nvSpPr>
          <p:spPr>
            <a:xfrm>
              <a:off x="9777201" y="5720288"/>
              <a:ext cx="218043" cy="223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EA11CDB-E316-C349-B975-F4BEF0C9923B}"/>
                </a:ext>
              </a:extLst>
            </p:cNvPr>
            <p:cNvGrpSpPr/>
            <p:nvPr/>
          </p:nvGrpSpPr>
          <p:grpSpPr>
            <a:xfrm>
              <a:off x="7827058" y="3852238"/>
              <a:ext cx="2499417" cy="2765129"/>
              <a:chOff x="7909099" y="3963298"/>
              <a:chExt cx="2499417" cy="2765129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CF4DD96E-D47E-4840-B5B6-599182ED80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4551" y="4287187"/>
                <a:ext cx="0" cy="2118872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E79FA50-F0CB-6E4C-A451-10C0CBBE25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19561" y="6391068"/>
                <a:ext cx="2157334" cy="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27A524-E69A-3446-9272-C92673DCFC3E}"/>
                  </a:ext>
                </a:extLst>
              </p:cNvPr>
              <p:cNvSpPr txBox="1"/>
              <p:nvPr/>
            </p:nvSpPr>
            <p:spPr>
              <a:xfrm>
                <a:off x="8476744" y="3963298"/>
                <a:ext cx="1919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Models vs. Reality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0EEC91-930C-1F42-B193-2AFF1BD50472}"/>
                  </a:ext>
                </a:extLst>
              </p:cNvPr>
              <p:cNvSpPr txBox="1"/>
              <p:nvPr/>
            </p:nvSpPr>
            <p:spPr>
              <a:xfrm>
                <a:off x="8362314" y="6436039"/>
                <a:ext cx="89159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Scenario 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01D2D1-BB28-FB41-8801-E45E3415AF70}"/>
                  </a:ext>
                </a:extLst>
              </p:cNvPr>
              <p:cNvSpPr txBox="1"/>
              <p:nvPr/>
            </p:nvSpPr>
            <p:spPr>
              <a:xfrm>
                <a:off x="9516925" y="6428451"/>
                <a:ext cx="89159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Scenario 2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71C7C4B-2D7A-D54D-852C-A724C6F860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8663" y="6295915"/>
                <a:ext cx="0" cy="1642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7617D67-1034-5D49-9E58-E2618990B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5209" y="6298935"/>
                <a:ext cx="0" cy="1642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46C8809-B452-2943-ADB0-7C87E2F3157E}"/>
                  </a:ext>
                </a:extLst>
              </p:cNvPr>
              <p:cNvSpPr/>
              <p:nvPr/>
            </p:nvSpPr>
            <p:spPr>
              <a:xfrm>
                <a:off x="8700540" y="4663522"/>
                <a:ext cx="218043" cy="22327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C091184-15D4-774A-B2B5-A720B3B60300}"/>
                  </a:ext>
                </a:extLst>
              </p:cNvPr>
              <p:cNvSpPr/>
              <p:nvPr/>
            </p:nvSpPr>
            <p:spPr>
              <a:xfrm>
                <a:off x="8700540" y="5333654"/>
                <a:ext cx="218043" cy="219987"/>
              </a:xfrm>
              <a:prstGeom prst="rect">
                <a:avLst/>
              </a:prstGeom>
              <a:solidFill>
                <a:srgbClr val="3232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DF79C50-14EE-7E44-840F-9CEA4AFF03D0}"/>
                  </a:ext>
                </a:extLst>
              </p:cNvPr>
              <p:cNvSpPr/>
              <p:nvPr/>
            </p:nvSpPr>
            <p:spPr>
              <a:xfrm>
                <a:off x="9859241" y="5428457"/>
                <a:ext cx="218043" cy="219987"/>
              </a:xfrm>
              <a:prstGeom prst="rect">
                <a:avLst/>
              </a:prstGeom>
              <a:solidFill>
                <a:srgbClr val="3232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8B88FA7-4F44-9840-A8F2-F72219E4FAF2}"/>
                  </a:ext>
                </a:extLst>
              </p:cNvPr>
              <p:cNvSpPr txBox="1"/>
              <p:nvPr/>
            </p:nvSpPr>
            <p:spPr>
              <a:xfrm rot="16200000">
                <a:off x="7621168" y="5249619"/>
                <a:ext cx="8836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Response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D149C3-2EFE-7B4F-884D-3519D0603FA4}"/>
              </a:ext>
            </a:extLst>
          </p:cNvPr>
          <p:cNvGrpSpPr/>
          <p:nvPr/>
        </p:nvGrpSpPr>
        <p:grpSpPr>
          <a:xfrm>
            <a:off x="6559519" y="1205684"/>
            <a:ext cx="2716974" cy="1143221"/>
            <a:chOff x="6584919" y="270000"/>
            <a:chExt cx="2716974" cy="114322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3B34B5-C1A1-2043-9502-EA36E6C06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4919" y="270000"/>
              <a:ext cx="2716974" cy="1143221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AA2F78-7AD6-D24B-807B-6BD08B9E81B7}"/>
                </a:ext>
              </a:extLst>
            </p:cNvPr>
            <p:cNvSpPr txBox="1"/>
            <p:nvPr/>
          </p:nvSpPr>
          <p:spPr>
            <a:xfrm>
              <a:off x="8353610" y="299347"/>
              <a:ext cx="91882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Certification by Analysis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B82DEA2-E75D-B348-AA43-272B876A1666}"/>
              </a:ext>
            </a:extLst>
          </p:cNvPr>
          <p:cNvSpPr txBox="1"/>
          <p:nvPr/>
        </p:nvSpPr>
        <p:spPr>
          <a:xfrm>
            <a:off x="7637458" y="851463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M&amp;S-Enabled Paradigms at NASA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B46770C-92CB-E84F-AEEC-8FCADB5EFD1A}"/>
              </a:ext>
            </a:extLst>
          </p:cNvPr>
          <p:cNvSpPr txBox="1">
            <a:spLocks/>
          </p:cNvSpPr>
          <p:nvPr/>
        </p:nvSpPr>
        <p:spPr>
          <a:xfrm>
            <a:off x="710177" y="3044278"/>
            <a:ext cx="5384824" cy="1415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Integrate uncertainty quantification (UQ) into M&amp;S for </a:t>
            </a:r>
            <a:r>
              <a:rPr lang="en-US" sz="2600" i="1" dirty="0"/>
              <a:t>credibility</a:t>
            </a:r>
            <a:endParaRPr lang="en-US" sz="2600" b="1" i="1" dirty="0"/>
          </a:p>
          <a:p>
            <a:pPr lvl="1"/>
            <a:r>
              <a:rPr lang="en-US" sz="2200" dirty="0"/>
              <a:t>UQ answers: how </a:t>
            </a:r>
            <a:r>
              <a:rPr lang="en-US" sz="2200" b="1" i="1" dirty="0"/>
              <a:t>wrong</a:t>
            </a:r>
            <a:r>
              <a:rPr lang="en-US" sz="2200" dirty="0"/>
              <a:t> might the model be? When is it </a:t>
            </a:r>
            <a:r>
              <a:rPr lang="en-US" sz="2200" b="1" i="1" dirty="0"/>
              <a:t>useful</a:t>
            </a:r>
            <a:r>
              <a:rPr lang="en-US" sz="22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389FC-FF0C-F14C-B231-676D9EC77159}"/>
              </a:ext>
            </a:extLst>
          </p:cNvPr>
          <p:cNvSpPr txBox="1"/>
          <p:nvPr/>
        </p:nvSpPr>
        <p:spPr>
          <a:xfrm>
            <a:off x="703544" y="1078111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1940C1"/>
                </a:solidFill>
              </a:rPr>
              <a:t>Motivation and Challenge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FEA75F-DAC2-7B40-931D-0D4A5115FC2E}"/>
              </a:ext>
            </a:extLst>
          </p:cNvPr>
          <p:cNvSpPr txBox="1"/>
          <p:nvPr/>
        </p:nvSpPr>
        <p:spPr>
          <a:xfrm>
            <a:off x="727116" y="268153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1940C1"/>
                </a:solidFill>
              </a:rPr>
              <a:t>Solution 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0E701EC-C6F2-EB4A-8A09-CD2404FA6EE3}"/>
              </a:ext>
            </a:extLst>
          </p:cNvPr>
          <p:cNvSpPr txBox="1">
            <a:spLocks/>
          </p:cNvSpPr>
          <p:nvPr/>
        </p:nvSpPr>
        <p:spPr>
          <a:xfrm>
            <a:off x="682594" y="4821181"/>
            <a:ext cx="5840115" cy="1415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Perform research and development of new state-of-the-art UQ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Transition advanced UQ methods from research to engineering practice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A43BBD-9E1D-9E4D-A5B1-0BA68DB78883}"/>
              </a:ext>
            </a:extLst>
          </p:cNvPr>
          <p:cNvSpPr txBox="1"/>
          <p:nvPr/>
        </p:nvSpPr>
        <p:spPr>
          <a:xfrm>
            <a:off x="727116" y="4410799"/>
            <a:ext cx="115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3232FF"/>
                </a:solidFill>
              </a:rPr>
              <a:t>Approach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F1F10CD-F0DE-A828-A2E5-BE74C1C32FA5}"/>
              </a:ext>
            </a:extLst>
          </p:cNvPr>
          <p:cNvGrpSpPr/>
          <p:nvPr/>
        </p:nvGrpSpPr>
        <p:grpSpPr>
          <a:xfrm>
            <a:off x="6417090" y="2425700"/>
            <a:ext cx="2961860" cy="1199955"/>
            <a:chOff x="6417090" y="2425700"/>
            <a:chExt cx="2961860" cy="119995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B37293D-46C1-0F0D-50B7-DB0FAAADDF70}"/>
                </a:ext>
              </a:extLst>
            </p:cNvPr>
            <p:cNvGrpSpPr/>
            <p:nvPr/>
          </p:nvGrpSpPr>
          <p:grpSpPr>
            <a:xfrm>
              <a:off x="6417090" y="2425700"/>
              <a:ext cx="2874400" cy="1199955"/>
              <a:chOff x="6429790" y="2425700"/>
              <a:chExt cx="2874400" cy="119995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624DE30-E654-0F4F-943D-6F087D5358FF}"/>
                  </a:ext>
                </a:extLst>
              </p:cNvPr>
              <p:cNvGrpSpPr/>
              <p:nvPr/>
            </p:nvGrpSpPr>
            <p:grpSpPr>
              <a:xfrm>
                <a:off x="6429790" y="2463688"/>
                <a:ext cx="2874400" cy="1161967"/>
                <a:chOff x="6429790" y="2463688"/>
                <a:chExt cx="2874400" cy="1161967"/>
              </a:xfrm>
            </p:grpSpPr>
            <p:pic>
              <p:nvPicPr>
                <p:cNvPr id="2050" name="Picture 2" descr="Digital Twin framework illustration [8]. | Download Scientific Diagram">
                  <a:extLst>
                    <a:ext uri="{FF2B5EF4-FFF2-40B4-BE49-F238E27FC236}">
                      <a16:creationId xmlns:a16="http://schemas.microsoft.com/office/drawing/2014/main" id="{1C8F4AD4-81D8-9949-84E9-2377587D0A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0989" y="2463688"/>
                  <a:ext cx="2743201" cy="1161967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2FA8776-93E4-4F41-9B07-595FAD236117}"/>
                    </a:ext>
                  </a:extLst>
                </p:cNvPr>
                <p:cNvSpPr/>
                <p:nvPr/>
              </p:nvSpPr>
              <p:spPr>
                <a:xfrm>
                  <a:off x="6587882" y="3231817"/>
                  <a:ext cx="409818" cy="3599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CEF826A-CA50-F047-B81F-67D980E42A53}"/>
                    </a:ext>
                  </a:extLst>
                </p:cNvPr>
                <p:cNvSpPr txBox="1"/>
                <p:nvPr/>
              </p:nvSpPr>
              <p:spPr>
                <a:xfrm>
                  <a:off x="6429790" y="3217281"/>
                  <a:ext cx="733009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/>
                    <a:t>Digital Twin</a:t>
                  </a:r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43984D4-1B49-73CD-7DF7-0F3541FEC399}"/>
                  </a:ext>
                </a:extLst>
              </p:cNvPr>
              <p:cNvSpPr/>
              <p:nvPr/>
            </p:nvSpPr>
            <p:spPr>
              <a:xfrm>
                <a:off x="7137400" y="2476500"/>
                <a:ext cx="482600" cy="88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6B19844-114D-C783-CEFD-620B2CF030B9}"/>
                  </a:ext>
                </a:extLst>
              </p:cNvPr>
              <p:cNvSpPr/>
              <p:nvPr/>
            </p:nvSpPr>
            <p:spPr>
              <a:xfrm>
                <a:off x="8267700" y="2476500"/>
                <a:ext cx="571500" cy="952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BD42C1-7CA3-C369-E8F1-39CF0EE8D613}"/>
                  </a:ext>
                </a:extLst>
              </p:cNvPr>
              <p:cNvSpPr/>
              <p:nvPr/>
            </p:nvSpPr>
            <p:spPr>
              <a:xfrm>
                <a:off x="7740650" y="2692400"/>
                <a:ext cx="412750" cy="114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2EE692-D9E6-F91D-DFC8-19C29DD7EC60}"/>
                  </a:ext>
                </a:extLst>
              </p:cNvPr>
              <p:cNvSpPr/>
              <p:nvPr/>
            </p:nvSpPr>
            <p:spPr>
              <a:xfrm>
                <a:off x="7734300" y="3155950"/>
                <a:ext cx="450850" cy="114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3D4D40-6F5B-AF6E-9F0A-C05EEF1F3834}"/>
                  </a:ext>
                </a:extLst>
              </p:cNvPr>
              <p:cNvSpPr txBox="1"/>
              <p:nvPr/>
            </p:nvSpPr>
            <p:spPr>
              <a:xfrm>
                <a:off x="7067550" y="2425700"/>
                <a:ext cx="63350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Real Space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A837C54-20F5-338C-5EBB-D3A6C327B25F}"/>
                  </a:ext>
                </a:extLst>
              </p:cNvPr>
              <p:cNvSpPr txBox="1"/>
              <p:nvPr/>
            </p:nvSpPr>
            <p:spPr>
              <a:xfrm>
                <a:off x="8191500" y="2425700"/>
                <a:ext cx="7312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Virtual Space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D0647F-25F7-E548-3AEA-A43BDDBDCAE8}"/>
                  </a:ext>
                </a:extLst>
              </p:cNvPr>
              <p:cNvSpPr txBox="1"/>
              <p:nvPr/>
            </p:nvSpPr>
            <p:spPr>
              <a:xfrm>
                <a:off x="7747000" y="2654300"/>
                <a:ext cx="38023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Data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0CB516C-1149-1FC4-EA51-5D8698DC4D79}"/>
                  </a:ext>
                </a:extLst>
              </p:cNvPr>
              <p:cNvSpPr/>
              <p:nvPr/>
            </p:nvSpPr>
            <p:spPr>
              <a:xfrm>
                <a:off x="7721600" y="3352800"/>
                <a:ext cx="450850" cy="114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2DAEF6-3EEF-D10D-BFCE-5FC627D6D9CF}"/>
                  </a:ext>
                </a:extLst>
              </p:cNvPr>
              <p:cNvSpPr txBox="1"/>
              <p:nvPr/>
            </p:nvSpPr>
            <p:spPr>
              <a:xfrm>
                <a:off x="7632700" y="3117850"/>
                <a:ext cx="654346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/>
                  <a:t>Information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FFC28F7-20D0-28CD-776D-3A789A62B411}"/>
                  </a:ext>
                </a:extLst>
              </p:cNvPr>
              <p:cNvSpPr/>
              <p:nvPr/>
            </p:nvSpPr>
            <p:spPr>
              <a:xfrm>
                <a:off x="8959850" y="2781300"/>
                <a:ext cx="330200" cy="279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89E5C2-5C85-AD30-97A5-E28AE4330D58}"/>
                  </a:ext>
                </a:extLst>
              </p:cNvPr>
              <p:cNvSpPr txBox="1"/>
              <p:nvPr/>
            </p:nvSpPr>
            <p:spPr>
              <a:xfrm>
                <a:off x="7708900" y="3282950"/>
                <a:ext cx="481222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/>
                  <a:t>Process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0E4F4C3-9521-2CAD-F3BE-DD8DB12E3BAE}"/>
                  </a:ext>
                </a:extLst>
              </p:cNvPr>
              <p:cNvSpPr/>
              <p:nvPr/>
            </p:nvSpPr>
            <p:spPr>
              <a:xfrm>
                <a:off x="6572250" y="2825750"/>
                <a:ext cx="349250" cy="285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7A4DABC-D4F1-A466-B672-C9269CFE8E22}"/>
                  </a:ext>
                </a:extLst>
              </p:cNvPr>
              <p:cNvSpPr txBox="1"/>
              <p:nvPr/>
            </p:nvSpPr>
            <p:spPr>
              <a:xfrm>
                <a:off x="6483351" y="2838450"/>
                <a:ext cx="533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Physical Product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1B1893-2821-364C-847C-D4BA17F4B26B}"/>
                </a:ext>
              </a:extLst>
            </p:cNvPr>
            <p:cNvSpPr txBox="1"/>
            <p:nvPr/>
          </p:nvSpPr>
          <p:spPr>
            <a:xfrm>
              <a:off x="8890001" y="2762250"/>
              <a:ext cx="488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Virtual Model</a:t>
              </a:r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0A165559-5643-C771-76F9-46FEF7F4EFF0}"/>
              </a:ext>
            </a:extLst>
          </p:cNvPr>
          <p:cNvGrpSpPr/>
          <p:nvPr/>
        </p:nvGrpSpPr>
        <p:grpSpPr>
          <a:xfrm>
            <a:off x="9271001" y="1212850"/>
            <a:ext cx="2838449" cy="2415977"/>
            <a:chOff x="9271001" y="1212850"/>
            <a:chExt cx="2838449" cy="2415977"/>
          </a:xfrm>
        </p:grpSpPr>
        <p:sp>
          <p:nvSpPr>
            <p:cNvPr id="2053" name="TextBox 2052">
              <a:extLst>
                <a:ext uri="{FF2B5EF4-FFF2-40B4-BE49-F238E27FC236}">
                  <a16:creationId xmlns:a16="http://schemas.microsoft.com/office/drawing/2014/main" id="{B61C725B-A2AA-B3AE-5090-E4E13C8606DD}"/>
                </a:ext>
              </a:extLst>
            </p:cNvPr>
            <p:cNvSpPr txBox="1"/>
            <p:nvPr/>
          </p:nvSpPr>
          <p:spPr>
            <a:xfrm>
              <a:off x="9271001" y="2552700"/>
              <a:ext cx="8445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3291E2"/>
                  </a:solidFill>
                </a:rPr>
                <a:t>Validation and Verification Models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0F13725-428F-6B46-A1A4-89533A1E4CAC}"/>
                </a:ext>
              </a:extLst>
            </p:cNvPr>
            <p:cNvGrpSpPr/>
            <p:nvPr/>
          </p:nvGrpSpPr>
          <p:grpSpPr>
            <a:xfrm>
              <a:off x="9409312" y="1218910"/>
              <a:ext cx="2630480" cy="2402674"/>
              <a:chOff x="9409312" y="270526"/>
              <a:chExt cx="2630480" cy="2402674"/>
            </a:xfrm>
          </p:grpSpPr>
          <p:pic>
            <p:nvPicPr>
              <p:cNvPr id="12" name="Picture 9">
                <a:extLst>
                  <a:ext uri="{FF2B5EF4-FFF2-40B4-BE49-F238E27FC236}">
                    <a16:creationId xmlns:a16="http://schemas.microsoft.com/office/drawing/2014/main" id="{ECAAF427-98FF-A346-81F6-7A6E4A6230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6835"/>
              <a:stretch/>
            </p:blipFill>
            <p:spPr>
              <a:xfrm>
                <a:off x="9409312" y="270526"/>
                <a:ext cx="2630480" cy="2402674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86843D-0FB7-C246-A0E1-E8CF3A0FD95A}"/>
                  </a:ext>
                </a:extLst>
              </p:cNvPr>
              <p:cNvSpPr txBox="1"/>
              <p:nvPr/>
            </p:nvSpPr>
            <p:spPr>
              <a:xfrm>
                <a:off x="9442036" y="2232567"/>
                <a:ext cx="889889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Model-Based Engineering</a:t>
                </a: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F8D119D-4B85-5227-9C2B-6A22DEBD0B11}"/>
                </a:ext>
              </a:extLst>
            </p:cNvPr>
            <p:cNvSpPr/>
            <p:nvPr/>
          </p:nvSpPr>
          <p:spPr>
            <a:xfrm>
              <a:off x="11626850" y="2635250"/>
              <a:ext cx="355600" cy="24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Rectangle 2048">
              <a:extLst>
                <a:ext uri="{FF2B5EF4-FFF2-40B4-BE49-F238E27FC236}">
                  <a16:creationId xmlns:a16="http://schemas.microsoft.com/office/drawing/2014/main" id="{20D1E299-89FF-B3B1-A9DC-160F66C05DE2}"/>
                </a:ext>
              </a:extLst>
            </p:cNvPr>
            <p:cNvSpPr/>
            <p:nvPr/>
          </p:nvSpPr>
          <p:spPr>
            <a:xfrm>
              <a:off x="10521950" y="3352800"/>
              <a:ext cx="533400" cy="24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9283339C-9334-66E1-94D2-5E3E9EF1FC32}"/>
                </a:ext>
              </a:extLst>
            </p:cNvPr>
            <p:cNvSpPr txBox="1"/>
            <p:nvPr/>
          </p:nvSpPr>
          <p:spPr>
            <a:xfrm>
              <a:off x="10375901" y="3321050"/>
              <a:ext cx="844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3291E2"/>
                  </a:solidFill>
                </a:rPr>
                <a:t>Manufacturing Models</a:t>
              </a:r>
            </a:p>
          </p:txBody>
        </p:sp>
        <p:sp>
          <p:nvSpPr>
            <p:cNvPr id="2051" name="Rectangle 2050">
              <a:extLst>
                <a:ext uri="{FF2B5EF4-FFF2-40B4-BE49-F238E27FC236}">
                  <a16:creationId xmlns:a16="http://schemas.microsoft.com/office/drawing/2014/main" id="{217CF986-C93E-7105-7047-72CB7B87B6B2}"/>
                </a:ext>
              </a:extLst>
            </p:cNvPr>
            <p:cNvSpPr/>
            <p:nvPr/>
          </p:nvSpPr>
          <p:spPr>
            <a:xfrm>
              <a:off x="9436100" y="2520950"/>
              <a:ext cx="4953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Rectangle 2051">
              <a:extLst>
                <a:ext uri="{FF2B5EF4-FFF2-40B4-BE49-F238E27FC236}">
                  <a16:creationId xmlns:a16="http://schemas.microsoft.com/office/drawing/2014/main" id="{051EF74A-DC2B-FF64-E602-022E2FD47E30}"/>
                </a:ext>
              </a:extLst>
            </p:cNvPr>
            <p:cNvSpPr/>
            <p:nvPr/>
          </p:nvSpPr>
          <p:spPr>
            <a:xfrm>
              <a:off x="11658600" y="1835150"/>
              <a:ext cx="342900" cy="241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Rectangle 2053">
              <a:extLst>
                <a:ext uri="{FF2B5EF4-FFF2-40B4-BE49-F238E27FC236}">
                  <a16:creationId xmlns:a16="http://schemas.microsoft.com/office/drawing/2014/main" id="{8F6B4D93-94C5-3EDC-9B4D-450B60ABB85A}"/>
                </a:ext>
              </a:extLst>
            </p:cNvPr>
            <p:cNvSpPr/>
            <p:nvPr/>
          </p:nvSpPr>
          <p:spPr>
            <a:xfrm>
              <a:off x="10471150" y="1257300"/>
              <a:ext cx="596900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309C042F-D771-7698-2E55-E5E7F4DE1100}"/>
                </a:ext>
              </a:extLst>
            </p:cNvPr>
            <p:cNvSpPr/>
            <p:nvPr/>
          </p:nvSpPr>
          <p:spPr>
            <a:xfrm>
              <a:off x="9461500" y="1778000"/>
              <a:ext cx="463550" cy="35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1E0979AC-5F24-5492-E3E0-6ECC7EDAB2CA}"/>
                </a:ext>
              </a:extLst>
            </p:cNvPr>
            <p:cNvSpPr txBox="1"/>
            <p:nvPr/>
          </p:nvSpPr>
          <p:spPr>
            <a:xfrm>
              <a:off x="9309101" y="1739900"/>
              <a:ext cx="8064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3291E2"/>
                  </a:solidFill>
                </a:rPr>
                <a:t>Sustainment/ Operational Models</a:t>
              </a:r>
            </a:p>
          </p:txBody>
        </p:sp>
        <p:sp>
          <p:nvSpPr>
            <p:cNvPr id="2057" name="TextBox 2056">
              <a:extLst>
                <a:ext uri="{FF2B5EF4-FFF2-40B4-BE49-F238E27FC236}">
                  <a16:creationId xmlns:a16="http://schemas.microsoft.com/office/drawing/2014/main" id="{1D7818BA-3CA7-8AF6-20F3-26BEDDFC3DDB}"/>
                </a:ext>
              </a:extLst>
            </p:cNvPr>
            <p:cNvSpPr txBox="1"/>
            <p:nvPr/>
          </p:nvSpPr>
          <p:spPr>
            <a:xfrm>
              <a:off x="10382251" y="1212850"/>
              <a:ext cx="80644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3291E2"/>
                  </a:solidFill>
                </a:rPr>
                <a:t>System Models</a:t>
              </a:r>
            </a:p>
          </p:txBody>
        </p:sp>
        <p:sp>
          <p:nvSpPr>
            <p:cNvPr id="2058" name="TextBox 2057">
              <a:extLst>
                <a:ext uri="{FF2B5EF4-FFF2-40B4-BE49-F238E27FC236}">
                  <a16:creationId xmlns:a16="http://schemas.microsoft.com/office/drawing/2014/main" id="{FC2F3DB2-51B5-6AE1-C299-7C2A19966F30}"/>
                </a:ext>
              </a:extLst>
            </p:cNvPr>
            <p:cNvSpPr txBox="1"/>
            <p:nvPr/>
          </p:nvSpPr>
          <p:spPr>
            <a:xfrm>
              <a:off x="11537951" y="1816100"/>
              <a:ext cx="571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3291E2"/>
                  </a:solidFill>
                </a:rPr>
                <a:t>Discipline Models</a:t>
              </a:r>
            </a:p>
          </p:txBody>
        </p:sp>
        <p:sp>
          <p:nvSpPr>
            <p:cNvPr id="2059" name="TextBox 2058">
              <a:extLst>
                <a:ext uri="{FF2B5EF4-FFF2-40B4-BE49-F238E27FC236}">
                  <a16:creationId xmlns:a16="http://schemas.microsoft.com/office/drawing/2014/main" id="{0CA1908E-68E8-C9B0-8564-D99EA7DDFAB8}"/>
                </a:ext>
              </a:extLst>
            </p:cNvPr>
            <p:cNvSpPr txBox="1"/>
            <p:nvPr/>
          </p:nvSpPr>
          <p:spPr>
            <a:xfrm>
              <a:off x="11506201" y="2616200"/>
              <a:ext cx="571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3291E2"/>
                  </a:solidFill>
                </a:rPr>
                <a:t>Design Models</a:t>
              </a:r>
            </a:p>
          </p:txBody>
        </p:sp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2A514D9E-5212-1286-B219-0920E4B0EBBC}"/>
                </a:ext>
              </a:extLst>
            </p:cNvPr>
            <p:cNvSpPr txBox="1"/>
            <p:nvPr/>
          </p:nvSpPr>
          <p:spPr>
            <a:xfrm>
              <a:off x="9334501" y="2571750"/>
              <a:ext cx="7302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3291E2"/>
                  </a:solidFill>
                </a:rPr>
                <a:t>Validation and Verification Models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7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1" grpId="0"/>
      <p:bldP spid="45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9024-17AB-1C4B-8F61-EF10F7509DAF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Multifidelity UQ Research and Development</a:t>
            </a:r>
            <a:endParaRPr lang="en-US" sz="3200" i="1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C43F943-DC65-5D4F-9D4A-5E4C19E2C5D2}"/>
              </a:ext>
            </a:extLst>
          </p:cNvPr>
          <p:cNvGrpSpPr/>
          <p:nvPr/>
        </p:nvGrpSpPr>
        <p:grpSpPr>
          <a:xfrm>
            <a:off x="7506111" y="1177600"/>
            <a:ext cx="1511672" cy="2823125"/>
            <a:chOff x="3506241" y="1726883"/>
            <a:chExt cx="1511672" cy="2823125"/>
          </a:xfrm>
        </p:grpSpPr>
        <p:pic>
          <p:nvPicPr>
            <p:cNvPr id="39" name="Picture 3" descr="CFD_Traj2.tiff">
              <a:extLst>
                <a:ext uri="{FF2B5EF4-FFF2-40B4-BE49-F238E27FC236}">
                  <a16:creationId xmlns:a16="http://schemas.microsoft.com/office/drawing/2014/main" id="{B18E8E0D-435F-A84D-9C4D-2F8B979201BE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36" r="33200" b="9566"/>
            <a:stretch/>
          </p:blipFill>
          <p:spPr bwMode="auto">
            <a:xfrm>
              <a:off x="3586953" y="1927301"/>
              <a:ext cx="1277147" cy="729787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0109BB-568E-3149-A845-BE7902BFBC24}"/>
                </a:ext>
              </a:extLst>
            </p:cNvPr>
            <p:cNvSpPr txBox="1"/>
            <p:nvPr/>
          </p:nvSpPr>
          <p:spPr>
            <a:xfrm>
              <a:off x="3506241" y="1726883"/>
              <a:ext cx="15116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Physics-based simulation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D755C96-F7E8-E840-BD9A-F07FE11657FC}"/>
                </a:ext>
              </a:extLst>
            </p:cNvPr>
            <p:cNvGrpSpPr/>
            <p:nvPr/>
          </p:nvGrpSpPr>
          <p:grpSpPr>
            <a:xfrm>
              <a:off x="3574253" y="2644279"/>
              <a:ext cx="1277147" cy="886321"/>
              <a:chOff x="3574253" y="2682379"/>
              <a:chExt cx="1277147" cy="88632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3E539EB-85B4-4045-B245-B933035C0023}"/>
                  </a:ext>
                </a:extLst>
              </p:cNvPr>
              <p:cNvGrpSpPr/>
              <p:nvPr/>
            </p:nvGrpSpPr>
            <p:grpSpPr>
              <a:xfrm>
                <a:off x="3574253" y="2889250"/>
                <a:ext cx="1277147" cy="679450"/>
                <a:chOff x="825465" y="5688590"/>
                <a:chExt cx="539514" cy="32324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DD64F34-401A-234F-94C0-4D900B89DB0A}"/>
                    </a:ext>
                  </a:extLst>
                </p:cNvPr>
                <p:cNvSpPr/>
                <p:nvPr/>
              </p:nvSpPr>
              <p:spPr>
                <a:xfrm>
                  <a:off x="825465" y="5688590"/>
                  <a:ext cx="539514" cy="32324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 cap="sq">
                  <a:solidFill>
                    <a:srgbClr val="3232FF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600" dirty="0" err="1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6E68D59-7A2A-844C-B2F8-DC6778435501}"/>
                    </a:ext>
                  </a:extLst>
                </p:cNvPr>
                <p:cNvGrpSpPr/>
                <p:nvPr/>
              </p:nvGrpSpPr>
              <p:grpSpPr>
                <a:xfrm>
                  <a:off x="871388" y="5718047"/>
                  <a:ext cx="449017" cy="270314"/>
                  <a:chOff x="1165229" y="5093159"/>
                  <a:chExt cx="1381151" cy="1329203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FF1D7DB7-4398-5843-95C6-88C207D2E536}"/>
                      </a:ext>
                    </a:extLst>
                  </p:cNvPr>
                  <p:cNvGrpSpPr/>
                  <p:nvPr/>
                </p:nvGrpSpPr>
                <p:grpSpPr>
                  <a:xfrm>
                    <a:off x="1165229" y="5529135"/>
                    <a:ext cx="180304" cy="466192"/>
                    <a:chOff x="7750935" y="3709876"/>
                    <a:chExt cx="180304" cy="466192"/>
                  </a:xfrm>
                </p:grpSpPr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EC56FDBE-500A-C748-8F8E-E5911F0AC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0935" y="3709876"/>
                      <a:ext cx="180304" cy="182880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D8281D03-2A4D-5D45-935A-F7A55B9375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0935" y="3993188"/>
                      <a:ext cx="180304" cy="182880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1DB0DC83-7090-2244-A89B-6F0E17C04895}"/>
                      </a:ext>
                    </a:extLst>
                  </p:cNvPr>
                  <p:cNvSpPr/>
                  <p:nvPr/>
                </p:nvSpPr>
                <p:spPr>
                  <a:xfrm>
                    <a:off x="1831283" y="5956170"/>
                    <a:ext cx="180304" cy="182879"/>
                  </a:xfrm>
                  <a:prstGeom prst="ellipse">
                    <a:avLst/>
                  </a:prstGeom>
                  <a:solidFill>
                    <a:srgbClr val="7030A0">
                      <a:alpha val="26000"/>
                    </a:srgb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8DB7D791-1BBB-C24B-8442-5D93D10F36C8}"/>
                      </a:ext>
                    </a:extLst>
                  </p:cNvPr>
                  <p:cNvGrpSpPr/>
                  <p:nvPr/>
                </p:nvGrpSpPr>
                <p:grpSpPr>
                  <a:xfrm>
                    <a:off x="1831283" y="5093159"/>
                    <a:ext cx="180304" cy="1329203"/>
                    <a:chOff x="8248625" y="3263873"/>
                    <a:chExt cx="180304" cy="1329203"/>
                  </a:xfrm>
                </p:grpSpPr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0634B3B6-6512-F34C-B4C6-19114F96A8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48625" y="3263873"/>
                      <a:ext cx="180304" cy="759266"/>
                      <a:chOff x="7750935" y="3416802"/>
                      <a:chExt cx="180304" cy="759266"/>
                    </a:xfrm>
                    <a:solidFill>
                      <a:srgbClr val="7030A0">
                        <a:alpha val="26000"/>
                      </a:srgbClr>
                    </a:solidFill>
                  </p:grpSpPr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7BF94528-8824-F54B-88C1-C4F53954D0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50935" y="3416802"/>
                        <a:ext cx="180304" cy="18288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Oval 34">
                        <a:extLst>
                          <a:ext uri="{FF2B5EF4-FFF2-40B4-BE49-F238E27FC236}">
                            <a16:creationId xmlns:a16="http://schemas.microsoft.com/office/drawing/2014/main" id="{A71356C0-33F5-7A41-81F8-418D5030BE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50935" y="3709876"/>
                        <a:ext cx="180304" cy="18288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Oval 35">
                        <a:extLst>
                          <a:ext uri="{FF2B5EF4-FFF2-40B4-BE49-F238E27FC236}">
                            <a16:creationId xmlns:a16="http://schemas.microsoft.com/office/drawing/2014/main" id="{612EB7CB-5AB7-C140-A97B-018C017F2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50935" y="3993188"/>
                        <a:ext cx="180304" cy="18288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1AAF30B6-5632-2E41-A5E2-61520B956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8625" y="4410196"/>
                      <a:ext cx="180304" cy="182880"/>
                    </a:xfrm>
                    <a:prstGeom prst="ellipse">
                      <a:avLst/>
                    </a:prstGeom>
                    <a:solidFill>
                      <a:srgbClr val="7030A0">
                        <a:alpha val="26000"/>
                      </a:srgb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B819E1E0-5C41-744C-946D-3C5095491DAE}"/>
                      </a:ext>
                    </a:extLst>
                  </p:cNvPr>
                  <p:cNvCxnSpPr>
                    <a:cxnSpLocks/>
                    <a:stCxn id="37" idx="6"/>
                    <a:endCxn id="34" idx="2"/>
                  </p:cNvCxnSpPr>
                  <p:nvPr/>
                </p:nvCxnSpPr>
                <p:spPr>
                  <a:xfrm flipV="1">
                    <a:off x="1345533" y="5184598"/>
                    <a:ext cx="485750" cy="435976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8C06ECA2-61D7-A14D-8ADF-12FF89743BB8}"/>
                      </a:ext>
                    </a:extLst>
                  </p:cNvPr>
                  <p:cNvCxnSpPr>
                    <a:cxnSpLocks/>
                    <a:stCxn id="37" idx="6"/>
                    <a:endCxn id="35" idx="2"/>
                  </p:cNvCxnSpPr>
                  <p:nvPr/>
                </p:nvCxnSpPr>
                <p:spPr>
                  <a:xfrm flipV="1">
                    <a:off x="1345533" y="5477673"/>
                    <a:ext cx="485750" cy="142901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9A284C5B-A34E-CF42-B5AA-A62FDDF90CD4}"/>
                      </a:ext>
                    </a:extLst>
                  </p:cNvPr>
                  <p:cNvCxnSpPr>
                    <a:cxnSpLocks/>
                    <a:stCxn id="37" idx="6"/>
                    <a:endCxn id="36" idx="2"/>
                  </p:cNvCxnSpPr>
                  <p:nvPr/>
                </p:nvCxnSpPr>
                <p:spPr>
                  <a:xfrm>
                    <a:off x="1345533" y="5620574"/>
                    <a:ext cx="485750" cy="140412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A2BCC6F3-E4AA-4847-A8A0-BE59D45F22F4}"/>
                      </a:ext>
                    </a:extLst>
                  </p:cNvPr>
                  <p:cNvCxnSpPr>
                    <a:cxnSpLocks/>
                    <a:stCxn id="37" idx="6"/>
                    <a:endCxn id="14" idx="2"/>
                  </p:cNvCxnSpPr>
                  <p:nvPr/>
                </p:nvCxnSpPr>
                <p:spPr>
                  <a:xfrm>
                    <a:off x="1345533" y="5620574"/>
                    <a:ext cx="485750" cy="427034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B197A579-30C7-7B42-BCB8-F3C3CE959E70}"/>
                      </a:ext>
                    </a:extLst>
                  </p:cNvPr>
                  <p:cNvCxnSpPr>
                    <a:cxnSpLocks/>
                    <a:stCxn id="37" idx="6"/>
                    <a:endCxn id="33" idx="2"/>
                  </p:cNvCxnSpPr>
                  <p:nvPr/>
                </p:nvCxnSpPr>
                <p:spPr>
                  <a:xfrm>
                    <a:off x="1345533" y="5620574"/>
                    <a:ext cx="485750" cy="710348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B9AAFF95-946A-9248-948E-39EB4AE1B811}"/>
                      </a:ext>
                    </a:extLst>
                  </p:cNvPr>
                  <p:cNvCxnSpPr>
                    <a:cxnSpLocks/>
                    <a:stCxn id="38" idx="6"/>
                    <a:endCxn id="34" idx="2"/>
                  </p:cNvCxnSpPr>
                  <p:nvPr/>
                </p:nvCxnSpPr>
                <p:spPr>
                  <a:xfrm flipV="1">
                    <a:off x="1345533" y="5184598"/>
                    <a:ext cx="485750" cy="719286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5610831A-9AEB-7D48-93E5-2043F0B37899}"/>
                      </a:ext>
                    </a:extLst>
                  </p:cNvPr>
                  <p:cNvCxnSpPr>
                    <a:cxnSpLocks/>
                    <a:stCxn id="38" idx="6"/>
                    <a:endCxn id="35" idx="2"/>
                  </p:cNvCxnSpPr>
                  <p:nvPr/>
                </p:nvCxnSpPr>
                <p:spPr>
                  <a:xfrm flipV="1">
                    <a:off x="1345533" y="5477673"/>
                    <a:ext cx="485750" cy="426214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0470BD4C-109D-064C-96CF-B80AB94C84A6}"/>
                      </a:ext>
                    </a:extLst>
                  </p:cNvPr>
                  <p:cNvCxnSpPr>
                    <a:cxnSpLocks/>
                    <a:stCxn id="38" idx="6"/>
                    <a:endCxn id="36" idx="2"/>
                  </p:cNvCxnSpPr>
                  <p:nvPr/>
                </p:nvCxnSpPr>
                <p:spPr>
                  <a:xfrm flipV="1">
                    <a:off x="1345533" y="5760983"/>
                    <a:ext cx="485750" cy="142901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8B16A860-92FD-BC41-A03B-91F043BF88AB}"/>
                      </a:ext>
                    </a:extLst>
                  </p:cNvPr>
                  <p:cNvCxnSpPr>
                    <a:cxnSpLocks/>
                    <a:stCxn id="38" idx="6"/>
                    <a:endCxn id="14" idx="2"/>
                  </p:cNvCxnSpPr>
                  <p:nvPr/>
                </p:nvCxnSpPr>
                <p:spPr>
                  <a:xfrm>
                    <a:off x="1345533" y="5903884"/>
                    <a:ext cx="485750" cy="143725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5B8E6405-05E6-6D46-8C59-8724A9C9D244}"/>
                      </a:ext>
                    </a:extLst>
                  </p:cNvPr>
                  <p:cNvCxnSpPr>
                    <a:cxnSpLocks/>
                    <a:stCxn id="38" idx="6"/>
                    <a:endCxn id="33" idx="2"/>
                  </p:cNvCxnSpPr>
                  <p:nvPr/>
                </p:nvCxnSpPr>
                <p:spPr>
                  <a:xfrm>
                    <a:off x="1345533" y="5903884"/>
                    <a:ext cx="485750" cy="427034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CB6EC77B-37F1-7545-9A4F-3613594143E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366076" y="5657791"/>
                    <a:ext cx="180304" cy="182879"/>
                  </a:xfrm>
                  <a:prstGeom prst="ellipse">
                    <a:avLst/>
                  </a:prstGeom>
                  <a:solidFill>
                    <a:srgbClr val="FF0000">
                      <a:alpha val="31000"/>
                    </a:srgb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7AFF624B-EEA9-7140-80F1-E99B05C78344}"/>
                      </a:ext>
                    </a:extLst>
                  </p:cNvPr>
                  <p:cNvCxnSpPr>
                    <a:cxnSpLocks/>
                    <a:stCxn id="34" idx="6"/>
                    <a:endCxn id="26" idx="6"/>
                  </p:cNvCxnSpPr>
                  <p:nvPr/>
                </p:nvCxnSpPr>
                <p:spPr>
                  <a:xfrm>
                    <a:off x="2011587" y="5184602"/>
                    <a:ext cx="354489" cy="564632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B880A010-B6A1-A544-8F89-861606E355C4}"/>
                      </a:ext>
                    </a:extLst>
                  </p:cNvPr>
                  <p:cNvCxnSpPr>
                    <a:cxnSpLocks/>
                    <a:stCxn id="35" idx="6"/>
                    <a:endCxn id="26" idx="6"/>
                  </p:cNvCxnSpPr>
                  <p:nvPr/>
                </p:nvCxnSpPr>
                <p:spPr>
                  <a:xfrm>
                    <a:off x="2011587" y="5477673"/>
                    <a:ext cx="354489" cy="271557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496AF0BA-9043-A848-AF58-A2CBE3B1B4A3}"/>
                      </a:ext>
                    </a:extLst>
                  </p:cNvPr>
                  <p:cNvCxnSpPr>
                    <a:cxnSpLocks/>
                    <a:stCxn id="36" idx="6"/>
                    <a:endCxn id="26" idx="6"/>
                  </p:cNvCxnSpPr>
                  <p:nvPr/>
                </p:nvCxnSpPr>
                <p:spPr>
                  <a:xfrm flipV="1">
                    <a:off x="2011587" y="5749230"/>
                    <a:ext cx="354489" cy="11753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EE200239-32F8-E741-940A-C6A4EF08EBAD}"/>
                      </a:ext>
                    </a:extLst>
                  </p:cNvPr>
                  <p:cNvCxnSpPr>
                    <a:cxnSpLocks/>
                    <a:stCxn id="14" idx="6"/>
                    <a:endCxn id="26" idx="6"/>
                  </p:cNvCxnSpPr>
                  <p:nvPr/>
                </p:nvCxnSpPr>
                <p:spPr>
                  <a:xfrm flipV="1">
                    <a:off x="2011587" y="5749230"/>
                    <a:ext cx="354489" cy="298379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E6C85F69-18A1-4842-9CBC-08B7154C55AE}"/>
                      </a:ext>
                    </a:extLst>
                  </p:cNvPr>
                  <p:cNvCxnSpPr>
                    <a:cxnSpLocks/>
                    <a:stCxn id="33" idx="6"/>
                    <a:endCxn id="26" idx="6"/>
                  </p:cNvCxnSpPr>
                  <p:nvPr/>
                </p:nvCxnSpPr>
                <p:spPr>
                  <a:xfrm flipV="1">
                    <a:off x="2011587" y="5749230"/>
                    <a:ext cx="354489" cy="581692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76CD80-8D4D-7740-9CB5-B148D6B6D603}"/>
                  </a:ext>
                </a:extLst>
              </p:cNvPr>
              <p:cNvSpPr txBox="1"/>
              <p:nvPr/>
            </p:nvSpPr>
            <p:spPr>
              <a:xfrm>
                <a:off x="3670265" y="2682379"/>
                <a:ext cx="11582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Data-driven model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A0CDE75-5BB1-BD44-96C3-36965E81CE89}"/>
                </a:ext>
              </a:extLst>
            </p:cNvPr>
            <p:cNvGrpSpPr/>
            <p:nvPr/>
          </p:nvGrpSpPr>
          <p:grpSpPr>
            <a:xfrm>
              <a:off x="3574252" y="3701672"/>
              <a:ext cx="1277148" cy="848336"/>
              <a:chOff x="3574252" y="3422272"/>
              <a:chExt cx="1277148" cy="84833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ACCE64D-E7BC-C642-9322-D88CE8E5F8DC}"/>
                  </a:ext>
                </a:extLst>
              </p:cNvPr>
              <p:cNvGrpSpPr/>
              <p:nvPr/>
            </p:nvGrpSpPr>
            <p:grpSpPr>
              <a:xfrm>
                <a:off x="3574252" y="3644148"/>
                <a:ext cx="1277148" cy="626460"/>
                <a:chOff x="3586952" y="3504448"/>
                <a:chExt cx="1277148" cy="62646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C6B2543-A52E-0141-A5E4-D1BE1C7CC09F}"/>
                    </a:ext>
                  </a:extLst>
                </p:cNvPr>
                <p:cNvSpPr/>
                <p:nvPr/>
              </p:nvSpPr>
              <p:spPr>
                <a:xfrm>
                  <a:off x="3586952" y="3504448"/>
                  <a:ext cx="1277148" cy="62646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9248AB22-581F-6B48-8C37-77DB31BF41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19911" y="3645886"/>
                  <a:ext cx="1216152" cy="382049"/>
                </a:xfrm>
                <a:prstGeom prst="rect">
                  <a:avLst/>
                </a:prstGeom>
              </p:spPr>
            </p:pic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04683A5-9BA7-D54A-84DE-FCFA33CA9FCD}"/>
                  </a:ext>
                </a:extLst>
              </p:cNvPr>
              <p:cNvSpPr txBox="1"/>
              <p:nvPr/>
            </p:nvSpPr>
            <p:spPr>
              <a:xfrm>
                <a:off x="3685124" y="3422272"/>
                <a:ext cx="11582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Analytical  model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18EB65-52DD-BE4E-B1A6-342C0679DD32}"/>
                </a:ext>
              </a:extLst>
            </p:cNvPr>
            <p:cNvSpPr txBox="1"/>
            <p:nvPr/>
          </p:nvSpPr>
          <p:spPr>
            <a:xfrm rot="5400000">
              <a:off x="4153814" y="3461107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…</a:t>
              </a: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43EB283-B259-6E41-B70D-D248DF9F045B}"/>
              </a:ext>
            </a:extLst>
          </p:cNvPr>
          <p:cNvSpPr txBox="1">
            <a:spLocks/>
          </p:cNvSpPr>
          <p:nvPr/>
        </p:nvSpPr>
        <p:spPr>
          <a:xfrm>
            <a:off x="703544" y="1442530"/>
            <a:ext cx="5617818" cy="1183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UQ is computationally demanding</a:t>
            </a:r>
          </a:p>
          <a:p>
            <a:r>
              <a:rPr lang="en-US" dirty="0"/>
              <a:t>Multiple models often exist for predicting the same phenomena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EB568E2A-E8EE-8C42-B401-1747416E7D9B}"/>
              </a:ext>
            </a:extLst>
          </p:cNvPr>
          <p:cNvSpPr txBox="1">
            <a:spLocks/>
          </p:cNvSpPr>
          <p:nvPr/>
        </p:nvSpPr>
        <p:spPr>
          <a:xfrm>
            <a:off x="710176" y="3057926"/>
            <a:ext cx="6450863" cy="1127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Multifidelity UQ fuses predictions from:</a:t>
            </a:r>
          </a:p>
          <a:p>
            <a:pPr marL="352425" lvl="1" indent="168275"/>
            <a:r>
              <a:rPr lang="en-US" dirty="0"/>
              <a:t>High-fidelity model for </a:t>
            </a:r>
            <a:r>
              <a:rPr lang="en-US" b="1" i="1" dirty="0"/>
              <a:t>accuracy guarantees</a:t>
            </a:r>
          </a:p>
          <a:p>
            <a:pPr marL="352425" lvl="1" indent="168275"/>
            <a:r>
              <a:rPr lang="en-US" dirty="0"/>
              <a:t>Low-fidelity models for </a:t>
            </a:r>
            <a:r>
              <a:rPr lang="en-US" b="1" i="1" dirty="0"/>
              <a:t>speedup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B6F0B2B-A6C7-DA49-83FC-CF8FBCD5E019}"/>
              </a:ext>
            </a:extLst>
          </p:cNvPr>
          <p:cNvSpPr txBox="1"/>
          <p:nvPr/>
        </p:nvSpPr>
        <p:spPr>
          <a:xfrm>
            <a:off x="727116" y="268153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1940C1"/>
                </a:solidFill>
              </a:rPr>
              <a:t>Solution 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9DD58E76-6869-084D-B801-7C55784B748B}"/>
              </a:ext>
            </a:extLst>
          </p:cNvPr>
          <p:cNvSpPr txBox="1">
            <a:spLocks/>
          </p:cNvSpPr>
          <p:nvPr/>
        </p:nvSpPr>
        <p:spPr>
          <a:xfrm>
            <a:off x="706840" y="4616599"/>
            <a:ext cx="6450863" cy="1534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Development of in-house and open-source software packages</a:t>
            </a:r>
          </a:p>
          <a:p>
            <a:r>
              <a:rPr lang="en-US" dirty="0"/>
              <a:t>Cutting-edge research with external partners from govt. and academia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5CDFB3B-B80D-524E-B468-F393D532D28E}"/>
              </a:ext>
            </a:extLst>
          </p:cNvPr>
          <p:cNvSpPr txBox="1"/>
          <p:nvPr/>
        </p:nvSpPr>
        <p:spPr>
          <a:xfrm>
            <a:off x="727116" y="4232647"/>
            <a:ext cx="115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1940C1"/>
                </a:solidFill>
              </a:rPr>
              <a:t>Approach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8F06635-9868-DC48-958E-8DBE69A275D2}"/>
              </a:ext>
            </a:extLst>
          </p:cNvPr>
          <p:cNvGrpSpPr/>
          <p:nvPr/>
        </p:nvGrpSpPr>
        <p:grpSpPr>
          <a:xfrm rot="5400000">
            <a:off x="10526944" y="2169307"/>
            <a:ext cx="1423091" cy="1077921"/>
            <a:chOff x="2823841" y="5145533"/>
            <a:chExt cx="612813" cy="395919"/>
          </a:xfrm>
        </p:grpSpPr>
        <p:pic>
          <p:nvPicPr>
            <p:cNvPr id="64" name="Picture 10" descr="How can I make a probability density contour plot of 3d data? - Stack  Overflow">
              <a:extLst>
                <a:ext uri="{FF2B5EF4-FFF2-40B4-BE49-F238E27FC236}">
                  <a16:creationId xmlns:a16="http://schemas.microsoft.com/office/drawing/2014/main" id="{C3173E2F-F51F-0243-AB96-70BE5C078A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3" t="7060" r="9396" b="10285"/>
            <a:stretch/>
          </p:blipFill>
          <p:spPr bwMode="auto">
            <a:xfrm>
              <a:off x="2823841" y="5145533"/>
              <a:ext cx="612813" cy="3959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70C041B-9B66-934E-94EB-108089719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81863" y="5224914"/>
              <a:ext cx="291217" cy="258860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52E9048-5595-2742-920D-4D56CFAE8B57}"/>
              </a:ext>
            </a:extLst>
          </p:cNvPr>
          <p:cNvSpPr txBox="1"/>
          <p:nvPr/>
        </p:nvSpPr>
        <p:spPr>
          <a:xfrm rot="16200000">
            <a:off x="6402801" y="2517725"/>
            <a:ext cx="1820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Increasing Accuracy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CC5CFA-2AF4-2243-8F27-C9E669B97A82}"/>
              </a:ext>
            </a:extLst>
          </p:cNvPr>
          <p:cNvSpPr txBox="1"/>
          <p:nvPr/>
        </p:nvSpPr>
        <p:spPr>
          <a:xfrm rot="5400000">
            <a:off x="8326252" y="2554141"/>
            <a:ext cx="159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Increasing Speed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B7E5E21-F1D5-3942-A0D3-38416BED5309}"/>
              </a:ext>
            </a:extLst>
          </p:cNvPr>
          <p:cNvCxnSpPr/>
          <p:nvPr/>
        </p:nvCxnSpPr>
        <p:spPr>
          <a:xfrm flipV="1">
            <a:off x="7485177" y="1536809"/>
            <a:ext cx="0" cy="218900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3C1051A-CDE3-8C4A-9EF2-18A35F75B167}"/>
              </a:ext>
            </a:extLst>
          </p:cNvPr>
          <p:cNvCxnSpPr>
            <a:cxnSpLocks/>
          </p:cNvCxnSpPr>
          <p:nvPr/>
        </p:nvCxnSpPr>
        <p:spPr>
          <a:xfrm>
            <a:off x="8965373" y="1568220"/>
            <a:ext cx="0" cy="218541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CFBF1FD-B7A9-AE4B-826A-17B90FDDCE94}"/>
              </a:ext>
            </a:extLst>
          </p:cNvPr>
          <p:cNvSpPr txBox="1"/>
          <p:nvPr/>
        </p:nvSpPr>
        <p:spPr>
          <a:xfrm>
            <a:off x="10163152" y="1434323"/>
            <a:ext cx="210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Efficient, high-precision probabilistic prediction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832A3ED-95E2-084C-93EF-F81AA8A6FD15}"/>
              </a:ext>
            </a:extLst>
          </p:cNvPr>
          <p:cNvSpPr/>
          <p:nvPr/>
        </p:nvSpPr>
        <p:spPr>
          <a:xfrm>
            <a:off x="7143933" y="1179466"/>
            <a:ext cx="2147103" cy="2955074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FD4D10-E416-E84C-92D1-4B5BEC46BF02}"/>
              </a:ext>
            </a:extLst>
          </p:cNvPr>
          <p:cNvSpPr txBox="1"/>
          <p:nvPr/>
        </p:nvSpPr>
        <p:spPr>
          <a:xfrm>
            <a:off x="703544" y="1078111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1940C1"/>
                </a:solidFill>
              </a:rPr>
              <a:t>Motivation and Challenge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B871314-3CF0-8443-B501-8A67A87BC708}"/>
              </a:ext>
            </a:extLst>
          </p:cNvPr>
          <p:cNvGrpSpPr/>
          <p:nvPr/>
        </p:nvGrpSpPr>
        <p:grpSpPr>
          <a:xfrm>
            <a:off x="9364905" y="2316155"/>
            <a:ext cx="1256202" cy="778821"/>
            <a:chOff x="9105060" y="4489692"/>
            <a:chExt cx="1256202" cy="778821"/>
          </a:xfrm>
        </p:grpSpPr>
        <p:sp>
          <p:nvSpPr>
            <p:cNvPr id="78" name="Striped Right Arrow 77">
              <a:extLst>
                <a:ext uri="{FF2B5EF4-FFF2-40B4-BE49-F238E27FC236}">
                  <a16:creationId xmlns:a16="http://schemas.microsoft.com/office/drawing/2014/main" id="{01115F64-9A5C-C246-B9F3-738E8CF582EC}"/>
                </a:ext>
              </a:extLst>
            </p:cNvPr>
            <p:cNvSpPr/>
            <p:nvPr/>
          </p:nvSpPr>
          <p:spPr>
            <a:xfrm>
              <a:off x="9105060" y="4489692"/>
              <a:ext cx="1242136" cy="723732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1940C1"/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63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CA7845A-5DC9-B44E-BFCB-17CF07113AF3}"/>
                </a:ext>
              </a:extLst>
            </p:cNvPr>
            <p:cNvSpPr txBox="1"/>
            <p:nvPr/>
          </p:nvSpPr>
          <p:spPr>
            <a:xfrm>
              <a:off x="9164329" y="4683738"/>
              <a:ext cx="1196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Model Fusion</a:t>
              </a:r>
            </a:p>
            <a:p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01244A4-6665-E5AF-0338-F41370FA4D6E}"/>
              </a:ext>
            </a:extLst>
          </p:cNvPr>
          <p:cNvSpPr txBox="1"/>
          <p:nvPr/>
        </p:nvSpPr>
        <p:spPr>
          <a:xfrm>
            <a:off x="7170235" y="922988"/>
            <a:ext cx="2272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Available Computational Models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769370-5177-ADB1-95FB-D407B5748409}"/>
              </a:ext>
            </a:extLst>
          </p:cNvPr>
          <p:cNvGrpSpPr/>
          <p:nvPr/>
        </p:nvGrpSpPr>
        <p:grpSpPr>
          <a:xfrm>
            <a:off x="7762009" y="4885662"/>
            <a:ext cx="4062085" cy="1234581"/>
            <a:chOff x="7735075" y="4549698"/>
            <a:chExt cx="3683774" cy="79359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A42872E-2773-8552-F995-10F023966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5075" y="4549698"/>
              <a:ext cx="3683774" cy="79359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D8110BD-57B9-3077-EA8E-240693EAE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04809" y="4661249"/>
              <a:ext cx="646771" cy="292215"/>
            </a:xfrm>
            <a:prstGeom prst="roundRect">
              <a:avLst>
                <a:gd name="adj" fmla="val 29466"/>
              </a:avLst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17ACDD0-9CF8-CE29-041F-5C50282738A6}"/>
              </a:ext>
            </a:extLst>
          </p:cNvPr>
          <p:cNvSpPr txBox="1"/>
          <p:nvPr/>
        </p:nvSpPr>
        <p:spPr>
          <a:xfrm>
            <a:off x="7853252" y="4710545"/>
            <a:ext cx="3728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Multi-model Monte Carlo with Python; </a:t>
            </a:r>
            <a:r>
              <a:rPr lang="en-US" sz="1000" dirty="0"/>
              <a:t>Open source via NASA </a:t>
            </a:r>
            <a:r>
              <a:rPr lang="en-US" sz="1000" dirty="0" err="1"/>
              <a:t>Github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788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1" grpId="0"/>
      <p:bldP spid="62" grpId="0"/>
      <p:bldP spid="73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Next Generation Spacesuit for the Artemis Generation of Astronauts">
            <a:extLst>
              <a:ext uri="{FF2B5EF4-FFF2-40B4-BE49-F238E27FC236}">
                <a16:creationId xmlns:a16="http://schemas.microsoft.com/office/drawing/2014/main" id="{0C6156BF-FD0A-067C-0A96-93034EBDE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r="7488"/>
          <a:stretch/>
        </p:blipFill>
        <p:spPr bwMode="auto">
          <a:xfrm>
            <a:off x="7050154" y="3408047"/>
            <a:ext cx="4156017" cy="27034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5" y="6356350"/>
            <a:ext cx="2743200" cy="365125"/>
          </a:xfrm>
        </p:spPr>
        <p:txBody>
          <a:bodyPr/>
          <a:lstStyle/>
          <a:p>
            <a:fld id="{FF659024-17AB-1C4B-8F61-EF10F7509DAF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Transitioning UQ Research to NASA Engineering</a:t>
            </a:r>
            <a:endParaRPr lang="en-US" sz="3200" i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F733EC-FFC9-7236-D451-F8A28B38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00" y="1265966"/>
            <a:ext cx="5571565" cy="50176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Trajectory Simulation for Entry, Descent, and Landing (EDL)</a:t>
            </a:r>
          </a:p>
          <a:p>
            <a:pPr lvl="1"/>
            <a:r>
              <a:rPr lang="en-US" sz="2200" dirty="0"/>
              <a:t>Leveraged state-of-the-art </a:t>
            </a:r>
            <a:r>
              <a:rPr lang="en-US" sz="2200" dirty="0" err="1"/>
              <a:t>multifidelity</a:t>
            </a:r>
            <a:r>
              <a:rPr lang="en-US" sz="2200" dirty="0"/>
              <a:t> UQ to substantially improve upon traditional UQ approaches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15F86C1-893C-A563-FFA8-0640ABC546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6" t="1921" r="7508" b="395"/>
          <a:stretch/>
        </p:blipFill>
        <p:spPr>
          <a:xfrm>
            <a:off x="1086680" y="3408047"/>
            <a:ext cx="4134678" cy="269547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37FF3093-084D-3ECE-837D-1D61CFE1C042}"/>
              </a:ext>
            </a:extLst>
          </p:cNvPr>
          <p:cNvSpPr/>
          <p:nvPr/>
        </p:nvSpPr>
        <p:spPr>
          <a:xfrm>
            <a:off x="2882125" y="4302757"/>
            <a:ext cx="306004" cy="464557"/>
          </a:xfrm>
          <a:custGeom>
            <a:avLst/>
            <a:gdLst>
              <a:gd name="connsiteX0" fmla="*/ 399117 w 401709"/>
              <a:gd name="connsiteY0" fmla="*/ 609850 h 609850"/>
              <a:gd name="connsiteX1" fmla="*/ 389592 w 401709"/>
              <a:gd name="connsiteY1" fmla="*/ 276475 h 609850"/>
              <a:gd name="connsiteX2" fmla="*/ 303867 w 401709"/>
              <a:gd name="connsiteY2" fmla="*/ 250 h 609850"/>
              <a:gd name="connsiteX3" fmla="*/ 37167 w 401709"/>
              <a:gd name="connsiteY3" fmla="*/ 324100 h 609850"/>
              <a:gd name="connsiteX4" fmla="*/ 8592 w 401709"/>
              <a:gd name="connsiteY4" fmla="*/ 409825 h 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09" h="609850">
                <a:moveTo>
                  <a:pt x="399117" y="609850"/>
                </a:moveTo>
                <a:cubicBezTo>
                  <a:pt x="402292" y="493962"/>
                  <a:pt x="405467" y="378075"/>
                  <a:pt x="389592" y="276475"/>
                </a:cubicBezTo>
                <a:cubicBezTo>
                  <a:pt x="373717" y="174875"/>
                  <a:pt x="362604" y="-7688"/>
                  <a:pt x="303867" y="250"/>
                </a:cubicBezTo>
                <a:cubicBezTo>
                  <a:pt x="245129" y="8187"/>
                  <a:pt x="86379" y="255837"/>
                  <a:pt x="37167" y="324100"/>
                </a:cubicBezTo>
                <a:cubicBezTo>
                  <a:pt x="-12046" y="392362"/>
                  <a:pt x="-1727" y="401093"/>
                  <a:pt x="8592" y="409825"/>
                </a:cubicBezTo>
              </a:path>
            </a:pathLst>
          </a:custGeom>
          <a:ln w="12700">
            <a:solidFill>
              <a:srgbClr val="00B050"/>
            </a:solidFill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DF66D5B-3A64-6A9E-D00E-F79452E8A51F}"/>
              </a:ext>
            </a:extLst>
          </p:cNvPr>
          <p:cNvSpPr/>
          <p:nvPr/>
        </p:nvSpPr>
        <p:spPr>
          <a:xfrm>
            <a:off x="2895926" y="4316927"/>
            <a:ext cx="858408" cy="622300"/>
          </a:xfrm>
          <a:custGeom>
            <a:avLst/>
            <a:gdLst>
              <a:gd name="connsiteX0" fmla="*/ 933450 w 1126881"/>
              <a:gd name="connsiteY0" fmla="*/ 600724 h 600724"/>
              <a:gd name="connsiteX1" fmla="*/ 1104900 w 1126881"/>
              <a:gd name="connsiteY1" fmla="*/ 114949 h 600724"/>
              <a:gd name="connsiteX2" fmla="*/ 495300 w 1126881"/>
              <a:gd name="connsiteY2" fmla="*/ 649 h 600724"/>
              <a:gd name="connsiteX3" fmla="*/ 0 w 1126881"/>
              <a:gd name="connsiteY3" fmla="*/ 76849 h 60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881" h="600724">
                <a:moveTo>
                  <a:pt x="933450" y="600724"/>
                </a:moveTo>
                <a:cubicBezTo>
                  <a:pt x="1055687" y="407842"/>
                  <a:pt x="1177925" y="214961"/>
                  <a:pt x="1104900" y="114949"/>
                </a:cubicBezTo>
                <a:cubicBezTo>
                  <a:pt x="1031875" y="14937"/>
                  <a:pt x="679450" y="6999"/>
                  <a:pt x="495300" y="649"/>
                </a:cubicBezTo>
                <a:cubicBezTo>
                  <a:pt x="311150" y="-5701"/>
                  <a:pt x="155575" y="35574"/>
                  <a:pt x="0" y="76849"/>
                </a:cubicBezTo>
              </a:path>
            </a:pathLst>
          </a:custGeom>
          <a:ln w="12700">
            <a:solidFill>
              <a:srgbClr val="FF0000"/>
            </a:solidFill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D4D74667-DB4B-F51F-D24C-4B3DA9C19C67}"/>
              </a:ext>
            </a:extLst>
          </p:cNvPr>
          <p:cNvSpPr/>
          <p:nvPr/>
        </p:nvSpPr>
        <p:spPr>
          <a:xfrm>
            <a:off x="2540070" y="4456626"/>
            <a:ext cx="348600" cy="513848"/>
          </a:xfrm>
          <a:custGeom>
            <a:avLst/>
            <a:gdLst>
              <a:gd name="connsiteX0" fmla="*/ 200452 w 457627"/>
              <a:gd name="connsiteY0" fmla="*/ 502353 h 502353"/>
              <a:gd name="connsiteX1" fmla="*/ 427 w 457627"/>
              <a:gd name="connsiteY1" fmla="*/ 130878 h 502353"/>
              <a:gd name="connsiteX2" fmla="*/ 248077 w 457627"/>
              <a:gd name="connsiteY2" fmla="*/ 7053 h 502353"/>
              <a:gd name="connsiteX3" fmla="*/ 457627 w 457627"/>
              <a:gd name="connsiteY3" fmla="*/ 26103 h 5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627" h="502353">
                <a:moveTo>
                  <a:pt x="200452" y="502353"/>
                </a:moveTo>
                <a:cubicBezTo>
                  <a:pt x="96470" y="357890"/>
                  <a:pt x="-7511" y="213428"/>
                  <a:pt x="427" y="130878"/>
                </a:cubicBezTo>
                <a:cubicBezTo>
                  <a:pt x="8364" y="48328"/>
                  <a:pt x="171877" y="24515"/>
                  <a:pt x="248077" y="7053"/>
                </a:cubicBezTo>
                <a:cubicBezTo>
                  <a:pt x="324277" y="-10410"/>
                  <a:pt x="390952" y="7846"/>
                  <a:pt x="457627" y="26103"/>
                </a:cubicBezTo>
              </a:path>
            </a:pathLst>
          </a:custGeom>
          <a:ln w="12700">
            <a:solidFill>
              <a:srgbClr val="FF0000"/>
            </a:solidFill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5DF22596-6121-3B09-246D-A557772E7919}"/>
              </a:ext>
            </a:extLst>
          </p:cNvPr>
          <p:cNvSpPr/>
          <p:nvPr/>
        </p:nvSpPr>
        <p:spPr>
          <a:xfrm>
            <a:off x="2801602" y="4424876"/>
            <a:ext cx="74947" cy="501650"/>
          </a:xfrm>
          <a:custGeom>
            <a:avLst/>
            <a:gdLst>
              <a:gd name="connsiteX0" fmla="*/ 12638 w 60263"/>
              <a:gd name="connsiteY0" fmla="*/ 276225 h 276225"/>
              <a:gd name="connsiteX1" fmla="*/ 3113 w 60263"/>
              <a:gd name="connsiteY1" fmla="*/ 95250 h 276225"/>
              <a:gd name="connsiteX2" fmla="*/ 60263 w 60263"/>
              <a:gd name="connsiteY2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63" h="276225">
                <a:moveTo>
                  <a:pt x="12638" y="276225"/>
                </a:moveTo>
                <a:cubicBezTo>
                  <a:pt x="3907" y="208756"/>
                  <a:pt x="-4824" y="141287"/>
                  <a:pt x="3113" y="95250"/>
                </a:cubicBezTo>
                <a:cubicBezTo>
                  <a:pt x="11050" y="49213"/>
                  <a:pt x="35656" y="24606"/>
                  <a:pt x="60263" y="0"/>
                </a:cubicBezTo>
              </a:path>
            </a:pathLst>
          </a:custGeom>
          <a:ln w="12700">
            <a:solidFill>
              <a:srgbClr val="3232FF"/>
            </a:solidFill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EBEE8A9D-2CEC-E6EF-007D-7A2A1E02D1D2}"/>
              </a:ext>
            </a:extLst>
          </p:cNvPr>
          <p:cNvSpPr/>
          <p:nvPr/>
        </p:nvSpPr>
        <p:spPr>
          <a:xfrm>
            <a:off x="2990850" y="4360733"/>
            <a:ext cx="515111" cy="495943"/>
          </a:xfrm>
          <a:custGeom>
            <a:avLst/>
            <a:gdLst>
              <a:gd name="connsiteX0" fmla="*/ 399117 w 401709"/>
              <a:gd name="connsiteY0" fmla="*/ 609850 h 609850"/>
              <a:gd name="connsiteX1" fmla="*/ 389592 w 401709"/>
              <a:gd name="connsiteY1" fmla="*/ 276475 h 609850"/>
              <a:gd name="connsiteX2" fmla="*/ 303867 w 401709"/>
              <a:gd name="connsiteY2" fmla="*/ 250 h 609850"/>
              <a:gd name="connsiteX3" fmla="*/ 37167 w 401709"/>
              <a:gd name="connsiteY3" fmla="*/ 324100 h 609850"/>
              <a:gd name="connsiteX4" fmla="*/ 8592 w 401709"/>
              <a:gd name="connsiteY4" fmla="*/ 409825 h 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09" h="609850">
                <a:moveTo>
                  <a:pt x="399117" y="609850"/>
                </a:moveTo>
                <a:cubicBezTo>
                  <a:pt x="402292" y="493962"/>
                  <a:pt x="405467" y="378075"/>
                  <a:pt x="389592" y="276475"/>
                </a:cubicBezTo>
                <a:cubicBezTo>
                  <a:pt x="373717" y="174875"/>
                  <a:pt x="362604" y="-7688"/>
                  <a:pt x="303867" y="250"/>
                </a:cubicBezTo>
                <a:cubicBezTo>
                  <a:pt x="245129" y="8187"/>
                  <a:pt x="86379" y="255837"/>
                  <a:pt x="37167" y="324100"/>
                </a:cubicBezTo>
                <a:cubicBezTo>
                  <a:pt x="-12046" y="392362"/>
                  <a:pt x="-1727" y="401093"/>
                  <a:pt x="8592" y="409825"/>
                </a:cubicBezTo>
              </a:path>
            </a:pathLst>
          </a:custGeom>
          <a:ln w="12700">
            <a:solidFill>
              <a:srgbClr val="FF0000"/>
            </a:solidFill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396A0EE9-6F61-26DD-6DE3-058AEDFBD2F0}"/>
              </a:ext>
            </a:extLst>
          </p:cNvPr>
          <p:cNvSpPr/>
          <p:nvPr/>
        </p:nvSpPr>
        <p:spPr>
          <a:xfrm>
            <a:off x="2616270" y="4468683"/>
            <a:ext cx="241992" cy="463691"/>
          </a:xfrm>
          <a:custGeom>
            <a:avLst/>
            <a:gdLst>
              <a:gd name="connsiteX0" fmla="*/ 200452 w 457627"/>
              <a:gd name="connsiteY0" fmla="*/ 502353 h 502353"/>
              <a:gd name="connsiteX1" fmla="*/ 427 w 457627"/>
              <a:gd name="connsiteY1" fmla="*/ 130878 h 502353"/>
              <a:gd name="connsiteX2" fmla="*/ 248077 w 457627"/>
              <a:gd name="connsiteY2" fmla="*/ 7053 h 502353"/>
              <a:gd name="connsiteX3" fmla="*/ 457627 w 457627"/>
              <a:gd name="connsiteY3" fmla="*/ 26103 h 5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627" h="502353">
                <a:moveTo>
                  <a:pt x="200452" y="502353"/>
                </a:moveTo>
                <a:cubicBezTo>
                  <a:pt x="96470" y="357890"/>
                  <a:pt x="-7511" y="213428"/>
                  <a:pt x="427" y="130878"/>
                </a:cubicBezTo>
                <a:cubicBezTo>
                  <a:pt x="8364" y="48328"/>
                  <a:pt x="171877" y="24515"/>
                  <a:pt x="248077" y="7053"/>
                </a:cubicBezTo>
                <a:cubicBezTo>
                  <a:pt x="324277" y="-10410"/>
                  <a:pt x="390952" y="7846"/>
                  <a:pt x="457627" y="26103"/>
                </a:cubicBezTo>
              </a:path>
            </a:pathLst>
          </a:custGeom>
          <a:ln w="12700"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14AF9F5-4962-734F-D932-9EA36671A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33" y="3978619"/>
            <a:ext cx="669269" cy="594905"/>
          </a:xfrm>
          <a:prstGeom prst="rect">
            <a:avLst/>
          </a:prstGeom>
        </p:spPr>
      </p:pic>
      <p:sp>
        <p:nvSpPr>
          <p:cNvPr id="52" name="Freeform 51">
            <a:extLst>
              <a:ext uri="{FF2B5EF4-FFF2-40B4-BE49-F238E27FC236}">
                <a16:creationId xmlns:a16="http://schemas.microsoft.com/office/drawing/2014/main" id="{734B3807-AED1-8A2F-D8FB-568C08C00154}"/>
              </a:ext>
            </a:extLst>
          </p:cNvPr>
          <p:cNvSpPr/>
          <p:nvPr/>
        </p:nvSpPr>
        <p:spPr>
          <a:xfrm rot="291251">
            <a:off x="2872679" y="4385440"/>
            <a:ext cx="323078" cy="72286"/>
          </a:xfrm>
          <a:custGeom>
            <a:avLst/>
            <a:gdLst>
              <a:gd name="connsiteX0" fmla="*/ 399117 w 401709"/>
              <a:gd name="connsiteY0" fmla="*/ 609850 h 609850"/>
              <a:gd name="connsiteX1" fmla="*/ 389592 w 401709"/>
              <a:gd name="connsiteY1" fmla="*/ 276475 h 609850"/>
              <a:gd name="connsiteX2" fmla="*/ 303867 w 401709"/>
              <a:gd name="connsiteY2" fmla="*/ 250 h 609850"/>
              <a:gd name="connsiteX3" fmla="*/ 37167 w 401709"/>
              <a:gd name="connsiteY3" fmla="*/ 324100 h 609850"/>
              <a:gd name="connsiteX4" fmla="*/ 8592 w 401709"/>
              <a:gd name="connsiteY4" fmla="*/ 409825 h 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09" h="609850">
                <a:moveTo>
                  <a:pt x="399117" y="609850"/>
                </a:moveTo>
                <a:cubicBezTo>
                  <a:pt x="402292" y="493962"/>
                  <a:pt x="405467" y="378075"/>
                  <a:pt x="389592" y="276475"/>
                </a:cubicBezTo>
                <a:cubicBezTo>
                  <a:pt x="373717" y="174875"/>
                  <a:pt x="362604" y="-7688"/>
                  <a:pt x="303867" y="250"/>
                </a:cubicBezTo>
                <a:cubicBezTo>
                  <a:pt x="245129" y="8187"/>
                  <a:pt x="86379" y="255837"/>
                  <a:pt x="37167" y="324100"/>
                </a:cubicBezTo>
                <a:cubicBezTo>
                  <a:pt x="-12046" y="392362"/>
                  <a:pt x="-1727" y="401093"/>
                  <a:pt x="8592" y="409825"/>
                </a:cubicBezTo>
              </a:path>
            </a:pathLst>
          </a:custGeom>
          <a:ln w="12700">
            <a:solidFill>
              <a:srgbClr val="00B050"/>
            </a:solidFill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27F89F4C-8F8D-6621-A8F4-833B339D6F97}"/>
              </a:ext>
            </a:extLst>
          </p:cNvPr>
          <p:cNvSpPr/>
          <p:nvPr/>
        </p:nvSpPr>
        <p:spPr>
          <a:xfrm>
            <a:off x="2889576" y="4266127"/>
            <a:ext cx="818824" cy="641350"/>
          </a:xfrm>
          <a:custGeom>
            <a:avLst/>
            <a:gdLst>
              <a:gd name="connsiteX0" fmla="*/ 933450 w 1126881"/>
              <a:gd name="connsiteY0" fmla="*/ 600724 h 600724"/>
              <a:gd name="connsiteX1" fmla="*/ 1104900 w 1126881"/>
              <a:gd name="connsiteY1" fmla="*/ 114949 h 600724"/>
              <a:gd name="connsiteX2" fmla="*/ 495300 w 1126881"/>
              <a:gd name="connsiteY2" fmla="*/ 649 h 600724"/>
              <a:gd name="connsiteX3" fmla="*/ 0 w 1126881"/>
              <a:gd name="connsiteY3" fmla="*/ 76849 h 60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881" h="600724">
                <a:moveTo>
                  <a:pt x="933450" y="600724"/>
                </a:moveTo>
                <a:cubicBezTo>
                  <a:pt x="1055687" y="407842"/>
                  <a:pt x="1177925" y="214961"/>
                  <a:pt x="1104900" y="114949"/>
                </a:cubicBezTo>
                <a:cubicBezTo>
                  <a:pt x="1031875" y="14937"/>
                  <a:pt x="679450" y="6999"/>
                  <a:pt x="495300" y="649"/>
                </a:cubicBezTo>
                <a:cubicBezTo>
                  <a:pt x="311150" y="-5701"/>
                  <a:pt x="155575" y="35574"/>
                  <a:pt x="0" y="76849"/>
                </a:cubicBezTo>
              </a:path>
            </a:pathLst>
          </a:custGeom>
          <a:ln w="12700">
            <a:solidFill>
              <a:srgbClr val="FF0000"/>
            </a:solidFill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9FEEAF35-8E7C-30F6-2F45-DC3751E026D1}"/>
              </a:ext>
            </a:extLst>
          </p:cNvPr>
          <p:cNvSpPr/>
          <p:nvPr/>
        </p:nvSpPr>
        <p:spPr>
          <a:xfrm>
            <a:off x="2533720" y="4380426"/>
            <a:ext cx="348600" cy="685800"/>
          </a:xfrm>
          <a:custGeom>
            <a:avLst/>
            <a:gdLst>
              <a:gd name="connsiteX0" fmla="*/ 200452 w 457627"/>
              <a:gd name="connsiteY0" fmla="*/ 502353 h 502353"/>
              <a:gd name="connsiteX1" fmla="*/ 427 w 457627"/>
              <a:gd name="connsiteY1" fmla="*/ 130878 h 502353"/>
              <a:gd name="connsiteX2" fmla="*/ 248077 w 457627"/>
              <a:gd name="connsiteY2" fmla="*/ 7053 h 502353"/>
              <a:gd name="connsiteX3" fmla="*/ 457627 w 457627"/>
              <a:gd name="connsiteY3" fmla="*/ 26103 h 5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627" h="502353">
                <a:moveTo>
                  <a:pt x="200452" y="502353"/>
                </a:moveTo>
                <a:cubicBezTo>
                  <a:pt x="96470" y="357890"/>
                  <a:pt x="-7511" y="213428"/>
                  <a:pt x="427" y="130878"/>
                </a:cubicBezTo>
                <a:cubicBezTo>
                  <a:pt x="8364" y="48328"/>
                  <a:pt x="171877" y="24515"/>
                  <a:pt x="248077" y="7053"/>
                </a:cubicBezTo>
                <a:cubicBezTo>
                  <a:pt x="324277" y="-10410"/>
                  <a:pt x="390952" y="7846"/>
                  <a:pt x="457627" y="26103"/>
                </a:cubicBezTo>
              </a:path>
            </a:pathLst>
          </a:custGeom>
          <a:ln w="12700">
            <a:solidFill>
              <a:srgbClr val="3232FF"/>
            </a:solidFill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2247E4C2-4EA1-DFFA-C615-3F8B3AC7B8E9}"/>
              </a:ext>
            </a:extLst>
          </p:cNvPr>
          <p:cNvSpPr/>
          <p:nvPr/>
        </p:nvSpPr>
        <p:spPr>
          <a:xfrm>
            <a:off x="2763502" y="4450276"/>
            <a:ext cx="87647" cy="520700"/>
          </a:xfrm>
          <a:custGeom>
            <a:avLst/>
            <a:gdLst>
              <a:gd name="connsiteX0" fmla="*/ 12638 w 60263"/>
              <a:gd name="connsiteY0" fmla="*/ 276225 h 276225"/>
              <a:gd name="connsiteX1" fmla="*/ 3113 w 60263"/>
              <a:gd name="connsiteY1" fmla="*/ 95250 h 276225"/>
              <a:gd name="connsiteX2" fmla="*/ 60263 w 60263"/>
              <a:gd name="connsiteY2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63" h="276225">
                <a:moveTo>
                  <a:pt x="12638" y="276225"/>
                </a:moveTo>
                <a:cubicBezTo>
                  <a:pt x="3907" y="208756"/>
                  <a:pt x="-4824" y="141287"/>
                  <a:pt x="3113" y="95250"/>
                </a:cubicBezTo>
                <a:cubicBezTo>
                  <a:pt x="11050" y="49213"/>
                  <a:pt x="35656" y="24606"/>
                  <a:pt x="60263" y="0"/>
                </a:cubicBezTo>
              </a:path>
            </a:pathLst>
          </a:custGeom>
          <a:ln w="12700">
            <a:solidFill>
              <a:srgbClr val="3232FF"/>
            </a:solidFill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A720448-69CA-111A-55B6-C1746BCD73DC}"/>
              </a:ext>
            </a:extLst>
          </p:cNvPr>
          <p:cNvSpPr/>
          <p:nvPr/>
        </p:nvSpPr>
        <p:spPr>
          <a:xfrm>
            <a:off x="2609920" y="4342326"/>
            <a:ext cx="241992" cy="679449"/>
          </a:xfrm>
          <a:custGeom>
            <a:avLst/>
            <a:gdLst>
              <a:gd name="connsiteX0" fmla="*/ 200452 w 457627"/>
              <a:gd name="connsiteY0" fmla="*/ 502353 h 502353"/>
              <a:gd name="connsiteX1" fmla="*/ 427 w 457627"/>
              <a:gd name="connsiteY1" fmla="*/ 130878 h 502353"/>
              <a:gd name="connsiteX2" fmla="*/ 248077 w 457627"/>
              <a:gd name="connsiteY2" fmla="*/ 7053 h 502353"/>
              <a:gd name="connsiteX3" fmla="*/ 457627 w 457627"/>
              <a:gd name="connsiteY3" fmla="*/ 26103 h 5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627" h="502353">
                <a:moveTo>
                  <a:pt x="200452" y="502353"/>
                </a:moveTo>
                <a:cubicBezTo>
                  <a:pt x="96470" y="357890"/>
                  <a:pt x="-7511" y="213428"/>
                  <a:pt x="427" y="130878"/>
                </a:cubicBezTo>
                <a:cubicBezTo>
                  <a:pt x="8364" y="48328"/>
                  <a:pt x="171877" y="24515"/>
                  <a:pt x="248077" y="7053"/>
                </a:cubicBezTo>
                <a:cubicBezTo>
                  <a:pt x="324277" y="-10410"/>
                  <a:pt x="390952" y="7846"/>
                  <a:pt x="457627" y="26103"/>
                </a:cubicBezTo>
              </a:path>
            </a:pathLst>
          </a:custGeom>
          <a:ln w="12700">
            <a:solidFill>
              <a:srgbClr val="3232FF"/>
            </a:solidFill>
            <a:headEnd type="none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8292E8-1335-05CE-87A1-1B90347689C2}"/>
              </a:ext>
            </a:extLst>
          </p:cNvPr>
          <p:cNvSpPr txBox="1">
            <a:spLocks/>
          </p:cNvSpPr>
          <p:nvPr/>
        </p:nvSpPr>
        <p:spPr>
          <a:xfrm>
            <a:off x="6258918" y="1269516"/>
            <a:ext cx="5511315" cy="501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 startAt="2"/>
            </a:pPr>
            <a:r>
              <a:rPr lang="en-US" sz="2600" dirty="0"/>
              <a:t>Reliability Analysis for the  Exploration Extravehicular Mobility Unit (</a:t>
            </a:r>
            <a:r>
              <a:rPr lang="en-US" sz="2600" dirty="0" err="1"/>
              <a:t>xEMU</a:t>
            </a:r>
            <a:r>
              <a:rPr lang="en-US" sz="2600" dirty="0"/>
              <a:t>) Spacesuit</a:t>
            </a:r>
          </a:p>
          <a:p>
            <a:pPr lvl="1"/>
            <a:r>
              <a:rPr lang="en-US" sz="2200" dirty="0"/>
              <a:t>Introduced UQ where it traditionally is not used and demonstrated its benefits</a:t>
            </a:r>
          </a:p>
        </p:txBody>
      </p:sp>
      <p:pic>
        <p:nvPicPr>
          <p:cNvPr id="17" name="Picture 3" descr="CFD_Traj2.tiff">
            <a:extLst>
              <a:ext uri="{FF2B5EF4-FFF2-40B4-BE49-F238E27FC236}">
                <a16:creationId xmlns:a16="http://schemas.microsoft.com/office/drawing/2014/main" id="{6DB3E3B9-A2B1-EBEF-AAE2-51DA967E8690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6" r="33200" b="9566"/>
          <a:stretch/>
        </p:blipFill>
        <p:spPr bwMode="auto">
          <a:xfrm>
            <a:off x="2817166" y="3496315"/>
            <a:ext cx="788918" cy="472972"/>
          </a:xfrm>
          <a:prstGeom prst="roundRect">
            <a:avLst>
              <a:gd name="adj" fmla="val 47142"/>
            </a:avLst>
          </a:prstGeom>
          <a:ln w="254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Freeform 93">
            <a:extLst>
              <a:ext uri="{FF2B5EF4-FFF2-40B4-BE49-F238E27FC236}">
                <a16:creationId xmlns:a16="http://schemas.microsoft.com/office/drawing/2014/main" id="{6A707E18-9F56-D532-D676-D9009F60E980}"/>
              </a:ext>
            </a:extLst>
          </p:cNvPr>
          <p:cNvSpPr/>
          <p:nvPr/>
        </p:nvSpPr>
        <p:spPr>
          <a:xfrm>
            <a:off x="3009900" y="4143852"/>
            <a:ext cx="298450" cy="623924"/>
          </a:xfrm>
          <a:custGeom>
            <a:avLst/>
            <a:gdLst>
              <a:gd name="connsiteX0" fmla="*/ 298450 w 298450"/>
              <a:gd name="connsiteY0" fmla="*/ 500712 h 500712"/>
              <a:gd name="connsiteX1" fmla="*/ 279400 w 298450"/>
              <a:gd name="connsiteY1" fmla="*/ 335612 h 500712"/>
              <a:gd name="connsiteX2" fmla="*/ 273050 w 298450"/>
              <a:gd name="connsiteY2" fmla="*/ 176862 h 500712"/>
              <a:gd name="connsiteX3" fmla="*/ 196850 w 298450"/>
              <a:gd name="connsiteY3" fmla="*/ 11762 h 500712"/>
              <a:gd name="connsiteX4" fmla="*/ 38100 w 298450"/>
              <a:gd name="connsiteY4" fmla="*/ 18112 h 500712"/>
              <a:gd name="connsiteX5" fmla="*/ 0 w 298450"/>
              <a:gd name="connsiteY5" fmla="*/ 56212 h 50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500712">
                <a:moveTo>
                  <a:pt x="298450" y="500712"/>
                </a:moveTo>
                <a:cubicBezTo>
                  <a:pt x="291041" y="445149"/>
                  <a:pt x="283633" y="389587"/>
                  <a:pt x="279400" y="335612"/>
                </a:cubicBezTo>
                <a:cubicBezTo>
                  <a:pt x="275167" y="281637"/>
                  <a:pt x="286808" y="230837"/>
                  <a:pt x="273050" y="176862"/>
                </a:cubicBezTo>
                <a:cubicBezTo>
                  <a:pt x="259292" y="122887"/>
                  <a:pt x="236008" y="38220"/>
                  <a:pt x="196850" y="11762"/>
                </a:cubicBezTo>
                <a:cubicBezTo>
                  <a:pt x="157692" y="-14696"/>
                  <a:pt x="70908" y="10704"/>
                  <a:pt x="38100" y="18112"/>
                </a:cubicBezTo>
                <a:cubicBezTo>
                  <a:pt x="5292" y="25520"/>
                  <a:pt x="2646" y="40866"/>
                  <a:pt x="0" y="56212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48C7AD-C316-0552-C440-F2E66CA3DE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925" t="11213" r="40321" b="13605"/>
          <a:stretch/>
        </p:blipFill>
        <p:spPr>
          <a:xfrm>
            <a:off x="10084159" y="3696237"/>
            <a:ext cx="939782" cy="1481070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1AE902-2E83-85EE-BB13-3EEF264A8A0A}"/>
              </a:ext>
            </a:extLst>
          </p:cNvPr>
          <p:cNvSpPr txBox="1"/>
          <p:nvPr/>
        </p:nvSpPr>
        <p:spPr>
          <a:xfrm rot="20226830">
            <a:off x="10049722" y="3744910"/>
            <a:ext cx="74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Suit Component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94F55-C6F1-C78C-64F4-071EBE475F4E}"/>
              </a:ext>
            </a:extLst>
          </p:cNvPr>
          <p:cNvSpPr txBox="1"/>
          <p:nvPr/>
        </p:nvSpPr>
        <p:spPr>
          <a:xfrm>
            <a:off x="10116677" y="4178876"/>
            <a:ext cx="672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Rock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19917-8361-D8CE-E9B6-75AA1907B81F}"/>
              </a:ext>
            </a:extLst>
          </p:cNvPr>
          <p:cNvSpPr txBox="1"/>
          <p:nvPr/>
        </p:nvSpPr>
        <p:spPr>
          <a:xfrm>
            <a:off x="10178973" y="4688886"/>
            <a:ext cx="672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Regolith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DF04151-1622-5989-6CD4-E1F1B0EB1BB9}"/>
              </a:ext>
            </a:extLst>
          </p:cNvPr>
          <p:cNvCxnSpPr>
            <a:cxnSpLocks/>
          </p:cNvCxnSpPr>
          <p:nvPr/>
        </p:nvCxnSpPr>
        <p:spPr>
          <a:xfrm>
            <a:off x="10750470" y="4050226"/>
            <a:ext cx="0" cy="26392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2B16CBA-5B0F-2129-2605-EAB063DA1739}"/>
              </a:ext>
            </a:extLst>
          </p:cNvPr>
          <p:cNvSpPr txBox="1"/>
          <p:nvPr/>
        </p:nvSpPr>
        <p:spPr>
          <a:xfrm rot="5400000">
            <a:off x="10557409" y="4104818"/>
            <a:ext cx="612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Impact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B52ED61-E1EF-2032-4474-E8F363E737A5}"/>
              </a:ext>
            </a:extLst>
          </p:cNvPr>
          <p:cNvSpPr/>
          <p:nvPr/>
        </p:nvSpPr>
        <p:spPr>
          <a:xfrm rot="4892118" flipH="1">
            <a:off x="9780199" y="3786195"/>
            <a:ext cx="296051" cy="679631"/>
          </a:xfrm>
          <a:custGeom>
            <a:avLst/>
            <a:gdLst>
              <a:gd name="connsiteX0" fmla="*/ 0 w 239888"/>
              <a:gd name="connsiteY0" fmla="*/ 425450 h 425450"/>
              <a:gd name="connsiteX1" fmla="*/ 165100 w 239888"/>
              <a:gd name="connsiteY1" fmla="*/ 342900 h 425450"/>
              <a:gd name="connsiteX2" fmla="*/ 234950 w 239888"/>
              <a:gd name="connsiteY2" fmla="*/ 228600 h 425450"/>
              <a:gd name="connsiteX3" fmla="*/ 228600 w 239888"/>
              <a:gd name="connsiteY3" fmla="*/ 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88" h="425450">
                <a:moveTo>
                  <a:pt x="0" y="425450"/>
                </a:moveTo>
                <a:cubicBezTo>
                  <a:pt x="62971" y="400579"/>
                  <a:pt x="125942" y="375708"/>
                  <a:pt x="165100" y="342900"/>
                </a:cubicBezTo>
                <a:cubicBezTo>
                  <a:pt x="204258" y="310092"/>
                  <a:pt x="224367" y="285750"/>
                  <a:pt x="234950" y="228600"/>
                </a:cubicBezTo>
                <a:cubicBezTo>
                  <a:pt x="245533" y="171450"/>
                  <a:pt x="237066" y="85725"/>
                  <a:pt x="228600" y="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8FC926D-A8EC-4341-6DF0-949AC1267CE8}"/>
              </a:ext>
            </a:extLst>
          </p:cNvPr>
          <p:cNvSpPr/>
          <p:nvPr/>
        </p:nvSpPr>
        <p:spPr>
          <a:xfrm>
            <a:off x="10242550" y="4990026"/>
            <a:ext cx="266700" cy="513519"/>
          </a:xfrm>
          <a:custGeom>
            <a:avLst/>
            <a:gdLst>
              <a:gd name="connsiteX0" fmla="*/ 0 w 239888"/>
              <a:gd name="connsiteY0" fmla="*/ 425450 h 425450"/>
              <a:gd name="connsiteX1" fmla="*/ 165100 w 239888"/>
              <a:gd name="connsiteY1" fmla="*/ 342900 h 425450"/>
              <a:gd name="connsiteX2" fmla="*/ 234950 w 239888"/>
              <a:gd name="connsiteY2" fmla="*/ 228600 h 425450"/>
              <a:gd name="connsiteX3" fmla="*/ 228600 w 239888"/>
              <a:gd name="connsiteY3" fmla="*/ 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88" h="425450">
                <a:moveTo>
                  <a:pt x="0" y="425450"/>
                </a:moveTo>
                <a:cubicBezTo>
                  <a:pt x="62971" y="400579"/>
                  <a:pt x="125942" y="375708"/>
                  <a:pt x="165100" y="342900"/>
                </a:cubicBezTo>
                <a:cubicBezTo>
                  <a:pt x="204258" y="310092"/>
                  <a:pt x="224367" y="285750"/>
                  <a:pt x="234950" y="228600"/>
                </a:cubicBezTo>
                <a:cubicBezTo>
                  <a:pt x="245533" y="171450"/>
                  <a:pt x="237066" y="85725"/>
                  <a:pt x="228600" y="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578C61-1368-8D53-79AE-441032980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1920" y="4108221"/>
            <a:ext cx="778019" cy="480810"/>
          </a:xfrm>
          <a:prstGeom prst="roundRect">
            <a:avLst>
              <a:gd name="adj" fmla="val 46796"/>
            </a:avLst>
          </a:prstGeom>
          <a:ln w="25400">
            <a:solidFill>
              <a:srgbClr val="3232FF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C72F81-A9AD-A202-EC9F-4FB51B45A07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879" t="17405" r="11368" b="16846"/>
          <a:stretch/>
        </p:blipFill>
        <p:spPr>
          <a:xfrm>
            <a:off x="3986312" y="4108483"/>
            <a:ext cx="798488" cy="491377"/>
          </a:xfrm>
          <a:prstGeom prst="roundRect">
            <a:avLst>
              <a:gd name="adj" fmla="val 41324"/>
            </a:avLst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3685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5" y="6356350"/>
            <a:ext cx="2743200" cy="365125"/>
          </a:xfrm>
        </p:spPr>
        <p:txBody>
          <a:bodyPr/>
          <a:lstStyle/>
          <a:p>
            <a:fld id="{FF659024-17AB-1C4B-8F61-EF10F7509DAF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Trajectory Simulation for EDL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F733EC-FFC9-7236-D451-F8A28B38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65966"/>
            <a:ext cx="10505302" cy="5017604"/>
          </a:xfrm>
        </p:spPr>
        <p:txBody>
          <a:bodyPr>
            <a:norm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Traditional UQ methods used for EDL cannot achieve target landing precision required for future Moon and Mars missions </a:t>
            </a:r>
          </a:p>
        </p:txBody>
      </p:sp>
      <p:pic>
        <p:nvPicPr>
          <p:cNvPr id="3" name="Picture 2" descr="adept-rear.jpeg">
            <a:extLst>
              <a:ext uri="{FF2B5EF4-FFF2-40B4-BE49-F238E27FC236}">
                <a16:creationId xmlns:a16="http://schemas.microsoft.com/office/drawing/2014/main" id="{719648A1-B157-34D2-E782-6F19C71481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4" b="98737" l="9800" r="98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715"/>
          <a:stretch/>
        </p:blipFill>
        <p:spPr>
          <a:xfrm rot="3227846">
            <a:off x="3535800" y="3262802"/>
            <a:ext cx="1068502" cy="13463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61FF52D-A6BF-53B4-8C96-5AAFEF013B01}"/>
              </a:ext>
            </a:extLst>
          </p:cNvPr>
          <p:cNvGrpSpPr/>
          <p:nvPr/>
        </p:nvGrpSpPr>
        <p:grpSpPr>
          <a:xfrm>
            <a:off x="6940001" y="3054161"/>
            <a:ext cx="2122349" cy="2062215"/>
            <a:chOff x="7935009" y="4652142"/>
            <a:chExt cx="2122349" cy="20622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8FE897-2BFF-B3B0-F4C6-B057879F6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009" y="4652142"/>
              <a:ext cx="2122349" cy="20622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78505F-BA55-E704-A266-F8EA8983CB50}"/>
                </a:ext>
              </a:extLst>
            </p:cNvPr>
            <p:cNvSpPr txBox="1"/>
            <p:nvPr/>
          </p:nvSpPr>
          <p:spPr>
            <a:xfrm>
              <a:off x="8515910" y="5172689"/>
              <a:ext cx="1388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Predicted landing location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6D69C3-C0E8-ECFA-E3FC-5FA1FA221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98722" y="5119232"/>
              <a:ext cx="356892" cy="31723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9A9F72-22F8-8573-46B0-6890D8A8B3DA}"/>
              </a:ext>
            </a:extLst>
          </p:cNvPr>
          <p:cNvGrpSpPr/>
          <p:nvPr/>
        </p:nvGrpSpPr>
        <p:grpSpPr>
          <a:xfrm>
            <a:off x="4281660" y="3483656"/>
            <a:ext cx="3276673" cy="621061"/>
            <a:chOff x="2384384" y="3353309"/>
            <a:chExt cx="4274405" cy="73798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C68742-2F42-3B39-E060-3CD38B415AA6}"/>
                </a:ext>
              </a:extLst>
            </p:cNvPr>
            <p:cNvSpPr/>
            <p:nvPr/>
          </p:nvSpPr>
          <p:spPr>
            <a:xfrm>
              <a:off x="2413001" y="3441700"/>
              <a:ext cx="4000499" cy="304799"/>
            </a:xfrm>
            <a:custGeom>
              <a:avLst/>
              <a:gdLst>
                <a:gd name="connsiteX0" fmla="*/ 0 w 4077148"/>
                <a:gd name="connsiteY0" fmla="*/ 417576 h 417576"/>
                <a:gd name="connsiteX1" fmla="*/ 451821 w 4077148"/>
                <a:gd name="connsiteY1" fmla="*/ 245454 h 417576"/>
                <a:gd name="connsiteX2" fmla="*/ 1785769 w 4077148"/>
                <a:gd name="connsiteY2" fmla="*/ 19543 h 417576"/>
                <a:gd name="connsiteX3" fmla="*/ 3238052 w 4077148"/>
                <a:gd name="connsiteY3" fmla="*/ 41058 h 417576"/>
                <a:gd name="connsiteX4" fmla="*/ 4077148 w 4077148"/>
                <a:gd name="connsiteY4" fmla="*/ 277727 h 41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7148" h="417576">
                  <a:moveTo>
                    <a:pt x="0" y="417576"/>
                  </a:moveTo>
                  <a:cubicBezTo>
                    <a:pt x="77096" y="364684"/>
                    <a:pt x="154193" y="311793"/>
                    <a:pt x="451821" y="245454"/>
                  </a:cubicBezTo>
                  <a:cubicBezTo>
                    <a:pt x="749449" y="179115"/>
                    <a:pt x="1321397" y="53609"/>
                    <a:pt x="1785769" y="19543"/>
                  </a:cubicBezTo>
                  <a:cubicBezTo>
                    <a:pt x="2250141" y="-14523"/>
                    <a:pt x="2856156" y="-1973"/>
                    <a:pt x="3238052" y="41058"/>
                  </a:cubicBezTo>
                  <a:cubicBezTo>
                    <a:pt x="3619949" y="84089"/>
                    <a:pt x="3848548" y="180908"/>
                    <a:pt x="4077148" y="277727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31BE277-C3FB-39BE-BECD-AEB76DA97C07}"/>
                </a:ext>
              </a:extLst>
            </p:cNvPr>
            <p:cNvSpPr/>
            <p:nvPr/>
          </p:nvSpPr>
          <p:spPr>
            <a:xfrm rot="21426931">
              <a:off x="2409659" y="3353309"/>
              <a:ext cx="3865122" cy="307226"/>
            </a:xfrm>
            <a:custGeom>
              <a:avLst/>
              <a:gdLst>
                <a:gd name="connsiteX0" fmla="*/ 0 w 4077148"/>
                <a:gd name="connsiteY0" fmla="*/ 417576 h 417576"/>
                <a:gd name="connsiteX1" fmla="*/ 451821 w 4077148"/>
                <a:gd name="connsiteY1" fmla="*/ 245454 h 417576"/>
                <a:gd name="connsiteX2" fmla="*/ 1785769 w 4077148"/>
                <a:gd name="connsiteY2" fmla="*/ 19543 h 417576"/>
                <a:gd name="connsiteX3" fmla="*/ 3238052 w 4077148"/>
                <a:gd name="connsiteY3" fmla="*/ 41058 h 417576"/>
                <a:gd name="connsiteX4" fmla="*/ 4077148 w 4077148"/>
                <a:gd name="connsiteY4" fmla="*/ 277727 h 41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7148" h="417576">
                  <a:moveTo>
                    <a:pt x="0" y="417576"/>
                  </a:moveTo>
                  <a:cubicBezTo>
                    <a:pt x="77096" y="364684"/>
                    <a:pt x="154193" y="311793"/>
                    <a:pt x="451821" y="245454"/>
                  </a:cubicBezTo>
                  <a:cubicBezTo>
                    <a:pt x="749449" y="179115"/>
                    <a:pt x="1321397" y="53609"/>
                    <a:pt x="1785769" y="19543"/>
                  </a:cubicBezTo>
                  <a:cubicBezTo>
                    <a:pt x="2250141" y="-14523"/>
                    <a:pt x="2856156" y="-1973"/>
                    <a:pt x="3238052" y="41058"/>
                  </a:cubicBezTo>
                  <a:cubicBezTo>
                    <a:pt x="3619949" y="84089"/>
                    <a:pt x="3848548" y="180908"/>
                    <a:pt x="4077148" y="277727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3052E66-2756-8D45-2EBA-62985A1C664C}"/>
                </a:ext>
              </a:extLst>
            </p:cNvPr>
            <p:cNvSpPr/>
            <p:nvPr/>
          </p:nvSpPr>
          <p:spPr>
            <a:xfrm rot="21281094" flipV="1">
              <a:off x="2508489" y="3801936"/>
              <a:ext cx="3951546" cy="272886"/>
            </a:xfrm>
            <a:custGeom>
              <a:avLst/>
              <a:gdLst>
                <a:gd name="connsiteX0" fmla="*/ 0 w 4077148"/>
                <a:gd name="connsiteY0" fmla="*/ 417576 h 417576"/>
                <a:gd name="connsiteX1" fmla="*/ 451821 w 4077148"/>
                <a:gd name="connsiteY1" fmla="*/ 245454 h 417576"/>
                <a:gd name="connsiteX2" fmla="*/ 1785769 w 4077148"/>
                <a:gd name="connsiteY2" fmla="*/ 19543 h 417576"/>
                <a:gd name="connsiteX3" fmla="*/ 3238052 w 4077148"/>
                <a:gd name="connsiteY3" fmla="*/ 41058 h 417576"/>
                <a:gd name="connsiteX4" fmla="*/ 4077148 w 4077148"/>
                <a:gd name="connsiteY4" fmla="*/ 277727 h 41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7148" h="417576">
                  <a:moveTo>
                    <a:pt x="0" y="417576"/>
                  </a:moveTo>
                  <a:cubicBezTo>
                    <a:pt x="77096" y="364684"/>
                    <a:pt x="154193" y="311793"/>
                    <a:pt x="451821" y="245454"/>
                  </a:cubicBezTo>
                  <a:cubicBezTo>
                    <a:pt x="749449" y="179115"/>
                    <a:pt x="1321397" y="53609"/>
                    <a:pt x="1785769" y="19543"/>
                  </a:cubicBezTo>
                  <a:cubicBezTo>
                    <a:pt x="2250141" y="-14523"/>
                    <a:pt x="2856156" y="-1973"/>
                    <a:pt x="3238052" y="41058"/>
                  </a:cubicBezTo>
                  <a:cubicBezTo>
                    <a:pt x="3619949" y="84089"/>
                    <a:pt x="3848548" y="180908"/>
                    <a:pt x="4077148" y="277727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AACE5A8-FE30-E036-16D0-3AFB357164B5}"/>
                </a:ext>
              </a:extLst>
            </p:cNvPr>
            <p:cNvSpPr/>
            <p:nvPr/>
          </p:nvSpPr>
          <p:spPr>
            <a:xfrm>
              <a:off x="2494722" y="3587553"/>
              <a:ext cx="4005469" cy="484730"/>
            </a:xfrm>
            <a:custGeom>
              <a:avLst/>
              <a:gdLst>
                <a:gd name="connsiteX0" fmla="*/ 0 w 4005469"/>
                <a:gd name="connsiteY0" fmla="*/ 484730 h 484730"/>
                <a:gd name="connsiteX1" fmla="*/ 387626 w 4005469"/>
                <a:gd name="connsiteY1" fmla="*/ 355521 h 484730"/>
                <a:gd name="connsiteX2" fmla="*/ 1759226 w 4005469"/>
                <a:gd name="connsiteY2" fmla="*/ 87164 h 484730"/>
                <a:gd name="connsiteX3" fmla="*/ 3419061 w 4005469"/>
                <a:gd name="connsiteY3" fmla="*/ 7651 h 484730"/>
                <a:gd name="connsiteX4" fmla="*/ 4005469 w 4005469"/>
                <a:gd name="connsiteY4" fmla="*/ 7651 h 4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5469" h="484730">
                  <a:moveTo>
                    <a:pt x="0" y="484730"/>
                  </a:moveTo>
                  <a:cubicBezTo>
                    <a:pt x="47211" y="453256"/>
                    <a:pt x="94422" y="421782"/>
                    <a:pt x="387626" y="355521"/>
                  </a:cubicBezTo>
                  <a:cubicBezTo>
                    <a:pt x="680830" y="289260"/>
                    <a:pt x="1253987" y="145142"/>
                    <a:pt x="1759226" y="87164"/>
                  </a:cubicBezTo>
                  <a:cubicBezTo>
                    <a:pt x="2264465" y="29186"/>
                    <a:pt x="3044687" y="20903"/>
                    <a:pt x="3419061" y="7651"/>
                  </a:cubicBezTo>
                  <a:cubicBezTo>
                    <a:pt x="3793435" y="-5601"/>
                    <a:pt x="3899452" y="1025"/>
                    <a:pt x="4005469" y="7651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0F9B1B-1F30-2EB8-591A-99C9FA581A35}"/>
                </a:ext>
              </a:extLst>
            </p:cNvPr>
            <p:cNvSpPr/>
            <p:nvPr/>
          </p:nvSpPr>
          <p:spPr>
            <a:xfrm>
              <a:off x="2450352" y="3529153"/>
              <a:ext cx="3834701" cy="394587"/>
            </a:xfrm>
            <a:custGeom>
              <a:avLst/>
              <a:gdLst>
                <a:gd name="connsiteX0" fmla="*/ 0 w 4005469"/>
                <a:gd name="connsiteY0" fmla="*/ 484730 h 484730"/>
                <a:gd name="connsiteX1" fmla="*/ 387626 w 4005469"/>
                <a:gd name="connsiteY1" fmla="*/ 355521 h 484730"/>
                <a:gd name="connsiteX2" fmla="*/ 1759226 w 4005469"/>
                <a:gd name="connsiteY2" fmla="*/ 87164 h 484730"/>
                <a:gd name="connsiteX3" fmla="*/ 3419061 w 4005469"/>
                <a:gd name="connsiteY3" fmla="*/ 7651 h 484730"/>
                <a:gd name="connsiteX4" fmla="*/ 4005469 w 4005469"/>
                <a:gd name="connsiteY4" fmla="*/ 7651 h 4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5469" h="484730">
                  <a:moveTo>
                    <a:pt x="0" y="484730"/>
                  </a:moveTo>
                  <a:cubicBezTo>
                    <a:pt x="47211" y="453256"/>
                    <a:pt x="94422" y="421782"/>
                    <a:pt x="387626" y="355521"/>
                  </a:cubicBezTo>
                  <a:cubicBezTo>
                    <a:pt x="680830" y="289260"/>
                    <a:pt x="1253987" y="145142"/>
                    <a:pt x="1759226" y="87164"/>
                  </a:cubicBezTo>
                  <a:cubicBezTo>
                    <a:pt x="2264465" y="29186"/>
                    <a:pt x="3044687" y="20903"/>
                    <a:pt x="3419061" y="7651"/>
                  </a:cubicBezTo>
                  <a:cubicBezTo>
                    <a:pt x="3793435" y="-5601"/>
                    <a:pt x="3899452" y="1025"/>
                    <a:pt x="4005469" y="7651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BA7712B-7530-25F3-FB85-55298B1964A9}"/>
                </a:ext>
              </a:extLst>
            </p:cNvPr>
            <p:cNvSpPr/>
            <p:nvPr/>
          </p:nvSpPr>
          <p:spPr>
            <a:xfrm>
              <a:off x="2417557" y="3679624"/>
              <a:ext cx="4156863" cy="141873"/>
            </a:xfrm>
            <a:custGeom>
              <a:avLst/>
              <a:gdLst>
                <a:gd name="connsiteX0" fmla="*/ 0 w 4005469"/>
                <a:gd name="connsiteY0" fmla="*/ 484730 h 484730"/>
                <a:gd name="connsiteX1" fmla="*/ 387626 w 4005469"/>
                <a:gd name="connsiteY1" fmla="*/ 355521 h 484730"/>
                <a:gd name="connsiteX2" fmla="*/ 1759226 w 4005469"/>
                <a:gd name="connsiteY2" fmla="*/ 87164 h 484730"/>
                <a:gd name="connsiteX3" fmla="*/ 3419061 w 4005469"/>
                <a:gd name="connsiteY3" fmla="*/ 7651 h 484730"/>
                <a:gd name="connsiteX4" fmla="*/ 4005469 w 4005469"/>
                <a:gd name="connsiteY4" fmla="*/ 7651 h 4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5469" h="484730">
                  <a:moveTo>
                    <a:pt x="0" y="484730"/>
                  </a:moveTo>
                  <a:cubicBezTo>
                    <a:pt x="47211" y="453256"/>
                    <a:pt x="94422" y="421782"/>
                    <a:pt x="387626" y="355521"/>
                  </a:cubicBezTo>
                  <a:cubicBezTo>
                    <a:pt x="680830" y="289260"/>
                    <a:pt x="1253987" y="145142"/>
                    <a:pt x="1759226" y="87164"/>
                  </a:cubicBezTo>
                  <a:cubicBezTo>
                    <a:pt x="2264465" y="29186"/>
                    <a:pt x="3044687" y="20903"/>
                    <a:pt x="3419061" y="7651"/>
                  </a:cubicBezTo>
                  <a:cubicBezTo>
                    <a:pt x="3793435" y="-5601"/>
                    <a:pt x="3899452" y="1025"/>
                    <a:pt x="4005469" y="7651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2D6A410-313B-6F5C-F7D9-BE94997F4A93}"/>
                </a:ext>
              </a:extLst>
            </p:cNvPr>
            <p:cNvSpPr/>
            <p:nvPr/>
          </p:nvSpPr>
          <p:spPr>
            <a:xfrm>
              <a:off x="2534856" y="3355532"/>
              <a:ext cx="3923817" cy="694481"/>
            </a:xfrm>
            <a:custGeom>
              <a:avLst/>
              <a:gdLst>
                <a:gd name="connsiteX0" fmla="*/ 0 w 4005469"/>
                <a:gd name="connsiteY0" fmla="*/ 484730 h 484730"/>
                <a:gd name="connsiteX1" fmla="*/ 387626 w 4005469"/>
                <a:gd name="connsiteY1" fmla="*/ 355521 h 484730"/>
                <a:gd name="connsiteX2" fmla="*/ 1759226 w 4005469"/>
                <a:gd name="connsiteY2" fmla="*/ 87164 h 484730"/>
                <a:gd name="connsiteX3" fmla="*/ 3419061 w 4005469"/>
                <a:gd name="connsiteY3" fmla="*/ 7651 h 484730"/>
                <a:gd name="connsiteX4" fmla="*/ 4005469 w 4005469"/>
                <a:gd name="connsiteY4" fmla="*/ 7651 h 4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5469" h="484730">
                  <a:moveTo>
                    <a:pt x="0" y="484730"/>
                  </a:moveTo>
                  <a:cubicBezTo>
                    <a:pt x="47211" y="453256"/>
                    <a:pt x="94422" y="421782"/>
                    <a:pt x="387626" y="355521"/>
                  </a:cubicBezTo>
                  <a:cubicBezTo>
                    <a:pt x="680830" y="289260"/>
                    <a:pt x="1253987" y="145142"/>
                    <a:pt x="1759226" y="87164"/>
                  </a:cubicBezTo>
                  <a:cubicBezTo>
                    <a:pt x="2264465" y="29186"/>
                    <a:pt x="3044687" y="20903"/>
                    <a:pt x="3419061" y="7651"/>
                  </a:cubicBezTo>
                  <a:cubicBezTo>
                    <a:pt x="3793435" y="-5601"/>
                    <a:pt x="3899452" y="1025"/>
                    <a:pt x="4005469" y="7651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A6C6EA-A6E7-99C5-B01F-C6FBD438FB09}"/>
                </a:ext>
              </a:extLst>
            </p:cNvPr>
            <p:cNvSpPr/>
            <p:nvPr/>
          </p:nvSpPr>
          <p:spPr>
            <a:xfrm>
              <a:off x="2384384" y="3432111"/>
              <a:ext cx="3946967" cy="247513"/>
            </a:xfrm>
            <a:custGeom>
              <a:avLst/>
              <a:gdLst>
                <a:gd name="connsiteX0" fmla="*/ 0 w 3993266"/>
                <a:gd name="connsiteY0" fmla="*/ 143341 h 212789"/>
                <a:gd name="connsiteX1" fmla="*/ 1111170 w 3993266"/>
                <a:gd name="connsiteY1" fmla="*/ 4445 h 212789"/>
                <a:gd name="connsiteX2" fmla="*/ 2546430 w 3993266"/>
                <a:gd name="connsiteY2" fmla="*/ 50743 h 212789"/>
                <a:gd name="connsiteX3" fmla="*/ 3993266 w 3993266"/>
                <a:gd name="connsiteY3" fmla="*/ 212789 h 21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3266" h="212789">
                  <a:moveTo>
                    <a:pt x="0" y="143341"/>
                  </a:moveTo>
                  <a:cubicBezTo>
                    <a:pt x="343382" y="81609"/>
                    <a:pt x="686765" y="19878"/>
                    <a:pt x="1111170" y="4445"/>
                  </a:cubicBezTo>
                  <a:cubicBezTo>
                    <a:pt x="1535575" y="-10988"/>
                    <a:pt x="2066081" y="16019"/>
                    <a:pt x="2546430" y="50743"/>
                  </a:cubicBezTo>
                  <a:cubicBezTo>
                    <a:pt x="3026779" y="85467"/>
                    <a:pt x="3510022" y="149128"/>
                    <a:pt x="3993266" y="212789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E42ADD8-8658-8EA9-7921-47C15F9CAE4A}"/>
                </a:ext>
              </a:extLst>
            </p:cNvPr>
            <p:cNvSpPr/>
            <p:nvPr/>
          </p:nvSpPr>
          <p:spPr>
            <a:xfrm>
              <a:off x="2384385" y="3587027"/>
              <a:ext cx="4178461" cy="397312"/>
            </a:xfrm>
            <a:custGeom>
              <a:avLst/>
              <a:gdLst>
                <a:gd name="connsiteX0" fmla="*/ 0 w 4178461"/>
                <a:gd name="connsiteY0" fmla="*/ 173620 h 397312"/>
                <a:gd name="connsiteX1" fmla="*/ 925974 w 4178461"/>
                <a:gd name="connsiteY1" fmla="*/ 370389 h 397312"/>
                <a:gd name="connsiteX2" fmla="*/ 2199190 w 4178461"/>
                <a:gd name="connsiteY2" fmla="*/ 381964 h 397312"/>
                <a:gd name="connsiteX3" fmla="*/ 3368233 w 4178461"/>
                <a:gd name="connsiteY3" fmla="*/ 243068 h 397312"/>
                <a:gd name="connsiteX4" fmla="*/ 4178461 w 4178461"/>
                <a:gd name="connsiteY4" fmla="*/ 0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8461" h="397312">
                  <a:moveTo>
                    <a:pt x="0" y="173620"/>
                  </a:moveTo>
                  <a:cubicBezTo>
                    <a:pt x="279721" y="254642"/>
                    <a:pt x="559442" y="335665"/>
                    <a:pt x="925974" y="370389"/>
                  </a:cubicBezTo>
                  <a:cubicBezTo>
                    <a:pt x="1292506" y="405113"/>
                    <a:pt x="1792147" y="403184"/>
                    <a:pt x="2199190" y="381964"/>
                  </a:cubicBezTo>
                  <a:cubicBezTo>
                    <a:pt x="2606233" y="360744"/>
                    <a:pt x="3038354" y="306729"/>
                    <a:pt x="3368233" y="243068"/>
                  </a:cubicBezTo>
                  <a:cubicBezTo>
                    <a:pt x="3698112" y="179407"/>
                    <a:pt x="3938286" y="89703"/>
                    <a:pt x="4178461" y="0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7E9A6CC-79B1-F38D-2F3A-78727006C62F}"/>
                </a:ext>
              </a:extLst>
            </p:cNvPr>
            <p:cNvSpPr/>
            <p:nvPr/>
          </p:nvSpPr>
          <p:spPr>
            <a:xfrm>
              <a:off x="2536784" y="3584511"/>
              <a:ext cx="3946967" cy="247513"/>
            </a:xfrm>
            <a:custGeom>
              <a:avLst/>
              <a:gdLst>
                <a:gd name="connsiteX0" fmla="*/ 0 w 3993266"/>
                <a:gd name="connsiteY0" fmla="*/ 143341 h 212789"/>
                <a:gd name="connsiteX1" fmla="*/ 1111170 w 3993266"/>
                <a:gd name="connsiteY1" fmla="*/ 4445 h 212789"/>
                <a:gd name="connsiteX2" fmla="*/ 2546430 w 3993266"/>
                <a:gd name="connsiteY2" fmla="*/ 50743 h 212789"/>
                <a:gd name="connsiteX3" fmla="*/ 3993266 w 3993266"/>
                <a:gd name="connsiteY3" fmla="*/ 212789 h 21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3266" h="212789">
                  <a:moveTo>
                    <a:pt x="0" y="143341"/>
                  </a:moveTo>
                  <a:cubicBezTo>
                    <a:pt x="343382" y="81609"/>
                    <a:pt x="686765" y="19878"/>
                    <a:pt x="1111170" y="4445"/>
                  </a:cubicBezTo>
                  <a:cubicBezTo>
                    <a:pt x="1535575" y="-10988"/>
                    <a:pt x="2066081" y="16019"/>
                    <a:pt x="2546430" y="50743"/>
                  </a:cubicBezTo>
                  <a:cubicBezTo>
                    <a:pt x="3026779" y="85467"/>
                    <a:pt x="3510022" y="149128"/>
                    <a:pt x="3993266" y="212789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D80BC3-358D-7C8E-E494-0D6D194F454F}"/>
                </a:ext>
              </a:extLst>
            </p:cNvPr>
            <p:cNvSpPr/>
            <p:nvPr/>
          </p:nvSpPr>
          <p:spPr>
            <a:xfrm rot="21426931" flipV="1">
              <a:off x="2422537" y="3662190"/>
              <a:ext cx="3865122" cy="127949"/>
            </a:xfrm>
            <a:custGeom>
              <a:avLst/>
              <a:gdLst>
                <a:gd name="connsiteX0" fmla="*/ 0 w 4077148"/>
                <a:gd name="connsiteY0" fmla="*/ 417576 h 417576"/>
                <a:gd name="connsiteX1" fmla="*/ 451821 w 4077148"/>
                <a:gd name="connsiteY1" fmla="*/ 245454 h 417576"/>
                <a:gd name="connsiteX2" fmla="*/ 1785769 w 4077148"/>
                <a:gd name="connsiteY2" fmla="*/ 19543 h 417576"/>
                <a:gd name="connsiteX3" fmla="*/ 3238052 w 4077148"/>
                <a:gd name="connsiteY3" fmla="*/ 41058 h 417576"/>
                <a:gd name="connsiteX4" fmla="*/ 4077148 w 4077148"/>
                <a:gd name="connsiteY4" fmla="*/ 277727 h 41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7148" h="417576">
                  <a:moveTo>
                    <a:pt x="0" y="417576"/>
                  </a:moveTo>
                  <a:cubicBezTo>
                    <a:pt x="77096" y="364684"/>
                    <a:pt x="154193" y="311793"/>
                    <a:pt x="451821" y="245454"/>
                  </a:cubicBezTo>
                  <a:cubicBezTo>
                    <a:pt x="749449" y="179115"/>
                    <a:pt x="1321397" y="53609"/>
                    <a:pt x="1785769" y="19543"/>
                  </a:cubicBezTo>
                  <a:cubicBezTo>
                    <a:pt x="2250141" y="-14523"/>
                    <a:pt x="2856156" y="-1973"/>
                    <a:pt x="3238052" y="41058"/>
                  </a:cubicBezTo>
                  <a:cubicBezTo>
                    <a:pt x="3619949" y="84089"/>
                    <a:pt x="3848548" y="180908"/>
                    <a:pt x="4077148" y="277727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7655C50-F681-8E8F-C4F2-D3E1E13B7643}"/>
                </a:ext>
              </a:extLst>
            </p:cNvPr>
            <p:cNvSpPr/>
            <p:nvPr/>
          </p:nvSpPr>
          <p:spPr>
            <a:xfrm rot="21329096">
              <a:off x="2502094" y="3693983"/>
              <a:ext cx="4156695" cy="397312"/>
            </a:xfrm>
            <a:custGeom>
              <a:avLst/>
              <a:gdLst>
                <a:gd name="connsiteX0" fmla="*/ 0 w 4178461"/>
                <a:gd name="connsiteY0" fmla="*/ 173620 h 397312"/>
                <a:gd name="connsiteX1" fmla="*/ 925974 w 4178461"/>
                <a:gd name="connsiteY1" fmla="*/ 370389 h 397312"/>
                <a:gd name="connsiteX2" fmla="*/ 2199190 w 4178461"/>
                <a:gd name="connsiteY2" fmla="*/ 381964 h 397312"/>
                <a:gd name="connsiteX3" fmla="*/ 3368233 w 4178461"/>
                <a:gd name="connsiteY3" fmla="*/ 243068 h 397312"/>
                <a:gd name="connsiteX4" fmla="*/ 4178461 w 4178461"/>
                <a:gd name="connsiteY4" fmla="*/ 0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8461" h="397312">
                  <a:moveTo>
                    <a:pt x="0" y="173620"/>
                  </a:moveTo>
                  <a:cubicBezTo>
                    <a:pt x="279721" y="254642"/>
                    <a:pt x="559442" y="335665"/>
                    <a:pt x="925974" y="370389"/>
                  </a:cubicBezTo>
                  <a:cubicBezTo>
                    <a:pt x="1292506" y="405113"/>
                    <a:pt x="1792147" y="403184"/>
                    <a:pt x="2199190" y="381964"/>
                  </a:cubicBezTo>
                  <a:cubicBezTo>
                    <a:pt x="2606233" y="360744"/>
                    <a:pt x="3038354" y="306729"/>
                    <a:pt x="3368233" y="243068"/>
                  </a:cubicBezTo>
                  <a:cubicBezTo>
                    <a:pt x="3698112" y="179407"/>
                    <a:pt x="3938286" y="89703"/>
                    <a:pt x="4178461" y="0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FE8894D-EBDD-2FE7-6608-3F893AFC8C5A}"/>
                </a:ext>
              </a:extLst>
            </p:cNvPr>
            <p:cNvSpPr/>
            <p:nvPr/>
          </p:nvSpPr>
          <p:spPr>
            <a:xfrm rot="21426931" flipV="1">
              <a:off x="2540212" y="3791440"/>
              <a:ext cx="3865122" cy="127949"/>
            </a:xfrm>
            <a:custGeom>
              <a:avLst/>
              <a:gdLst>
                <a:gd name="connsiteX0" fmla="*/ 0 w 4077148"/>
                <a:gd name="connsiteY0" fmla="*/ 417576 h 417576"/>
                <a:gd name="connsiteX1" fmla="*/ 451821 w 4077148"/>
                <a:gd name="connsiteY1" fmla="*/ 245454 h 417576"/>
                <a:gd name="connsiteX2" fmla="*/ 1785769 w 4077148"/>
                <a:gd name="connsiteY2" fmla="*/ 19543 h 417576"/>
                <a:gd name="connsiteX3" fmla="*/ 3238052 w 4077148"/>
                <a:gd name="connsiteY3" fmla="*/ 41058 h 417576"/>
                <a:gd name="connsiteX4" fmla="*/ 4077148 w 4077148"/>
                <a:gd name="connsiteY4" fmla="*/ 277727 h 41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7148" h="417576">
                  <a:moveTo>
                    <a:pt x="0" y="417576"/>
                  </a:moveTo>
                  <a:cubicBezTo>
                    <a:pt x="77096" y="364684"/>
                    <a:pt x="154193" y="311793"/>
                    <a:pt x="451821" y="245454"/>
                  </a:cubicBezTo>
                  <a:cubicBezTo>
                    <a:pt x="749449" y="179115"/>
                    <a:pt x="1321397" y="53609"/>
                    <a:pt x="1785769" y="19543"/>
                  </a:cubicBezTo>
                  <a:cubicBezTo>
                    <a:pt x="2250141" y="-14523"/>
                    <a:pt x="2856156" y="-1973"/>
                    <a:pt x="3238052" y="41058"/>
                  </a:cubicBezTo>
                  <a:cubicBezTo>
                    <a:pt x="3619949" y="84089"/>
                    <a:pt x="3848548" y="180908"/>
                    <a:pt x="4077148" y="277727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EF87B40-CCDB-A79D-779F-4FC385B9FF40}"/>
                </a:ext>
              </a:extLst>
            </p:cNvPr>
            <p:cNvSpPr/>
            <p:nvPr/>
          </p:nvSpPr>
          <p:spPr>
            <a:xfrm rot="21415059" flipV="1">
              <a:off x="2428950" y="3536826"/>
              <a:ext cx="4167462" cy="275337"/>
            </a:xfrm>
            <a:custGeom>
              <a:avLst/>
              <a:gdLst>
                <a:gd name="connsiteX0" fmla="*/ 0 w 3993266"/>
                <a:gd name="connsiteY0" fmla="*/ 143341 h 212789"/>
                <a:gd name="connsiteX1" fmla="*/ 1111170 w 3993266"/>
                <a:gd name="connsiteY1" fmla="*/ 4445 h 212789"/>
                <a:gd name="connsiteX2" fmla="*/ 2546430 w 3993266"/>
                <a:gd name="connsiteY2" fmla="*/ 50743 h 212789"/>
                <a:gd name="connsiteX3" fmla="*/ 3993266 w 3993266"/>
                <a:gd name="connsiteY3" fmla="*/ 212789 h 21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3266" h="212789">
                  <a:moveTo>
                    <a:pt x="0" y="143341"/>
                  </a:moveTo>
                  <a:cubicBezTo>
                    <a:pt x="343382" y="81609"/>
                    <a:pt x="686765" y="19878"/>
                    <a:pt x="1111170" y="4445"/>
                  </a:cubicBezTo>
                  <a:cubicBezTo>
                    <a:pt x="1535575" y="-10988"/>
                    <a:pt x="2066081" y="16019"/>
                    <a:pt x="2546430" y="50743"/>
                  </a:cubicBezTo>
                  <a:cubicBezTo>
                    <a:pt x="3026779" y="85467"/>
                    <a:pt x="3510022" y="149128"/>
                    <a:pt x="3993266" y="212789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4C69396-5F07-8C42-AA54-8D87AE94D1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8253" y="3494495"/>
            <a:ext cx="294440" cy="2944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C1F1D64-D23C-F807-683F-3AFB5BA47443}"/>
              </a:ext>
            </a:extLst>
          </p:cNvPr>
          <p:cNvSpPr txBox="1"/>
          <p:nvPr/>
        </p:nvSpPr>
        <p:spPr>
          <a:xfrm>
            <a:off x="4806782" y="4121137"/>
            <a:ext cx="147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940C1"/>
                </a:solidFill>
              </a:rPr>
              <a:t>Individual high-fidelity predictions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D72594-362B-DDC3-E4EB-254B89E7819A}"/>
              </a:ext>
            </a:extLst>
          </p:cNvPr>
          <p:cNvSpPr txBox="1"/>
          <p:nvPr/>
        </p:nvSpPr>
        <p:spPr>
          <a:xfrm>
            <a:off x="9201773" y="3488420"/>
            <a:ext cx="230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1940C1"/>
                </a:solidFill>
              </a:rPr>
              <a:t>Leveraging a high-fidelity model alone is </a:t>
            </a:r>
            <a:r>
              <a:rPr lang="en-US" sz="1600" b="1" dirty="0">
                <a:solidFill>
                  <a:srgbClr val="1940C1"/>
                </a:solidFill>
              </a:rPr>
              <a:t>too time consuming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68DFE6-D195-3AEE-1D3D-94CB5D7697E7}"/>
              </a:ext>
            </a:extLst>
          </p:cNvPr>
          <p:cNvSpPr txBox="1"/>
          <p:nvPr/>
        </p:nvSpPr>
        <p:spPr>
          <a:xfrm>
            <a:off x="949972" y="3360796"/>
            <a:ext cx="2302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Dispersion analyses </a:t>
            </a:r>
            <a:r>
              <a:rPr lang="en-US" sz="1600" dirty="0"/>
              <a:t>simulate many trajectories to account for uncertain variables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A9E57C-FA17-B196-E67F-A556834589E0}"/>
              </a:ext>
            </a:extLst>
          </p:cNvPr>
          <p:cNvSpPr/>
          <p:nvPr/>
        </p:nvSpPr>
        <p:spPr>
          <a:xfrm>
            <a:off x="2556643" y="4813978"/>
            <a:ext cx="1019759" cy="423047"/>
          </a:xfrm>
          <a:prstGeom prst="roundRect">
            <a:avLst/>
          </a:prstGeom>
          <a:solidFill>
            <a:srgbClr val="7030A0">
              <a:alpha val="15665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Atmospheric Conditions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80B3F72-7B1D-5CFC-8B8E-A49AB7D485E8}"/>
              </a:ext>
            </a:extLst>
          </p:cNvPr>
          <p:cNvSpPr/>
          <p:nvPr/>
        </p:nvSpPr>
        <p:spPr>
          <a:xfrm>
            <a:off x="2501223" y="2735794"/>
            <a:ext cx="1038769" cy="423047"/>
          </a:xfrm>
          <a:prstGeom prst="roundRect">
            <a:avLst/>
          </a:prstGeom>
          <a:solidFill>
            <a:srgbClr val="7030A0">
              <a:alpha val="15665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Current Vehicle State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64C7FF-A42B-3A0D-4986-4DB7AE4A2A71}"/>
              </a:ext>
            </a:extLst>
          </p:cNvPr>
          <p:cNvSpPr txBox="1"/>
          <p:nvPr/>
        </p:nvSpPr>
        <p:spPr>
          <a:xfrm>
            <a:off x="950976" y="3364992"/>
            <a:ext cx="2302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Dispersion analyses </a:t>
            </a:r>
            <a:r>
              <a:rPr lang="en-US" sz="1600" dirty="0"/>
              <a:t>simulate many trajectories to account for </a:t>
            </a:r>
            <a:r>
              <a:rPr lang="en-US" sz="1600" b="1" dirty="0">
                <a:solidFill>
                  <a:srgbClr val="7030A0"/>
                </a:solidFill>
              </a:rPr>
              <a:t>uncertain variables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F303A8-A265-7973-65A6-9517410E658D}"/>
              </a:ext>
            </a:extLst>
          </p:cNvPr>
          <p:cNvCxnSpPr>
            <a:stCxn id="32" idx="2"/>
            <a:endCxn id="3" idx="1"/>
          </p:cNvCxnSpPr>
          <p:nvPr/>
        </p:nvCxnSpPr>
        <p:spPr>
          <a:xfrm>
            <a:off x="3020608" y="3158841"/>
            <a:ext cx="733892" cy="3460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14ECD5-132C-BBFE-3A91-9AC428614D62}"/>
              </a:ext>
            </a:extLst>
          </p:cNvPr>
          <p:cNvCxnSpPr>
            <a:cxnSpLocks/>
            <a:stCxn id="31" idx="0"/>
            <a:endCxn id="3" idx="2"/>
          </p:cNvCxnSpPr>
          <p:nvPr/>
        </p:nvCxnSpPr>
        <p:spPr>
          <a:xfrm flipV="1">
            <a:off x="3066523" y="4333607"/>
            <a:ext cx="460308" cy="4803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  <p:bldP spid="31" grpId="0" animBg="1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5" y="6356350"/>
            <a:ext cx="2743200" cy="365125"/>
          </a:xfrm>
        </p:spPr>
        <p:txBody>
          <a:bodyPr/>
          <a:lstStyle/>
          <a:p>
            <a:fld id="{FF659024-17AB-1C4B-8F61-EF10F7509DAF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Trajectory Simulation for EDL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F733EC-FFC9-7236-D451-F8A28B38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65966"/>
            <a:ext cx="10505302" cy="5017604"/>
          </a:xfrm>
        </p:spPr>
        <p:txBody>
          <a:bodyPr>
            <a:norm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Traditional UQ methods used for EDL cannot achieve target landing precision required for future Moon and Mars missions </a:t>
            </a:r>
          </a:p>
        </p:txBody>
      </p:sp>
      <p:pic>
        <p:nvPicPr>
          <p:cNvPr id="3" name="Picture 2" descr="adept-rear.jpeg">
            <a:extLst>
              <a:ext uri="{FF2B5EF4-FFF2-40B4-BE49-F238E27FC236}">
                <a16:creationId xmlns:a16="http://schemas.microsoft.com/office/drawing/2014/main" id="{719648A1-B157-34D2-E782-6F19C71481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4" b="98737" l="9800" r="98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715"/>
          <a:stretch/>
        </p:blipFill>
        <p:spPr>
          <a:xfrm rot="3227846">
            <a:off x="3535800" y="3262802"/>
            <a:ext cx="1068502" cy="13463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61FF52D-A6BF-53B4-8C96-5AAFEF013B01}"/>
              </a:ext>
            </a:extLst>
          </p:cNvPr>
          <p:cNvGrpSpPr/>
          <p:nvPr/>
        </p:nvGrpSpPr>
        <p:grpSpPr>
          <a:xfrm>
            <a:off x="6940001" y="3054161"/>
            <a:ext cx="2122349" cy="2062215"/>
            <a:chOff x="7935009" y="4652142"/>
            <a:chExt cx="2122349" cy="20622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8FE897-2BFF-B3B0-F4C6-B057879F6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009" y="4652142"/>
              <a:ext cx="2122349" cy="20622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78505F-BA55-E704-A266-F8EA8983CB50}"/>
                </a:ext>
              </a:extLst>
            </p:cNvPr>
            <p:cNvSpPr txBox="1"/>
            <p:nvPr/>
          </p:nvSpPr>
          <p:spPr>
            <a:xfrm>
              <a:off x="8515910" y="5172689"/>
              <a:ext cx="1388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Predicted landing location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6D69C3-C0E8-ECFA-E3FC-5FA1FA221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98722" y="5119232"/>
              <a:ext cx="356892" cy="317237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4C69396-5F07-8C42-AA54-8D87AE94D12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4683" y="3420352"/>
            <a:ext cx="294440" cy="2944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AD72594-362B-DDC3-E4EB-254B89E7819A}"/>
              </a:ext>
            </a:extLst>
          </p:cNvPr>
          <p:cNvSpPr txBox="1"/>
          <p:nvPr/>
        </p:nvSpPr>
        <p:spPr>
          <a:xfrm>
            <a:off x="9201773" y="3488420"/>
            <a:ext cx="230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Leveraging a low-fidelity model alone is </a:t>
            </a:r>
            <a:r>
              <a:rPr lang="en-US" sz="1600" b="1" dirty="0">
                <a:solidFill>
                  <a:srgbClr val="FF0000"/>
                </a:solidFill>
              </a:rPr>
              <a:t>too inaccurate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DD6CAE-C651-75B9-0143-AC215E1E389F}"/>
              </a:ext>
            </a:extLst>
          </p:cNvPr>
          <p:cNvGrpSpPr/>
          <p:nvPr/>
        </p:nvGrpSpPr>
        <p:grpSpPr>
          <a:xfrm rot="21374080">
            <a:off x="4350768" y="3345372"/>
            <a:ext cx="3154356" cy="797826"/>
            <a:chOff x="3874952" y="4622085"/>
            <a:chExt cx="4622800" cy="1043739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05066B-E74E-8DE1-8ABC-F0EFA82BAE82}"/>
                </a:ext>
              </a:extLst>
            </p:cNvPr>
            <p:cNvSpPr/>
            <p:nvPr/>
          </p:nvSpPr>
          <p:spPr>
            <a:xfrm>
              <a:off x="4151878" y="4738961"/>
              <a:ext cx="3810000" cy="899742"/>
            </a:xfrm>
            <a:custGeom>
              <a:avLst/>
              <a:gdLst>
                <a:gd name="connsiteX0" fmla="*/ 0 w 3810000"/>
                <a:gd name="connsiteY0" fmla="*/ 355600 h 584200"/>
                <a:gd name="connsiteX1" fmla="*/ 1295400 w 3810000"/>
                <a:gd name="connsiteY1" fmla="*/ 0 h 584200"/>
                <a:gd name="connsiteX2" fmla="*/ 2184400 w 3810000"/>
                <a:gd name="connsiteY2" fmla="*/ 127000 h 584200"/>
                <a:gd name="connsiteX3" fmla="*/ 2844800 w 3810000"/>
                <a:gd name="connsiteY3" fmla="*/ 584200 h 584200"/>
                <a:gd name="connsiteX4" fmla="*/ 3810000 w 3810000"/>
                <a:gd name="connsiteY4" fmla="*/ 342900 h 5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0" h="584200">
                  <a:moveTo>
                    <a:pt x="0" y="355600"/>
                  </a:moveTo>
                  <a:lnTo>
                    <a:pt x="1295400" y="0"/>
                  </a:lnTo>
                  <a:lnTo>
                    <a:pt x="2184400" y="127000"/>
                  </a:lnTo>
                  <a:lnTo>
                    <a:pt x="2844800" y="584200"/>
                  </a:lnTo>
                  <a:lnTo>
                    <a:pt x="3810000" y="3429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AF38B37-C5BA-BC96-F65A-14C9B277F5CE}"/>
                </a:ext>
              </a:extLst>
            </p:cNvPr>
            <p:cNvSpPr/>
            <p:nvPr/>
          </p:nvSpPr>
          <p:spPr>
            <a:xfrm>
              <a:off x="3900352" y="4667507"/>
              <a:ext cx="4127500" cy="790820"/>
            </a:xfrm>
            <a:custGeom>
              <a:avLst/>
              <a:gdLst>
                <a:gd name="connsiteX0" fmla="*/ 0 w 4127500"/>
                <a:gd name="connsiteY0" fmla="*/ 571500 h 571500"/>
                <a:gd name="connsiteX1" fmla="*/ 965200 w 4127500"/>
                <a:gd name="connsiteY1" fmla="*/ 127000 h 571500"/>
                <a:gd name="connsiteX2" fmla="*/ 2044700 w 4127500"/>
                <a:gd name="connsiteY2" fmla="*/ 330200 h 571500"/>
                <a:gd name="connsiteX3" fmla="*/ 2946400 w 4127500"/>
                <a:gd name="connsiteY3" fmla="*/ 0 h 571500"/>
                <a:gd name="connsiteX4" fmla="*/ 4127500 w 4127500"/>
                <a:gd name="connsiteY4" fmla="*/ 2413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7500" h="571500">
                  <a:moveTo>
                    <a:pt x="0" y="571500"/>
                  </a:moveTo>
                  <a:lnTo>
                    <a:pt x="965200" y="127000"/>
                  </a:lnTo>
                  <a:lnTo>
                    <a:pt x="2044700" y="330200"/>
                  </a:lnTo>
                  <a:lnTo>
                    <a:pt x="2946400" y="0"/>
                  </a:lnTo>
                  <a:lnTo>
                    <a:pt x="4127500" y="2413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C107F6F-FF78-395F-C7B4-DBFCC122CBEA}"/>
                </a:ext>
              </a:extLst>
            </p:cNvPr>
            <p:cNvSpPr/>
            <p:nvPr/>
          </p:nvSpPr>
          <p:spPr>
            <a:xfrm>
              <a:off x="3976552" y="5242428"/>
              <a:ext cx="4445000" cy="391902"/>
            </a:xfrm>
            <a:custGeom>
              <a:avLst/>
              <a:gdLst>
                <a:gd name="connsiteX0" fmla="*/ 0 w 4076700"/>
                <a:gd name="connsiteY0" fmla="*/ 609600 h 609600"/>
                <a:gd name="connsiteX1" fmla="*/ 927100 w 4076700"/>
                <a:gd name="connsiteY1" fmla="*/ 0 h 609600"/>
                <a:gd name="connsiteX2" fmla="*/ 1943100 w 4076700"/>
                <a:gd name="connsiteY2" fmla="*/ 495300 h 609600"/>
                <a:gd name="connsiteX3" fmla="*/ 3009900 w 4076700"/>
                <a:gd name="connsiteY3" fmla="*/ 139700 h 609600"/>
                <a:gd name="connsiteX4" fmla="*/ 4076700 w 4076700"/>
                <a:gd name="connsiteY4" fmla="*/ 101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700" h="609600">
                  <a:moveTo>
                    <a:pt x="0" y="609600"/>
                  </a:moveTo>
                  <a:lnTo>
                    <a:pt x="927100" y="0"/>
                  </a:lnTo>
                  <a:lnTo>
                    <a:pt x="1943100" y="495300"/>
                  </a:lnTo>
                  <a:lnTo>
                    <a:pt x="3009900" y="139700"/>
                  </a:lnTo>
                  <a:lnTo>
                    <a:pt x="4076700" y="1016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6761D14-6EC3-9BB7-76F3-8EBAD891A642}"/>
                </a:ext>
              </a:extLst>
            </p:cNvPr>
            <p:cNvSpPr/>
            <p:nvPr/>
          </p:nvSpPr>
          <p:spPr>
            <a:xfrm>
              <a:off x="3874952" y="4721727"/>
              <a:ext cx="4432300" cy="859549"/>
            </a:xfrm>
            <a:custGeom>
              <a:avLst/>
              <a:gdLst>
                <a:gd name="connsiteX0" fmla="*/ 0 w 4330700"/>
                <a:gd name="connsiteY0" fmla="*/ 330200 h 977900"/>
                <a:gd name="connsiteX1" fmla="*/ 876300 w 4330700"/>
                <a:gd name="connsiteY1" fmla="*/ 977900 h 977900"/>
                <a:gd name="connsiteX2" fmla="*/ 1752600 w 4330700"/>
                <a:gd name="connsiteY2" fmla="*/ 965200 h 977900"/>
                <a:gd name="connsiteX3" fmla="*/ 2654300 w 4330700"/>
                <a:gd name="connsiteY3" fmla="*/ 0 h 977900"/>
                <a:gd name="connsiteX4" fmla="*/ 4330700 w 4330700"/>
                <a:gd name="connsiteY4" fmla="*/ 215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0700" h="977900">
                  <a:moveTo>
                    <a:pt x="0" y="330200"/>
                  </a:moveTo>
                  <a:lnTo>
                    <a:pt x="876300" y="977900"/>
                  </a:lnTo>
                  <a:lnTo>
                    <a:pt x="1752600" y="965200"/>
                  </a:lnTo>
                  <a:lnTo>
                    <a:pt x="2654300" y="0"/>
                  </a:lnTo>
                  <a:lnTo>
                    <a:pt x="4330700" y="2159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F2BC06-33A4-0E17-5C03-FDD737B914C3}"/>
                </a:ext>
              </a:extLst>
            </p:cNvPr>
            <p:cNvSpPr/>
            <p:nvPr/>
          </p:nvSpPr>
          <p:spPr>
            <a:xfrm>
              <a:off x="4040052" y="4622085"/>
              <a:ext cx="3810000" cy="899742"/>
            </a:xfrm>
            <a:custGeom>
              <a:avLst/>
              <a:gdLst>
                <a:gd name="connsiteX0" fmla="*/ 0 w 3810000"/>
                <a:gd name="connsiteY0" fmla="*/ 355600 h 584200"/>
                <a:gd name="connsiteX1" fmla="*/ 1295400 w 3810000"/>
                <a:gd name="connsiteY1" fmla="*/ 0 h 584200"/>
                <a:gd name="connsiteX2" fmla="*/ 2184400 w 3810000"/>
                <a:gd name="connsiteY2" fmla="*/ 127000 h 584200"/>
                <a:gd name="connsiteX3" fmla="*/ 2844800 w 3810000"/>
                <a:gd name="connsiteY3" fmla="*/ 584200 h 584200"/>
                <a:gd name="connsiteX4" fmla="*/ 3810000 w 3810000"/>
                <a:gd name="connsiteY4" fmla="*/ 342900 h 5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0" h="584200">
                  <a:moveTo>
                    <a:pt x="0" y="355600"/>
                  </a:moveTo>
                  <a:lnTo>
                    <a:pt x="1295400" y="0"/>
                  </a:lnTo>
                  <a:lnTo>
                    <a:pt x="2184400" y="127000"/>
                  </a:lnTo>
                  <a:lnTo>
                    <a:pt x="2844800" y="584200"/>
                  </a:lnTo>
                  <a:lnTo>
                    <a:pt x="3810000" y="3429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6230813-2E90-057A-2A91-26F3A0A09928}"/>
                </a:ext>
              </a:extLst>
            </p:cNvPr>
            <p:cNvSpPr/>
            <p:nvPr/>
          </p:nvSpPr>
          <p:spPr>
            <a:xfrm>
              <a:off x="3976552" y="5115428"/>
              <a:ext cx="3759200" cy="550396"/>
            </a:xfrm>
            <a:custGeom>
              <a:avLst/>
              <a:gdLst>
                <a:gd name="connsiteX0" fmla="*/ 0 w 3759200"/>
                <a:gd name="connsiteY0" fmla="*/ 584200 h 635000"/>
                <a:gd name="connsiteX1" fmla="*/ 1155700 w 3759200"/>
                <a:gd name="connsiteY1" fmla="*/ 635000 h 635000"/>
                <a:gd name="connsiteX2" fmla="*/ 2146300 w 3759200"/>
                <a:gd name="connsiteY2" fmla="*/ 0 h 635000"/>
                <a:gd name="connsiteX3" fmla="*/ 3251200 w 3759200"/>
                <a:gd name="connsiteY3" fmla="*/ 508000 h 635000"/>
                <a:gd name="connsiteX4" fmla="*/ 3759200 w 3759200"/>
                <a:gd name="connsiteY4" fmla="*/ 2159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9200" h="635000">
                  <a:moveTo>
                    <a:pt x="0" y="584200"/>
                  </a:moveTo>
                  <a:lnTo>
                    <a:pt x="1155700" y="635000"/>
                  </a:lnTo>
                  <a:lnTo>
                    <a:pt x="2146300" y="0"/>
                  </a:lnTo>
                  <a:lnTo>
                    <a:pt x="3251200" y="508000"/>
                  </a:lnTo>
                  <a:lnTo>
                    <a:pt x="3759200" y="2159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E53F294-EB66-B259-A519-F7AC02C22BAB}"/>
                </a:ext>
              </a:extLst>
            </p:cNvPr>
            <p:cNvSpPr/>
            <p:nvPr/>
          </p:nvSpPr>
          <p:spPr>
            <a:xfrm>
              <a:off x="3879094" y="4850593"/>
              <a:ext cx="4127500" cy="524571"/>
            </a:xfrm>
            <a:custGeom>
              <a:avLst/>
              <a:gdLst>
                <a:gd name="connsiteX0" fmla="*/ 0 w 4127500"/>
                <a:gd name="connsiteY0" fmla="*/ 571500 h 571500"/>
                <a:gd name="connsiteX1" fmla="*/ 965200 w 4127500"/>
                <a:gd name="connsiteY1" fmla="*/ 127000 h 571500"/>
                <a:gd name="connsiteX2" fmla="*/ 2044700 w 4127500"/>
                <a:gd name="connsiteY2" fmla="*/ 330200 h 571500"/>
                <a:gd name="connsiteX3" fmla="*/ 2946400 w 4127500"/>
                <a:gd name="connsiteY3" fmla="*/ 0 h 571500"/>
                <a:gd name="connsiteX4" fmla="*/ 4127500 w 4127500"/>
                <a:gd name="connsiteY4" fmla="*/ 2413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7500" h="571500">
                  <a:moveTo>
                    <a:pt x="0" y="571500"/>
                  </a:moveTo>
                  <a:lnTo>
                    <a:pt x="965200" y="127000"/>
                  </a:lnTo>
                  <a:lnTo>
                    <a:pt x="2044700" y="330200"/>
                  </a:lnTo>
                  <a:lnTo>
                    <a:pt x="2946400" y="0"/>
                  </a:lnTo>
                  <a:lnTo>
                    <a:pt x="4127500" y="2413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CE04BD4-AB5A-B38B-6C4B-EB6D31455940}"/>
                </a:ext>
              </a:extLst>
            </p:cNvPr>
            <p:cNvSpPr/>
            <p:nvPr/>
          </p:nvSpPr>
          <p:spPr>
            <a:xfrm>
              <a:off x="4002327" y="4973508"/>
              <a:ext cx="4445000" cy="685800"/>
            </a:xfrm>
            <a:custGeom>
              <a:avLst/>
              <a:gdLst>
                <a:gd name="connsiteX0" fmla="*/ 0 w 4076700"/>
                <a:gd name="connsiteY0" fmla="*/ 609600 h 609600"/>
                <a:gd name="connsiteX1" fmla="*/ 927100 w 4076700"/>
                <a:gd name="connsiteY1" fmla="*/ 0 h 609600"/>
                <a:gd name="connsiteX2" fmla="*/ 1943100 w 4076700"/>
                <a:gd name="connsiteY2" fmla="*/ 495300 h 609600"/>
                <a:gd name="connsiteX3" fmla="*/ 3009900 w 4076700"/>
                <a:gd name="connsiteY3" fmla="*/ 139700 h 609600"/>
                <a:gd name="connsiteX4" fmla="*/ 4076700 w 4076700"/>
                <a:gd name="connsiteY4" fmla="*/ 101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700" h="609600">
                  <a:moveTo>
                    <a:pt x="0" y="609600"/>
                  </a:moveTo>
                  <a:lnTo>
                    <a:pt x="927100" y="0"/>
                  </a:lnTo>
                  <a:lnTo>
                    <a:pt x="1943100" y="495300"/>
                  </a:lnTo>
                  <a:lnTo>
                    <a:pt x="3009900" y="139700"/>
                  </a:lnTo>
                  <a:lnTo>
                    <a:pt x="4076700" y="1016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00036FD-A661-32CC-D425-FFF36510AF7C}"/>
                </a:ext>
              </a:extLst>
            </p:cNvPr>
            <p:cNvSpPr/>
            <p:nvPr/>
          </p:nvSpPr>
          <p:spPr>
            <a:xfrm>
              <a:off x="3878176" y="4789031"/>
              <a:ext cx="4432300" cy="859796"/>
            </a:xfrm>
            <a:custGeom>
              <a:avLst/>
              <a:gdLst>
                <a:gd name="connsiteX0" fmla="*/ 0 w 4330700"/>
                <a:gd name="connsiteY0" fmla="*/ 330200 h 977900"/>
                <a:gd name="connsiteX1" fmla="*/ 876300 w 4330700"/>
                <a:gd name="connsiteY1" fmla="*/ 977900 h 977900"/>
                <a:gd name="connsiteX2" fmla="*/ 1752600 w 4330700"/>
                <a:gd name="connsiteY2" fmla="*/ 965200 h 977900"/>
                <a:gd name="connsiteX3" fmla="*/ 2654300 w 4330700"/>
                <a:gd name="connsiteY3" fmla="*/ 0 h 977900"/>
                <a:gd name="connsiteX4" fmla="*/ 4330700 w 4330700"/>
                <a:gd name="connsiteY4" fmla="*/ 215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0700" h="977900">
                  <a:moveTo>
                    <a:pt x="0" y="330200"/>
                  </a:moveTo>
                  <a:lnTo>
                    <a:pt x="876300" y="977900"/>
                  </a:lnTo>
                  <a:lnTo>
                    <a:pt x="1752600" y="965200"/>
                  </a:lnTo>
                  <a:lnTo>
                    <a:pt x="2654300" y="0"/>
                  </a:lnTo>
                  <a:lnTo>
                    <a:pt x="4330700" y="2159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2D5EA9-6322-F6DA-67CB-C493EAD9AC70}"/>
                </a:ext>
              </a:extLst>
            </p:cNvPr>
            <p:cNvSpPr/>
            <p:nvPr/>
          </p:nvSpPr>
          <p:spPr>
            <a:xfrm>
              <a:off x="4030577" y="4632700"/>
              <a:ext cx="4127500" cy="987863"/>
            </a:xfrm>
            <a:custGeom>
              <a:avLst/>
              <a:gdLst>
                <a:gd name="connsiteX0" fmla="*/ 0 w 4229100"/>
                <a:gd name="connsiteY0" fmla="*/ 939800 h 1028700"/>
                <a:gd name="connsiteX1" fmla="*/ 1104900 w 4229100"/>
                <a:gd name="connsiteY1" fmla="*/ 787400 h 1028700"/>
                <a:gd name="connsiteX2" fmla="*/ 2133600 w 4229100"/>
                <a:gd name="connsiteY2" fmla="*/ 0 h 1028700"/>
                <a:gd name="connsiteX3" fmla="*/ 3111500 w 4229100"/>
                <a:gd name="connsiteY3" fmla="*/ 1028700 h 1028700"/>
                <a:gd name="connsiteX4" fmla="*/ 4229100 w 4229100"/>
                <a:gd name="connsiteY4" fmla="*/ 584200 h 1028700"/>
                <a:gd name="connsiteX5" fmla="*/ 4229100 w 4229100"/>
                <a:gd name="connsiteY5" fmla="*/ 5842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9100" h="1028700">
                  <a:moveTo>
                    <a:pt x="0" y="939800"/>
                  </a:moveTo>
                  <a:lnTo>
                    <a:pt x="1104900" y="787400"/>
                  </a:lnTo>
                  <a:lnTo>
                    <a:pt x="2133600" y="0"/>
                  </a:lnTo>
                  <a:lnTo>
                    <a:pt x="3111500" y="1028700"/>
                  </a:lnTo>
                  <a:lnTo>
                    <a:pt x="4229100" y="584200"/>
                  </a:lnTo>
                  <a:lnTo>
                    <a:pt x="4229100" y="5842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4188F53-B0AF-A0DF-12C4-D8B95434F0E0}"/>
                </a:ext>
              </a:extLst>
            </p:cNvPr>
            <p:cNvSpPr/>
            <p:nvPr/>
          </p:nvSpPr>
          <p:spPr>
            <a:xfrm>
              <a:off x="3976552" y="5016691"/>
              <a:ext cx="4521200" cy="282941"/>
            </a:xfrm>
            <a:custGeom>
              <a:avLst/>
              <a:gdLst>
                <a:gd name="connsiteX0" fmla="*/ 0 w 4254500"/>
                <a:gd name="connsiteY0" fmla="*/ 914400 h 914400"/>
                <a:gd name="connsiteX1" fmla="*/ 1231900 w 4254500"/>
                <a:gd name="connsiteY1" fmla="*/ 889000 h 914400"/>
                <a:gd name="connsiteX2" fmla="*/ 2527300 w 4254500"/>
                <a:gd name="connsiteY2" fmla="*/ 0 h 914400"/>
                <a:gd name="connsiteX3" fmla="*/ 3454400 w 4254500"/>
                <a:gd name="connsiteY3" fmla="*/ 266700 h 914400"/>
                <a:gd name="connsiteX4" fmla="*/ 4254500 w 4254500"/>
                <a:gd name="connsiteY4" fmla="*/ 5207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4500" h="914400">
                  <a:moveTo>
                    <a:pt x="0" y="914400"/>
                  </a:moveTo>
                  <a:lnTo>
                    <a:pt x="1231900" y="889000"/>
                  </a:lnTo>
                  <a:lnTo>
                    <a:pt x="2527300" y="0"/>
                  </a:lnTo>
                  <a:lnTo>
                    <a:pt x="3454400" y="266700"/>
                  </a:lnTo>
                  <a:lnTo>
                    <a:pt x="4254500" y="5207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42" name="Freeform 41">
            <a:extLst>
              <a:ext uri="{FF2B5EF4-FFF2-40B4-BE49-F238E27FC236}">
                <a16:creationId xmlns:a16="http://schemas.microsoft.com/office/drawing/2014/main" id="{85B8C122-FE09-7DD8-8A5A-422ABAA3D775}"/>
              </a:ext>
            </a:extLst>
          </p:cNvPr>
          <p:cNvSpPr/>
          <p:nvPr/>
        </p:nvSpPr>
        <p:spPr>
          <a:xfrm>
            <a:off x="4519279" y="3619004"/>
            <a:ext cx="2786795" cy="320318"/>
          </a:xfrm>
          <a:custGeom>
            <a:avLst/>
            <a:gdLst>
              <a:gd name="connsiteX0" fmla="*/ 0 w 3810000"/>
              <a:gd name="connsiteY0" fmla="*/ 355600 h 584200"/>
              <a:gd name="connsiteX1" fmla="*/ 1295400 w 3810000"/>
              <a:gd name="connsiteY1" fmla="*/ 0 h 584200"/>
              <a:gd name="connsiteX2" fmla="*/ 2184400 w 3810000"/>
              <a:gd name="connsiteY2" fmla="*/ 127000 h 584200"/>
              <a:gd name="connsiteX3" fmla="*/ 2844800 w 3810000"/>
              <a:gd name="connsiteY3" fmla="*/ 584200 h 584200"/>
              <a:gd name="connsiteX4" fmla="*/ 3810000 w 3810000"/>
              <a:gd name="connsiteY4" fmla="*/ 3429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84200">
                <a:moveTo>
                  <a:pt x="0" y="355600"/>
                </a:moveTo>
                <a:lnTo>
                  <a:pt x="1295400" y="0"/>
                </a:lnTo>
                <a:lnTo>
                  <a:pt x="2184400" y="127000"/>
                </a:lnTo>
                <a:lnTo>
                  <a:pt x="2844800" y="584200"/>
                </a:lnTo>
                <a:lnTo>
                  <a:pt x="3810000" y="342900"/>
                </a:lnTo>
              </a:path>
            </a:pathLst>
          </a:custGeom>
          <a:noFill/>
          <a:ln w="6350" cap="flat" cmpd="sng" algn="ctr">
            <a:solidFill>
              <a:srgbClr val="FF0000"/>
            </a:solidFill>
            <a:prstDash val="dash"/>
            <a:tailEnd type="stealth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6D73C3-5981-5C6C-31EA-5BFC265A54CD}"/>
              </a:ext>
            </a:extLst>
          </p:cNvPr>
          <p:cNvSpPr txBox="1"/>
          <p:nvPr/>
        </p:nvSpPr>
        <p:spPr>
          <a:xfrm>
            <a:off x="4806782" y="4121137"/>
            <a:ext cx="147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Individual low-fidelity predictions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163200-2291-D2B9-C68A-AF67E4AA72ED}"/>
              </a:ext>
            </a:extLst>
          </p:cNvPr>
          <p:cNvSpPr txBox="1"/>
          <p:nvPr/>
        </p:nvSpPr>
        <p:spPr>
          <a:xfrm>
            <a:off x="949972" y="3360796"/>
            <a:ext cx="2302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Dispersion analyses </a:t>
            </a:r>
            <a:r>
              <a:rPr lang="en-US" sz="1600" dirty="0"/>
              <a:t>simulate many trajectories to account for uncertain variables</a:t>
            </a:r>
          </a:p>
        </p:txBody>
      </p:sp>
    </p:spTree>
    <p:extLst>
      <p:ext uri="{BB962C8B-B14F-4D97-AF65-F5344CB8AC3E}">
        <p14:creationId xmlns:p14="http://schemas.microsoft.com/office/powerpoint/2010/main" val="10450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5" y="6356350"/>
            <a:ext cx="2743200" cy="365125"/>
          </a:xfrm>
        </p:spPr>
        <p:txBody>
          <a:bodyPr/>
          <a:lstStyle/>
          <a:p>
            <a:fld id="{FF659024-17AB-1C4B-8F61-EF10F7509DAF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Trajectory Simulation for EDL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F733EC-FFC9-7236-D451-F8A28B38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265966"/>
            <a:ext cx="10517658" cy="5017604"/>
          </a:xfrm>
        </p:spPr>
        <p:txBody>
          <a:bodyPr>
            <a:norm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Traditional UQ methods used for EDL cannot achieve target landing precision required for future Moon and Mars missions </a:t>
            </a:r>
          </a:p>
          <a:p>
            <a:r>
              <a:rPr lang="en-US" b="1" dirty="0"/>
              <a:t>Approach</a:t>
            </a:r>
            <a:r>
              <a:rPr lang="en-US" dirty="0"/>
              <a:t>: high- and low-fidelity model fusion with </a:t>
            </a:r>
            <a:r>
              <a:rPr lang="en-US" dirty="0" err="1"/>
              <a:t>multifidelity</a:t>
            </a:r>
            <a:r>
              <a:rPr lang="en-US" dirty="0"/>
              <a:t> UQ</a:t>
            </a:r>
          </a:p>
        </p:txBody>
      </p:sp>
      <p:pic>
        <p:nvPicPr>
          <p:cNvPr id="3" name="Picture 2" descr="adept-rear.jpeg">
            <a:extLst>
              <a:ext uri="{FF2B5EF4-FFF2-40B4-BE49-F238E27FC236}">
                <a16:creationId xmlns:a16="http://schemas.microsoft.com/office/drawing/2014/main" id="{719648A1-B157-34D2-E782-6F19C71481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4" b="98737" l="9800" r="98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715"/>
          <a:stretch/>
        </p:blipFill>
        <p:spPr>
          <a:xfrm rot="3227846">
            <a:off x="3535800" y="3262802"/>
            <a:ext cx="1068502" cy="13463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61FF52D-A6BF-53B4-8C96-5AAFEF013B01}"/>
              </a:ext>
            </a:extLst>
          </p:cNvPr>
          <p:cNvGrpSpPr/>
          <p:nvPr/>
        </p:nvGrpSpPr>
        <p:grpSpPr>
          <a:xfrm>
            <a:off x="6940001" y="3054161"/>
            <a:ext cx="2122349" cy="2062215"/>
            <a:chOff x="7935009" y="4652142"/>
            <a:chExt cx="2122349" cy="20622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8FE897-2BFF-B3B0-F4C6-B057879F6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009" y="4652142"/>
              <a:ext cx="2122349" cy="20622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78505F-BA55-E704-A266-F8EA8983CB50}"/>
                </a:ext>
              </a:extLst>
            </p:cNvPr>
            <p:cNvSpPr txBox="1"/>
            <p:nvPr/>
          </p:nvSpPr>
          <p:spPr>
            <a:xfrm>
              <a:off x="8515910" y="5172689"/>
              <a:ext cx="1388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Predicted landing location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6D69C3-C0E8-ECFA-E3FC-5FA1FA221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98722" y="5119232"/>
              <a:ext cx="356892" cy="317237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AD72594-362B-DDC3-E4EB-254B89E7819A}"/>
              </a:ext>
            </a:extLst>
          </p:cNvPr>
          <p:cNvSpPr txBox="1"/>
          <p:nvPr/>
        </p:nvSpPr>
        <p:spPr>
          <a:xfrm>
            <a:off x="9201773" y="3488420"/>
            <a:ext cx="243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7030A0"/>
                </a:solidFill>
              </a:rPr>
              <a:t>Multifidelity UQ improves </a:t>
            </a:r>
            <a:r>
              <a:rPr lang="en-US" sz="1600" b="1" dirty="0">
                <a:solidFill>
                  <a:srgbClr val="7030A0"/>
                </a:solidFill>
              </a:rPr>
              <a:t>efficiency</a:t>
            </a:r>
            <a:r>
              <a:rPr lang="en-US" sz="1600" dirty="0">
                <a:solidFill>
                  <a:srgbClr val="7030A0"/>
                </a:solidFill>
              </a:rPr>
              <a:t> and </a:t>
            </a:r>
            <a:r>
              <a:rPr lang="en-US" sz="1600" b="1" dirty="0">
                <a:solidFill>
                  <a:srgbClr val="7030A0"/>
                </a:solidFill>
              </a:rPr>
              <a:t>precision</a:t>
            </a:r>
            <a:r>
              <a:rPr lang="en-US" sz="1600" dirty="0">
                <a:solidFill>
                  <a:srgbClr val="7030A0"/>
                </a:solidFill>
              </a:rPr>
              <a:t>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DD6CAE-C651-75B9-0143-AC215E1E389F}"/>
              </a:ext>
            </a:extLst>
          </p:cNvPr>
          <p:cNvGrpSpPr/>
          <p:nvPr/>
        </p:nvGrpSpPr>
        <p:grpSpPr>
          <a:xfrm rot="21374080">
            <a:off x="4350768" y="3345372"/>
            <a:ext cx="3154356" cy="797826"/>
            <a:chOff x="3874952" y="4622085"/>
            <a:chExt cx="4622800" cy="1043739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05066B-E74E-8DE1-8ABC-F0EFA82BAE82}"/>
                </a:ext>
              </a:extLst>
            </p:cNvPr>
            <p:cNvSpPr/>
            <p:nvPr/>
          </p:nvSpPr>
          <p:spPr>
            <a:xfrm>
              <a:off x="4151878" y="4738961"/>
              <a:ext cx="3810000" cy="899742"/>
            </a:xfrm>
            <a:custGeom>
              <a:avLst/>
              <a:gdLst>
                <a:gd name="connsiteX0" fmla="*/ 0 w 3810000"/>
                <a:gd name="connsiteY0" fmla="*/ 355600 h 584200"/>
                <a:gd name="connsiteX1" fmla="*/ 1295400 w 3810000"/>
                <a:gd name="connsiteY1" fmla="*/ 0 h 584200"/>
                <a:gd name="connsiteX2" fmla="*/ 2184400 w 3810000"/>
                <a:gd name="connsiteY2" fmla="*/ 127000 h 584200"/>
                <a:gd name="connsiteX3" fmla="*/ 2844800 w 3810000"/>
                <a:gd name="connsiteY3" fmla="*/ 584200 h 584200"/>
                <a:gd name="connsiteX4" fmla="*/ 3810000 w 3810000"/>
                <a:gd name="connsiteY4" fmla="*/ 342900 h 5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0" h="584200">
                  <a:moveTo>
                    <a:pt x="0" y="355600"/>
                  </a:moveTo>
                  <a:lnTo>
                    <a:pt x="1295400" y="0"/>
                  </a:lnTo>
                  <a:lnTo>
                    <a:pt x="2184400" y="127000"/>
                  </a:lnTo>
                  <a:lnTo>
                    <a:pt x="2844800" y="584200"/>
                  </a:lnTo>
                  <a:lnTo>
                    <a:pt x="3810000" y="3429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AF38B37-C5BA-BC96-F65A-14C9B277F5CE}"/>
                </a:ext>
              </a:extLst>
            </p:cNvPr>
            <p:cNvSpPr/>
            <p:nvPr/>
          </p:nvSpPr>
          <p:spPr>
            <a:xfrm>
              <a:off x="3900352" y="4667507"/>
              <a:ext cx="4127500" cy="790820"/>
            </a:xfrm>
            <a:custGeom>
              <a:avLst/>
              <a:gdLst>
                <a:gd name="connsiteX0" fmla="*/ 0 w 4127500"/>
                <a:gd name="connsiteY0" fmla="*/ 571500 h 571500"/>
                <a:gd name="connsiteX1" fmla="*/ 965200 w 4127500"/>
                <a:gd name="connsiteY1" fmla="*/ 127000 h 571500"/>
                <a:gd name="connsiteX2" fmla="*/ 2044700 w 4127500"/>
                <a:gd name="connsiteY2" fmla="*/ 330200 h 571500"/>
                <a:gd name="connsiteX3" fmla="*/ 2946400 w 4127500"/>
                <a:gd name="connsiteY3" fmla="*/ 0 h 571500"/>
                <a:gd name="connsiteX4" fmla="*/ 4127500 w 4127500"/>
                <a:gd name="connsiteY4" fmla="*/ 2413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7500" h="571500">
                  <a:moveTo>
                    <a:pt x="0" y="571500"/>
                  </a:moveTo>
                  <a:lnTo>
                    <a:pt x="965200" y="127000"/>
                  </a:lnTo>
                  <a:lnTo>
                    <a:pt x="2044700" y="330200"/>
                  </a:lnTo>
                  <a:lnTo>
                    <a:pt x="2946400" y="0"/>
                  </a:lnTo>
                  <a:lnTo>
                    <a:pt x="4127500" y="2413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C107F6F-FF78-395F-C7B4-DBFCC122CBEA}"/>
                </a:ext>
              </a:extLst>
            </p:cNvPr>
            <p:cNvSpPr/>
            <p:nvPr/>
          </p:nvSpPr>
          <p:spPr>
            <a:xfrm>
              <a:off x="3976552" y="5242428"/>
              <a:ext cx="4445000" cy="391902"/>
            </a:xfrm>
            <a:custGeom>
              <a:avLst/>
              <a:gdLst>
                <a:gd name="connsiteX0" fmla="*/ 0 w 4076700"/>
                <a:gd name="connsiteY0" fmla="*/ 609600 h 609600"/>
                <a:gd name="connsiteX1" fmla="*/ 927100 w 4076700"/>
                <a:gd name="connsiteY1" fmla="*/ 0 h 609600"/>
                <a:gd name="connsiteX2" fmla="*/ 1943100 w 4076700"/>
                <a:gd name="connsiteY2" fmla="*/ 495300 h 609600"/>
                <a:gd name="connsiteX3" fmla="*/ 3009900 w 4076700"/>
                <a:gd name="connsiteY3" fmla="*/ 139700 h 609600"/>
                <a:gd name="connsiteX4" fmla="*/ 4076700 w 4076700"/>
                <a:gd name="connsiteY4" fmla="*/ 101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700" h="609600">
                  <a:moveTo>
                    <a:pt x="0" y="609600"/>
                  </a:moveTo>
                  <a:lnTo>
                    <a:pt x="927100" y="0"/>
                  </a:lnTo>
                  <a:lnTo>
                    <a:pt x="1943100" y="495300"/>
                  </a:lnTo>
                  <a:lnTo>
                    <a:pt x="3009900" y="139700"/>
                  </a:lnTo>
                  <a:lnTo>
                    <a:pt x="4076700" y="1016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6761D14-6EC3-9BB7-76F3-8EBAD891A642}"/>
                </a:ext>
              </a:extLst>
            </p:cNvPr>
            <p:cNvSpPr/>
            <p:nvPr/>
          </p:nvSpPr>
          <p:spPr>
            <a:xfrm>
              <a:off x="3874952" y="4721727"/>
              <a:ext cx="4432300" cy="859549"/>
            </a:xfrm>
            <a:custGeom>
              <a:avLst/>
              <a:gdLst>
                <a:gd name="connsiteX0" fmla="*/ 0 w 4330700"/>
                <a:gd name="connsiteY0" fmla="*/ 330200 h 977900"/>
                <a:gd name="connsiteX1" fmla="*/ 876300 w 4330700"/>
                <a:gd name="connsiteY1" fmla="*/ 977900 h 977900"/>
                <a:gd name="connsiteX2" fmla="*/ 1752600 w 4330700"/>
                <a:gd name="connsiteY2" fmla="*/ 965200 h 977900"/>
                <a:gd name="connsiteX3" fmla="*/ 2654300 w 4330700"/>
                <a:gd name="connsiteY3" fmla="*/ 0 h 977900"/>
                <a:gd name="connsiteX4" fmla="*/ 4330700 w 4330700"/>
                <a:gd name="connsiteY4" fmla="*/ 215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0700" h="977900">
                  <a:moveTo>
                    <a:pt x="0" y="330200"/>
                  </a:moveTo>
                  <a:lnTo>
                    <a:pt x="876300" y="977900"/>
                  </a:lnTo>
                  <a:lnTo>
                    <a:pt x="1752600" y="965200"/>
                  </a:lnTo>
                  <a:lnTo>
                    <a:pt x="2654300" y="0"/>
                  </a:lnTo>
                  <a:lnTo>
                    <a:pt x="4330700" y="2159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AF2BC06-33A4-0E17-5C03-FDD737B914C3}"/>
                </a:ext>
              </a:extLst>
            </p:cNvPr>
            <p:cNvSpPr/>
            <p:nvPr/>
          </p:nvSpPr>
          <p:spPr>
            <a:xfrm>
              <a:off x="4040052" y="4622085"/>
              <a:ext cx="3810000" cy="899742"/>
            </a:xfrm>
            <a:custGeom>
              <a:avLst/>
              <a:gdLst>
                <a:gd name="connsiteX0" fmla="*/ 0 w 3810000"/>
                <a:gd name="connsiteY0" fmla="*/ 355600 h 584200"/>
                <a:gd name="connsiteX1" fmla="*/ 1295400 w 3810000"/>
                <a:gd name="connsiteY1" fmla="*/ 0 h 584200"/>
                <a:gd name="connsiteX2" fmla="*/ 2184400 w 3810000"/>
                <a:gd name="connsiteY2" fmla="*/ 127000 h 584200"/>
                <a:gd name="connsiteX3" fmla="*/ 2844800 w 3810000"/>
                <a:gd name="connsiteY3" fmla="*/ 584200 h 584200"/>
                <a:gd name="connsiteX4" fmla="*/ 3810000 w 3810000"/>
                <a:gd name="connsiteY4" fmla="*/ 342900 h 5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0" h="584200">
                  <a:moveTo>
                    <a:pt x="0" y="355600"/>
                  </a:moveTo>
                  <a:lnTo>
                    <a:pt x="1295400" y="0"/>
                  </a:lnTo>
                  <a:lnTo>
                    <a:pt x="2184400" y="127000"/>
                  </a:lnTo>
                  <a:lnTo>
                    <a:pt x="2844800" y="584200"/>
                  </a:lnTo>
                  <a:lnTo>
                    <a:pt x="3810000" y="3429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6230813-2E90-057A-2A91-26F3A0A09928}"/>
                </a:ext>
              </a:extLst>
            </p:cNvPr>
            <p:cNvSpPr/>
            <p:nvPr/>
          </p:nvSpPr>
          <p:spPr>
            <a:xfrm>
              <a:off x="3976552" y="5115428"/>
              <a:ext cx="3759200" cy="550396"/>
            </a:xfrm>
            <a:custGeom>
              <a:avLst/>
              <a:gdLst>
                <a:gd name="connsiteX0" fmla="*/ 0 w 3759200"/>
                <a:gd name="connsiteY0" fmla="*/ 584200 h 635000"/>
                <a:gd name="connsiteX1" fmla="*/ 1155700 w 3759200"/>
                <a:gd name="connsiteY1" fmla="*/ 635000 h 635000"/>
                <a:gd name="connsiteX2" fmla="*/ 2146300 w 3759200"/>
                <a:gd name="connsiteY2" fmla="*/ 0 h 635000"/>
                <a:gd name="connsiteX3" fmla="*/ 3251200 w 3759200"/>
                <a:gd name="connsiteY3" fmla="*/ 508000 h 635000"/>
                <a:gd name="connsiteX4" fmla="*/ 3759200 w 3759200"/>
                <a:gd name="connsiteY4" fmla="*/ 2159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9200" h="635000">
                  <a:moveTo>
                    <a:pt x="0" y="584200"/>
                  </a:moveTo>
                  <a:lnTo>
                    <a:pt x="1155700" y="635000"/>
                  </a:lnTo>
                  <a:lnTo>
                    <a:pt x="2146300" y="0"/>
                  </a:lnTo>
                  <a:lnTo>
                    <a:pt x="3251200" y="508000"/>
                  </a:lnTo>
                  <a:lnTo>
                    <a:pt x="3759200" y="2159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E53F294-EB66-B259-A519-F7AC02C22BAB}"/>
                </a:ext>
              </a:extLst>
            </p:cNvPr>
            <p:cNvSpPr/>
            <p:nvPr/>
          </p:nvSpPr>
          <p:spPr>
            <a:xfrm>
              <a:off x="3879094" y="4850593"/>
              <a:ext cx="4127500" cy="524571"/>
            </a:xfrm>
            <a:custGeom>
              <a:avLst/>
              <a:gdLst>
                <a:gd name="connsiteX0" fmla="*/ 0 w 4127500"/>
                <a:gd name="connsiteY0" fmla="*/ 571500 h 571500"/>
                <a:gd name="connsiteX1" fmla="*/ 965200 w 4127500"/>
                <a:gd name="connsiteY1" fmla="*/ 127000 h 571500"/>
                <a:gd name="connsiteX2" fmla="*/ 2044700 w 4127500"/>
                <a:gd name="connsiteY2" fmla="*/ 330200 h 571500"/>
                <a:gd name="connsiteX3" fmla="*/ 2946400 w 4127500"/>
                <a:gd name="connsiteY3" fmla="*/ 0 h 571500"/>
                <a:gd name="connsiteX4" fmla="*/ 4127500 w 4127500"/>
                <a:gd name="connsiteY4" fmla="*/ 2413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7500" h="571500">
                  <a:moveTo>
                    <a:pt x="0" y="571500"/>
                  </a:moveTo>
                  <a:lnTo>
                    <a:pt x="965200" y="127000"/>
                  </a:lnTo>
                  <a:lnTo>
                    <a:pt x="2044700" y="330200"/>
                  </a:lnTo>
                  <a:lnTo>
                    <a:pt x="2946400" y="0"/>
                  </a:lnTo>
                  <a:lnTo>
                    <a:pt x="4127500" y="2413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CE04BD4-AB5A-B38B-6C4B-EB6D31455940}"/>
                </a:ext>
              </a:extLst>
            </p:cNvPr>
            <p:cNvSpPr/>
            <p:nvPr/>
          </p:nvSpPr>
          <p:spPr>
            <a:xfrm>
              <a:off x="4002327" y="4973508"/>
              <a:ext cx="4445000" cy="685800"/>
            </a:xfrm>
            <a:custGeom>
              <a:avLst/>
              <a:gdLst>
                <a:gd name="connsiteX0" fmla="*/ 0 w 4076700"/>
                <a:gd name="connsiteY0" fmla="*/ 609600 h 609600"/>
                <a:gd name="connsiteX1" fmla="*/ 927100 w 4076700"/>
                <a:gd name="connsiteY1" fmla="*/ 0 h 609600"/>
                <a:gd name="connsiteX2" fmla="*/ 1943100 w 4076700"/>
                <a:gd name="connsiteY2" fmla="*/ 495300 h 609600"/>
                <a:gd name="connsiteX3" fmla="*/ 3009900 w 4076700"/>
                <a:gd name="connsiteY3" fmla="*/ 139700 h 609600"/>
                <a:gd name="connsiteX4" fmla="*/ 4076700 w 4076700"/>
                <a:gd name="connsiteY4" fmla="*/ 101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700" h="609600">
                  <a:moveTo>
                    <a:pt x="0" y="609600"/>
                  </a:moveTo>
                  <a:lnTo>
                    <a:pt x="927100" y="0"/>
                  </a:lnTo>
                  <a:lnTo>
                    <a:pt x="1943100" y="495300"/>
                  </a:lnTo>
                  <a:lnTo>
                    <a:pt x="3009900" y="139700"/>
                  </a:lnTo>
                  <a:lnTo>
                    <a:pt x="4076700" y="1016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00036FD-A661-32CC-D425-FFF36510AF7C}"/>
                </a:ext>
              </a:extLst>
            </p:cNvPr>
            <p:cNvSpPr/>
            <p:nvPr/>
          </p:nvSpPr>
          <p:spPr>
            <a:xfrm>
              <a:off x="3878176" y="4789031"/>
              <a:ext cx="4432300" cy="859796"/>
            </a:xfrm>
            <a:custGeom>
              <a:avLst/>
              <a:gdLst>
                <a:gd name="connsiteX0" fmla="*/ 0 w 4330700"/>
                <a:gd name="connsiteY0" fmla="*/ 330200 h 977900"/>
                <a:gd name="connsiteX1" fmla="*/ 876300 w 4330700"/>
                <a:gd name="connsiteY1" fmla="*/ 977900 h 977900"/>
                <a:gd name="connsiteX2" fmla="*/ 1752600 w 4330700"/>
                <a:gd name="connsiteY2" fmla="*/ 965200 h 977900"/>
                <a:gd name="connsiteX3" fmla="*/ 2654300 w 4330700"/>
                <a:gd name="connsiteY3" fmla="*/ 0 h 977900"/>
                <a:gd name="connsiteX4" fmla="*/ 4330700 w 4330700"/>
                <a:gd name="connsiteY4" fmla="*/ 215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0700" h="977900">
                  <a:moveTo>
                    <a:pt x="0" y="330200"/>
                  </a:moveTo>
                  <a:lnTo>
                    <a:pt x="876300" y="977900"/>
                  </a:lnTo>
                  <a:lnTo>
                    <a:pt x="1752600" y="965200"/>
                  </a:lnTo>
                  <a:lnTo>
                    <a:pt x="2654300" y="0"/>
                  </a:lnTo>
                  <a:lnTo>
                    <a:pt x="4330700" y="2159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2D5EA9-6322-F6DA-67CB-C493EAD9AC70}"/>
                </a:ext>
              </a:extLst>
            </p:cNvPr>
            <p:cNvSpPr/>
            <p:nvPr/>
          </p:nvSpPr>
          <p:spPr>
            <a:xfrm>
              <a:off x="4030577" y="4632700"/>
              <a:ext cx="4127500" cy="987863"/>
            </a:xfrm>
            <a:custGeom>
              <a:avLst/>
              <a:gdLst>
                <a:gd name="connsiteX0" fmla="*/ 0 w 4229100"/>
                <a:gd name="connsiteY0" fmla="*/ 939800 h 1028700"/>
                <a:gd name="connsiteX1" fmla="*/ 1104900 w 4229100"/>
                <a:gd name="connsiteY1" fmla="*/ 787400 h 1028700"/>
                <a:gd name="connsiteX2" fmla="*/ 2133600 w 4229100"/>
                <a:gd name="connsiteY2" fmla="*/ 0 h 1028700"/>
                <a:gd name="connsiteX3" fmla="*/ 3111500 w 4229100"/>
                <a:gd name="connsiteY3" fmla="*/ 1028700 h 1028700"/>
                <a:gd name="connsiteX4" fmla="*/ 4229100 w 4229100"/>
                <a:gd name="connsiteY4" fmla="*/ 584200 h 1028700"/>
                <a:gd name="connsiteX5" fmla="*/ 4229100 w 4229100"/>
                <a:gd name="connsiteY5" fmla="*/ 5842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9100" h="1028700">
                  <a:moveTo>
                    <a:pt x="0" y="939800"/>
                  </a:moveTo>
                  <a:lnTo>
                    <a:pt x="1104900" y="787400"/>
                  </a:lnTo>
                  <a:lnTo>
                    <a:pt x="2133600" y="0"/>
                  </a:lnTo>
                  <a:lnTo>
                    <a:pt x="3111500" y="1028700"/>
                  </a:lnTo>
                  <a:lnTo>
                    <a:pt x="4229100" y="584200"/>
                  </a:lnTo>
                  <a:lnTo>
                    <a:pt x="4229100" y="5842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4188F53-B0AF-A0DF-12C4-D8B95434F0E0}"/>
                </a:ext>
              </a:extLst>
            </p:cNvPr>
            <p:cNvSpPr/>
            <p:nvPr/>
          </p:nvSpPr>
          <p:spPr>
            <a:xfrm>
              <a:off x="3976552" y="5016691"/>
              <a:ext cx="4521200" cy="282941"/>
            </a:xfrm>
            <a:custGeom>
              <a:avLst/>
              <a:gdLst>
                <a:gd name="connsiteX0" fmla="*/ 0 w 4254500"/>
                <a:gd name="connsiteY0" fmla="*/ 914400 h 914400"/>
                <a:gd name="connsiteX1" fmla="*/ 1231900 w 4254500"/>
                <a:gd name="connsiteY1" fmla="*/ 889000 h 914400"/>
                <a:gd name="connsiteX2" fmla="*/ 2527300 w 4254500"/>
                <a:gd name="connsiteY2" fmla="*/ 0 h 914400"/>
                <a:gd name="connsiteX3" fmla="*/ 3454400 w 4254500"/>
                <a:gd name="connsiteY3" fmla="*/ 266700 h 914400"/>
                <a:gd name="connsiteX4" fmla="*/ 4254500 w 4254500"/>
                <a:gd name="connsiteY4" fmla="*/ 5207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4500" h="914400">
                  <a:moveTo>
                    <a:pt x="0" y="914400"/>
                  </a:moveTo>
                  <a:lnTo>
                    <a:pt x="1231900" y="889000"/>
                  </a:lnTo>
                  <a:lnTo>
                    <a:pt x="2527300" y="0"/>
                  </a:lnTo>
                  <a:lnTo>
                    <a:pt x="3454400" y="266700"/>
                  </a:lnTo>
                  <a:lnTo>
                    <a:pt x="4254500" y="520700"/>
                  </a:lnTo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dash"/>
              <a:tailEnd type="stealth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42" name="Freeform 41">
            <a:extLst>
              <a:ext uri="{FF2B5EF4-FFF2-40B4-BE49-F238E27FC236}">
                <a16:creationId xmlns:a16="http://schemas.microsoft.com/office/drawing/2014/main" id="{85B8C122-FE09-7DD8-8A5A-422ABAA3D775}"/>
              </a:ext>
            </a:extLst>
          </p:cNvPr>
          <p:cNvSpPr/>
          <p:nvPr/>
        </p:nvSpPr>
        <p:spPr>
          <a:xfrm>
            <a:off x="4519279" y="3619004"/>
            <a:ext cx="2786795" cy="320318"/>
          </a:xfrm>
          <a:custGeom>
            <a:avLst/>
            <a:gdLst>
              <a:gd name="connsiteX0" fmla="*/ 0 w 3810000"/>
              <a:gd name="connsiteY0" fmla="*/ 355600 h 584200"/>
              <a:gd name="connsiteX1" fmla="*/ 1295400 w 3810000"/>
              <a:gd name="connsiteY1" fmla="*/ 0 h 584200"/>
              <a:gd name="connsiteX2" fmla="*/ 2184400 w 3810000"/>
              <a:gd name="connsiteY2" fmla="*/ 127000 h 584200"/>
              <a:gd name="connsiteX3" fmla="*/ 2844800 w 3810000"/>
              <a:gd name="connsiteY3" fmla="*/ 584200 h 584200"/>
              <a:gd name="connsiteX4" fmla="*/ 3810000 w 3810000"/>
              <a:gd name="connsiteY4" fmla="*/ 3429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84200">
                <a:moveTo>
                  <a:pt x="0" y="355600"/>
                </a:moveTo>
                <a:lnTo>
                  <a:pt x="1295400" y="0"/>
                </a:lnTo>
                <a:lnTo>
                  <a:pt x="2184400" y="127000"/>
                </a:lnTo>
                <a:lnTo>
                  <a:pt x="2844800" y="584200"/>
                </a:lnTo>
                <a:lnTo>
                  <a:pt x="3810000" y="342900"/>
                </a:lnTo>
              </a:path>
            </a:pathLst>
          </a:custGeom>
          <a:noFill/>
          <a:ln w="6350" cap="flat" cmpd="sng" algn="ctr">
            <a:solidFill>
              <a:srgbClr val="FF0000"/>
            </a:solidFill>
            <a:prstDash val="dash"/>
            <a:tailEnd type="stealth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6D73C3-5981-5C6C-31EA-5BFC265A54CD}"/>
              </a:ext>
            </a:extLst>
          </p:cNvPr>
          <p:cNvSpPr txBox="1"/>
          <p:nvPr/>
        </p:nvSpPr>
        <p:spPr>
          <a:xfrm>
            <a:off x="4905637" y="4182922"/>
            <a:ext cx="158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940C1"/>
                </a:solidFill>
              </a:rPr>
              <a:t>Few high-fidelity sims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Many low-fidelity sims</a:t>
            </a: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F488A31-C8C9-8DB5-7DBC-6B33507F03A7}"/>
              </a:ext>
            </a:extLst>
          </p:cNvPr>
          <p:cNvSpPr/>
          <p:nvPr/>
        </p:nvSpPr>
        <p:spPr>
          <a:xfrm>
            <a:off x="4307090" y="3758270"/>
            <a:ext cx="3186568" cy="119395"/>
          </a:xfrm>
          <a:custGeom>
            <a:avLst/>
            <a:gdLst>
              <a:gd name="connsiteX0" fmla="*/ 0 w 4005469"/>
              <a:gd name="connsiteY0" fmla="*/ 484730 h 484730"/>
              <a:gd name="connsiteX1" fmla="*/ 387626 w 4005469"/>
              <a:gd name="connsiteY1" fmla="*/ 355521 h 484730"/>
              <a:gd name="connsiteX2" fmla="*/ 1759226 w 4005469"/>
              <a:gd name="connsiteY2" fmla="*/ 87164 h 484730"/>
              <a:gd name="connsiteX3" fmla="*/ 3419061 w 4005469"/>
              <a:gd name="connsiteY3" fmla="*/ 7651 h 484730"/>
              <a:gd name="connsiteX4" fmla="*/ 4005469 w 4005469"/>
              <a:gd name="connsiteY4" fmla="*/ 7651 h 4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5469" h="484730">
                <a:moveTo>
                  <a:pt x="0" y="484730"/>
                </a:moveTo>
                <a:cubicBezTo>
                  <a:pt x="47211" y="453256"/>
                  <a:pt x="94422" y="421782"/>
                  <a:pt x="387626" y="355521"/>
                </a:cubicBezTo>
                <a:cubicBezTo>
                  <a:pt x="680830" y="289260"/>
                  <a:pt x="1253987" y="145142"/>
                  <a:pt x="1759226" y="87164"/>
                </a:cubicBezTo>
                <a:cubicBezTo>
                  <a:pt x="2264465" y="29186"/>
                  <a:pt x="3044687" y="20903"/>
                  <a:pt x="3419061" y="7651"/>
                </a:cubicBezTo>
                <a:cubicBezTo>
                  <a:pt x="3793435" y="-5601"/>
                  <a:pt x="3899452" y="1025"/>
                  <a:pt x="4005469" y="7651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tailEnd type="stealth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91F35DDD-4F02-ACCE-1E38-C6AD74FDF8B8}"/>
              </a:ext>
            </a:extLst>
          </p:cNvPr>
          <p:cNvSpPr/>
          <p:nvPr/>
        </p:nvSpPr>
        <p:spPr>
          <a:xfrm>
            <a:off x="4397009" y="3485527"/>
            <a:ext cx="3007919" cy="584449"/>
          </a:xfrm>
          <a:custGeom>
            <a:avLst/>
            <a:gdLst>
              <a:gd name="connsiteX0" fmla="*/ 0 w 4005469"/>
              <a:gd name="connsiteY0" fmla="*/ 484730 h 484730"/>
              <a:gd name="connsiteX1" fmla="*/ 387626 w 4005469"/>
              <a:gd name="connsiteY1" fmla="*/ 355521 h 484730"/>
              <a:gd name="connsiteX2" fmla="*/ 1759226 w 4005469"/>
              <a:gd name="connsiteY2" fmla="*/ 87164 h 484730"/>
              <a:gd name="connsiteX3" fmla="*/ 3419061 w 4005469"/>
              <a:gd name="connsiteY3" fmla="*/ 7651 h 484730"/>
              <a:gd name="connsiteX4" fmla="*/ 4005469 w 4005469"/>
              <a:gd name="connsiteY4" fmla="*/ 7651 h 4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5469" h="484730">
                <a:moveTo>
                  <a:pt x="0" y="484730"/>
                </a:moveTo>
                <a:cubicBezTo>
                  <a:pt x="47211" y="453256"/>
                  <a:pt x="94422" y="421782"/>
                  <a:pt x="387626" y="355521"/>
                </a:cubicBezTo>
                <a:cubicBezTo>
                  <a:pt x="680830" y="289260"/>
                  <a:pt x="1253987" y="145142"/>
                  <a:pt x="1759226" y="87164"/>
                </a:cubicBezTo>
                <a:cubicBezTo>
                  <a:pt x="2264465" y="29186"/>
                  <a:pt x="3044687" y="20903"/>
                  <a:pt x="3419061" y="7651"/>
                </a:cubicBezTo>
                <a:cubicBezTo>
                  <a:pt x="3793435" y="-5601"/>
                  <a:pt x="3899452" y="1025"/>
                  <a:pt x="4005469" y="7651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tailEnd type="stealth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026CFB0B-87DE-2E50-CAE1-B99EFB9DCD27}"/>
              </a:ext>
            </a:extLst>
          </p:cNvPr>
          <p:cNvSpPr/>
          <p:nvPr/>
        </p:nvSpPr>
        <p:spPr>
          <a:xfrm rot="21426931" flipV="1">
            <a:off x="4401115" y="3852370"/>
            <a:ext cx="2962925" cy="107677"/>
          </a:xfrm>
          <a:custGeom>
            <a:avLst/>
            <a:gdLst>
              <a:gd name="connsiteX0" fmla="*/ 0 w 4077148"/>
              <a:gd name="connsiteY0" fmla="*/ 417576 h 417576"/>
              <a:gd name="connsiteX1" fmla="*/ 451821 w 4077148"/>
              <a:gd name="connsiteY1" fmla="*/ 245454 h 417576"/>
              <a:gd name="connsiteX2" fmla="*/ 1785769 w 4077148"/>
              <a:gd name="connsiteY2" fmla="*/ 19543 h 417576"/>
              <a:gd name="connsiteX3" fmla="*/ 3238052 w 4077148"/>
              <a:gd name="connsiteY3" fmla="*/ 41058 h 417576"/>
              <a:gd name="connsiteX4" fmla="*/ 4077148 w 4077148"/>
              <a:gd name="connsiteY4" fmla="*/ 277727 h 41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148" h="417576">
                <a:moveTo>
                  <a:pt x="0" y="417576"/>
                </a:moveTo>
                <a:cubicBezTo>
                  <a:pt x="77096" y="364684"/>
                  <a:pt x="154193" y="311793"/>
                  <a:pt x="451821" y="245454"/>
                </a:cubicBezTo>
                <a:cubicBezTo>
                  <a:pt x="749449" y="179115"/>
                  <a:pt x="1321397" y="53609"/>
                  <a:pt x="1785769" y="19543"/>
                </a:cubicBezTo>
                <a:cubicBezTo>
                  <a:pt x="2250141" y="-14523"/>
                  <a:pt x="2856156" y="-1973"/>
                  <a:pt x="3238052" y="41058"/>
                </a:cubicBezTo>
                <a:cubicBezTo>
                  <a:pt x="3619949" y="84089"/>
                  <a:pt x="3848548" y="180908"/>
                  <a:pt x="4077148" y="277727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tailEnd type="stealth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650EE42-EFD6-4196-8899-1EA05A5F9340}"/>
              </a:ext>
            </a:extLst>
          </p:cNvPr>
          <p:cNvGrpSpPr/>
          <p:nvPr/>
        </p:nvGrpSpPr>
        <p:grpSpPr>
          <a:xfrm>
            <a:off x="7518400" y="3534020"/>
            <a:ext cx="266700" cy="260350"/>
            <a:chOff x="7531100" y="3657600"/>
            <a:chExt cx="266700" cy="26035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E5BF6C2-45BD-33B3-06BD-0800482B3456}"/>
                </a:ext>
              </a:extLst>
            </p:cNvPr>
            <p:cNvCxnSpPr/>
            <p:nvPr/>
          </p:nvCxnSpPr>
          <p:spPr>
            <a:xfrm flipH="1">
              <a:off x="7531100" y="3657600"/>
              <a:ext cx="260350" cy="25400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A117267-A817-A456-1023-2C2F0376E5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7450" y="3657600"/>
              <a:ext cx="260350" cy="26035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B2BD3B3-CC49-6F99-87C0-488696CABF0C}"/>
              </a:ext>
            </a:extLst>
          </p:cNvPr>
          <p:cNvSpPr txBox="1"/>
          <p:nvPr/>
        </p:nvSpPr>
        <p:spPr>
          <a:xfrm>
            <a:off x="949972" y="3360796"/>
            <a:ext cx="2302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Dispersion analyses </a:t>
            </a:r>
            <a:r>
              <a:rPr lang="en-US" sz="1600" dirty="0"/>
              <a:t>simulate many trajectories to account for uncertain variables</a:t>
            </a:r>
          </a:p>
        </p:txBody>
      </p:sp>
    </p:spTree>
    <p:extLst>
      <p:ext uri="{BB962C8B-B14F-4D97-AF65-F5344CB8AC3E}">
        <p14:creationId xmlns:p14="http://schemas.microsoft.com/office/powerpoint/2010/main" val="90083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5" y="6356350"/>
            <a:ext cx="2743200" cy="365125"/>
          </a:xfrm>
        </p:spPr>
        <p:txBody>
          <a:bodyPr/>
          <a:lstStyle/>
          <a:p>
            <a:fld id="{FF659024-17AB-1C4B-8F61-EF10F7509DAF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Trajectory Simulation for EDL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F733EC-FFC9-7236-D451-F8A28B38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265966"/>
            <a:ext cx="10480588" cy="5017604"/>
          </a:xfrm>
        </p:spPr>
        <p:txBody>
          <a:bodyPr>
            <a:norm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Traditional UQ methods used for EDL cannot achieve target landing precision required for future Moon and Mars missions </a:t>
            </a:r>
          </a:p>
          <a:p>
            <a:r>
              <a:rPr lang="en-US" b="1" dirty="0"/>
              <a:t>Approach</a:t>
            </a:r>
            <a:r>
              <a:rPr lang="en-US" dirty="0"/>
              <a:t>: high- and low-fidelity model fusion with </a:t>
            </a:r>
            <a:r>
              <a:rPr lang="en-US" dirty="0" err="1"/>
              <a:t>multifidelity</a:t>
            </a:r>
            <a:r>
              <a:rPr lang="en-US" dirty="0"/>
              <a:t> UQ</a:t>
            </a:r>
          </a:p>
          <a:p>
            <a:r>
              <a:rPr lang="en-US" b="1" dirty="0"/>
              <a:t>Results:</a:t>
            </a:r>
            <a:r>
              <a:rPr lang="en-US" dirty="0"/>
              <a:t> Up to 100X performance improvement for trajectory simulation*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E9095C-BF5D-10BE-F9FB-4739C987FEBC}"/>
              </a:ext>
            </a:extLst>
          </p:cNvPr>
          <p:cNvSpPr txBox="1"/>
          <p:nvPr/>
        </p:nvSpPr>
        <p:spPr>
          <a:xfrm>
            <a:off x="2742434" y="6361467"/>
            <a:ext cx="673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*J. E. Warner et al. </a:t>
            </a:r>
            <a:r>
              <a:rPr lang="en-US" sz="1200" i="1" dirty="0"/>
              <a:t>Multi-Model Monte Carlo Estimators for Trajectory Simulation</a:t>
            </a:r>
            <a:r>
              <a:rPr lang="en-US" sz="1200" dirty="0"/>
              <a:t>. AIAA SciTech 2021.</a:t>
            </a:r>
          </a:p>
          <a:p>
            <a:r>
              <a:rPr lang="en-US" sz="1200" dirty="0"/>
              <a:t>**Program to Optimize Simulated Trajectories II (POST2)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05AC6FE-5B74-059E-B5F3-E4AB7806D1AE}"/>
              </a:ext>
            </a:extLst>
          </p:cNvPr>
          <p:cNvGrpSpPr/>
          <p:nvPr/>
        </p:nvGrpSpPr>
        <p:grpSpPr>
          <a:xfrm>
            <a:off x="6808069" y="3746499"/>
            <a:ext cx="4827373" cy="2190237"/>
            <a:chOff x="6020151" y="3361360"/>
            <a:chExt cx="4827373" cy="219023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F294DC-237E-67B5-EDE2-06963310018F}"/>
                </a:ext>
              </a:extLst>
            </p:cNvPr>
            <p:cNvGrpSpPr/>
            <p:nvPr/>
          </p:nvGrpSpPr>
          <p:grpSpPr>
            <a:xfrm>
              <a:off x="6020151" y="3361360"/>
              <a:ext cx="4827373" cy="1804406"/>
              <a:chOff x="5723269" y="3408861"/>
              <a:chExt cx="4827373" cy="1804406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33C5CC0-4B28-A82F-BA23-575280AD11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32533"/>
              <a:stretch/>
            </p:blipFill>
            <p:spPr>
              <a:xfrm>
                <a:off x="5723269" y="3584816"/>
                <a:ext cx="4827373" cy="162845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50AAE7-B23F-EE46-7B33-3263648EE1ED}"/>
                  </a:ext>
                </a:extLst>
              </p:cNvPr>
              <p:cNvSpPr txBox="1"/>
              <p:nvPr/>
            </p:nvSpPr>
            <p:spPr>
              <a:xfrm>
                <a:off x="6284656" y="3408861"/>
                <a:ext cx="41855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Performance Improvement for Predicting Trajectory Quantities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58D52F-43F0-DFCD-BA8C-808F8220D122}"/>
                  </a:ext>
                </a:extLst>
              </p:cNvPr>
              <p:cNvSpPr txBox="1"/>
              <p:nvPr/>
            </p:nvSpPr>
            <p:spPr>
              <a:xfrm>
                <a:off x="8820054" y="3798999"/>
                <a:ext cx="500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100X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BBFE8F-DB27-5668-72C0-D26383B6920E}"/>
                  </a:ext>
                </a:extLst>
              </p:cNvPr>
              <p:cNvSpPr txBox="1"/>
              <p:nvPr/>
            </p:nvSpPr>
            <p:spPr>
              <a:xfrm>
                <a:off x="8860762" y="4334457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10X</a:t>
                </a: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0D76F83-3DE1-066E-251F-B024DBACA38E}"/>
                  </a:ext>
                </a:extLst>
              </p:cNvPr>
              <p:cNvGrpSpPr/>
              <p:nvPr/>
            </p:nvGrpSpPr>
            <p:grpSpPr>
              <a:xfrm>
                <a:off x="9533476" y="3716976"/>
                <a:ext cx="952433" cy="927093"/>
                <a:chOff x="9533476" y="3716976"/>
                <a:chExt cx="952433" cy="927093"/>
              </a:xfrm>
            </p:grpSpPr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5F17C3BC-9E27-2521-FFEA-59EE83DFD136}"/>
                    </a:ext>
                  </a:extLst>
                </p:cNvPr>
                <p:cNvSpPr/>
                <p:nvPr/>
              </p:nvSpPr>
              <p:spPr>
                <a:xfrm>
                  <a:off x="9621426" y="3716976"/>
                  <a:ext cx="771896" cy="902515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B636B50-DE1A-EC06-49FB-C8B18B904A4E}"/>
                    </a:ext>
                  </a:extLst>
                </p:cNvPr>
                <p:cNvSpPr txBox="1"/>
                <p:nvPr/>
              </p:nvSpPr>
              <p:spPr>
                <a:xfrm>
                  <a:off x="9533476" y="3940386"/>
                  <a:ext cx="952433" cy="328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75000"/>
                    </a:lnSpc>
                  </a:pPr>
                  <a:r>
                    <a:rPr lang="en-US" sz="1000" dirty="0">
                      <a:solidFill>
                        <a:srgbClr val="A64CA6"/>
                      </a:solidFill>
                    </a:rPr>
                    <a:t>Multifidelity UQ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D86C794-B034-83CC-3659-D14BF5CE7EF0}"/>
                    </a:ext>
                  </a:extLst>
                </p:cNvPr>
                <p:cNvSpPr/>
                <p:nvPr/>
              </p:nvSpPr>
              <p:spPr>
                <a:xfrm>
                  <a:off x="9757005" y="3776061"/>
                  <a:ext cx="462988" cy="157084"/>
                </a:xfrm>
                <a:prstGeom prst="rect">
                  <a:avLst/>
                </a:prstGeom>
                <a:solidFill>
                  <a:srgbClr val="A64CA6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ABF7F08-8579-4285-94BF-21C7DFBEC652}"/>
                    </a:ext>
                  </a:extLst>
                </p:cNvPr>
                <p:cNvSpPr txBox="1"/>
                <p:nvPr/>
              </p:nvSpPr>
              <p:spPr>
                <a:xfrm>
                  <a:off x="9601637" y="4315902"/>
                  <a:ext cx="827309" cy="328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75000"/>
                    </a:lnSpc>
                  </a:pPr>
                  <a:r>
                    <a:rPr lang="en-US" sz="1000" dirty="0">
                      <a:solidFill>
                        <a:srgbClr val="FF0000"/>
                      </a:solidFill>
                    </a:rPr>
                    <a:t>High Fidelity Only</a:t>
                  </a: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61EA5B7-19E1-4335-FEE8-D10401FAF488}"/>
                    </a:ext>
                  </a:extLst>
                </p:cNvPr>
                <p:cNvCxnSpPr/>
                <p:nvPr/>
              </p:nvCxnSpPr>
              <p:spPr>
                <a:xfrm flipH="1">
                  <a:off x="9749642" y="4294045"/>
                  <a:ext cx="502920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FF3DCF-6412-9D2E-E2EC-C66E4C52651F}"/>
                </a:ext>
              </a:extLst>
            </p:cNvPr>
            <p:cNvSpPr txBox="1"/>
            <p:nvPr/>
          </p:nvSpPr>
          <p:spPr>
            <a:xfrm rot="19072872">
              <a:off x="6473818" y="5209965"/>
              <a:ext cx="711094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/>
                <a:t>Landing Latitude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9A433D-581E-065B-8C6D-6707901331D8}"/>
                </a:ext>
              </a:extLst>
            </p:cNvPr>
            <p:cNvSpPr txBox="1"/>
            <p:nvPr/>
          </p:nvSpPr>
          <p:spPr>
            <a:xfrm rot="19080103">
              <a:off x="6911842" y="5186700"/>
              <a:ext cx="833438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/>
                <a:t>Landing Longitude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3E6310-B49B-8ECC-CEBA-CF70FB8571B9}"/>
                </a:ext>
              </a:extLst>
            </p:cNvPr>
            <p:cNvSpPr txBox="1"/>
            <p:nvPr/>
          </p:nvSpPr>
          <p:spPr>
            <a:xfrm rot="19079905">
              <a:off x="7602047" y="5143583"/>
              <a:ext cx="508658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/>
                <a:t>Roll Rate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27F3F14-943F-5CAF-DB41-4B0DE1F2E533}"/>
                </a:ext>
              </a:extLst>
            </p:cNvPr>
            <p:cNvSpPr txBox="1"/>
            <p:nvPr/>
          </p:nvSpPr>
          <p:spPr>
            <a:xfrm rot="19070850">
              <a:off x="8009989" y="5135497"/>
              <a:ext cx="68679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/>
                <a:t>Max. Altitude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22E7F1-1AC1-C197-F70F-8A263E04E889}"/>
                </a:ext>
              </a:extLst>
            </p:cNvPr>
            <p:cNvSpPr txBox="1"/>
            <p:nvPr/>
          </p:nvSpPr>
          <p:spPr>
            <a:xfrm rot="19069920">
              <a:off x="8533047" y="5165708"/>
              <a:ext cx="68679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/>
                <a:t>Mach1 Altitude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1BAADE-80B0-6E21-8302-E14E3A5F2A0A}"/>
                </a:ext>
              </a:extLst>
            </p:cNvPr>
            <p:cNvSpPr txBox="1"/>
            <p:nvPr/>
          </p:nvSpPr>
          <p:spPr>
            <a:xfrm rot="19101889">
              <a:off x="9078131" y="5151908"/>
              <a:ext cx="590796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/>
                <a:t>Flight Time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B3FC00-055D-B885-3411-88D8BB4AE3EA}"/>
                </a:ext>
              </a:extLst>
            </p:cNvPr>
            <p:cNvSpPr txBox="1"/>
            <p:nvPr/>
          </p:nvSpPr>
          <p:spPr>
            <a:xfrm rot="19103731">
              <a:off x="9493888" y="5191133"/>
              <a:ext cx="75160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/>
                <a:t>Terminal Velocity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480578-33B0-5B1F-0145-BC421EB6ED8D}"/>
                </a:ext>
              </a:extLst>
            </p:cNvPr>
            <p:cNvSpPr txBox="1"/>
            <p:nvPr/>
          </p:nvSpPr>
          <p:spPr>
            <a:xfrm rot="19080000">
              <a:off x="9997624" y="5199606"/>
              <a:ext cx="75160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/>
                <a:t>Angle of Attack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90805D5-77CF-E699-534B-250EF3EC5D63}"/>
              </a:ext>
            </a:extLst>
          </p:cNvPr>
          <p:cNvGrpSpPr/>
          <p:nvPr/>
        </p:nvGrpSpPr>
        <p:grpSpPr>
          <a:xfrm>
            <a:off x="893293" y="3671183"/>
            <a:ext cx="1888315" cy="2189545"/>
            <a:chOff x="418328" y="3773107"/>
            <a:chExt cx="1888315" cy="218954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29C8674-8FD4-D7B1-814A-5E9CEC1C255B}"/>
                </a:ext>
              </a:extLst>
            </p:cNvPr>
            <p:cNvGrpSpPr/>
            <p:nvPr/>
          </p:nvGrpSpPr>
          <p:grpSpPr>
            <a:xfrm>
              <a:off x="1000811" y="4159711"/>
              <a:ext cx="813707" cy="401891"/>
              <a:chOff x="615043" y="3402467"/>
              <a:chExt cx="813707" cy="40189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B783D3F9-20D4-98B9-527F-BE50CAA2AB56}"/>
                  </a:ext>
                </a:extLst>
              </p:cNvPr>
              <p:cNvSpPr/>
              <p:nvPr/>
            </p:nvSpPr>
            <p:spPr>
              <a:xfrm>
                <a:off x="615043" y="3402467"/>
                <a:ext cx="813707" cy="369434"/>
              </a:xfrm>
              <a:prstGeom prst="roundRect">
                <a:avLst/>
              </a:prstGeom>
              <a:solidFill>
                <a:srgbClr val="CD26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C1A0942-B47B-870F-66F1-670DA95567F8}"/>
                  </a:ext>
                </a:extLst>
              </p:cNvPr>
              <p:cNvSpPr txBox="1"/>
              <p:nvPr/>
            </p:nvSpPr>
            <p:spPr>
              <a:xfrm>
                <a:off x="628651" y="3428999"/>
                <a:ext cx="785812" cy="375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High- Fidelity</a:t>
                </a:r>
                <a:r>
                  <a:rPr lang="en-US" sz="1200" baseline="30000" dirty="0">
                    <a:solidFill>
                      <a:schemeClr val="bg1"/>
                    </a:solidFill>
                  </a:rPr>
                  <a:t>**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3A8D4C5-38C7-50E4-68C0-781CB9031F86}"/>
                </a:ext>
              </a:extLst>
            </p:cNvPr>
            <p:cNvGrpSpPr/>
            <p:nvPr/>
          </p:nvGrpSpPr>
          <p:grpSpPr>
            <a:xfrm>
              <a:off x="995368" y="4612148"/>
              <a:ext cx="862012" cy="406656"/>
              <a:chOff x="609600" y="3883480"/>
              <a:chExt cx="862012" cy="406656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C621EEA1-51E9-C7D8-04FB-E20996F44A6C}"/>
                  </a:ext>
                </a:extLst>
              </p:cNvPr>
              <p:cNvSpPr/>
              <p:nvPr/>
            </p:nvSpPr>
            <p:spPr>
              <a:xfrm>
                <a:off x="610281" y="3883480"/>
                <a:ext cx="813707" cy="369434"/>
              </a:xfrm>
              <a:prstGeom prst="roundRect">
                <a:avLst/>
              </a:prstGeom>
              <a:solidFill>
                <a:srgbClr val="41A01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99E048-0ED5-9C69-057D-E62D105A9DB3}"/>
                  </a:ext>
                </a:extLst>
              </p:cNvPr>
              <p:cNvSpPr txBox="1"/>
              <p:nvPr/>
            </p:nvSpPr>
            <p:spPr>
              <a:xfrm>
                <a:off x="609600" y="3914777"/>
                <a:ext cx="862012" cy="375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Simplified Physics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ABF9CCA-1246-92F7-5656-4C929BB35CFC}"/>
                </a:ext>
              </a:extLst>
            </p:cNvPr>
            <p:cNvGrpSpPr/>
            <p:nvPr/>
          </p:nvGrpSpPr>
          <p:grpSpPr>
            <a:xfrm>
              <a:off x="990604" y="5093158"/>
              <a:ext cx="862012" cy="392369"/>
              <a:chOff x="604836" y="4421642"/>
              <a:chExt cx="862012" cy="392369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B2A8142C-B750-DE94-9298-9422363B69A3}"/>
                  </a:ext>
                </a:extLst>
              </p:cNvPr>
              <p:cNvSpPr/>
              <p:nvPr/>
            </p:nvSpPr>
            <p:spPr>
              <a:xfrm>
                <a:off x="619806" y="4421642"/>
                <a:ext cx="813707" cy="369434"/>
              </a:xfrm>
              <a:prstGeom prst="roundRect">
                <a:avLst/>
              </a:prstGeom>
              <a:solidFill>
                <a:srgbClr val="F77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685B9A3-C19E-7E9A-EA3B-C86B40D7A88B}"/>
                  </a:ext>
                </a:extLst>
              </p:cNvPr>
              <p:cNvSpPr txBox="1"/>
              <p:nvPr/>
            </p:nvSpPr>
            <p:spPr>
              <a:xfrm>
                <a:off x="604836" y="4438652"/>
                <a:ext cx="862012" cy="375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Simplified Dynamics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6593438-B12E-8FF9-DB66-947BB00D3114}"/>
                </a:ext>
              </a:extLst>
            </p:cNvPr>
            <p:cNvGrpSpPr/>
            <p:nvPr/>
          </p:nvGrpSpPr>
          <p:grpSpPr>
            <a:xfrm>
              <a:off x="985840" y="5578930"/>
              <a:ext cx="862012" cy="383722"/>
              <a:chOff x="642936" y="4964566"/>
              <a:chExt cx="862012" cy="383722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ECA10791-E56C-48E8-1651-F415808BF83A}"/>
                  </a:ext>
                </a:extLst>
              </p:cNvPr>
              <p:cNvSpPr/>
              <p:nvPr/>
            </p:nvSpPr>
            <p:spPr>
              <a:xfrm>
                <a:off x="657906" y="4964566"/>
                <a:ext cx="813707" cy="369434"/>
              </a:xfrm>
              <a:prstGeom prst="roundRect">
                <a:avLst/>
              </a:prstGeom>
              <a:solidFill>
                <a:srgbClr val="3277B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2ADD4E1-82D2-CB84-3501-DC646710D008}"/>
                  </a:ext>
                </a:extLst>
              </p:cNvPr>
              <p:cNvSpPr txBox="1"/>
              <p:nvPr/>
            </p:nvSpPr>
            <p:spPr>
              <a:xfrm>
                <a:off x="642936" y="4972929"/>
                <a:ext cx="862012" cy="375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Data Driven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08D5043-5B00-051F-1112-D623ECDD1909}"/>
                </a:ext>
              </a:extLst>
            </p:cNvPr>
            <p:cNvSpPr txBox="1"/>
            <p:nvPr/>
          </p:nvSpPr>
          <p:spPr>
            <a:xfrm>
              <a:off x="585793" y="3773107"/>
              <a:ext cx="1720850" cy="39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/>
                <a:t>Trajectory Simulation Models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B7C932C-CB91-1598-A941-4A8D20AFF4FA}"/>
                </a:ext>
              </a:extLst>
            </p:cNvPr>
            <p:cNvSpPr txBox="1"/>
            <p:nvPr/>
          </p:nvSpPr>
          <p:spPr>
            <a:xfrm rot="16200000">
              <a:off x="100773" y="5143506"/>
              <a:ext cx="9121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Low-fidelity</a:t>
              </a:r>
            </a:p>
          </p:txBody>
        </p:sp>
        <p:sp>
          <p:nvSpPr>
            <p:cNvPr id="71" name="Left Brace 70">
              <a:extLst>
                <a:ext uri="{FF2B5EF4-FFF2-40B4-BE49-F238E27FC236}">
                  <a16:creationId xmlns:a16="http://schemas.microsoft.com/office/drawing/2014/main" id="{2EC5A635-C684-16B8-CFF9-76260005634A}"/>
                </a:ext>
              </a:extLst>
            </p:cNvPr>
            <p:cNvSpPr/>
            <p:nvPr/>
          </p:nvSpPr>
          <p:spPr>
            <a:xfrm>
              <a:off x="714374" y="4657728"/>
              <a:ext cx="214313" cy="124301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7721B8-EDD9-973A-078C-C044E01DE9BD}"/>
              </a:ext>
            </a:extLst>
          </p:cNvPr>
          <p:cNvGrpSpPr/>
          <p:nvPr/>
        </p:nvGrpSpPr>
        <p:grpSpPr>
          <a:xfrm>
            <a:off x="3379138" y="3637563"/>
            <a:ext cx="2449336" cy="2364863"/>
            <a:chOff x="3566909" y="3693008"/>
            <a:chExt cx="2449336" cy="23648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46E47E-D977-FEFD-B46C-A9D6F14E1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6195" b="37150"/>
            <a:stretch/>
          </p:blipFill>
          <p:spPr>
            <a:xfrm>
              <a:off x="3566909" y="3973868"/>
              <a:ext cx="1024978" cy="159850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48D146-1696-E714-1CB8-EB92227FE1EC}"/>
                </a:ext>
              </a:extLst>
            </p:cNvPr>
            <p:cNvSpPr/>
            <p:nvPr/>
          </p:nvSpPr>
          <p:spPr>
            <a:xfrm>
              <a:off x="5312929" y="4185058"/>
              <a:ext cx="495300" cy="1390519"/>
            </a:xfrm>
            <a:prstGeom prst="rect">
              <a:avLst/>
            </a:prstGeom>
            <a:solidFill>
              <a:srgbClr val="CD261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E2221F-DE6A-37C1-7C25-29246D30F23F}"/>
                </a:ext>
              </a:extLst>
            </p:cNvPr>
            <p:cNvGrpSpPr/>
            <p:nvPr/>
          </p:nvGrpSpPr>
          <p:grpSpPr>
            <a:xfrm>
              <a:off x="4498959" y="4163553"/>
              <a:ext cx="539750" cy="1408347"/>
              <a:chOff x="4345896" y="3651250"/>
              <a:chExt cx="539750" cy="150495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7DC7958-3949-D8FA-116F-BF19C569CD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4694" t="7556" r="26306" b="37071"/>
              <a:stretch/>
            </p:blipFill>
            <p:spPr>
              <a:xfrm>
                <a:off x="4345896" y="3651250"/>
                <a:ext cx="539750" cy="150495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C59A1C-CB2C-72E7-B22A-C80328743784}"/>
                  </a:ext>
                </a:extLst>
              </p:cNvPr>
              <p:cNvSpPr/>
              <p:nvPr/>
            </p:nvSpPr>
            <p:spPr>
              <a:xfrm>
                <a:off x="4376521" y="3669175"/>
                <a:ext cx="495300" cy="1485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C648F5-7408-D0CC-D0BE-8E1583024596}"/>
                </a:ext>
              </a:extLst>
            </p:cNvPr>
            <p:cNvSpPr/>
            <p:nvPr/>
          </p:nvSpPr>
          <p:spPr>
            <a:xfrm>
              <a:off x="4299787" y="4092497"/>
              <a:ext cx="1663700" cy="1485816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59A28-5AD1-82A8-70E3-9475ABDB8A1C}"/>
                </a:ext>
              </a:extLst>
            </p:cNvPr>
            <p:cNvSpPr txBox="1"/>
            <p:nvPr/>
          </p:nvSpPr>
          <p:spPr>
            <a:xfrm>
              <a:off x="4295395" y="3693008"/>
              <a:ext cx="1720850" cy="36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/>
                <a:t>Computational Resource Allocation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BB5FD56-A24B-6CC8-860B-C81D2DD5E430}"/>
                </a:ext>
              </a:extLst>
            </p:cNvPr>
            <p:cNvSpPr/>
            <p:nvPr/>
          </p:nvSpPr>
          <p:spPr>
            <a:xfrm>
              <a:off x="3906087" y="4027349"/>
              <a:ext cx="298450" cy="255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63FD1B-95E7-61D1-6AE7-934219D1B7BA}"/>
                </a:ext>
              </a:extLst>
            </p:cNvPr>
            <p:cNvSpPr/>
            <p:nvPr/>
          </p:nvSpPr>
          <p:spPr>
            <a:xfrm>
              <a:off x="3893387" y="4740436"/>
              <a:ext cx="298450" cy="255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2FD056-CD1E-AB62-9E48-8EDC263841DE}"/>
                </a:ext>
              </a:extLst>
            </p:cNvPr>
            <p:cNvSpPr txBox="1"/>
            <p:nvPr/>
          </p:nvSpPr>
          <p:spPr>
            <a:xfrm>
              <a:off x="3840352" y="4055213"/>
              <a:ext cx="478485" cy="288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10</a:t>
              </a:r>
              <a:r>
                <a:rPr lang="en-US" sz="1400" b="1" baseline="30000" dirty="0"/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422A2A-201C-FC9C-64CF-789C445D7AFD}"/>
                </a:ext>
              </a:extLst>
            </p:cNvPr>
            <p:cNvSpPr txBox="1"/>
            <p:nvPr/>
          </p:nvSpPr>
          <p:spPr>
            <a:xfrm>
              <a:off x="3827652" y="4714818"/>
              <a:ext cx="478485" cy="288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10</a:t>
              </a:r>
              <a:r>
                <a:rPr lang="en-US" sz="1400" b="1" baseline="300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AF3564-B6A8-911A-54D7-C87D96BE3401}"/>
                </a:ext>
              </a:extLst>
            </p:cNvPr>
            <p:cNvSpPr txBox="1"/>
            <p:nvPr/>
          </p:nvSpPr>
          <p:spPr>
            <a:xfrm rot="16200000">
              <a:off x="3144191" y="4644222"/>
              <a:ext cx="13310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Run Time %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6EB87A4-D547-4A18-9C1A-ADC6D5409473}"/>
                </a:ext>
              </a:extLst>
            </p:cNvPr>
            <p:cNvSpPr txBox="1"/>
            <p:nvPr/>
          </p:nvSpPr>
          <p:spPr>
            <a:xfrm rot="19072872">
              <a:off x="5100659" y="5738168"/>
              <a:ext cx="872007" cy="31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/>
                <a:t>High-Fidelity Only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7DAD0E-1232-8D8A-AAEA-56297A5D2855}"/>
                </a:ext>
              </a:extLst>
            </p:cNvPr>
            <p:cNvSpPr txBox="1"/>
            <p:nvPr/>
          </p:nvSpPr>
          <p:spPr>
            <a:xfrm rot="19072872">
              <a:off x="4295976" y="5715876"/>
              <a:ext cx="872007" cy="31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/>
                <a:t>Multifidelity UQ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28F5339-E14F-B2FA-F558-3F36CE73A1E9}"/>
              </a:ext>
            </a:extLst>
          </p:cNvPr>
          <p:cNvSpPr txBox="1"/>
          <p:nvPr/>
        </p:nvSpPr>
        <p:spPr>
          <a:xfrm>
            <a:off x="2510122" y="4906504"/>
            <a:ext cx="963827" cy="64633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7030A0"/>
                </a:solidFill>
              </a:rPr>
              <a:t>Optimal Resource Allocation</a:t>
            </a:r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244CF8F3-39D5-9722-0F48-EAE8B9AA25F4}"/>
              </a:ext>
            </a:extLst>
          </p:cNvPr>
          <p:cNvSpPr/>
          <p:nvPr/>
        </p:nvSpPr>
        <p:spPr>
          <a:xfrm>
            <a:off x="389466" y="7264400"/>
            <a:ext cx="885825" cy="197908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E0274652-E14D-BE23-F1EF-178509C6AC43}"/>
              </a:ext>
            </a:extLst>
          </p:cNvPr>
          <p:cNvSpPr/>
          <p:nvPr/>
        </p:nvSpPr>
        <p:spPr>
          <a:xfrm>
            <a:off x="6197193" y="4580186"/>
            <a:ext cx="370489" cy="318810"/>
          </a:xfrm>
          <a:prstGeom prst="rightArrow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8EE2A-8F47-8169-2372-8E4B5C4BE61E}"/>
              </a:ext>
            </a:extLst>
          </p:cNvPr>
          <p:cNvSpPr txBox="1"/>
          <p:nvPr/>
        </p:nvSpPr>
        <p:spPr>
          <a:xfrm>
            <a:off x="5907101" y="4908057"/>
            <a:ext cx="922637" cy="46166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7030A0"/>
                </a:solidFill>
              </a:rPr>
              <a:t>Model Fusion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7FC5807-EE84-C3F8-FFEF-19D412520C62}"/>
              </a:ext>
            </a:extLst>
          </p:cNvPr>
          <p:cNvSpPr/>
          <p:nvPr/>
        </p:nvSpPr>
        <p:spPr>
          <a:xfrm>
            <a:off x="2843967" y="4597078"/>
            <a:ext cx="370489" cy="318810"/>
          </a:xfrm>
          <a:prstGeom prst="rightArrow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dept-rear.jpeg">
            <a:extLst>
              <a:ext uri="{FF2B5EF4-FFF2-40B4-BE49-F238E27FC236}">
                <a16:creationId xmlns:a16="http://schemas.microsoft.com/office/drawing/2014/main" id="{D9FDFF5C-38DC-66D1-AFE4-DAEEF458A4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4" b="98737" l="9800" r="98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715"/>
          <a:stretch/>
        </p:blipFill>
        <p:spPr>
          <a:xfrm rot="3227846">
            <a:off x="358955" y="3636123"/>
            <a:ext cx="695122" cy="8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9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BB229-3504-3A41-807A-9279A92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5" y="6356350"/>
            <a:ext cx="2743200" cy="365125"/>
          </a:xfrm>
        </p:spPr>
        <p:txBody>
          <a:bodyPr/>
          <a:lstStyle/>
          <a:p>
            <a:fld id="{FF659024-17AB-1C4B-8F61-EF10F7509DAF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AD09-F9A1-FE48-A5DE-2751FF4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-14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Trajectory Simulation for EDL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F733EC-FFC9-7236-D451-F8A28B38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65965"/>
            <a:ext cx="10492945" cy="5491673"/>
          </a:xfrm>
        </p:spPr>
        <p:txBody>
          <a:bodyPr>
            <a:norm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Traditional UQ methods used for EDL cannot achieve target landing precision required for future Moon and Mars missions </a:t>
            </a:r>
          </a:p>
          <a:p>
            <a:r>
              <a:rPr lang="en-US" b="1" dirty="0"/>
              <a:t>Approach</a:t>
            </a:r>
            <a:r>
              <a:rPr lang="en-US" dirty="0"/>
              <a:t>: high- and low-fidelity model fusion with </a:t>
            </a:r>
            <a:r>
              <a:rPr lang="en-US" dirty="0" err="1"/>
              <a:t>multifidelity</a:t>
            </a:r>
            <a:r>
              <a:rPr lang="en-US" dirty="0"/>
              <a:t> UQ</a:t>
            </a:r>
          </a:p>
          <a:p>
            <a:r>
              <a:rPr lang="en-US" b="1" dirty="0"/>
              <a:t>Results:</a:t>
            </a:r>
            <a:r>
              <a:rPr lang="en-US" dirty="0"/>
              <a:t> Up to 100X performance improvement for trajectory simulation</a:t>
            </a:r>
          </a:p>
          <a:p>
            <a:r>
              <a:rPr lang="en-US" b="1" dirty="0"/>
              <a:t>Impact: </a:t>
            </a:r>
          </a:p>
          <a:p>
            <a:pPr lvl="1"/>
            <a:r>
              <a:rPr lang="en-US" dirty="0"/>
              <a:t>A breakthrough for making onboard, </a:t>
            </a:r>
            <a:r>
              <a:rPr lang="en-US" i="1" dirty="0"/>
              <a:t>real-time</a:t>
            </a:r>
            <a:r>
              <a:rPr lang="en-US" dirty="0"/>
              <a:t> guidance technology feasible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broadly applicable </a:t>
            </a:r>
            <a:r>
              <a:rPr lang="en-US" dirty="0" err="1"/>
              <a:t>multifidelity</a:t>
            </a:r>
            <a:r>
              <a:rPr lang="en-US" dirty="0"/>
              <a:t> UQ capability delivered for NASA problems</a:t>
            </a:r>
          </a:p>
        </p:txBody>
      </p:sp>
    </p:spTree>
    <p:extLst>
      <p:ext uri="{BB962C8B-B14F-4D97-AF65-F5344CB8AC3E}">
        <p14:creationId xmlns:p14="http://schemas.microsoft.com/office/powerpoint/2010/main" val="35818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B1CA95448E8341BAC02D84F836706E" ma:contentTypeVersion="6" ma:contentTypeDescription="Create a new document." ma:contentTypeScope="" ma:versionID="2327688fe12e390352dabca167932040">
  <xsd:schema xmlns:xsd="http://www.w3.org/2001/XMLSchema" xmlns:xs="http://www.w3.org/2001/XMLSchema" xmlns:p="http://schemas.microsoft.com/office/2006/metadata/properties" xmlns:ns1="http://schemas.microsoft.com/sharepoint/v3" xmlns:ns2="1b5a303a-3c2d-46af-894d-5a63675fdf5d" xmlns:ns3="13bd0950-6268-4383-96fe-5fe3a48110ec" targetNamespace="http://schemas.microsoft.com/office/2006/metadata/properties" ma:root="true" ma:fieldsID="e90c3ecbaea61ae9ab22f72bf2f79284" ns1:_="" ns2:_="" ns3:_="">
    <xsd:import namespace="http://schemas.microsoft.com/sharepoint/v3"/>
    <xsd:import namespace="1b5a303a-3c2d-46af-894d-5a63675fdf5d"/>
    <xsd:import namespace="13bd0950-6268-4383-96fe-5fe3a481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a303a-3c2d-46af-894d-5a63675fd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d0950-6268-4383-96fe-5fe3a481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EFCB0-BC31-47CE-8B57-D7E97A2B47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65AA4C-0100-47CE-AE5A-B29F07D7E0C4}">
  <ds:schemaRefs>
    <ds:schemaRef ds:uri="13bd0950-6268-4383-96fe-5fe3a48110ec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terms/"/>
    <ds:schemaRef ds:uri="http://purl.org/dc/dcmitype/"/>
    <ds:schemaRef ds:uri="http://schemas.openxmlformats.org/package/2006/metadata/core-properties"/>
    <ds:schemaRef ds:uri="1b5a303a-3c2d-46af-894d-5a63675fdf5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5D13AA-4D9B-4D8C-ACD8-BF37CD08D5F2}">
  <ds:schemaRefs>
    <ds:schemaRef ds:uri="13bd0950-6268-4383-96fe-5fe3a48110ec"/>
    <ds:schemaRef ds:uri="1b5a303a-3c2d-46af-894d-5a63675fdf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8605</TotalTime>
  <Words>1465</Words>
  <Application>Microsoft Macintosh PowerPoint</Application>
  <PresentationFormat>Widescreen</PresentationFormat>
  <Paragraphs>255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Helvetica</vt:lpstr>
      <vt:lpstr>Wingdings</vt:lpstr>
      <vt:lpstr>Office Theme</vt:lpstr>
      <vt:lpstr>Uncertainty Quantification (UQ) for  Modeling and Simulation at NASA</vt:lpstr>
      <vt:lpstr>UQ: Enabling Credible Modeling and Simulation (M&amp;S) at NASA</vt:lpstr>
      <vt:lpstr>Multifidelity UQ Research and Development</vt:lpstr>
      <vt:lpstr>Transitioning UQ Research to NASA Engineering</vt:lpstr>
      <vt:lpstr>Trajectory Simulation for EDL</vt:lpstr>
      <vt:lpstr>Trajectory Simulation for EDL</vt:lpstr>
      <vt:lpstr>Trajectory Simulation for EDL</vt:lpstr>
      <vt:lpstr>Trajectory Simulation for EDL</vt:lpstr>
      <vt:lpstr>Trajectory Simulation for EDL</vt:lpstr>
      <vt:lpstr>Reliability Analysis for the xEMU Spacesuit</vt:lpstr>
      <vt:lpstr>Reliability Analysis for the xEMU Spacesuit</vt:lpstr>
      <vt:lpstr>Reliability Analysis for the xEMU Spacesuit</vt:lpstr>
      <vt:lpstr>Reliability Analysis for the xEMU Spacesuit</vt:lpstr>
      <vt:lpstr>Reliability Analysis for the xEMU Spacesuit</vt:lpstr>
      <vt:lpstr>Summary: UQ at NASA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James E. (LARC-D309)</dc:creator>
  <cp:lastModifiedBy>Warner, James E. (LARC-D309)</cp:lastModifiedBy>
  <cp:revision>626</cp:revision>
  <dcterms:created xsi:type="dcterms:W3CDTF">2020-04-22T20:27:45Z</dcterms:created>
  <dcterms:modified xsi:type="dcterms:W3CDTF">2023-03-16T15:16:58Z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0x0101000DB1CA95448E8341BAC02D84F836706E</vt:lpwstr>
  </property>
</Properties>
</file>