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343" r:id="rId2"/>
    <p:sldId id="503" r:id="rId3"/>
    <p:sldId id="5236" r:id="rId4"/>
    <p:sldId id="5266" r:id="rId5"/>
    <p:sldId id="257" r:id="rId6"/>
    <p:sldId id="258" r:id="rId7"/>
    <p:sldId id="5237" r:id="rId8"/>
    <p:sldId id="5267" r:id="rId9"/>
    <p:sldId id="505" r:id="rId10"/>
    <p:sldId id="563" r:id="rId11"/>
    <p:sldId id="310" r:id="rId12"/>
    <p:sldId id="5269" r:id="rId13"/>
    <p:sldId id="5252" r:id="rId14"/>
    <p:sldId id="5270" r:id="rId15"/>
    <p:sldId id="5272" r:id="rId16"/>
    <p:sldId id="5278" r:id="rId17"/>
    <p:sldId id="5263" r:id="rId18"/>
    <p:sldId id="5265" r:id="rId19"/>
    <p:sldId id="5253" r:id="rId20"/>
    <p:sldId id="5255" r:id="rId21"/>
    <p:sldId id="5257" r:id="rId22"/>
    <p:sldId id="5258" r:id="rId23"/>
    <p:sldId id="5259" r:id="rId24"/>
    <p:sldId id="5261" r:id="rId25"/>
    <p:sldId id="5275" r:id="rId26"/>
    <p:sldId id="5262" r:id="rId27"/>
    <p:sldId id="526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96C5FD-0174-9943-9E17-FCC1098BB135}">
          <p14:sldIdLst/>
        </p14:section>
        <p14:section name="Default Section" id="{F7B099C4-1AB9-A848-BFC0-2C4ACA614635}">
          <p14:sldIdLst>
            <p14:sldId id="343"/>
            <p14:sldId id="503"/>
            <p14:sldId id="5236"/>
            <p14:sldId id="5266"/>
            <p14:sldId id="257"/>
            <p14:sldId id="258"/>
            <p14:sldId id="5237"/>
            <p14:sldId id="5267"/>
            <p14:sldId id="505"/>
            <p14:sldId id="563"/>
            <p14:sldId id="310"/>
            <p14:sldId id="5269"/>
            <p14:sldId id="5252"/>
            <p14:sldId id="5270"/>
            <p14:sldId id="5272"/>
            <p14:sldId id="5278"/>
            <p14:sldId id="5263"/>
            <p14:sldId id="5265"/>
            <p14:sldId id="5253"/>
            <p14:sldId id="5255"/>
            <p14:sldId id="5257"/>
            <p14:sldId id="5258"/>
            <p14:sldId id="5259"/>
            <p14:sldId id="5261"/>
            <p14:sldId id="5275"/>
            <p14:sldId id="5262"/>
            <p14:sldId id="5264"/>
          </p14:sldIdLst>
        </p14:section>
        <p14:section name="Extra Slides" id="{173A8032-A03C-DB49-9CAA-81C79887CEB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88E5"/>
    <a:srgbClr val="FFB432"/>
    <a:srgbClr val="D8052C"/>
    <a:srgbClr val="55AEFF"/>
    <a:srgbClr val="FFC0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70"/>
    <p:restoredTop sz="96327"/>
  </p:normalViewPr>
  <p:slideViewPr>
    <p:cSldViewPr snapToGrid="0">
      <p:cViewPr varScale="1">
        <p:scale>
          <a:sx n="224" d="100"/>
          <a:sy n="224" d="100"/>
        </p:scale>
        <p:origin x="464"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208207-69EA-6247-8698-68618ECD1E01}" type="datetimeFigureOut">
              <a:rPr lang="en-US" smtClean="0"/>
              <a:t>3/16/23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1ADA9-C624-6143-959A-B45328EE80BA}" type="slidenum">
              <a:rPr lang="en-US" smtClean="0"/>
              <a:t>‹#›</a:t>
            </a:fld>
            <a:endParaRPr lang="en-US"/>
          </a:p>
        </p:txBody>
      </p:sp>
    </p:spTree>
    <p:extLst>
      <p:ext uri="{BB962C8B-B14F-4D97-AF65-F5344CB8AC3E}">
        <p14:creationId xmlns:p14="http://schemas.microsoft.com/office/powerpoint/2010/main" val="402639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Matthew Houghton. I am with the NASA Langley Research Center Dynamic systems and control branch. Together with Michael Acheson, Andrew Patterson, Alex Oshin, and Irene Gregory, this is a presentation of our group's work on Combined Bernstein polynomial Optimal Reciprocal collision avoidance Differential dynamic programming for </a:t>
            </a:r>
            <a:r>
              <a:rPr lang="en-US" dirty="0" err="1"/>
              <a:t>traj</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831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cs typeface="Times"/>
              </a:rPr>
              <a:t>Many UAM vehicles and vehicle concepts are known to have highly complex nonlinear dynamics due to effector </a:t>
            </a:r>
            <a:r>
              <a:rPr lang="en-US" dirty="0" err="1">
                <a:cs typeface="Times"/>
              </a:rPr>
              <a:t>overactuation</a:t>
            </a:r>
            <a:r>
              <a:rPr lang="en-US" dirty="0">
                <a:cs typeface="Times"/>
              </a:rPr>
              <a:t> and multiple aircraft transitions in their standard concept of operations. General trajectory planning with these types of dynamics is computationally complex and made even worse by the introduction of state constraints for collision avoidance. The motivation behind this work was to generate dynamically feasible trajectories for UAM VTOL vehicles that provide collision avoidance of obstacles while decreasing computational cost. To do so, we propose the COBRA-DDP algorithm, an integration of Bernstein polynomials, the Optimal reciprocal collision avoidance algorithm, and Differential Dynamic programming. In this presentation, we will break down the components necessary for the algorithm, provide experimental results demonstrating the effectiveness of COBRA-DDP and discuss conclusions and future work.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361AF7-9B77-47EC-AB9C-5166E1AF0ED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131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types of crowded airspace that UAM vehicles will be expected to operate within, a trajectory </a:t>
            </a:r>
            <a:r>
              <a:rPr lang="en-US" dirty="0" err="1"/>
              <a:t>replanner</a:t>
            </a:r>
            <a:r>
              <a:rPr lang="en-US" dirty="0"/>
              <a:t> must be able to provide dynamically feasible trajectories in real time and these trajectories must be able to account for a large number of obstacles, both stationary and moving; cooperative and uncooperative. To tackle these requirements, the algorithm, Com… or COBRA-DDP utilizes the strengths of its core components, BP’s, ORCA, and DDP while mitigating their individual limitations</a:t>
            </a:r>
          </a:p>
          <a:p>
            <a:endParaRPr lang="en-US" dirty="0"/>
          </a:p>
          <a:p>
            <a:endParaRPr lang="en-US" dirty="0"/>
          </a:p>
          <a:p>
            <a:r>
              <a:rPr lang="en-US" dirty="0"/>
              <a:t>Bernstein polynomials are a fast and compact means of trajectory representation, but one segment is not capable of representing all curves, ORCA allows for fast computation  of collision avoidance trajectories given multiple obstacles but does not insure dynamic feasibility, and final DDP provides optimization of dynamically feasible trajectories, but has a significant degradation in computational speed with the incorporation of state constraints, </a:t>
            </a:r>
            <a:r>
              <a:rPr lang="en-US" dirty="0" err="1"/>
              <a:t>ie</a:t>
            </a:r>
            <a:r>
              <a:rPr lang="en-US" dirty="0"/>
              <a:t> obstacles.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25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Bernstein polynomial or BP curves provide a parametric representation of trajectories that are compact and allow for sampling at arbitrary times. BP’s have a physical interpretation that allows for fast constraint checking and can directly compute derivatives, as the differentiation of a BP curve also yields a BP curve.</a:t>
            </a:r>
          </a:p>
          <a:p>
            <a:endParaRPr lang="en-US" b="1" dirty="0"/>
          </a:p>
          <a:p>
            <a:r>
              <a:rPr lang="en-US" b="1" dirty="0"/>
              <a:t>Main Idea</a:t>
            </a:r>
            <a:endParaRPr lang="en-US" b="0" dirty="0"/>
          </a:p>
          <a:p>
            <a:r>
              <a:rPr lang="en-US" b="0" dirty="0"/>
              <a:t>Parametric representation is good:</a:t>
            </a:r>
          </a:p>
          <a:p>
            <a:r>
              <a:rPr lang="en-US" b="0" dirty="0"/>
              <a:t>	- allows sampling at arbitrary times</a:t>
            </a:r>
          </a:p>
          <a:p>
            <a:r>
              <a:rPr lang="en-US" b="0" dirty="0"/>
              <a:t>	- compact representation for curves that can be expanded as needed (more sample times/ more derivative evaluations </a:t>
            </a:r>
            <a:r>
              <a:rPr lang="en-US" b="0" dirty="0" err="1"/>
              <a:t>etc</a:t>
            </a:r>
            <a:r>
              <a:rPr lang="en-US" b="0" dirty="0"/>
              <a:t>)</a:t>
            </a:r>
          </a:p>
          <a:p>
            <a:r>
              <a:rPr lang="en-US" b="0" dirty="0"/>
              <a:t>Bernstein polynomials have nice properties (not necessarily true of other polynomial representations)</a:t>
            </a:r>
          </a:p>
          <a:p>
            <a:r>
              <a:rPr lang="en-US" b="0" dirty="0"/>
              <a:t>	- integration with other methods</a:t>
            </a:r>
          </a:p>
          <a:p>
            <a:r>
              <a:rPr lang="en-US" b="0" dirty="0"/>
              <a:t>	- constraint checking</a:t>
            </a:r>
          </a:p>
          <a:p>
            <a:r>
              <a:rPr lang="en-US" b="1" dirty="0"/>
              <a:t>Limitation</a:t>
            </a:r>
            <a:endParaRPr lang="en-US" b="0" dirty="0"/>
          </a:p>
          <a:p>
            <a:r>
              <a:rPr lang="en-US" b="0" dirty="0"/>
              <a:t>	- Can directly compute derivatives</a:t>
            </a:r>
          </a:p>
          <a:p>
            <a:r>
              <a:rPr lang="en-US" b="0" dirty="0"/>
              <a:t>	- But derivatives cannot be specified a priori</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FE02-8FC5-4354-8C48-DEE37C0F2C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106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Waypoints allow us to directly express initial/terminal dynamic constraints of a trajectory. By utilizing the unique mapping from waypoints to Bernstein control points, ORCA waypoints can be directly converted into a continuous curve which can be sampled by DDP to inform path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r>
              <a:rPr lang="en-US" b="1" dirty="0"/>
              <a:t>Main Idea</a:t>
            </a:r>
            <a:endParaRPr lang="en-US" b="0" dirty="0"/>
          </a:p>
          <a:p>
            <a:r>
              <a:rPr lang="en-US" b="0" dirty="0"/>
              <a:t>Waypoints allow us to directly express initial/terminal dynamic constraints on trajectory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Challenge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How do we compute a curve from this waypoint? </a:t>
            </a:r>
          </a:p>
          <a:p>
            <a:r>
              <a:rPr lang="en-US" b="1" dirty="0"/>
              <a:t>Answer</a:t>
            </a:r>
            <a:endParaRPr lang="en-US" b="0" dirty="0"/>
          </a:p>
          <a:p>
            <a:r>
              <a:rPr lang="en-US" b="0" dirty="0"/>
              <a:t>There is a unique mapping from waypoints to Bernstein control points</a:t>
            </a:r>
          </a:p>
          <a:p>
            <a:r>
              <a:rPr lang="en-US" b="0" dirty="0"/>
              <a:t>	- based on definition of Bernstein derivative</a:t>
            </a:r>
          </a:p>
          <a:p>
            <a:r>
              <a:rPr lang="en-US" b="1" dirty="0"/>
              <a:t>Enables</a:t>
            </a:r>
          </a:p>
          <a:p>
            <a:r>
              <a:rPr lang="en-US" b="0" dirty="0"/>
              <a:t>ORCA: output can be directly converted into continuous curve</a:t>
            </a:r>
          </a:p>
          <a:p>
            <a:r>
              <a:rPr lang="en-US" b="0" dirty="0"/>
              <a:t>Continuous curve can be sampled by DDP to inform path planning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6EFE02-8FC5-4354-8C48-DEE37C0F2C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837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ORCA algorithm originates from the robotics community as a navigational method capable of path planning with multiple fixed and moving obstacles. ORCA begins by taking in position, velocity, and safety radius  information of both the own-ship and obstacles. ORCA then converts the information into a velocity object representation that provides mathematical guarantees of a collision free trajectory given a set look-ahead time. It then outputs the velocity magnitude and direction necessary to complete the trajectory, where the velocity can be adjusted depending on the other vehicle or obstacles cooperation with the maneuver.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337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Quadratic typical running cost</a:t>
            </a:r>
          </a:p>
        </p:txBody>
      </p:sp>
      <p:sp>
        <p:nvSpPr>
          <p:cNvPr id="4" name="Slide Number Placeholder 3"/>
          <p:cNvSpPr>
            <a:spLocks noGrp="1"/>
          </p:cNvSpPr>
          <p:nvPr>
            <p:ph type="sldNum" sz="quarter" idx="5"/>
          </p:nvPr>
        </p:nvSpPr>
        <p:spPr/>
        <p:txBody>
          <a:bodyPr/>
          <a:lstStyle/>
          <a:p>
            <a:pPr>
              <a:defRPr/>
            </a:pPr>
            <a:fld id="{60361AF7-9B77-47EC-AB9C-5166E1AF0EDF}" type="slidenum">
              <a:rPr lang="en-US" altLang="en-US" smtClean="0"/>
              <a:pPr>
                <a:defRPr/>
              </a:pPr>
              <a:t>9</a:t>
            </a:fld>
            <a:endParaRPr lang="en-US" altLang="en-US"/>
          </a:p>
        </p:txBody>
      </p:sp>
    </p:spTree>
    <p:extLst>
      <p:ext uri="{BB962C8B-B14F-4D97-AF65-F5344CB8AC3E}">
        <p14:creationId xmlns:p14="http://schemas.microsoft.com/office/powerpoint/2010/main" val="2660596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Differential Dynamic programming name it again here</a:t>
            </a:r>
          </a:p>
        </p:txBody>
      </p:sp>
      <p:sp>
        <p:nvSpPr>
          <p:cNvPr id="4" name="Slide Number Placeholder 3"/>
          <p:cNvSpPr>
            <a:spLocks noGrp="1"/>
          </p:cNvSpPr>
          <p:nvPr>
            <p:ph type="sldNum" sz="quarter" idx="5"/>
          </p:nvPr>
        </p:nvSpPr>
        <p:spPr/>
        <p:txBody>
          <a:bodyPr/>
          <a:lstStyle/>
          <a:p>
            <a:pPr>
              <a:defRPr/>
            </a:pPr>
            <a:fld id="{60361AF7-9B77-47EC-AB9C-5166E1AF0EDF}" type="slidenum">
              <a:rPr lang="en-US" altLang="en-US" smtClean="0"/>
              <a:pPr>
                <a:defRPr/>
              </a:pPr>
              <a:t>10</a:t>
            </a:fld>
            <a:endParaRPr lang="en-US" altLang="en-US"/>
          </a:p>
        </p:txBody>
      </p:sp>
    </p:spTree>
    <p:extLst>
      <p:ext uri="{BB962C8B-B14F-4D97-AF65-F5344CB8AC3E}">
        <p14:creationId xmlns:p14="http://schemas.microsoft.com/office/powerpoint/2010/main" val="3224362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DDP is an optimal control approach that enables planning over nonlinear dynamics using quadratic approximations of the cost and quadratic or linear approximations of the dynamics to displays quadratic convergence. The standard implementation of DDP uses the cost set up below and does not consider state or control constraints. To incorporate the state constraints necessary for collision avoidance, there are variations such as Augmented </a:t>
            </a:r>
            <a:r>
              <a:rPr lang="en-US" dirty="0" err="1"/>
              <a:t>Lagrangian</a:t>
            </a:r>
            <a:r>
              <a:rPr lang="en-US" dirty="0"/>
              <a:t> DDP  or AL-DDP. This method converts the single constrained problem into a series of unconstrained problems by adding a penalty functions to the cost as shown. This creates an inner loop  and outer loop where the trajectory is optimized followed by adjustments to the penalty parameters if the constraints are not met. This process increases the computational complexity of the algorithm relative to the standard variation.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444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discuss the integration of ORCA and BPs. The goal of this integration is to recognize potential collisions and modify the </a:t>
            </a:r>
            <a:r>
              <a:rPr lang="en-US" dirty="0" err="1"/>
              <a:t>ownship</a:t>
            </a:r>
            <a:r>
              <a:rPr lang="en-US" dirty="0"/>
              <a:t> trajectory to ensure smooth collision avoidance. Initially, BP trajectories of waypoints for the </a:t>
            </a:r>
            <a:r>
              <a:rPr lang="en-US" dirty="0" err="1"/>
              <a:t>ownship</a:t>
            </a:r>
            <a:r>
              <a:rPr lang="en-US" dirty="0"/>
              <a:t> and obstacles are passed into ORCA. ORCA then performs collision detection along each timestep of the own-ship trajectory. If a collision is detected, ORCA determines the velocity that avoids collision and is closest to the desired velocity. This information is used to update the set of BP trajectory waypoints and provides a smooth collision avoidant trajectory.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039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let’s discuss the interaction between BPs and DDP. Once ORCA provides the new simplified trajectory via BP waypoints, it is converted into useful states for DDP to optimize. For the Lift + Cruise vehicle used in the experiments, DDP requires the position, body velocities, Euler angles, angular rates, rotor rates, and effector surfaces for a trajectory.</a:t>
            </a:r>
          </a:p>
          <a:p>
            <a:endParaRPr lang="en-US" dirty="0"/>
          </a:p>
          <a:p>
            <a:r>
              <a:rPr lang="en-US" dirty="0"/>
              <a:t> The position of the vehicle can be directly converted from the simplified trajectory, while the body velocities and </a:t>
            </a:r>
            <a:r>
              <a:rPr lang="en-US" dirty="0" err="1"/>
              <a:t>euler</a:t>
            </a:r>
            <a:r>
              <a:rPr lang="en-US" dirty="0"/>
              <a:t> angles can be analytically converted from the inertial velocities of the trajectory. </a:t>
            </a:r>
          </a:p>
          <a:p>
            <a:endParaRPr lang="en-US" dirty="0"/>
          </a:p>
          <a:p>
            <a:r>
              <a:rPr lang="en-US" dirty="0"/>
              <a:t>Finally, the other states and controls are linearly interpolated from a set of trim conditions for the vehicle in cruise at various speeds. </a:t>
            </a:r>
          </a:p>
          <a:p>
            <a:endParaRPr lang="en-US" dirty="0"/>
          </a:p>
          <a:p>
            <a:r>
              <a:rPr lang="en-US" dirty="0"/>
              <a:t>While nonoptimal, these states and controls serve as a reasonable initial trajectory for DDP to optimize. Thanks to the BP waypoint specification, the simplified trajectory is able to be sampled efficiently at any timestep necessary for DDP to feasibly control the vehicle.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492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put it all together, we have a flow chart depicting the the algorithm implementation. </a:t>
            </a:r>
          </a:p>
          <a:p>
            <a:endParaRPr lang="en-US" dirty="0"/>
          </a:p>
          <a:p>
            <a:r>
              <a:rPr lang="en-US" dirty="0"/>
              <a:t>COBRA-DDP takes in an initial trajectory that is able to be converted into BP waypoints, this for example can be a previous DDP optimized trajectory or a typical flight path.</a:t>
            </a:r>
          </a:p>
          <a:p>
            <a:endParaRPr lang="en-US" dirty="0"/>
          </a:p>
          <a:p>
            <a:r>
              <a:rPr lang="en-US" dirty="0"/>
              <a:t>ORCA checks along the trajectory for potential collisions, and if none are found, the vehicle continues with the previous trajectory.</a:t>
            </a:r>
          </a:p>
          <a:p>
            <a:endParaRPr lang="en-US" dirty="0"/>
          </a:p>
          <a:p>
            <a:r>
              <a:rPr lang="en-US" dirty="0"/>
              <a:t>If a collision is found, ORCA uses the desired velocity direction to calculate a simplified collision avoidant trajectory that is converted into BP waypoints to create a new smooth trajectory</a:t>
            </a:r>
          </a:p>
          <a:p>
            <a:endParaRPr lang="en-US" dirty="0"/>
          </a:p>
          <a:p>
            <a:r>
              <a:rPr lang="en-US" dirty="0"/>
              <a:t>The trajectory is converted to the vehicle states and controls necessary for DDP to optimize.</a:t>
            </a:r>
          </a:p>
          <a:p>
            <a:endParaRPr lang="en-US" dirty="0"/>
          </a:p>
          <a:p>
            <a:r>
              <a:rPr lang="en-US" dirty="0"/>
              <a:t>DDP then provides a dynamically feasible trajectory for the vehicle to follow that is checked for collision by ORCA and if shown to avoid the collision, is passed as an updated trajectory for the vehicle.</a:t>
            </a:r>
          </a:p>
          <a:p>
            <a:endParaRPr lang="en-US" dirty="0"/>
          </a:p>
          <a:p>
            <a:r>
              <a:rPr lang="en-US" dirty="0"/>
              <a:t>This approach leverages the speed of ORCA’s collision checking, its ability to inform a collision avoidant trajectory with a desired velocity, the evaluation benefits of BPs and DDP’s ability to optimize for a dynamically feasible trajectory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994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experiments were applied to the NASA (RVLT)  revolutionary Vertical Lift Technologies(RVLT) Lift + Cruise UAM Vehicle. The initial trajectory shown in the above figure as green has a safety breach caused by the black obstacle below it. When provided the initial trajectory, COBRA-DDP recognizes the proximity violations denoted as red asterisks, and replans the blue trajectory waypoints to avoid the collision. DDP then optimizes this suggested trajectory to make it dynamically feasible. The lower plot shows the  minimum separation distance of each trajectory. The blue line shows the initial trajectory where it fails to maintain separation. The ORCA suggested trajectory and DDP optimized trajectory are depicted as the blue dashed line and the green line respectively. Both are able to avoid collision in this case.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824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look at the states to see how effectively DDP  in blue was able to follow the suggested trajectory in orange. While there are some adjustments made by DDP in velocities and angles necessary to make the trajectory dynamically feasible, overall DDP effectively follows the position requirements necessary to avoid collision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585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present a similar initial trajectory though with a stationary obstacle 75 ft to the right, violating the safety radius. Again COBRA-DDP is able to recognize the potential violation and replan a dynamically feasible maneuver that is able to maintain separation distance.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45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direct state comparison, there is a noted difference between the suggested roll angle and the DDP roll angle. This is due to the conversion of the BP trajectory from waypoints to states only having cruise trim values for creating the suggested trajectory. Despite the infeasibility of this trajectory, DDP optimized to roll properly and perform a collision avoidant maneuver.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480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review a comparison of COBRA-DDP and its potential benefits for state-constrained algorithms such as AL-DDP. AL-DDP was tasked with providing collision avoidant trajectories for the two previous experiments. In both cases, when provided the same </a:t>
            </a:r>
            <a:r>
              <a:rPr lang="en-US" dirty="0" err="1"/>
              <a:t>warmstart</a:t>
            </a:r>
            <a:r>
              <a:rPr lang="en-US" dirty="0"/>
              <a:t> information as COBRA-DDP, the simple cruise trajectory, AL-DDP was unable to optimize out of a collision. These trajectories are shown in orange on the plots. When provided no </a:t>
            </a:r>
            <a:r>
              <a:rPr lang="en-US" dirty="0" err="1"/>
              <a:t>warmstart</a:t>
            </a:r>
            <a:r>
              <a:rPr lang="en-US" dirty="0"/>
              <a:t> information, AL-DDP consistently optimizes a trajectory that avoids underneath the obstacle, even in the turning case. These maneuvers, shown in magenta, while not inherently dangerous, pose a concerning limitation for implementations using this information. Lastly, AL-DDP was provided COBRA-DDP’s trajectory as </a:t>
            </a:r>
            <a:r>
              <a:rPr lang="en-US" dirty="0" err="1"/>
              <a:t>warmstart</a:t>
            </a:r>
            <a:r>
              <a:rPr lang="en-US" dirty="0"/>
              <a:t> information. Shown in blue, AL-DDP is able to optimize the trajectory further while maintaining a similar flight maneuver as COBRA-DDP. This demonstrates that COBRA-DDP is capable of also providing a </a:t>
            </a:r>
            <a:r>
              <a:rPr lang="en-US" dirty="0" err="1"/>
              <a:t>warmstart</a:t>
            </a:r>
            <a:r>
              <a:rPr lang="en-US" dirty="0"/>
              <a:t> trajectory for other state constrained algorithms while providing a preferred collision avoidance direction.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744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COBRA-DDP is able to plan dynamically feasible collision avoidant trajectories. It is able to select preferential avoidance directions that can serve as the basis for flight traffic rules and the results are able to enhance the optimization of other state-constrained optimizers. Future work in this direction would involve a model predictive control implementation of COBRA-DDP, demonstrating its advantage when considering many obstacles, and providing enhancements to the current algorithm to improve planning and the speed of its implementation.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71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like to acknowledge the T cubed project, Autonomous systems and intelligent contingency management for their support.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032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 for your time. If you have any questions, please contact us via the email address provided. Thank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A2C86-764A-1848-8F1A-DA04057218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6012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pPr>
              <a:defRPr/>
            </a:pPr>
            <a:r>
              <a:rPr lang="nb-NO"/>
              <a:t>NASA Langley Research Center</a:t>
            </a:r>
            <a:endParaRPr lang="en-US" dirty="0"/>
          </a:p>
        </p:txBody>
      </p:sp>
      <p:sp>
        <p:nvSpPr>
          <p:cNvPr id="9" name="Slide Number Placeholder 8"/>
          <p:cNvSpPr>
            <a:spLocks noGrp="1"/>
          </p:cNvSpPr>
          <p:nvPr>
            <p:ph type="sldNum" sz="quarter" idx="12"/>
          </p:nvPr>
        </p:nvSpPr>
        <p:spPr/>
        <p:txBody>
          <a:bodyPr/>
          <a:lstStyle/>
          <a:p>
            <a:fld id="{612A962A-E308-412C-B6D7-A21864CFEAEB}" type="slidenum">
              <a:rPr lang="en-US" smtClean="0"/>
              <a:pPr/>
              <a:t>‹#›</a:t>
            </a:fld>
            <a:endParaRPr lang="en-US"/>
          </a:p>
        </p:txBody>
      </p:sp>
    </p:spTree>
    <p:extLst>
      <p:ext uri="{BB962C8B-B14F-4D97-AF65-F5344CB8AC3E}">
        <p14:creationId xmlns:p14="http://schemas.microsoft.com/office/powerpoint/2010/main" val="42453076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10" name="Date Placeholder 9"/>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pPr>
              <a:defRPr/>
            </a:pPr>
            <a:r>
              <a:rPr lang="nb-NO"/>
              <a:t>NASA Langley Research Center</a:t>
            </a:r>
            <a:endParaRPr lang="en-US" dirty="0"/>
          </a:p>
        </p:txBody>
      </p:sp>
      <p:sp>
        <p:nvSpPr>
          <p:cNvPr id="12" name="Slide Number Placeholder 11"/>
          <p:cNvSpPr>
            <a:spLocks noGrp="1"/>
          </p:cNvSpPr>
          <p:nvPr>
            <p:ph type="sldNum" sz="quarter" idx="12"/>
          </p:nvPr>
        </p:nvSpPr>
        <p:spPr/>
        <p:txBody>
          <a:bodyPr/>
          <a:lstStyle/>
          <a:p>
            <a:fld id="{612A962A-E308-412C-B6D7-A21864CFEAEB}" type="slidenum">
              <a:rPr lang="en-US" smtClean="0"/>
              <a:pPr/>
              <a:t>‹#›</a:t>
            </a:fld>
            <a:endParaRPr lang="en-US"/>
          </a:p>
        </p:txBody>
      </p:sp>
    </p:spTree>
    <p:extLst>
      <p:ext uri="{BB962C8B-B14F-4D97-AF65-F5344CB8AC3E}">
        <p14:creationId xmlns:p14="http://schemas.microsoft.com/office/powerpoint/2010/main" val="9185041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81609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nb-NO"/>
              <a:t>NASA Langley Research Center</a:t>
            </a:r>
            <a:endParaRPr lang="en-US" dirty="0"/>
          </a:p>
        </p:txBody>
      </p:sp>
      <p:sp>
        <p:nvSpPr>
          <p:cNvPr id="5" name="Slide Number Placeholder 4"/>
          <p:cNvSpPr>
            <a:spLocks noGrp="1"/>
          </p:cNvSpPr>
          <p:nvPr>
            <p:ph type="sldNum" sz="quarter" idx="12"/>
          </p:nvPr>
        </p:nvSpPr>
        <p:spPr/>
        <p:txBody>
          <a:bodyPr/>
          <a:lstStyle/>
          <a:p>
            <a:fld id="{612A962A-E308-412C-B6D7-A21864CFEAEB}" type="slidenum">
              <a:rPr lang="en-US" smtClean="0"/>
              <a:pPr/>
              <a:t>‹#›</a:t>
            </a:fld>
            <a:endParaRPr lang="en-US"/>
          </a:p>
        </p:txBody>
      </p:sp>
      <p:cxnSp>
        <p:nvCxnSpPr>
          <p:cNvPr id="6" name="Straight Connector 5"/>
          <p:cNvCxnSpPr/>
          <p:nvPr userDrawn="1"/>
        </p:nvCxnSpPr>
        <p:spPr bwMode="auto">
          <a:xfrm>
            <a:off x="304800" y="839000"/>
            <a:ext cx="10363200" cy="1588"/>
          </a:xfrm>
          <a:prstGeom prst="line">
            <a:avLst/>
          </a:prstGeom>
          <a:solidFill>
            <a:schemeClr val="accent1"/>
          </a:solidFill>
          <a:ln w="38100" cap="flat" cmpd="sng" algn="ctr">
            <a:gradFill flip="none" rotWithShape="1">
              <a:gsLst>
                <a:gs pos="0">
                  <a:srgbClr val="000090"/>
                </a:gs>
                <a:gs pos="48000">
                  <a:srgbClr val="161CFE"/>
                </a:gs>
                <a:gs pos="86000">
                  <a:schemeClr val="bg1"/>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10932200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6048" y="1125856"/>
            <a:ext cx="10363200" cy="1362075"/>
          </a:xfrm>
        </p:spPr>
        <p:txBody>
          <a:bodyPr anchor="t"/>
          <a:lstStyle>
            <a:lvl1pPr algn="l">
              <a:defRPr sz="4000" b="1" cap="none" baseline="0"/>
            </a:lvl1pPr>
          </a:lstStyle>
          <a:p>
            <a:r>
              <a:rPr lang="en-US" dirty="0"/>
              <a:t>Click to edit Master title style</a:t>
            </a:r>
          </a:p>
        </p:txBody>
      </p:sp>
      <p:sp>
        <p:nvSpPr>
          <p:cNvPr id="3" name="Text Placeholder 2"/>
          <p:cNvSpPr>
            <a:spLocks noGrp="1"/>
          </p:cNvSpPr>
          <p:nvPr>
            <p:ph type="body" idx="1"/>
          </p:nvPr>
        </p:nvSpPr>
        <p:spPr>
          <a:xfrm>
            <a:off x="966048" y="3581402"/>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grpSp>
        <p:nvGrpSpPr>
          <p:cNvPr id="6" name="Group 5"/>
          <p:cNvGrpSpPr>
            <a:grpSpLocks noChangeAspect="1"/>
          </p:cNvGrpSpPr>
          <p:nvPr userDrawn="1"/>
        </p:nvGrpSpPr>
        <p:grpSpPr>
          <a:xfrm>
            <a:off x="1" y="64623"/>
            <a:ext cx="1189857" cy="849779"/>
            <a:chOff x="4554245" y="2340643"/>
            <a:chExt cx="2832994" cy="2023280"/>
          </a:xfrm>
        </p:grpSpPr>
        <p:pic>
          <p:nvPicPr>
            <p:cNvPr id="7" name="Picture 6">
              <a:extLst>
                <a:ext uri="{FF2B5EF4-FFF2-40B4-BE49-F238E27FC236}">
                  <a16:creationId xmlns:a16="http://schemas.microsoft.com/office/drawing/2014/main" id="{7F5583B1-E1F8-42BC-8588-CD348F33A6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4245" y="2522477"/>
              <a:ext cx="2832994" cy="1841446"/>
            </a:xfrm>
            <a:prstGeom prst="rect">
              <a:avLst/>
            </a:prstGeom>
          </p:spPr>
        </p:pic>
        <p:cxnSp>
          <p:nvCxnSpPr>
            <p:cNvPr id="8" name="Elbow Connector 101">
              <a:extLst>
                <a:ext uri="{FF2B5EF4-FFF2-40B4-BE49-F238E27FC236}">
                  <a16:creationId xmlns:a16="http://schemas.microsoft.com/office/drawing/2014/main" id="{139C4C07-BCB1-475E-9A01-3FD962C21DF7}"/>
                </a:ext>
              </a:extLst>
            </p:cNvPr>
            <p:cNvCxnSpPr>
              <a:cxnSpLocks/>
              <a:endCxn id="10" idx="1"/>
            </p:cNvCxnSpPr>
            <p:nvPr/>
          </p:nvCxnSpPr>
          <p:spPr>
            <a:xfrm flipV="1">
              <a:off x="5098536" y="2653321"/>
              <a:ext cx="528567" cy="494509"/>
            </a:xfrm>
            <a:prstGeom prst="bentConnector3">
              <a:avLst>
                <a:gd name="adj1" fmla="val -1280"/>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 name="Elbow Connector 102">
              <a:extLst>
                <a:ext uri="{FF2B5EF4-FFF2-40B4-BE49-F238E27FC236}">
                  <a16:creationId xmlns:a16="http://schemas.microsoft.com/office/drawing/2014/main" id="{BDDF0994-267C-4502-8633-98F8817D91E9}"/>
                </a:ext>
              </a:extLst>
            </p:cNvPr>
            <p:cNvCxnSpPr>
              <a:cxnSpLocks/>
              <a:stCxn id="10" idx="3"/>
            </p:cNvCxnSpPr>
            <p:nvPr/>
          </p:nvCxnSpPr>
          <p:spPr>
            <a:xfrm>
              <a:off x="6314384" y="2653321"/>
              <a:ext cx="385579" cy="682999"/>
            </a:xfrm>
            <a:prstGeom prst="bentConnector2">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descr="Scientists create electronic memory cells that can ape human brain">
              <a:extLst>
                <a:ext uri="{FF2B5EF4-FFF2-40B4-BE49-F238E27FC236}">
                  <a16:creationId xmlns:a16="http://schemas.microsoft.com/office/drawing/2014/main" id="{861E6B51-13EE-42CC-BDC0-0501F756D1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465" r="23960"/>
            <a:stretch/>
          </p:blipFill>
          <p:spPr bwMode="auto">
            <a:xfrm>
              <a:off x="5627103" y="2340643"/>
              <a:ext cx="687281" cy="6253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57930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5" y="160338"/>
            <a:ext cx="10972800" cy="563562"/>
          </a:xfrm>
          <a:prstGeom prst="rect">
            <a:avLst/>
          </a:prstGeom>
        </p:spPr>
        <p:txBody>
          <a:bodyPr lIns="91429" tIns="45714" rIns="91429" bIns="45714"/>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lIns="91429" tIns="45714" rIns="91429" bIns="4571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a:prstGeom prst="rect">
            <a:avLst/>
          </a:prstGeom>
        </p:spPr>
        <p:txBody>
          <a:bodyPr lIns="91429" tIns="45714" rIns="91429" bIns="45714"/>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356352"/>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146" fontAlgn="base">
              <a:spcBef>
                <a:spcPct val="0"/>
              </a:spcBef>
              <a:spcAft>
                <a:spcPct val="0"/>
              </a:spcAft>
            </a:pPr>
            <a:endParaRPr lang="en-US" dirty="0">
              <a:solidFill>
                <a:prstClr val="black"/>
              </a:solidFill>
              <a:latin typeface="Arial" pitchFamily="34" charset="0"/>
              <a:ea typeface="ＭＳ Ｐゴシック" pitchFamily="34" charset="-128"/>
            </a:endParaRPr>
          </a:p>
        </p:txBody>
      </p:sp>
      <p:sp>
        <p:nvSpPr>
          <p:cNvPr id="6" name="Footer Placeholder 4"/>
          <p:cNvSpPr>
            <a:spLocks noGrp="1"/>
          </p:cNvSpPr>
          <p:nvPr>
            <p:ph type="ftr" sz="quarter" idx="11"/>
          </p:nvPr>
        </p:nvSpPr>
        <p:spPr>
          <a:xfrm>
            <a:off x="4165600" y="6356352"/>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146" fontAlgn="base">
              <a:spcBef>
                <a:spcPct val="0"/>
              </a:spcBef>
              <a:spcAft>
                <a:spcPct val="0"/>
              </a:spcAft>
              <a:defRPr/>
            </a:pPr>
            <a:r>
              <a:rPr lang="en-US">
                <a:solidFill>
                  <a:prstClr val="black"/>
                </a:solidFill>
              </a:rPr>
              <a:t>NASA Langley Research Center</a:t>
            </a:r>
            <a:endParaRPr lang="en-US" dirty="0">
              <a:solidFill>
                <a:prstClr val="black"/>
              </a:solidFill>
            </a:endParaRPr>
          </a:p>
        </p:txBody>
      </p:sp>
      <p:sp>
        <p:nvSpPr>
          <p:cNvPr id="7" name="Slide Number Placeholder 5"/>
          <p:cNvSpPr>
            <a:spLocks noGrp="1"/>
          </p:cNvSpPr>
          <p:nvPr>
            <p:ph type="sldNum" sz="quarter" idx="12"/>
          </p:nvPr>
        </p:nvSpPr>
        <p:spPr>
          <a:xfrm>
            <a:off x="8737600" y="6356352"/>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146" fontAlgn="base">
              <a:spcBef>
                <a:spcPct val="0"/>
              </a:spcBef>
              <a:spcAft>
                <a:spcPct val="0"/>
              </a:spcAft>
            </a:pPr>
            <a:fld id="{93302D8E-5A17-4765-B8CC-5A3BC007F47C}" type="slidenum">
              <a:rPr lang="en-US" smtClean="0">
                <a:solidFill>
                  <a:prstClr val="black"/>
                </a:solidFill>
                <a:latin typeface="Arial" pitchFamily="34" charset="0"/>
                <a:ea typeface="ＭＳ Ｐゴシック" pitchFamily="34" charset="-128"/>
              </a:rPr>
              <a:pPr defTabSz="457146" fontAlgn="base">
                <a:spcBef>
                  <a:spcPct val="0"/>
                </a:spcBef>
                <a:spcAft>
                  <a:spcPct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18017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2"/>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146" fontAlgn="base">
              <a:spcBef>
                <a:spcPct val="0"/>
              </a:spcBef>
              <a:spcAft>
                <a:spcPct val="0"/>
              </a:spcAft>
            </a:pPr>
            <a:endParaRPr lang="en-US" dirty="0">
              <a:solidFill>
                <a:prstClr val="black"/>
              </a:solidFill>
              <a:latin typeface="Arial" pitchFamily="34" charset="0"/>
              <a:ea typeface="ＭＳ Ｐゴシック" pitchFamily="34" charset="-128"/>
            </a:endParaRPr>
          </a:p>
        </p:txBody>
      </p:sp>
      <p:sp>
        <p:nvSpPr>
          <p:cNvPr id="3" name="Footer Placeholder 4"/>
          <p:cNvSpPr>
            <a:spLocks noGrp="1"/>
          </p:cNvSpPr>
          <p:nvPr>
            <p:ph type="ftr" sz="quarter" idx="11"/>
          </p:nvPr>
        </p:nvSpPr>
        <p:spPr>
          <a:xfrm>
            <a:off x="4165600" y="6356352"/>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146" fontAlgn="base">
              <a:spcBef>
                <a:spcPct val="0"/>
              </a:spcBef>
              <a:spcAft>
                <a:spcPct val="0"/>
              </a:spcAft>
              <a:defRPr/>
            </a:pPr>
            <a:r>
              <a:rPr lang="en-US">
                <a:solidFill>
                  <a:prstClr val="black"/>
                </a:solidFill>
              </a:rPr>
              <a:t>NASA Langley Research Center</a:t>
            </a:r>
            <a:endParaRPr lang="en-US" dirty="0">
              <a:solidFill>
                <a:prstClr val="black"/>
              </a:solidFill>
            </a:endParaRPr>
          </a:p>
        </p:txBody>
      </p:sp>
      <p:sp>
        <p:nvSpPr>
          <p:cNvPr id="4" name="Slide Number Placeholder 5"/>
          <p:cNvSpPr>
            <a:spLocks noGrp="1"/>
          </p:cNvSpPr>
          <p:nvPr>
            <p:ph type="sldNum" sz="quarter" idx="12"/>
          </p:nvPr>
        </p:nvSpPr>
        <p:spPr>
          <a:xfrm>
            <a:off x="8737600" y="6356352"/>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146" fontAlgn="base">
              <a:spcBef>
                <a:spcPct val="0"/>
              </a:spcBef>
              <a:spcAft>
                <a:spcPct val="0"/>
              </a:spcAft>
            </a:pPr>
            <a:fld id="{B0E17E62-4D95-4119-AA43-AFE0B028F176}" type="slidenum">
              <a:rPr lang="en-US" smtClean="0">
                <a:solidFill>
                  <a:prstClr val="black"/>
                </a:solidFill>
                <a:latin typeface="Arial" pitchFamily="34" charset="0"/>
                <a:ea typeface="ＭＳ Ｐゴシック" pitchFamily="34" charset="-128"/>
              </a:rPr>
              <a:pPr defTabSz="457146" fontAlgn="base">
                <a:spcBef>
                  <a:spcPct val="0"/>
                </a:spcBef>
                <a:spcAft>
                  <a:spcPct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4294379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xfrm>
            <a:off x="5486400" y="6378576"/>
            <a:ext cx="5700184" cy="403225"/>
          </a:xfrm>
        </p:spPr>
        <p:txBody>
          <a:bodyPr rtlCol="0"/>
          <a:lstStyle>
            <a:lvl1pPr eaLnBrk="0" fontAlgn="auto" hangingPunct="0">
              <a:spcBef>
                <a:spcPts val="0"/>
              </a:spcBef>
              <a:spcAft>
                <a:spcPts val="0"/>
              </a:spcAft>
              <a:defRPr i="1">
                <a:solidFill>
                  <a:prstClr val="black">
                    <a:tint val="75000"/>
                  </a:prstClr>
                </a:solidFill>
                <a:latin typeface="Arial Narrow" charset="0"/>
                <a:ea typeface="+mn-ea"/>
              </a:defRPr>
            </a:lvl1pPr>
          </a:lstStyle>
          <a:p>
            <a:pPr>
              <a:defRPr/>
            </a:pPr>
            <a:r>
              <a:rPr lang="pt-BR"/>
              <a:t>NASA Langley Research Center</a:t>
            </a:r>
            <a:endParaRPr lang="en-US"/>
          </a:p>
        </p:txBody>
      </p:sp>
      <p:sp>
        <p:nvSpPr>
          <p:cNvPr id="5" name="Rectangle 15"/>
          <p:cNvSpPr>
            <a:spLocks noGrp="1" noChangeArrowheads="1"/>
          </p:cNvSpPr>
          <p:nvPr>
            <p:ph type="sldNum" sz="quarter" idx="11"/>
          </p:nvPr>
        </p:nvSpPr>
        <p:spPr>
          <a:xfrm>
            <a:off x="11277600" y="6392864"/>
            <a:ext cx="550333" cy="388937"/>
          </a:xfrm>
          <a:prstGeom prst="rect">
            <a:avLst/>
          </a:prstGeom>
        </p:spPr>
        <p:txBody>
          <a:bodyPr vert="horz" wrap="square" lIns="91440" tIns="45720" rIns="91440" bIns="45720" numCol="1" anchor="t" anchorCtr="0" compatLnSpc="1">
            <a:prstTxWarp prst="textNoShape">
              <a:avLst/>
            </a:prstTxWarp>
          </a:bodyPr>
          <a:lstStyle>
            <a:lvl1pPr>
              <a:defRPr i="1">
                <a:solidFill>
                  <a:prstClr val="black"/>
                </a:solidFill>
                <a:latin typeface="Arial Narrow" pitchFamily="34" charset="0"/>
                <a:ea typeface="ＭＳ Ｐゴシック" pitchFamily="34" charset="-128"/>
                <a:cs typeface="+mn-cs"/>
              </a:defRPr>
            </a:lvl1pPr>
          </a:lstStyle>
          <a:p>
            <a:pPr eaLnBrk="1" hangingPunct="1">
              <a:defRPr/>
            </a:pPr>
            <a:fld id="{FED27483-AFEA-4ACC-BD4F-C1C9D2EFD4A6}" type="slidenum">
              <a:rPr lang="en-US" sz="1800" smtClean="0"/>
              <a:pPr eaLnBrk="1" hangingPunct="1">
                <a:defRPr/>
              </a:pPr>
              <a:t>‹#›</a:t>
            </a:fld>
            <a:endParaRPr lang="en-US" sz="1800"/>
          </a:p>
        </p:txBody>
      </p:sp>
    </p:spTree>
    <p:extLst>
      <p:ext uri="{BB962C8B-B14F-4D97-AF65-F5344CB8AC3E}">
        <p14:creationId xmlns:p14="http://schemas.microsoft.com/office/powerpoint/2010/main" val="1229208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638185" cy="499840"/>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a:xfrm>
            <a:off x="10875482" y="6460852"/>
            <a:ext cx="978355" cy="365125"/>
          </a:xfrm>
          <a:prstGeom prst="rect">
            <a:avLst/>
          </a:prstGeom>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3" name="Date Placeholder 2">
            <a:extLst>
              <a:ext uri="{FF2B5EF4-FFF2-40B4-BE49-F238E27FC236}">
                <a16:creationId xmlns:a16="http://schemas.microsoft.com/office/drawing/2014/main" id="{6B83970A-EB8A-48A6-A968-A3C96EA74CFB}"/>
              </a:ext>
            </a:extLst>
          </p:cNvPr>
          <p:cNvSpPr>
            <a:spLocks noGrp="1"/>
          </p:cNvSpPr>
          <p:nvPr>
            <p:ph type="dt" sz="half" idx="13"/>
          </p:nvPr>
        </p:nvSpPr>
        <p:spPr>
          <a:xfrm>
            <a:off x="338163" y="6498076"/>
            <a:ext cx="2743200" cy="365125"/>
          </a:xfrm>
          <a:prstGeom prst="rect">
            <a:avLst/>
          </a:prstGeom>
        </p:spPr>
        <p:txBody>
          <a:bodyPr/>
          <a:lstStyle/>
          <a:p>
            <a:endParaRPr lang="en-US" sz="1200"/>
          </a:p>
        </p:txBody>
      </p:sp>
      <p:sp>
        <p:nvSpPr>
          <p:cNvPr id="4" name="Footer Placeholder 3">
            <a:extLst>
              <a:ext uri="{FF2B5EF4-FFF2-40B4-BE49-F238E27FC236}">
                <a16:creationId xmlns:a16="http://schemas.microsoft.com/office/drawing/2014/main" id="{64810CAD-D29D-4D02-9C2B-42E2491EB2AB}"/>
              </a:ext>
            </a:extLst>
          </p:cNvPr>
          <p:cNvSpPr>
            <a:spLocks noGrp="1"/>
          </p:cNvSpPr>
          <p:nvPr>
            <p:ph type="ftr" sz="quarter" idx="14"/>
          </p:nvPr>
        </p:nvSpPr>
        <p:spPr>
          <a:xfrm>
            <a:off x="4038600" y="6460854"/>
            <a:ext cx="4114800" cy="365125"/>
          </a:xfrm>
          <a:prstGeom prst="rect">
            <a:avLst/>
          </a:prstGeom>
        </p:spPr>
        <p:txBody>
          <a:bodyPr/>
          <a:lstStyle/>
          <a:p>
            <a:r>
              <a:rPr lang="en-US" sz="1200"/>
              <a:t>NASA Langley Research Center</a:t>
            </a:r>
          </a:p>
        </p:txBody>
      </p:sp>
    </p:spTree>
    <p:extLst>
      <p:ext uri="{BB962C8B-B14F-4D97-AF65-F5344CB8AC3E}">
        <p14:creationId xmlns:p14="http://schemas.microsoft.com/office/powerpoint/2010/main" val="962805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24241" y="0"/>
            <a:ext cx="10591819"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312232" y="891731"/>
            <a:ext cx="11516501" cy="5464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p:cNvCxnSpPr/>
          <p:nvPr userDrawn="1"/>
        </p:nvCxnSpPr>
        <p:spPr bwMode="auto">
          <a:xfrm>
            <a:off x="304800" y="762000"/>
            <a:ext cx="10363200" cy="1588"/>
          </a:xfrm>
          <a:prstGeom prst="line">
            <a:avLst/>
          </a:prstGeom>
          <a:solidFill>
            <a:schemeClr val="accent1"/>
          </a:solidFill>
          <a:ln w="38100" cap="flat" cmpd="sng" algn="ctr">
            <a:gradFill flip="none" rotWithShape="1">
              <a:gsLst>
                <a:gs pos="0">
                  <a:srgbClr val="000090"/>
                </a:gs>
                <a:gs pos="48000">
                  <a:srgbClr val="161CFE"/>
                </a:gs>
                <a:gs pos="86000">
                  <a:schemeClr val="bg1"/>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049002" y="24261"/>
            <a:ext cx="985309" cy="773247"/>
          </a:xfrm>
          <a:prstGeom prst="rect">
            <a:avLst/>
          </a:prstGeom>
          <a:noFill/>
          <a:ln w="9525">
            <a:noFill/>
            <a:miter lim="800000"/>
            <a:headEnd/>
            <a:tailEnd/>
          </a:ln>
        </p:spPr>
      </p:pic>
      <p:sp>
        <p:nvSpPr>
          <p:cNvPr id="6" name="Footer Placeholder 5"/>
          <p:cNvSpPr>
            <a:spLocks noGrp="1"/>
          </p:cNvSpPr>
          <p:nvPr>
            <p:ph type="ftr" sz="quarter" idx="3"/>
          </p:nvPr>
        </p:nvSpPr>
        <p:spPr>
          <a:xfrm>
            <a:off x="4190229" y="6629403"/>
            <a:ext cx="3860800" cy="202907"/>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000" i="0">
                <a:solidFill>
                  <a:srgbClr val="898989"/>
                </a:solidFill>
                <a:latin typeface="Calibri" pitchFamily="34" charset="0"/>
                <a:ea typeface="ＭＳ Ｐゴシック" charset="-128"/>
                <a:cs typeface="+mn-cs"/>
              </a:defRPr>
            </a:lvl1pPr>
          </a:lstStyle>
          <a:p>
            <a:pPr>
              <a:defRPr/>
            </a:pPr>
            <a:r>
              <a:rPr lang="nb-NO"/>
              <a:t>NASA Langley Research Center</a:t>
            </a:r>
            <a:endParaRPr lang="en-US" dirty="0"/>
          </a:p>
        </p:txBody>
      </p:sp>
      <p:sp>
        <p:nvSpPr>
          <p:cNvPr id="2" name="Date Placeholder 1"/>
          <p:cNvSpPr>
            <a:spLocks noGrp="1"/>
          </p:cNvSpPr>
          <p:nvPr>
            <p:ph type="dt" sz="half" idx="2"/>
          </p:nvPr>
        </p:nvSpPr>
        <p:spPr>
          <a:xfrm>
            <a:off x="37721" y="6629403"/>
            <a:ext cx="1169167" cy="221379"/>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3" name="Slide Number Placeholder 2"/>
          <p:cNvSpPr>
            <a:spLocks noGrp="1"/>
          </p:cNvSpPr>
          <p:nvPr>
            <p:ph type="sldNum" sz="quarter" idx="4"/>
          </p:nvPr>
        </p:nvSpPr>
        <p:spPr>
          <a:xfrm>
            <a:off x="11699391" y="6629400"/>
            <a:ext cx="491828" cy="228600"/>
          </a:xfrm>
          <a:prstGeom prst="rect">
            <a:avLst/>
          </a:prstGeom>
        </p:spPr>
        <p:txBody>
          <a:bodyPr vert="horz" lIns="91440" tIns="45720" rIns="91440" bIns="45720" rtlCol="0" anchor="ctr"/>
          <a:lstStyle>
            <a:lvl1pPr algn="r">
              <a:defRPr sz="1000">
                <a:solidFill>
                  <a:schemeClr val="tx1">
                    <a:tint val="75000"/>
                  </a:schemeClr>
                </a:solidFill>
              </a:defRPr>
            </a:lvl1pPr>
          </a:lstStyle>
          <a:p>
            <a:fld id="{612A962A-E308-412C-B6D7-A21864CFEAEB}" type="slidenum">
              <a:rPr lang="en-US" smtClean="0"/>
              <a:pPr/>
              <a:t>‹#›</a:t>
            </a:fld>
            <a:endParaRPr lang="en-US"/>
          </a:p>
        </p:txBody>
      </p:sp>
    </p:spTree>
    <p:extLst>
      <p:ext uri="{BB962C8B-B14F-4D97-AF65-F5344CB8AC3E}">
        <p14:creationId xmlns:p14="http://schemas.microsoft.com/office/powerpoint/2010/main" val="408429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dt="0"/>
  <p:txStyles>
    <p:titleStyle>
      <a:lvl1pPr algn="l" defTabSz="457200" rtl="0" eaLnBrk="1" fontAlgn="base" hangingPunct="1">
        <a:spcBef>
          <a:spcPct val="0"/>
        </a:spcBef>
        <a:spcAft>
          <a:spcPct val="0"/>
        </a:spcAft>
        <a:defRPr lang="en-US" sz="2800" b="1" kern="1200" dirty="0">
          <a:solidFill>
            <a:schemeClr val="tx1"/>
          </a:solidFill>
          <a:latin typeface="+mj-lt"/>
          <a:ea typeface="ＭＳ Ｐゴシック" charset="-128"/>
          <a:cs typeface="Helvetica"/>
        </a:defRPr>
      </a:lvl1pPr>
      <a:lvl2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eaLnBrk="1" fontAlgn="base" hangingPunct="1">
        <a:spcBef>
          <a:spcPct val="0"/>
        </a:spcBef>
        <a:spcAft>
          <a:spcPct val="0"/>
        </a:spcAft>
        <a:defRPr sz="2800" b="1">
          <a:solidFill>
            <a:schemeClr val="tx1"/>
          </a:solidFill>
          <a:latin typeface="Helvetica" charset="0"/>
          <a:ea typeface="ＭＳ Ｐゴシック" charset="-128"/>
        </a:defRPr>
      </a:lvl6pPr>
      <a:lvl7pPr marL="914400" algn="ctr" defTabSz="457200" rtl="0" eaLnBrk="1" fontAlgn="base" hangingPunct="1">
        <a:spcBef>
          <a:spcPct val="0"/>
        </a:spcBef>
        <a:spcAft>
          <a:spcPct val="0"/>
        </a:spcAft>
        <a:defRPr sz="2800" b="1">
          <a:solidFill>
            <a:schemeClr val="tx1"/>
          </a:solidFill>
          <a:latin typeface="Helvetica" charset="0"/>
          <a:ea typeface="ＭＳ Ｐゴシック" charset="-128"/>
        </a:defRPr>
      </a:lvl7pPr>
      <a:lvl8pPr marL="1371600" algn="ctr" defTabSz="457200" rtl="0" eaLnBrk="1" fontAlgn="base" hangingPunct="1">
        <a:spcBef>
          <a:spcPct val="0"/>
        </a:spcBef>
        <a:spcAft>
          <a:spcPct val="0"/>
        </a:spcAft>
        <a:defRPr sz="2800" b="1">
          <a:solidFill>
            <a:schemeClr val="tx1"/>
          </a:solidFill>
          <a:latin typeface="Helvetica" charset="0"/>
          <a:ea typeface="ＭＳ Ｐゴシック" charset="-128"/>
        </a:defRPr>
      </a:lvl8pPr>
      <a:lvl9pPr marL="1828800" algn="ctr" defTabSz="457200" rtl="0" eaLnBrk="1" fontAlgn="base" hangingPunct="1">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eaLnBrk="1" fontAlgn="base" hangingPunct="1">
        <a:spcBef>
          <a:spcPct val="20000"/>
        </a:spcBef>
        <a:spcAft>
          <a:spcPct val="0"/>
        </a:spcAft>
        <a:buFont typeface="Arial" pitchFamily="1" charset="0"/>
        <a:buChar char="•"/>
        <a:defRPr sz="2000" kern="1200">
          <a:solidFill>
            <a:schemeClr val="tx1"/>
          </a:solidFill>
          <a:latin typeface="+mn-lt"/>
          <a:ea typeface="ＭＳ Ｐゴシック" charset="-128"/>
          <a:cs typeface="Helvetica"/>
        </a:defRPr>
      </a:lvl1pPr>
      <a:lvl2pPr marL="742950" indent="-285750" algn="l" defTabSz="457200" rtl="0" eaLnBrk="1" fontAlgn="base" hangingPunct="1">
        <a:spcBef>
          <a:spcPct val="20000"/>
        </a:spcBef>
        <a:spcAft>
          <a:spcPct val="0"/>
        </a:spcAft>
        <a:buFont typeface="Arial" pitchFamily="1" charset="0"/>
        <a:buChar char="–"/>
        <a:defRPr sz="1600" kern="1200">
          <a:solidFill>
            <a:schemeClr val="tx1"/>
          </a:solidFill>
          <a:latin typeface="+mn-lt"/>
          <a:ea typeface="ＭＳ Ｐゴシック" charset="-128"/>
          <a:cs typeface="Helvetica"/>
        </a:defRPr>
      </a:lvl2pPr>
      <a:lvl3pPr marL="1143000" indent="-228600" algn="l" defTabSz="457200" rtl="0" eaLnBrk="1" fontAlgn="base" hangingPunct="1">
        <a:spcBef>
          <a:spcPct val="20000"/>
        </a:spcBef>
        <a:spcAft>
          <a:spcPct val="0"/>
        </a:spcAft>
        <a:buFont typeface="Arial" pitchFamily="1" charset="0"/>
        <a:buChar char="•"/>
        <a:defRPr sz="1600" kern="1200">
          <a:solidFill>
            <a:schemeClr val="tx1"/>
          </a:solidFill>
          <a:latin typeface="+mn-lt"/>
          <a:ea typeface="ＭＳ Ｐゴシック" charset="-128"/>
          <a:cs typeface="Helvetica"/>
        </a:defRPr>
      </a:lvl3pPr>
      <a:lvl4pPr marL="1600200" indent="-228600" algn="l" defTabSz="457200" rtl="0" eaLnBrk="1" fontAlgn="base" hangingPunct="1">
        <a:spcBef>
          <a:spcPct val="20000"/>
        </a:spcBef>
        <a:spcAft>
          <a:spcPct val="0"/>
        </a:spcAft>
        <a:buFont typeface="Arial" pitchFamily="1" charset="0"/>
        <a:buChar char="–"/>
        <a:defRPr sz="1600" kern="1200">
          <a:solidFill>
            <a:schemeClr val="tx1"/>
          </a:solidFill>
          <a:latin typeface="+mn-lt"/>
          <a:ea typeface="ＭＳ Ｐゴシック" charset="-128"/>
          <a:cs typeface="Helvetica"/>
        </a:defRPr>
      </a:lvl4pPr>
      <a:lvl5pPr marL="2057400" indent="-228600" algn="l" defTabSz="457200" rtl="0" eaLnBrk="1" fontAlgn="base" hangingPunct="1">
        <a:spcBef>
          <a:spcPct val="20000"/>
        </a:spcBef>
        <a:spcAft>
          <a:spcPct val="0"/>
        </a:spcAft>
        <a:buFont typeface="Arial" pitchFamily="1" charset="0"/>
        <a:buChar char="»"/>
        <a:defRPr sz="1600" kern="1200">
          <a:solidFill>
            <a:schemeClr val="tx1"/>
          </a:solidFill>
          <a:latin typeface="+mn-lt"/>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omax.github.io/bezierinfo/" TargetMode="Externa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1.emf"/><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4.emf"/><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0.png"/><Relationship Id="rId4" Type="http://schemas.openxmlformats.org/officeDocument/2006/relationships/image" Target="../media/image17.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g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341C0-7963-400B-BC4D-B78787CDDD0A}"/>
              </a:ext>
            </a:extLst>
          </p:cNvPr>
          <p:cNvSpPr>
            <a:spLocks noGrp="1"/>
          </p:cNvSpPr>
          <p:nvPr>
            <p:ph type="ctrTitle"/>
          </p:nvPr>
        </p:nvSpPr>
        <p:spPr>
          <a:xfrm>
            <a:off x="914400" y="1088572"/>
            <a:ext cx="10363200" cy="2705336"/>
          </a:xfrm>
        </p:spPr>
        <p:txBody>
          <a:bodyPr>
            <a:normAutofit/>
          </a:bodyPr>
          <a:lstStyle/>
          <a:p>
            <a:pPr algn="ctr"/>
            <a:r>
              <a:rPr lang="en-US" sz="3600" dirty="0"/>
              <a:t>Combined Bernstein Polynomial, Optimal Reciprocal Collision Avoidance, Differential Dynamic Programming for Trajectory Replanning and Collision Avoidance for UAM Vehicles</a:t>
            </a:r>
            <a:endParaRPr lang="en-US" sz="3600" dirty="0">
              <a:solidFill>
                <a:srgbClr val="FF0000"/>
              </a:solidFill>
            </a:endParaRPr>
          </a:p>
        </p:txBody>
      </p:sp>
      <p:sp>
        <p:nvSpPr>
          <p:cNvPr id="7" name="Subtitle 6">
            <a:extLst>
              <a:ext uri="{FF2B5EF4-FFF2-40B4-BE49-F238E27FC236}">
                <a16:creationId xmlns:a16="http://schemas.microsoft.com/office/drawing/2014/main" id="{BD372C63-7145-4F61-8271-FB3A81007748}"/>
              </a:ext>
            </a:extLst>
          </p:cNvPr>
          <p:cNvSpPr>
            <a:spLocks noGrp="1"/>
          </p:cNvSpPr>
          <p:nvPr>
            <p:ph type="subTitle" idx="1"/>
          </p:nvPr>
        </p:nvSpPr>
        <p:spPr>
          <a:xfrm>
            <a:off x="1828800" y="4063131"/>
            <a:ext cx="8534400" cy="2534761"/>
          </a:xfrm>
        </p:spPr>
        <p:txBody>
          <a:bodyPr>
            <a:normAutofit/>
          </a:bodyPr>
          <a:lstStyle/>
          <a:p>
            <a:r>
              <a:rPr lang="en-US" b="1" dirty="0"/>
              <a:t>Aerospace Control and Guidance Systems Committee Meeting</a:t>
            </a:r>
          </a:p>
          <a:p>
            <a:r>
              <a:rPr lang="en-US" sz="1800" dirty="0"/>
              <a:t>Matthew Houghton, Michael Acheson, Andrew Patterson, Alex Oshin, Irene Gregory</a:t>
            </a:r>
          </a:p>
          <a:p>
            <a:endParaRPr lang="en-US" sz="1800" dirty="0"/>
          </a:p>
          <a:p>
            <a:r>
              <a:rPr lang="en-US" b="1" dirty="0"/>
              <a:t>NASA Langley Research Center</a:t>
            </a:r>
          </a:p>
          <a:p>
            <a:r>
              <a:rPr lang="en-US" b="1" dirty="0"/>
              <a:t>Dynamic Systems &amp; Control Branch D316</a:t>
            </a:r>
          </a:p>
          <a:p>
            <a:endParaRPr lang="en-US" b="1" dirty="0"/>
          </a:p>
          <a:p>
            <a:r>
              <a:rPr lang="en-US" b="1" dirty="0"/>
              <a:t>Presentation Slides</a:t>
            </a:r>
          </a:p>
          <a:p>
            <a:endParaRPr lang="en-US" dirty="0"/>
          </a:p>
        </p:txBody>
      </p:sp>
      <p:sp>
        <p:nvSpPr>
          <p:cNvPr id="2" name="Title 5">
            <a:extLst>
              <a:ext uri="{FF2B5EF4-FFF2-40B4-BE49-F238E27FC236}">
                <a16:creationId xmlns:a16="http://schemas.microsoft.com/office/drawing/2014/main" id="{C1E993D7-B956-BB76-36CB-7EB6B9FE64A5}"/>
              </a:ext>
            </a:extLst>
          </p:cNvPr>
          <p:cNvSpPr txBox="1">
            <a:spLocks/>
          </p:cNvSpPr>
          <p:nvPr/>
        </p:nvSpPr>
        <p:spPr bwMode="auto">
          <a:xfrm>
            <a:off x="914400" y="1088572"/>
            <a:ext cx="10363200" cy="270533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defTabSz="457200" rtl="0" eaLnBrk="1" fontAlgn="base" hangingPunct="1">
              <a:spcBef>
                <a:spcPct val="0"/>
              </a:spcBef>
              <a:spcAft>
                <a:spcPct val="0"/>
              </a:spcAft>
              <a:defRPr lang="en-US" sz="2800" b="1" kern="1200" dirty="0">
                <a:solidFill>
                  <a:schemeClr val="tx1"/>
                </a:solidFill>
                <a:latin typeface="+mj-lt"/>
                <a:ea typeface="ＭＳ Ｐゴシック" charset="-128"/>
                <a:cs typeface="Helvetica"/>
              </a:defRPr>
            </a:lvl1pPr>
            <a:lvl2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eaLnBrk="1" fontAlgn="base" hangingPunct="1">
              <a:spcBef>
                <a:spcPct val="0"/>
              </a:spcBef>
              <a:spcAft>
                <a:spcPct val="0"/>
              </a:spcAft>
              <a:defRPr sz="2800" b="1">
                <a:solidFill>
                  <a:schemeClr val="tx1"/>
                </a:solidFill>
                <a:latin typeface="Helvetica" charset="0"/>
                <a:ea typeface="ＭＳ Ｐゴシック" charset="-128"/>
              </a:defRPr>
            </a:lvl6pPr>
            <a:lvl7pPr marL="914400" algn="ctr" defTabSz="457200" rtl="0" eaLnBrk="1" fontAlgn="base" hangingPunct="1">
              <a:spcBef>
                <a:spcPct val="0"/>
              </a:spcBef>
              <a:spcAft>
                <a:spcPct val="0"/>
              </a:spcAft>
              <a:defRPr sz="2800" b="1">
                <a:solidFill>
                  <a:schemeClr val="tx1"/>
                </a:solidFill>
                <a:latin typeface="Helvetica" charset="0"/>
                <a:ea typeface="ＭＳ Ｐゴシック" charset="-128"/>
              </a:defRPr>
            </a:lvl7pPr>
            <a:lvl8pPr marL="1371600" algn="ctr" defTabSz="457200" rtl="0" eaLnBrk="1" fontAlgn="base" hangingPunct="1">
              <a:spcBef>
                <a:spcPct val="0"/>
              </a:spcBef>
              <a:spcAft>
                <a:spcPct val="0"/>
              </a:spcAft>
              <a:defRPr sz="2800" b="1">
                <a:solidFill>
                  <a:schemeClr val="tx1"/>
                </a:solidFill>
                <a:latin typeface="Helvetica" charset="0"/>
                <a:ea typeface="ＭＳ Ｐゴシック" charset="-128"/>
              </a:defRPr>
            </a:lvl8pPr>
            <a:lvl9pPr marL="1828800" algn="ctr" defTabSz="457200" rtl="0" eaLnBrk="1" fontAlgn="base" hangingPunct="1">
              <a:spcBef>
                <a:spcPct val="0"/>
              </a:spcBef>
              <a:spcAft>
                <a:spcPct val="0"/>
              </a:spcAft>
              <a:defRPr sz="2800" b="1">
                <a:solidFill>
                  <a:schemeClr val="tx1"/>
                </a:solidFill>
                <a:latin typeface="Helvetica" charset="0"/>
                <a:ea typeface="ＭＳ Ｐゴシック" charset="-128"/>
              </a:defRPr>
            </a:lvl9pPr>
          </a:lstStyle>
          <a:p>
            <a:pPr algn="ctr"/>
            <a:r>
              <a:rPr lang="en-US" sz="3600" dirty="0"/>
              <a:t>Combined </a:t>
            </a:r>
            <a:r>
              <a:rPr lang="en-US" sz="3600" dirty="0">
                <a:solidFill>
                  <a:srgbClr val="D8052C"/>
                </a:solidFill>
              </a:rPr>
              <a:t>Bernstein Polynomial</a:t>
            </a:r>
            <a:r>
              <a:rPr lang="en-US" sz="3600" dirty="0"/>
              <a:t>, </a:t>
            </a:r>
            <a:r>
              <a:rPr lang="en-US" sz="3600" dirty="0">
                <a:solidFill>
                  <a:srgbClr val="FFB432"/>
                </a:solidFill>
              </a:rPr>
              <a:t>Optimal Reciprocal Collision Avoidance</a:t>
            </a:r>
            <a:r>
              <a:rPr lang="en-US" sz="3600" dirty="0"/>
              <a:t>, </a:t>
            </a:r>
            <a:r>
              <a:rPr lang="en-US" sz="3600" dirty="0">
                <a:solidFill>
                  <a:srgbClr val="1D88E5"/>
                </a:solidFill>
              </a:rPr>
              <a:t>Differential Dynamic Programming</a:t>
            </a:r>
            <a:r>
              <a:rPr lang="en-US" sz="3600" dirty="0"/>
              <a:t> for Trajectory Replanning and Collision Avoidance for UAM Vehicles</a:t>
            </a:r>
            <a:endParaRPr lang="en-US" sz="3600" dirty="0">
              <a:solidFill>
                <a:srgbClr val="FF0000"/>
              </a:solidFill>
            </a:endParaRPr>
          </a:p>
        </p:txBody>
      </p:sp>
    </p:spTree>
    <p:extLst>
      <p:ext uri="{BB962C8B-B14F-4D97-AF65-F5344CB8AC3E}">
        <p14:creationId xmlns:p14="http://schemas.microsoft.com/office/powerpoint/2010/main" val="1179462489"/>
      </p:ext>
    </p:extLst>
  </p:cSld>
  <p:clrMapOvr>
    <a:masterClrMapping/>
  </p:clrMapOvr>
  <mc:AlternateContent xmlns:mc="http://schemas.openxmlformats.org/markup-compatibility/2006" xmlns:p14="http://schemas.microsoft.com/office/powerpoint/2010/main">
    <mc:Choice Requires="p14">
      <p:transition p14:dur="0" advClick="0" advTm="25815"/>
    </mc:Choice>
    <mc:Fallback xmlns="">
      <p:transition advClick="0" advTm="258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2" presetClass="exit" presetSubtype="4" fill="hold" grpId="0" nodeType="withEffect">
                                  <p:stCondLst>
                                    <p:cond delay="0"/>
                                  </p:stCondLst>
                                  <p:childTnLst>
                                    <p:animEffect transition="out" filter="wipe(down)">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extLst>
    <p:ext uri="{E180D4A7-C9FB-4DFB-919C-405C955672EB}">
      <p14:showEvtLst xmlns:p14="http://schemas.microsoft.com/office/powerpoint/2010/main">
        <p14:playEvt time="17" objId="14"/>
        <p14:stopEvt time="25815" objId="1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6F639D-F304-4A9A-AB14-90A897930467}"/>
              </a:ext>
            </a:extLst>
          </p:cNvPr>
          <p:cNvPicPr>
            <a:picLocks noChangeAspect="1"/>
          </p:cNvPicPr>
          <p:nvPr/>
        </p:nvPicPr>
        <p:blipFill>
          <a:blip r:embed="rId3"/>
          <a:stretch>
            <a:fillRect/>
          </a:stretch>
        </p:blipFill>
        <p:spPr>
          <a:xfrm>
            <a:off x="7748408" y="2486615"/>
            <a:ext cx="4253604" cy="2250928"/>
          </a:xfrm>
          <a:prstGeom prst="rect">
            <a:avLst/>
          </a:prstGeom>
        </p:spPr>
      </p:pic>
      <p:sp>
        <p:nvSpPr>
          <p:cNvPr id="8194" name="Title 1"/>
          <p:cNvSpPr>
            <a:spLocks noGrp="1"/>
          </p:cNvSpPr>
          <p:nvPr>
            <p:ph type="title"/>
          </p:nvPr>
        </p:nvSpPr>
        <p:spPr/>
        <p:txBody>
          <a:bodyPr/>
          <a:lstStyle/>
          <a:p>
            <a:r>
              <a:rPr lang="en-US" altLang="en-US" dirty="0">
                <a:ea typeface="ＭＳ Ｐゴシック" panose="020B0600070205080204" pitchFamily="34" charset="-128"/>
              </a:rPr>
              <a:t>Outline</a:t>
            </a:r>
          </a:p>
        </p:txBody>
      </p:sp>
      <p:sp>
        <p:nvSpPr>
          <p:cNvPr id="8195" name="Content Placeholder 2"/>
          <p:cNvSpPr>
            <a:spLocks noGrp="1"/>
          </p:cNvSpPr>
          <p:nvPr>
            <p:ph idx="1"/>
          </p:nvPr>
        </p:nvSpPr>
        <p:spPr>
          <a:xfrm>
            <a:off x="189988" y="968555"/>
            <a:ext cx="11528697" cy="5421735"/>
          </a:xfrm>
        </p:spPr>
        <p:txBody>
          <a:bodyPr/>
          <a:lstStyle/>
          <a:p>
            <a:r>
              <a:rPr lang="en-US" altLang="en-US" sz="2400" dirty="0">
                <a:ea typeface="ＭＳ Ｐゴシック" panose="020B0600070205080204" pitchFamily="34" charset="-128"/>
              </a:rPr>
              <a:t>Motivation: Trajectory Replanning and Collision Avoidance for VTOL vehicles with highly nonlinear dynamics are slow and computationally costly </a:t>
            </a:r>
          </a:p>
          <a:p>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COBRA-DDP proposed</a:t>
            </a:r>
          </a:p>
          <a:p>
            <a:pPr lvl="1"/>
            <a:r>
              <a:rPr lang="en-US" altLang="en-US" sz="2400" dirty="0">
                <a:solidFill>
                  <a:srgbClr val="D8052C"/>
                </a:solidFill>
                <a:ea typeface="ＭＳ Ｐゴシック" panose="020B0600070205080204" pitchFamily="34" charset="-128"/>
              </a:rPr>
              <a:t>Bernstein Polynomials</a:t>
            </a:r>
          </a:p>
          <a:p>
            <a:pPr lvl="1"/>
            <a:r>
              <a:rPr lang="en-US" altLang="en-US" sz="2400" dirty="0">
                <a:solidFill>
                  <a:srgbClr val="FFC008"/>
                </a:solidFill>
                <a:ea typeface="ＭＳ Ｐゴシック" panose="020B0600070205080204" pitchFamily="34" charset="-128"/>
              </a:rPr>
              <a:t>Optimal Reciprocal Collision Avoidance</a:t>
            </a:r>
          </a:p>
          <a:p>
            <a:pPr lvl="1"/>
            <a:r>
              <a:rPr lang="en-US" altLang="en-US" sz="2400" dirty="0">
                <a:solidFill>
                  <a:srgbClr val="1D88E5"/>
                </a:solidFill>
                <a:ea typeface="ＭＳ Ｐゴシック" panose="020B0600070205080204" pitchFamily="34" charset="-128"/>
              </a:rPr>
              <a:t>Differential Dynamic Programming</a:t>
            </a:r>
          </a:p>
          <a:p>
            <a:pPr lvl="1"/>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Experiments: </a:t>
            </a:r>
          </a:p>
          <a:p>
            <a:pPr lvl="1"/>
            <a:r>
              <a:rPr lang="en-US" altLang="en-US" sz="2400" dirty="0">
                <a:ea typeface="ＭＳ Ｐゴシック" panose="020B0600070205080204" pitchFamily="34" charset="-128"/>
              </a:rPr>
              <a:t>Sample Results demonstrating the algorithm</a:t>
            </a:r>
          </a:p>
          <a:p>
            <a:pPr lvl="1"/>
            <a:endParaRPr lang="en-US" altLang="en-US" sz="2400" dirty="0">
              <a:ea typeface="ＭＳ Ｐゴシック" panose="020B0600070205080204" pitchFamily="34" charset="-128"/>
            </a:endParaRPr>
          </a:p>
          <a:p>
            <a:r>
              <a:rPr lang="en-US" altLang="en-US" sz="2400" dirty="0">
                <a:ea typeface="ＭＳ Ｐゴシック" panose="020B0600070205080204" pitchFamily="34" charset="-128"/>
              </a:rPr>
              <a:t>Conclusions and Ongoing Work</a:t>
            </a:r>
          </a:p>
          <a:p>
            <a:endParaRPr lang="en-US" altLang="en-US" b="1" dirty="0">
              <a:ea typeface="ＭＳ Ｐゴシック" panose="020B0600070205080204" pitchFamily="34" charset="-128"/>
            </a:endParaRPr>
          </a:p>
        </p:txBody>
      </p:sp>
      <p:sp>
        <p:nvSpPr>
          <p:cNvPr id="3" name="TextBox 2">
            <a:extLst>
              <a:ext uri="{FF2B5EF4-FFF2-40B4-BE49-F238E27FC236}">
                <a16:creationId xmlns:a16="http://schemas.microsoft.com/office/drawing/2014/main" id="{3CCA442F-FDDB-1148-BEB5-D0BE666ADBDA}"/>
              </a:ext>
            </a:extLst>
          </p:cNvPr>
          <p:cNvSpPr txBox="1"/>
          <p:nvPr/>
        </p:nvSpPr>
        <p:spPr>
          <a:xfrm>
            <a:off x="7869879" y="2379437"/>
            <a:ext cx="400981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Lift + Cruise</a:t>
            </a:r>
            <a:r>
              <a:rPr kumimoji="0" lang="en-US" sz="1800" b="0" i="0" u="none" strike="noStrike" kern="1200" cap="none" spc="0" normalizeH="0" baseline="0" noProof="0">
                <a:ln>
                  <a:noFill/>
                </a:ln>
                <a:solidFill>
                  <a:prstClr val="black"/>
                </a:solidFill>
                <a:effectLst/>
                <a:uLnTx/>
                <a:uFillTx/>
                <a:latin typeface="Calibri"/>
                <a:ea typeface="+mn-ea"/>
                <a:cs typeface="+mn-cs"/>
              </a:rPr>
              <a:t> VTOL Vehicle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3">
            <a:extLst>
              <a:ext uri="{FF2B5EF4-FFF2-40B4-BE49-F238E27FC236}">
                <a16:creationId xmlns:a16="http://schemas.microsoft.com/office/drawing/2014/main" id="{0EA20547-2828-6636-B81A-43B25A601741}"/>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6" name="Footer Placeholder 5">
            <a:extLst>
              <a:ext uri="{FF2B5EF4-FFF2-40B4-BE49-F238E27FC236}">
                <a16:creationId xmlns:a16="http://schemas.microsoft.com/office/drawing/2014/main" id="{06C242AE-C7E9-A24D-B2F4-297D3CB695DE}"/>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7D6E8481-8621-CB9C-6115-3FD1D972363C}"/>
              </a:ext>
            </a:extLst>
          </p:cNvPr>
          <p:cNvSpPr>
            <a:spLocks noGrp="1"/>
          </p:cNvSpPr>
          <p:nvPr>
            <p:ph type="sldNum" sz="quarter" idx="12"/>
          </p:nvPr>
        </p:nvSpPr>
        <p:spPr/>
        <p:txBody>
          <a:bodyPr/>
          <a:lstStyle/>
          <a:p>
            <a:fld id="{612A962A-E308-412C-B6D7-A21864CFEAEB}" type="slidenum">
              <a:rPr lang="en-US" smtClean="0"/>
              <a:pPr/>
              <a:t>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57214"/>
    </mc:Choice>
    <mc:Fallback xmlns="">
      <p:transition spd="slow" advTm="57214"/>
    </mc:Fallback>
  </mc:AlternateContent>
  <p:extLst>
    <p:ext uri="{E180D4A7-C9FB-4DFB-919C-405C955672EB}">
      <p14:showEvtLst xmlns:p14="http://schemas.microsoft.com/office/powerpoint/2010/main">
        <p14:playEvt time="9" objId="5"/>
        <p14:stopEvt time="57214" objId="5"/>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2F3E5-855B-4F12-A906-792C8284D35E}"/>
              </a:ext>
            </a:extLst>
          </p:cNvPr>
          <p:cNvSpPr>
            <a:spLocks noGrp="1"/>
          </p:cNvSpPr>
          <p:nvPr>
            <p:ph type="title"/>
          </p:nvPr>
        </p:nvSpPr>
        <p:spPr>
          <a:xfrm>
            <a:off x="324240" y="0"/>
            <a:ext cx="10839060" cy="762000"/>
          </a:xfrm>
        </p:spPr>
        <p:txBody>
          <a:bodyPr/>
          <a:lstStyle/>
          <a:p>
            <a:r>
              <a:rPr lang="en-US" sz="2400" b="1" i="1" dirty="0"/>
              <a:t>(CO)</a:t>
            </a:r>
            <a:r>
              <a:rPr lang="en-US" sz="2400" b="1" i="1" dirty="0" err="1"/>
              <a:t>mbined</a:t>
            </a:r>
            <a:r>
              <a:rPr lang="en-US" sz="2400" b="1" i="1" dirty="0"/>
              <a:t> (B)</a:t>
            </a:r>
            <a:r>
              <a:rPr lang="en-US" sz="2400" b="1" i="1" dirty="0" err="1"/>
              <a:t>ernstein</a:t>
            </a:r>
            <a:r>
              <a:rPr lang="en-US" sz="2400" b="1" i="1" dirty="0"/>
              <a:t> Polynomial, Optimal (R)</a:t>
            </a:r>
            <a:r>
              <a:rPr lang="en-US" sz="2400" b="1" i="1" dirty="0" err="1"/>
              <a:t>eciprocal</a:t>
            </a:r>
            <a:r>
              <a:rPr lang="en-US" sz="2400" b="1" i="1" dirty="0"/>
              <a:t> Collision (A)voidance DDP</a:t>
            </a:r>
          </a:p>
        </p:txBody>
      </p:sp>
      <p:sp>
        <p:nvSpPr>
          <p:cNvPr id="5" name="TextBox 4">
            <a:extLst>
              <a:ext uri="{FF2B5EF4-FFF2-40B4-BE49-F238E27FC236}">
                <a16:creationId xmlns:a16="http://schemas.microsoft.com/office/drawing/2014/main" id="{50F5CDDD-2D8F-4724-9C97-3FDBD04657DF}"/>
              </a:ext>
            </a:extLst>
          </p:cNvPr>
          <p:cNvSpPr txBox="1"/>
          <p:nvPr/>
        </p:nvSpPr>
        <p:spPr>
          <a:xfrm>
            <a:off x="555168" y="827314"/>
            <a:ext cx="11234057"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Trajectory Re-planner Requirements: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“Real-time” dynamically feasible trajectories for UAM class (transitioning) vehicles with separation assurances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Dynamic planning for large number of (stationary &amp; moving) cooperative/uncooperative obstacles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8052C"/>
                </a:solidFill>
                <a:effectLst/>
                <a:uLnTx/>
                <a:uFillTx/>
                <a:latin typeface="Calibri"/>
                <a:ea typeface="+mn-ea"/>
                <a:cs typeface="+mn-cs"/>
              </a:rPr>
              <a:t>Piecewise Bernstein Polynomial Curves: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Advantages: Fast and compact trajectory representation, smooth derivatives (position, velocity &amp; acceleration)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Disadvantages: One piece-wise segment can’t represent all curves exactly (e.g., circular arcs)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B432"/>
                </a:solidFill>
                <a:effectLst/>
                <a:uLnTx/>
                <a:uFillTx/>
                <a:latin typeface="Calibri"/>
                <a:ea typeface="+mn-ea"/>
                <a:cs typeface="+mn-cs"/>
              </a:rPr>
              <a:t>Optimal Reciprocal Collision Avoidance  (ORCA):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Advantages: Fast computation for large number of cooperative/non-cooperative with separation assurances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Disadvantages: No assurance of dynamic feasibility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88E5"/>
                </a:solidFill>
                <a:effectLst/>
                <a:uLnTx/>
                <a:uFillTx/>
                <a:latin typeface="Calibri"/>
                <a:ea typeface="+mn-ea"/>
                <a:cs typeface="+mn-cs"/>
              </a:rPr>
              <a:t>Differential Dynamic Programming  (DDP):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Advantages: Fast computation of dynamically feasible optimal trajectories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Disadvantages: Degraded computation speed for incorporation of state constraints (e.g., obstacles)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2F92D12C-716B-418E-A29B-437BB6EDD578}"/>
              </a:ext>
            </a:extLst>
          </p:cNvPr>
          <p:cNvSpPr txBox="1"/>
          <p:nvPr/>
        </p:nvSpPr>
        <p:spPr>
          <a:xfrm>
            <a:off x="8540260" y="1990684"/>
            <a:ext cx="2155371" cy="64633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Combine to get best of each algorithm!</a:t>
            </a:r>
          </a:p>
        </p:txBody>
      </p:sp>
      <p:cxnSp>
        <p:nvCxnSpPr>
          <p:cNvPr id="7" name="Straight Connector 6">
            <a:extLst>
              <a:ext uri="{FF2B5EF4-FFF2-40B4-BE49-F238E27FC236}">
                <a16:creationId xmlns:a16="http://schemas.microsoft.com/office/drawing/2014/main" id="{EEBF1C92-F844-4221-A61B-320B3F98D8A2}"/>
              </a:ext>
            </a:extLst>
          </p:cNvPr>
          <p:cNvCxnSpPr/>
          <p:nvPr/>
        </p:nvCxnSpPr>
        <p:spPr>
          <a:xfrm>
            <a:off x="622304" y="1781298"/>
            <a:ext cx="11098641"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Footer Placeholder 3">
            <a:extLst>
              <a:ext uri="{FF2B5EF4-FFF2-40B4-BE49-F238E27FC236}">
                <a16:creationId xmlns:a16="http://schemas.microsoft.com/office/drawing/2014/main" id="{6FFE5E45-908A-647A-90A3-BFD382E43674}"/>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8" name="Footer Placeholder 7">
            <a:extLst>
              <a:ext uri="{FF2B5EF4-FFF2-40B4-BE49-F238E27FC236}">
                <a16:creationId xmlns:a16="http://schemas.microsoft.com/office/drawing/2014/main" id="{2A81F86F-1139-D13A-66AD-55D61F834952}"/>
              </a:ext>
            </a:extLst>
          </p:cNvPr>
          <p:cNvSpPr>
            <a:spLocks noGrp="1"/>
          </p:cNvSpPr>
          <p:nvPr>
            <p:ph type="ftr" sz="quarter" idx="11"/>
          </p:nvPr>
        </p:nvSpPr>
        <p:spPr/>
        <p:txBody>
          <a:bodyPr/>
          <a:lstStyle/>
          <a:p>
            <a:pPr>
              <a:defRPr/>
            </a:pPr>
            <a:r>
              <a:rPr lang="nb-NO"/>
              <a:t>NASA Langley Research Center</a:t>
            </a:r>
            <a:endParaRPr lang="en-US" dirty="0"/>
          </a:p>
        </p:txBody>
      </p:sp>
      <p:sp>
        <p:nvSpPr>
          <p:cNvPr id="9" name="Slide Number Placeholder 8">
            <a:extLst>
              <a:ext uri="{FF2B5EF4-FFF2-40B4-BE49-F238E27FC236}">
                <a16:creationId xmlns:a16="http://schemas.microsoft.com/office/drawing/2014/main" id="{29F1CEF9-BF34-DDCA-2E93-E2C405474CC9}"/>
              </a:ext>
            </a:extLst>
          </p:cNvPr>
          <p:cNvSpPr>
            <a:spLocks noGrp="1"/>
          </p:cNvSpPr>
          <p:nvPr>
            <p:ph type="sldNum" sz="quarter" idx="12"/>
          </p:nvPr>
        </p:nvSpPr>
        <p:spPr/>
        <p:txBody>
          <a:bodyPr/>
          <a:lstStyle/>
          <a:p>
            <a:fld id="{612A962A-E308-412C-B6D7-A21864CFEAEB}" type="slidenum">
              <a:rPr lang="en-US" smtClean="0"/>
              <a:pPr/>
              <a:t>3</a:t>
            </a:fld>
            <a:endParaRPr lang="en-US"/>
          </a:p>
        </p:txBody>
      </p:sp>
    </p:spTree>
    <p:extLst>
      <p:ext uri="{BB962C8B-B14F-4D97-AF65-F5344CB8AC3E}">
        <p14:creationId xmlns:p14="http://schemas.microsoft.com/office/powerpoint/2010/main" val="3438416729"/>
      </p:ext>
    </p:extLst>
  </p:cSld>
  <p:clrMapOvr>
    <a:masterClrMapping/>
  </p:clrMapOvr>
  <mc:AlternateContent xmlns:mc="http://schemas.openxmlformats.org/markup-compatibility/2006" xmlns:p14="http://schemas.microsoft.com/office/powerpoint/2010/main">
    <mc:Choice Requires="p14">
      <p:transition p14:dur="0" advClick="0" advTm="38090"/>
    </mc:Choice>
    <mc:Fallback xmlns="">
      <p:transition advClick="0" advTm="38090"/>
    </mc:Fallback>
  </mc:AlternateContent>
  <p:extLst>
    <p:ext uri="{E180D4A7-C9FB-4DFB-919C-405C955672EB}">
      <p14:showEvtLst xmlns:p14="http://schemas.microsoft.com/office/powerpoint/2010/main">
        <p14:playEvt time="11" objId="11"/>
        <p14:stopEvt time="38090" objId="11"/>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322C9C-FD1B-0167-15D9-06E58CFA65E7}"/>
              </a:ext>
            </a:extLst>
          </p:cNvPr>
          <p:cNvSpPr/>
          <p:nvPr/>
        </p:nvSpPr>
        <p:spPr>
          <a:xfrm>
            <a:off x="-10510" y="-23210"/>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544F15C-2223-1558-6703-E6B27B742D80}"/>
              </a:ext>
            </a:extLst>
          </p:cNvPr>
          <p:cNvGrpSpPr/>
          <p:nvPr/>
        </p:nvGrpSpPr>
        <p:grpSpPr>
          <a:xfrm>
            <a:off x="25400" y="-48117"/>
            <a:ext cx="9207500" cy="783732"/>
            <a:chOff x="0" y="-35417"/>
            <a:chExt cx="9207500" cy="783732"/>
          </a:xfrm>
        </p:grpSpPr>
        <p:sp>
          <p:nvSpPr>
            <p:cNvPr id="10" name="Rectangle 9">
              <a:extLst>
                <a:ext uri="{FF2B5EF4-FFF2-40B4-BE49-F238E27FC236}">
                  <a16:creationId xmlns:a16="http://schemas.microsoft.com/office/drawing/2014/main" id="{BFF38096-61AE-D710-4AF6-4E8CCC275C10}"/>
                </a:ext>
              </a:extLst>
            </p:cNvPr>
            <p:cNvSpPr/>
            <p:nvPr/>
          </p:nvSpPr>
          <p:spPr>
            <a:xfrm>
              <a:off x="0" y="-354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DFDB6ED3-D89F-9A1A-9A4A-E372DEBC58BC}"/>
                </a:ext>
              </a:extLst>
            </p:cNvPr>
            <p:cNvSpPr/>
            <p:nvPr/>
          </p:nvSpPr>
          <p:spPr>
            <a:xfrm flipV="1">
              <a:off x="6985000" y="-1368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C4E8B96-D94D-9DB4-F581-B801F0AB379E}"/>
              </a:ext>
            </a:extLst>
          </p:cNvPr>
          <p:cNvSpPr>
            <a:spLocks noGrp="1"/>
          </p:cNvSpPr>
          <p:nvPr>
            <p:ph type="title"/>
          </p:nvPr>
        </p:nvSpPr>
        <p:spPr/>
        <p:txBody>
          <a:bodyPr/>
          <a:lstStyle/>
          <a:p>
            <a:r>
              <a:rPr lang="en-US" sz="3200" dirty="0">
                <a:solidFill>
                  <a:schemeClr val="bg1"/>
                </a:solidFill>
              </a:rPr>
              <a:t>Bernstein Polynomials</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622251AB-CAB2-72AF-5B53-C562E642D695}"/>
                  </a:ext>
                </a:extLst>
              </p:cNvPr>
              <p:cNvSpPr txBox="1"/>
              <p:nvPr/>
            </p:nvSpPr>
            <p:spPr>
              <a:xfrm>
                <a:off x="215900" y="946150"/>
                <a:ext cx="5880099" cy="513986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800" dirty="0"/>
                  <a:t>Created in 1912 to prove polynomial’s ability to approximate continuous functions</a:t>
                </a:r>
              </a:p>
              <a:p>
                <a:pPr marL="285750" indent="-285750">
                  <a:spcAft>
                    <a:spcPts val="1200"/>
                  </a:spcAft>
                  <a:buFont typeface="Arial" panose="020B0604020202020204" pitchFamily="34" charset="0"/>
                  <a:buChar char="•"/>
                </a:pPr>
                <a:r>
                  <a:rPr lang="en-US" sz="2800" dirty="0"/>
                  <a:t>Original emphasis was mathematical</a:t>
                </a:r>
              </a:p>
              <a:p>
                <a:pPr marL="285750" indent="-285750">
                  <a:buFont typeface="Arial" panose="020B0604020202020204" pitchFamily="34" charset="0"/>
                  <a:buChar char="•"/>
                </a:pPr>
                <a:r>
                  <a:rPr lang="en-US" sz="2800" dirty="0"/>
                  <a:t>In the 1960-1970’s it was implemented by Renault, dubbed </a:t>
                </a:r>
                <a:r>
                  <a:rPr lang="en-US" sz="2800" i="1" dirty="0"/>
                  <a:t>B</a:t>
                </a:r>
                <a14:m>
                  <m:oMath xmlns:m="http://schemas.openxmlformats.org/officeDocument/2006/math">
                    <m:acc>
                      <m:accPr>
                        <m:chr m:val="́"/>
                        <m:ctrlPr>
                          <a:rPr lang="en-US" sz="2800" i="1" smtClean="0"/>
                        </m:ctrlPr>
                      </m:accPr>
                      <m:e>
                        <m:r>
                          <a:rPr lang="en-US" sz="2800" b="0" i="1" smtClean="0"/>
                          <m:t>𝑒</m:t>
                        </m:r>
                      </m:e>
                    </m:acc>
                  </m:oMath>
                </a14:m>
                <a:r>
                  <a:rPr lang="en-US" sz="2800" i="1" dirty="0" err="1"/>
                  <a:t>zier</a:t>
                </a:r>
                <a:r>
                  <a:rPr lang="en-US" sz="2800" i="1" dirty="0"/>
                  <a:t> Curves</a:t>
                </a:r>
                <a:r>
                  <a:rPr lang="en-US" sz="2800" dirty="0"/>
                  <a:t> as a way to model free-form curves and shapes for automobiles</a:t>
                </a:r>
              </a:p>
              <a:p>
                <a:pPr marL="285750" indent="-285750">
                  <a:buFont typeface="Arial" panose="020B0604020202020204" pitchFamily="34" charset="0"/>
                  <a:buChar char="•"/>
                </a:pPr>
                <a:r>
                  <a:rPr lang="en-US" sz="2800" dirty="0"/>
                  <a:t>Interactive reference:</a:t>
                </a:r>
              </a:p>
              <a:p>
                <a:r>
                  <a:rPr lang="en-US" sz="2800" i="1" dirty="0">
                    <a:effectLst/>
                    <a:latin typeface="Helvetica" pitchFamily="2" charset="0"/>
                  </a:rPr>
                  <a:t>   </a:t>
                </a:r>
                <a:r>
                  <a:rPr lang="en-US" sz="2000" i="1" dirty="0">
                    <a:effectLst/>
                    <a:latin typeface="Helvetica" pitchFamily="2" charset="0"/>
                    <a:hlinkClick r:id="rId2"/>
                  </a:rPr>
                  <a:t>A Primer on Bezier Curves</a:t>
                </a:r>
                <a:endParaRPr lang="en-US" sz="2000" i="1" dirty="0"/>
              </a:p>
            </p:txBody>
          </p:sp>
        </mc:Choice>
        <mc:Fallback>
          <p:sp>
            <p:nvSpPr>
              <p:cNvPr id="12" name="TextBox 11">
                <a:extLst>
                  <a:ext uri="{FF2B5EF4-FFF2-40B4-BE49-F238E27FC236}">
                    <a16:creationId xmlns:a16="http://schemas.microsoft.com/office/drawing/2014/main" id="{622251AB-CAB2-72AF-5B53-C562E642D695}"/>
                  </a:ext>
                </a:extLst>
              </p:cNvPr>
              <p:cNvSpPr txBox="1">
                <a:spLocks noRot="1" noChangeAspect="1" noMove="1" noResize="1" noEditPoints="1" noAdjustHandles="1" noChangeArrowheads="1" noChangeShapeType="1" noTextEdit="1"/>
              </p:cNvSpPr>
              <p:nvPr/>
            </p:nvSpPr>
            <p:spPr>
              <a:xfrm>
                <a:off x="215900" y="946150"/>
                <a:ext cx="5880099" cy="5139869"/>
              </a:xfrm>
              <a:prstGeom prst="rect">
                <a:avLst/>
              </a:prstGeom>
              <a:blipFill>
                <a:blip r:embed="rId3"/>
                <a:stretch>
                  <a:fillRect l="-1720" t="-1232" r="-1505" b="-739"/>
                </a:stretch>
              </a:blipFill>
            </p:spPr>
            <p:txBody>
              <a:bodyPr/>
              <a:lstStyle/>
              <a:p>
                <a:r>
                  <a:rPr lang="en-US">
                    <a:noFill/>
                  </a:rPr>
                  <a:t> </a:t>
                </a:r>
              </a:p>
            </p:txBody>
          </p:sp>
        </mc:Fallback>
      </mc:AlternateContent>
      <p:pic>
        <p:nvPicPr>
          <p:cNvPr id="14" name="Picture 13" descr="Chart, line chart&#10;&#10;Description automatically generated">
            <a:extLst>
              <a:ext uri="{FF2B5EF4-FFF2-40B4-BE49-F238E27FC236}">
                <a16:creationId xmlns:a16="http://schemas.microsoft.com/office/drawing/2014/main" id="{8DEB0DEA-DF0F-1F50-DDE1-B4494571FB69}"/>
              </a:ext>
            </a:extLst>
          </p:cNvPr>
          <p:cNvPicPr>
            <a:picLocks noChangeAspect="1"/>
          </p:cNvPicPr>
          <p:nvPr/>
        </p:nvPicPr>
        <p:blipFill>
          <a:blip r:embed="rId4"/>
          <a:stretch>
            <a:fillRect/>
          </a:stretch>
        </p:blipFill>
        <p:spPr>
          <a:xfrm>
            <a:off x="6816725" y="1231409"/>
            <a:ext cx="4832350" cy="4832350"/>
          </a:xfrm>
          <a:prstGeom prst="rect">
            <a:avLst/>
          </a:prstGeom>
        </p:spPr>
      </p:pic>
      <p:sp>
        <p:nvSpPr>
          <p:cNvPr id="5" name="Footer Placeholder 3">
            <a:extLst>
              <a:ext uri="{FF2B5EF4-FFF2-40B4-BE49-F238E27FC236}">
                <a16:creationId xmlns:a16="http://schemas.microsoft.com/office/drawing/2014/main" id="{615C46FE-4563-CEA6-D9F7-DFCCBC851292}"/>
              </a:ext>
            </a:extLst>
          </p:cNvPr>
          <p:cNvSpPr txBox="1">
            <a:spLocks/>
          </p:cNvSpPr>
          <p:nvPr/>
        </p:nvSpPr>
        <p:spPr>
          <a:xfrm>
            <a:off x="-593852" y="6618343"/>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6" name="Footer Placeholder 5">
            <a:extLst>
              <a:ext uri="{FF2B5EF4-FFF2-40B4-BE49-F238E27FC236}">
                <a16:creationId xmlns:a16="http://schemas.microsoft.com/office/drawing/2014/main" id="{D0344F02-269F-786C-1555-8A3632F62DE2}"/>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710BC125-897D-F997-228E-F4F5D718D9C7}"/>
              </a:ext>
            </a:extLst>
          </p:cNvPr>
          <p:cNvSpPr>
            <a:spLocks noGrp="1"/>
          </p:cNvSpPr>
          <p:nvPr>
            <p:ph type="sldNum" sz="quarter" idx="12"/>
          </p:nvPr>
        </p:nvSpPr>
        <p:spPr/>
        <p:txBody>
          <a:bodyPr/>
          <a:lstStyle/>
          <a:p>
            <a:fld id="{612A962A-E308-412C-B6D7-A21864CFEAEB}" type="slidenum">
              <a:rPr lang="en-US" smtClean="0"/>
              <a:pPr/>
              <a:t>4</a:t>
            </a:fld>
            <a:endParaRPr lang="en-US"/>
          </a:p>
        </p:txBody>
      </p:sp>
      <p:sp>
        <p:nvSpPr>
          <p:cNvPr id="3" name="TextBox 2">
            <a:extLst>
              <a:ext uri="{FF2B5EF4-FFF2-40B4-BE49-F238E27FC236}">
                <a16:creationId xmlns:a16="http://schemas.microsoft.com/office/drawing/2014/main" id="{17E4EA1A-8BF8-570C-2CE5-5A4FDE54D719}"/>
              </a:ext>
            </a:extLst>
          </p:cNvPr>
          <p:cNvSpPr txBox="1"/>
          <p:nvPr/>
        </p:nvSpPr>
        <p:spPr>
          <a:xfrm>
            <a:off x="9125708" y="5833657"/>
            <a:ext cx="750438" cy="369332"/>
          </a:xfrm>
          <a:prstGeom prst="rect">
            <a:avLst/>
          </a:prstGeom>
          <a:noFill/>
        </p:spPr>
        <p:txBody>
          <a:bodyPr wrap="square" rtlCol="0">
            <a:spAutoFit/>
          </a:bodyPr>
          <a:lstStyle/>
          <a:p>
            <a:r>
              <a:rPr lang="en-US" dirty="0">
                <a:solidFill>
                  <a:schemeClr val="tx1">
                    <a:lumMod val="75000"/>
                    <a:lumOff val="25000"/>
                  </a:schemeClr>
                </a:solidFill>
                <a:latin typeface="Times New Roman" panose="02020603050405020304" pitchFamily="18" charset="0"/>
                <a:cs typeface="Times New Roman" panose="02020603050405020304" pitchFamily="18" charset="0"/>
              </a:rPr>
              <a:t>x [ft]</a:t>
            </a:r>
          </a:p>
        </p:txBody>
      </p:sp>
    </p:spTree>
    <p:extLst>
      <p:ext uri="{BB962C8B-B14F-4D97-AF65-F5344CB8AC3E}">
        <p14:creationId xmlns:p14="http://schemas.microsoft.com/office/powerpoint/2010/main" val="25985177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16D2DE9-4A2F-4B11-5F1B-1053A0995B5C}"/>
              </a:ext>
            </a:extLst>
          </p:cNvPr>
          <p:cNvGrpSpPr/>
          <p:nvPr/>
        </p:nvGrpSpPr>
        <p:grpSpPr>
          <a:xfrm>
            <a:off x="0" y="-27266"/>
            <a:ext cx="9232900" cy="765668"/>
            <a:chOff x="0" y="-13685"/>
            <a:chExt cx="9232900" cy="765668"/>
          </a:xfrm>
        </p:grpSpPr>
        <p:sp>
          <p:nvSpPr>
            <p:cNvPr id="7" name="Rectangle 6">
              <a:extLst>
                <a:ext uri="{FF2B5EF4-FFF2-40B4-BE49-F238E27FC236}">
                  <a16:creationId xmlns:a16="http://schemas.microsoft.com/office/drawing/2014/main" id="{BEE61E21-EAB4-7F7F-5BF1-D41189E5EFBD}"/>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470635F9-54A8-D1F2-2C73-A3968D7E6641}"/>
                </a:ext>
              </a:extLst>
            </p:cNvPr>
            <p:cNvSpPr/>
            <p:nvPr/>
          </p:nvSpPr>
          <p:spPr>
            <a:xfrm flipV="1">
              <a:off x="7010400" y="-1368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A7DBC47A-BDA9-484B-A976-F584CF111C00}"/>
              </a:ext>
            </a:extLst>
          </p:cNvPr>
          <p:cNvSpPr txBox="1"/>
          <p:nvPr/>
        </p:nvSpPr>
        <p:spPr>
          <a:xfrm>
            <a:off x="539931" y="185055"/>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Bernstein Polynomials</a:t>
            </a:r>
          </a:p>
        </p:txBody>
      </p:sp>
      <p:sp>
        <p:nvSpPr>
          <p:cNvPr id="32" name="TextBox 31">
            <a:extLst>
              <a:ext uri="{FF2B5EF4-FFF2-40B4-BE49-F238E27FC236}">
                <a16:creationId xmlns:a16="http://schemas.microsoft.com/office/drawing/2014/main" id="{72752537-74F0-4274-A346-86226D2FE4D1}"/>
              </a:ext>
            </a:extLst>
          </p:cNvPr>
          <p:cNvSpPr txBox="1"/>
          <p:nvPr/>
        </p:nvSpPr>
        <p:spPr>
          <a:xfrm>
            <a:off x="539931" y="1024124"/>
            <a:ext cx="6599679" cy="4745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Basics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Polynomial curves using Bernstein basis (rather than monomial basis)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Polynomial coefficients become control points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Benefits of Bernstein Form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Control points have physical interpretation</a:t>
            </a:r>
          </a:p>
          <a:p>
            <a:pPr marL="742950" marR="0" lvl="1" indent="-285750" algn="l" defTabSz="457200" rtl="0" eaLnBrk="1" fontAlgn="base" latinLnBrk="0" hangingPunct="1">
              <a:lnSpc>
                <a:spcPct val="100000"/>
              </a:lnSpc>
              <a:spcBef>
                <a:spcPct val="20000"/>
              </a:spcBef>
              <a:spcAft>
                <a:spcPct val="0"/>
              </a:spcAft>
              <a:buClrTx/>
              <a:buSzTx/>
              <a:buFont typeface="Arial" pitchFamily="1"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Helvetica"/>
              </a:rPr>
              <a:t>Curve connected to end points</a:t>
            </a:r>
          </a:p>
          <a:p>
            <a:pPr marL="742950" marR="0" lvl="1" indent="-285750" algn="l" defTabSz="457200" rtl="0" eaLnBrk="1" fontAlgn="base" latinLnBrk="0" hangingPunct="1">
              <a:lnSpc>
                <a:spcPct val="100000"/>
              </a:lnSpc>
              <a:spcBef>
                <a:spcPct val="20000"/>
              </a:spcBef>
              <a:spcAft>
                <a:spcPct val="0"/>
              </a:spcAft>
              <a:buClrTx/>
              <a:buSzTx/>
              <a:buFont typeface="Arial" pitchFamily="1"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Helvetica"/>
              </a:rPr>
              <a:t>Curve contained inside control points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Fast collision and constraint checking algorithms</a:t>
            </a:r>
          </a:p>
          <a:p>
            <a:pPr marL="742950" marR="0" lvl="1" indent="-285750" algn="l" defTabSz="457200" rtl="0" eaLnBrk="1" fontAlgn="base" latinLnBrk="0" hangingPunct="1">
              <a:lnSpc>
                <a:spcPct val="100000"/>
              </a:lnSpc>
              <a:spcBef>
                <a:spcPct val="20000"/>
              </a:spcBef>
              <a:spcAft>
                <a:spcPct val="0"/>
              </a:spcAft>
              <a:buClrTx/>
              <a:buSzTx/>
              <a:buFont typeface="Arial" pitchFamily="1"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Helvetica"/>
              </a:rPr>
              <a:t>Dynamic feasibility checks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Differentiation yields Bernstein curve</a:t>
            </a:r>
          </a:p>
        </p:txBody>
      </p:sp>
      <p:grpSp>
        <p:nvGrpSpPr>
          <p:cNvPr id="55" name="Group 54">
            <a:extLst>
              <a:ext uri="{FF2B5EF4-FFF2-40B4-BE49-F238E27FC236}">
                <a16:creationId xmlns:a16="http://schemas.microsoft.com/office/drawing/2014/main" id="{ADAB74EA-2025-4DD1-A6BA-5C757BC8714D}"/>
              </a:ext>
            </a:extLst>
          </p:cNvPr>
          <p:cNvGrpSpPr/>
          <p:nvPr/>
        </p:nvGrpSpPr>
        <p:grpSpPr>
          <a:xfrm>
            <a:off x="7827293" y="1143564"/>
            <a:ext cx="3572264" cy="5017652"/>
            <a:chOff x="7798718" y="529789"/>
            <a:chExt cx="3572264" cy="5017652"/>
          </a:xfrm>
        </p:grpSpPr>
        <p:grpSp>
          <p:nvGrpSpPr>
            <p:cNvPr id="31" name="Group 30">
              <a:extLst>
                <a:ext uri="{FF2B5EF4-FFF2-40B4-BE49-F238E27FC236}">
                  <a16:creationId xmlns:a16="http://schemas.microsoft.com/office/drawing/2014/main" id="{64BA0896-ACB7-4751-A05D-9744699115BD}"/>
                </a:ext>
              </a:extLst>
            </p:cNvPr>
            <p:cNvGrpSpPr/>
            <p:nvPr/>
          </p:nvGrpSpPr>
          <p:grpSpPr>
            <a:xfrm>
              <a:off x="7798718" y="1310559"/>
              <a:ext cx="3572264" cy="4236882"/>
              <a:chOff x="7328455" y="423233"/>
              <a:chExt cx="3572264" cy="4236882"/>
            </a:xfrm>
          </p:grpSpPr>
          <p:pic>
            <p:nvPicPr>
              <p:cNvPr id="11" name="Picture 10" descr="Chart, line chart&#10;&#10;Description automatically generated">
                <a:extLst>
                  <a:ext uri="{FF2B5EF4-FFF2-40B4-BE49-F238E27FC236}">
                    <a16:creationId xmlns:a16="http://schemas.microsoft.com/office/drawing/2014/main" id="{6B665331-DB0E-4F4D-AF27-7EACAA4FF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8456" y="423233"/>
                <a:ext cx="3572263" cy="3590551"/>
              </a:xfrm>
              <a:prstGeom prst="rect">
                <a:avLst/>
              </a:prstGeom>
            </p:spPr>
          </p:pic>
          <p:sp>
            <p:nvSpPr>
              <p:cNvPr id="30" name="TextBox 29">
                <a:extLst>
                  <a:ext uri="{FF2B5EF4-FFF2-40B4-BE49-F238E27FC236}">
                    <a16:creationId xmlns:a16="http://schemas.microsoft.com/office/drawing/2014/main" id="{DBA7AAD4-1082-4FC9-96BF-C1623F0D3AEA}"/>
                  </a:ext>
                </a:extLst>
              </p:cNvPr>
              <p:cNvSpPr txBox="1"/>
              <p:nvPr/>
            </p:nvSpPr>
            <p:spPr>
              <a:xfrm>
                <a:off x="7328455" y="4013784"/>
                <a:ext cx="3572263"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Bernstein Polynomial control points and evaluations.</a:t>
                </a:r>
              </a:p>
            </p:txBody>
          </p:sp>
        </p:grpSp>
        <p:sp>
          <p:nvSpPr>
            <p:cNvPr id="34" name="Oval 33">
              <a:extLst>
                <a:ext uri="{FF2B5EF4-FFF2-40B4-BE49-F238E27FC236}">
                  <a16:creationId xmlns:a16="http://schemas.microsoft.com/office/drawing/2014/main" id="{AE9A549A-4EEF-4726-A3B5-5A3668806A69}"/>
                </a:ext>
              </a:extLst>
            </p:cNvPr>
            <p:cNvSpPr/>
            <p:nvPr/>
          </p:nvSpPr>
          <p:spPr>
            <a:xfrm>
              <a:off x="8972203" y="1567543"/>
              <a:ext cx="336864" cy="322217"/>
            </a:xfrm>
            <a:prstGeom prst="ellipse">
              <a:avLst/>
            </a:prstGeom>
            <a:noFill/>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6" name="Straight Arrow Connector 35">
              <a:extLst>
                <a:ext uri="{FF2B5EF4-FFF2-40B4-BE49-F238E27FC236}">
                  <a16:creationId xmlns:a16="http://schemas.microsoft.com/office/drawing/2014/main" id="{8DF57F10-BC78-4009-B796-D6C90C16F84B}"/>
                </a:ext>
              </a:extLst>
            </p:cNvPr>
            <p:cNvCxnSpPr>
              <a:cxnSpLocks/>
              <a:stCxn id="41" idx="2"/>
              <a:endCxn id="34" idx="0"/>
            </p:cNvCxnSpPr>
            <p:nvPr/>
          </p:nvCxnSpPr>
          <p:spPr>
            <a:xfrm>
              <a:off x="8972203" y="1176120"/>
              <a:ext cx="168432" cy="3914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389CC7A-3E66-4F67-8523-BA1AE8869291}"/>
                </a:ext>
              </a:extLst>
            </p:cNvPr>
            <p:cNvSpPr txBox="1"/>
            <p:nvPr/>
          </p:nvSpPr>
          <p:spPr>
            <a:xfrm>
              <a:off x="8284520" y="529789"/>
              <a:ext cx="137536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 point</a:t>
              </a:r>
            </a:p>
          </p:txBody>
        </p:sp>
        <p:cxnSp>
          <p:nvCxnSpPr>
            <p:cNvPr id="47" name="Straight Arrow Connector 46">
              <a:extLst>
                <a:ext uri="{FF2B5EF4-FFF2-40B4-BE49-F238E27FC236}">
                  <a16:creationId xmlns:a16="http://schemas.microsoft.com/office/drawing/2014/main" id="{35DE7551-37C5-4400-81A3-247D8C0AE8B5}"/>
                </a:ext>
              </a:extLst>
            </p:cNvPr>
            <p:cNvCxnSpPr>
              <a:cxnSpLocks/>
              <a:stCxn id="50" idx="2"/>
            </p:cNvCxnSpPr>
            <p:nvPr/>
          </p:nvCxnSpPr>
          <p:spPr>
            <a:xfrm flipH="1">
              <a:off x="9359833" y="1211417"/>
              <a:ext cx="1038502" cy="16460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6FE2687E-B723-4256-BD9F-D570B9AA4627}"/>
                </a:ext>
              </a:extLst>
            </p:cNvPr>
            <p:cNvSpPr txBox="1"/>
            <p:nvPr/>
          </p:nvSpPr>
          <p:spPr>
            <a:xfrm>
              <a:off x="9710652" y="565086"/>
              <a:ext cx="137536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Curve Evaluation</a:t>
              </a:r>
            </a:p>
          </p:txBody>
        </p:sp>
      </p:grpSp>
      <p:sp>
        <p:nvSpPr>
          <p:cNvPr id="3" name="Footer Placeholder 3">
            <a:extLst>
              <a:ext uri="{FF2B5EF4-FFF2-40B4-BE49-F238E27FC236}">
                <a16:creationId xmlns:a16="http://schemas.microsoft.com/office/drawing/2014/main" id="{8E88EA00-7DF2-028A-D506-4F89F3B8F711}"/>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4" name="Footer Placeholder 3">
            <a:extLst>
              <a:ext uri="{FF2B5EF4-FFF2-40B4-BE49-F238E27FC236}">
                <a16:creationId xmlns:a16="http://schemas.microsoft.com/office/drawing/2014/main" id="{3494134E-37AD-7940-D01C-9D00EA3FDB9D}"/>
              </a:ext>
            </a:extLst>
          </p:cNvPr>
          <p:cNvSpPr>
            <a:spLocks noGrp="1"/>
          </p:cNvSpPr>
          <p:nvPr>
            <p:ph type="ftr" sz="quarter" idx="11"/>
          </p:nvPr>
        </p:nvSpPr>
        <p:spPr/>
        <p:txBody>
          <a:bodyPr/>
          <a:lstStyle/>
          <a:p>
            <a:pPr>
              <a:defRPr/>
            </a:pPr>
            <a:r>
              <a:rPr lang="nb-NO"/>
              <a:t>NASA Langley Research Center</a:t>
            </a:r>
            <a:endParaRPr lang="en-US" dirty="0"/>
          </a:p>
        </p:txBody>
      </p:sp>
      <p:sp>
        <p:nvSpPr>
          <p:cNvPr id="9" name="Slide Number Placeholder 8">
            <a:extLst>
              <a:ext uri="{FF2B5EF4-FFF2-40B4-BE49-F238E27FC236}">
                <a16:creationId xmlns:a16="http://schemas.microsoft.com/office/drawing/2014/main" id="{FBB9D2A8-22A2-54BB-987B-EFAB7BB23867}"/>
              </a:ext>
            </a:extLst>
          </p:cNvPr>
          <p:cNvSpPr>
            <a:spLocks noGrp="1"/>
          </p:cNvSpPr>
          <p:nvPr>
            <p:ph type="sldNum" sz="quarter" idx="12"/>
          </p:nvPr>
        </p:nvSpPr>
        <p:spPr/>
        <p:txBody>
          <a:bodyPr/>
          <a:lstStyle/>
          <a:p>
            <a:fld id="{612A962A-E308-412C-B6D7-A21864CFEAEB}" type="slidenum">
              <a:rPr lang="en-US" smtClean="0"/>
              <a:pPr/>
              <a:t>5</a:t>
            </a:fld>
            <a:endParaRPr lang="en-US"/>
          </a:p>
        </p:txBody>
      </p:sp>
    </p:spTree>
    <p:extLst>
      <p:ext uri="{BB962C8B-B14F-4D97-AF65-F5344CB8AC3E}">
        <p14:creationId xmlns:p14="http://schemas.microsoft.com/office/powerpoint/2010/main" val="2261641869"/>
      </p:ext>
    </p:extLst>
  </p:cSld>
  <p:clrMapOvr>
    <a:masterClrMapping/>
  </p:clrMapOvr>
  <mc:AlternateContent xmlns:mc="http://schemas.openxmlformats.org/markup-compatibility/2006" xmlns:p14="http://schemas.microsoft.com/office/powerpoint/2010/main">
    <mc:Choice Requires="p14">
      <p:transition p14:dur="0" advClick="0" advTm="20874"/>
    </mc:Choice>
    <mc:Fallback xmlns="">
      <p:transition advClick="0" advTm="20874"/>
    </mc:Fallback>
  </mc:AlternateContent>
  <p:extLst>
    <p:ext uri="{E180D4A7-C9FB-4DFB-919C-405C955672EB}">
      <p14:showEvtLst xmlns:p14="http://schemas.microsoft.com/office/powerpoint/2010/main">
        <p14:playEvt time="11" objId="3"/>
        <p14:stopEvt time="20874" objId="3"/>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937E9BA-E55A-473A-9A0D-392B24010B16}"/>
              </a:ext>
            </a:extLst>
          </p:cNvPr>
          <p:cNvGrpSpPr/>
          <p:nvPr/>
        </p:nvGrpSpPr>
        <p:grpSpPr>
          <a:xfrm>
            <a:off x="7900805" y="2172958"/>
            <a:ext cx="3575311" cy="4513881"/>
            <a:chOff x="7972190" y="1718347"/>
            <a:chExt cx="3575311" cy="4513881"/>
          </a:xfrm>
        </p:grpSpPr>
        <p:pic>
          <p:nvPicPr>
            <p:cNvPr id="16" name="Picture 15" descr="Chart, line chart&#10;&#10;Description automatically generated">
              <a:extLst>
                <a:ext uri="{FF2B5EF4-FFF2-40B4-BE49-F238E27FC236}">
                  <a16:creationId xmlns:a16="http://schemas.microsoft.com/office/drawing/2014/main" id="{1987A86A-A4EC-47D0-80F3-64CE0A865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2190" y="1718347"/>
              <a:ext cx="3575311" cy="3590551"/>
            </a:xfrm>
            <a:prstGeom prst="rect">
              <a:avLst/>
            </a:prstGeom>
          </p:spPr>
        </p:pic>
        <p:sp>
          <p:nvSpPr>
            <p:cNvPr id="5" name="TextBox 4">
              <a:extLst>
                <a:ext uri="{FF2B5EF4-FFF2-40B4-BE49-F238E27FC236}">
                  <a16:creationId xmlns:a16="http://schemas.microsoft.com/office/drawing/2014/main" id="{8A09C19B-5D6F-4A8B-96C6-D866A692CE42}"/>
                </a:ext>
              </a:extLst>
            </p:cNvPr>
            <p:cNvSpPr txBox="1"/>
            <p:nvPr/>
          </p:nvSpPr>
          <p:spPr>
            <a:xfrm>
              <a:off x="7975238" y="5308898"/>
              <a:ext cx="357226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Waypoints connected by polynomial curve evaluations (Only position and velocity constraints shown)</a:t>
              </a:r>
            </a:p>
          </p:txBody>
        </p:sp>
      </p:grpSp>
      <p:sp>
        <p:nvSpPr>
          <p:cNvPr id="8" name="TextBox 7">
            <a:extLst>
              <a:ext uri="{FF2B5EF4-FFF2-40B4-BE49-F238E27FC236}">
                <a16:creationId xmlns:a16="http://schemas.microsoft.com/office/drawing/2014/main" id="{A4111B2C-6106-421F-906E-759925FC6C94}"/>
              </a:ext>
            </a:extLst>
          </p:cNvPr>
          <p:cNvSpPr txBox="1"/>
          <p:nvPr/>
        </p:nvSpPr>
        <p:spPr>
          <a:xfrm>
            <a:off x="539931" y="1024124"/>
            <a:ext cx="6122125" cy="48936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Waypoints allow specification of spatial/dynamic initial/terminal constraints.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e.g. climb from 100 to 200 ft and accelerate from 0 fps to 4 fps.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Conversion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Generate Bernstein control points from waypoints (matrix multiplication)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Bernstein polynomials are the back-end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Use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ORCA waypoints are expressed as terminal constraints on time, position, velocity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DDP samples Bernstein polynomial at arbitrary times</a:t>
            </a:r>
          </a:p>
        </p:txBody>
      </p:sp>
      <p:cxnSp>
        <p:nvCxnSpPr>
          <p:cNvPr id="9" name="Straight Arrow Connector 8">
            <a:extLst>
              <a:ext uri="{FF2B5EF4-FFF2-40B4-BE49-F238E27FC236}">
                <a16:creationId xmlns:a16="http://schemas.microsoft.com/office/drawing/2014/main" id="{71AE0530-3890-40BD-8018-E674CBE548BD}"/>
              </a:ext>
            </a:extLst>
          </p:cNvPr>
          <p:cNvCxnSpPr>
            <a:cxnSpLocks/>
          </p:cNvCxnSpPr>
          <p:nvPr/>
        </p:nvCxnSpPr>
        <p:spPr>
          <a:xfrm flipH="1">
            <a:off x="8878958" y="2286529"/>
            <a:ext cx="243640" cy="11025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BDDF698-D1B1-40FE-85CA-9C68572E6AA4}"/>
              </a:ext>
            </a:extLst>
          </p:cNvPr>
          <p:cNvSpPr txBox="1"/>
          <p:nvPr/>
        </p:nvSpPr>
        <p:spPr>
          <a:xfrm>
            <a:off x="8434915" y="1290655"/>
            <a:ext cx="1375366"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Velocity Constraint Vector </a:t>
            </a:r>
          </a:p>
        </p:txBody>
      </p:sp>
      <p:cxnSp>
        <p:nvCxnSpPr>
          <p:cNvPr id="11" name="Straight Arrow Connector 10">
            <a:extLst>
              <a:ext uri="{FF2B5EF4-FFF2-40B4-BE49-F238E27FC236}">
                <a16:creationId xmlns:a16="http://schemas.microsoft.com/office/drawing/2014/main" id="{0D8BB209-EC25-47DB-A426-A1BDA8273E94}"/>
              </a:ext>
            </a:extLst>
          </p:cNvPr>
          <p:cNvCxnSpPr>
            <a:cxnSpLocks/>
          </p:cNvCxnSpPr>
          <p:nvPr/>
        </p:nvCxnSpPr>
        <p:spPr>
          <a:xfrm flipH="1">
            <a:off x="9588825" y="2286529"/>
            <a:ext cx="1038502" cy="13690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1259622-51FC-4E5B-B906-E36846FD88C0}"/>
              </a:ext>
            </a:extLst>
          </p:cNvPr>
          <p:cNvSpPr txBox="1"/>
          <p:nvPr/>
        </p:nvSpPr>
        <p:spPr>
          <a:xfrm>
            <a:off x="10207774" y="1249628"/>
            <a:ext cx="1375366"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Bernstein Curve Evaluation</a:t>
            </a:r>
          </a:p>
        </p:txBody>
      </p:sp>
      <p:sp>
        <p:nvSpPr>
          <p:cNvPr id="3" name="Rectangle 2">
            <a:extLst>
              <a:ext uri="{FF2B5EF4-FFF2-40B4-BE49-F238E27FC236}">
                <a16:creationId xmlns:a16="http://schemas.microsoft.com/office/drawing/2014/main" id="{5D70BA36-09A2-434B-8AF0-6196A8BEDC60}"/>
              </a:ext>
            </a:extLst>
          </p:cNvPr>
          <p:cNvSpPr/>
          <p:nvPr/>
        </p:nvSpPr>
        <p:spPr>
          <a:xfrm>
            <a:off x="11313982" y="2954215"/>
            <a:ext cx="258648" cy="1802423"/>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D0C6FF36-5B87-42D1-8F72-3A2227B58771}"/>
              </a:ext>
            </a:extLst>
          </p:cNvPr>
          <p:cNvSpPr/>
          <p:nvPr/>
        </p:nvSpPr>
        <p:spPr>
          <a:xfrm>
            <a:off x="8402203" y="4212608"/>
            <a:ext cx="185687" cy="242445"/>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60D3A85-9E0B-4431-BEA7-F06D0841D76B}"/>
              </a:ext>
            </a:extLst>
          </p:cNvPr>
          <p:cNvSpPr txBox="1"/>
          <p:nvPr/>
        </p:nvSpPr>
        <p:spPr>
          <a:xfrm>
            <a:off x="9409168" y="4644016"/>
            <a:ext cx="11753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Waypoints</a:t>
            </a:r>
          </a:p>
        </p:txBody>
      </p:sp>
      <p:cxnSp>
        <p:nvCxnSpPr>
          <p:cNvPr id="14" name="Straight Arrow Connector 13">
            <a:extLst>
              <a:ext uri="{FF2B5EF4-FFF2-40B4-BE49-F238E27FC236}">
                <a16:creationId xmlns:a16="http://schemas.microsoft.com/office/drawing/2014/main" id="{A7DA4DE4-B5C0-4673-9C3A-0AC1D89700A0}"/>
              </a:ext>
            </a:extLst>
          </p:cNvPr>
          <p:cNvCxnSpPr>
            <a:cxnSpLocks/>
            <a:stCxn id="4" idx="3"/>
          </p:cNvCxnSpPr>
          <p:nvPr/>
        </p:nvCxnSpPr>
        <p:spPr>
          <a:xfrm flipV="1">
            <a:off x="10584490" y="4782092"/>
            <a:ext cx="750512" cy="4659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D3E2F9E-7980-4335-8EA6-038118207F35}"/>
              </a:ext>
            </a:extLst>
          </p:cNvPr>
          <p:cNvCxnSpPr>
            <a:cxnSpLocks/>
          </p:cNvCxnSpPr>
          <p:nvPr/>
        </p:nvCxnSpPr>
        <p:spPr>
          <a:xfrm flipH="1" flipV="1">
            <a:off x="8637636" y="4455053"/>
            <a:ext cx="848323" cy="364561"/>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Footer Placeholder 3">
            <a:extLst>
              <a:ext uri="{FF2B5EF4-FFF2-40B4-BE49-F238E27FC236}">
                <a16:creationId xmlns:a16="http://schemas.microsoft.com/office/drawing/2014/main" id="{18DA82DE-20EB-4AF3-80F4-9C8F954CD4CB}"/>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19" name="Group 18">
            <a:extLst>
              <a:ext uri="{FF2B5EF4-FFF2-40B4-BE49-F238E27FC236}">
                <a16:creationId xmlns:a16="http://schemas.microsoft.com/office/drawing/2014/main" id="{F0B293D1-EF6F-8FDD-843D-06B5EA702618}"/>
              </a:ext>
            </a:extLst>
          </p:cNvPr>
          <p:cNvGrpSpPr/>
          <p:nvPr/>
        </p:nvGrpSpPr>
        <p:grpSpPr>
          <a:xfrm>
            <a:off x="0" y="-25892"/>
            <a:ext cx="9226550" cy="764682"/>
            <a:chOff x="0" y="-10017"/>
            <a:chExt cx="9226550" cy="764682"/>
          </a:xfrm>
        </p:grpSpPr>
        <p:sp>
          <p:nvSpPr>
            <p:cNvPr id="21" name="Rectangle 20">
              <a:extLst>
                <a:ext uri="{FF2B5EF4-FFF2-40B4-BE49-F238E27FC236}">
                  <a16:creationId xmlns:a16="http://schemas.microsoft.com/office/drawing/2014/main" id="{C46C6BCF-A050-8517-BC1C-71D9FB9DBD4F}"/>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C927F424-7BF4-4EB4-1F33-377AE8E0D7CC}"/>
                </a:ext>
              </a:extLst>
            </p:cNvPr>
            <p:cNvSpPr/>
            <p:nvPr/>
          </p:nvSpPr>
          <p:spPr>
            <a:xfrm flipV="1">
              <a:off x="7004050" y="-73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A75E1C83-324E-41CF-B98A-D8C6D928EFBE}"/>
              </a:ext>
            </a:extLst>
          </p:cNvPr>
          <p:cNvSpPr txBox="1"/>
          <p:nvPr/>
        </p:nvSpPr>
        <p:spPr>
          <a:xfrm>
            <a:off x="539931" y="185055"/>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Dynamic Waypoints</a:t>
            </a:r>
          </a:p>
        </p:txBody>
      </p:sp>
      <p:sp>
        <p:nvSpPr>
          <p:cNvPr id="18" name="Footer Placeholder 17">
            <a:extLst>
              <a:ext uri="{FF2B5EF4-FFF2-40B4-BE49-F238E27FC236}">
                <a16:creationId xmlns:a16="http://schemas.microsoft.com/office/drawing/2014/main" id="{1D4D9747-29A1-2558-0850-3759EAB1CA3A}"/>
              </a:ext>
            </a:extLst>
          </p:cNvPr>
          <p:cNvSpPr>
            <a:spLocks noGrp="1"/>
          </p:cNvSpPr>
          <p:nvPr>
            <p:ph type="ftr" sz="quarter" idx="11"/>
          </p:nvPr>
        </p:nvSpPr>
        <p:spPr/>
        <p:txBody>
          <a:bodyPr/>
          <a:lstStyle/>
          <a:p>
            <a:pPr>
              <a:defRPr/>
            </a:pPr>
            <a:r>
              <a:rPr lang="nb-NO"/>
              <a:t>NASA Langley Research Center</a:t>
            </a:r>
            <a:endParaRPr lang="en-US" dirty="0"/>
          </a:p>
        </p:txBody>
      </p:sp>
      <p:sp>
        <p:nvSpPr>
          <p:cNvPr id="23" name="Slide Number Placeholder 22">
            <a:extLst>
              <a:ext uri="{FF2B5EF4-FFF2-40B4-BE49-F238E27FC236}">
                <a16:creationId xmlns:a16="http://schemas.microsoft.com/office/drawing/2014/main" id="{30546C1C-1823-E5BC-5B8A-8DB39A2FF55E}"/>
              </a:ext>
            </a:extLst>
          </p:cNvPr>
          <p:cNvSpPr>
            <a:spLocks noGrp="1"/>
          </p:cNvSpPr>
          <p:nvPr>
            <p:ph type="sldNum" sz="quarter" idx="12"/>
          </p:nvPr>
        </p:nvSpPr>
        <p:spPr/>
        <p:txBody>
          <a:bodyPr/>
          <a:lstStyle/>
          <a:p>
            <a:fld id="{612A962A-E308-412C-B6D7-A21864CFEAEB}" type="slidenum">
              <a:rPr lang="en-US" smtClean="0"/>
              <a:pPr/>
              <a:t>6</a:t>
            </a:fld>
            <a:endParaRPr lang="en-US"/>
          </a:p>
        </p:txBody>
      </p:sp>
    </p:spTree>
    <p:extLst>
      <p:ext uri="{BB962C8B-B14F-4D97-AF65-F5344CB8AC3E}">
        <p14:creationId xmlns:p14="http://schemas.microsoft.com/office/powerpoint/2010/main" val="4116375444"/>
      </p:ext>
    </p:extLst>
  </p:cSld>
  <p:clrMapOvr>
    <a:masterClrMapping/>
  </p:clrMapOvr>
  <mc:AlternateContent xmlns:mc="http://schemas.openxmlformats.org/markup-compatibility/2006" xmlns:p14="http://schemas.microsoft.com/office/powerpoint/2010/main">
    <mc:Choice Requires="p14">
      <p:transition p14:dur="0" advClick="0" advTm="20865"/>
    </mc:Choice>
    <mc:Fallback xmlns="">
      <p:transition advClick="0" advTm="20865"/>
    </mc:Fallback>
  </mc:AlternateContent>
  <p:extLst>
    <p:ext uri="{E180D4A7-C9FB-4DFB-919C-405C955672EB}">
      <p14:showEvtLst xmlns:p14="http://schemas.microsoft.com/office/powerpoint/2010/main">
        <p14:playEvt time="10" objId="15"/>
        <p14:stopEvt time="20807" objId="15"/>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F5CDDD-2D8F-4724-9C97-3FDBD04657DF}"/>
              </a:ext>
            </a:extLst>
          </p:cNvPr>
          <p:cNvSpPr txBox="1"/>
          <p:nvPr/>
        </p:nvSpPr>
        <p:spPr>
          <a:xfrm>
            <a:off x="437871" y="1003032"/>
            <a:ext cx="7403865" cy="53245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Optimal Reciprocal Collision Avoidance Algorithm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 (robotics community focused):</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Collision Avoidance: </a:t>
            </a:r>
            <a:r>
              <a:rPr lang="en-US" sz="2000" dirty="0">
                <a:solidFill>
                  <a:prstClr val="black"/>
                </a:solidFill>
                <a:latin typeface="Calibri"/>
              </a:rPr>
              <a:t>R</a:t>
            </a:r>
            <a:r>
              <a:rPr kumimoji="0" lang="en-US" sz="2000" b="0" i="0" u="none" strike="noStrike" kern="1200" cap="none" spc="0" normalizeH="0" baseline="0" noProof="0" dirty="0" err="1">
                <a:ln>
                  <a:noFill/>
                </a:ln>
                <a:solidFill>
                  <a:prstClr val="black"/>
                </a:solidFill>
                <a:effectLst/>
                <a:uLnTx/>
                <a:uFillTx/>
                <a:latin typeface="Calibri"/>
                <a:ea typeface="+mn-ea"/>
                <a:cs typeface="+mn-cs"/>
              </a:rPr>
              <a:t>obotics</a:t>
            </a:r>
            <a:r>
              <a:rPr kumimoji="0" lang="en-US" sz="2000" b="0" i="0" u="none" strike="noStrike" kern="1200" cap="none" spc="0" normalizeH="0" baseline="0" noProof="0" dirty="0">
                <a:ln>
                  <a:noFill/>
                </a:ln>
                <a:solidFill>
                  <a:prstClr val="black"/>
                </a:solidFill>
                <a:effectLst/>
                <a:uLnTx/>
                <a:uFillTx/>
                <a:latin typeface="Calibri"/>
                <a:ea typeface="+mn-ea"/>
                <a:cs typeface="+mn-cs"/>
              </a:rPr>
              <a:t> literature defines as autonomous robot navigation with fixed/moving obstacles (other intelligent vehicles)  Recurring cycle: Sense/Act, repeat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ORCA: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Input: Position and velocity knowledge (own-ship, obstacles/vehicles)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Output: Next own-ship velocity step (magnitude and direction)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Point modeling (no vehicle dynamics) with safety sphere (keep-out radius)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“Velocity object” representations, provide mathematical guarantees of collision free for look-ahead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Cooperative law: Each vehicles applies ½ velocity correction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Uncooperative law: Own-ship takes 100% of velocity correction</a:t>
            </a:r>
          </a:p>
        </p:txBody>
      </p:sp>
      <p:pic>
        <p:nvPicPr>
          <p:cNvPr id="6" name="Picture 5">
            <a:extLst>
              <a:ext uri="{FF2B5EF4-FFF2-40B4-BE49-F238E27FC236}">
                <a16:creationId xmlns:a16="http://schemas.microsoft.com/office/drawing/2014/main" id="{F34EAF80-2EA0-4CD3-84BB-B6360864E5B5}"/>
              </a:ext>
            </a:extLst>
          </p:cNvPr>
          <p:cNvPicPr>
            <a:picLocks noChangeAspect="1"/>
          </p:cNvPicPr>
          <p:nvPr/>
        </p:nvPicPr>
        <p:blipFill>
          <a:blip r:embed="rId3"/>
          <a:stretch>
            <a:fillRect/>
          </a:stretch>
        </p:blipFill>
        <p:spPr>
          <a:xfrm>
            <a:off x="8339445" y="887430"/>
            <a:ext cx="3635832" cy="2323403"/>
          </a:xfrm>
          <a:prstGeom prst="rect">
            <a:avLst/>
          </a:prstGeom>
          <a:ln w="25400">
            <a:solidFill>
              <a:schemeClr val="accent1"/>
            </a:solidFill>
          </a:ln>
        </p:spPr>
      </p:pic>
      <p:sp>
        <p:nvSpPr>
          <p:cNvPr id="7" name="TextBox 6">
            <a:extLst>
              <a:ext uri="{FF2B5EF4-FFF2-40B4-BE49-F238E27FC236}">
                <a16:creationId xmlns:a16="http://schemas.microsoft.com/office/drawing/2014/main" id="{A0ECB6ED-A389-44B1-8597-015733235399}"/>
              </a:ext>
            </a:extLst>
          </p:cNvPr>
          <p:cNvSpPr txBox="1"/>
          <p:nvPr/>
        </p:nvSpPr>
        <p:spPr>
          <a:xfrm>
            <a:off x="8466802" y="2946373"/>
            <a:ext cx="33811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Credit: Bart Bacon, Langley Research Center</a:t>
            </a:r>
          </a:p>
        </p:txBody>
      </p:sp>
      <p:sp>
        <p:nvSpPr>
          <p:cNvPr id="8" name="TextBox 7">
            <a:extLst>
              <a:ext uri="{FF2B5EF4-FFF2-40B4-BE49-F238E27FC236}">
                <a16:creationId xmlns:a16="http://schemas.microsoft.com/office/drawing/2014/main" id="{1250FCCE-7A10-4447-BF88-6C1C0E2A5A02}"/>
              </a:ext>
            </a:extLst>
          </p:cNvPr>
          <p:cNvSpPr txBox="1"/>
          <p:nvPr/>
        </p:nvSpPr>
        <p:spPr>
          <a:xfrm>
            <a:off x="9331846" y="887430"/>
            <a:ext cx="16510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Cooperative Control</a:t>
            </a:r>
          </a:p>
        </p:txBody>
      </p:sp>
      <p:grpSp>
        <p:nvGrpSpPr>
          <p:cNvPr id="32" name="Group 31">
            <a:extLst>
              <a:ext uri="{FF2B5EF4-FFF2-40B4-BE49-F238E27FC236}">
                <a16:creationId xmlns:a16="http://schemas.microsoft.com/office/drawing/2014/main" id="{DC7A41BB-EA7D-4F34-8B50-EE74C0EF06DD}"/>
              </a:ext>
            </a:extLst>
          </p:cNvPr>
          <p:cNvGrpSpPr/>
          <p:nvPr/>
        </p:nvGrpSpPr>
        <p:grpSpPr>
          <a:xfrm>
            <a:off x="8545282" y="3372043"/>
            <a:ext cx="3080659" cy="1548234"/>
            <a:chOff x="8708572" y="3709498"/>
            <a:chExt cx="3080659" cy="1548234"/>
          </a:xfrm>
        </p:grpSpPr>
        <p:sp>
          <p:nvSpPr>
            <p:cNvPr id="9" name="Oval 8">
              <a:extLst>
                <a:ext uri="{FF2B5EF4-FFF2-40B4-BE49-F238E27FC236}">
                  <a16:creationId xmlns:a16="http://schemas.microsoft.com/office/drawing/2014/main" id="{925C6B22-2FDD-4AD6-A32B-9C4F099BD89A}"/>
                </a:ext>
              </a:extLst>
            </p:cNvPr>
            <p:cNvSpPr/>
            <p:nvPr/>
          </p:nvSpPr>
          <p:spPr>
            <a:xfrm>
              <a:off x="9939396" y="4443806"/>
              <a:ext cx="840350" cy="813926"/>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a:extLst>
                <a:ext uri="{FF2B5EF4-FFF2-40B4-BE49-F238E27FC236}">
                  <a16:creationId xmlns:a16="http://schemas.microsoft.com/office/drawing/2014/main" id="{5FEF5B33-8F27-4A47-B9CE-3D1A9D224AD0}"/>
                </a:ext>
              </a:extLst>
            </p:cNvPr>
            <p:cNvCxnSpPr>
              <a:cxnSpLocks/>
            </p:cNvCxnSpPr>
            <p:nvPr/>
          </p:nvCxnSpPr>
          <p:spPr>
            <a:xfrm>
              <a:off x="8708572" y="4864122"/>
              <a:ext cx="3080659"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9A46EF1-AF86-4067-BF7D-2E09EB3AFAC6}"/>
                </a:ext>
              </a:extLst>
            </p:cNvPr>
            <p:cNvCxnSpPr>
              <a:cxnSpLocks/>
              <a:endCxn id="9" idx="2"/>
            </p:cNvCxnSpPr>
            <p:nvPr/>
          </p:nvCxnSpPr>
          <p:spPr>
            <a:xfrm flipV="1">
              <a:off x="9356929" y="4850769"/>
              <a:ext cx="582467" cy="15860"/>
            </a:xfrm>
            <a:prstGeom prst="line">
              <a:avLst/>
            </a:prstGeom>
            <a:ln w="38100">
              <a:solidFill>
                <a:srgbClr val="C00000"/>
              </a:solidFill>
              <a:tailEnd type="triangle"/>
            </a:ln>
            <a:effectLst/>
          </p:spPr>
          <p:style>
            <a:lnRef idx="3">
              <a:schemeClr val="accent2"/>
            </a:lnRef>
            <a:fillRef idx="0">
              <a:schemeClr val="accent2"/>
            </a:fillRef>
            <a:effectRef idx="2">
              <a:schemeClr val="accent2"/>
            </a:effectRef>
            <a:fontRef idx="minor">
              <a:schemeClr val="tx1"/>
            </a:fontRef>
          </p:style>
        </p:cxnSp>
        <p:sp>
          <p:nvSpPr>
            <p:cNvPr id="13" name="Multiplication Sign 12">
              <a:extLst>
                <a:ext uri="{FF2B5EF4-FFF2-40B4-BE49-F238E27FC236}">
                  <a16:creationId xmlns:a16="http://schemas.microsoft.com/office/drawing/2014/main" id="{B7852568-C778-4196-B115-2936EBC1BE44}"/>
                </a:ext>
              </a:extLst>
            </p:cNvPr>
            <p:cNvSpPr/>
            <p:nvPr/>
          </p:nvSpPr>
          <p:spPr>
            <a:xfrm>
              <a:off x="9210541" y="4763467"/>
              <a:ext cx="224506" cy="199922"/>
            </a:xfrm>
            <a:prstGeom prst="mathMultiply">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A9A5181A-A1B4-4E68-83F5-CF3964C757F2}"/>
                </a:ext>
              </a:extLst>
            </p:cNvPr>
            <p:cNvSpPr/>
            <p:nvPr/>
          </p:nvSpPr>
          <p:spPr>
            <a:xfrm>
              <a:off x="8904866" y="4431761"/>
              <a:ext cx="856982" cy="825971"/>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Multiplication Sign 17">
              <a:extLst>
                <a:ext uri="{FF2B5EF4-FFF2-40B4-BE49-F238E27FC236}">
                  <a16:creationId xmlns:a16="http://schemas.microsoft.com/office/drawing/2014/main" id="{BA85F6C2-9138-476E-A9B1-937FE25BC738}"/>
                </a:ext>
              </a:extLst>
            </p:cNvPr>
            <p:cNvSpPr/>
            <p:nvPr/>
          </p:nvSpPr>
          <p:spPr>
            <a:xfrm>
              <a:off x="10226613" y="4755727"/>
              <a:ext cx="224506" cy="199922"/>
            </a:xfrm>
            <a:prstGeom prst="mathMultiply">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Multiplication Sign 18">
              <a:extLst>
                <a:ext uri="{FF2B5EF4-FFF2-40B4-BE49-F238E27FC236}">
                  <a16:creationId xmlns:a16="http://schemas.microsoft.com/office/drawing/2014/main" id="{D612341B-CCE6-42AE-8297-5221FCC60464}"/>
                </a:ext>
              </a:extLst>
            </p:cNvPr>
            <p:cNvSpPr/>
            <p:nvPr/>
          </p:nvSpPr>
          <p:spPr>
            <a:xfrm>
              <a:off x="9827143" y="4022080"/>
              <a:ext cx="224506" cy="199922"/>
            </a:xfrm>
            <a:prstGeom prst="mathMultiply">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3BAB485B-7402-4562-AABC-51BA76B7DC5D}"/>
                </a:ext>
              </a:extLst>
            </p:cNvPr>
            <p:cNvSpPr/>
            <p:nvPr/>
          </p:nvSpPr>
          <p:spPr>
            <a:xfrm>
              <a:off x="9510905" y="3709498"/>
              <a:ext cx="856982" cy="825971"/>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Straight Connector 20">
              <a:extLst>
                <a:ext uri="{FF2B5EF4-FFF2-40B4-BE49-F238E27FC236}">
                  <a16:creationId xmlns:a16="http://schemas.microsoft.com/office/drawing/2014/main" id="{61D4C2A1-8EC5-401D-A2B3-1C901F1FF4B0}"/>
                </a:ext>
              </a:extLst>
            </p:cNvPr>
            <p:cNvCxnSpPr>
              <a:cxnSpLocks/>
            </p:cNvCxnSpPr>
            <p:nvPr/>
          </p:nvCxnSpPr>
          <p:spPr>
            <a:xfrm flipV="1">
              <a:off x="9389243" y="4184872"/>
              <a:ext cx="480935" cy="550702"/>
            </a:xfrm>
            <a:prstGeom prst="line">
              <a:avLst/>
            </a:prstGeom>
            <a:ln w="38100">
              <a:solidFill>
                <a:srgbClr val="00B050"/>
              </a:solidFill>
              <a:tailEnd type="triangle"/>
            </a:ln>
            <a:effectLst/>
          </p:spPr>
          <p:style>
            <a:lnRef idx="3">
              <a:schemeClr val="accent2"/>
            </a:lnRef>
            <a:fillRef idx="0">
              <a:schemeClr val="accent2"/>
            </a:fillRef>
            <a:effectRef idx="2">
              <a:schemeClr val="accent2"/>
            </a:effectRef>
            <a:fontRef idx="minor">
              <a:schemeClr val="tx1"/>
            </a:fontRef>
          </p:style>
        </p:cxnSp>
      </p:grpSp>
      <p:grpSp>
        <p:nvGrpSpPr>
          <p:cNvPr id="31" name="Group 30">
            <a:extLst>
              <a:ext uri="{FF2B5EF4-FFF2-40B4-BE49-F238E27FC236}">
                <a16:creationId xmlns:a16="http://schemas.microsoft.com/office/drawing/2014/main" id="{4FB55348-836D-44D4-BC8F-F7D0D5A02E6A}"/>
              </a:ext>
            </a:extLst>
          </p:cNvPr>
          <p:cNvGrpSpPr/>
          <p:nvPr/>
        </p:nvGrpSpPr>
        <p:grpSpPr>
          <a:xfrm>
            <a:off x="8266376" y="5149939"/>
            <a:ext cx="387856" cy="426612"/>
            <a:chOff x="9749615" y="5913185"/>
            <a:chExt cx="387856" cy="426612"/>
          </a:xfrm>
        </p:grpSpPr>
        <p:sp>
          <p:nvSpPr>
            <p:cNvPr id="25" name="Multiplication Sign 24">
              <a:extLst>
                <a:ext uri="{FF2B5EF4-FFF2-40B4-BE49-F238E27FC236}">
                  <a16:creationId xmlns:a16="http://schemas.microsoft.com/office/drawing/2014/main" id="{A070395A-2620-4DE9-9A30-C30F72A5A7DC}"/>
                </a:ext>
              </a:extLst>
            </p:cNvPr>
            <p:cNvSpPr/>
            <p:nvPr/>
          </p:nvSpPr>
          <p:spPr>
            <a:xfrm>
              <a:off x="9847413" y="6049922"/>
              <a:ext cx="167444" cy="146536"/>
            </a:xfrm>
            <a:prstGeom prst="mathMultiply">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a:extLst>
                <a:ext uri="{FF2B5EF4-FFF2-40B4-BE49-F238E27FC236}">
                  <a16:creationId xmlns:a16="http://schemas.microsoft.com/office/drawing/2014/main" id="{D5F89705-B213-48F4-A452-852F2374830E}"/>
                </a:ext>
              </a:extLst>
            </p:cNvPr>
            <p:cNvSpPr/>
            <p:nvPr/>
          </p:nvSpPr>
          <p:spPr>
            <a:xfrm>
              <a:off x="9749615" y="5913185"/>
              <a:ext cx="387856" cy="426612"/>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7088E4D8-EEC3-4BE5-A5A2-A014768C30CC}"/>
              </a:ext>
            </a:extLst>
          </p:cNvPr>
          <p:cNvGrpSpPr/>
          <p:nvPr/>
        </p:nvGrpSpPr>
        <p:grpSpPr>
          <a:xfrm>
            <a:off x="8825539" y="5135948"/>
            <a:ext cx="387856" cy="426612"/>
            <a:chOff x="10703691" y="5953423"/>
            <a:chExt cx="387856" cy="426612"/>
          </a:xfrm>
        </p:grpSpPr>
        <p:sp>
          <p:nvSpPr>
            <p:cNvPr id="28" name="Oval 27">
              <a:extLst>
                <a:ext uri="{FF2B5EF4-FFF2-40B4-BE49-F238E27FC236}">
                  <a16:creationId xmlns:a16="http://schemas.microsoft.com/office/drawing/2014/main" id="{1731F93B-9982-458B-9340-37E4B863005F}"/>
                </a:ext>
              </a:extLst>
            </p:cNvPr>
            <p:cNvSpPr/>
            <p:nvPr/>
          </p:nvSpPr>
          <p:spPr>
            <a:xfrm>
              <a:off x="10703691" y="5953423"/>
              <a:ext cx="387856" cy="426612"/>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Multiplication Sign 28">
              <a:extLst>
                <a:ext uri="{FF2B5EF4-FFF2-40B4-BE49-F238E27FC236}">
                  <a16:creationId xmlns:a16="http://schemas.microsoft.com/office/drawing/2014/main" id="{D9FC7686-30DF-479F-A41D-8DE50B45C2F9}"/>
                </a:ext>
              </a:extLst>
            </p:cNvPr>
            <p:cNvSpPr/>
            <p:nvPr/>
          </p:nvSpPr>
          <p:spPr>
            <a:xfrm>
              <a:off x="10813897" y="6109535"/>
              <a:ext cx="167444" cy="146536"/>
            </a:xfrm>
            <a:prstGeom prst="mathMultiply">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33" name="Straight Connector 32">
            <a:extLst>
              <a:ext uri="{FF2B5EF4-FFF2-40B4-BE49-F238E27FC236}">
                <a16:creationId xmlns:a16="http://schemas.microsoft.com/office/drawing/2014/main" id="{2A426098-678E-442F-B6FB-495B7AE6CFDD}"/>
              </a:ext>
            </a:extLst>
          </p:cNvPr>
          <p:cNvCxnSpPr>
            <a:cxnSpLocks/>
          </p:cNvCxnSpPr>
          <p:nvPr/>
        </p:nvCxnSpPr>
        <p:spPr>
          <a:xfrm flipV="1">
            <a:off x="8348272" y="5782797"/>
            <a:ext cx="0" cy="317014"/>
          </a:xfrm>
          <a:prstGeom prst="line">
            <a:avLst/>
          </a:prstGeom>
          <a:ln w="38100">
            <a:solidFill>
              <a:srgbClr val="00B050"/>
            </a:solidFill>
            <a:tailEnd type="triangle"/>
          </a:ln>
          <a:effectLst/>
        </p:spPr>
        <p:style>
          <a:lnRef idx="3">
            <a:schemeClr val="accent2"/>
          </a:lnRef>
          <a:fillRef idx="0">
            <a:schemeClr val="accent2"/>
          </a:fillRef>
          <a:effectRef idx="2">
            <a:schemeClr val="accent2"/>
          </a:effectRef>
          <a:fontRef idx="minor">
            <a:schemeClr val="tx1"/>
          </a:fontRef>
        </p:style>
      </p:cxnSp>
      <p:cxnSp>
        <p:nvCxnSpPr>
          <p:cNvPr id="35" name="Straight Connector 34">
            <a:extLst>
              <a:ext uri="{FF2B5EF4-FFF2-40B4-BE49-F238E27FC236}">
                <a16:creationId xmlns:a16="http://schemas.microsoft.com/office/drawing/2014/main" id="{932419DF-075C-4C11-A349-92DC92B5B96C}"/>
              </a:ext>
            </a:extLst>
          </p:cNvPr>
          <p:cNvCxnSpPr>
            <a:cxnSpLocks/>
          </p:cNvCxnSpPr>
          <p:nvPr/>
        </p:nvCxnSpPr>
        <p:spPr>
          <a:xfrm flipV="1">
            <a:off x="8138335" y="5779859"/>
            <a:ext cx="0" cy="319952"/>
          </a:xfrm>
          <a:prstGeom prst="line">
            <a:avLst/>
          </a:prstGeom>
          <a:ln w="38100">
            <a:solidFill>
              <a:srgbClr val="C00000"/>
            </a:solidFill>
            <a:tailEnd type="triangle"/>
          </a:ln>
          <a:effectLst/>
        </p:spPr>
        <p:style>
          <a:lnRef idx="3">
            <a:schemeClr val="accent2"/>
          </a:lnRef>
          <a:fillRef idx="0">
            <a:schemeClr val="accent2"/>
          </a:fillRef>
          <a:effectRef idx="2">
            <a:schemeClr val="accent2"/>
          </a:effectRef>
          <a:fontRef idx="minor">
            <a:schemeClr val="tx1"/>
          </a:fontRef>
        </p:style>
      </p:cxnSp>
      <p:sp>
        <p:nvSpPr>
          <p:cNvPr id="37" name="TextBox 36">
            <a:extLst>
              <a:ext uri="{FF2B5EF4-FFF2-40B4-BE49-F238E27FC236}">
                <a16:creationId xmlns:a16="http://schemas.microsoft.com/office/drawing/2014/main" id="{322B0CFD-F6C8-4ACE-B8BC-4F95A9ADF42C}"/>
              </a:ext>
            </a:extLst>
          </p:cNvPr>
          <p:cNvSpPr txBox="1"/>
          <p:nvPr/>
        </p:nvSpPr>
        <p:spPr>
          <a:xfrm>
            <a:off x="9249671" y="5149939"/>
            <a:ext cx="246997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Own-ship &amp; Stationary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Obstacle</a:t>
            </a:r>
          </a:p>
        </p:txBody>
      </p:sp>
      <p:sp>
        <p:nvSpPr>
          <p:cNvPr id="38" name="TextBox 37">
            <a:extLst>
              <a:ext uri="{FF2B5EF4-FFF2-40B4-BE49-F238E27FC236}">
                <a16:creationId xmlns:a16="http://schemas.microsoft.com/office/drawing/2014/main" id="{86D93BFA-BA21-41B6-AAC0-178B3ED17AC4}"/>
              </a:ext>
            </a:extLst>
          </p:cNvPr>
          <p:cNvSpPr txBox="1"/>
          <p:nvPr/>
        </p:nvSpPr>
        <p:spPr>
          <a:xfrm>
            <a:off x="8517963" y="5755169"/>
            <a:ext cx="34325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Planned &amp; ORCA (safe) Velocities</a:t>
            </a:r>
          </a:p>
        </p:txBody>
      </p:sp>
      <p:sp>
        <p:nvSpPr>
          <p:cNvPr id="4" name="Footer Placeholder 3">
            <a:extLst>
              <a:ext uri="{FF2B5EF4-FFF2-40B4-BE49-F238E27FC236}">
                <a16:creationId xmlns:a16="http://schemas.microsoft.com/office/drawing/2014/main" id="{C2C33BD2-E4E5-896A-61E2-7C43C3C5A9E7}"/>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14" name="Group 13">
            <a:extLst>
              <a:ext uri="{FF2B5EF4-FFF2-40B4-BE49-F238E27FC236}">
                <a16:creationId xmlns:a16="http://schemas.microsoft.com/office/drawing/2014/main" id="{2EACDA00-D216-FE3D-6FC2-70CFCDA2AB80}"/>
              </a:ext>
            </a:extLst>
          </p:cNvPr>
          <p:cNvGrpSpPr/>
          <p:nvPr/>
        </p:nvGrpSpPr>
        <p:grpSpPr>
          <a:xfrm>
            <a:off x="0" y="-26036"/>
            <a:ext cx="9226550" cy="764682"/>
            <a:chOff x="0" y="-10017"/>
            <a:chExt cx="9226550" cy="764682"/>
          </a:xfrm>
          <a:solidFill>
            <a:srgbClr val="FFB432"/>
          </a:solidFill>
        </p:grpSpPr>
        <p:sp>
          <p:nvSpPr>
            <p:cNvPr id="16" name="Rectangle 15">
              <a:extLst>
                <a:ext uri="{FF2B5EF4-FFF2-40B4-BE49-F238E27FC236}">
                  <a16:creationId xmlns:a16="http://schemas.microsoft.com/office/drawing/2014/main" id="{08656CF8-A9F6-1702-EB90-FE422FE7B5A4}"/>
                </a:ext>
              </a:extLst>
            </p:cNvPr>
            <p:cNvSpPr/>
            <p:nvPr/>
          </p:nvSpPr>
          <p:spPr>
            <a:xfrm>
              <a:off x="0" y="-10017"/>
              <a:ext cx="7010400" cy="762000"/>
            </a:xfrm>
            <a:prstGeom prst="rect">
              <a:avLst/>
            </a:prstGeom>
            <a:grp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D2EFD356-CE5A-E916-C79D-602C522341E7}"/>
                </a:ext>
              </a:extLst>
            </p:cNvPr>
            <p:cNvSpPr/>
            <p:nvPr/>
          </p:nvSpPr>
          <p:spPr>
            <a:xfrm flipV="1">
              <a:off x="7004050" y="-7335"/>
              <a:ext cx="2222500" cy="762000"/>
            </a:xfrm>
            <a:prstGeom prst="rtTriangle">
              <a:avLst/>
            </a:prstGeom>
            <a:grp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832F3E5-855B-4F12-A906-792C8284D35E}"/>
              </a:ext>
            </a:extLst>
          </p:cNvPr>
          <p:cNvSpPr>
            <a:spLocks noGrp="1"/>
          </p:cNvSpPr>
          <p:nvPr>
            <p:ph type="title"/>
          </p:nvPr>
        </p:nvSpPr>
        <p:spPr/>
        <p:txBody>
          <a:bodyPr/>
          <a:lstStyle/>
          <a:p>
            <a:r>
              <a:rPr lang="en-US" sz="3200" dirty="0">
                <a:solidFill>
                  <a:schemeClr val="bg1"/>
                </a:solidFill>
              </a:rPr>
              <a:t>ORCA</a:t>
            </a:r>
          </a:p>
        </p:txBody>
      </p:sp>
      <p:sp>
        <p:nvSpPr>
          <p:cNvPr id="11" name="Footer Placeholder 10">
            <a:extLst>
              <a:ext uri="{FF2B5EF4-FFF2-40B4-BE49-F238E27FC236}">
                <a16:creationId xmlns:a16="http://schemas.microsoft.com/office/drawing/2014/main" id="{A3DB8B15-A092-A7B9-D2C8-4262AF155FEB}"/>
              </a:ext>
            </a:extLst>
          </p:cNvPr>
          <p:cNvSpPr>
            <a:spLocks noGrp="1"/>
          </p:cNvSpPr>
          <p:nvPr>
            <p:ph type="ftr" sz="quarter" idx="11"/>
          </p:nvPr>
        </p:nvSpPr>
        <p:spPr/>
        <p:txBody>
          <a:bodyPr/>
          <a:lstStyle/>
          <a:p>
            <a:pPr>
              <a:defRPr/>
            </a:pPr>
            <a:r>
              <a:rPr lang="nb-NO"/>
              <a:t>NASA Langley Research Center</a:t>
            </a:r>
            <a:endParaRPr lang="en-US" dirty="0"/>
          </a:p>
        </p:txBody>
      </p:sp>
      <p:sp>
        <p:nvSpPr>
          <p:cNvPr id="23" name="Slide Number Placeholder 22">
            <a:extLst>
              <a:ext uri="{FF2B5EF4-FFF2-40B4-BE49-F238E27FC236}">
                <a16:creationId xmlns:a16="http://schemas.microsoft.com/office/drawing/2014/main" id="{78006F82-CEC0-5664-4E99-9ACAD002E281}"/>
              </a:ext>
            </a:extLst>
          </p:cNvPr>
          <p:cNvSpPr>
            <a:spLocks noGrp="1"/>
          </p:cNvSpPr>
          <p:nvPr>
            <p:ph type="sldNum" sz="quarter" idx="12"/>
          </p:nvPr>
        </p:nvSpPr>
        <p:spPr/>
        <p:txBody>
          <a:bodyPr/>
          <a:lstStyle/>
          <a:p>
            <a:fld id="{612A962A-E308-412C-B6D7-A21864CFEAEB}" type="slidenum">
              <a:rPr lang="en-US" smtClean="0"/>
              <a:pPr/>
              <a:t>7</a:t>
            </a:fld>
            <a:endParaRPr lang="en-US"/>
          </a:p>
        </p:txBody>
      </p:sp>
    </p:spTree>
    <p:extLst>
      <p:ext uri="{BB962C8B-B14F-4D97-AF65-F5344CB8AC3E}">
        <p14:creationId xmlns:p14="http://schemas.microsoft.com/office/powerpoint/2010/main" val="1183338040"/>
      </p:ext>
    </p:extLst>
  </p:cSld>
  <p:clrMapOvr>
    <a:masterClrMapping/>
  </p:clrMapOvr>
  <mc:AlternateContent xmlns:mc="http://schemas.openxmlformats.org/markup-compatibility/2006" xmlns:p14="http://schemas.microsoft.com/office/powerpoint/2010/main">
    <mc:Choice Requires="p14">
      <p:transition p14:dur="0" advClick="0" advTm="39535"/>
    </mc:Choice>
    <mc:Fallback xmlns="">
      <p:transition advClick="0" advTm="39535"/>
    </mc:Fallback>
  </mc:AlternateContent>
  <p:extLst>
    <p:ext uri="{E180D4A7-C9FB-4DFB-919C-405C955672EB}">
      <p14:showEvtLst xmlns:p14="http://schemas.microsoft.com/office/powerpoint/2010/main">
        <p14:playEvt time="8" objId="22"/>
        <p14:stopEvt time="39535" objId="2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097CB1D0-CF5A-FD0E-0A37-592B5C5018F3}"/>
              </a:ext>
            </a:extLst>
          </p:cNvPr>
          <p:cNvSpPr/>
          <p:nvPr/>
        </p:nvSpPr>
        <p:spPr>
          <a:xfrm>
            <a:off x="6171891" y="779345"/>
            <a:ext cx="1485288" cy="1502522"/>
          </a:xfrm>
          <a:prstGeom prst="ellipse">
            <a:avLst/>
          </a:prstGeom>
          <a:solidFill>
            <a:schemeClr val="tx1">
              <a:lumMod val="75000"/>
              <a:lumOff val="25000"/>
              <a:alpha val="4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E22EF425-3AA2-6C88-FABB-BE3AB45F2FA3}"/>
              </a:ext>
            </a:extLst>
          </p:cNvPr>
          <p:cNvGrpSpPr/>
          <p:nvPr/>
        </p:nvGrpSpPr>
        <p:grpSpPr>
          <a:xfrm>
            <a:off x="3479814" y="822542"/>
            <a:ext cx="5987728" cy="5438384"/>
            <a:chOff x="295798" y="1447039"/>
            <a:chExt cx="4099913" cy="4014309"/>
          </a:xfrm>
          <a:effectLst/>
        </p:grpSpPr>
        <p:grpSp>
          <p:nvGrpSpPr>
            <p:cNvPr id="14" name="Group 13">
              <a:extLst>
                <a:ext uri="{FF2B5EF4-FFF2-40B4-BE49-F238E27FC236}">
                  <a16:creationId xmlns:a16="http://schemas.microsoft.com/office/drawing/2014/main" id="{09984A27-8F6D-8020-4C52-BF5D1A3A57EF}"/>
                </a:ext>
              </a:extLst>
            </p:cNvPr>
            <p:cNvGrpSpPr/>
            <p:nvPr/>
          </p:nvGrpSpPr>
          <p:grpSpPr>
            <a:xfrm>
              <a:off x="295798" y="1803748"/>
              <a:ext cx="3655512" cy="3657600"/>
              <a:chOff x="295798" y="1803748"/>
              <a:chExt cx="3655512" cy="3657600"/>
            </a:xfrm>
          </p:grpSpPr>
          <p:cxnSp>
            <p:nvCxnSpPr>
              <p:cNvPr id="7" name="Straight Arrow Connector 6">
                <a:extLst>
                  <a:ext uri="{FF2B5EF4-FFF2-40B4-BE49-F238E27FC236}">
                    <a16:creationId xmlns:a16="http://schemas.microsoft.com/office/drawing/2014/main" id="{C29F1CCA-D5BF-F424-2B2D-838CA1DEECEB}"/>
                  </a:ext>
                </a:extLst>
              </p:cNvPr>
              <p:cNvCxnSpPr>
                <a:cxnSpLocks/>
              </p:cNvCxnSpPr>
              <p:nvPr/>
            </p:nvCxnSpPr>
            <p:spPr>
              <a:xfrm>
                <a:off x="2110636" y="1803748"/>
                <a:ext cx="0" cy="365760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cxnSp>
            <p:nvCxnSpPr>
              <p:cNvPr id="9" name="Straight Arrow Connector 8">
                <a:extLst>
                  <a:ext uri="{FF2B5EF4-FFF2-40B4-BE49-F238E27FC236}">
                    <a16:creationId xmlns:a16="http://schemas.microsoft.com/office/drawing/2014/main" id="{348C79AE-1CF7-414A-A2DD-ED3B43E464BA}"/>
                  </a:ext>
                </a:extLst>
              </p:cNvPr>
              <p:cNvCxnSpPr>
                <a:cxnSpLocks/>
              </p:cNvCxnSpPr>
              <p:nvPr/>
            </p:nvCxnSpPr>
            <p:spPr>
              <a:xfrm flipH="1">
                <a:off x="295798" y="3645075"/>
                <a:ext cx="3655512" cy="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grpSp>
        <p:sp>
          <p:nvSpPr>
            <p:cNvPr id="15" name="TextBox 14">
              <a:extLst>
                <a:ext uri="{FF2B5EF4-FFF2-40B4-BE49-F238E27FC236}">
                  <a16:creationId xmlns:a16="http://schemas.microsoft.com/office/drawing/2014/main" id="{40E66DFB-9C30-8D80-E45D-B0DC68C3E244}"/>
                </a:ext>
              </a:extLst>
            </p:cNvPr>
            <p:cNvSpPr txBox="1"/>
            <p:nvPr/>
          </p:nvSpPr>
          <p:spPr>
            <a:xfrm>
              <a:off x="3951310" y="3511035"/>
              <a:ext cx="444401" cy="369332"/>
            </a:xfrm>
            <a:prstGeom prst="rect">
              <a:avLst/>
            </a:prstGeom>
            <a:noFill/>
          </p:spPr>
          <p:txBody>
            <a:bodyPr wrap="square" rtlCol="0">
              <a:spAutoFit/>
            </a:bodyPr>
            <a:lstStyle/>
            <a:p>
              <a:r>
                <a:rPr lang="en-US" i="1" dirty="0" err="1"/>
                <a:t>p</a:t>
              </a:r>
              <a:r>
                <a:rPr lang="en-US" i="1" baseline="-25000" dirty="0" err="1"/>
                <a:t>x</a:t>
              </a:r>
              <a:endParaRPr lang="en-US" i="1" dirty="0"/>
            </a:p>
          </p:txBody>
        </p:sp>
        <p:sp>
          <p:nvSpPr>
            <p:cNvPr id="17" name="TextBox 16">
              <a:extLst>
                <a:ext uri="{FF2B5EF4-FFF2-40B4-BE49-F238E27FC236}">
                  <a16:creationId xmlns:a16="http://schemas.microsoft.com/office/drawing/2014/main" id="{58179D42-8145-154E-10C5-E07C80E104BB}"/>
                </a:ext>
              </a:extLst>
            </p:cNvPr>
            <p:cNvSpPr txBox="1"/>
            <p:nvPr/>
          </p:nvSpPr>
          <p:spPr>
            <a:xfrm>
              <a:off x="2110636" y="1447039"/>
              <a:ext cx="421187" cy="369332"/>
            </a:xfrm>
            <a:prstGeom prst="rect">
              <a:avLst/>
            </a:prstGeom>
            <a:noFill/>
          </p:spPr>
          <p:txBody>
            <a:bodyPr wrap="square">
              <a:spAutoFit/>
            </a:bodyPr>
            <a:lstStyle/>
            <a:p>
              <a:r>
                <a:rPr lang="en-US" i="1" dirty="0" err="1"/>
                <a:t>p</a:t>
              </a:r>
              <a:r>
                <a:rPr lang="en-US" i="1" baseline="-25000" dirty="0" err="1"/>
                <a:t>y</a:t>
              </a:r>
              <a:endParaRPr lang="en-US" i="1" dirty="0"/>
            </a:p>
          </p:txBody>
        </p:sp>
      </p:grpSp>
      <p:pic>
        <p:nvPicPr>
          <p:cNvPr id="19" name="Picture 18">
            <a:extLst>
              <a:ext uri="{FF2B5EF4-FFF2-40B4-BE49-F238E27FC236}">
                <a16:creationId xmlns:a16="http://schemas.microsoft.com/office/drawing/2014/main" id="{266AF12A-1C86-A857-80DE-B86747593C02}"/>
              </a:ext>
            </a:extLst>
          </p:cNvPr>
          <p:cNvPicPr>
            <a:picLocks noChangeAspect="1"/>
          </p:cNvPicPr>
          <p:nvPr/>
        </p:nvPicPr>
        <p:blipFill rotWithShape="1">
          <a:blip r:embed="rId2"/>
          <a:srcRect l="1260" t="13883" r="4631" b="10046"/>
          <a:stretch/>
        </p:blipFill>
        <p:spPr>
          <a:xfrm flipH="1">
            <a:off x="7293904" y="4643307"/>
            <a:ext cx="641932" cy="274587"/>
          </a:xfrm>
          <a:prstGeom prst="rect">
            <a:avLst/>
          </a:prstGeom>
          <a:solidFill>
            <a:srgbClr val="FFB432"/>
          </a:solidFill>
          <a:effectLst/>
        </p:spPr>
      </p:pic>
      <p:sp>
        <p:nvSpPr>
          <p:cNvPr id="20" name="Oval 19">
            <a:extLst>
              <a:ext uri="{FF2B5EF4-FFF2-40B4-BE49-F238E27FC236}">
                <a16:creationId xmlns:a16="http://schemas.microsoft.com/office/drawing/2014/main" id="{BD7B52C6-783D-82DF-4E59-084C555DA573}"/>
              </a:ext>
            </a:extLst>
          </p:cNvPr>
          <p:cNvSpPr/>
          <p:nvPr/>
        </p:nvSpPr>
        <p:spPr>
          <a:xfrm>
            <a:off x="7241373" y="4405932"/>
            <a:ext cx="757202" cy="749335"/>
          </a:xfrm>
          <a:prstGeom prst="ellipse">
            <a:avLst/>
          </a:prstGeom>
          <a:solidFill>
            <a:schemeClr val="tx1">
              <a:lumMod val="50000"/>
              <a:lumOff val="50000"/>
              <a:alpha val="21849"/>
            </a:schemeClr>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64BB8B16-5D65-7C74-F410-ACB3B86AE3F9}"/>
              </a:ext>
            </a:extLst>
          </p:cNvPr>
          <p:cNvGrpSpPr/>
          <p:nvPr/>
        </p:nvGrpSpPr>
        <p:grpSpPr>
          <a:xfrm>
            <a:off x="1116237" y="1519165"/>
            <a:ext cx="780215" cy="761999"/>
            <a:chOff x="1024135" y="1519165"/>
            <a:chExt cx="872318" cy="761999"/>
          </a:xfrm>
          <a:effectLst/>
        </p:grpSpPr>
        <p:pic>
          <p:nvPicPr>
            <p:cNvPr id="32" name="Picture 31">
              <a:extLst>
                <a:ext uri="{FF2B5EF4-FFF2-40B4-BE49-F238E27FC236}">
                  <a16:creationId xmlns:a16="http://schemas.microsoft.com/office/drawing/2014/main" id="{45648B23-16D7-8589-3BB4-AA79EB98E4C9}"/>
                </a:ext>
              </a:extLst>
            </p:cNvPr>
            <p:cNvPicPr>
              <a:picLocks noChangeAspect="1"/>
            </p:cNvPicPr>
            <p:nvPr/>
          </p:nvPicPr>
          <p:blipFill rotWithShape="1">
            <a:blip r:embed="rId2">
              <a:duotone>
                <a:schemeClr val="accent2">
                  <a:shade val="45000"/>
                  <a:satMod val="135000"/>
                </a:schemeClr>
                <a:prstClr val="white"/>
              </a:duotone>
            </a:blip>
            <a:srcRect l="1260" t="13883" r="4631" b="10046"/>
            <a:stretch/>
          </p:blipFill>
          <p:spPr>
            <a:xfrm flipH="1">
              <a:off x="1139328" y="1764655"/>
              <a:ext cx="641932" cy="274587"/>
            </a:xfrm>
            <a:prstGeom prst="rect">
              <a:avLst/>
            </a:prstGeom>
            <a:solidFill>
              <a:srgbClr val="FFB432"/>
            </a:solidFill>
            <a:effectLst/>
          </p:spPr>
        </p:pic>
        <p:sp>
          <p:nvSpPr>
            <p:cNvPr id="30" name="Oval 29">
              <a:extLst>
                <a:ext uri="{FF2B5EF4-FFF2-40B4-BE49-F238E27FC236}">
                  <a16:creationId xmlns:a16="http://schemas.microsoft.com/office/drawing/2014/main" id="{8DED1BE4-0223-22B6-BFFE-7E5003527FCA}"/>
                </a:ext>
              </a:extLst>
            </p:cNvPr>
            <p:cNvSpPr/>
            <p:nvPr/>
          </p:nvSpPr>
          <p:spPr>
            <a:xfrm>
              <a:off x="1024135" y="1519165"/>
              <a:ext cx="872318" cy="761999"/>
            </a:xfrm>
            <a:prstGeom prst="ellipse">
              <a:avLst/>
            </a:prstGeom>
            <a:solidFill>
              <a:schemeClr val="tx1">
                <a:lumMod val="50000"/>
                <a:lumOff val="50000"/>
                <a:alpha val="21849"/>
              </a:schemeClr>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cxnSp>
        <p:nvCxnSpPr>
          <p:cNvPr id="42" name="Straight Arrow Connector 41">
            <a:extLst>
              <a:ext uri="{FF2B5EF4-FFF2-40B4-BE49-F238E27FC236}">
                <a16:creationId xmlns:a16="http://schemas.microsoft.com/office/drawing/2014/main" id="{747FE840-5696-53CB-EED4-20C7005FEFFC}"/>
              </a:ext>
            </a:extLst>
          </p:cNvPr>
          <p:cNvCxnSpPr>
            <a:cxnSpLocks/>
          </p:cNvCxnSpPr>
          <p:nvPr/>
        </p:nvCxnSpPr>
        <p:spPr>
          <a:xfrm flipV="1">
            <a:off x="4246992" y="2382978"/>
            <a:ext cx="243985" cy="2022954"/>
          </a:xfrm>
          <a:prstGeom prst="straightConnector1">
            <a:avLst/>
          </a:prstGeom>
          <a:ln>
            <a:solidFill>
              <a:srgbClr val="D8052C"/>
            </a:solidFill>
            <a:tailEnd type="triangle"/>
          </a:ln>
          <a:effectLst/>
        </p:spPr>
        <p:style>
          <a:lnRef idx="2">
            <a:schemeClr val="accent5"/>
          </a:lnRef>
          <a:fillRef idx="0">
            <a:schemeClr val="accent5"/>
          </a:fillRef>
          <a:effectRef idx="1">
            <a:schemeClr val="accent5"/>
          </a:effectRef>
          <a:fontRef idx="minor">
            <a:schemeClr val="tx1"/>
          </a:fontRef>
        </p:style>
      </p:cxnSp>
      <p:cxnSp>
        <p:nvCxnSpPr>
          <p:cNvPr id="43" name="Straight Arrow Connector 42">
            <a:extLst>
              <a:ext uri="{FF2B5EF4-FFF2-40B4-BE49-F238E27FC236}">
                <a16:creationId xmlns:a16="http://schemas.microsoft.com/office/drawing/2014/main" id="{81B10DEF-B1AD-277D-45A5-AE7D14CADD9E}"/>
              </a:ext>
            </a:extLst>
          </p:cNvPr>
          <p:cNvCxnSpPr>
            <a:cxnSpLocks/>
          </p:cNvCxnSpPr>
          <p:nvPr/>
        </p:nvCxnSpPr>
        <p:spPr>
          <a:xfrm flipH="1" flipV="1">
            <a:off x="2631634" y="4432903"/>
            <a:ext cx="1192332" cy="274253"/>
          </a:xfrm>
          <a:prstGeom prst="straightConnector1">
            <a:avLst/>
          </a:prstGeom>
          <a:ln>
            <a:solidFill>
              <a:srgbClr val="1D88E5"/>
            </a:solidFill>
            <a:tailEnd type="triangle"/>
          </a:ln>
          <a:effectLst/>
        </p:spPr>
        <p:style>
          <a:lnRef idx="2">
            <a:schemeClr val="accent4"/>
          </a:lnRef>
          <a:fillRef idx="0">
            <a:schemeClr val="accent4"/>
          </a:fillRef>
          <a:effectRef idx="1">
            <a:schemeClr val="accent4"/>
          </a:effectRef>
          <a:fontRef idx="minor">
            <a:schemeClr val="tx1"/>
          </a:fontRef>
        </p:style>
      </p:cxnSp>
      <p:cxnSp>
        <p:nvCxnSpPr>
          <p:cNvPr id="45" name="Straight Arrow Connector 44">
            <a:extLst>
              <a:ext uri="{FF2B5EF4-FFF2-40B4-BE49-F238E27FC236}">
                <a16:creationId xmlns:a16="http://schemas.microsoft.com/office/drawing/2014/main" id="{BAB35354-FCA2-1DF1-78C3-DEA13B4AC387}"/>
              </a:ext>
            </a:extLst>
          </p:cNvPr>
          <p:cNvCxnSpPr>
            <a:cxnSpLocks/>
          </p:cNvCxnSpPr>
          <p:nvPr/>
        </p:nvCxnSpPr>
        <p:spPr>
          <a:xfrm flipH="1">
            <a:off x="3919140" y="5133441"/>
            <a:ext cx="185812" cy="1023508"/>
          </a:xfrm>
          <a:prstGeom prst="straightConnector1">
            <a:avLst/>
          </a:prstGeom>
          <a:ln>
            <a:solidFill>
              <a:srgbClr val="FFB432"/>
            </a:solidFill>
            <a:tailEnd type="triangle"/>
          </a:ln>
          <a:effectLst/>
        </p:spPr>
        <p:style>
          <a:lnRef idx="2">
            <a:schemeClr val="accent5"/>
          </a:lnRef>
          <a:fillRef idx="0">
            <a:schemeClr val="accent5"/>
          </a:fillRef>
          <a:effectRef idx="1">
            <a:schemeClr val="accent5"/>
          </a:effectRef>
          <a:fontRef idx="minor">
            <a:schemeClr val="tx1"/>
          </a:fontRef>
        </p:style>
      </p:cxnSp>
      <p:sp>
        <p:nvSpPr>
          <p:cNvPr id="51" name="Oval 50">
            <a:extLst>
              <a:ext uri="{FF2B5EF4-FFF2-40B4-BE49-F238E27FC236}">
                <a16:creationId xmlns:a16="http://schemas.microsoft.com/office/drawing/2014/main" id="{0B6A5BB0-EA04-02ED-AF42-D7B685F85BBC}"/>
              </a:ext>
            </a:extLst>
          </p:cNvPr>
          <p:cNvSpPr/>
          <p:nvPr/>
        </p:nvSpPr>
        <p:spPr>
          <a:xfrm>
            <a:off x="9013861" y="3678318"/>
            <a:ext cx="231731" cy="250176"/>
          </a:xfrm>
          <a:prstGeom prst="ellipse">
            <a:avLst/>
          </a:prstGeom>
          <a:solidFill>
            <a:srgbClr val="55AEFF"/>
          </a:solidFill>
          <a:ln w="158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BAEEF4C5-7CB9-EDF6-608C-86311E1174AF}"/>
              </a:ext>
            </a:extLst>
          </p:cNvPr>
          <p:cNvSpPr/>
          <p:nvPr/>
        </p:nvSpPr>
        <p:spPr>
          <a:xfrm>
            <a:off x="9216945" y="2020992"/>
            <a:ext cx="231731" cy="250176"/>
          </a:xfrm>
          <a:prstGeom prst="ellipse">
            <a:avLst/>
          </a:prstGeom>
          <a:solidFill>
            <a:srgbClr val="D8052C"/>
          </a:solidFill>
          <a:ln w="15875">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6D11731D-8A35-330F-8E17-3EC972D53D3C}"/>
              </a:ext>
            </a:extLst>
          </p:cNvPr>
          <p:cNvSpPr/>
          <p:nvPr/>
        </p:nvSpPr>
        <p:spPr>
          <a:xfrm>
            <a:off x="7826058" y="3341896"/>
            <a:ext cx="231731" cy="250176"/>
          </a:xfrm>
          <a:prstGeom prst="ellipse">
            <a:avLst/>
          </a:prstGeom>
          <a:solidFill>
            <a:srgbClr val="1D88E5"/>
          </a:solidFill>
          <a:ln w="15875">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DD3617D-FE66-DAA2-D4C5-E89B38C8BBC1}"/>
              </a:ext>
            </a:extLst>
          </p:cNvPr>
          <p:cNvSpPr/>
          <p:nvPr/>
        </p:nvSpPr>
        <p:spPr>
          <a:xfrm>
            <a:off x="8818515" y="4582068"/>
            <a:ext cx="231731" cy="250176"/>
          </a:xfrm>
          <a:prstGeom prst="ellipse">
            <a:avLst/>
          </a:prstGeom>
          <a:solidFill>
            <a:srgbClr val="FFB432"/>
          </a:solidFill>
          <a:ln w="15875">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Arrow Connector 60">
            <a:extLst>
              <a:ext uri="{FF2B5EF4-FFF2-40B4-BE49-F238E27FC236}">
                <a16:creationId xmlns:a16="http://schemas.microsoft.com/office/drawing/2014/main" id="{267DB9AC-6B7B-2D38-78B7-B36A2BF47DA5}"/>
              </a:ext>
            </a:extLst>
          </p:cNvPr>
          <p:cNvCxnSpPr>
            <a:cxnSpLocks/>
          </p:cNvCxnSpPr>
          <p:nvPr/>
        </p:nvCxnSpPr>
        <p:spPr>
          <a:xfrm flipH="1" flipV="1">
            <a:off x="1564384" y="1955466"/>
            <a:ext cx="2371891" cy="2576482"/>
          </a:xfrm>
          <a:prstGeom prst="straightConnector1">
            <a:avLst/>
          </a:prstGeom>
          <a:ln>
            <a:solidFill>
              <a:srgbClr val="D8052C"/>
            </a:solidFill>
            <a:tailEnd type="triangle"/>
          </a:ln>
          <a:effectLst/>
        </p:spPr>
        <p:style>
          <a:lnRef idx="2">
            <a:schemeClr val="accent5"/>
          </a:lnRef>
          <a:fillRef idx="0">
            <a:schemeClr val="accent5"/>
          </a:fillRef>
          <a:effectRef idx="1">
            <a:schemeClr val="accent5"/>
          </a:effectRef>
          <a:fontRef idx="minor">
            <a:schemeClr val="tx1"/>
          </a:fontRef>
        </p:style>
      </p:cxnSp>
      <p:grpSp>
        <p:nvGrpSpPr>
          <p:cNvPr id="71" name="Group 70">
            <a:extLst>
              <a:ext uri="{FF2B5EF4-FFF2-40B4-BE49-F238E27FC236}">
                <a16:creationId xmlns:a16="http://schemas.microsoft.com/office/drawing/2014/main" id="{6E98E1C7-2B8B-F23F-F8C5-C2D416BF1D7A}"/>
              </a:ext>
            </a:extLst>
          </p:cNvPr>
          <p:cNvGrpSpPr/>
          <p:nvPr/>
        </p:nvGrpSpPr>
        <p:grpSpPr>
          <a:xfrm>
            <a:off x="2032297" y="1478750"/>
            <a:ext cx="909220" cy="735014"/>
            <a:chOff x="2030830" y="1492553"/>
            <a:chExt cx="909220" cy="735014"/>
          </a:xfrm>
          <a:effectLst/>
        </p:grpSpPr>
        <p:sp>
          <p:nvSpPr>
            <p:cNvPr id="69" name="Right Brace 68">
              <a:extLst>
                <a:ext uri="{FF2B5EF4-FFF2-40B4-BE49-F238E27FC236}">
                  <a16:creationId xmlns:a16="http://schemas.microsoft.com/office/drawing/2014/main" id="{5FC155C9-74A9-F545-229C-5C9DC9F5EC74}"/>
                </a:ext>
              </a:extLst>
            </p:cNvPr>
            <p:cNvSpPr/>
            <p:nvPr/>
          </p:nvSpPr>
          <p:spPr>
            <a:xfrm rot="19287565">
              <a:off x="2030830" y="1492553"/>
              <a:ext cx="373185" cy="735014"/>
            </a:xfrm>
            <a:prstGeom prst="rightBrace">
              <a:avLst>
                <a:gd name="adj1" fmla="val 7283"/>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TextBox 69">
              <a:extLst>
                <a:ext uri="{FF2B5EF4-FFF2-40B4-BE49-F238E27FC236}">
                  <a16:creationId xmlns:a16="http://schemas.microsoft.com/office/drawing/2014/main" id="{151163E6-4532-4137-256B-B845B18FA70E}"/>
                </a:ext>
              </a:extLst>
            </p:cNvPr>
            <p:cNvSpPr txBox="1"/>
            <p:nvPr/>
          </p:nvSpPr>
          <p:spPr>
            <a:xfrm>
              <a:off x="2324100" y="1517994"/>
              <a:ext cx="615950" cy="369332"/>
            </a:xfrm>
            <a:prstGeom prst="rect">
              <a:avLst/>
            </a:prstGeom>
            <a:noFill/>
          </p:spPr>
          <p:txBody>
            <a:bodyPr wrap="square" rtlCol="0">
              <a:spAutoFit/>
            </a:bodyPr>
            <a:lstStyle/>
            <a:p>
              <a:r>
                <a:rPr lang="en-US" dirty="0"/>
                <a:t>2r</a:t>
              </a:r>
            </a:p>
          </p:txBody>
        </p:sp>
      </p:grpSp>
      <p:cxnSp>
        <p:nvCxnSpPr>
          <p:cNvPr id="75" name="Straight Arrow Connector 74">
            <a:extLst>
              <a:ext uri="{FF2B5EF4-FFF2-40B4-BE49-F238E27FC236}">
                <a16:creationId xmlns:a16="http://schemas.microsoft.com/office/drawing/2014/main" id="{DE7BB566-9AD5-8CC7-94D7-3C6C11CF792A}"/>
              </a:ext>
            </a:extLst>
          </p:cNvPr>
          <p:cNvCxnSpPr>
            <a:cxnSpLocks/>
          </p:cNvCxnSpPr>
          <p:nvPr/>
        </p:nvCxnSpPr>
        <p:spPr>
          <a:xfrm flipH="1" flipV="1">
            <a:off x="2006600" y="2501900"/>
            <a:ext cx="1929675" cy="2030048"/>
          </a:xfrm>
          <a:prstGeom prst="straightConnector1">
            <a:avLst/>
          </a:prstGeom>
          <a:ln>
            <a:solidFill>
              <a:srgbClr val="1D88E5"/>
            </a:solidFill>
            <a:tailEnd type="triangle"/>
          </a:ln>
          <a:effectLst/>
        </p:spPr>
        <p:style>
          <a:lnRef idx="2">
            <a:schemeClr val="accent4"/>
          </a:lnRef>
          <a:fillRef idx="0">
            <a:schemeClr val="accent4"/>
          </a:fillRef>
          <a:effectRef idx="1">
            <a:schemeClr val="accent4"/>
          </a:effectRef>
          <a:fontRef idx="minor">
            <a:schemeClr val="tx1"/>
          </a:fontRef>
        </p:style>
      </p:cxnSp>
      <p:sp>
        <p:nvSpPr>
          <p:cNvPr id="77" name="Oval 76">
            <a:extLst>
              <a:ext uri="{FF2B5EF4-FFF2-40B4-BE49-F238E27FC236}">
                <a16:creationId xmlns:a16="http://schemas.microsoft.com/office/drawing/2014/main" id="{BD1DFEB8-6F44-D820-BC86-9C81BCB3D4AA}"/>
              </a:ext>
            </a:extLst>
          </p:cNvPr>
          <p:cNvSpPr/>
          <p:nvPr/>
        </p:nvSpPr>
        <p:spPr>
          <a:xfrm>
            <a:off x="7405790" y="2087314"/>
            <a:ext cx="45719" cy="45719"/>
          </a:xfrm>
          <a:prstGeom prst="ellipse">
            <a:avLst/>
          </a:prstGeom>
          <a:solidFill>
            <a:srgbClr val="1D88E5"/>
          </a:solidFill>
          <a:ln w="15875">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6010D77A-E44D-B657-7B2F-6153CC1F925D}"/>
              </a:ext>
            </a:extLst>
          </p:cNvPr>
          <p:cNvGrpSpPr/>
          <p:nvPr/>
        </p:nvGrpSpPr>
        <p:grpSpPr>
          <a:xfrm>
            <a:off x="7138654" y="1311895"/>
            <a:ext cx="909220" cy="735014"/>
            <a:chOff x="2030830" y="1492553"/>
            <a:chExt cx="909220" cy="735014"/>
          </a:xfrm>
          <a:effectLst/>
        </p:grpSpPr>
        <p:sp>
          <p:nvSpPr>
            <p:cNvPr id="79" name="Right Brace 78">
              <a:extLst>
                <a:ext uri="{FF2B5EF4-FFF2-40B4-BE49-F238E27FC236}">
                  <a16:creationId xmlns:a16="http://schemas.microsoft.com/office/drawing/2014/main" id="{86445908-95CA-3EFD-F334-152B3C5D8D94}"/>
                </a:ext>
              </a:extLst>
            </p:cNvPr>
            <p:cNvSpPr/>
            <p:nvPr/>
          </p:nvSpPr>
          <p:spPr>
            <a:xfrm rot="19287565">
              <a:off x="2030830" y="1492553"/>
              <a:ext cx="373185" cy="735014"/>
            </a:xfrm>
            <a:prstGeom prst="rightBrace">
              <a:avLst>
                <a:gd name="adj1" fmla="val 7283"/>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TextBox 79">
              <a:extLst>
                <a:ext uri="{FF2B5EF4-FFF2-40B4-BE49-F238E27FC236}">
                  <a16:creationId xmlns:a16="http://schemas.microsoft.com/office/drawing/2014/main" id="{CBFEAC8D-1191-5DDE-51F8-F6ED5BE5D9BD}"/>
                </a:ext>
              </a:extLst>
            </p:cNvPr>
            <p:cNvSpPr txBox="1"/>
            <p:nvPr/>
          </p:nvSpPr>
          <p:spPr>
            <a:xfrm>
              <a:off x="2324100" y="1517994"/>
              <a:ext cx="615950" cy="369332"/>
            </a:xfrm>
            <a:prstGeom prst="rect">
              <a:avLst/>
            </a:prstGeom>
            <a:noFill/>
            <a:effectLst/>
          </p:spPr>
          <p:txBody>
            <a:bodyPr wrap="square" rtlCol="0">
              <a:spAutoFit/>
            </a:bodyPr>
            <a:lstStyle/>
            <a:p>
              <a:r>
                <a:rPr lang="en-US" dirty="0"/>
                <a:t>2r</a:t>
              </a:r>
            </a:p>
          </p:txBody>
        </p:sp>
      </p:grpSp>
      <p:sp>
        <p:nvSpPr>
          <p:cNvPr id="84" name="Oval 83">
            <a:extLst>
              <a:ext uri="{FF2B5EF4-FFF2-40B4-BE49-F238E27FC236}">
                <a16:creationId xmlns:a16="http://schemas.microsoft.com/office/drawing/2014/main" id="{D7B3C7D0-E47B-4CE3-4930-70654015B4AB}"/>
              </a:ext>
            </a:extLst>
          </p:cNvPr>
          <p:cNvSpPr/>
          <p:nvPr/>
        </p:nvSpPr>
        <p:spPr>
          <a:xfrm>
            <a:off x="3823966" y="4405932"/>
            <a:ext cx="757202" cy="749335"/>
          </a:xfrm>
          <a:prstGeom prst="ellipse">
            <a:avLst/>
          </a:prstGeom>
          <a:solidFill>
            <a:schemeClr val="tx1">
              <a:lumMod val="50000"/>
              <a:lumOff val="50000"/>
              <a:alpha val="21849"/>
            </a:schemeClr>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6" name="Straight Arrow Connector 85">
            <a:extLst>
              <a:ext uri="{FF2B5EF4-FFF2-40B4-BE49-F238E27FC236}">
                <a16:creationId xmlns:a16="http://schemas.microsoft.com/office/drawing/2014/main" id="{D4964609-6B7B-C63E-2582-03C5CF3017EF}"/>
              </a:ext>
            </a:extLst>
          </p:cNvPr>
          <p:cNvCxnSpPr>
            <a:stCxn id="30" idx="6"/>
          </p:cNvCxnSpPr>
          <p:nvPr/>
        </p:nvCxnSpPr>
        <p:spPr>
          <a:xfrm flipV="1">
            <a:off x="1896452" y="1900164"/>
            <a:ext cx="2350540" cy="1"/>
          </a:xfrm>
          <a:prstGeom prst="straightConnector1">
            <a:avLst/>
          </a:prstGeom>
          <a:ln>
            <a:solidFill>
              <a:srgbClr val="D8052C"/>
            </a:solidFill>
            <a:tailEnd type="triangle"/>
          </a:ln>
          <a:effectLst/>
        </p:spPr>
        <p:style>
          <a:lnRef idx="2">
            <a:schemeClr val="accent1"/>
          </a:lnRef>
          <a:fillRef idx="0">
            <a:schemeClr val="accent1"/>
          </a:fillRef>
          <a:effectRef idx="1">
            <a:schemeClr val="accent1"/>
          </a:effectRef>
          <a:fontRef idx="minor">
            <a:schemeClr val="tx1"/>
          </a:fontRef>
        </p:style>
      </p:cxnSp>
      <p:sp>
        <p:nvSpPr>
          <p:cNvPr id="90" name="Oval 89">
            <a:extLst>
              <a:ext uri="{FF2B5EF4-FFF2-40B4-BE49-F238E27FC236}">
                <a16:creationId xmlns:a16="http://schemas.microsoft.com/office/drawing/2014/main" id="{089A3159-3ADA-AC43-A53D-4D1B6886B359}"/>
              </a:ext>
            </a:extLst>
          </p:cNvPr>
          <p:cNvSpPr/>
          <p:nvPr/>
        </p:nvSpPr>
        <p:spPr>
          <a:xfrm>
            <a:off x="8364222" y="769901"/>
            <a:ext cx="1485288" cy="1502522"/>
          </a:xfrm>
          <a:prstGeom prst="ellipse">
            <a:avLst/>
          </a:prstGeom>
          <a:solidFill>
            <a:schemeClr val="tx1">
              <a:lumMod val="65000"/>
              <a:lumOff val="3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Oval 71">
            <a:extLst>
              <a:ext uri="{FF2B5EF4-FFF2-40B4-BE49-F238E27FC236}">
                <a16:creationId xmlns:a16="http://schemas.microsoft.com/office/drawing/2014/main" id="{A784C427-711C-FD2D-474E-A72177C507EC}"/>
              </a:ext>
            </a:extLst>
          </p:cNvPr>
          <p:cNvSpPr/>
          <p:nvPr/>
        </p:nvSpPr>
        <p:spPr>
          <a:xfrm>
            <a:off x="6172813" y="778643"/>
            <a:ext cx="1485288" cy="1502522"/>
          </a:xfrm>
          <a:prstGeom prst="ellipse">
            <a:avLst/>
          </a:prstGeom>
          <a:solidFill>
            <a:schemeClr val="tx1">
              <a:lumMod val="75000"/>
              <a:lumOff val="25000"/>
              <a:alpha val="4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E6702737-AEE8-DF65-3749-FE5C3D784C0A}"/>
              </a:ext>
            </a:extLst>
          </p:cNvPr>
          <p:cNvSpPr/>
          <p:nvPr/>
        </p:nvSpPr>
        <p:spPr>
          <a:xfrm>
            <a:off x="6172813" y="782792"/>
            <a:ext cx="1485288" cy="1502522"/>
          </a:xfrm>
          <a:prstGeom prst="ellipse">
            <a:avLst/>
          </a:prstGeom>
          <a:solidFill>
            <a:schemeClr val="tx1">
              <a:lumMod val="65000"/>
              <a:lumOff val="3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3" name="Triangle 102">
            <a:extLst>
              <a:ext uri="{FF2B5EF4-FFF2-40B4-BE49-F238E27FC236}">
                <a16:creationId xmlns:a16="http://schemas.microsoft.com/office/drawing/2014/main" id="{DE07C0D6-00AE-4245-8FA8-289231D9783A}"/>
              </a:ext>
            </a:extLst>
          </p:cNvPr>
          <p:cNvSpPr/>
          <p:nvPr/>
        </p:nvSpPr>
        <p:spPr>
          <a:xfrm rot="18489607">
            <a:off x="5629486" y="578283"/>
            <a:ext cx="1295798" cy="872912"/>
          </a:xfrm>
          <a:prstGeom prst="triangle">
            <a:avLst>
              <a:gd name="adj" fmla="val 47248"/>
            </a:avLst>
          </a:prstGeom>
          <a:solidFill>
            <a:schemeClr val="tx1">
              <a:lumMod val="65000"/>
              <a:lumOff val="3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6" name="Triangle 105">
            <a:extLst>
              <a:ext uri="{FF2B5EF4-FFF2-40B4-BE49-F238E27FC236}">
                <a16:creationId xmlns:a16="http://schemas.microsoft.com/office/drawing/2014/main" id="{8CC03641-2AB5-8152-D92B-34EC1D701C54}"/>
              </a:ext>
            </a:extLst>
          </p:cNvPr>
          <p:cNvSpPr/>
          <p:nvPr/>
        </p:nvSpPr>
        <p:spPr>
          <a:xfrm rot="3347392">
            <a:off x="9121014" y="622668"/>
            <a:ext cx="1302834" cy="882425"/>
          </a:xfrm>
          <a:prstGeom prst="triangle">
            <a:avLst>
              <a:gd name="adj" fmla="val 46550"/>
            </a:avLst>
          </a:prstGeom>
          <a:solidFill>
            <a:schemeClr val="tx1">
              <a:lumMod val="65000"/>
              <a:lumOff val="3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932FA173-EA50-89A2-B53D-7BDC2CB9D7DB}"/>
              </a:ext>
            </a:extLst>
          </p:cNvPr>
          <p:cNvSpPr/>
          <p:nvPr/>
        </p:nvSpPr>
        <p:spPr>
          <a:xfrm>
            <a:off x="6937401" y="779224"/>
            <a:ext cx="2177085" cy="1502522"/>
          </a:xfrm>
          <a:prstGeom prst="rect">
            <a:avLst/>
          </a:prstGeom>
          <a:solidFill>
            <a:schemeClr val="tx1">
              <a:lumMod val="65000"/>
              <a:lumOff val="35000"/>
            </a:schemeClr>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5DA00EE-62FB-FF1C-7D4D-7752E48C8E55}"/>
              </a:ext>
            </a:extLst>
          </p:cNvPr>
          <p:cNvSpPr/>
          <p:nvPr/>
        </p:nvSpPr>
        <p:spPr>
          <a:xfrm>
            <a:off x="6895809" y="1517994"/>
            <a:ext cx="45719" cy="45719"/>
          </a:xfrm>
          <a:prstGeom prst="ellipse">
            <a:avLst/>
          </a:prstGeom>
          <a:solidFill>
            <a:srgbClr val="D8052C"/>
          </a:solidFill>
          <a:ln w="15875">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8FAD5211-891A-FEBC-60B0-660ADE820322}"/>
              </a:ext>
            </a:extLst>
          </p:cNvPr>
          <p:cNvGrpSpPr/>
          <p:nvPr/>
        </p:nvGrpSpPr>
        <p:grpSpPr>
          <a:xfrm>
            <a:off x="1109587" y="1525865"/>
            <a:ext cx="780215" cy="761999"/>
            <a:chOff x="1024135" y="1519165"/>
            <a:chExt cx="872318" cy="761999"/>
          </a:xfrm>
          <a:effectLst/>
        </p:grpSpPr>
        <p:pic>
          <p:nvPicPr>
            <p:cNvPr id="109" name="Picture 108">
              <a:extLst>
                <a:ext uri="{FF2B5EF4-FFF2-40B4-BE49-F238E27FC236}">
                  <a16:creationId xmlns:a16="http://schemas.microsoft.com/office/drawing/2014/main" id="{E15027F1-41DC-05A1-4D82-2F50B19FCDD2}"/>
                </a:ext>
              </a:extLst>
            </p:cNvPr>
            <p:cNvPicPr>
              <a:picLocks noChangeAspect="1"/>
            </p:cNvPicPr>
            <p:nvPr/>
          </p:nvPicPr>
          <p:blipFill rotWithShape="1">
            <a:blip r:embed="rId2">
              <a:duotone>
                <a:schemeClr val="accent2">
                  <a:shade val="45000"/>
                  <a:satMod val="135000"/>
                </a:schemeClr>
                <a:prstClr val="white"/>
              </a:duotone>
            </a:blip>
            <a:srcRect l="1260" t="13883" r="4631" b="10046"/>
            <a:stretch/>
          </p:blipFill>
          <p:spPr>
            <a:xfrm flipH="1">
              <a:off x="1139328" y="1764655"/>
              <a:ext cx="641932" cy="274587"/>
            </a:xfrm>
            <a:prstGeom prst="rect">
              <a:avLst/>
            </a:prstGeom>
            <a:solidFill>
              <a:srgbClr val="FFB432"/>
            </a:solidFill>
            <a:effectLst/>
          </p:spPr>
        </p:pic>
        <p:sp>
          <p:nvSpPr>
            <p:cNvPr id="110" name="Oval 109">
              <a:extLst>
                <a:ext uri="{FF2B5EF4-FFF2-40B4-BE49-F238E27FC236}">
                  <a16:creationId xmlns:a16="http://schemas.microsoft.com/office/drawing/2014/main" id="{42B37C2C-07E9-121F-38B6-812969C64E40}"/>
                </a:ext>
              </a:extLst>
            </p:cNvPr>
            <p:cNvSpPr/>
            <p:nvPr/>
          </p:nvSpPr>
          <p:spPr>
            <a:xfrm>
              <a:off x="1024135" y="1519165"/>
              <a:ext cx="872318" cy="761999"/>
            </a:xfrm>
            <a:prstGeom prst="ellipse">
              <a:avLst/>
            </a:prstGeom>
            <a:solidFill>
              <a:schemeClr val="tx1">
                <a:lumMod val="50000"/>
                <a:lumOff val="50000"/>
                <a:alpha val="21849"/>
              </a:schemeClr>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cxnSp>
        <p:nvCxnSpPr>
          <p:cNvPr id="112" name="Straight Arrow Connector 111">
            <a:extLst>
              <a:ext uri="{FF2B5EF4-FFF2-40B4-BE49-F238E27FC236}">
                <a16:creationId xmlns:a16="http://schemas.microsoft.com/office/drawing/2014/main" id="{E414325D-0E57-D129-D6C3-D821B56905FF}"/>
              </a:ext>
            </a:extLst>
          </p:cNvPr>
          <p:cNvCxnSpPr>
            <a:cxnSpLocks/>
          </p:cNvCxnSpPr>
          <p:nvPr/>
        </p:nvCxnSpPr>
        <p:spPr>
          <a:xfrm flipV="1">
            <a:off x="4246992" y="1298429"/>
            <a:ext cx="298171" cy="3087693"/>
          </a:xfrm>
          <a:prstGeom prst="straightConnector1">
            <a:avLst/>
          </a:prstGeom>
          <a:ln>
            <a:solidFill>
              <a:srgbClr val="1D88E5"/>
            </a:solidFill>
            <a:tailEnd type="triangle"/>
          </a:ln>
          <a:effectLst/>
        </p:spPr>
        <p:style>
          <a:lnRef idx="2">
            <a:schemeClr val="accent5"/>
          </a:lnRef>
          <a:fillRef idx="0">
            <a:schemeClr val="accent5"/>
          </a:fillRef>
          <a:effectRef idx="1">
            <a:schemeClr val="accent5"/>
          </a:effectRef>
          <a:fontRef idx="minor">
            <a:schemeClr val="tx1"/>
          </a:fontRef>
        </p:style>
      </p:cxnSp>
      <p:sp>
        <p:nvSpPr>
          <p:cNvPr id="114" name="Oval 113">
            <a:extLst>
              <a:ext uri="{FF2B5EF4-FFF2-40B4-BE49-F238E27FC236}">
                <a16:creationId xmlns:a16="http://schemas.microsoft.com/office/drawing/2014/main" id="{C89A1F2B-D9A4-357D-67F0-46421B2392AC}"/>
              </a:ext>
            </a:extLst>
          </p:cNvPr>
          <p:cNvSpPr/>
          <p:nvPr/>
        </p:nvSpPr>
        <p:spPr>
          <a:xfrm>
            <a:off x="9397230" y="1263805"/>
            <a:ext cx="45719" cy="45719"/>
          </a:xfrm>
          <a:prstGeom prst="ellipse">
            <a:avLst/>
          </a:prstGeom>
          <a:solidFill>
            <a:srgbClr val="1D88E5"/>
          </a:solidFill>
          <a:ln w="15875">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B7244E70-5E98-F7FD-8ABB-FE2270095705}"/>
              </a:ext>
            </a:extLst>
          </p:cNvPr>
          <p:cNvSpPr/>
          <p:nvPr/>
        </p:nvSpPr>
        <p:spPr>
          <a:xfrm>
            <a:off x="9960206" y="1267519"/>
            <a:ext cx="45719" cy="45719"/>
          </a:xfrm>
          <a:prstGeom prst="ellipse">
            <a:avLst/>
          </a:prstGeom>
          <a:solidFill>
            <a:srgbClr val="FFB432"/>
          </a:solidFill>
          <a:ln w="15875">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6" name="Straight Arrow Connector 115">
            <a:extLst>
              <a:ext uri="{FF2B5EF4-FFF2-40B4-BE49-F238E27FC236}">
                <a16:creationId xmlns:a16="http://schemas.microsoft.com/office/drawing/2014/main" id="{C6B974C6-701A-E884-4EC7-6D813C115CFA}"/>
              </a:ext>
            </a:extLst>
          </p:cNvPr>
          <p:cNvCxnSpPr>
            <a:cxnSpLocks/>
          </p:cNvCxnSpPr>
          <p:nvPr/>
        </p:nvCxnSpPr>
        <p:spPr>
          <a:xfrm flipV="1">
            <a:off x="4246777" y="1337336"/>
            <a:ext cx="1030073" cy="3063595"/>
          </a:xfrm>
          <a:prstGeom prst="straightConnector1">
            <a:avLst/>
          </a:prstGeom>
          <a:ln>
            <a:solidFill>
              <a:srgbClr val="FFB432"/>
            </a:solidFill>
            <a:tailEnd type="triangle"/>
          </a:ln>
          <a:effectLst/>
        </p:spPr>
        <p:style>
          <a:lnRef idx="2">
            <a:schemeClr val="accent5"/>
          </a:lnRef>
          <a:fillRef idx="0">
            <a:schemeClr val="accent5"/>
          </a:fillRef>
          <a:effectRef idx="1">
            <a:schemeClr val="accent5"/>
          </a:effectRef>
          <a:fontRef idx="minor">
            <a:schemeClr val="tx1"/>
          </a:fontRef>
        </p:style>
      </p:cxnSp>
      <p:sp>
        <p:nvSpPr>
          <p:cNvPr id="119" name="Oval 118">
            <a:extLst>
              <a:ext uri="{FF2B5EF4-FFF2-40B4-BE49-F238E27FC236}">
                <a16:creationId xmlns:a16="http://schemas.microsoft.com/office/drawing/2014/main" id="{92EB3AF6-C96D-A6A1-3D07-CBA3BD714CE6}"/>
              </a:ext>
            </a:extLst>
          </p:cNvPr>
          <p:cNvSpPr/>
          <p:nvPr/>
        </p:nvSpPr>
        <p:spPr>
          <a:xfrm>
            <a:off x="3823890" y="4410476"/>
            <a:ext cx="757202" cy="749335"/>
          </a:xfrm>
          <a:prstGeom prst="ellipse">
            <a:avLst/>
          </a:prstGeom>
          <a:solidFill>
            <a:schemeClr val="tx1">
              <a:lumMod val="50000"/>
              <a:lumOff val="50000"/>
              <a:alpha val="21849"/>
            </a:schemeClr>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4" name="Group 33">
            <a:extLst>
              <a:ext uri="{FF2B5EF4-FFF2-40B4-BE49-F238E27FC236}">
                <a16:creationId xmlns:a16="http://schemas.microsoft.com/office/drawing/2014/main" id="{ACDF582E-2A94-F0F3-2EAD-209DEDD74253}"/>
              </a:ext>
            </a:extLst>
          </p:cNvPr>
          <p:cNvGrpSpPr/>
          <p:nvPr/>
        </p:nvGrpSpPr>
        <p:grpSpPr>
          <a:xfrm>
            <a:off x="3479891" y="822542"/>
            <a:ext cx="5737054" cy="5438384"/>
            <a:chOff x="295798" y="1447039"/>
            <a:chExt cx="3928272" cy="4014309"/>
          </a:xfrm>
          <a:effectLst/>
        </p:grpSpPr>
        <p:grpSp>
          <p:nvGrpSpPr>
            <p:cNvPr id="35" name="Group 34">
              <a:extLst>
                <a:ext uri="{FF2B5EF4-FFF2-40B4-BE49-F238E27FC236}">
                  <a16:creationId xmlns:a16="http://schemas.microsoft.com/office/drawing/2014/main" id="{ADB44EE2-56A3-823A-B2F1-65BCC1B1F76B}"/>
                </a:ext>
              </a:extLst>
            </p:cNvPr>
            <p:cNvGrpSpPr/>
            <p:nvPr/>
          </p:nvGrpSpPr>
          <p:grpSpPr>
            <a:xfrm>
              <a:off x="295798" y="1803748"/>
              <a:ext cx="3655512" cy="3657600"/>
              <a:chOff x="295798" y="1803748"/>
              <a:chExt cx="3655512" cy="3657600"/>
            </a:xfrm>
          </p:grpSpPr>
          <p:cxnSp>
            <p:nvCxnSpPr>
              <p:cNvPr id="38" name="Straight Arrow Connector 37">
                <a:extLst>
                  <a:ext uri="{FF2B5EF4-FFF2-40B4-BE49-F238E27FC236}">
                    <a16:creationId xmlns:a16="http://schemas.microsoft.com/office/drawing/2014/main" id="{883D80E7-D701-88F9-F735-A88DE52538C4}"/>
                  </a:ext>
                </a:extLst>
              </p:cNvPr>
              <p:cNvCxnSpPr>
                <a:cxnSpLocks/>
              </p:cNvCxnSpPr>
              <p:nvPr/>
            </p:nvCxnSpPr>
            <p:spPr>
              <a:xfrm>
                <a:off x="2110636" y="1803748"/>
                <a:ext cx="0" cy="365760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cxnSp>
            <p:nvCxnSpPr>
              <p:cNvPr id="39" name="Straight Arrow Connector 38">
                <a:extLst>
                  <a:ext uri="{FF2B5EF4-FFF2-40B4-BE49-F238E27FC236}">
                    <a16:creationId xmlns:a16="http://schemas.microsoft.com/office/drawing/2014/main" id="{3C0E340A-4CBE-A050-AF4B-6C246560E7F4}"/>
                  </a:ext>
                </a:extLst>
              </p:cNvPr>
              <p:cNvCxnSpPr>
                <a:cxnSpLocks/>
              </p:cNvCxnSpPr>
              <p:nvPr/>
            </p:nvCxnSpPr>
            <p:spPr>
              <a:xfrm flipH="1">
                <a:off x="295798" y="3645075"/>
                <a:ext cx="3655512" cy="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grpSp>
        <p:sp>
          <p:nvSpPr>
            <p:cNvPr id="36" name="TextBox 35">
              <a:extLst>
                <a:ext uri="{FF2B5EF4-FFF2-40B4-BE49-F238E27FC236}">
                  <a16:creationId xmlns:a16="http://schemas.microsoft.com/office/drawing/2014/main" id="{E5071125-011A-42ED-BF57-F302DB7A77CD}"/>
                </a:ext>
              </a:extLst>
            </p:cNvPr>
            <p:cNvSpPr txBox="1"/>
            <p:nvPr/>
          </p:nvSpPr>
          <p:spPr>
            <a:xfrm>
              <a:off x="3951310" y="3511035"/>
              <a:ext cx="272760" cy="272620"/>
            </a:xfrm>
            <a:prstGeom prst="rect">
              <a:avLst/>
            </a:prstGeom>
            <a:noFill/>
          </p:spPr>
          <p:txBody>
            <a:bodyPr wrap="square" rtlCol="0">
              <a:spAutoFit/>
            </a:bodyPr>
            <a:lstStyle/>
            <a:p>
              <a:r>
                <a:rPr lang="en-US" i="1" dirty="0" err="1"/>
                <a:t>v</a:t>
              </a:r>
              <a:r>
                <a:rPr lang="en-US" i="1" baseline="-25000" dirty="0" err="1"/>
                <a:t>x</a:t>
              </a:r>
              <a:endParaRPr lang="en-US" i="1" dirty="0"/>
            </a:p>
          </p:txBody>
        </p:sp>
        <p:sp>
          <p:nvSpPr>
            <p:cNvPr id="37" name="TextBox 36">
              <a:extLst>
                <a:ext uri="{FF2B5EF4-FFF2-40B4-BE49-F238E27FC236}">
                  <a16:creationId xmlns:a16="http://schemas.microsoft.com/office/drawing/2014/main" id="{E23A5804-86CC-FB70-B630-B83E834E2FD8}"/>
                </a:ext>
              </a:extLst>
            </p:cNvPr>
            <p:cNvSpPr txBox="1"/>
            <p:nvPr/>
          </p:nvSpPr>
          <p:spPr>
            <a:xfrm>
              <a:off x="2110636" y="1447039"/>
              <a:ext cx="421187" cy="272620"/>
            </a:xfrm>
            <a:prstGeom prst="rect">
              <a:avLst/>
            </a:prstGeom>
            <a:noFill/>
          </p:spPr>
          <p:txBody>
            <a:bodyPr wrap="square">
              <a:spAutoFit/>
            </a:bodyPr>
            <a:lstStyle/>
            <a:p>
              <a:r>
                <a:rPr lang="en-US" i="1" dirty="0" err="1"/>
                <a:t>v</a:t>
              </a:r>
              <a:r>
                <a:rPr lang="en-US" i="1" baseline="-25000" dirty="0" err="1"/>
                <a:t>y</a:t>
              </a:r>
              <a:endParaRPr lang="en-US" i="1" dirty="0"/>
            </a:p>
          </p:txBody>
        </p:sp>
      </p:grpSp>
      <p:sp>
        <p:nvSpPr>
          <p:cNvPr id="89" name="Oval 88">
            <a:extLst>
              <a:ext uri="{FF2B5EF4-FFF2-40B4-BE49-F238E27FC236}">
                <a16:creationId xmlns:a16="http://schemas.microsoft.com/office/drawing/2014/main" id="{981E7065-0B5D-5ABE-2E0E-ED7041253571}"/>
              </a:ext>
            </a:extLst>
          </p:cNvPr>
          <p:cNvSpPr/>
          <p:nvPr/>
        </p:nvSpPr>
        <p:spPr>
          <a:xfrm>
            <a:off x="9106866" y="1518816"/>
            <a:ext cx="45719" cy="45719"/>
          </a:xfrm>
          <a:prstGeom prst="ellipse">
            <a:avLst/>
          </a:prstGeom>
          <a:solidFill>
            <a:srgbClr val="D8052C"/>
          </a:solidFill>
          <a:ln w="15875">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0" name="Group 119">
            <a:extLst>
              <a:ext uri="{FF2B5EF4-FFF2-40B4-BE49-F238E27FC236}">
                <a16:creationId xmlns:a16="http://schemas.microsoft.com/office/drawing/2014/main" id="{4DBFFB34-3238-640D-7FCB-0A8AC4C6B852}"/>
              </a:ext>
            </a:extLst>
          </p:cNvPr>
          <p:cNvGrpSpPr/>
          <p:nvPr/>
        </p:nvGrpSpPr>
        <p:grpSpPr>
          <a:xfrm>
            <a:off x="0" y="-25892"/>
            <a:ext cx="9226550" cy="764682"/>
            <a:chOff x="0" y="-10017"/>
            <a:chExt cx="9226550" cy="764682"/>
          </a:xfrm>
          <a:solidFill>
            <a:srgbClr val="FFB432"/>
          </a:solidFill>
          <a:effectLst/>
        </p:grpSpPr>
        <p:sp>
          <p:nvSpPr>
            <p:cNvPr id="121" name="Rectangle 120">
              <a:extLst>
                <a:ext uri="{FF2B5EF4-FFF2-40B4-BE49-F238E27FC236}">
                  <a16:creationId xmlns:a16="http://schemas.microsoft.com/office/drawing/2014/main" id="{727A7F04-44BF-8BD5-E943-7C0120A19B74}"/>
                </a:ext>
              </a:extLst>
            </p:cNvPr>
            <p:cNvSpPr/>
            <p:nvPr/>
          </p:nvSpPr>
          <p:spPr>
            <a:xfrm>
              <a:off x="0" y="-10017"/>
              <a:ext cx="7010400" cy="762000"/>
            </a:xfrm>
            <a:prstGeom prst="rect">
              <a:avLst/>
            </a:prstGeom>
            <a:grp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ight Triangle 121">
              <a:extLst>
                <a:ext uri="{FF2B5EF4-FFF2-40B4-BE49-F238E27FC236}">
                  <a16:creationId xmlns:a16="http://schemas.microsoft.com/office/drawing/2014/main" id="{1A3B868F-CC6C-F9AA-2007-7A68B550511C}"/>
                </a:ext>
              </a:extLst>
            </p:cNvPr>
            <p:cNvSpPr/>
            <p:nvPr/>
          </p:nvSpPr>
          <p:spPr>
            <a:xfrm flipV="1">
              <a:off x="7004050" y="-7335"/>
              <a:ext cx="2222500" cy="762000"/>
            </a:xfrm>
            <a:prstGeom prst="rtTriangle">
              <a:avLst/>
            </a:prstGeom>
            <a:grp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A4ED31C0-A563-3066-4467-A0A8B8560537}"/>
              </a:ext>
            </a:extLst>
          </p:cNvPr>
          <p:cNvSpPr>
            <a:spLocks noGrp="1"/>
          </p:cNvSpPr>
          <p:nvPr>
            <p:ph type="title"/>
          </p:nvPr>
        </p:nvSpPr>
        <p:spPr>
          <a:effectLst/>
        </p:spPr>
        <p:txBody>
          <a:bodyPr/>
          <a:lstStyle/>
          <a:p>
            <a:r>
              <a:rPr lang="en-US" dirty="0">
                <a:solidFill>
                  <a:schemeClr val="bg1"/>
                </a:solidFill>
              </a:rPr>
              <a:t>ORCA + Velocity Obstacle Explanation</a:t>
            </a:r>
          </a:p>
        </p:txBody>
      </p:sp>
      <p:sp>
        <p:nvSpPr>
          <p:cNvPr id="123" name="TextBox 122">
            <a:extLst>
              <a:ext uri="{FF2B5EF4-FFF2-40B4-BE49-F238E27FC236}">
                <a16:creationId xmlns:a16="http://schemas.microsoft.com/office/drawing/2014/main" id="{EF0DF7D1-DEA8-CAF5-2B2F-67B978F4C987}"/>
              </a:ext>
            </a:extLst>
          </p:cNvPr>
          <p:cNvSpPr txBox="1"/>
          <p:nvPr/>
        </p:nvSpPr>
        <p:spPr>
          <a:xfrm>
            <a:off x="9442949" y="1016000"/>
            <a:ext cx="517257" cy="369332"/>
          </a:xfrm>
          <a:prstGeom prst="rect">
            <a:avLst/>
          </a:prstGeom>
          <a:noFill/>
          <a:effectLst/>
        </p:spPr>
        <p:txBody>
          <a:bodyPr wrap="square" rtlCol="0">
            <a:spAutoFit/>
          </a:bodyPr>
          <a:lstStyle/>
          <a:p>
            <a:r>
              <a:rPr lang="en-US" dirty="0" err="1">
                <a:solidFill>
                  <a:srgbClr val="1D88E5"/>
                </a:solidFill>
              </a:rPr>
              <a:t>v</a:t>
            </a:r>
            <a:r>
              <a:rPr lang="en-US" baseline="-25000" dirty="0" err="1">
                <a:solidFill>
                  <a:srgbClr val="1D88E5"/>
                </a:solidFill>
              </a:rPr>
              <a:t>des</a:t>
            </a:r>
            <a:endParaRPr lang="en-US" dirty="0">
              <a:solidFill>
                <a:srgbClr val="1D88E5"/>
              </a:solidFill>
            </a:endParaRPr>
          </a:p>
        </p:txBody>
      </p:sp>
      <p:grpSp>
        <p:nvGrpSpPr>
          <p:cNvPr id="128" name="Group 127">
            <a:extLst>
              <a:ext uri="{FF2B5EF4-FFF2-40B4-BE49-F238E27FC236}">
                <a16:creationId xmlns:a16="http://schemas.microsoft.com/office/drawing/2014/main" id="{8024E420-58A3-92C0-9F6E-C8FE0D1C52C7}"/>
              </a:ext>
            </a:extLst>
          </p:cNvPr>
          <p:cNvGrpSpPr/>
          <p:nvPr/>
        </p:nvGrpSpPr>
        <p:grpSpPr>
          <a:xfrm>
            <a:off x="10114820" y="1330758"/>
            <a:ext cx="1694190" cy="646331"/>
            <a:chOff x="10114820" y="1330758"/>
            <a:chExt cx="1694190" cy="646331"/>
          </a:xfrm>
          <a:effectLst/>
        </p:grpSpPr>
        <p:sp>
          <p:nvSpPr>
            <p:cNvPr id="124" name="TextBox 123">
              <a:extLst>
                <a:ext uri="{FF2B5EF4-FFF2-40B4-BE49-F238E27FC236}">
                  <a16:creationId xmlns:a16="http://schemas.microsoft.com/office/drawing/2014/main" id="{8645FFD6-24C8-72E9-80C0-E051007D71C6}"/>
                </a:ext>
              </a:extLst>
            </p:cNvPr>
            <p:cNvSpPr txBox="1"/>
            <p:nvPr/>
          </p:nvSpPr>
          <p:spPr>
            <a:xfrm>
              <a:off x="10288669" y="1330758"/>
              <a:ext cx="1520341" cy="646331"/>
            </a:xfrm>
            <a:prstGeom prst="rect">
              <a:avLst/>
            </a:prstGeom>
            <a:noFill/>
          </p:spPr>
          <p:txBody>
            <a:bodyPr wrap="square" rtlCol="0">
              <a:spAutoFit/>
            </a:bodyPr>
            <a:lstStyle/>
            <a:p>
              <a:pPr algn="ctr"/>
              <a:r>
                <a:rPr lang="en-US" dirty="0">
                  <a:solidFill>
                    <a:srgbClr val="FFB432"/>
                  </a:solidFill>
                </a:rPr>
                <a:t>Collision Avoidant vel</a:t>
              </a:r>
            </a:p>
          </p:txBody>
        </p:sp>
        <p:cxnSp>
          <p:nvCxnSpPr>
            <p:cNvPr id="126" name="Straight Arrow Connector 125">
              <a:extLst>
                <a:ext uri="{FF2B5EF4-FFF2-40B4-BE49-F238E27FC236}">
                  <a16:creationId xmlns:a16="http://schemas.microsoft.com/office/drawing/2014/main" id="{FC0160FD-3B08-780F-9505-7B4F44949FCC}"/>
                </a:ext>
              </a:extLst>
            </p:cNvPr>
            <p:cNvCxnSpPr>
              <a:cxnSpLocks/>
            </p:cNvCxnSpPr>
            <p:nvPr/>
          </p:nvCxnSpPr>
          <p:spPr>
            <a:xfrm flipH="1" flipV="1">
              <a:off x="10114820" y="1383998"/>
              <a:ext cx="347698" cy="240386"/>
            </a:xfrm>
            <a:prstGeom prst="straightConnector1">
              <a:avLst/>
            </a:prstGeom>
            <a:ln>
              <a:solidFill>
                <a:srgbClr val="FFB432"/>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 name="Footer Placeholder 3">
            <a:extLst>
              <a:ext uri="{FF2B5EF4-FFF2-40B4-BE49-F238E27FC236}">
                <a16:creationId xmlns:a16="http://schemas.microsoft.com/office/drawing/2014/main" id="{2C63267A-82AD-D566-54D7-5C6F346429BD}"/>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6" name="Footer Placeholder 5">
            <a:extLst>
              <a:ext uri="{FF2B5EF4-FFF2-40B4-BE49-F238E27FC236}">
                <a16:creationId xmlns:a16="http://schemas.microsoft.com/office/drawing/2014/main" id="{4AB78F3C-3BF4-75C3-923D-9152C4A22BF3}"/>
              </a:ext>
            </a:extLst>
          </p:cNvPr>
          <p:cNvSpPr>
            <a:spLocks noGrp="1"/>
          </p:cNvSpPr>
          <p:nvPr>
            <p:ph type="ftr" sz="quarter" idx="11"/>
          </p:nvPr>
        </p:nvSpPr>
        <p:spPr/>
        <p:txBody>
          <a:bodyPr/>
          <a:lstStyle/>
          <a:p>
            <a:pPr>
              <a:defRPr/>
            </a:pPr>
            <a:r>
              <a:rPr lang="nb-NO"/>
              <a:t>NASA Langley Research Center</a:t>
            </a:r>
            <a:endParaRPr lang="en-US" dirty="0"/>
          </a:p>
        </p:txBody>
      </p:sp>
      <p:sp>
        <p:nvSpPr>
          <p:cNvPr id="8" name="Slide Number Placeholder 7">
            <a:extLst>
              <a:ext uri="{FF2B5EF4-FFF2-40B4-BE49-F238E27FC236}">
                <a16:creationId xmlns:a16="http://schemas.microsoft.com/office/drawing/2014/main" id="{1AA524C8-6279-3CA7-CC72-F6D94A53CE06}"/>
              </a:ext>
            </a:extLst>
          </p:cNvPr>
          <p:cNvSpPr>
            <a:spLocks noGrp="1"/>
          </p:cNvSpPr>
          <p:nvPr>
            <p:ph type="sldNum" sz="quarter" idx="12"/>
          </p:nvPr>
        </p:nvSpPr>
        <p:spPr/>
        <p:txBody>
          <a:bodyPr/>
          <a:lstStyle/>
          <a:p>
            <a:fld id="{612A962A-E308-412C-B6D7-A21864CFEAEB}" type="slidenum">
              <a:rPr lang="en-US" smtClean="0"/>
              <a:pPr/>
              <a:t>8</a:t>
            </a:fld>
            <a:endParaRPr lang="en-US"/>
          </a:p>
        </p:txBody>
      </p:sp>
    </p:spTree>
    <p:extLst>
      <p:ext uri="{BB962C8B-B14F-4D97-AF65-F5344CB8AC3E}">
        <p14:creationId xmlns:p14="http://schemas.microsoft.com/office/powerpoint/2010/main" val="23733232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32"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circle(out)">
                                      <p:cBhvr>
                                        <p:cTn id="11" dur="10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4.16667E-7 0.00092 L -0.27318 0.00092 " pathEditMode="relative" rAng="0" ptsTypes="AA">
                                      <p:cBhvr>
                                        <p:cTn id="15" dur="2000" fill="hold"/>
                                        <p:tgtEl>
                                          <p:spTgt spid="21"/>
                                        </p:tgtEl>
                                        <p:attrNameLst>
                                          <p:attrName>ppt_x</p:attrName>
                                          <p:attrName>ppt_y</p:attrName>
                                        </p:attrNameLst>
                                      </p:cBhvr>
                                      <p:rCtr x="-13659" y="0"/>
                                    </p:animMotion>
                                  </p:childTnLst>
                                </p:cTn>
                              </p:par>
                              <p:par>
                                <p:cTn id="16" presetID="42" presetClass="path" presetSubtype="0" accel="50000" decel="50000" fill="hold" grpId="1" nodeType="withEffect">
                                  <p:stCondLst>
                                    <p:cond delay="0"/>
                                  </p:stCondLst>
                                  <p:childTnLst>
                                    <p:animMotion origin="layout" path="M 2.08333E-7 -7.40741E-7 L -0.28086 -7.40741E-7 " pathEditMode="relative" rAng="0" ptsTypes="AA">
                                      <p:cBhvr>
                                        <p:cTn id="17" dur="2000" fill="hold"/>
                                        <p:tgtEl>
                                          <p:spTgt spid="20"/>
                                        </p:tgtEl>
                                        <p:attrNameLst>
                                          <p:attrName>ppt_x</p:attrName>
                                          <p:attrName>ppt_y</p:attrName>
                                        </p:attrNameLst>
                                      </p:cBhvr>
                                      <p:rCtr x="-14049" y="0"/>
                                    </p:animMotion>
                                  </p:childTnLst>
                                </p:cTn>
                              </p:par>
                              <p:par>
                                <p:cTn id="18" presetID="42" presetClass="path" presetSubtype="0" accel="50000" decel="50000" fill="hold" nodeType="withEffect">
                                  <p:stCondLst>
                                    <p:cond delay="0"/>
                                  </p:stCondLst>
                                  <p:childTnLst>
                                    <p:animMotion origin="layout" path="M 6.25E-7 -7.40741E-7 L -0.28086 -7.40741E-7 " pathEditMode="relative" rAng="0" ptsTypes="AA">
                                      <p:cBhvr>
                                        <p:cTn id="19" dur="2000" fill="hold"/>
                                        <p:tgtEl>
                                          <p:spTgt spid="19"/>
                                        </p:tgtEl>
                                        <p:attrNameLst>
                                          <p:attrName>ppt_x</p:attrName>
                                          <p:attrName>ppt_y</p:attrName>
                                        </p:attrNameLst>
                                      </p:cBhvr>
                                      <p:rCtr x="-14049" y="0"/>
                                    </p:animMotion>
                                  </p:childTnLst>
                                </p:cTn>
                              </p:par>
                              <p:par>
                                <p:cTn id="20" presetID="1"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childTnLst>
                                </p:cTn>
                              </p:par>
                              <p:par>
                                <p:cTn id="22" presetID="42" presetClass="path" presetSubtype="0" accel="50000" decel="50000" fill="hold" nodeType="withEffect">
                                  <p:stCondLst>
                                    <p:cond delay="0"/>
                                  </p:stCondLst>
                                  <p:childTnLst>
                                    <p:animMotion origin="layout" path="M -3.125E-6 4.81481E-6 L 0.24558 4.81481E-6 " pathEditMode="relative" rAng="0" ptsTypes="AA">
                                      <p:cBhvr>
                                        <p:cTn id="23" dur="2000" fill="hold"/>
                                        <p:tgtEl>
                                          <p:spTgt spid="34"/>
                                        </p:tgtEl>
                                        <p:attrNameLst>
                                          <p:attrName>ppt_x</p:attrName>
                                          <p:attrName>ppt_y</p:attrName>
                                        </p:attrNameLst>
                                      </p:cBhvr>
                                      <p:rCtr x="12279" y="0"/>
                                    </p:animMotion>
                                  </p:childTnLst>
                                </p:cTn>
                              </p:par>
                              <p:par>
                                <p:cTn id="24" presetID="1" presetClass="entr" presetSubtype="0" fill="hold" grpId="0" nodeType="withEffect">
                                  <p:stCondLst>
                                    <p:cond delay="2000"/>
                                  </p:stCondLst>
                                  <p:childTnLst>
                                    <p:set>
                                      <p:cBhvr>
                                        <p:cTn id="25" dur="1" fill="hold">
                                          <p:stCondLst>
                                            <p:cond delay="0"/>
                                          </p:stCondLst>
                                        </p:cTn>
                                        <p:tgtEl>
                                          <p:spTgt spid="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down)">
                                      <p:cBhvr>
                                        <p:cTn id="30" dur="500"/>
                                        <p:tgtEl>
                                          <p:spTgt spid="42"/>
                                        </p:tgtEl>
                                      </p:cBhvr>
                                    </p:animEffect>
                                  </p:childTnLst>
                                </p:cTn>
                              </p:par>
                              <p:par>
                                <p:cTn id="31" presetID="22" presetClass="entr" presetSubtype="2"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right)">
                                      <p:cBhvr>
                                        <p:cTn id="33" dur="500"/>
                                        <p:tgtEl>
                                          <p:spTgt spid="43"/>
                                        </p:tgtEl>
                                      </p:cBhvr>
                                    </p:animEffect>
                                  </p:childTnLst>
                                </p:cTn>
                              </p:par>
                              <p:par>
                                <p:cTn id="34" presetID="22" presetClass="entr" presetSubtype="1" fill="hold"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up)">
                                      <p:cBhvr>
                                        <p:cTn id="36" dur="500"/>
                                        <p:tgtEl>
                                          <p:spTgt spid="45"/>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nodeType="clickEffect">
                                  <p:stCondLst>
                                    <p:cond delay="0"/>
                                  </p:stCondLst>
                                  <p:childTnLst>
                                    <p:animEffect transition="out" filter="dissolve">
                                      <p:cBhvr>
                                        <p:cTn id="46" dur="500"/>
                                        <p:tgtEl>
                                          <p:spTgt spid="42"/>
                                        </p:tgtEl>
                                      </p:cBhvr>
                                    </p:animEffect>
                                    <p:set>
                                      <p:cBhvr>
                                        <p:cTn id="47" dur="1" fill="hold">
                                          <p:stCondLst>
                                            <p:cond delay="499"/>
                                          </p:stCondLst>
                                        </p:cTn>
                                        <p:tgtEl>
                                          <p:spTgt spid="42"/>
                                        </p:tgtEl>
                                        <p:attrNameLst>
                                          <p:attrName>style.visibility</p:attrName>
                                        </p:attrNameLst>
                                      </p:cBhvr>
                                      <p:to>
                                        <p:strVal val="hidden"/>
                                      </p:to>
                                    </p:set>
                                  </p:childTnLst>
                                </p:cTn>
                              </p:par>
                              <p:par>
                                <p:cTn id="48" presetID="9" presetClass="exit" presetSubtype="0" fill="hold" nodeType="withEffect">
                                  <p:stCondLst>
                                    <p:cond delay="0"/>
                                  </p:stCondLst>
                                  <p:childTnLst>
                                    <p:animEffect transition="out" filter="dissolv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9" presetClass="exit" presetSubtype="0" fill="hold" nodeType="withEffect">
                                  <p:stCondLst>
                                    <p:cond delay="0"/>
                                  </p:stCondLst>
                                  <p:childTnLst>
                                    <p:animEffect transition="out" filter="dissolve">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par>
                                <p:cTn id="54" presetID="9" presetClass="exit" presetSubtype="0" fill="hold" grpId="1" nodeType="withEffect">
                                  <p:stCondLst>
                                    <p:cond delay="0"/>
                                  </p:stCondLst>
                                  <p:childTnLst>
                                    <p:animEffect transition="out" filter="dissolve">
                                      <p:cBhvr>
                                        <p:cTn id="55" dur="500"/>
                                        <p:tgtEl>
                                          <p:spTgt spid="60"/>
                                        </p:tgtEl>
                                      </p:cBhvr>
                                    </p:animEffect>
                                    <p:set>
                                      <p:cBhvr>
                                        <p:cTn id="56" dur="1" fill="hold">
                                          <p:stCondLst>
                                            <p:cond delay="499"/>
                                          </p:stCondLst>
                                        </p:cTn>
                                        <p:tgtEl>
                                          <p:spTgt spid="60"/>
                                        </p:tgtEl>
                                        <p:attrNameLst>
                                          <p:attrName>style.visibility</p:attrName>
                                        </p:attrNameLst>
                                      </p:cBhvr>
                                      <p:to>
                                        <p:strVal val="hidden"/>
                                      </p:to>
                                    </p:set>
                                  </p:childTnLst>
                                </p:cTn>
                              </p:par>
                              <p:par>
                                <p:cTn id="57" presetID="9" presetClass="exit" presetSubtype="0" fill="hold" grpId="1" nodeType="withEffect">
                                  <p:stCondLst>
                                    <p:cond delay="0"/>
                                  </p:stCondLst>
                                  <p:childTnLst>
                                    <p:animEffect transition="out" filter="dissolve">
                                      <p:cBhvr>
                                        <p:cTn id="58" dur="500"/>
                                        <p:tgtEl>
                                          <p:spTgt spid="59"/>
                                        </p:tgtEl>
                                      </p:cBhvr>
                                    </p:animEffect>
                                    <p:set>
                                      <p:cBhvr>
                                        <p:cTn id="59" dur="1" fill="hold">
                                          <p:stCondLst>
                                            <p:cond delay="499"/>
                                          </p:stCondLst>
                                        </p:cTn>
                                        <p:tgtEl>
                                          <p:spTgt spid="59"/>
                                        </p:tgtEl>
                                        <p:attrNameLst>
                                          <p:attrName>style.visibility</p:attrName>
                                        </p:attrNameLst>
                                      </p:cBhvr>
                                      <p:to>
                                        <p:strVal val="hidden"/>
                                      </p:to>
                                    </p:set>
                                  </p:childTnLst>
                                </p:cTn>
                              </p:par>
                              <p:par>
                                <p:cTn id="60" presetID="9" presetClass="exit" presetSubtype="0" fill="hold" grpId="1" nodeType="withEffect">
                                  <p:stCondLst>
                                    <p:cond delay="0"/>
                                  </p:stCondLst>
                                  <p:childTnLst>
                                    <p:animEffect transition="out" filter="dissolve">
                                      <p:cBhvr>
                                        <p:cTn id="61" dur="500"/>
                                        <p:tgtEl>
                                          <p:spTgt spid="58"/>
                                        </p:tgtEl>
                                      </p:cBhvr>
                                    </p:animEffect>
                                    <p:set>
                                      <p:cBhvr>
                                        <p:cTn id="62" dur="1" fill="hold">
                                          <p:stCondLst>
                                            <p:cond delay="499"/>
                                          </p:stCondLst>
                                        </p:cTn>
                                        <p:tgtEl>
                                          <p:spTgt spid="58"/>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51"/>
                                        </p:tgtEl>
                                      </p:cBhvr>
                                    </p:animEffect>
                                    <p:set>
                                      <p:cBhvr>
                                        <p:cTn id="65" dur="1" fill="hold">
                                          <p:stCondLst>
                                            <p:cond delay="499"/>
                                          </p:stCondLst>
                                        </p:cTn>
                                        <p:tgtEl>
                                          <p:spTgt spid="51"/>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down)">
                                      <p:cBhvr>
                                        <p:cTn id="74" dur="500"/>
                                        <p:tgtEl>
                                          <p:spTgt spid="61"/>
                                        </p:tgtEl>
                                      </p:cBhvr>
                                    </p:animEffect>
                                  </p:childTnLst>
                                </p:cTn>
                              </p:par>
                              <p:par>
                                <p:cTn id="75" presetID="1"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9" presetClass="exit" presetSubtype="0" fill="hold" nodeType="clickEffect">
                                  <p:stCondLst>
                                    <p:cond delay="0"/>
                                  </p:stCondLst>
                                  <p:childTnLst>
                                    <p:animEffect transition="out" filter="dissolve">
                                      <p:cBhvr>
                                        <p:cTn id="80" dur="500"/>
                                        <p:tgtEl>
                                          <p:spTgt spid="61"/>
                                        </p:tgtEl>
                                      </p:cBhvr>
                                    </p:animEffect>
                                    <p:set>
                                      <p:cBhvr>
                                        <p:cTn id="81" dur="1" fill="hold">
                                          <p:stCondLst>
                                            <p:cond delay="499"/>
                                          </p:stCondLst>
                                        </p:cTn>
                                        <p:tgtEl>
                                          <p:spTgt spid="61"/>
                                        </p:tgtEl>
                                        <p:attrNameLst>
                                          <p:attrName>style.visibility</p:attrName>
                                        </p:attrNameLst>
                                      </p:cBhvr>
                                      <p:to>
                                        <p:strVal val="hidden"/>
                                      </p:to>
                                    </p:set>
                                  </p:childTnLst>
                                </p:cTn>
                              </p:par>
                              <p:par>
                                <p:cTn id="82" presetID="0" presetClass="path" presetSubtype="0" accel="50000" decel="50000" fill="hold" grpId="2" nodeType="withEffect">
                                  <p:stCondLst>
                                    <p:cond delay="0"/>
                                  </p:stCondLst>
                                  <p:childTnLst>
                                    <p:animMotion origin="layout" path="M -0.28086 -7.40741E-7 L -0.46133 -0.33264 " pathEditMode="relative" rAng="0" ptsTypes="AA">
                                      <p:cBhvr>
                                        <p:cTn id="83" dur="2000" fill="hold"/>
                                        <p:tgtEl>
                                          <p:spTgt spid="20"/>
                                        </p:tgtEl>
                                        <p:attrNameLst>
                                          <p:attrName>ppt_x</p:attrName>
                                          <p:attrName>ppt_y</p:attrName>
                                        </p:attrNameLst>
                                      </p:cBhvr>
                                      <p:rCtr x="-9023" y="-16644"/>
                                    </p:animMotion>
                                  </p:childTnLst>
                                </p:cTn>
                              </p:par>
                              <p:par>
                                <p:cTn id="84" presetID="9" presetClass="entr" presetSubtype="0" fill="hold" nodeType="withEffect">
                                  <p:stCondLst>
                                    <p:cond delay="2000"/>
                                  </p:stCondLst>
                                  <p:childTnLst>
                                    <p:set>
                                      <p:cBhvr>
                                        <p:cTn id="85" dur="1" fill="hold">
                                          <p:stCondLst>
                                            <p:cond delay="0"/>
                                          </p:stCondLst>
                                        </p:cTn>
                                        <p:tgtEl>
                                          <p:spTgt spid="71"/>
                                        </p:tgtEl>
                                        <p:attrNameLst>
                                          <p:attrName>style.visibility</p:attrName>
                                        </p:attrNameLst>
                                      </p:cBhvr>
                                      <p:to>
                                        <p:strVal val="visible"/>
                                      </p:to>
                                    </p:set>
                                    <p:animEffect transition="in" filter="dissolve">
                                      <p:cBhvr>
                                        <p:cTn id="86" dur="500"/>
                                        <p:tgtEl>
                                          <p:spTgt spid="71"/>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2"/>
                                        </p:tgtEl>
                                        <p:attrNameLst>
                                          <p:attrName>style.visibility</p:attrName>
                                        </p:attrNameLst>
                                      </p:cBhvr>
                                      <p:to>
                                        <p:strVal val="visible"/>
                                      </p:to>
                                    </p:set>
                                  </p:childTnLst>
                                </p:cTn>
                              </p:par>
                              <p:par>
                                <p:cTn id="93" presetID="9" presetClass="entr" presetSubtype="0" fill="hold" nodeType="withEffect">
                                  <p:stCondLst>
                                    <p:cond delay="0"/>
                                  </p:stCondLst>
                                  <p:childTnLst>
                                    <p:set>
                                      <p:cBhvr>
                                        <p:cTn id="94" dur="1" fill="hold">
                                          <p:stCondLst>
                                            <p:cond delay="0"/>
                                          </p:stCondLst>
                                        </p:cTn>
                                        <p:tgtEl>
                                          <p:spTgt spid="78"/>
                                        </p:tgtEl>
                                        <p:attrNameLst>
                                          <p:attrName>style.visibility</p:attrName>
                                        </p:attrNameLst>
                                      </p:cBhvr>
                                      <p:to>
                                        <p:strVal val="visible"/>
                                      </p:to>
                                    </p:set>
                                    <p:animEffect transition="in" filter="dissolve">
                                      <p:cBhvr>
                                        <p:cTn id="95" dur="500"/>
                                        <p:tgtEl>
                                          <p:spTgt spid="7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nodeType="click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down)">
                                      <p:cBhvr>
                                        <p:cTn id="100" dur="500"/>
                                        <p:tgtEl>
                                          <p:spTgt spid="75"/>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7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nodeType="clickEffect">
                                  <p:stCondLst>
                                    <p:cond delay="0"/>
                                  </p:stCondLst>
                                  <p:childTnLst>
                                    <p:animEffect transition="out" filter="dissolve">
                                      <p:cBhvr>
                                        <p:cTn id="106" dur="500"/>
                                        <p:tgtEl>
                                          <p:spTgt spid="75"/>
                                        </p:tgtEl>
                                      </p:cBhvr>
                                    </p:animEffect>
                                    <p:set>
                                      <p:cBhvr>
                                        <p:cTn id="107" dur="1" fill="hold">
                                          <p:stCondLst>
                                            <p:cond delay="499"/>
                                          </p:stCondLst>
                                        </p:cTn>
                                        <p:tgtEl>
                                          <p:spTgt spid="75"/>
                                        </p:tgtEl>
                                        <p:attrNameLst>
                                          <p:attrName>style.visibility</p:attrName>
                                        </p:attrNameLst>
                                      </p:cBhvr>
                                      <p:to>
                                        <p:strVal val="hidden"/>
                                      </p:to>
                                    </p:set>
                                  </p:childTnLst>
                                </p:cTn>
                              </p:par>
                              <p:par>
                                <p:cTn id="108" presetID="9" presetClass="exit" presetSubtype="0" fill="hold" nodeType="withEffect">
                                  <p:stCondLst>
                                    <p:cond delay="0"/>
                                  </p:stCondLst>
                                  <p:childTnLst>
                                    <p:animEffect transition="out" filter="dissolve">
                                      <p:cBhvr>
                                        <p:cTn id="109" dur="500"/>
                                        <p:tgtEl>
                                          <p:spTgt spid="71"/>
                                        </p:tgtEl>
                                      </p:cBhvr>
                                    </p:animEffect>
                                    <p:set>
                                      <p:cBhvr>
                                        <p:cTn id="110" dur="1" fill="hold">
                                          <p:stCondLst>
                                            <p:cond delay="499"/>
                                          </p:stCondLst>
                                        </p:cTn>
                                        <p:tgtEl>
                                          <p:spTgt spid="71"/>
                                        </p:tgtEl>
                                        <p:attrNameLst>
                                          <p:attrName>style.visibility</p:attrName>
                                        </p:attrNameLst>
                                      </p:cBhvr>
                                      <p:to>
                                        <p:strVal val="hidden"/>
                                      </p:to>
                                    </p:set>
                                  </p:childTnLst>
                                </p:cTn>
                              </p:par>
                              <p:par>
                                <p:cTn id="111" presetID="9" presetClass="exit" presetSubtype="0" fill="hold" nodeType="withEffect">
                                  <p:stCondLst>
                                    <p:cond delay="0"/>
                                  </p:stCondLst>
                                  <p:childTnLst>
                                    <p:animEffect transition="out" filter="dissolve">
                                      <p:cBhvr>
                                        <p:cTn id="112" dur="500"/>
                                        <p:tgtEl>
                                          <p:spTgt spid="78"/>
                                        </p:tgtEl>
                                      </p:cBhvr>
                                    </p:animEffect>
                                    <p:set>
                                      <p:cBhvr>
                                        <p:cTn id="113" dur="1" fill="hold">
                                          <p:stCondLst>
                                            <p:cond delay="499"/>
                                          </p:stCondLst>
                                        </p:cTn>
                                        <p:tgtEl>
                                          <p:spTgt spid="78"/>
                                        </p:tgtEl>
                                        <p:attrNameLst>
                                          <p:attrName>style.visibility</p:attrName>
                                        </p:attrNameLst>
                                      </p:cBhvr>
                                      <p:to>
                                        <p:strVal val="hidden"/>
                                      </p:to>
                                    </p:set>
                                  </p:childTnLst>
                                </p:cTn>
                              </p:par>
                              <p:par>
                                <p:cTn id="114" presetID="9" presetClass="exit" presetSubtype="0" fill="hold" grpId="3" nodeType="withEffect">
                                  <p:stCondLst>
                                    <p:cond delay="0"/>
                                  </p:stCondLst>
                                  <p:childTnLst>
                                    <p:animEffect transition="out" filter="dissolve">
                                      <p:cBhvr>
                                        <p:cTn id="115" dur="500"/>
                                        <p:tgtEl>
                                          <p:spTgt spid="20"/>
                                        </p:tgtEl>
                                      </p:cBhvr>
                                    </p:animEffect>
                                    <p:set>
                                      <p:cBhvr>
                                        <p:cTn id="116" dur="1" fill="hold">
                                          <p:stCondLst>
                                            <p:cond delay="499"/>
                                          </p:stCondLst>
                                        </p:cTn>
                                        <p:tgtEl>
                                          <p:spTgt spid="20"/>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nodeType="clickEffect">
                                  <p:stCondLst>
                                    <p:cond delay="0"/>
                                  </p:stCondLst>
                                  <p:childTnLst>
                                    <p:set>
                                      <p:cBhvr>
                                        <p:cTn id="120" dur="1" fill="hold">
                                          <p:stCondLst>
                                            <p:cond delay="0"/>
                                          </p:stCondLst>
                                        </p:cTn>
                                        <p:tgtEl>
                                          <p:spTgt spid="86"/>
                                        </p:tgtEl>
                                        <p:attrNameLst>
                                          <p:attrName>style.visibility</p:attrName>
                                        </p:attrNameLst>
                                      </p:cBhvr>
                                      <p:to>
                                        <p:strVal val="visible"/>
                                      </p:to>
                                    </p:set>
                                    <p:animEffect transition="in" filter="wipe(left)">
                                      <p:cBhvr>
                                        <p:cTn id="121" dur="500"/>
                                        <p:tgtEl>
                                          <p:spTgt spid="86"/>
                                        </p:tgtEl>
                                      </p:cBhvr>
                                    </p:animEffect>
                                  </p:childTnLst>
                                </p:cTn>
                              </p:par>
                              <p:par>
                                <p:cTn id="122" presetID="1" presetClass="entr" presetSubtype="0" fill="hold" grpId="0" nodeType="withEffect">
                                  <p:stCondLst>
                                    <p:cond delay="0"/>
                                  </p:stCondLst>
                                  <p:childTnLst>
                                    <p:set>
                                      <p:cBhvr>
                                        <p:cTn id="123" dur="1" fill="hold">
                                          <p:stCondLst>
                                            <p:cond delay="0"/>
                                          </p:stCondLst>
                                        </p:cTn>
                                        <p:tgtEl>
                                          <p:spTgt spid="89"/>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nodeType="clickEffect">
                                  <p:stCondLst>
                                    <p:cond delay="0"/>
                                  </p:stCondLst>
                                  <p:childTnLst>
                                    <p:set>
                                      <p:cBhvr>
                                        <p:cTn id="127" dur="1" fill="hold">
                                          <p:stCondLst>
                                            <p:cond delay="0"/>
                                          </p:stCondLst>
                                        </p:cTn>
                                        <p:tgtEl>
                                          <p:spTgt spid="108"/>
                                        </p:tgtEl>
                                        <p:attrNameLst>
                                          <p:attrName>style.visibility</p:attrName>
                                        </p:attrNameLst>
                                      </p:cBhvr>
                                      <p:to>
                                        <p:strVal val="visible"/>
                                      </p:to>
                                    </p:set>
                                  </p:childTnLst>
                                </p:cTn>
                              </p:par>
                              <p:par>
                                <p:cTn id="128" presetID="0" presetClass="path" presetSubtype="0" accel="50000" decel="50000" fill="hold" nodeType="withEffect">
                                  <p:stCondLst>
                                    <p:cond delay="0"/>
                                  </p:stCondLst>
                                  <p:childTnLst>
                                    <p:animMotion origin="layout" path="M 0.00156 -0.00093 L 0.22487 -0.00093 " pathEditMode="relative" ptsTypes="AA">
                                      <p:cBhvr>
                                        <p:cTn id="129" dur="2000" fill="hold"/>
                                        <p:tgtEl>
                                          <p:spTgt spid="108"/>
                                        </p:tgtEl>
                                        <p:attrNameLst>
                                          <p:attrName>ppt_x</p:attrName>
                                          <p:attrName>ppt_y</p:attrName>
                                        </p:attrNameLst>
                                      </p:cBhvr>
                                    </p:animMotion>
                                  </p:childTnLst>
                                </p:cTn>
                              </p:par>
                              <p:par>
                                <p:cTn id="130" presetID="1" presetClass="entr" presetSubtype="0" fill="hold" grpId="2" nodeType="withEffect">
                                  <p:stCondLst>
                                    <p:cond delay="0"/>
                                  </p:stCondLst>
                                  <p:childTnLst>
                                    <p:set>
                                      <p:cBhvr>
                                        <p:cTn id="131" dur="1" fill="hold">
                                          <p:stCondLst>
                                            <p:cond delay="0"/>
                                          </p:stCondLst>
                                        </p:cTn>
                                        <p:tgtEl>
                                          <p:spTgt spid="10"/>
                                        </p:tgtEl>
                                        <p:attrNameLst>
                                          <p:attrName>style.visibility</p:attrName>
                                        </p:attrNameLst>
                                      </p:cBhvr>
                                      <p:to>
                                        <p:strVal val="visible"/>
                                      </p:to>
                                    </p:set>
                                  </p:childTnLst>
                                </p:cTn>
                              </p:par>
                              <p:par>
                                <p:cTn id="132" presetID="0" presetClass="path" presetSubtype="0" accel="50000" decel="50000" fill="hold" grpId="1" nodeType="withEffect">
                                  <p:stCondLst>
                                    <p:cond delay="0"/>
                                  </p:stCondLst>
                                  <p:childTnLst>
                                    <p:animMotion origin="layout" path="M 0.00143 -0.00093 L 0.17995 -0.0007 " pathEditMode="relative" rAng="0" ptsTypes="AA">
                                      <p:cBhvr>
                                        <p:cTn id="133" dur="2000" fill="hold"/>
                                        <p:tgtEl>
                                          <p:spTgt spid="10"/>
                                        </p:tgtEl>
                                        <p:attrNameLst>
                                          <p:attrName>ppt_x</p:attrName>
                                          <p:attrName>ppt_y</p:attrName>
                                        </p:attrNameLst>
                                      </p:cBhvr>
                                      <p:rCtr x="8919" y="0"/>
                                    </p:animMotion>
                                  </p:childTnLst>
                                </p:cTn>
                              </p:par>
                              <p:par>
                                <p:cTn id="134" presetID="1" presetClass="entr" presetSubtype="0" fill="hold" grpId="0" nodeType="withEffect">
                                  <p:stCondLst>
                                    <p:cond delay="0"/>
                                  </p:stCondLst>
                                  <p:childTnLst>
                                    <p:set>
                                      <p:cBhvr>
                                        <p:cTn id="135" dur="1" fill="hold">
                                          <p:stCondLst>
                                            <p:cond delay="0"/>
                                          </p:stCondLst>
                                        </p:cTn>
                                        <p:tgtEl>
                                          <p:spTgt spid="10"/>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90"/>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106"/>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03"/>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107"/>
                                        </p:tgtEl>
                                        <p:attrNameLst>
                                          <p:attrName>style.visibility</p:attrName>
                                        </p:attrNameLst>
                                      </p:cBhvr>
                                      <p:to>
                                        <p:strVal val="visible"/>
                                      </p:to>
                                    </p:set>
                                  </p:childTnLst>
                                </p:cTn>
                              </p:par>
                              <p:par>
                                <p:cTn id="146" presetID="1" presetClass="entr" presetSubtype="0" fill="hold" grpId="2" nodeType="withEffect">
                                  <p:stCondLst>
                                    <p:cond delay="0"/>
                                  </p:stCondLst>
                                  <p:childTnLst>
                                    <p:set>
                                      <p:cBhvr>
                                        <p:cTn id="147" dur="1" fill="hold">
                                          <p:stCondLst>
                                            <p:cond delay="0"/>
                                          </p:stCondLst>
                                        </p:cTn>
                                        <p:tgtEl>
                                          <p:spTgt spid="105"/>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nodeType="clickEffect">
                                  <p:stCondLst>
                                    <p:cond delay="0"/>
                                  </p:stCondLst>
                                  <p:childTnLst>
                                    <p:set>
                                      <p:cBhvr>
                                        <p:cTn id="151" dur="1" fill="hold">
                                          <p:stCondLst>
                                            <p:cond delay="0"/>
                                          </p:stCondLst>
                                        </p:cTn>
                                        <p:tgtEl>
                                          <p:spTgt spid="112"/>
                                        </p:tgtEl>
                                        <p:attrNameLst>
                                          <p:attrName>style.visibility</p:attrName>
                                        </p:attrNameLst>
                                      </p:cBhvr>
                                      <p:to>
                                        <p:strVal val="visible"/>
                                      </p:to>
                                    </p:set>
                                    <p:animEffect transition="in" filter="wipe(down)">
                                      <p:cBhvr>
                                        <p:cTn id="152" dur="500"/>
                                        <p:tgtEl>
                                          <p:spTgt spid="112"/>
                                        </p:tgtEl>
                                      </p:cBhvr>
                                    </p:animEffect>
                                  </p:childTnLst>
                                </p:cTn>
                              </p:par>
                              <p:par>
                                <p:cTn id="153" presetID="1" presetClass="entr" presetSubtype="0" fill="hold" grpId="0" nodeType="withEffect">
                                  <p:stCondLst>
                                    <p:cond delay="0"/>
                                  </p:stCondLst>
                                  <p:childTnLst>
                                    <p:set>
                                      <p:cBhvr>
                                        <p:cTn id="154" dur="1" fill="hold">
                                          <p:stCondLst>
                                            <p:cond delay="0"/>
                                          </p:stCondLst>
                                        </p:cTn>
                                        <p:tgtEl>
                                          <p:spTgt spid="11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23"/>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115"/>
                                        </p:tgtEl>
                                        <p:attrNameLst>
                                          <p:attrName>style.visibility</p:attrName>
                                        </p:attrNameLst>
                                      </p:cBhvr>
                                      <p:to>
                                        <p:strVal val="visible"/>
                                      </p:to>
                                    </p:set>
                                  </p:childTnLst>
                                </p:cTn>
                              </p:par>
                              <p:par>
                                <p:cTn id="161" presetID="9" presetClass="exit" presetSubtype="0" fill="hold" nodeType="withEffect">
                                  <p:stCondLst>
                                    <p:cond delay="0"/>
                                  </p:stCondLst>
                                  <p:childTnLst>
                                    <p:animEffect transition="out" filter="dissolve">
                                      <p:cBhvr>
                                        <p:cTn id="162" dur="500"/>
                                        <p:tgtEl>
                                          <p:spTgt spid="112"/>
                                        </p:tgtEl>
                                      </p:cBhvr>
                                    </p:animEffect>
                                    <p:set>
                                      <p:cBhvr>
                                        <p:cTn id="163" dur="1" fill="hold">
                                          <p:stCondLst>
                                            <p:cond delay="499"/>
                                          </p:stCondLst>
                                        </p:cTn>
                                        <p:tgtEl>
                                          <p:spTgt spid="112"/>
                                        </p:tgtEl>
                                        <p:attrNameLst>
                                          <p:attrName>style.visibility</p:attrName>
                                        </p:attrNameLst>
                                      </p:cBhvr>
                                      <p:to>
                                        <p:strVal val="hidden"/>
                                      </p:to>
                                    </p:set>
                                  </p:childTnLst>
                                </p:cTn>
                              </p:par>
                              <p:par>
                                <p:cTn id="164" presetID="22" presetClass="entr" presetSubtype="4" fill="hold" nodeType="withEffect">
                                  <p:stCondLst>
                                    <p:cond delay="0"/>
                                  </p:stCondLst>
                                  <p:childTnLst>
                                    <p:set>
                                      <p:cBhvr>
                                        <p:cTn id="165" dur="1" fill="hold">
                                          <p:stCondLst>
                                            <p:cond delay="0"/>
                                          </p:stCondLst>
                                        </p:cTn>
                                        <p:tgtEl>
                                          <p:spTgt spid="116"/>
                                        </p:tgtEl>
                                        <p:attrNameLst>
                                          <p:attrName>style.visibility</p:attrName>
                                        </p:attrNameLst>
                                      </p:cBhvr>
                                      <p:to>
                                        <p:strVal val="visible"/>
                                      </p:to>
                                    </p:set>
                                    <p:animEffect transition="in" filter="wipe(down)">
                                      <p:cBhvr>
                                        <p:cTn id="166" dur="500"/>
                                        <p:tgtEl>
                                          <p:spTgt spid="116"/>
                                        </p:tgtEl>
                                      </p:cBhvr>
                                    </p:animEffect>
                                  </p:childTnLst>
                                </p:cTn>
                              </p:par>
                              <p:par>
                                <p:cTn id="167" presetID="1" presetClass="entr" presetSubtype="0" fill="hold" grpId="0" nodeType="withEffect">
                                  <p:stCondLst>
                                    <p:cond delay="0"/>
                                  </p:stCondLst>
                                  <p:childTnLst>
                                    <p:set>
                                      <p:cBhvr>
                                        <p:cTn id="168" dur="1" fill="hold">
                                          <p:stCondLst>
                                            <p:cond delay="0"/>
                                          </p:stCondLst>
                                        </p:cTn>
                                        <p:tgtEl>
                                          <p:spTgt spid="119"/>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28"/>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0" presetClass="path" presetSubtype="0" accel="50000" decel="50000" fill="hold" grpId="1" nodeType="clickEffect">
                                  <p:stCondLst>
                                    <p:cond delay="0"/>
                                  </p:stCondLst>
                                  <p:childTnLst>
                                    <p:animMotion origin="layout" path="M -1.45833E-6 4.81481E-6 L 0.08581 -0.49838 " pathEditMode="relative" rAng="0" ptsTypes="AA">
                                      <p:cBhvr>
                                        <p:cTn id="174" dur="2000" fill="hold"/>
                                        <p:tgtEl>
                                          <p:spTgt spid="119"/>
                                        </p:tgtEl>
                                        <p:attrNameLst>
                                          <p:attrName>ppt_x</p:attrName>
                                          <p:attrName>ppt_y</p:attrName>
                                        </p:attrNameLst>
                                      </p:cBhvr>
                                      <p:rCtr x="4284" y="-24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20" grpId="0" animBg="1"/>
      <p:bldP spid="20" grpId="1" animBg="1"/>
      <p:bldP spid="20" grpId="2" animBg="1"/>
      <p:bldP spid="20" grpId="3" animBg="1"/>
      <p:bldP spid="51" grpId="0" animBg="1"/>
      <p:bldP spid="51" grpId="1" animBg="1"/>
      <p:bldP spid="58" grpId="0" animBg="1"/>
      <p:bldP spid="58" grpId="1" animBg="1"/>
      <p:bldP spid="59" grpId="0" animBg="1"/>
      <p:bldP spid="59" grpId="1" animBg="1"/>
      <p:bldP spid="60" grpId="0" animBg="1"/>
      <p:bldP spid="60" grpId="1" animBg="1"/>
      <p:bldP spid="77" grpId="0" animBg="1"/>
      <p:bldP spid="84" grpId="0" animBg="1"/>
      <p:bldP spid="90" grpId="0" animBg="1"/>
      <p:bldP spid="72" grpId="0" animBg="1"/>
      <p:bldP spid="105" grpId="2" animBg="1"/>
      <p:bldP spid="103" grpId="0" animBg="1"/>
      <p:bldP spid="106" grpId="0" animBg="1"/>
      <p:bldP spid="107" grpId="0" animBg="1"/>
      <p:bldP spid="65" grpId="0" animBg="1"/>
      <p:bldP spid="114" grpId="0" animBg="1"/>
      <p:bldP spid="115" grpId="0" animBg="1"/>
      <p:bldP spid="119" grpId="0" animBg="1"/>
      <p:bldP spid="119" grpId="1" animBg="1"/>
      <p:bldP spid="89" grpId="0" animBg="1"/>
      <p:bldP spid="1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CDA1D7-9CE8-492F-A0DD-1B2C98F82831}"/>
              </a:ext>
            </a:extLst>
          </p:cNvPr>
          <p:cNvPicPr>
            <a:picLocks noChangeAspect="1"/>
          </p:cNvPicPr>
          <p:nvPr/>
        </p:nvPicPr>
        <p:blipFill>
          <a:blip r:embed="rId3"/>
          <a:stretch>
            <a:fillRect/>
          </a:stretch>
        </p:blipFill>
        <p:spPr>
          <a:xfrm>
            <a:off x="1681688" y="2307749"/>
            <a:ext cx="2343955" cy="570689"/>
          </a:xfrm>
          <a:prstGeom prst="rect">
            <a:avLst/>
          </a:prstGeom>
        </p:spPr>
      </p:pic>
      <p:pic>
        <p:nvPicPr>
          <p:cNvPr id="3" name="Picture 2">
            <a:extLst>
              <a:ext uri="{FF2B5EF4-FFF2-40B4-BE49-F238E27FC236}">
                <a16:creationId xmlns:a16="http://schemas.microsoft.com/office/drawing/2014/main" id="{74757BDA-17D0-4426-A677-EB5D7FAC5713}"/>
              </a:ext>
            </a:extLst>
          </p:cNvPr>
          <p:cNvPicPr>
            <a:picLocks noChangeAspect="1"/>
          </p:cNvPicPr>
          <p:nvPr/>
        </p:nvPicPr>
        <p:blipFill>
          <a:blip r:embed="rId4"/>
          <a:stretch>
            <a:fillRect/>
          </a:stretch>
        </p:blipFill>
        <p:spPr>
          <a:xfrm>
            <a:off x="1662183" y="3515977"/>
            <a:ext cx="4713668" cy="1284051"/>
          </a:xfrm>
          <a:prstGeom prst="rect">
            <a:avLst/>
          </a:prstGeom>
        </p:spPr>
      </p:pic>
      <p:pic>
        <p:nvPicPr>
          <p:cNvPr id="5" name="Picture 4">
            <a:extLst>
              <a:ext uri="{FF2B5EF4-FFF2-40B4-BE49-F238E27FC236}">
                <a16:creationId xmlns:a16="http://schemas.microsoft.com/office/drawing/2014/main" id="{5D7A2D9D-850C-44AC-8D9D-E80B5C4B2CA2}"/>
              </a:ext>
            </a:extLst>
          </p:cNvPr>
          <p:cNvPicPr>
            <a:picLocks noChangeAspect="1"/>
          </p:cNvPicPr>
          <p:nvPr/>
        </p:nvPicPr>
        <p:blipFill>
          <a:blip r:embed="rId5"/>
          <a:stretch>
            <a:fillRect/>
          </a:stretch>
        </p:blipFill>
        <p:spPr>
          <a:xfrm>
            <a:off x="9267905" y="1492239"/>
            <a:ext cx="1287887" cy="479898"/>
          </a:xfrm>
          <a:prstGeom prst="rect">
            <a:avLst/>
          </a:prstGeom>
        </p:spPr>
      </p:pic>
      <p:pic>
        <p:nvPicPr>
          <p:cNvPr id="6" name="Picture 5">
            <a:extLst>
              <a:ext uri="{FF2B5EF4-FFF2-40B4-BE49-F238E27FC236}">
                <a16:creationId xmlns:a16="http://schemas.microsoft.com/office/drawing/2014/main" id="{84EE4020-3BF3-4356-9468-D4C2BDAC83C5}"/>
              </a:ext>
            </a:extLst>
          </p:cNvPr>
          <p:cNvPicPr>
            <a:picLocks noChangeAspect="1"/>
          </p:cNvPicPr>
          <p:nvPr/>
        </p:nvPicPr>
        <p:blipFill>
          <a:blip r:embed="rId6"/>
          <a:stretch>
            <a:fillRect/>
          </a:stretch>
        </p:blipFill>
        <p:spPr>
          <a:xfrm>
            <a:off x="9216390" y="2427801"/>
            <a:ext cx="1390918" cy="466928"/>
          </a:xfrm>
          <a:prstGeom prst="rect">
            <a:avLst/>
          </a:prstGeom>
        </p:spPr>
      </p:pic>
      <p:pic>
        <p:nvPicPr>
          <p:cNvPr id="7" name="Picture 6">
            <a:extLst>
              <a:ext uri="{FF2B5EF4-FFF2-40B4-BE49-F238E27FC236}">
                <a16:creationId xmlns:a16="http://schemas.microsoft.com/office/drawing/2014/main" id="{565F3CC2-40B0-4DEC-8196-EAC4F6566216}"/>
              </a:ext>
            </a:extLst>
          </p:cNvPr>
          <p:cNvPicPr>
            <a:picLocks noChangeAspect="1"/>
          </p:cNvPicPr>
          <p:nvPr/>
        </p:nvPicPr>
        <p:blipFill>
          <a:blip r:embed="rId7"/>
          <a:stretch>
            <a:fillRect/>
          </a:stretch>
        </p:blipFill>
        <p:spPr>
          <a:xfrm>
            <a:off x="1195932" y="5650440"/>
            <a:ext cx="2756079" cy="434502"/>
          </a:xfrm>
          <a:prstGeom prst="rect">
            <a:avLst/>
          </a:prstGeom>
        </p:spPr>
      </p:pic>
      <p:pic>
        <p:nvPicPr>
          <p:cNvPr id="8" name="Picture 7">
            <a:extLst>
              <a:ext uri="{FF2B5EF4-FFF2-40B4-BE49-F238E27FC236}">
                <a16:creationId xmlns:a16="http://schemas.microsoft.com/office/drawing/2014/main" id="{6D8009A1-055D-4A92-B91F-81D3E51549A0}"/>
              </a:ext>
            </a:extLst>
          </p:cNvPr>
          <p:cNvPicPr>
            <a:picLocks noChangeAspect="1"/>
          </p:cNvPicPr>
          <p:nvPr/>
        </p:nvPicPr>
        <p:blipFill>
          <a:blip r:embed="rId8"/>
          <a:stretch>
            <a:fillRect/>
          </a:stretch>
        </p:blipFill>
        <p:spPr>
          <a:xfrm>
            <a:off x="4738726" y="5650441"/>
            <a:ext cx="2910625" cy="440987"/>
          </a:xfrm>
          <a:prstGeom prst="rect">
            <a:avLst/>
          </a:prstGeom>
        </p:spPr>
      </p:pic>
      <p:pic>
        <p:nvPicPr>
          <p:cNvPr id="9" name="Picture 8">
            <a:extLst>
              <a:ext uri="{FF2B5EF4-FFF2-40B4-BE49-F238E27FC236}">
                <a16:creationId xmlns:a16="http://schemas.microsoft.com/office/drawing/2014/main" id="{B62EF050-78BC-4962-B2E9-604176130168}"/>
              </a:ext>
            </a:extLst>
          </p:cNvPr>
          <p:cNvPicPr>
            <a:picLocks noChangeAspect="1"/>
          </p:cNvPicPr>
          <p:nvPr/>
        </p:nvPicPr>
        <p:blipFill>
          <a:blip r:embed="rId9"/>
          <a:stretch>
            <a:fillRect/>
          </a:stretch>
        </p:blipFill>
        <p:spPr>
          <a:xfrm>
            <a:off x="9358559" y="5597214"/>
            <a:ext cx="1107583" cy="434502"/>
          </a:xfrm>
          <a:prstGeom prst="rect">
            <a:avLst/>
          </a:prstGeom>
        </p:spPr>
      </p:pic>
      <p:sp>
        <p:nvSpPr>
          <p:cNvPr id="11" name="Content Placeholder 2">
            <a:extLst>
              <a:ext uri="{FF2B5EF4-FFF2-40B4-BE49-F238E27FC236}">
                <a16:creationId xmlns:a16="http://schemas.microsoft.com/office/drawing/2014/main" id="{A4A9755F-26B4-43BC-A186-40715E99E419}"/>
              </a:ext>
            </a:extLst>
          </p:cNvPr>
          <p:cNvSpPr>
            <a:spLocks noGrp="1"/>
          </p:cNvSpPr>
          <p:nvPr>
            <p:ph idx="1"/>
          </p:nvPr>
        </p:nvSpPr>
        <p:spPr>
          <a:xfrm>
            <a:off x="1681688" y="1812711"/>
            <a:ext cx="4619625" cy="448105"/>
          </a:xfrm>
          <a:ln w="12700">
            <a:solidFill>
              <a:schemeClr val="tx1"/>
            </a:solidFill>
          </a:ln>
        </p:spPr>
        <p:txBody>
          <a:bodyPr/>
          <a:lstStyle/>
          <a:p>
            <a:pPr marL="0" indent="0" algn="ctr">
              <a:buNone/>
            </a:pPr>
            <a:r>
              <a:rPr lang="en-US" altLang="en-US" sz="2000" dirty="0">
                <a:ea typeface="ＭＳ Ｐゴシック" panose="020B0600070205080204" pitchFamily="34" charset="-128"/>
              </a:rPr>
              <a:t>Discrete system nonlinear dynamics</a:t>
            </a:r>
            <a:endParaRPr lang="en-US" altLang="en-US" dirty="0">
              <a:ea typeface="ＭＳ Ｐゴシック" panose="020B0600070205080204" pitchFamily="34" charset="-128"/>
            </a:endParaRPr>
          </a:p>
          <a:p>
            <a:pPr marL="0" indent="0" algn="ctr">
              <a:buNone/>
            </a:pPr>
            <a:endParaRPr lang="en-US" altLang="en-US" dirty="0">
              <a:ea typeface="ＭＳ Ｐゴシック" panose="020B0600070205080204" pitchFamily="34" charset="-128"/>
            </a:endParaRPr>
          </a:p>
        </p:txBody>
      </p:sp>
      <p:sp>
        <p:nvSpPr>
          <p:cNvPr id="17" name="Content Placeholder 2">
            <a:extLst>
              <a:ext uri="{FF2B5EF4-FFF2-40B4-BE49-F238E27FC236}">
                <a16:creationId xmlns:a16="http://schemas.microsoft.com/office/drawing/2014/main" id="{2532125F-4F69-4E0F-B283-0802EBFF4492}"/>
              </a:ext>
            </a:extLst>
          </p:cNvPr>
          <p:cNvSpPr txBox="1">
            <a:spLocks/>
          </p:cNvSpPr>
          <p:nvPr/>
        </p:nvSpPr>
        <p:spPr bwMode="auto">
          <a:xfrm>
            <a:off x="9059361" y="1093098"/>
            <a:ext cx="1704976"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State Vector</a:t>
            </a:r>
            <a:endParaRPr lang="en-US" altLang="en-US" kern="0" dirty="0">
              <a:ea typeface="ＭＳ Ｐゴシック" panose="020B0600070205080204" pitchFamily="34" charset="-128"/>
            </a:endParaRPr>
          </a:p>
        </p:txBody>
      </p:sp>
      <p:sp>
        <p:nvSpPr>
          <p:cNvPr id="18" name="Content Placeholder 2">
            <a:extLst>
              <a:ext uri="{FF2B5EF4-FFF2-40B4-BE49-F238E27FC236}">
                <a16:creationId xmlns:a16="http://schemas.microsoft.com/office/drawing/2014/main" id="{BBDE5CE8-BBC7-41FB-894D-AFC47D7C9292}"/>
              </a:ext>
            </a:extLst>
          </p:cNvPr>
          <p:cNvSpPr txBox="1">
            <a:spLocks/>
          </p:cNvSpPr>
          <p:nvPr/>
        </p:nvSpPr>
        <p:spPr bwMode="auto">
          <a:xfrm>
            <a:off x="8981440" y="2036763"/>
            <a:ext cx="1883335"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Control Vector</a:t>
            </a:r>
            <a:endParaRPr lang="en-US" altLang="en-US" kern="0" dirty="0">
              <a:ea typeface="ＭＳ Ｐゴシック" panose="020B0600070205080204" pitchFamily="34" charset="-128"/>
            </a:endParaRPr>
          </a:p>
        </p:txBody>
      </p:sp>
      <p:sp>
        <p:nvSpPr>
          <p:cNvPr id="19" name="Content Placeholder 2">
            <a:extLst>
              <a:ext uri="{FF2B5EF4-FFF2-40B4-BE49-F238E27FC236}">
                <a16:creationId xmlns:a16="http://schemas.microsoft.com/office/drawing/2014/main" id="{BE4FE514-2DBB-4BCF-B5E9-678185927E65}"/>
              </a:ext>
            </a:extLst>
          </p:cNvPr>
          <p:cNvSpPr txBox="1">
            <a:spLocks/>
          </p:cNvSpPr>
          <p:nvPr/>
        </p:nvSpPr>
        <p:spPr bwMode="auto">
          <a:xfrm>
            <a:off x="1551167" y="5175450"/>
            <a:ext cx="2045606"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State Trajectory</a:t>
            </a:r>
            <a:endParaRPr lang="en-US" altLang="en-US" kern="0" dirty="0">
              <a:ea typeface="ＭＳ Ｐゴシック" panose="020B0600070205080204" pitchFamily="34" charset="-128"/>
            </a:endParaRPr>
          </a:p>
        </p:txBody>
      </p:sp>
      <p:sp>
        <p:nvSpPr>
          <p:cNvPr id="20" name="Content Placeholder 2">
            <a:extLst>
              <a:ext uri="{FF2B5EF4-FFF2-40B4-BE49-F238E27FC236}">
                <a16:creationId xmlns:a16="http://schemas.microsoft.com/office/drawing/2014/main" id="{AA8412F1-BB2B-4AF5-ADF4-C68B1841ED3B}"/>
              </a:ext>
            </a:extLst>
          </p:cNvPr>
          <p:cNvSpPr txBox="1">
            <a:spLocks/>
          </p:cNvSpPr>
          <p:nvPr/>
        </p:nvSpPr>
        <p:spPr bwMode="auto">
          <a:xfrm>
            <a:off x="5071962" y="5175450"/>
            <a:ext cx="2244150"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Control Trajectory</a:t>
            </a:r>
            <a:endParaRPr lang="en-US" altLang="en-US" kern="0" dirty="0">
              <a:ea typeface="ＭＳ Ｐゴシック" panose="020B0600070205080204" pitchFamily="34" charset="-128"/>
            </a:endParaRPr>
          </a:p>
        </p:txBody>
      </p:sp>
      <p:sp>
        <p:nvSpPr>
          <p:cNvPr id="21" name="Content Placeholder 2">
            <a:extLst>
              <a:ext uri="{FF2B5EF4-FFF2-40B4-BE49-F238E27FC236}">
                <a16:creationId xmlns:a16="http://schemas.microsoft.com/office/drawing/2014/main" id="{5171A2B9-08ED-4E1D-B605-CE76A13D7D3F}"/>
              </a:ext>
            </a:extLst>
          </p:cNvPr>
          <p:cNvSpPr txBox="1">
            <a:spLocks/>
          </p:cNvSpPr>
          <p:nvPr/>
        </p:nvSpPr>
        <p:spPr bwMode="auto">
          <a:xfrm>
            <a:off x="8889546" y="5171269"/>
            <a:ext cx="2045606"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Finite Time</a:t>
            </a:r>
            <a:endParaRPr lang="en-US" altLang="en-US" kern="0" dirty="0">
              <a:ea typeface="ＭＳ Ｐゴシック" panose="020B0600070205080204" pitchFamily="34" charset="-128"/>
            </a:endParaRPr>
          </a:p>
        </p:txBody>
      </p:sp>
      <p:sp>
        <p:nvSpPr>
          <p:cNvPr id="22" name="Content Placeholder 2">
            <a:extLst>
              <a:ext uri="{FF2B5EF4-FFF2-40B4-BE49-F238E27FC236}">
                <a16:creationId xmlns:a16="http://schemas.microsoft.com/office/drawing/2014/main" id="{46C9A8E9-10E0-4B95-978B-ACCF46FF0FFA}"/>
              </a:ext>
            </a:extLst>
          </p:cNvPr>
          <p:cNvSpPr txBox="1">
            <a:spLocks/>
          </p:cNvSpPr>
          <p:nvPr/>
        </p:nvSpPr>
        <p:spPr bwMode="auto">
          <a:xfrm>
            <a:off x="1681688" y="3018403"/>
            <a:ext cx="1915085" cy="42709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Cost Function</a:t>
            </a:r>
            <a:endParaRPr lang="en-US" altLang="en-US" kern="0" dirty="0">
              <a:ea typeface="ＭＳ Ｐゴシック" panose="020B0600070205080204" pitchFamily="34" charset="-128"/>
            </a:endParaRPr>
          </a:p>
          <a:p>
            <a:pPr marL="0" indent="0" algn="ctr">
              <a:buNone/>
            </a:pPr>
            <a:endParaRPr lang="en-US" altLang="en-US" kern="0" dirty="0">
              <a:ea typeface="ＭＳ Ｐゴシック" panose="020B0600070205080204" pitchFamily="34" charset="-128"/>
            </a:endParaRPr>
          </a:p>
        </p:txBody>
      </p:sp>
      <p:sp>
        <p:nvSpPr>
          <p:cNvPr id="23" name="Content Placeholder 2">
            <a:extLst>
              <a:ext uri="{FF2B5EF4-FFF2-40B4-BE49-F238E27FC236}">
                <a16:creationId xmlns:a16="http://schemas.microsoft.com/office/drawing/2014/main" id="{74AABE6A-B8F3-48CF-9805-30FA5CCA89BC}"/>
              </a:ext>
            </a:extLst>
          </p:cNvPr>
          <p:cNvSpPr txBox="1">
            <a:spLocks/>
          </p:cNvSpPr>
          <p:nvPr/>
        </p:nvSpPr>
        <p:spPr bwMode="auto">
          <a:xfrm>
            <a:off x="564240" y="1037812"/>
            <a:ext cx="6565032" cy="74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Problem: Find optimal control (and states) to achieve a desired end state while minimizing cost</a:t>
            </a:r>
            <a:endParaRPr lang="en-US" altLang="en-US" kern="0" dirty="0">
              <a:ea typeface="ＭＳ Ｐゴシック" panose="020B0600070205080204" pitchFamily="34" charset="-128"/>
            </a:endParaRPr>
          </a:p>
        </p:txBody>
      </p:sp>
      <p:pic>
        <p:nvPicPr>
          <p:cNvPr id="10" name="Picture 9">
            <a:extLst>
              <a:ext uri="{FF2B5EF4-FFF2-40B4-BE49-F238E27FC236}">
                <a16:creationId xmlns:a16="http://schemas.microsoft.com/office/drawing/2014/main" id="{3D641D6C-3370-4A28-8C6A-F1BA0F35FC95}"/>
              </a:ext>
            </a:extLst>
          </p:cNvPr>
          <p:cNvPicPr>
            <a:picLocks noChangeAspect="1"/>
          </p:cNvPicPr>
          <p:nvPr/>
        </p:nvPicPr>
        <p:blipFill>
          <a:blip r:embed="rId10"/>
          <a:stretch>
            <a:fillRect/>
          </a:stretch>
        </p:blipFill>
        <p:spPr>
          <a:xfrm>
            <a:off x="9203511" y="3439515"/>
            <a:ext cx="1416676" cy="466928"/>
          </a:xfrm>
          <a:prstGeom prst="rect">
            <a:avLst/>
          </a:prstGeom>
        </p:spPr>
      </p:pic>
      <p:sp>
        <p:nvSpPr>
          <p:cNvPr id="25" name="Content Placeholder 2">
            <a:extLst>
              <a:ext uri="{FF2B5EF4-FFF2-40B4-BE49-F238E27FC236}">
                <a16:creationId xmlns:a16="http://schemas.microsoft.com/office/drawing/2014/main" id="{FCE4D0CE-29EA-4C89-9432-905B878F45D0}"/>
              </a:ext>
            </a:extLst>
          </p:cNvPr>
          <p:cNvSpPr txBox="1">
            <a:spLocks/>
          </p:cNvSpPr>
          <p:nvPr/>
        </p:nvSpPr>
        <p:spPr bwMode="auto">
          <a:xfrm>
            <a:off x="8970182" y="3022330"/>
            <a:ext cx="1883335"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a:rPr>
              <a:t>Running Cost</a:t>
            </a:r>
            <a:endParaRPr lang="en-US" altLang="en-US" kern="0" dirty="0">
              <a:ea typeface="ＭＳ Ｐゴシック"/>
            </a:endParaRPr>
          </a:p>
        </p:txBody>
      </p:sp>
      <p:pic>
        <p:nvPicPr>
          <p:cNvPr id="24" name="Picture 23">
            <a:extLst>
              <a:ext uri="{FF2B5EF4-FFF2-40B4-BE49-F238E27FC236}">
                <a16:creationId xmlns:a16="http://schemas.microsoft.com/office/drawing/2014/main" id="{06798904-6B48-4147-A860-B7AFCEF660D3}"/>
              </a:ext>
            </a:extLst>
          </p:cNvPr>
          <p:cNvPicPr>
            <a:picLocks noChangeAspect="1"/>
          </p:cNvPicPr>
          <p:nvPr/>
        </p:nvPicPr>
        <p:blipFill>
          <a:blip r:embed="rId11"/>
          <a:stretch>
            <a:fillRect/>
          </a:stretch>
        </p:blipFill>
        <p:spPr>
          <a:xfrm>
            <a:off x="9435332" y="4345424"/>
            <a:ext cx="953037" cy="473413"/>
          </a:xfrm>
          <a:prstGeom prst="rect">
            <a:avLst/>
          </a:prstGeom>
        </p:spPr>
      </p:pic>
      <p:sp>
        <p:nvSpPr>
          <p:cNvPr id="27" name="Content Placeholder 2">
            <a:extLst>
              <a:ext uri="{FF2B5EF4-FFF2-40B4-BE49-F238E27FC236}">
                <a16:creationId xmlns:a16="http://schemas.microsoft.com/office/drawing/2014/main" id="{01A9BFDB-EB3C-4337-9B25-D969B9792858}"/>
              </a:ext>
            </a:extLst>
          </p:cNvPr>
          <p:cNvSpPr txBox="1">
            <a:spLocks/>
          </p:cNvSpPr>
          <p:nvPr/>
        </p:nvSpPr>
        <p:spPr bwMode="auto">
          <a:xfrm>
            <a:off x="8970184" y="3998421"/>
            <a:ext cx="1883335" cy="35822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Terminal Cost</a:t>
            </a:r>
            <a:endParaRPr lang="en-US" altLang="en-US" kern="0" dirty="0">
              <a:ea typeface="ＭＳ Ｐゴシック" panose="020B0600070205080204" pitchFamily="34" charset="-128"/>
            </a:endParaRPr>
          </a:p>
        </p:txBody>
      </p:sp>
      <p:cxnSp>
        <p:nvCxnSpPr>
          <p:cNvPr id="28" name="Straight Connector 27">
            <a:extLst>
              <a:ext uri="{FF2B5EF4-FFF2-40B4-BE49-F238E27FC236}">
                <a16:creationId xmlns:a16="http://schemas.microsoft.com/office/drawing/2014/main" id="{52651CD1-E311-48BE-BF08-3E3A07A8F3CE}"/>
              </a:ext>
            </a:extLst>
          </p:cNvPr>
          <p:cNvCxnSpPr>
            <a:cxnSpLocks/>
          </p:cNvCxnSpPr>
          <p:nvPr/>
        </p:nvCxnSpPr>
        <p:spPr bwMode="auto">
          <a:xfrm>
            <a:off x="802567" y="4846961"/>
            <a:ext cx="10701808"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3B62522-0E5B-47D7-BD17-04C854A7FAED}"/>
              </a:ext>
            </a:extLst>
          </p:cNvPr>
          <p:cNvCxnSpPr>
            <a:cxnSpLocks/>
          </p:cNvCxnSpPr>
          <p:nvPr/>
        </p:nvCxnSpPr>
        <p:spPr bwMode="auto">
          <a:xfrm>
            <a:off x="745096" y="2904696"/>
            <a:ext cx="10701808"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68E6573F-635E-6478-0458-C5E15E6BA41C}"/>
              </a:ext>
            </a:extLst>
          </p:cNvPr>
          <p:cNvGrpSpPr/>
          <p:nvPr/>
        </p:nvGrpSpPr>
        <p:grpSpPr>
          <a:xfrm>
            <a:off x="0" y="-25400"/>
            <a:ext cx="9226550" cy="764682"/>
            <a:chOff x="0" y="-10017"/>
            <a:chExt cx="9226550" cy="764682"/>
          </a:xfrm>
          <a:solidFill>
            <a:srgbClr val="1D88E5"/>
          </a:solidFill>
        </p:grpSpPr>
        <p:sp>
          <p:nvSpPr>
            <p:cNvPr id="15" name="Rectangle 14">
              <a:extLst>
                <a:ext uri="{FF2B5EF4-FFF2-40B4-BE49-F238E27FC236}">
                  <a16:creationId xmlns:a16="http://schemas.microsoft.com/office/drawing/2014/main" id="{312617FE-6573-40AC-85CF-25DC5AD94665}"/>
                </a:ext>
              </a:extLst>
            </p:cNvPr>
            <p:cNvSpPr/>
            <p:nvPr/>
          </p:nvSpPr>
          <p:spPr>
            <a:xfrm>
              <a:off x="0" y="-1001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19469E9A-B98C-A3BC-7D03-5C8DD4CF643F}"/>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218" name="Title 1"/>
          <p:cNvSpPr>
            <a:spLocks noGrp="1"/>
          </p:cNvSpPr>
          <p:nvPr>
            <p:ph type="title"/>
          </p:nvPr>
        </p:nvSpPr>
        <p:spPr>
          <a:xfrm>
            <a:off x="195943" y="72563"/>
            <a:ext cx="10806491" cy="744537"/>
          </a:xfrm>
        </p:spPr>
        <p:txBody>
          <a:bodyPr/>
          <a:lstStyle/>
          <a:p>
            <a:r>
              <a:rPr lang="en-US" altLang="en-US" dirty="0">
                <a:solidFill>
                  <a:schemeClr val="bg1"/>
                </a:solidFill>
                <a:ea typeface="ＭＳ Ｐゴシック" panose="020B0600070205080204" pitchFamily="34" charset="-128"/>
              </a:rPr>
              <a:t>Optimal Trajectory Problem</a:t>
            </a:r>
          </a:p>
        </p:txBody>
      </p:sp>
      <p:sp>
        <p:nvSpPr>
          <p:cNvPr id="26" name="Footer Placeholder 3">
            <a:extLst>
              <a:ext uri="{FF2B5EF4-FFF2-40B4-BE49-F238E27FC236}">
                <a16:creationId xmlns:a16="http://schemas.microsoft.com/office/drawing/2014/main" id="{5EEDA3BE-17A0-E62A-16AE-B847E71F6F4D}"/>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29" name="Footer Placeholder 28">
            <a:extLst>
              <a:ext uri="{FF2B5EF4-FFF2-40B4-BE49-F238E27FC236}">
                <a16:creationId xmlns:a16="http://schemas.microsoft.com/office/drawing/2014/main" id="{CD41D4C6-B4FA-2132-91F1-0D09DDC9AF32}"/>
              </a:ext>
            </a:extLst>
          </p:cNvPr>
          <p:cNvSpPr>
            <a:spLocks noGrp="1"/>
          </p:cNvSpPr>
          <p:nvPr>
            <p:ph type="ftr" sz="quarter" idx="11"/>
          </p:nvPr>
        </p:nvSpPr>
        <p:spPr/>
        <p:txBody>
          <a:bodyPr/>
          <a:lstStyle/>
          <a:p>
            <a:pPr>
              <a:defRPr/>
            </a:pPr>
            <a:r>
              <a:rPr lang="nb-NO"/>
              <a:t>NASA Langley Research Center</a:t>
            </a:r>
            <a:endParaRPr lang="en-US" dirty="0"/>
          </a:p>
        </p:txBody>
      </p:sp>
      <p:sp>
        <p:nvSpPr>
          <p:cNvPr id="31" name="Slide Number Placeholder 30">
            <a:extLst>
              <a:ext uri="{FF2B5EF4-FFF2-40B4-BE49-F238E27FC236}">
                <a16:creationId xmlns:a16="http://schemas.microsoft.com/office/drawing/2014/main" id="{1CCAAB52-CFFB-C3D0-1826-8A6E66C5C65C}"/>
              </a:ext>
            </a:extLst>
          </p:cNvPr>
          <p:cNvSpPr>
            <a:spLocks noGrp="1"/>
          </p:cNvSpPr>
          <p:nvPr>
            <p:ph type="sldNum" sz="quarter" idx="12"/>
          </p:nvPr>
        </p:nvSpPr>
        <p:spPr/>
        <p:txBody>
          <a:bodyPr/>
          <a:lstStyle/>
          <a:p>
            <a:fld id="{612A962A-E308-412C-B6D7-A21864CFEAEB}" type="slidenum">
              <a:rPr lang="en-US" smtClean="0"/>
              <a:pPr/>
              <a:t>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19956"/>
    </mc:Choice>
    <mc:Fallback xmlns="">
      <p:transition spd="slow" advTm="1995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9A466479-81EF-4A6D-9251-B20260F23243}"/>
              </a:ext>
            </a:extLst>
          </p:cNvPr>
          <p:cNvSpPr txBox="1">
            <a:spLocks/>
          </p:cNvSpPr>
          <p:nvPr/>
        </p:nvSpPr>
        <p:spPr bwMode="auto">
          <a:xfrm>
            <a:off x="289560" y="1075428"/>
            <a:ext cx="11435080" cy="127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b="1" dirty="0">
                <a:ea typeface="ＭＳ Ｐゴシック" panose="020B0600070205080204" pitchFamily="34" charset="-128"/>
              </a:rPr>
              <a:t>DDP</a:t>
            </a:r>
            <a:r>
              <a:rPr lang="en-US" altLang="en-US" dirty="0">
                <a:ea typeface="ＭＳ Ｐゴシック" panose="020B0600070205080204" pitchFamily="34" charset="-128"/>
              </a:rPr>
              <a:t>: Given nominal trajectory, use linear (or quadratic) approx. of system nonlinear dynamics and quadratic approx. of cost to yield updates to optimal controls that quadratically converge</a:t>
            </a:r>
            <a:endParaRPr lang="en-US" altLang="en-US" kern="0" dirty="0">
              <a:ea typeface="ＭＳ Ｐゴシック" panose="020B0600070205080204" pitchFamily="34" charset="-128"/>
            </a:endParaRPr>
          </a:p>
        </p:txBody>
      </p:sp>
      <p:pic>
        <p:nvPicPr>
          <p:cNvPr id="3" name="Picture 2">
            <a:extLst>
              <a:ext uri="{FF2B5EF4-FFF2-40B4-BE49-F238E27FC236}">
                <a16:creationId xmlns:a16="http://schemas.microsoft.com/office/drawing/2014/main" id="{ADBD91D6-1711-44DC-AD7F-65E0B0A53EDB}"/>
              </a:ext>
            </a:extLst>
          </p:cNvPr>
          <p:cNvPicPr>
            <a:picLocks noChangeAspect="1"/>
          </p:cNvPicPr>
          <p:nvPr/>
        </p:nvPicPr>
        <p:blipFill>
          <a:blip r:embed="rId3"/>
          <a:stretch>
            <a:fillRect/>
          </a:stretch>
        </p:blipFill>
        <p:spPr>
          <a:xfrm>
            <a:off x="7902536" y="3080527"/>
            <a:ext cx="2848243" cy="473413"/>
          </a:xfrm>
          <a:prstGeom prst="rect">
            <a:avLst/>
          </a:prstGeom>
        </p:spPr>
      </p:pic>
      <p:pic>
        <p:nvPicPr>
          <p:cNvPr id="7" name="Picture 6">
            <a:extLst>
              <a:ext uri="{FF2B5EF4-FFF2-40B4-BE49-F238E27FC236}">
                <a16:creationId xmlns:a16="http://schemas.microsoft.com/office/drawing/2014/main" id="{A0B78F97-0B00-4F59-9D39-D78A25DD898F}"/>
              </a:ext>
            </a:extLst>
          </p:cNvPr>
          <p:cNvPicPr>
            <a:picLocks noChangeAspect="1"/>
          </p:cNvPicPr>
          <p:nvPr/>
        </p:nvPicPr>
        <p:blipFill>
          <a:blip r:embed="rId4"/>
          <a:stretch>
            <a:fillRect/>
          </a:stretch>
        </p:blipFill>
        <p:spPr>
          <a:xfrm>
            <a:off x="3230586" y="5083090"/>
            <a:ext cx="5254580" cy="1258111"/>
          </a:xfrm>
          <a:prstGeom prst="rect">
            <a:avLst/>
          </a:prstGeom>
        </p:spPr>
      </p:pic>
      <p:sp>
        <p:nvSpPr>
          <p:cNvPr id="9" name="Content Placeholder 2">
            <a:extLst>
              <a:ext uri="{FF2B5EF4-FFF2-40B4-BE49-F238E27FC236}">
                <a16:creationId xmlns:a16="http://schemas.microsoft.com/office/drawing/2014/main" id="{76B383B5-B00E-44A3-8A9B-8B04844FC751}"/>
              </a:ext>
            </a:extLst>
          </p:cNvPr>
          <p:cNvSpPr txBox="1">
            <a:spLocks/>
          </p:cNvSpPr>
          <p:nvPr/>
        </p:nvSpPr>
        <p:spPr bwMode="auto">
          <a:xfrm>
            <a:off x="1478212" y="2503053"/>
            <a:ext cx="3696758" cy="39224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Cost Function</a:t>
            </a:r>
            <a:endParaRPr lang="en-US" altLang="en-US" kern="0" dirty="0">
              <a:ea typeface="ＭＳ Ｐゴシック" panose="020B0600070205080204" pitchFamily="34" charset="-128"/>
            </a:endParaRPr>
          </a:p>
          <a:p>
            <a:pPr marL="0" indent="0" algn="ctr">
              <a:buNone/>
            </a:pPr>
            <a:endParaRPr lang="en-US" altLang="en-US" kern="0" dirty="0">
              <a:ea typeface="ＭＳ Ｐゴシック" panose="020B0600070205080204" pitchFamily="34" charset="-128"/>
            </a:endParaRPr>
          </a:p>
        </p:txBody>
      </p:sp>
      <p:sp>
        <p:nvSpPr>
          <p:cNvPr id="10" name="Content Placeholder 2">
            <a:extLst>
              <a:ext uri="{FF2B5EF4-FFF2-40B4-BE49-F238E27FC236}">
                <a16:creationId xmlns:a16="http://schemas.microsoft.com/office/drawing/2014/main" id="{ACB993D1-6269-4BDD-AFC0-A6BF85940F8A}"/>
              </a:ext>
            </a:extLst>
          </p:cNvPr>
          <p:cNvSpPr txBox="1">
            <a:spLocks/>
          </p:cNvSpPr>
          <p:nvPr/>
        </p:nvSpPr>
        <p:spPr bwMode="auto">
          <a:xfrm>
            <a:off x="7478277" y="2503053"/>
            <a:ext cx="3696758" cy="39224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Truncated Control Sequence </a:t>
            </a:r>
            <a:endParaRPr lang="en-US" altLang="en-US" kern="0" dirty="0">
              <a:ea typeface="ＭＳ Ｐゴシック" panose="020B0600070205080204" pitchFamily="34" charset="-128"/>
            </a:endParaRPr>
          </a:p>
          <a:p>
            <a:pPr marL="0" indent="0" algn="ctr">
              <a:buNone/>
            </a:pPr>
            <a:endParaRPr lang="en-US" altLang="en-US" kern="0" dirty="0">
              <a:ea typeface="ＭＳ Ｐゴシック" panose="020B0600070205080204" pitchFamily="34" charset="-128"/>
            </a:endParaRPr>
          </a:p>
        </p:txBody>
      </p:sp>
      <p:sp>
        <p:nvSpPr>
          <p:cNvPr id="11" name="Content Placeholder 2">
            <a:extLst>
              <a:ext uri="{FF2B5EF4-FFF2-40B4-BE49-F238E27FC236}">
                <a16:creationId xmlns:a16="http://schemas.microsoft.com/office/drawing/2014/main" id="{B7F0DD95-0F25-44BB-946F-CF8AB87E4BAB}"/>
              </a:ext>
            </a:extLst>
          </p:cNvPr>
          <p:cNvSpPr txBox="1">
            <a:spLocks/>
          </p:cNvSpPr>
          <p:nvPr/>
        </p:nvSpPr>
        <p:spPr bwMode="auto">
          <a:xfrm>
            <a:off x="1719261" y="4156655"/>
            <a:ext cx="8753475" cy="78868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har char="•"/>
              <a:defRPr sz="2400">
                <a:solidFill>
                  <a:schemeClr val="tx1"/>
                </a:solidFill>
                <a:latin typeface="+mn-lt"/>
                <a:ea typeface="ＭＳ Ｐゴシック" pitchFamily="-108" charset="-128"/>
                <a:cs typeface="ＭＳ Ｐゴシック" pitchFamily="-108" charset="-128"/>
              </a:defRPr>
            </a:lvl1pPr>
            <a:lvl2pPr marL="571500" indent="-227013" algn="l" rtl="0" eaLnBrk="0" fontAlgn="base" hangingPunct="0">
              <a:spcBef>
                <a:spcPct val="20000"/>
              </a:spcBef>
              <a:spcAft>
                <a:spcPct val="0"/>
              </a:spcAft>
              <a:buChar char="–"/>
              <a:defRPr sz="2000">
                <a:solidFill>
                  <a:schemeClr val="tx1"/>
                </a:solidFill>
                <a:latin typeface="+mn-lt"/>
                <a:ea typeface="ＭＳ Ｐゴシック" pitchFamily="-108" charset="-128"/>
              </a:defRPr>
            </a:lvl2pPr>
            <a:lvl3pPr marL="914400" indent="-228600" algn="l" rtl="0" eaLnBrk="0" fontAlgn="base" hangingPunct="0">
              <a:spcBef>
                <a:spcPct val="20000"/>
              </a:spcBef>
              <a:spcAft>
                <a:spcPct val="0"/>
              </a:spcAft>
              <a:buChar char="•"/>
              <a:defRPr>
                <a:solidFill>
                  <a:schemeClr val="tx1"/>
                </a:solidFill>
                <a:latin typeface="+mn-lt"/>
                <a:ea typeface="ＭＳ Ｐゴシック" pitchFamily="-108" charset="-128"/>
              </a:defRPr>
            </a:lvl3pPr>
            <a:lvl4pPr marL="1255713" indent="-227013" algn="l" rtl="0" eaLnBrk="0" fontAlgn="base" hangingPunct="0">
              <a:spcBef>
                <a:spcPct val="20000"/>
              </a:spcBef>
              <a:spcAft>
                <a:spcPct val="0"/>
              </a:spcAft>
              <a:buChar char="–"/>
              <a:defRPr sz="1600">
                <a:solidFill>
                  <a:schemeClr val="tx1"/>
                </a:solidFill>
                <a:latin typeface="+mn-lt"/>
                <a:ea typeface="ＭＳ Ｐゴシック" pitchFamily="-108" charset="-128"/>
              </a:defRPr>
            </a:lvl4pPr>
            <a:lvl5pPr marL="1541463" indent="-171450" algn="l" rtl="0" eaLnBrk="0" fontAlgn="base" hangingPunct="0">
              <a:spcBef>
                <a:spcPct val="20000"/>
              </a:spcBef>
              <a:spcAft>
                <a:spcPct val="0"/>
              </a:spcAft>
              <a:buChar char="»"/>
              <a:defRPr sz="1400">
                <a:solidFill>
                  <a:schemeClr val="tx1"/>
                </a:solidFill>
                <a:latin typeface="+mn-lt"/>
                <a:ea typeface="ＭＳ Ｐゴシック" pitchFamily="-108" charset="-128"/>
              </a:defRPr>
            </a:lvl5pPr>
            <a:lvl6pPr marL="1998663" indent="-171450" algn="l" rtl="0" fontAlgn="base">
              <a:spcBef>
                <a:spcPct val="20000"/>
              </a:spcBef>
              <a:spcAft>
                <a:spcPct val="0"/>
              </a:spcAft>
              <a:buChar char="»"/>
              <a:defRPr sz="1400">
                <a:solidFill>
                  <a:schemeClr val="tx1"/>
                </a:solidFill>
                <a:latin typeface="+mn-lt"/>
                <a:ea typeface="ＭＳ Ｐゴシック" pitchFamily="-108" charset="-128"/>
              </a:defRPr>
            </a:lvl6pPr>
            <a:lvl7pPr marL="2455863" indent="-171450" algn="l" rtl="0" fontAlgn="base">
              <a:spcBef>
                <a:spcPct val="20000"/>
              </a:spcBef>
              <a:spcAft>
                <a:spcPct val="0"/>
              </a:spcAft>
              <a:buChar char="»"/>
              <a:defRPr sz="1400">
                <a:solidFill>
                  <a:schemeClr val="tx1"/>
                </a:solidFill>
                <a:latin typeface="+mn-lt"/>
                <a:ea typeface="ＭＳ Ｐゴシック" pitchFamily="-108" charset="-128"/>
              </a:defRPr>
            </a:lvl7pPr>
            <a:lvl8pPr marL="2913063" indent="-171450" algn="l" rtl="0" fontAlgn="base">
              <a:spcBef>
                <a:spcPct val="20000"/>
              </a:spcBef>
              <a:spcAft>
                <a:spcPct val="0"/>
              </a:spcAft>
              <a:buChar char="»"/>
              <a:defRPr sz="1400">
                <a:solidFill>
                  <a:schemeClr val="tx1"/>
                </a:solidFill>
                <a:latin typeface="+mn-lt"/>
                <a:ea typeface="ＭＳ Ｐゴシック" pitchFamily="-108" charset="-128"/>
              </a:defRPr>
            </a:lvl8pPr>
            <a:lvl9pPr marL="3370263" indent="-171450" algn="l" rtl="0" fontAlgn="base">
              <a:spcBef>
                <a:spcPct val="20000"/>
              </a:spcBef>
              <a:spcAft>
                <a:spcPct val="0"/>
              </a:spcAft>
              <a:buChar char="»"/>
              <a:defRPr sz="1400">
                <a:solidFill>
                  <a:schemeClr val="tx1"/>
                </a:solidFill>
                <a:latin typeface="+mn-lt"/>
                <a:ea typeface="ＭＳ Ｐゴシック" pitchFamily="-108" charset="-128"/>
              </a:defRPr>
            </a:lvl9pPr>
          </a:lstStyle>
          <a:p>
            <a:pPr marL="0" indent="0" algn="ctr">
              <a:buNone/>
            </a:pPr>
            <a:r>
              <a:rPr lang="en-US" altLang="en-US" sz="2000" kern="0" dirty="0">
                <a:ea typeface="ＭＳ Ｐゴシック" panose="020B0600070205080204" pitchFamily="34" charset="-128"/>
              </a:rPr>
              <a:t>Bellman’s Principle of Optimality: Find overall optimal control as sequence minimization for each truncated control sequence backwards in time (cost-to-go) </a:t>
            </a:r>
            <a:endParaRPr lang="en-US" altLang="en-US" kern="0" dirty="0">
              <a:ea typeface="ＭＳ Ｐゴシック" panose="020B0600070205080204" pitchFamily="34" charset="-128"/>
            </a:endParaRPr>
          </a:p>
          <a:p>
            <a:pPr marL="0" indent="0" algn="ctr">
              <a:buNone/>
            </a:pPr>
            <a:endParaRPr lang="en-US" altLang="en-US" kern="0" dirty="0">
              <a:ea typeface="ＭＳ Ｐゴシック" panose="020B0600070205080204" pitchFamily="34" charset="-128"/>
            </a:endParaRPr>
          </a:p>
        </p:txBody>
      </p:sp>
      <p:cxnSp>
        <p:nvCxnSpPr>
          <p:cNvPr id="14" name="Straight Connector 13">
            <a:extLst>
              <a:ext uri="{FF2B5EF4-FFF2-40B4-BE49-F238E27FC236}">
                <a16:creationId xmlns:a16="http://schemas.microsoft.com/office/drawing/2014/main" id="{726FB4C4-E971-4FDE-BE34-59556A65697E}"/>
              </a:ext>
            </a:extLst>
          </p:cNvPr>
          <p:cNvCxnSpPr>
            <a:cxnSpLocks/>
          </p:cNvCxnSpPr>
          <p:nvPr/>
        </p:nvCxnSpPr>
        <p:spPr bwMode="auto">
          <a:xfrm>
            <a:off x="1894169" y="3879495"/>
            <a:ext cx="840365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5" name="Rectangle 4">
            <a:extLst>
              <a:ext uri="{FF2B5EF4-FFF2-40B4-BE49-F238E27FC236}">
                <a16:creationId xmlns:a16="http://schemas.microsoft.com/office/drawing/2014/main" id="{864482B7-37DD-6B4E-ADA3-93A39B9792B1}"/>
              </a:ext>
            </a:extLst>
          </p:cNvPr>
          <p:cNvSpPr/>
          <p:nvPr/>
        </p:nvSpPr>
        <p:spPr bwMode="auto">
          <a:xfrm>
            <a:off x="6610773" y="2946400"/>
            <a:ext cx="182880" cy="1341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latin typeface="Times" pitchFamily="-108" charset="0"/>
            </a:endParaRPr>
          </a:p>
        </p:txBody>
      </p:sp>
      <p:grpSp>
        <p:nvGrpSpPr>
          <p:cNvPr id="4" name="Group 3">
            <a:extLst>
              <a:ext uri="{FF2B5EF4-FFF2-40B4-BE49-F238E27FC236}">
                <a16:creationId xmlns:a16="http://schemas.microsoft.com/office/drawing/2014/main" id="{3AB5BCFE-80D1-81C8-8E85-CE483E87B108}"/>
              </a:ext>
            </a:extLst>
          </p:cNvPr>
          <p:cNvGrpSpPr/>
          <p:nvPr/>
        </p:nvGrpSpPr>
        <p:grpSpPr>
          <a:xfrm>
            <a:off x="0" y="-21732"/>
            <a:ext cx="9226550" cy="771032"/>
            <a:chOff x="0" y="-16367"/>
            <a:chExt cx="9226550" cy="771032"/>
          </a:xfrm>
          <a:solidFill>
            <a:srgbClr val="1D88E5"/>
          </a:solidFill>
        </p:grpSpPr>
        <p:sp>
          <p:nvSpPr>
            <p:cNvPr id="16" name="Rectangle 15">
              <a:extLst>
                <a:ext uri="{FF2B5EF4-FFF2-40B4-BE49-F238E27FC236}">
                  <a16:creationId xmlns:a16="http://schemas.microsoft.com/office/drawing/2014/main" id="{32C9B9EF-40DF-856F-8122-0481265CB973}"/>
                </a:ext>
              </a:extLst>
            </p:cNvPr>
            <p:cNvSpPr/>
            <p:nvPr/>
          </p:nvSpPr>
          <p:spPr>
            <a:xfrm>
              <a:off x="0" y="-1636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B13036AA-D8EA-AD0E-F7DE-ABD5E1A929E3}"/>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218" name="Title 1"/>
          <p:cNvSpPr>
            <a:spLocks noGrp="1"/>
          </p:cNvSpPr>
          <p:nvPr>
            <p:ph type="title"/>
          </p:nvPr>
        </p:nvSpPr>
        <p:spPr/>
        <p:txBody>
          <a:bodyPr/>
          <a:lstStyle/>
          <a:p>
            <a:r>
              <a:rPr lang="en-US" altLang="en-US" dirty="0">
                <a:solidFill>
                  <a:schemeClr val="bg1"/>
                </a:solidFill>
                <a:ea typeface="ＭＳ Ｐゴシック" panose="020B0600070205080204" pitchFamily="34" charset="-128"/>
              </a:rPr>
              <a:t>Differential Dynamic Programming</a:t>
            </a:r>
          </a:p>
        </p:txBody>
      </p:sp>
      <p:grpSp>
        <p:nvGrpSpPr>
          <p:cNvPr id="18" name="Group 17">
            <a:extLst>
              <a:ext uri="{FF2B5EF4-FFF2-40B4-BE49-F238E27FC236}">
                <a16:creationId xmlns:a16="http://schemas.microsoft.com/office/drawing/2014/main" id="{44613A44-29DC-894A-C448-09AFE9D5655E}"/>
              </a:ext>
            </a:extLst>
          </p:cNvPr>
          <p:cNvGrpSpPr/>
          <p:nvPr/>
        </p:nvGrpSpPr>
        <p:grpSpPr>
          <a:xfrm>
            <a:off x="962908" y="2837793"/>
            <a:ext cx="5497937" cy="723780"/>
            <a:chOff x="962908" y="2837793"/>
            <a:chExt cx="5497937" cy="723780"/>
          </a:xfrm>
        </p:grpSpPr>
        <p:pic>
          <p:nvPicPr>
            <p:cNvPr id="2" name="Picture 1">
              <a:extLst>
                <a:ext uri="{FF2B5EF4-FFF2-40B4-BE49-F238E27FC236}">
                  <a16:creationId xmlns:a16="http://schemas.microsoft.com/office/drawing/2014/main" id="{DADF0AAD-B000-40B4-B030-38E0680B8C31}"/>
                </a:ext>
              </a:extLst>
            </p:cNvPr>
            <p:cNvPicPr>
              <a:picLocks noChangeAspect="1"/>
            </p:cNvPicPr>
            <p:nvPr/>
          </p:nvPicPr>
          <p:blipFill>
            <a:blip r:embed="rId5"/>
            <a:stretch>
              <a:fillRect/>
            </a:stretch>
          </p:blipFill>
          <p:spPr>
            <a:xfrm>
              <a:off x="962908" y="2996457"/>
              <a:ext cx="5497937" cy="565116"/>
            </a:xfrm>
            <a:prstGeom prst="rect">
              <a:avLst/>
            </a:prstGeom>
          </p:spPr>
        </p:pic>
        <p:sp>
          <p:nvSpPr>
            <p:cNvPr id="15" name="Rectangle 14">
              <a:extLst>
                <a:ext uri="{FF2B5EF4-FFF2-40B4-BE49-F238E27FC236}">
                  <a16:creationId xmlns:a16="http://schemas.microsoft.com/office/drawing/2014/main" id="{2B507C33-051A-AA87-4AD6-C0EA8A8B1623}"/>
                </a:ext>
              </a:extLst>
            </p:cNvPr>
            <p:cNvSpPr/>
            <p:nvPr/>
          </p:nvSpPr>
          <p:spPr>
            <a:xfrm>
              <a:off x="5877385" y="2837793"/>
              <a:ext cx="218615" cy="2427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Footer Placeholder 3">
            <a:extLst>
              <a:ext uri="{FF2B5EF4-FFF2-40B4-BE49-F238E27FC236}">
                <a16:creationId xmlns:a16="http://schemas.microsoft.com/office/drawing/2014/main" id="{168B7C7E-34D8-12EC-8E6D-167BAADB6FB3}"/>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20" name="Footer Placeholder 19">
            <a:extLst>
              <a:ext uri="{FF2B5EF4-FFF2-40B4-BE49-F238E27FC236}">
                <a16:creationId xmlns:a16="http://schemas.microsoft.com/office/drawing/2014/main" id="{E3CB0D24-1833-90D6-22E8-B155205B5DA5}"/>
              </a:ext>
            </a:extLst>
          </p:cNvPr>
          <p:cNvSpPr>
            <a:spLocks noGrp="1"/>
          </p:cNvSpPr>
          <p:nvPr>
            <p:ph type="ftr" sz="quarter" idx="11"/>
          </p:nvPr>
        </p:nvSpPr>
        <p:spPr/>
        <p:txBody>
          <a:bodyPr/>
          <a:lstStyle/>
          <a:p>
            <a:pPr>
              <a:defRPr/>
            </a:pPr>
            <a:r>
              <a:rPr lang="nb-NO"/>
              <a:t>NASA Langley Research Center</a:t>
            </a:r>
            <a:endParaRPr lang="en-US" dirty="0"/>
          </a:p>
        </p:txBody>
      </p:sp>
      <p:sp>
        <p:nvSpPr>
          <p:cNvPr id="21" name="Slide Number Placeholder 20">
            <a:extLst>
              <a:ext uri="{FF2B5EF4-FFF2-40B4-BE49-F238E27FC236}">
                <a16:creationId xmlns:a16="http://schemas.microsoft.com/office/drawing/2014/main" id="{14CDB3C2-2F79-F312-F9B3-3BBDEBC9EC5E}"/>
              </a:ext>
            </a:extLst>
          </p:cNvPr>
          <p:cNvSpPr>
            <a:spLocks noGrp="1"/>
          </p:cNvSpPr>
          <p:nvPr>
            <p:ph type="sldNum" sz="quarter" idx="12"/>
          </p:nvPr>
        </p:nvSpPr>
        <p:spPr/>
        <p:txBody>
          <a:bodyPr/>
          <a:lstStyle/>
          <a:p>
            <a:fld id="{612A962A-E308-412C-B6D7-A21864CFEAEB}" type="slidenum">
              <a:rPr lang="en-US" smtClean="0"/>
              <a:pPr/>
              <a:t>10</a:t>
            </a:fld>
            <a:endParaRPr lang="en-US"/>
          </a:p>
        </p:txBody>
      </p:sp>
    </p:spTree>
    <p:extLst>
      <p:ext uri="{BB962C8B-B14F-4D97-AF65-F5344CB8AC3E}">
        <p14:creationId xmlns:p14="http://schemas.microsoft.com/office/powerpoint/2010/main" val="1942934509"/>
      </p:ext>
    </p:extLst>
  </p:cSld>
  <p:clrMapOvr>
    <a:masterClrMapping/>
  </p:clrMapOvr>
  <mc:AlternateContent xmlns:mc="http://schemas.openxmlformats.org/markup-compatibility/2006" xmlns:p14="http://schemas.microsoft.com/office/powerpoint/2010/main">
    <mc:Choice Requires="p14">
      <p:transition spd="slow" p14:dur="2000" advTm="28915"/>
    </mc:Choice>
    <mc:Fallback xmlns="">
      <p:transition spd="slow" advTm="2891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7A63C19-7DEB-4478-A255-E6C14EC95095}"/>
                  </a:ext>
                </a:extLst>
              </p:cNvPr>
              <p:cNvSpPr>
                <a:spLocks noGrp="1"/>
              </p:cNvSpPr>
              <p:nvPr>
                <p:ph idx="1"/>
              </p:nvPr>
            </p:nvSpPr>
            <p:spPr>
              <a:xfrm>
                <a:off x="324241" y="1020763"/>
                <a:ext cx="11331422" cy="5022850"/>
              </a:xfrm>
            </p:spPr>
            <p:txBody>
              <a:bodyPr/>
              <a:lstStyle/>
              <a:p>
                <a:r>
                  <a:rPr lang="en-US" sz="2000" dirty="0">
                    <a:ea typeface="ＭＳ Ｐゴシック"/>
                  </a:rPr>
                  <a:t>Given: </a:t>
                </a:r>
                <a:r>
                  <a:rPr lang="en-US" sz="2000" dirty="0">
                    <a:solidFill>
                      <a:srgbClr val="FF0000"/>
                    </a:solidFill>
                    <a:ea typeface="ＭＳ Ｐゴシック"/>
                  </a:rPr>
                  <a:t>Initial state </a:t>
                </a:r>
                <a14:m>
                  <m:oMath xmlns:m="http://schemas.openxmlformats.org/officeDocument/2006/math">
                    <m:sSub>
                      <m:sSubPr>
                        <m:ctrlPr>
                          <a:rPr lang="en-US" sz="2000" i="1">
                            <a:solidFill>
                              <a:srgbClr val="FF0000"/>
                            </a:solidFill>
                            <a:latin typeface="Cambria Math" panose="02040503050406030204" pitchFamily="18" charset="0"/>
                            <a:ea typeface="ＭＳ Ｐゴシック"/>
                          </a:rPr>
                        </m:ctrlPr>
                      </m:sSubPr>
                      <m:e>
                        <m:r>
                          <a:rPr lang="en-US" sz="2000" i="1">
                            <a:solidFill>
                              <a:srgbClr val="FF0000"/>
                            </a:solidFill>
                            <a:latin typeface="Cambria Math" panose="02040503050406030204" pitchFamily="18" charset="0"/>
                            <a:ea typeface="ＭＳ Ｐゴシック"/>
                          </a:rPr>
                          <m:t>𝑥</m:t>
                        </m:r>
                      </m:e>
                      <m:sub>
                        <m:r>
                          <a:rPr lang="en-US" sz="2000" i="1">
                            <a:solidFill>
                              <a:srgbClr val="FF0000"/>
                            </a:solidFill>
                            <a:latin typeface="Cambria Math" panose="02040503050406030204" pitchFamily="18" charset="0"/>
                            <a:ea typeface="ＭＳ Ｐゴシック"/>
                          </a:rPr>
                          <m:t>0</m:t>
                        </m:r>
                      </m:sub>
                    </m:sSub>
                  </m:oMath>
                </a14:m>
                <a:r>
                  <a:rPr lang="en-US" sz="2000" dirty="0">
                    <a:ea typeface="ＭＳ Ｐゴシック"/>
                  </a:rPr>
                  <a:t>, nominal control trajectory </a:t>
                </a:r>
                <a14:m>
                  <m:oMath xmlns:m="http://schemas.openxmlformats.org/officeDocument/2006/math">
                    <m:sSub>
                      <m:sSubPr>
                        <m:ctrlPr>
                          <a:rPr lang="en-US" sz="2000" b="1" i="1">
                            <a:latin typeface="Cambria Math" panose="02040503050406030204" pitchFamily="18" charset="0"/>
                            <a:ea typeface="ＭＳ Ｐゴシック"/>
                          </a:rPr>
                        </m:ctrlPr>
                      </m:sSubPr>
                      <m:e>
                        <m:r>
                          <a:rPr lang="en-US" sz="2000" b="1">
                            <a:latin typeface="Cambria Math" panose="02040503050406030204" pitchFamily="18" charset="0"/>
                            <a:ea typeface="ＭＳ Ｐゴシック"/>
                          </a:rPr>
                          <m:t>𝐮</m:t>
                        </m:r>
                      </m:e>
                      <m:sub>
                        <m:r>
                          <a:rPr lang="en-US" sz="2000" i="1">
                            <a:latin typeface="Cambria Math" panose="02040503050406030204" pitchFamily="18" charset="0"/>
                            <a:ea typeface="ＭＳ Ｐゴシック"/>
                          </a:rPr>
                          <m:t>0:</m:t>
                        </m:r>
                        <m:r>
                          <a:rPr lang="en-US" sz="2000" i="1">
                            <a:latin typeface="Cambria Math" panose="02040503050406030204" pitchFamily="18" charset="0"/>
                            <a:ea typeface="ＭＳ Ｐゴシック"/>
                          </a:rPr>
                          <m:t>𝑇</m:t>
                        </m:r>
                        <m:r>
                          <a:rPr lang="en-US" sz="2000" i="1">
                            <a:latin typeface="Cambria Math" panose="02040503050406030204" pitchFamily="18" charset="0"/>
                            <a:ea typeface="ＭＳ Ｐゴシック"/>
                          </a:rPr>
                          <m:t>−1</m:t>
                        </m:r>
                      </m:sub>
                    </m:sSub>
                  </m:oMath>
                </a14:m>
                <a:endParaRPr lang="en-US" sz="2000" b="1" dirty="0">
                  <a:ea typeface="ＭＳ Ｐゴシック"/>
                </a:endParaRPr>
              </a:p>
              <a:p>
                <a:r>
                  <a:rPr lang="en-US" sz="2000" dirty="0"/>
                  <a:t>Repeat until convergence:</a:t>
                </a:r>
              </a:p>
              <a:p>
                <a:pPr lvl="1"/>
                <a:r>
                  <a:rPr lang="en-US" sz="2400" dirty="0">
                    <a:solidFill>
                      <a:srgbClr val="FF0000"/>
                    </a:solidFill>
                  </a:rPr>
                  <a:t>Forward pass</a:t>
                </a:r>
                <a:r>
                  <a:rPr lang="en-US" sz="2400" dirty="0"/>
                  <a:t>:</a:t>
                </a:r>
              </a:p>
              <a:p>
                <a:pPr lvl="2"/>
                <a:r>
                  <a:rPr lang="en-US" sz="2000" dirty="0"/>
                  <a:t>Forward simulate dynamics from </a:t>
                </a:r>
                <a14:m>
                  <m:oMath xmlns:m="http://schemas.openxmlformats.org/officeDocument/2006/math">
                    <m:sSub>
                      <m:sSubPr>
                        <m:ctrlPr>
                          <a:rPr lang="en-US" sz="2000" i="1">
                            <a:latin typeface="Cambria Math" panose="02040503050406030204" pitchFamily="18" charset="0"/>
                            <a:ea typeface="ＭＳ Ｐゴシック"/>
                          </a:rPr>
                        </m:ctrlPr>
                      </m:sSubPr>
                      <m:e>
                        <m:r>
                          <a:rPr lang="en-US" sz="2000" i="1">
                            <a:latin typeface="Cambria Math" panose="02040503050406030204" pitchFamily="18" charset="0"/>
                            <a:ea typeface="ＭＳ Ｐゴシック"/>
                          </a:rPr>
                          <m:t>𝑥</m:t>
                        </m:r>
                      </m:e>
                      <m:sub>
                        <m:r>
                          <a:rPr lang="en-US" sz="2000" i="1">
                            <a:latin typeface="Cambria Math" panose="02040503050406030204" pitchFamily="18" charset="0"/>
                            <a:ea typeface="ＭＳ Ｐゴシック"/>
                          </a:rPr>
                          <m:t>0</m:t>
                        </m:r>
                      </m:sub>
                    </m:sSub>
                  </m:oMath>
                </a14:m>
                <a:r>
                  <a:rPr lang="en-US" sz="2000" dirty="0"/>
                  <a:t> using </a:t>
                </a:r>
                <a14:m>
                  <m:oMath xmlns:m="http://schemas.openxmlformats.org/officeDocument/2006/math">
                    <m:sSub>
                      <m:sSubPr>
                        <m:ctrlPr>
                          <a:rPr lang="en-US" sz="2000" i="1">
                            <a:latin typeface="Cambria Math" panose="02040503050406030204" pitchFamily="18" charset="0"/>
                          </a:rPr>
                        </m:ctrlPr>
                      </m:sSubPr>
                      <m:e>
                        <m:r>
                          <a:rPr lang="en-US" sz="2000" b="1">
                            <a:latin typeface="Cambria Math" panose="02040503050406030204" pitchFamily="18" charset="0"/>
                          </a:rPr>
                          <m:t>𝐮</m:t>
                        </m:r>
                      </m:e>
                      <m:sub>
                        <m:r>
                          <a:rPr lang="en-US" sz="2000" i="1">
                            <a:latin typeface="Cambria Math" panose="02040503050406030204" pitchFamily="18" charset="0"/>
                          </a:rPr>
                          <m:t>0:</m:t>
                        </m:r>
                        <m:r>
                          <a:rPr lang="en-US" sz="2000" i="1">
                            <a:latin typeface="Cambria Math" panose="02040503050406030204" pitchFamily="18" charset="0"/>
                          </a:rPr>
                          <m:t>𝑇</m:t>
                        </m:r>
                        <m:r>
                          <a:rPr lang="en-US" sz="2000" i="1">
                            <a:latin typeface="Cambria Math" panose="02040503050406030204" pitchFamily="18" charset="0"/>
                          </a:rPr>
                          <m:t>−1</m:t>
                        </m:r>
                      </m:sub>
                    </m:sSub>
                  </m:oMath>
                </a14:m>
                <a:r>
                  <a:rPr lang="en-US" sz="2000" b="1" dirty="0"/>
                  <a:t> </a:t>
                </a:r>
                <a:r>
                  <a:rPr lang="en-US" sz="2000" dirty="0"/>
                  <a:t>to get state trajectory </a:t>
                </a:r>
                <a14:m>
                  <m:oMath xmlns:m="http://schemas.openxmlformats.org/officeDocument/2006/math">
                    <m:sSub>
                      <m:sSubPr>
                        <m:ctrlPr>
                          <a:rPr lang="en-US" sz="2000" b="1" i="1">
                            <a:latin typeface="Cambria Math" panose="02040503050406030204" pitchFamily="18" charset="0"/>
                          </a:rPr>
                        </m:ctrlPr>
                      </m:sSubPr>
                      <m:e>
                        <m:r>
                          <a:rPr lang="en-US" sz="2000" b="1">
                            <a:latin typeface="Cambria Math" panose="02040503050406030204" pitchFamily="18" charset="0"/>
                          </a:rPr>
                          <m:t>𝐱</m:t>
                        </m:r>
                      </m:e>
                      <m:sub>
                        <m:r>
                          <a:rPr lang="en-US" sz="2000" i="1">
                            <a:latin typeface="Cambria Math" panose="02040503050406030204" pitchFamily="18" charset="0"/>
                          </a:rPr>
                          <m:t>0:</m:t>
                        </m:r>
                        <m:r>
                          <a:rPr lang="en-US" sz="2000" i="1">
                            <a:latin typeface="Cambria Math" panose="02040503050406030204" pitchFamily="18" charset="0"/>
                          </a:rPr>
                          <m:t>𝑇</m:t>
                        </m:r>
                      </m:sub>
                    </m:sSub>
                  </m:oMath>
                </a14:m>
                <a:endParaRPr lang="en-US" sz="2000" b="1" dirty="0"/>
              </a:p>
              <a:p>
                <a:pPr lvl="2"/>
                <a:r>
                  <a:rPr lang="en-US" sz="2000" dirty="0"/>
                  <a:t>Compute derivatives of dynamics </a:t>
                </a:r>
                <a14:m>
                  <m:oMath xmlns:m="http://schemas.openxmlformats.org/officeDocument/2006/math">
                    <m:r>
                      <a:rPr lang="en-US" sz="2000" i="1">
                        <a:latin typeface="Cambria Math" panose="02040503050406030204" pitchFamily="18" charset="0"/>
                      </a:rPr>
                      <m:t>𝑓</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𝑢</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𝑥𝑥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𝑥𝑢</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𝑢𝑥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𝑢𝑢</m:t>
                        </m:r>
                      </m:sub>
                    </m:sSub>
                  </m:oMath>
                </a14:m>
                <a:r>
                  <a:rPr lang="en-US" sz="2000" dirty="0"/>
                  <a:t> at each time </a:t>
                </a:r>
                <a14:m>
                  <m:oMath xmlns:m="http://schemas.openxmlformats.org/officeDocument/2006/math">
                    <m:r>
                      <a:rPr lang="en-US" sz="2000" i="1">
                        <a:latin typeface="Cambria Math" panose="02040503050406030204" pitchFamily="18" charset="0"/>
                      </a:rPr>
                      <m:t>𝑡</m:t>
                    </m:r>
                  </m:oMath>
                </a14:m>
                <a:endParaRPr lang="en-US" sz="2000" dirty="0"/>
              </a:p>
              <a:p>
                <a:pPr lvl="2"/>
                <a:r>
                  <a:rPr lang="en-US" sz="2000" dirty="0"/>
                  <a:t>Compute costs and derivatives </a:t>
                </a:r>
                <a14:m>
                  <m:oMath xmlns:m="http://schemas.openxmlformats.org/officeDocument/2006/math">
                    <m:r>
                      <a:rPr lang="en-US" sz="2000" i="1">
                        <a:latin typeface="Cambria Math" panose="02040503050406030204" pitchFamily="18" charset="0"/>
                      </a:rPr>
                      <m:t>ℓ,</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𝑥</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𝑢</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𝑥𝑥</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𝑥𝑢</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𝑢𝑥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ℓ</m:t>
                        </m:r>
                      </m:e>
                      <m:sub>
                        <m:r>
                          <a:rPr lang="en-US" sz="2000" i="1">
                            <a:latin typeface="Cambria Math" panose="02040503050406030204" pitchFamily="18" charset="0"/>
                          </a:rPr>
                          <m:t>𝑢𝑢</m:t>
                        </m:r>
                      </m:sub>
                    </m:sSub>
                  </m:oMath>
                </a14:m>
                <a:r>
                  <a:rPr lang="en-US" sz="2000" dirty="0"/>
                  <a:t> at each time </a:t>
                </a:r>
                <a14:m>
                  <m:oMath xmlns:m="http://schemas.openxmlformats.org/officeDocument/2006/math">
                    <m:r>
                      <a:rPr lang="en-US" sz="2000" i="1">
                        <a:latin typeface="Cambria Math" panose="02040503050406030204" pitchFamily="18" charset="0"/>
                      </a:rPr>
                      <m:t>𝑡</m:t>
                    </m:r>
                  </m:oMath>
                </a14:m>
                <a:endParaRPr lang="en-US" sz="2000" dirty="0"/>
              </a:p>
              <a:p>
                <a:pPr lvl="1"/>
                <a:r>
                  <a:rPr lang="en-US" sz="2400" dirty="0">
                    <a:solidFill>
                      <a:srgbClr val="FF0000"/>
                    </a:solidFill>
                  </a:rPr>
                  <a:t>Backward pass</a:t>
                </a:r>
                <a:r>
                  <a:rPr lang="en-US" sz="2400" dirty="0"/>
                  <a:t>:</a:t>
                </a:r>
              </a:p>
              <a:p>
                <a:pPr lvl="2"/>
                <a:r>
                  <a:rPr lang="en-US" sz="2000" dirty="0"/>
                  <a:t>Compute quadratic value function expansion </a:t>
                </a:r>
                <a14:m>
                  <m:oMath xmlns:m="http://schemas.openxmlformats.org/officeDocument/2006/math">
                    <m:r>
                      <a:rPr lang="en-US" sz="2000" i="1">
                        <a:latin typeface="Cambria Math" panose="02040503050406030204" pitchFamily="18" charset="0"/>
                      </a:rPr>
                      <m:t>𝑄</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𝑢</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𝑥𝑥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𝑥𝑢</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𝑢𝑥</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𝑄</m:t>
                        </m:r>
                      </m:e>
                      <m:sub>
                        <m:r>
                          <a:rPr lang="en-US" sz="2000" i="1">
                            <a:latin typeface="Cambria Math" panose="02040503050406030204" pitchFamily="18" charset="0"/>
                          </a:rPr>
                          <m:t>𝑢𝑢</m:t>
                        </m:r>
                      </m:sub>
                    </m:sSub>
                  </m:oMath>
                </a14:m>
                <a:r>
                  <a:rPr lang="en-US" sz="2000" dirty="0"/>
                  <a:t> at each time </a:t>
                </a:r>
                <a14:m>
                  <m:oMath xmlns:m="http://schemas.openxmlformats.org/officeDocument/2006/math">
                    <m:r>
                      <a:rPr lang="en-US" sz="2000" i="1">
                        <a:latin typeface="Cambria Math" panose="02040503050406030204" pitchFamily="18" charset="0"/>
                      </a:rPr>
                      <m:t>𝑡</m:t>
                    </m:r>
                  </m:oMath>
                </a14:m>
                <a:endParaRPr lang="en-US" sz="2000" dirty="0"/>
              </a:p>
              <a:p>
                <a:pPr lvl="2"/>
                <a:r>
                  <a:rPr lang="en-US" sz="2000" dirty="0"/>
                  <a:t>Compute feedforward and feedback gains </a:t>
                </a:r>
                <a14:m>
                  <m:oMath xmlns:m="http://schemas.openxmlformats.org/officeDocument/2006/math">
                    <m:r>
                      <a:rPr lang="en-US" sz="2000" i="1">
                        <a:latin typeface="Cambria Math" panose="02040503050406030204" pitchFamily="18" charset="0"/>
                      </a:rPr>
                      <m:t>𝑘</m:t>
                    </m:r>
                    <m:r>
                      <a:rPr lang="en-US" sz="2000" i="1">
                        <a:latin typeface="Cambria Math" panose="02040503050406030204" pitchFamily="18" charset="0"/>
                      </a:rPr>
                      <m:t> </m:t>
                    </m:r>
                  </m:oMath>
                </a14:m>
                <a:r>
                  <a:rPr lang="en-US" sz="2000" dirty="0"/>
                  <a:t>and </a:t>
                </a:r>
                <a14:m>
                  <m:oMath xmlns:m="http://schemas.openxmlformats.org/officeDocument/2006/math">
                    <m:r>
                      <a:rPr lang="en-US" sz="2000" i="1">
                        <a:latin typeface="Cambria Math" panose="02040503050406030204" pitchFamily="18" charset="0"/>
                      </a:rPr>
                      <m:t>𝐾</m:t>
                    </m:r>
                    <m:r>
                      <a:rPr lang="en-US" sz="2000" i="1">
                        <a:latin typeface="Cambria Math" panose="02040503050406030204" pitchFamily="18" charset="0"/>
                      </a:rPr>
                      <m:t> </m:t>
                    </m:r>
                  </m:oMath>
                </a14:m>
                <a:r>
                  <a:rPr lang="en-US" sz="2000" dirty="0"/>
                  <a:t>at each time </a:t>
                </a:r>
                <a14:m>
                  <m:oMath xmlns:m="http://schemas.openxmlformats.org/officeDocument/2006/math">
                    <m:r>
                      <a:rPr lang="en-US" sz="2000" i="1">
                        <a:latin typeface="Cambria Math" panose="02040503050406030204" pitchFamily="18" charset="0"/>
                      </a:rPr>
                      <m:t>𝑡</m:t>
                    </m:r>
                  </m:oMath>
                </a14:m>
                <a:endParaRPr lang="en-US" sz="2000" dirty="0"/>
              </a:p>
              <a:p>
                <a:pPr lvl="2"/>
                <a:r>
                  <a:rPr lang="en-US" sz="2000" dirty="0"/>
                  <a:t>Update control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𝑡</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𝑡</m:t>
                        </m:r>
                      </m:sub>
                    </m:sSub>
                    <m:r>
                      <a:rPr lang="en-US" sz="2000" i="1">
                        <a:latin typeface="Cambria Math" panose="02040503050406030204" pitchFamily="18" charset="0"/>
                      </a:rPr>
                      <m:t>+</m:t>
                    </m:r>
                    <m:r>
                      <a:rPr lang="en-US" sz="2000" i="1">
                        <a:latin typeface="Cambria Math" panose="02040503050406030204" pitchFamily="18" charset="0"/>
                      </a:rPr>
                      <m:t>𝛼</m:t>
                    </m:r>
                    <m:sSub>
                      <m:sSubPr>
                        <m:ctrlPr>
                          <a:rPr lang="en-US" sz="2000" i="1">
                            <a:latin typeface="Cambria Math" panose="02040503050406030204" pitchFamily="18" charset="0"/>
                          </a:rPr>
                        </m:ctrlPr>
                      </m:sSubPr>
                      <m:e>
                        <m:r>
                          <a:rPr lang="en-US" sz="2000" i="1">
                            <a:latin typeface="Cambria Math" panose="02040503050406030204" pitchFamily="18" charset="0"/>
                          </a:rPr>
                          <m:t>𝑘</m:t>
                        </m:r>
                      </m:e>
                      <m:sub>
                        <m:r>
                          <a:rPr lang="en-US" sz="2000" i="1">
                            <a:latin typeface="Cambria Math" panose="02040503050406030204" pitchFamily="18" charset="0"/>
                          </a:rPr>
                          <m:t>𝑡</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𝑡</m:t>
                        </m:r>
                      </m:sub>
                    </m:sSub>
                    <m:r>
                      <a:rPr lang="en-US" sz="2000" i="1">
                        <a:latin typeface="Cambria Math" panose="02040503050406030204" pitchFamily="18" charset="0"/>
                      </a:rPr>
                      <m:t>𝛿</m:t>
                    </m:r>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𝑡</m:t>
                        </m:r>
                      </m:sub>
                    </m:sSub>
                  </m:oMath>
                </a14:m>
                <a:endParaRPr lang="en-US" sz="2000" dirty="0"/>
              </a:p>
              <a:p>
                <a:pPr lvl="3"/>
                <a14:m>
                  <m:oMath xmlns:m="http://schemas.openxmlformats.org/officeDocument/2006/math">
                    <m:r>
                      <a:rPr lang="en-US" i="1">
                        <a:latin typeface="Cambria Math" panose="02040503050406030204" pitchFamily="18" charset="0"/>
                      </a:rPr>
                      <m:t>𝛼</m:t>
                    </m:r>
                    <m:r>
                      <a:rPr lang="en-US" i="1">
                        <a:latin typeface="Cambria Math" panose="02040503050406030204" pitchFamily="18" charset="0"/>
                      </a:rPr>
                      <m:t>∈[0, 1]</m:t>
                    </m:r>
                  </m:oMath>
                </a14:m>
                <a:r>
                  <a:rPr lang="en-US" dirty="0"/>
                  <a:t> is a learning rate that is tuned</a:t>
                </a:r>
              </a:p>
              <a:p>
                <a:pPr lvl="3"/>
                <a:r>
                  <a:rPr lang="en-US" dirty="0"/>
                  <a:t>Perform line search on </a:t>
                </a:r>
                <a14:m>
                  <m:oMath xmlns:m="http://schemas.openxmlformats.org/officeDocument/2006/math">
                    <m:r>
                      <a:rPr lang="en-US" i="1">
                        <a:latin typeface="Cambria Math" panose="02040503050406030204" pitchFamily="18" charset="0"/>
                      </a:rPr>
                      <m:t>𝛼</m:t>
                    </m:r>
                  </m:oMath>
                </a14:m>
                <a:r>
                  <a:rPr lang="en-US" dirty="0"/>
                  <a:t> to heuristically find the best learning rate</a:t>
                </a:r>
                <a:endParaRPr lang="en-US" sz="2400" dirty="0"/>
              </a:p>
              <a:p>
                <a:endParaRPr lang="en-US" sz="2000" dirty="0"/>
              </a:p>
              <a:p>
                <a:endParaRPr lang="en-US" sz="2000" dirty="0"/>
              </a:p>
              <a:p>
                <a:endParaRPr lang="en-US" sz="2000" dirty="0">
                  <a:ea typeface="ＭＳ Ｐゴシック"/>
                </a:endParaRPr>
              </a:p>
              <a:p>
                <a:endParaRPr lang="en-US" sz="2000" dirty="0">
                  <a:ea typeface="ＭＳ Ｐゴシック"/>
                </a:endParaRPr>
              </a:p>
              <a:p>
                <a:pPr marL="0" indent="0">
                  <a:buNone/>
                </a:pPr>
                <a:endParaRPr lang="en-US" sz="2000" dirty="0">
                  <a:ea typeface="ＭＳ Ｐゴシック"/>
                </a:endParaRPr>
              </a:p>
              <a:p>
                <a:endParaRPr lang="en-US" dirty="0"/>
              </a:p>
              <a:p>
                <a:endParaRPr lang="en-US" dirty="0"/>
              </a:p>
            </p:txBody>
          </p:sp>
        </mc:Choice>
        <mc:Fallback xmlns="">
          <p:sp>
            <p:nvSpPr>
              <p:cNvPr id="3" name="Content Placeholder 2">
                <a:extLst>
                  <a:ext uri="{FF2B5EF4-FFF2-40B4-BE49-F238E27FC236}">
                    <a16:creationId xmlns:a16="http://schemas.microsoft.com/office/drawing/2014/main" id="{57A63C19-7DEB-4478-A255-E6C14EC95095}"/>
                  </a:ext>
                </a:extLst>
              </p:cNvPr>
              <p:cNvSpPr>
                <a:spLocks noGrp="1" noRot="1" noChangeAspect="1" noMove="1" noResize="1" noEditPoints="1" noAdjustHandles="1" noChangeArrowheads="1" noChangeShapeType="1" noTextEdit="1"/>
              </p:cNvSpPr>
              <p:nvPr>
                <p:ph idx="1"/>
              </p:nvPr>
            </p:nvSpPr>
            <p:spPr>
              <a:xfrm>
                <a:off x="324241" y="1020763"/>
                <a:ext cx="11331422" cy="5022850"/>
              </a:xfrm>
              <a:blipFill>
                <a:blip r:embed="rId2"/>
                <a:stretch>
                  <a:fillRect l="-448" t="-758"/>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23A93995-BDC9-D151-3D18-74782D00973C}"/>
              </a:ext>
            </a:extLst>
          </p:cNvPr>
          <p:cNvGrpSpPr/>
          <p:nvPr/>
        </p:nvGrpSpPr>
        <p:grpSpPr>
          <a:xfrm>
            <a:off x="0" y="-25400"/>
            <a:ext cx="9226550" cy="764682"/>
            <a:chOff x="0" y="-10017"/>
            <a:chExt cx="9226550" cy="764682"/>
          </a:xfrm>
          <a:solidFill>
            <a:srgbClr val="1D88E5"/>
          </a:solidFill>
        </p:grpSpPr>
        <p:sp>
          <p:nvSpPr>
            <p:cNvPr id="9" name="Rectangle 8">
              <a:extLst>
                <a:ext uri="{FF2B5EF4-FFF2-40B4-BE49-F238E27FC236}">
                  <a16:creationId xmlns:a16="http://schemas.microsoft.com/office/drawing/2014/main" id="{BEBDF9DF-2522-8182-E87E-2775A1EB8585}"/>
                </a:ext>
              </a:extLst>
            </p:cNvPr>
            <p:cNvSpPr/>
            <p:nvPr/>
          </p:nvSpPr>
          <p:spPr>
            <a:xfrm>
              <a:off x="0" y="-1001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EF9EA0AB-A1C1-A227-2057-70039391D1FC}"/>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2F2106B-674B-4B1C-AED0-90F220F18781}"/>
              </a:ext>
            </a:extLst>
          </p:cNvPr>
          <p:cNvSpPr>
            <a:spLocks noGrp="1"/>
          </p:cNvSpPr>
          <p:nvPr>
            <p:ph type="title"/>
          </p:nvPr>
        </p:nvSpPr>
        <p:spPr/>
        <p:txBody>
          <a:bodyPr/>
          <a:lstStyle/>
          <a:p>
            <a:r>
              <a:rPr lang="en-US" altLang="en-US" dirty="0">
                <a:solidFill>
                  <a:schemeClr val="bg1"/>
                </a:solidFill>
                <a:ea typeface="ＭＳ Ｐゴシック" panose="020B0600070205080204" pitchFamily="34" charset="-128"/>
              </a:rPr>
              <a:t>Differential Dynamic Programming </a:t>
            </a:r>
            <a:endParaRPr lang="en-US" dirty="0">
              <a:solidFill>
                <a:schemeClr val="bg1"/>
              </a:solidFill>
            </a:endParaRPr>
          </a:p>
        </p:txBody>
      </p:sp>
      <p:sp>
        <p:nvSpPr>
          <p:cNvPr id="11" name="Footer Placeholder 3">
            <a:extLst>
              <a:ext uri="{FF2B5EF4-FFF2-40B4-BE49-F238E27FC236}">
                <a16:creationId xmlns:a16="http://schemas.microsoft.com/office/drawing/2014/main" id="{62908E31-2E06-B09E-D3AE-E33FCE2E6561}"/>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12" name="Footer Placeholder 11">
            <a:extLst>
              <a:ext uri="{FF2B5EF4-FFF2-40B4-BE49-F238E27FC236}">
                <a16:creationId xmlns:a16="http://schemas.microsoft.com/office/drawing/2014/main" id="{DAFDB624-D352-8C4A-7BD8-1988895F4720}"/>
              </a:ext>
            </a:extLst>
          </p:cNvPr>
          <p:cNvSpPr>
            <a:spLocks noGrp="1"/>
          </p:cNvSpPr>
          <p:nvPr>
            <p:ph type="ftr" sz="quarter" idx="11"/>
          </p:nvPr>
        </p:nvSpPr>
        <p:spPr/>
        <p:txBody>
          <a:bodyPr/>
          <a:lstStyle/>
          <a:p>
            <a:pPr>
              <a:defRPr/>
            </a:pPr>
            <a:r>
              <a:rPr lang="nb-NO"/>
              <a:t>NASA Langley Research Center</a:t>
            </a:r>
            <a:endParaRPr lang="en-US" dirty="0"/>
          </a:p>
        </p:txBody>
      </p:sp>
      <p:sp>
        <p:nvSpPr>
          <p:cNvPr id="13" name="Slide Number Placeholder 12">
            <a:extLst>
              <a:ext uri="{FF2B5EF4-FFF2-40B4-BE49-F238E27FC236}">
                <a16:creationId xmlns:a16="http://schemas.microsoft.com/office/drawing/2014/main" id="{C22EB149-4EDF-DFE3-41A6-40EB76A96E4E}"/>
              </a:ext>
            </a:extLst>
          </p:cNvPr>
          <p:cNvSpPr>
            <a:spLocks noGrp="1"/>
          </p:cNvSpPr>
          <p:nvPr>
            <p:ph type="sldNum" sz="quarter" idx="12"/>
          </p:nvPr>
        </p:nvSpPr>
        <p:spPr/>
        <p:txBody>
          <a:bodyPr/>
          <a:lstStyle/>
          <a:p>
            <a:fld id="{612A962A-E308-412C-B6D7-A21864CFEAEB}" type="slidenum">
              <a:rPr lang="en-US" smtClean="0"/>
              <a:pPr/>
              <a:t>11</a:t>
            </a:fld>
            <a:endParaRPr lang="en-US"/>
          </a:p>
        </p:txBody>
      </p:sp>
    </p:spTree>
    <p:extLst>
      <p:ext uri="{BB962C8B-B14F-4D97-AF65-F5344CB8AC3E}">
        <p14:creationId xmlns:p14="http://schemas.microsoft.com/office/powerpoint/2010/main" val="3257431873"/>
      </p:ext>
    </p:extLst>
  </p:cSld>
  <p:clrMapOvr>
    <a:masterClrMapping/>
  </p:clrMapOvr>
  <mc:AlternateContent xmlns:mc="http://schemas.openxmlformats.org/markup-compatibility/2006" xmlns:p14="http://schemas.microsoft.com/office/powerpoint/2010/main">
    <mc:Choice Requires="p14">
      <p:transition p14:dur="0" advTm="30592"/>
    </mc:Choice>
    <mc:Fallback xmlns="">
      <p:transition advTm="3059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A3D2FE-9076-A699-7812-BB96DE7788AD}"/>
              </a:ext>
            </a:extLst>
          </p:cNvPr>
          <p:cNvPicPr>
            <a:picLocks noChangeAspect="1"/>
          </p:cNvPicPr>
          <p:nvPr/>
        </p:nvPicPr>
        <p:blipFill>
          <a:blip r:embed="rId2"/>
          <a:stretch>
            <a:fillRect/>
          </a:stretch>
        </p:blipFill>
        <p:spPr>
          <a:xfrm flipH="1">
            <a:off x="62466" y="5070574"/>
            <a:ext cx="1688859" cy="893713"/>
          </a:xfrm>
          <a:prstGeom prst="rect">
            <a:avLst/>
          </a:prstGeom>
          <a:effectLst/>
        </p:spPr>
      </p:pic>
      <p:pic>
        <p:nvPicPr>
          <p:cNvPr id="22" name="Picture 21">
            <a:extLst>
              <a:ext uri="{FF2B5EF4-FFF2-40B4-BE49-F238E27FC236}">
                <a16:creationId xmlns:a16="http://schemas.microsoft.com/office/drawing/2014/main" id="{CD9FC39F-5DA7-C319-1E68-156D27E1651B}"/>
              </a:ext>
            </a:extLst>
          </p:cNvPr>
          <p:cNvPicPr>
            <a:picLocks noChangeAspect="1"/>
          </p:cNvPicPr>
          <p:nvPr/>
        </p:nvPicPr>
        <p:blipFill>
          <a:blip r:embed="rId2">
            <a:alphaModFix amt="38000"/>
          </a:blip>
          <a:stretch>
            <a:fillRect/>
          </a:stretch>
        </p:blipFill>
        <p:spPr>
          <a:xfrm flipH="1">
            <a:off x="55465" y="5070574"/>
            <a:ext cx="1688859" cy="893713"/>
          </a:xfrm>
          <a:prstGeom prst="rect">
            <a:avLst/>
          </a:prstGeom>
          <a:effectLst/>
        </p:spPr>
      </p:pic>
      <p:grpSp>
        <p:nvGrpSpPr>
          <p:cNvPr id="84" name="Group 83">
            <a:extLst>
              <a:ext uri="{FF2B5EF4-FFF2-40B4-BE49-F238E27FC236}">
                <a16:creationId xmlns:a16="http://schemas.microsoft.com/office/drawing/2014/main" id="{5246469D-492D-5D7F-957F-404944EE4AD8}"/>
              </a:ext>
            </a:extLst>
          </p:cNvPr>
          <p:cNvGrpSpPr/>
          <p:nvPr/>
        </p:nvGrpSpPr>
        <p:grpSpPr>
          <a:xfrm>
            <a:off x="1196236" y="4108052"/>
            <a:ext cx="8311019" cy="1521913"/>
            <a:chOff x="1196236" y="4108052"/>
            <a:chExt cx="8311019" cy="1521913"/>
          </a:xfrm>
          <a:effectLst/>
        </p:grpSpPr>
        <p:cxnSp>
          <p:nvCxnSpPr>
            <p:cNvPr id="7" name="Curved Connector 6">
              <a:extLst>
                <a:ext uri="{FF2B5EF4-FFF2-40B4-BE49-F238E27FC236}">
                  <a16:creationId xmlns:a16="http://schemas.microsoft.com/office/drawing/2014/main" id="{BA970F5B-EF1D-E243-585E-50126B3429CD}"/>
                </a:ext>
              </a:extLst>
            </p:cNvPr>
            <p:cNvCxnSpPr/>
            <p:nvPr/>
          </p:nvCxnSpPr>
          <p:spPr>
            <a:xfrm flipV="1">
              <a:off x="1196236" y="5404496"/>
              <a:ext cx="1478071" cy="225469"/>
            </a:xfrm>
            <a:prstGeom prst="curvedConnector3">
              <a:avLst/>
            </a:prstGeom>
            <a:ln>
              <a:solidFill>
                <a:srgbClr val="1D88E5"/>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 name="Curved Connector 7">
              <a:extLst>
                <a:ext uri="{FF2B5EF4-FFF2-40B4-BE49-F238E27FC236}">
                  <a16:creationId xmlns:a16="http://schemas.microsoft.com/office/drawing/2014/main" id="{B38A2E4F-53BC-0A66-6017-ABC3D888E038}"/>
                </a:ext>
              </a:extLst>
            </p:cNvPr>
            <p:cNvCxnSpPr>
              <a:cxnSpLocks/>
            </p:cNvCxnSpPr>
            <p:nvPr/>
          </p:nvCxnSpPr>
          <p:spPr>
            <a:xfrm flipV="1">
              <a:off x="2732762" y="4865877"/>
              <a:ext cx="1325944" cy="538619"/>
            </a:xfrm>
            <a:prstGeom prst="curvedConnector3">
              <a:avLst/>
            </a:prstGeom>
            <a:ln>
              <a:solidFill>
                <a:srgbClr val="1D88E5"/>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0" name="Curved Connector 9">
              <a:extLst>
                <a:ext uri="{FF2B5EF4-FFF2-40B4-BE49-F238E27FC236}">
                  <a16:creationId xmlns:a16="http://schemas.microsoft.com/office/drawing/2014/main" id="{77A66F1E-2947-23B7-104F-0193B55834EA}"/>
                </a:ext>
              </a:extLst>
            </p:cNvPr>
            <p:cNvCxnSpPr>
              <a:cxnSpLocks/>
            </p:cNvCxnSpPr>
            <p:nvPr/>
          </p:nvCxnSpPr>
          <p:spPr>
            <a:xfrm>
              <a:off x="4117161" y="4865877"/>
              <a:ext cx="1847316" cy="356992"/>
            </a:xfrm>
            <a:prstGeom prst="curvedConnector3">
              <a:avLst/>
            </a:prstGeom>
            <a:ln>
              <a:solidFill>
                <a:srgbClr val="1D88E5"/>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7" name="Curved Connector 16">
              <a:extLst>
                <a:ext uri="{FF2B5EF4-FFF2-40B4-BE49-F238E27FC236}">
                  <a16:creationId xmlns:a16="http://schemas.microsoft.com/office/drawing/2014/main" id="{242202C6-4196-D810-E665-C423DEA3610C}"/>
                </a:ext>
              </a:extLst>
            </p:cNvPr>
            <p:cNvCxnSpPr>
              <a:cxnSpLocks/>
            </p:cNvCxnSpPr>
            <p:nvPr/>
          </p:nvCxnSpPr>
          <p:spPr>
            <a:xfrm>
              <a:off x="6072190" y="5222869"/>
              <a:ext cx="1662632" cy="407096"/>
            </a:xfrm>
            <a:prstGeom prst="curvedConnector3">
              <a:avLst/>
            </a:prstGeom>
            <a:ln>
              <a:solidFill>
                <a:srgbClr val="1D88E5"/>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9" name="Curved Connector 18">
              <a:extLst>
                <a:ext uri="{FF2B5EF4-FFF2-40B4-BE49-F238E27FC236}">
                  <a16:creationId xmlns:a16="http://schemas.microsoft.com/office/drawing/2014/main" id="{54F7EE6D-C6E8-2DDB-49DC-567DB1AD0972}"/>
                </a:ext>
              </a:extLst>
            </p:cNvPr>
            <p:cNvCxnSpPr>
              <a:cxnSpLocks/>
            </p:cNvCxnSpPr>
            <p:nvPr/>
          </p:nvCxnSpPr>
          <p:spPr>
            <a:xfrm flipV="1">
              <a:off x="7790343" y="4108052"/>
              <a:ext cx="1716912" cy="1521913"/>
            </a:xfrm>
            <a:prstGeom prst="curvedConnector3">
              <a:avLst/>
            </a:prstGeom>
            <a:ln cmpd="sng">
              <a:solidFill>
                <a:srgbClr val="1D88E5"/>
              </a:solidFill>
              <a:prstDash val="lgDash"/>
            </a:ln>
            <a:effectLst/>
          </p:spPr>
          <p:style>
            <a:lnRef idx="2">
              <a:schemeClr val="accent1"/>
            </a:lnRef>
            <a:fillRef idx="0">
              <a:schemeClr val="accent1"/>
            </a:fillRef>
            <a:effectRef idx="1">
              <a:schemeClr val="accent1"/>
            </a:effectRef>
            <a:fontRef idx="minor">
              <a:schemeClr val="tx1"/>
            </a:fontRef>
          </p:style>
        </p:cxnSp>
      </p:grpSp>
      <p:sp>
        <p:nvSpPr>
          <p:cNvPr id="61" name="Freeform 60">
            <a:extLst>
              <a:ext uri="{FF2B5EF4-FFF2-40B4-BE49-F238E27FC236}">
                <a16:creationId xmlns:a16="http://schemas.microsoft.com/office/drawing/2014/main" id="{807445E5-6A2B-5045-DE25-CE13ADAAF1AD}"/>
              </a:ext>
            </a:extLst>
          </p:cNvPr>
          <p:cNvSpPr/>
          <p:nvPr/>
        </p:nvSpPr>
        <p:spPr>
          <a:xfrm>
            <a:off x="1189981" y="3437291"/>
            <a:ext cx="8102294" cy="2182660"/>
          </a:xfrm>
          <a:custGeom>
            <a:avLst/>
            <a:gdLst>
              <a:gd name="connsiteX0" fmla="*/ 0 w 8308972"/>
              <a:gd name="connsiteY0" fmla="*/ 2293520 h 2293520"/>
              <a:gd name="connsiteX1" fmla="*/ 1872641 w 8308972"/>
              <a:gd name="connsiteY1" fmla="*/ 1504381 h 2293520"/>
              <a:gd name="connsiteX2" fmla="*/ 3250504 w 8308972"/>
              <a:gd name="connsiteY2" fmla="*/ 1272649 h 2293520"/>
              <a:gd name="connsiteX3" fmla="*/ 5761972 w 8308972"/>
              <a:gd name="connsiteY3" fmla="*/ 1329016 h 2293520"/>
              <a:gd name="connsiteX4" fmla="*/ 6858000 w 8308972"/>
              <a:gd name="connsiteY4" fmla="*/ 1297701 h 2293520"/>
              <a:gd name="connsiteX5" fmla="*/ 7578246 w 8308972"/>
              <a:gd name="connsiteY5" fmla="*/ 815449 h 2293520"/>
              <a:gd name="connsiteX6" fmla="*/ 8217074 w 8308972"/>
              <a:gd name="connsiteY6" fmla="*/ 113992 h 2293520"/>
              <a:gd name="connsiteX7" fmla="*/ 8298493 w 8308972"/>
              <a:gd name="connsiteY7" fmla="*/ 7520 h 2293520"/>
              <a:gd name="connsiteX8" fmla="*/ 8154443 w 8308972"/>
              <a:gd name="connsiteY8" fmla="*/ 182885 h 229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8972" h="2293520">
                <a:moveTo>
                  <a:pt x="0" y="2293520"/>
                </a:moveTo>
                <a:cubicBezTo>
                  <a:pt x="665445" y="1984023"/>
                  <a:pt x="1330890" y="1674526"/>
                  <a:pt x="1872641" y="1504381"/>
                </a:cubicBezTo>
                <a:cubicBezTo>
                  <a:pt x="2414392" y="1334236"/>
                  <a:pt x="2602282" y="1301876"/>
                  <a:pt x="3250504" y="1272649"/>
                </a:cubicBezTo>
                <a:cubicBezTo>
                  <a:pt x="3898726" y="1243422"/>
                  <a:pt x="5160723" y="1324841"/>
                  <a:pt x="5761972" y="1329016"/>
                </a:cubicBezTo>
                <a:cubicBezTo>
                  <a:pt x="6363221" y="1333191"/>
                  <a:pt x="6555288" y="1383295"/>
                  <a:pt x="6858000" y="1297701"/>
                </a:cubicBezTo>
                <a:cubicBezTo>
                  <a:pt x="7160712" y="1212107"/>
                  <a:pt x="7351734" y="1012734"/>
                  <a:pt x="7578246" y="815449"/>
                </a:cubicBezTo>
                <a:cubicBezTo>
                  <a:pt x="7804758" y="618164"/>
                  <a:pt x="8097033" y="248647"/>
                  <a:pt x="8217074" y="113992"/>
                </a:cubicBezTo>
                <a:cubicBezTo>
                  <a:pt x="8337115" y="-20663"/>
                  <a:pt x="8308931" y="-3962"/>
                  <a:pt x="8298493" y="7520"/>
                </a:cubicBezTo>
                <a:cubicBezTo>
                  <a:pt x="8288055" y="19002"/>
                  <a:pt x="8221249" y="100943"/>
                  <a:pt x="8154443" y="182885"/>
                </a:cubicBezTo>
              </a:path>
            </a:pathLst>
          </a:custGeom>
          <a:noFill/>
          <a:ln w="22225">
            <a:solidFill>
              <a:schemeClr val="accent6">
                <a:lumMod val="75000"/>
              </a:schemeClr>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2A23F389-3033-D0BA-81C5-D84FE9F8610D}"/>
              </a:ext>
            </a:extLst>
          </p:cNvPr>
          <p:cNvGrpSpPr/>
          <p:nvPr/>
        </p:nvGrpSpPr>
        <p:grpSpPr>
          <a:xfrm>
            <a:off x="9075108" y="2729405"/>
            <a:ext cx="670142" cy="707886"/>
            <a:chOff x="9933140" y="1478084"/>
            <a:chExt cx="670142" cy="707886"/>
          </a:xfrm>
          <a:effectLst/>
        </p:grpSpPr>
        <p:sp>
          <p:nvSpPr>
            <p:cNvPr id="21" name="Oval 20">
              <a:extLst>
                <a:ext uri="{FF2B5EF4-FFF2-40B4-BE49-F238E27FC236}">
                  <a16:creationId xmlns:a16="http://schemas.microsoft.com/office/drawing/2014/main" id="{0F2695DB-77AD-F524-36D7-39ADD62932FA}"/>
                </a:ext>
              </a:extLst>
            </p:cNvPr>
            <p:cNvSpPr/>
            <p:nvPr/>
          </p:nvSpPr>
          <p:spPr>
            <a:xfrm>
              <a:off x="9933140" y="1527228"/>
              <a:ext cx="670142" cy="609599"/>
            </a:xfrm>
            <a:prstGeom prst="ellipse">
              <a:avLst/>
            </a:prstGeom>
            <a:noFill/>
            <a:ln w="635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AC47AAF-BFE7-EC46-7376-9A288B05DA9D}"/>
                </a:ext>
              </a:extLst>
            </p:cNvPr>
            <p:cNvSpPr txBox="1"/>
            <p:nvPr/>
          </p:nvSpPr>
          <p:spPr>
            <a:xfrm>
              <a:off x="9933140" y="1478084"/>
              <a:ext cx="670142" cy="707886"/>
            </a:xfrm>
            <a:prstGeom prst="rect">
              <a:avLst/>
            </a:prstGeom>
            <a:noFill/>
          </p:spPr>
          <p:txBody>
            <a:bodyPr wrap="square" rtlCol="0">
              <a:spAutoFit/>
            </a:bodyPr>
            <a:lstStyle/>
            <a:p>
              <a:pPr algn="ctr"/>
              <a:r>
                <a:rPr lang="en-US" sz="4000" dirty="0">
                  <a:solidFill>
                    <a:schemeClr val="accent6">
                      <a:lumMod val="75000"/>
                    </a:schemeClr>
                  </a:solidFill>
                </a:rPr>
                <a:t>H</a:t>
              </a:r>
            </a:p>
          </p:txBody>
        </p:sp>
      </p:grpSp>
      <p:cxnSp>
        <p:nvCxnSpPr>
          <p:cNvPr id="27" name="Straight Arrow Connector 26">
            <a:extLst>
              <a:ext uri="{FF2B5EF4-FFF2-40B4-BE49-F238E27FC236}">
                <a16:creationId xmlns:a16="http://schemas.microsoft.com/office/drawing/2014/main" id="{60988CCD-9FCF-C4D2-141F-1067DEB44037}"/>
              </a:ext>
            </a:extLst>
          </p:cNvPr>
          <p:cNvCxnSpPr>
            <a:cxnSpLocks/>
            <a:endCxn id="23" idx="2"/>
          </p:cNvCxnSpPr>
          <p:nvPr/>
        </p:nvCxnSpPr>
        <p:spPr>
          <a:xfrm flipH="1" flipV="1">
            <a:off x="9410179" y="3437291"/>
            <a:ext cx="3131" cy="60235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CF52390-E064-47B0-4EC6-BE16F690BC87}"/>
              </a:ext>
            </a:extLst>
          </p:cNvPr>
          <p:cNvCxnSpPr>
            <a:cxnSpLocks/>
          </p:cNvCxnSpPr>
          <p:nvPr/>
        </p:nvCxnSpPr>
        <p:spPr>
          <a:xfrm flipV="1">
            <a:off x="8857990" y="3738467"/>
            <a:ext cx="217118" cy="61441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2D84DC0-9A2F-2227-6EBE-A8FE26A12062}"/>
              </a:ext>
            </a:extLst>
          </p:cNvPr>
          <p:cNvCxnSpPr>
            <a:cxnSpLocks/>
          </p:cNvCxnSpPr>
          <p:nvPr/>
        </p:nvCxnSpPr>
        <p:spPr>
          <a:xfrm flipV="1">
            <a:off x="8326650" y="4108253"/>
            <a:ext cx="377046" cy="1313869"/>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CEBDC27-FE13-4659-EA8E-5189A3C6A0AF}"/>
              </a:ext>
            </a:extLst>
          </p:cNvPr>
          <p:cNvCxnSpPr>
            <a:cxnSpLocks/>
          </p:cNvCxnSpPr>
          <p:nvPr/>
        </p:nvCxnSpPr>
        <p:spPr>
          <a:xfrm flipV="1">
            <a:off x="7550500" y="4671402"/>
            <a:ext cx="333182" cy="92797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F17B29D-03F0-6EDD-F3F3-D7CDB9C60816}"/>
              </a:ext>
            </a:extLst>
          </p:cNvPr>
          <p:cNvCxnSpPr>
            <a:cxnSpLocks/>
          </p:cNvCxnSpPr>
          <p:nvPr/>
        </p:nvCxnSpPr>
        <p:spPr>
          <a:xfrm flipV="1">
            <a:off x="6540521" y="4714530"/>
            <a:ext cx="467574" cy="529654"/>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3EF529D4-97B8-B990-A8F4-37C2D9C15CA6}"/>
              </a:ext>
            </a:extLst>
          </p:cNvPr>
          <p:cNvCxnSpPr>
            <a:cxnSpLocks/>
          </p:cNvCxnSpPr>
          <p:nvPr/>
        </p:nvCxnSpPr>
        <p:spPr>
          <a:xfrm flipV="1">
            <a:off x="5505913" y="4680416"/>
            <a:ext cx="421709" cy="485384"/>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BC36D110-0A9F-7049-41AF-FDB0D64C4B16}"/>
              </a:ext>
            </a:extLst>
          </p:cNvPr>
          <p:cNvCxnSpPr>
            <a:cxnSpLocks/>
          </p:cNvCxnSpPr>
          <p:nvPr/>
        </p:nvCxnSpPr>
        <p:spPr>
          <a:xfrm flipV="1">
            <a:off x="4793363" y="4653206"/>
            <a:ext cx="387400" cy="24008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F19F9BCF-5E1D-E9F1-83EC-1AADD629397F}"/>
              </a:ext>
            </a:extLst>
          </p:cNvPr>
          <p:cNvCxnSpPr>
            <a:cxnSpLocks/>
          </p:cNvCxnSpPr>
          <p:nvPr/>
        </p:nvCxnSpPr>
        <p:spPr>
          <a:xfrm flipV="1">
            <a:off x="4014258" y="4671402"/>
            <a:ext cx="473726" cy="17617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31DC0826-8712-FF0E-99B1-53F2B6EEDB64}"/>
              </a:ext>
            </a:extLst>
          </p:cNvPr>
          <p:cNvCxnSpPr>
            <a:cxnSpLocks/>
          </p:cNvCxnSpPr>
          <p:nvPr/>
        </p:nvCxnSpPr>
        <p:spPr>
          <a:xfrm flipV="1">
            <a:off x="2426876" y="4923108"/>
            <a:ext cx="423608" cy="470037"/>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436BC044-1EC5-08BE-5F46-575362C47913}"/>
              </a:ext>
            </a:extLst>
          </p:cNvPr>
          <p:cNvCxnSpPr>
            <a:cxnSpLocks/>
          </p:cNvCxnSpPr>
          <p:nvPr/>
        </p:nvCxnSpPr>
        <p:spPr>
          <a:xfrm flipV="1">
            <a:off x="1760340" y="5206048"/>
            <a:ext cx="418760" cy="35864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4EE5C9C3-AFE0-708B-6E50-A3D19C7095EB}"/>
              </a:ext>
            </a:extLst>
          </p:cNvPr>
          <p:cNvCxnSpPr>
            <a:cxnSpLocks/>
          </p:cNvCxnSpPr>
          <p:nvPr/>
        </p:nvCxnSpPr>
        <p:spPr>
          <a:xfrm flipV="1">
            <a:off x="2899725" y="4714530"/>
            <a:ext cx="675031" cy="66094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pSp>
        <p:nvGrpSpPr>
          <p:cNvPr id="75" name="Group 74">
            <a:extLst>
              <a:ext uri="{FF2B5EF4-FFF2-40B4-BE49-F238E27FC236}">
                <a16:creationId xmlns:a16="http://schemas.microsoft.com/office/drawing/2014/main" id="{EF5C8882-764E-7AE6-FC76-1ADB7B43655D}"/>
              </a:ext>
            </a:extLst>
          </p:cNvPr>
          <p:cNvGrpSpPr/>
          <p:nvPr/>
        </p:nvGrpSpPr>
        <p:grpSpPr>
          <a:xfrm>
            <a:off x="10078344" y="4237011"/>
            <a:ext cx="2077649" cy="2154539"/>
            <a:chOff x="10114351" y="3629499"/>
            <a:chExt cx="2077649" cy="2154539"/>
          </a:xfrm>
          <a:effectLst/>
        </p:grpSpPr>
        <p:cxnSp>
          <p:nvCxnSpPr>
            <p:cNvPr id="70" name="Straight Connector 69">
              <a:extLst>
                <a:ext uri="{FF2B5EF4-FFF2-40B4-BE49-F238E27FC236}">
                  <a16:creationId xmlns:a16="http://schemas.microsoft.com/office/drawing/2014/main" id="{3B596764-2548-2E46-EE74-9E9961C6BDB2}"/>
                </a:ext>
              </a:extLst>
            </p:cNvPr>
            <p:cNvCxnSpPr/>
            <p:nvPr/>
          </p:nvCxnSpPr>
          <p:spPr>
            <a:xfrm>
              <a:off x="10490548" y="5375470"/>
              <a:ext cx="158454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08FB3D43-F29F-92D3-2A67-7A2C4FB8B4FB}"/>
                </a:ext>
              </a:extLst>
            </p:cNvPr>
            <p:cNvCxnSpPr>
              <a:cxnSpLocks/>
            </p:cNvCxnSpPr>
            <p:nvPr/>
          </p:nvCxnSpPr>
          <p:spPr>
            <a:xfrm flipV="1">
              <a:off x="10490548" y="4009876"/>
              <a:ext cx="0" cy="137549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6AC64F68-040E-EF27-95CC-CCB2E865ACB1}"/>
                </a:ext>
              </a:extLst>
            </p:cNvPr>
            <p:cNvSpPr txBox="1"/>
            <p:nvPr/>
          </p:nvSpPr>
          <p:spPr>
            <a:xfrm>
              <a:off x="10745244" y="5414706"/>
              <a:ext cx="1446756" cy="369332"/>
            </a:xfrm>
            <a:prstGeom prst="rect">
              <a:avLst/>
            </a:prstGeom>
            <a:noFill/>
          </p:spPr>
          <p:txBody>
            <a:bodyPr wrap="square" rtlCol="0">
              <a:spAutoFit/>
            </a:bodyPr>
            <a:lstStyle/>
            <a:p>
              <a:r>
                <a:rPr lang="en-US" dirty="0"/>
                <a:t>Iteration</a:t>
              </a:r>
            </a:p>
          </p:txBody>
        </p:sp>
        <p:sp>
          <p:nvSpPr>
            <p:cNvPr id="74" name="TextBox 73">
              <a:extLst>
                <a:ext uri="{FF2B5EF4-FFF2-40B4-BE49-F238E27FC236}">
                  <a16:creationId xmlns:a16="http://schemas.microsoft.com/office/drawing/2014/main" id="{E76BE72B-A58E-15BB-35F4-D065279BA4A5}"/>
                </a:ext>
              </a:extLst>
            </p:cNvPr>
            <p:cNvSpPr txBox="1"/>
            <p:nvPr/>
          </p:nvSpPr>
          <p:spPr>
            <a:xfrm rot="16200000">
              <a:off x="9575639" y="4168211"/>
              <a:ext cx="1446756" cy="369332"/>
            </a:xfrm>
            <a:prstGeom prst="rect">
              <a:avLst/>
            </a:prstGeom>
            <a:noFill/>
          </p:spPr>
          <p:txBody>
            <a:bodyPr wrap="square" rtlCol="0">
              <a:spAutoFit/>
            </a:bodyPr>
            <a:lstStyle/>
            <a:p>
              <a:r>
                <a:rPr lang="en-US" dirty="0"/>
                <a:t>Cost</a:t>
              </a:r>
            </a:p>
          </p:txBody>
        </p:sp>
      </p:grpSp>
      <p:sp>
        <p:nvSpPr>
          <p:cNvPr id="76" name="Freeform 75">
            <a:extLst>
              <a:ext uri="{FF2B5EF4-FFF2-40B4-BE49-F238E27FC236}">
                <a16:creationId xmlns:a16="http://schemas.microsoft.com/office/drawing/2014/main" id="{DEEEA06B-0C94-79A9-108C-BAB7929DF33E}"/>
              </a:ext>
            </a:extLst>
          </p:cNvPr>
          <p:cNvSpPr/>
          <p:nvPr/>
        </p:nvSpPr>
        <p:spPr>
          <a:xfrm>
            <a:off x="1071523" y="3385805"/>
            <a:ext cx="8279704" cy="2273474"/>
          </a:xfrm>
          <a:custGeom>
            <a:avLst/>
            <a:gdLst>
              <a:gd name="connsiteX0" fmla="*/ 0 w 8279704"/>
              <a:gd name="connsiteY0" fmla="*/ 2273474 h 2273474"/>
              <a:gd name="connsiteX1" fmla="*/ 914400 w 8279704"/>
              <a:gd name="connsiteY1" fmla="*/ 1741118 h 2273474"/>
              <a:gd name="connsiteX2" fmla="*/ 2567836 w 8279704"/>
              <a:gd name="connsiteY2" fmla="*/ 1465546 h 2273474"/>
              <a:gd name="connsiteX3" fmla="*/ 4277639 w 8279704"/>
              <a:gd name="connsiteY3" fmla="*/ 1077239 h 2273474"/>
              <a:gd name="connsiteX4" fmla="*/ 5918548 w 8279704"/>
              <a:gd name="connsiteY4" fmla="*/ 1515650 h 2273474"/>
              <a:gd name="connsiteX5" fmla="*/ 7014576 w 8279704"/>
              <a:gd name="connsiteY5" fmla="*/ 757825 h 2273474"/>
              <a:gd name="connsiteX6" fmla="*/ 8279704 w 8279704"/>
              <a:gd name="connsiteY6" fmla="*/ 0 h 227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9704" h="2273474">
                <a:moveTo>
                  <a:pt x="0" y="2273474"/>
                </a:moveTo>
                <a:cubicBezTo>
                  <a:pt x="243213" y="2074623"/>
                  <a:pt x="486427" y="1875773"/>
                  <a:pt x="914400" y="1741118"/>
                </a:cubicBezTo>
                <a:cubicBezTo>
                  <a:pt x="1342373" y="1606463"/>
                  <a:pt x="2007296" y="1576193"/>
                  <a:pt x="2567836" y="1465546"/>
                </a:cubicBezTo>
                <a:cubicBezTo>
                  <a:pt x="3128376" y="1354899"/>
                  <a:pt x="3719187" y="1068888"/>
                  <a:pt x="4277639" y="1077239"/>
                </a:cubicBezTo>
                <a:cubicBezTo>
                  <a:pt x="4836091" y="1085590"/>
                  <a:pt x="5462392" y="1568886"/>
                  <a:pt x="5918548" y="1515650"/>
                </a:cubicBezTo>
                <a:cubicBezTo>
                  <a:pt x="6374704" y="1462414"/>
                  <a:pt x="6621050" y="1010433"/>
                  <a:pt x="7014576" y="757825"/>
                </a:cubicBezTo>
                <a:cubicBezTo>
                  <a:pt x="7408102" y="505217"/>
                  <a:pt x="7996825" y="118997"/>
                  <a:pt x="8279704" y="0"/>
                </a:cubicBezTo>
              </a:path>
            </a:pathLst>
          </a:custGeom>
          <a:noFill/>
          <a:ln w="25400">
            <a:solidFill>
              <a:srgbClr val="1D88E5"/>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C67E29B0-9F96-21F3-D7AF-697B3E11E563}"/>
              </a:ext>
            </a:extLst>
          </p:cNvPr>
          <p:cNvPicPr>
            <a:picLocks noChangeAspect="1"/>
          </p:cNvPicPr>
          <p:nvPr/>
        </p:nvPicPr>
        <p:blipFill>
          <a:blip r:embed="rId2">
            <a:alphaModFix amt="38000"/>
          </a:blip>
          <a:stretch>
            <a:fillRect/>
          </a:stretch>
        </p:blipFill>
        <p:spPr>
          <a:xfrm flipH="1">
            <a:off x="60007" y="5070574"/>
            <a:ext cx="1688859" cy="893713"/>
          </a:xfrm>
          <a:prstGeom prst="rect">
            <a:avLst/>
          </a:prstGeom>
          <a:effectLst/>
        </p:spPr>
      </p:pic>
      <p:sp>
        <p:nvSpPr>
          <p:cNvPr id="86" name="Rectangle 85">
            <a:extLst>
              <a:ext uri="{FF2B5EF4-FFF2-40B4-BE49-F238E27FC236}">
                <a16:creationId xmlns:a16="http://schemas.microsoft.com/office/drawing/2014/main" id="{426B9751-2526-452E-4A5D-22DA51549649}"/>
              </a:ext>
            </a:extLst>
          </p:cNvPr>
          <p:cNvSpPr/>
          <p:nvPr/>
        </p:nvSpPr>
        <p:spPr>
          <a:xfrm>
            <a:off x="10590756" y="4853878"/>
            <a:ext cx="324386" cy="111671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30D82F7-DC6B-3FBE-3270-588CD69FCF23}"/>
              </a:ext>
            </a:extLst>
          </p:cNvPr>
          <p:cNvSpPr/>
          <p:nvPr/>
        </p:nvSpPr>
        <p:spPr>
          <a:xfrm>
            <a:off x="11133502" y="5564688"/>
            <a:ext cx="324386" cy="399599"/>
          </a:xfrm>
          <a:prstGeom prst="rect">
            <a:avLst/>
          </a:prstGeom>
          <a:pattFill prst="wdDnDiag">
            <a:fgClr>
              <a:schemeClr val="accent6">
                <a:lumMod val="75000"/>
              </a:schemeClr>
            </a:fgClr>
            <a:bgClr>
              <a:schemeClr val="bg1"/>
            </a:bgClr>
          </a:patt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8C77DD2B-6650-76F2-9AE8-18B880C40694}"/>
              </a:ext>
            </a:extLst>
          </p:cNvPr>
          <p:cNvSpPr/>
          <p:nvPr/>
        </p:nvSpPr>
        <p:spPr>
          <a:xfrm>
            <a:off x="11133502" y="5212354"/>
            <a:ext cx="324386" cy="756805"/>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4FB76E59-729C-2A98-0C04-2ADE49DE458B}"/>
                  </a:ext>
                </a:extLst>
              </p:cNvPr>
              <p:cNvSpPr txBox="1"/>
              <p:nvPr/>
            </p:nvSpPr>
            <p:spPr>
              <a:xfrm>
                <a:off x="324241" y="908137"/>
                <a:ext cx="7559441" cy="3139321"/>
              </a:xfrm>
              <a:prstGeom prst="rect">
                <a:avLst/>
              </a:prstGeom>
              <a:noFill/>
              <a:effectLst/>
            </p:spPr>
            <p:txBody>
              <a:bodyPr wrap="square" rtlCol="0">
                <a:spAutoFit/>
              </a:bodyPr>
              <a:lstStyle/>
              <a:p>
                <a:pPr marL="285750" indent="-285750">
                  <a:lnSpc>
                    <a:spcPct val="150000"/>
                  </a:lnSpc>
                  <a:buFont typeface="Arial" panose="020B0604020202020204" pitchFamily="34" charset="0"/>
                  <a:buChar char="•"/>
                </a:pPr>
                <a:r>
                  <a:rPr lang="en-US" sz="2000" dirty="0"/>
                  <a:t>Apply nonlinear dynamics to initial trajectory, </a:t>
                </a:r>
                <a14:m>
                  <m:oMath xmlns:m="http://schemas.openxmlformats.org/officeDocument/2006/math">
                    <m:sSub>
                      <m:sSubPr>
                        <m:ctrlPr>
                          <a:rPr lang="en-US" sz="2000" b="1" i="1" smtClean="0">
                            <a:solidFill>
                              <a:schemeClr val="tx1"/>
                            </a:solidFill>
                            <a:latin typeface="Cambria Math" panose="02040503050406030204" pitchFamily="18" charset="0"/>
                            <a:ea typeface="Cambria Math" panose="02040503050406030204" pitchFamily="18" charset="0"/>
                          </a:rPr>
                        </m:ctrlPr>
                      </m:sSubPr>
                      <m:e>
                        <m:r>
                          <a:rPr lang="en-US" sz="2000" b="1" i="1" smtClean="0">
                            <a:solidFill>
                              <a:schemeClr val="tx1"/>
                            </a:solidFill>
                            <a:latin typeface="Cambria Math" panose="02040503050406030204" pitchFamily="18" charset="0"/>
                            <a:ea typeface="Cambria Math" panose="02040503050406030204" pitchFamily="18" charset="0"/>
                          </a:rPr>
                          <m:t>𝒙</m:t>
                        </m:r>
                      </m:e>
                      <m:sub>
                        <m:r>
                          <a:rPr lang="en-US" sz="2000" b="1" i="1" smtClean="0">
                            <a:solidFill>
                              <a:schemeClr val="tx1"/>
                            </a:solidFill>
                            <a:latin typeface="Cambria Math" panose="02040503050406030204" pitchFamily="18" charset="0"/>
                            <a:ea typeface="Cambria Math" panose="02040503050406030204" pitchFamily="18" charset="0"/>
                          </a:rPr>
                          <m:t>𝟎</m:t>
                        </m:r>
                      </m:sub>
                    </m:sSub>
                    <m:r>
                      <a:rPr lang="en-US" sz="2000" b="1" i="1" smtClean="0">
                        <a:solidFill>
                          <a:schemeClr val="tx1"/>
                        </a:solidFill>
                        <a:latin typeface="Cambria Math" panose="02040503050406030204" pitchFamily="18" charset="0"/>
                        <a:ea typeface="Cambria Math" panose="02040503050406030204" pitchFamily="18" charset="0"/>
                      </a:rPr>
                      <m:t>,</m:t>
                    </m:r>
                    <m:r>
                      <a:rPr lang="en-US" sz="2000" b="1" i="1" smtClean="0">
                        <a:solidFill>
                          <a:schemeClr val="tx1"/>
                        </a:solidFill>
                        <a:latin typeface="Cambria Math" panose="02040503050406030204" pitchFamily="18" charset="0"/>
                        <a:ea typeface="Cambria Math" panose="02040503050406030204" pitchFamily="18" charset="0"/>
                      </a:rPr>
                      <m:t>𝒖</m:t>
                    </m:r>
                  </m:oMath>
                </a14:m>
                <a:endParaRPr lang="en-US" sz="2000" b="1" dirty="0"/>
              </a:p>
              <a:p>
                <a:pPr marL="285750" indent="-285750">
                  <a:lnSpc>
                    <a:spcPct val="150000"/>
                  </a:lnSpc>
                  <a:buFont typeface="Arial" panose="020B0604020202020204" pitchFamily="34" charset="0"/>
                  <a:buChar char="•"/>
                </a:pPr>
                <a:r>
                  <a:rPr lang="en-US" sz="2000" dirty="0"/>
                  <a:t>Find controls that minimize expected cost using approx. of cost and dynamics, </a:t>
                </a:r>
                <a14:m>
                  <m:oMath xmlns:m="http://schemas.openxmlformats.org/officeDocument/2006/math">
                    <m:r>
                      <a:rPr lang="en-US" sz="2000" b="1" i="1" smtClean="0">
                        <a:solidFill>
                          <a:schemeClr val="tx1"/>
                        </a:solidFill>
                        <a:latin typeface="Cambria Math" panose="02040503050406030204" pitchFamily="18" charset="0"/>
                        <a:ea typeface="Cambria Math" panose="02040503050406030204" pitchFamily="18" charset="0"/>
                      </a:rPr>
                      <m:t>∆</m:t>
                    </m:r>
                    <m:r>
                      <a:rPr lang="en-US" sz="2000" b="1" i="1" smtClean="0">
                        <a:solidFill>
                          <a:schemeClr val="tx1"/>
                        </a:solidFill>
                        <a:latin typeface="Cambria Math" panose="02040503050406030204" pitchFamily="18" charset="0"/>
                        <a:ea typeface="Cambria Math" panose="02040503050406030204" pitchFamily="18" charset="0"/>
                      </a:rPr>
                      <m:t>𝒖</m:t>
                    </m:r>
                  </m:oMath>
                </a14:m>
                <a:endParaRPr lang="en-US" sz="2000" b="1" dirty="0"/>
              </a:p>
              <a:p>
                <a:pPr marL="285750" indent="-285750">
                  <a:lnSpc>
                    <a:spcPct val="150000"/>
                  </a:lnSpc>
                  <a:buFont typeface="Arial" panose="020B0604020202020204" pitchFamily="34" charset="0"/>
                  <a:buChar char="•"/>
                </a:pPr>
                <a:r>
                  <a:rPr lang="en-US" sz="2000" dirty="0"/>
                  <a:t>Apply updated controls to determine if new trajectory leads to a decrease in cost</a:t>
                </a:r>
              </a:p>
              <a:p>
                <a:pPr marL="285750" indent="-285750">
                  <a:lnSpc>
                    <a:spcPct val="150000"/>
                  </a:lnSpc>
                  <a:buFont typeface="Arial" panose="020B0604020202020204" pitchFamily="34" charset="0"/>
                  <a:buChar char="•"/>
                </a:pPr>
                <a:r>
                  <a:rPr lang="en-US" sz="2000" dirty="0"/>
                  <a:t>Repeat until convergence</a:t>
                </a:r>
              </a:p>
              <a:p>
                <a:endParaRPr lang="en-US" dirty="0"/>
              </a:p>
            </p:txBody>
          </p:sp>
        </mc:Choice>
        <mc:Fallback xmlns="">
          <p:sp>
            <p:nvSpPr>
              <p:cNvPr id="89" name="TextBox 88">
                <a:extLst>
                  <a:ext uri="{FF2B5EF4-FFF2-40B4-BE49-F238E27FC236}">
                    <a16:creationId xmlns:a16="http://schemas.microsoft.com/office/drawing/2014/main" id="{4FB76E59-729C-2A98-0C04-2ADE49DE458B}"/>
                  </a:ext>
                </a:extLst>
              </p:cNvPr>
              <p:cNvSpPr txBox="1">
                <a:spLocks noRot="1" noChangeAspect="1" noMove="1" noResize="1" noEditPoints="1" noAdjustHandles="1" noChangeArrowheads="1" noChangeShapeType="1" noTextEdit="1"/>
              </p:cNvSpPr>
              <p:nvPr/>
            </p:nvSpPr>
            <p:spPr>
              <a:xfrm>
                <a:off x="324241" y="908137"/>
                <a:ext cx="7559441" cy="3139321"/>
              </a:xfrm>
              <a:prstGeom prst="rect">
                <a:avLst/>
              </a:prstGeom>
              <a:blipFill>
                <a:blip r:embed="rId3"/>
                <a:stretch>
                  <a:fillRect l="-671"/>
                </a:stretch>
              </a:blipFill>
              <a:effectLst/>
            </p:spPr>
            <p:txBody>
              <a:bodyPr/>
              <a:lstStyle/>
              <a:p>
                <a:r>
                  <a:rPr lang="en-US">
                    <a:noFill/>
                  </a:rPr>
                  <a:t> </a:t>
                </a:r>
              </a:p>
            </p:txBody>
          </p:sp>
        </mc:Fallback>
      </mc:AlternateContent>
      <p:sp>
        <p:nvSpPr>
          <p:cNvPr id="90" name="Freeform 89">
            <a:extLst>
              <a:ext uri="{FF2B5EF4-FFF2-40B4-BE49-F238E27FC236}">
                <a16:creationId xmlns:a16="http://schemas.microsoft.com/office/drawing/2014/main" id="{94B4C11D-7BEA-BF4B-6361-9E7FB8D5AB82}"/>
              </a:ext>
            </a:extLst>
          </p:cNvPr>
          <p:cNvSpPr/>
          <p:nvPr/>
        </p:nvSpPr>
        <p:spPr>
          <a:xfrm>
            <a:off x="1039660" y="3388290"/>
            <a:ext cx="8279704" cy="2273474"/>
          </a:xfrm>
          <a:custGeom>
            <a:avLst/>
            <a:gdLst>
              <a:gd name="connsiteX0" fmla="*/ 0 w 8279704"/>
              <a:gd name="connsiteY0" fmla="*/ 2273474 h 2273474"/>
              <a:gd name="connsiteX1" fmla="*/ 3356976 w 8279704"/>
              <a:gd name="connsiteY1" fmla="*/ 1152395 h 2273474"/>
              <a:gd name="connsiteX2" fmla="*/ 8279704 w 8279704"/>
              <a:gd name="connsiteY2" fmla="*/ 0 h 2273474"/>
            </a:gdLst>
            <a:ahLst/>
            <a:cxnLst>
              <a:cxn ang="0">
                <a:pos x="connsiteX0" y="connsiteY0"/>
              </a:cxn>
              <a:cxn ang="0">
                <a:pos x="connsiteX1" y="connsiteY1"/>
              </a:cxn>
              <a:cxn ang="0">
                <a:pos x="connsiteX2" y="connsiteY2"/>
              </a:cxn>
            </a:cxnLst>
            <a:rect l="l" t="t" r="r" b="b"/>
            <a:pathLst>
              <a:path w="8279704" h="2273474">
                <a:moveTo>
                  <a:pt x="0" y="2273474"/>
                </a:moveTo>
                <a:cubicBezTo>
                  <a:pt x="988512" y="1902390"/>
                  <a:pt x="1977025" y="1531307"/>
                  <a:pt x="3356976" y="1152395"/>
                </a:cubicBezTo>
                <a:cubicBezTo>
                  <a:pt x="4736927" y="773483"/>
                  <a:pt x="7455074" y="204592"/>
                  <a:pt x="8279704" y="0"/>
                </a:cubicBezTo>
              </a:path>
            </a:pathLst>
          </a:custGeom>
          <a:noFill/>
          <a:ln w="28575">
            <a:solidFill>
              <a:srgbClr val="1D88E5"/>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E7443E1E-A942-2B0B-E21E-1E61940DCF0C}"/>
              </a:ext>
            </a:extLst>
          </p:cNvPr>
          <p:cNvSpPr/>
          <p:nvPr/>
        </p:nvSpPr>
        <p:spPr>
          <a:xfrm>
            <a:off x="11604558" y="5690073"/>
            <a:ext cx="324386" cy="279086"/>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E018A5D6-BB60-7868-5BEE-3DF06D020563}"/>
                  </a:ext>
                </a:extLst>
              </p:cNvPr>
              <p:cNvSpPr txBox="1"/>
              <p:nvPr/>
            </p:nvSpPr>
            <p:spPr>
              <a:xfrm>
                <a:off x="7832476" y="4997357"/>
                <a:ext cx="748505" cy="307777"/>
              </a:xfrm>
              <a:prstGeom prst="rect">
                <a:avLst/>
              </a:prstGeom>
              <a:noFill/>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1D88E5"/>
                          </a:solidFill>
                          <a:latin typeface="Cambria Math" panose="02040503050406030204" pitchFamily="18" charset="0"/>
                          <a:ea typeface="Cambria Math" panose="02040503050406030204" pitchFamily="18" charset="0"/>
                        </a:rPr>
                        <m:t>∆</m:t>
                      </m:r>
                      <m:r>
                        <a:rPr lang="en-US" sz="1400" b="0" i="1" smtClean="0">
                          <a:solidFill>
                            <a:srgbClr val="1D88E5"/>
                          </a:solidFill>
                          <a:latin typeface="Cambria Math" panose="02040503050406030204" pitchFamily="18" charset="0"/>
                          <a:ea typeface="Cambria Math" panose="02040503050406030204" pitchFamily="18" charset="0"/>
                        </a:rPr>
                        <m:t>𝑢</m:t>
                      </m:r>
                    </m:oMath>
                  </m:oMathPara>
                </a14:m>
                <a:endParaRPr lang="en-US" sz="1400" dirty="0">
                  <a:solidFill>
                    <a:srgbClr val="1D88E5"/>
                  </a:solidFill>
                </a:endParaRPr>
              </a:p>
            </p:txBody>
          </p:sp>
        </mc:Choice>
        <mc:Fallback xmlns="">
          <p:sp>
            <p:nvSpPr>
              <p:cNvPr id="93" name="TextBox 92">
                <a:extLst>
                  <a:ext uri="{FF2B5EF4-FFF2-40B4-BE49-F238E27FC236}">
                    <a16:creationId xmlns:a16="http://schemas.microsoft.com/office/drawing/2014/main" id="{E018A5D6-BB60-7868-5BEE-3DF06D020563}"/>
                  </a:ext>
                </a:extLst>
              </p:cNvPr>
              <p:cNvSpPr txBox="1">
                <a:spLocks noRot="1" noChangeAspect="1" noMove="1" noResize="1" noEditPoints="1" noAdjustHandles="1" noChangeArrowheads="1" noChangeShapeType="1" noTextEdit="1"/>
              </p:cNvSpPr>
              <p:nvPr/>
            </p:nvSpPr>
            <p:spPr>
              <a:xfrm>
                <a:off x="7832476" y="4997357"/>
                <a:ext cx="748505" cy="307777"/>
              </a:xfrm>
              <a:prstGeom prst="rect">
                <a:avLst/>
              </a:prstGeom>
              <a:blipFill>
                <a:blip r:embed="rId4"/>
                <a:stretch>
                  <a:fillRect/>
                </a:stretch>
              </a:blipFill>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47D41BC1-E3F4-4242-E554-68AF5E5F4DE7}"/>
                  </a:ext>
                </a:extLst>
              </p:cNvPr>
              <p:cNvSpPr txBox="1"/>
              <p:nvPr/>
            </p:nvSpPr>
            <p:spPr>
              <a:xfrm>
                <a:off x="5016109" y="4798183"/>
                <a:ext cx="748505" cy="307777"/>
              </a:xfrm>
              <a:prstGeom prst="rect">
                <a:avLst/>
              </a:prstGeom>
              <a:noFill/>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1D88E5"/>
                          </a:solidFill>
                          <a:latin typeface="Cambria Math" panose="02040503050406030204" pitchFamily="18" charset="0"/>
                          <a:ea typeface="Cambria Math" panose="02040503050406030204" pitchFamily="18" charset="0"/>
                        </a:rPr>
                        <m:t>∆</m:t>
                      </m:r>
                      <m:r>
                        <a:rPr lang="en-US" sz="1400" b="0" i="1" smtClean="0">
                          <a:solidFill>
                            <a:srgbClr val="1D88E5"/>
                          </a:solidFill>
                          <a:latin typeface="Cambria Math" panose="02040503050406030204" pitchFamily="18" charset="0"/>
                          <a:ea typeface="Cambria Math" panose="02040503050406030204" pitchFamily="18" charset="0"/>
                        </a:rPr>
                        <m:t>𝑢</m:t>
                      </m:r>
                    </m:oMath>
                  </m:oMathPara>
                </a14:m>
                <a:endParaRPr lang="en-US" sz="1400" dirty="0">
                  <a:solidFill>
                    <a:srgbClr val="1D88E5"/>
                  </a:solidFill>
                </a:endParaRPr>
              </a:p>
            </p:txBody>
          </p:sp>
        </mc:Choice>
        <mc:Fallback xmlns="">
          <p:sp>
            <p:nvSpPr>
              <p:cNvPr id="94" name="TextBox 93">
                <a:extLst>
                  <a:ext uri="{FF2B5EF4-FFF2-40B4-BE49-F238E27FC236}">
                    <a16:creationId xmlns:a16="http://schemas.microsoft.com/office/drawing/2014/main" id="{47D41BC1-E3F4-4242-E554-68AF5E5F4DE7}"/>
                  </a:ext>
                </a:extLst>
              </p:cNvPr>
              <p:cNvSpPr txBox="1">
                <a:spLocks noRot="1" noChangeAspect="1" noMove="1" noResize="1" noEditPoints="1" noAdjustHandles="1" noChangeArrowheads="1" noChangeShapeType="1" noTextEdit="1"/>
              </p:cNvSpPr>
              <p:nvPr/>
            </p:nvSpPr>
            <p:spPr>
              <a:xfrm>
                <a:off x="5016109" y="4798183"/>
                <a:ext cx="748505" cy="307777"/>
              </a:xfrm>
              <a:prstGeom prst="rect">
                <a:avLst/>
              </a:prstGeom>
              <a:blipFill>
                <a:blip r:embed="rId5"/>
                <a:stretch>
                  <a:fillRect/>
                </a:stretch>
              </a:blipFill>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907DEECD-9368-9D0A-7695-EAB9E8625A40}"/>
                  </a:ext>
                </a:extLst>
              </p:cNvPr>
              <p:cNvSpPr txBox="1"/>
              <p:nvPr/>
            </p:nvSpPr>
            <p:spPr>
              <a:xfrm>
                <a:off x="9173986" y="3618783"/>
                <a:ext cx="748505" cy="307777"/>
              </a:xfrm>
              <a:prstGeom prst="rect">
                <a:avLst/>
              </a:prstGeom>
              <a:noFill/>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1D88E5"/>
                          </a:solidFill>
                          <a:latin typeface="Cambria Math" panose="02040503050406030204" pitchFamily="18" charset="0"/>
                          <a:ea typeface="Cambria Math" panose="02040503050406030204" pitchFamily="18" charset="0"/>
                        </a:rPr>
                        <m:t>∆</m:t>
                      </m:r>
                      <m:r>
                        <a:rPr lang="en-US" sz="1400" b="0" i="1" smtClean="0">
                          <a:solidFill>
                            <a:srgbClr val="1D88E5"/>
                          </a:solidFill>
                          <a:latin typeface="Cambria Math" panose="02040503050406030204" pitchFamily="18" charset="0"/>
                          <a:ea typeface="Cambria Math" panose="02040503050406030204" pitchFamily="18" charset="0"/>
                        </a:rPr>
                        <m:t>𝑢</m:t>
                      </m:r>
                    </m:oMath>
                  </m:oMathPara>
                </a14:m>
                <a:endParaRPr lang="en-US" sz="1400" dirty="0">
                  <a:solidFill>
                    <a:srgbClr val="1D88E5"/>
                  </a:solidFill>
                </a:endParaRPr>
              </a:p>
            </p:txBody>
          </p:sp>
        </mc:Choice>
        <mc:Fallback xmlns="">
          <p:sp>
            <p:nvSpPr>
              <p:cNvPr id="95" name="TextBox 94">
                <a:extLst>
                  <a:ext uri="{FF2B5EF4-FFF2-40B4-BE49-F238E27FC236}">
                    <a16:creationId xmlns:a16="http://schemas.microsoft.com/office/drawing/2014/main" id="{907DEECD-9368-9D0A-7695-EAB9E8625A40}"/>
                  </a:ext>
                </a:extLst>
              </p:cNvPr>
              <p:cNvSpPr txBox="1">
                <a:spLocks noRot="1" noChangeAspect="1" noMove="1" noResize="1" noEditPoints="1" noAdjustHandles="1" noChangeArrowheads="1" noChangeShapeType="1" noTextEdit="1"/>
              </p:cNvSpPr>
              <p:nvPr/>
            </p:nvSpPr>
            <p:spPr>
              <a:xfrm>
                <a:off x="9173986" y="3618783"/>
                <a:ext cx="748505" cy="307777"/>
              </a:xfrm>
              <a:prstGeom prst="rect">
                <a:avLst/>
              </a:prstGeom>
              <a:blipFill>
                <a:blip r:embed="rId6"/>
                <a:stretch>
                  <a:fillRect/>
                </a:stretch>
              </a:blipFill>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A15761BA-CE21-292E-4846-DE5160A5A65D}"/>
                  </a:ext>
                </a:extLst>
              </p:cNvPr>
              <p:cNvSpPr txBox="1"/>
              <p:nvPr/>
            </p:nvSpPr>
            <p:spPr>
              <a:xfrm>
                <a:off x="2397460" y="5078944"/>
                <a:ext cx="748505" cy="307777"/>
              </a:xfrm>
              <a:prstGeom prst="rect">
                <a:avLst/>
              </a:prstGeom>
              <a:noFill/>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1D88E5"/>
                          </a:solidFill>
                          <a:latin typeface="Cambria Math" panose="02040503050406030204" pitchFamily="18" charset="0"/>
                          <a:ea typeface="Cambria Math" panose="02040503050406030204" pitchFamily="18" charset="0"/>
                        </a:rPr>
                        <m:t>∆</m:t>
                      </m:r>
                      <m:r>
                        <a:rPr lang="en-US" sz="1400" b="0" i="1" smtClean="0">
                          <a:solidFill>
                            <a:srgbClr val="1D88E5"/>
                          </a:solidFill>
                          <a:latin typeface="Cambria Math" panose="02040503050406030204" pitchFamily="18" charset="0"/>
                          <a:ea typeface="Cambria Math" panose="02040503050406030204" pitchFamily="18" charset="0"/>
                        </a:rPr>
                        <m:t>𝑢</m:t>
                      </m:r>
                    </m:oMath>
                  </m:oMathPara>
                </a14:m>
                <a:endParaRPr lang="en-US" sz="1400" dirty="0">
                  <a:solidFill>
                    <a:srgbClr val="1D88E5"/>
                  </a:solidFill>
                </a:endParaRPr>
              </a:p>
            </p:txBody>
          </p:sp>
        </mc:Choice>
        <mc:Fallback xmlns="">
          <p:sp>
            <p:nvSpPr>
              <p:cNvPr id="96" name="TextBox 95">
                <a:extLst>
                  <a:ext uri="{FF2B5EF4-FFF2-40B4-BE49-F238E27FC236}">
                    <a16:creationId xmlns:a16="http://schemas.microsoft.com/office/drawing/2014/main" id="{A15761BA-CE21-292E-4846-DE5160A5A65D}"/>
                  </a:ext>
                </a:extLst>
              </p:cNvPr>
              <p:cNvSpPr txBox="1">
                <a:spLocks noRot="1" noChangeAspect="1" noMove="1" noResize="1" noEditPoints="1" noAdjustHandles="1" noChangeArrowheads="1" noChangeShapeType="1" noTextEdit="1"/>
              </p:cNvSpPr>
              <p:nvPr/>
            </p:nvSpPr>
            <p:spPr>
              <a:xfrm>
                <a:off x="2397460" y="5078944"/>
                <a:ext cx="748505" cy="307777"/>
              </a:xfrm>
              <a:prstGeom prst="rect">
                <a:avLst/>
              </a:prstGeom>
              <a:blipFill>
                <a:blip r:embed="rId7"/>
                <a:stretch>
                  <a:fillRect/>
                </a:stretch>
              </a:blipFill>
              <a:effectLst/>
            </p:spPr>
            <p:txBody>
              <a:bodyPr/>
              <a:lstStyle/>
              <a:p>
                <a:r>
                  <a:rPr lang="en-US">
                    <a:noFill/>
                  </a:rPr>
                  <a:t> </a:t>
                </a:r>
              </a:p>
            </p:txBody>
          </p:sp>
        </mc:Fallback>
      </mc:AlternateContent>
      <p:grpSp>
        <p:nvGrpSpPr>
          <p:cNvPr id="98" name="Group 97">
            <a:extLst>
              <a:ext uri="{FF2B5EF4-FFF2-40B4-BE49-F238E27FC236}">
                <a16:creationId xmlns:a16="http://schemas.microsoft.com/office/drawing/2014/main" id="{32881D42-9897-9FAC-E4D9-F44598104CC5}"/>
              </a:ext>
            </a:extLst>
          </p:cNvPr>
          <p:cNvGrpSpPr/>
          <p:nvPr/>
        </p:nvGrpSpPr>
        <p:grpSpPr>
          <a:xfrm>
            <a:off x="0" y="-25892"/>
            <a:ext cx="9226550" cy="764682"/>
            <a:chOff x="0" y="-10017"/>
            <a:chExt cx="9226550" cy="764682"/>
          </a:xfrm>
          <a:solidFill>
            <a:srgbClr val="1D88E5"/>
          </a:solidFill>
          <a:effectLst/>
        </p:grpSpPr>
        <p:sp>
          <p:nvSpPr>
            <p:cNvPr id="99" name="Rectangle 98">
              <a:extLst>
                <a:ext uri="{FF2B5EF4-FFF2-40B4-BE49-F238E27FC236}">
                  <a16:creationId xmlns:a16="http://schemas.microsoft.com/office/drawing/2014/main" id="{47DB1363-96D8-5D14-639B-E1B5E646491C}"/>
                </a:ext>
              </a:extLst>
            </p:cNvPr>
            <p:cNvSpPr/>
            <p:nvPr/>
          </p:nvSpPr>
          <p:spPr>
            <a:xfrm>
              <a:off x="0" y="-1001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ight Triangle 99">
              <a:extLst>
                <a:ext uri="{FF2B5EF4-FFF2-40B4-BE49-F238E27FC236}">
                  <a16:creationId xmlns:a16="http://schemas.microsoft.com/office/drawing/2014/main" id="{4B263F8C-AAAA-B8A7-D26F-3F8DFB25C0E2}"/>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8816EC0F-590C-A858-E7B1-B12633BDEFE0}"/>
              </a:ext>
            </a:extLst>
          </p:cNvPr>
          <p:cNvSpPr>
            <a:spLocks noGrp="1"/>
          </p:cNvSpPr>
          <p:nvPr>
            <p:ph type="title"/>
          </p:nvPr>
        </p:nvSpPr>
        <p:spPr>
          <a:effectLst/>
        </p:spPr>
        <p:txBody>
          <a:bodyPr/>
          <a:lstStyle/>
          <a:p>
            <a:r>
              <a:rPr lang="en-US" dirty="0">
                <a:solidFill>
                  <a:schemeClr val="bg1"/>
                </a:solidFill>
              </a:rPr>
              <a:t>Differential Dynamic Programming</a:t>
            </a:r>
          </a:p>
        </p:txBody>
      </p:sp>
      <p:sp>
        <p:nvSpPr>
          <p:cNvPr id="6" name="Footer Placeholder 3">
            <a:extLst>
              <a:ext uri="{FF2B5EF4-FFF2-40B4-BE49-F238E27FC236}">
                <a16:creationId xmlns:a16="http://schemas.microsoft.com/office/drawing/2014/main" id="{5E9F995F-5A50-0701-327C-AA4F32F2C384}"/>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9" name="Footer Placeholder 8">
            <a:extLst>
              <a:ext uri="{FF2B5EF4-FFF2-40B4-BE49-F238E27FC236}">
                <a16:creationId xmlns:a16="http://schemas.microsoft.com/office/drawing/2014/main" id="{B2AD17BB-EB04-2404-E2C6-816178E7A76C}"/>
              </a:ext>
            </a:extLst>
          </p:cNvPr>
          <p:cNvSpPr>
            <a:spLocks noGrp="1"/>
          </p:cNvSpPr>
          <p:nvPr>
            <p:ph type="ftr" sz="quarter" idx="11"/>
          </p:nvPr>
        </p:nvSpPr>
        <p:spPr/>
        <p:txBody>
          <a:bodyPr/>
          <a:lstStyle/>
          <a:p>
            <a:pPr>
              <a:defRPr/>
            </a:pPr>
            <a:r>
              <a:rPr lang="nb-NO"/>
              <a:t>NASA Langley Research Center</a:t>
            </a:r>
            <a:endParaRPr lang="en-US" dirty="0"/>
          </a:p>
        </p:txBody>
      </p:sp>
      <p:sp>
        <p:nvSpPr>
          <p:cNvPr id="11" name="Slide Number Placeholder 10">
            <a:extLst>
              <a:ext uri="{FF2B5EF4-FFF2-40B4-BE49-F238E27FC236}">
                <a16:creationId xmlns:a16="http://schemas.microsoft.com/office/drawing/2014/main" id="{8CDF617B-EC5B-6DD3-B819-980B46A04926}"/>
              </a:ext>
            </a:extLst>
          </p:cNvPr>
          <p:cNvSpPr>
            <a:spLocks noGrp="1"/>
          </p:cNvSpPr>
          <p:nvPr>
            <p:ph type="sldNum" sz="quarter" idx="12"/>
          </p:nvPr>
        </p:nvSpPr>
        <p:spPr/>
        <p:txBody>
          <a:bodyPr/>
          <a:lstStyle/>
          <a:p>
            <a:fld id="{612A962A-E308-412C-B6D7-A21864CFEAEB}" type="slidenum">
              <a:rPr lang="en-US" smtClean="0"/>
              <a:pPr/>
              <a:t>12</a:t>
            </a:fld>
            <a:endParaRPr lang="en-US"/>
          </a:p>
        </p:txBody>
      </p:sp>
    </p:spTree>
    <p:extLst>
      <p:ext uri="{BB962C8B-B14F-4D97-AF65-F5344CB8AC3E}">
        <p14:creationId xmlns:p14="http://schemas.microsoft.com/office/powerpoint/2010/main" val="18955785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601 0.01829 L 0.08737 0.00185 C 0.10924 -0.00394 0.14752 -0.01644 0.14752 -0.01644 C 0.16471 -0.0213 0.18008 -0.01921 0.19062 -0.02824 C 0.20117 -0.0375 0.1987 -0.06019 0.21068 -0.0713 C 0.22265 -0.08218 0.24232 -0.09259 0.2625 -0.09398 C 0.28281 -0.0956 0.31823 -0.08634 0.3319 -0.08033 C 0.34557 -0.07431 0.32773 -0.06389 0.34479 -0.05741 C 0.36185 -0.05116 0.41028 -0.04769 0.43411 -0.0419 C 0.45794 -0.03611 0.47682 -0.02986 0.48763 -0.02269 C 0.49831 -0.01574 0.48581 -0.00695 0.49831 1.85185E-6 C 0.51094 0.00717 0.54271 0.02384 0.56315 0.01921 C 0.58346 0.01458 0.60794 -0.00185 0.62057 -0.02732 C 0.63333 -0.05278 0.62656 -0.10347 0.63919 -0.13334 C 0.65169 -0.1632 0.67591 -0.19352 0.69622 -0.20625 " pathEditMode="relative" ptsTypes="AAAAAAAAAAAAAAA">
                                      <p:cBhvr>
                                        <p:cTn id="6" dur="5000" fill="hold"/>
                                        <p:tgtEl>
                                          <p:spTgt spid="22"/>
                                        </p:tgtEl>
                                        <p:attrNameLst>
                                          <p:attrName>ppt_x</p:attrName>
                                          <p:attrName>ppt_y</p:attrName>
                                        </p:attrNameLst>
                                      </p:cBhvr>
                                    </p:animMotion>
                                  </p:childTnLst>
                                </p:cTn>
                              </p:par>
                              <p:par>
                                <p:cTn id="7" presetID="22" presetClass="entr" presetSubtype="8" fill="hold" nodeType="withEffect">
                                  <p:stCondLst>
                                    <p:cond delay="0"/>
                                  </p:stCondLst>
                                  <p:childTnLst>
                                    <p:set>
                                      <p:cBhvr>
                                        <p:cTn id="8" dur="1" fill="hold">
                                          <p:stCondLst>
                                            <p:cond delay="0"/>
                                          </p:stCondLst>
                                        </p:cTn>
                                        <p:tgtEl>
                                          <p:spTgt spid="84"/>
                                        </p:tgtEl>
                                        <p:attrNameLst>
                                          <p:attrName>style.visibility</p:attrName>
                                        </p:attrNameLst>
                                      </p:cBhvr>
                                      <p:to>
                                        <p:strVal val="visible"/>
                                      </p:to>
                                    </p:set>
                                    <p:animEffect transition="in" filter="wipe(left)">
                                      <p:cBhvr>
                                        <p:cTn id="9" dur="5000"/>
                                        <p:tgtEl>
                                          <p:spTgt spid="84"/>
                                        </p:tgtEl>
                                      </p:cBhvr>
                                    </p:animEffect>
                                  </p:childTnLst>
                                </p:cTn>
                              </p:par>
                              <p:par>
                                <p:cTn id="10" presetID="9" presetClass="exit" presetSubtype="0" fill="hold" nodeType="withEffect">
                                  <p:stCondLst>
                                    <p:cond delay="5000"/>
                                  </p:stCondLst>
                                  <p:childTnLst>
                                    <p:animEffect transition="out" filter="dissolve">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par>
                                <p:cTn id="13" presetID="22" presetClass="entr" presetSubtype="4"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down)">
                                      <p:cBhvr>
                                        <p:cTn id="15" dur="2000"/>
                                        <p:tgtEl>
                                          <p:spTgt spid="8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par>
                                <p:cTn id="21" presetID="22" presetClass="entr" presetSubtype="4" fill="hold" nodeType="withEffect">
                                  <p:stCondLst>
                                    <p:cond delay="10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par>
                                <p:cTn id="24" presetID="22" presetClass="entr" presetSubtype="4" fill="hold" nodeType="withEffect">
                                  <p:stCondLst>
                                    <p:cond delay="200"/>
                                  </p:stCondLst>
                                  <p:childTnLst>
                                    <p:set>
                                      <p:cBhvr>
                                        <p:cTn id="25" dur="1" fill="hold">
                                          <p:stCondLst>
                                            <p:cond delay="0"/>
                                          </p:stCondLst>
                                        </p:cTn>
                                        <p:tgtEl>
                                          <p:spTgt spid="29"/>
                                        </p:tgtEl>
                                        <p:attrNameLst>
                                          <p:attrName>style.visibility</p:attrName>
                                        </p:attrNameLst>
                                      </p:cBhvr>
                                      <p:to>
                                        <p:strVal val="visible"/>
                                      </p:to>
                                    </p:set>
                                    <p:animEffect transition="in" filter="wipe(down)">
                                      <p:cBhvr>
                                        <p:cTn id="26" dur="500"/>
                                        <p:tgtEl>
                                          <p:spTgt spid="29"/>
                                        </p:tgtEl>
                                      </p:cBhvr>
                                    </p:animEffect>
                                  </p:childTnLst>
                                </p:cTn>
                              </p:par>
                              <p:par>
                                <p:cTn id="27" presetID="22" presetClass="entr" presetSubtype="4" fill="hold" nodeType="withEffect">
                                  <p:stCondLst>
                                    <p:cond delay="30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500"/>
                                        <p:tgtEl>
                                          <p:spTgt spid="30"/>
                                        </p:tgtEl>
                                      </p:cBhvr>
                                    </p:animEffect>
                                  </p:childTnLst>
                                </p:cTn>
                              </p:par>
                              <p:par>
                                <p:cTn id="30" presetID="22" presetClass="entr" presetSubtype="4" fill="hold" nodeType="withEffect">
                                  <p:stCondLst>
                                    <p:cond delay="40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par>
                                <p:cTn id="33" presetID="22" presetClass="entr" presetSubtype="4" repeatCount="0" fill="hold" nodeType="withEffect">
                                  <p:stCondLst>
                                    <p:cond delay="50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par>
                                <p:cTn id="36" presetID="22" presetClass="entr" presetSubtype="4" fill="hold" nodeType="withEffect">
                                  <p:stCondLst>
                                    <p:cond delay="600"/>
                                  </p:stCondLst>
                                  <p:childTnLst>
                                    <p:set>
                                      <p:cBhvr>
                                        <p:cTn id="37" dur="1" fill="hold">
                                          <p:stCondLst>
                                            <p:cond delay="0"/>
                                          </p:stCondLst>
                                        </p:cTn>
                                        <p:tgtEl>
                                          <p:spTgt spid="33"/>
                                        </p:tgtEl>
                                        <p:attrNameLst>
                                          <p:attrName>style.visibility</p:attrName>
                                        </p:attrNameLst>
                                      </p:cBhvr>
                                      <p:to>
                                        <p:strVal val="visible"/>
                                      </p:to>
                                    </p:set>
                                    <p:animEffect transition="in" filter="wipe(down)">
                                      <p:cBhvr>
                                        <p:cTn id="38" dur="500"/>
                                        <p:tgtEl>
                                          <p:spTgt spid="33"/>
                                        </p:tgtEl>
                                      </p:cBhvr>
                                    </p:animEffect>
                                  </p:childTnLst>
                                </p:cTn>
                              </p:par>
                              <p:par>
                                <p:cTn id="39" presetID="22" presetClass="entr" presetSubtype="4" fill="hold" nodeType="withEffect">
                                  <p:stCondLst>
                                    <p:cond delay="70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22" presetClass="entr" presetSubtype="4" fill="hold" nodeType="withEffect">
                                  <p:stCondLst>
                                    <p:cond delay="800"/>
                                  </p:stCondLst>
                                  <p:childTnLst>
                                    <p:set>
                                      <p:cBhvr>
                                        <p:cTn id="43" dur="1" fill="hold">
                                          <p:stCondLst>
                                            <p:cond delay="0"/>
                                          </p:stCondLst>
                                        </p:cTn>
                                        <p:tgtEl>
                                          <p:spTgt spid="45"/>
                                        </p:tgtEl>
                                        <p:attrNameLst>
                                          <p:attrName>style.visibility</p:attrName>
                                        </p:attrNameLst>
                                      </p:cBhvr>
                                      <p:to>
                                        <p:strVal val="visible"/>
                                      </p:to>
                                    </p:set>
                                    <p:animEffect transition="in" filter="wipe(down)">
                                      <p:cBhvr>
                                        <p:cTn id="44" dur="500"/>
                                        <p:tgtEl>
                                          <p:spTgt spid="45"/>
                                        </p:tgtEl>
                                      </p:cBhvr>
                                    </p:animEffect>
                                  </p:childTnLst>
                                </p:cTn>
                              </p:par>
                              <p:par>
                                <p:cTn id="45" presetID="22" presetClass="entr" presetSubtype="4" fill="hold" nodeType="withEffect">
                                  <p:stCondLst>
                                    <p:cond delay="900"/>
                                  </p:stCondLst>
                                  <p:childTnLst>
                                    <p:set>
                                      <p:cBhvr>
                                        <p:cTn id="46" dur="1" fill="hold">
                                          <p:stCondLst>
                                            <p:cond delay="0"/>
                                          </p:stCondLst>
                                        </p:cTn>
                                        <p:tgtEl>
                                          <p:spTgt spid="43"/>
                                        </p:tgtEl>
                                        <p:attrNameLst>
                                          <p:attrName>style.visibility</p:attrName>
                                        </p:attrNameLst>
                                      </p:cBhvr>
                                      <p:to>
                                        <p:strVal val="visible"/>
                                      </p:to>
                                    </p:set>
                                    <p:animEffect transition="in" filter="wipe(down)">
                                      <p:cBhvr>
                                        <p:cTn id="47" dur="500"/>
                                        <p:tgtEl>
                                          <p:spTgt spid="43"/>
                                        </p:tgtEl>
                                      </p:cBhvr>
                                    </p:animEffect>
                                  </p:childTnLst>
                                </p:cTn>
                              </p:par>
                              <p:par>
                                <p:cTn id="48" presetID="22" presetClass="entr" presetSubtype="4" fill="hold" nodeType="withEffect">
                                  <p:stCondLst>
                                    <p:cond delay="1000"/>
                                  </p:stCondLst>
                                  <p:childTnLst>
                                    <p:set>
                                      <p:cBhvr>
                                        <p:cTn id="49" dur="1" fill="hold">
                                          <p:stCondLst>
                                            <p:cond delay="0"/>
                                          </p:stCondLst>
                                        </p:cTn>
                                        <p:tgtEl>
                                          <p:spTgt spid="44"/>
                                        </p:tgtEl>
                                        <p:attrNameLst>
                                          <p:attrName>style.visibility</p:attrName>
                                        </p:attrNameLst>
                                      </p:cBhvr>
                                      <p:to>
                                        <p:strVal val="visible"/>
                                      </p:to>
                                    </p:set>
                                    <p:animEffect transition="in" filter="wipe(down)">
                                      <p:cBhvr>
                                        <p:cTn id="50" dur="500"/>
                                        <p:tgtEl>
                                          <p:spTgt spid="44"/>
                                        </p:tgtEl>
                                      </p:cBhvr>
                                    </p:animEffect>
                                  </p:childTnLst>
                                </p:cTn>
                              </p:par>
                              <p:par>
                                <p:cTn id="51" presetID="22" presetClass="entr" presetSubtype="4" fill="hold" grpId="0" nodeType="withEffect">
                                  <p:stCondLst>
                                    <p:cond delay="500"/>
                                  </p:stCondLst>
                                  <p:childTnLst>
                                    <p:set>
                                      <p:cBhvr>
                                        <p:cTn id="52" dur="1" fill="hold">
                                          <p:stCondLst>
                                            <p:cond delay="0"/>
                                          </p:stCondLst>
                                        </p:cTn>
                                        <p:tgtEl>
                                          <p:spTgt spid="96"/>
                                        </p:tgtEl>
                                        <p:attrNameLst>
                                          <p:attrName>style.visibility</p:attrName>
                                        </p:attrNameLst>
                                      </p:cBhvr>
                                      <p:to>
                                        <p:strVal val="visible"/>
                                      </p:to>
                                    </p:set>
                                    <p:animEffect transition="in" filter="wipe(down)">
                                      <p:cBhvr>
                                        <p:cTn id="53" dur="500"/>
                                        <p:tgtEl>
                                          <p:spTgt spid="96"/>
                                        </p:tgtEl>
                                      </p:cBhvr>
                                    </p:animEffect>
                                  </p:childTnLst>
                                </p:cTn>
                              </p:par>
                              <p:par>
                                <p:cTn id="54" presetID="22" presetClass="entr" presetSubtype="4" fill="hold" grpId="0" nodeType="withEffect">
                                  <p:stCondLst>
                                    <p:cond delay="500"/>
                                  </p:stCondLst>
                                  <p:childTnLst>
                                    <p:set>
                                      <p:cBhvr>
                                        <p:cTn id="55" dur="1" fill="hold">
                                          <p:stCondLst>
                                            <p:cond delay="0"/>
                                          </p:stCondLst>
                                        </p:cTn>
                                        <p:tgtEl>
                                          <p:spTgt spid="94"/>
                                        </p:tgtEl>
                                        <p:attrNameLst>
                                          <p:attrName>style.visibility</p:attrName>
                                        </p:attrNameLst>
                                      </p:cBhvr>
                                      <p:to>
                                        <p:strVal val="visible"/>
                                      </p:to>
                                    </p:set>
                                    <p:animEffect transition="in" filter="wipe(down)">
                                      <p:cBhvr>
                                        <p:cTn id="56" dur="500"/>
                                        <p:tgtEl>
                                          <p:spTgt spid="94"/>
                                        </p:tgtEl>
                                      </p:cBhvr>
                                    </p:animEffect>
                                  </p:childTnLst>
                                </p:cTn>
                              </p:par>
                              <p:par>
                                <p:cTn id="57" presetID="22" presetClass="entr" presetSubtype="4" fill="hold" grpId="0" nodeType="withEffect">
                                  <p:stCondLst>
                                    <p:cond delay="500"/>
                                  </p:stCondLst>
                                  <p:childTnLst>
                                    <p:set>
                                      <p:cBhvr>
                                        <p:cTn id="58" dur="1" fill="hold">
                                          <p:stCondLst>
                                            <p:cond delay="0"/>
                                          </p:stCondLst>
                                        </p:cTn>
                                        <p:tgtEl>
                                          <p:spTgt spid="93"/>
                                        </p:tgtEl>
                                        <p:attrNameLst>
                                          <p:attrName>style.visibility</p:attrName>
                                        </p:attrNameLst>
                                      </p:cBhvr>
                                      <p:to>
                                        <p:strVal val="visible"/>
                                      </p:to>
                                    </p:set>
                                    <p:animEffect transition="in" filter="wipe(down)">
                                      <p:cBhvr>
                                        <p:cTn id="59" dur="500"/>
                                        <p:tgtEl>
                                          <p:spTgt spid="93"/>
                                        </p:tgtEl>
                                      </p:cBhvr>
                                    </p:animEffect>
                                  </p:childTnLst>
                                </p:cTn>
                              </p:par>
                              <p:par>
                                <p:cTn id="60" presetID="22" presetClass="entr" presetSubtype="4" fill="hold" grpId="0" nodeType="withEffect">
                                  <p:stCondLst>
                                    <p:cond delay="500"/>
                                  </p:stCondLst>
                                  <p:childTnLst>
                                    <p:set>
                                      <p:cBhvr>
                                        <p:cTn id="61" dur="1" fill="hold">
                                          <p:stCondLst>
                                            <p:cond delay="0"/>
                                          </p:stCondLst>
                                        </p:cTn>
                                        <p:tgtEl>
                                          <p:spTgt spid="95"/>
                                        </p:tgtEl>
                                        <p:attrNameLst>
                                          <p:attrName>style.visibility</p:attrName>
                                        </p:attrNameLst>
                                      </p:cBhvr>
                                      <p:to>
                                        <p:strVal val="visible"/>
                                      </p:to>
                                    </p:set>
                                    <p:animEffect transition="in" filter="wipe(down)">
                                      <p:cBhvr>
                                        <p:cTn id="62" dur="500"/>
                                        <p:tgtEl>
                                          <p:spTgt spid="9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4" fill="hold" grpId="1"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down)">
                                      <p:cBhvr>
                                        <p:cTn id="70" dur="2000"/>
                                        <p:tgtEl>
                                          <p:spTgt spid="88"/>
                                        </p:tgtEl>
                                      </p:cBhvr>
                                    </p:animEffect>
                                  </p:childTnLst>
                                </p:cTn>
                              </p:par>
                              <p:par>
                                <p:cTn id="71" presetID="9" presetClass="exit" presetSubtype="0" fill="hold" nodeType="withEffect">
                                  <p:stCondLst>
                                    <p:cond delay="0"/>
                                  </p:stCondLst>
                                  <p:childTnLst>
                                    <p:animEffect transition="out" filter="dissolv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par>
                                <p:cTn id="74" presetID="9" presetClass="exit" presetSubtype="0" fill="hold" nodeType="withEffect">
                                  <p:stCondLst>
                                    <p:cond delay="0"/>
                                  </p:stCondLst>
                                  <p:childTnLst>
                                    <p:animEffect transition="out" filter="dissolve">
                                      <p:cBhvr>
                                        <p:cTn id="75" dur="500"/>
                                        <p:tgtEl>
                                          <p:spTgt spid="28"/>
                                        </p:tgtEl>
                                      </p:cBhvr>
                                    </p:animEffect>
                                    <p:set>
                                      <p:cBhvr>
                                        <p:cTn id="76" dur="1" fill="hold">
                                          <p:stCondLst>
                                            <p:cond delay="499"/>
                                          </p:stCondLst>
                                        </p:cTn>
                                        <p:tgtEl>
                                          <p:spTgt spid="28"/>
                                        </p:tgtEl>
                                        <p:attrNameLst>
                                          <p:attrName>style.visibility</p:attrName>
                                        </p:attrNameLst>
                                      </p:cBhvr>
                                      <p:to>
                                        <p:strVal val="hidden"/>
                                      </p:to>
                                    </p:set>
                                  </p:childTnLst>
                                </p:cTn>
                              </p:par>
                              <p:par>
                                <p:cTn id="77" presetID="9" presetClass="exit" presetSubtype="0" fill="hold" nodeType="withEffect">
                                  <p:stCondLst>
                                    <p:cond delay="0"/>
                                  </p:stCondLst>
                                  <p:childTnLst>
                                    <p:animEffect transition="out" filter="dissolve">
                                      <p:cBhvr>
                                        <p:cTn id="78" dur="500"/>
                                        <p:tgtEl>
                                          <p:spTgt spid="29"/>
                                        </p:tgtEl>
                                      </p:cBhvr>
                                    </p:animEffect>
                                    <p:set>
                                      <p:cBhvr>
                                        <p:cTn id="79" dur="1" fill="hold">
                                          <p:stCondLst>
                                            <p:cond delay="499"/>
                                          </p:stCondLst>
                                        </p:cTn>
                                        <p:tgtEl>
                                          <p:spTgt spid="29"/>
                                        </p:tgtEl>
                                        <p:attrNameLst>
                                          <p:attrName>style.visibility</p:attrName>
                                        </p:attrNameLst>
                                      </p:cBhvr>
                                      <p:to>
                                        <p:strVal val="hidden"/>
                                      </p:to>
                                    </p:set>
                                  </p:childTnLst>
                                </p:cTn>
                              </p:par>
                              <p:par>
                                <p:cTn id="80" presetID="9" presetClass="exit" presetSubtype="0" fill="hold" nodeType="withEffect">
                                  <p:stCondLst>
                                    <p:cond delay="0"/>
                                  </p:stCondLst>
                                  <p:childTnLst>
                                    <p:animEffect transition="out" filter="dissolve">
                                      <p:cBhvr>
                                        <p:cTn id="81" dur="500"/>
                                        <p:tgtEl>
                                          <p:spTgt spid="30"/>
                                        </p:tgtEl>
                                      </p:cBhvr>
                                    </p:animEffect>
                                    <p:set>
                                      <p:cBhvr>
                                        <p:cTn id="82" dur="1" fill="hold">
                                          <p:stCondLst>
                                            <p:cond delay="499"/>
                                          </p:stCondLst>
                                        </p:cTn>
                                        <p:tgtEl>
                                          <p:spTgt spid="30"/>
                                        </p:tgtEl>
                                        <p:attrNameLst>
                                          <p:attrName>style.visibility</p:attrName>
                                        </p:attrNameLst>
                                      </p:cBhvr>
                                      <p:to>
                                        <p:strVal val="hidden"/>
                                      </p:to>
                                    </p:set>
                                  </p:childTnLst>
                                </p:cTn>
                              </p:par>
                              <p:par>
                                <p:cTn id="83" presetID="9" presetClass="exit" presetSubtype="0" fill="hold" nodeType="withEffect">
                                  <p:stCondLst>
                                    <p:cond delay="0"/>
                                  </p:stCondLst>
                                  <p:childTnLst>
                                    <p:animEffect transition="out" filter="dissolve">
                                      <p:cBhvr>
                                        <p:cTn id="84" dur="500"/>
                                        <p:tgtEl>
                                          <p:spTgt spid="31"/>
                                        </p:tgtEl>
                                      </p:cBhvr>
                                    </p:animEffect>
                                    <p:set>
                                      <p:cBhvr>
                                        <p:cTn id="85" dur="1" fill="hold">
                                          <p:stCondLst>
                                            <p:cond delay="499"/>
                                          </p:stCondLst>
                                        </p:cTn>
                                        <p:tgtEl>
                                          <p:spTgt spid="31"/>
                                        </p:tgtEl>
                                        <p:attrNameLst>
                                          <p:attrName>style.visibility</p:attrName>
                                        </p:attrNameLst>
                                      </p:cBhvr>
                                      <p:to>
                                        <p:strVal val="hidden"/>
                                      </p:to>
                                    </p:set>
                                  </p:childTnLst>
                                </p:cTn>
                              </p:par>
                              <p:par>
                                <p:cTn id="86" presetID="9" presetClass="exit" presetSubtype="0" fill="hold" nodeType="withEffect">
                                  <p:stCondLst>
                                    <p:cond delay="0"/>
                                  </p:stCondLst>
                                  <p:childTnLst>
                                    <p:animEffect transition="out" filter="dissolve">
                                      <p:cBhvr>
                                        <p:cTn id="87" dur="500"/>
                                        <p:tgtEl>
                                          <p:spTgt spid="32"/>
                                        </p:tgtEl>
                                      </p:cBhvr>
                                    </p:animEffect>
                                    <p:set>
                                      <p:cBhvr>
                                        <p:cTn id="88" dur="1" fill="hold">
                                          <p:stCondLst>
                                            <p:cond delay="499"/>
                                          </p:stCondLst>
                                        </p:cTn>
                                        <p:tgtEl>
                                          <p:spTgt spid="32"/>
                                        </p:tgtEl>
                                        <p:attrNameLst>
                                          <p:attrName>style.visibility</p:attrName>
                                        </p:attrNameLst>
                                      </p:cBhvr>
                                      <p:to>
                                        <p:strVal val="hidden"/>
                                      </p:to>
                                    </p:set>
                                  </p:childTnLst>
                                </p:cTn>
                              </p:par>
                              <p:par>
                                <p:cTn id="89" presetID="9" presetClass="exit" presetSubtype="0" fill="hold" nodeType="withEffect">
                                  <p:stCondLst>
                                    <p:cond delay="0"/>
                                  </p:stCondLst>
                                  <p:childTnLst>
                                    <p:animEffect transition="out" filter="dissolve">
                                      <p:cBhvr>
                                        <p:cTn id="90" dur="500"/>
                                        <p:tgtEl>
                                          <p:spTgt spid="33"/>
                                        </p:tgtEl>
                                      </p:cBhvr>
                                    </p:animEffect>
                                    <p:set>
                                      <p:cBhvr>
                                        <p:cTn id="91" dur="1" fill="hold">
                                          <p:stCondLst>
                                            <p:cond delay="499"/>
                                          </p:stCondLst>
                                        </p:cTn>
                                        <p:tgtEl>
                                          <p:spTgt spid="33"/>
                                        </p:tgtEl>
                                        <p:attrNameLst>
                                          <p:attrName>style.visibility</p:attrName>
                                        </p:attrNameLst>
                                      </p:cBhvr>
                                      <p:to>
                                        <p:strVal val="hidden"/>
                                      </p:to>
                                    </p:set>
                                  </p:childTnLst>
                                </p:cTn>
                              </p:par>
                              <p:par>
                                <p:cTn id="92" presetID="9" presetClass="exit" presetSubtype="0" fill="hold" nodeType="withEffect">
                                  <p:stCondLst>
                                    <p:cond delay="0"/>
                                  </p:stCondLst>
                                  <p:childTnLst>
                                    <p:animEffect transition="out" filter="dissolve">
                                      <p:cBhvr>
                                        <p:cTn id="93" dur="500"/>
                                        <p:tgtEl>
                                          <p:spTgt spid="42"/>
                                        </p:tgtEl>
                                      </p:cBhvr>
                                    </p:animEffect>
                                    <p:set>
                                      <p:cBhvr>
                                        <p:cTn id="94" dur="1" fill="hold">
                                          <p:stCondLst>
                                            <p:cond delay="499"/>
                                          </p:stCondLst>
                                        </p:cTn>
                                        <p:tgtEl>
                                          <p:spTgt spid="42"/>
                                        </p:tgtEl>
                                        <p:attrNameLst>
                                          <p:attrName>style.visibility</p:attrName>
                                        </p:attrNameLst>
                                      </p:cBhvr>
                                      <p:to>
                                        <p:strVal val="hidden"/>
                                      </p:to>
                                    </p:set>
                                  </p:childTnLst>
                                </p:cTn>
                              </p:par>
                              <p:par>
                                <p:cTn id="95" presetID="9" presetClass="exit" presetSubtype="0" fill="hold" nodeType="withEffect">
                                  <p:stCondLst>
                                    <p:cond delay="0"/>
                                  </p:stCondLst>
                                  <p:childTnLst>
                                    <p:animEffect transition="out" filter="dissolve">
                                      <p:cBhvr>
                                        <p:cTn id="96" dur="500"/>
                                        <p:tgtEl>
                                          <p:spTgt spid="45"/>
                                        </p:tgtEl>
                                      </p:cBhvr>
                                    </p:animEffect>
                                    <p:set>
                                      <p:cBhvr>
                                        <p:cTn id="97" dur="1" fill="hold">
                                          <p:stCondLst>
                                            <p:cond delay="499"/>
                                          </p:stCondLst>
                                        </p:cTn>
                                        <p:tgtEl>
                                          <p:spTgt spid="45"/>
                                        </p:tgtEl>
                                        <p:attrNameLst>
                                          <p:attrName>style.visibility</p:attrName>
                                        </p:attrNameLst>
                                      </p:cBhvr>
                                      <p:to>
                                        <p:strVal val="hidden"/>
                                      </p:to>
                                    </p:set>
                                  </p:childTnLst>
                                </p:cTn>
                              </p:par>
                              <p:par>
                                <p:cTn id="98" presetID="9" presetClass="exit" presetSubtype="0" fill="hold" nodeType="withEffect">
                                  <p:stCondLst>
                                    <p:cond delay="0"/>
                                  </p:stCondLst>
                                  <p:childTnLst>
                                    <p:animEffect transition="out" filter="dissolve">
                                      <p:cBhvr>
                                        <p:cTn id="99" dur="500"/>
                                        <p:tgtEl>
                                          <p:spTgt spid="43"/>
                                        </p:tgtEl>
                                      </p:cBhvr>
                                    </p:animEffect>
                                    <p:set>
                                      <p:cBhvr>
                                        <p:cTn id="100" dur="1" fill="hold">
                                          <p:stCondLst>
                                            <p:cond delay="499"/>
                                          </p:stCondLst>
                                        </p:cTn>
                                        <p:tgtEl>
                                          <p:spTgt spid="43"/>
                                        </p:tgtEl>
                                        <p:attrNameLst>
                                          <p:attrName>style.visibility</p:attrName>
                                        </p:attrNameLst>
                                      </p:cBhvr>
                                      <p:to>
                                        <p:strVal val="hidden"/>
                                      </p:to>
                                    </p:set>
                                  </p:childTnLst>
                                </p:cTn>
                              </p:par>
                              <p:par>
                                <p:cTn id="101" presetID="9" presetClass="exit" presetSubtype="0" fill="hold" nodeType="withEffect">
                                  <p:stCondLst>
                                    <p:cond delay="0"/>
                                  </p:stCondLst>
                                  <p:childTnLst>
                                    <p:animEffect transition="out" filter="dissolve">
                                      <p:cBhvr>
                                        <p:cTn id="102" dur="500"/>
                                        <p:tgtEl>
                                          <p:spTgt spid="44"/>
                                        </p:tgtEl>
                                      </p:cBhvr>
                                    </p:animEffect>
                                    <p:set>
                                      <p:cBhvr>
                                        <p:cTn id="103" dur="1" fill="hold">
                                          <p:stCondLst>
                                            <p:cond delay="499"/>
                                          </p:stCondLst>
                                        </p:cTn>
                                        <p:tgtEl>
                                          <p:spTgt spid="44"/>
                                        </p:tgtEl>
                                        <p:attrNameLst>
                                          <p:attrName>style.visibility</p:attrName>
                                        </p:attrNameLst>
                                      </p:cBhvr>
                                      <p:to>
                                        <p:strVal val="hidden"/>
                                      </p:to>
                                    </p:set>
                                  </p:childTnLst>
                                </p:cTn>
                              </p:par>
                              <p:par>
                                <p:cTn id="104" presetID="9" presetClass="exit" presetSubtype="0" fill="hold" grpId="1" nodeType="withEffect">
                                  <p:stCondLst>
                                    <p:cond delay="0"/>
                                  </p:stCondLst>
                                  <p:childTnLst>
                                    <p:animEffect transition="out" filter="dissolve">
                                      <p:cBhvr>
                                        <p:cTn id="105" dur="500"/>
                                        <p:tgtEl>
                                          <p:spTgt spid="93"/>
                                        </p:tgtEl>
                                      </p:cBhvr>
                                    </p:animEffect>
                                    <p:set>
                                      <p:cBhvr>
                                        <p:cTn id="106" dur="1" fill="hold">
                                          <p:stCondLst>
                                            <p:cond delay="499"/>
                                          </p:stCondLst>
                                        </p:cTn>
                                        <p:tgtEl>
                                          <p:spTgt spid="93"/>
                                        </p:tgtEl>
                                        <p:attrNameLst>
                                          <p:attrName>style.visibility</p:attrName>
                                        </p:attrNameLst>
                                      </p:cBhvr>
                                      <p:to>
                                        <p:strVal val="hidden"/>
                                      </p:to>
                                    </p:set>
                                  </p:childTnLst>
                                </p:cTn>
                              </p:par>
                              <p:par>
                                <p:cTn id="107" presetID="9" presetClass="exit" presetSubtype="0" fill="hold" grpId="1" nodeType="withEffect">
                                  <p:stCondLst>
                                    <p:cond delay="0"/>
                                  </p:stCondLst>
                                  <p:childTnLst>
                                    <p:animEffect transition="out" filter="dissolve">
                                      <p:cBhvr>
                                        <p:cTn id="108" dur="500"/>
                                        <p:tgtEl>
                                          <p:spTgt spid="95"/>
                                        </p:tgtEl>
                                      </p:cBhvr>
                                    </p:animEffect>
                                    <p:set>
                                      <p:cBhvr>
                                        <p:cTn id="109" dur="1" fill="hold">
                                          <p:stCondLst>
                                            <p:cond delay="499"/>
                                          </p:stCondLst>
                                        </p:cTn>
                                        <p:tgtEl>
                                          <p:spTgt spid="95"/>
                                        </p:tgtEl>
                                        <p:attrNameLst>
                                          <p:attrName>style.visibility</p:attrName>
                                        </p:attrNameLst>
                                      </p:cBhvr>
                                      <p:to>
                                        <p:strVal val="hidden"/>
                                      </p:to>
                                    </p:set>
                                  </p:childTnLst>
                                </p:cTn>
                              </p:par>
                              <p:par>
                                <p:cTn id="110" presetID="9" presetClass="exit" presetSubtype="0" fill="hold" grpId="1" nodeType="withEffect">
                                  <p:stCondLst>
                                    <p:cond delay="0"/>
                                  </p:stCondLst>
                                  <p:childTnLst>
                                    <p:animEffect transition="out" filter="dissolve">
                                      <p:cBhvr>
                                        <p:cTn id="111" dur="500"/>
                                        <p:tgtEl>
                                          <p:spTgt spid="94"/>
                                        </p:tgtEl>
                                      </p:cBhvr>
                                    </p:animEffect>
                                    <p:set>
                                      <p:cBhvr>
                                        <p:cTn id="112" dur="1" fill="hold">
                                          <p:stCondLst>
                                            <p:cond delay="499"/>
                                          </p:stCondLst>
                                        </p:cTn>
                                        <p:tgtEl>
                                          <p:spTgt spid="94"/>
                                        </p:tgtEl>
                                        <p:attrNameLst>
                                          <p:attrName>style.visibility</p:attrName>
                                        </p:attrNameLst>
                                      </p:cBhvr>
                                      <p:to>
                                        <p:strVal val="hidden"/>
                                      </p:to>
                                    </p:set>
                                  </p:childTnLst>
                                </p:cTn>
                              </p:par>
                              <p:par>
                                <p:cTn id="113" presetID="9" presetClass="exit" presetSubtype="0" fill="hold" grpId="1" nodeType="withEffect">
                                  <p:stCondLst>
                                    <p:cond delay="0"/>
                                  </p:stCondLst>
                                  <p:childTnLst>
                                    <p:animEffect transition="out" filter="dissolve">
                                      <p:cBhvr>
                                        <p:cTn id="114" dur="500"/>
                                        <p:tgtEl>
                                          <p:spTgt spid="96"/>
                                        </p:tgtEl>
                                      </p:cBhvr>
                                    </p:animEffect>
                                    <p:set>
                                      <p:cBhvr>
                                        <p:cTn id="115" dur="1" fill="hold">
                                          <p:stCondLst>
                                            <p:cond delay="499"/>
                                          </p:stCondLst>
                                        </p:cTn>
                                        <p:tgtEl>
                                          <p:spTgt spid="96"/>
                                        </p:tgtEl>
                                        <p:attrNameLst>
                                          <p:attrName>style.visibility</p:attrName>
                                        </p:attrNameLst>
                                      </p:cBhvr>
                                      <p:to>
                                        <p:strVal val="hidden"/>
                                      </p:to>
                                    </p:set>
                                  </p:childTnLst>
                                </p:cTn>
                              </p:par>
                            </p:childTnLst>
                          </p:cTn>
                        </p:par>
                      </p:childTnLst>
                    </p:cTn>
                  </p:par>
                  <p:par>
                    <p:cTn id="116" fill="hold">
                      <p:stCondLst>
                        <p:cond delay="indefinite"/>
                      </p:stCondLst>
                      <p:childTnLst>
                        <p:par>
                          <p:cTn id="117" fill="hold">
                            <p:stCondLst>
                              <p:cond delay="0"/>
                            </p:stCondLst>
                            <p:childTnLst>
                              <p:par>
                                <p:cTn id="118" presetID="0" presetClass="path" presetSubtype="0" accel="50000" decel="50000" fill="hold" nodeType="clickEffect">
                                  <p:stCondLst>
                                    <p:cond delay="0"/>
                                  </p:stCondLst>
                                  <p:childTnLst>
                                    <p:animMotion origin="layout" path="M 0.02409 0.01018 C 0.03529 -0.00834 0.04648 -0.02662 0.06562 -0.04121 C 0.08476 -0.05556 0.1138 -0.06783 0.13854 -0.07662 C 0.16328 -0.08565 0.18502 -0.08426 0.21406 -0.09491 C 0.2431 -0.10579 0.28698 -0.13148 0.31276 -0.14167 C 0.33854 -0.15185 0.34909 -0.1588 0.36875 -0.15625 C 0.38841 -0.15371 0.41185 -0.13727 0.43073 -0.12616 C 0.44987 -0.11505 0.46562 -0.09213 0.48281 -0.08959 C 0.49987 -0.08681 0.51719 -0.09329 0.53372 -0.11042 C 0.55013 -0.12778 0.55521 -0.1588 0.5819 -0.19283 C 0.60872 -0.22662 0.68919 -0.28079 0.6944 -0.31412 " pathEditMode="relative" rAng="0" ptsTypes="AAAAAAAAAAA">
                                      <p:cBhvr>
                                        <p:cTn id="119" dur="3000" fill="hold"/>
                                        <p:tgtEl>
                                          <p:spTgt spid="77"/>
                                        </p:tgtEl>
                                        <p:attrNameLst>
                                          <p:attrName>ppt_x</p:attrName>
                                          <p:attrName>ppt_y</p:attrName>
                                        </p:attrNameLst>
                                      </p:cBhvr>
                                      <p:rCtr x="33516" y="-16227"/>
                                    </p:animMotion>
                                  </p:childTnLst>
                                </p:cTn>
                              </p:par>
                              <p:par>
                                <p:cTn id="120" presetID="22" presetClass="entr" presetSubtype="8" fill="hold" grpId="0" nodeType="withEffect">
                                  <p:stCondLst>
                                    <p:cond delay="0"/>
                                  </p:stCondLst>
                                  <p:childTnLst>
                                    <p:set>
                                      <p:cBhvr>
                                        <p:cTn id="121" dur="1" fill="hold">
                                          <p:stCondLst>
                                            <p:cond delay="0"/>
                                          </p:stCondLst>
                                        </p:cTn>
                                        <p:tgtEl>
                                          <p:spTgt spid="76"/>
                                        </p:tgtEl>
                                        <p:attrNameLst>
                                          <p:attrName>style.visibility</p:attrName>
                                        </p:attrNameLst>
                                      </p:cBhvr>
                                      <p:to>
                                        <p:strVal val="visible"/>
                                      </p:to>
                                    </p:set>
                                    <p:animEffect transition="in" filter="wipe(left)">
                                      <p:cBhvr>
                                        <p:cTn id="122" dur="3000"/>
                                        <p:tgtEl>
                                          <p:spTgt spid="76"/>
                                        </p:tgtEl>
                                      </p:cBhvr>
                                    </p:animEffect>
                                  </p:childTnLst>
                                </p:cTn>
                              </p:par>
                              <p:par>
                                <p:cTn id="123" presetID="9" presetClass="exit" presetSubtype="0" fill="hold" nodeType="withEffect">
                                  <p:stCondLst>
                                    <p:cond delay="0"/>
                                  </p:stCondLst>
                                  <p:childTnLst>
                                    <p:animEffect transition="out" filter="dissolve">
                                      <p:cBhvr>
                                        <p:cTn id="124" dur="500"/>
                                        <p:tgtEl>
                                          <p:spTgt spid="84"/>
                                        </p:tgtEl>
                                      </p:cBhvr>
                                    </p:animEffect>
                                    <p:set>
                                      <p:cBhvr>
                                        <p:cTn id="125" dur="1" fill="hold">
                                          <p:stCondLst>
                                            <p:cond delay="499"/>
                                          </p:stCondLst>
                                        </p:cTn>
                                        <p:tgtEl>
                                          <p:spTgt spid="84"/>
                                        </p:tgtEl>
                                        <p:attrNameLst>
                                          <p:attrName>style.visibility</p:attrName>
                                        </p:attrNameLst>
                                      </p:cBhvr>
                                      <p:to>
                                        <p:strVal val="hidden"/>
                                      </p:to>
                                    </p:set>
                                  </p:childTnLst>
                                </p:cTn>
                              </p:par>
                              <p:par>
                                <p:cTn id="126" presetID="9" presetClass="exit" presetSubtype="0" fill="hold" grpId="1" nodeType="withEffect">
                                  <p:stCondLst>
                                    <p:cond delay="0"/>
                                  </p:stCondLst>
                                  <p:childTnLst>
                                    <p:animEffect transition="out" filter="dissolve">
                                      <p:cBhvr>
                                        <p:cTn id="127" dur="500"/>
                                        <p:tgtEl>
                                          <p:spTgt spid="61"/>
                                        </p:tgtEl>
                                      </p:cBhvr>
                                    </p:animEffect>
                                    <p:set>
                                      <p:cBhvr>
                                        <p:cTn id="128" dur="1" fill="hold">
                                          <p:stCondLst>
                                            <p:cond delay="499"/>
                                          </p:stCondLst>
                                        </p:cTn>
                                        <p:tgtEl>
                                          <p:spTgt spid="61"/>
                                        </p:tgtEl>
                                        <p:attrNameLst>
                                          <p:attrName>style.visibility</p:attrName>
                                        </p:attrNameLst>
                                      </p:cBhvr>
                                      <p:to>
                                        <p:strVal val="hidden"/>
                                      </p:to>
                                    </p:set>
                                  </p:childTnLst>
                                </p:cTn>
                              </p:par>
                              <p:par>
                                <p:cTn id="129" presetID="9" presetClass="exit" presetSubtype="0" fill="hold" nodeType="withEffect">
                                  <p:stCondLst>
                                    <p:cond delay="5000"/>
                                  </p:stCondLst>
                                  <p:childTnLst>
                                    <p:animEffect transition="out" filter="dissolve">
                                      <p:cBhvr>
                                        <p:cTn id="130" dur="500"/>
                                        <p:tgtEl>
                                          <p:spTgt spid="77"/>
                                        </p:tgtEl>
                                      </p:cBhvr>
                                    </p:animEffect>
                                    <p:set>
                                      <p:cBhvr>
                                        <p:cTn id="131" dur="1" fill="hold">
                                          <p:stCondLst>
                                            <p:cond delay="499"/>
                                          </p:stCondLst>
                                        </p:cTn>
                                        <p:tgtEl>
                                          <p:spTgt spid="77"/>
                                        </p:tgtEl>
                                        <p:attrNameLst>
                                          <p:attrName>style.visibility</p:attrName>
                                        </p:attrNameLst>
                                      </p:cBhvr>
                                      <p:to>
                                        <p:strVal val="hidden"/>
                                      </p:to>
                                    </p:set>
                                  </p:childTnLst>
                                </p:cTn>
                              </p:par>
                              <p:par>
                                <p:cTn id="132" presetID="22" presetClass="entr" presetSubtype="4" fill="hold" grpId="0" nodeType="withEffect">
                                  <p:stCondLst>
                                    <p:cond delay="0"/>
                                  </p:stCondLst>
                                  <p:childTnLst>
                                    <p:set>
                                      <p:cBhvr>
                                        <p:cTn id="133" dur="1" fill="hold">
                                          <p:stCondLst>
                                            <p:cond delay="0"/>
                                          </p:stCondLst>
                                        </p:cTn>
                                        <p:tgtEl>
                                          <p:spTgt spid="87"/>
                                        </p:tgtEl>
                                        <p:attrNameLst>
                                          <p:attrName>style.visibility</p:attrName>
                                        </p:attrNameLst>
                                      </p:cBhvr>
                                      <p:to>
                                        <p:strVal val="visible"/>
                                      </p:to>
                                    </p:set>
                                    <p:animEffect transition="in" filter="wipe(down)">
                                      <p:cBhvr>
                                        <p:cTn id="134" dur="2000"/>
                                        <p:tgtEl>
                                          <p:spTgt spid="87"/>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90"/>
                                        </p:tgtEl>
                                        <p:attrNameLst>
                                          <p:attrName>style.visibility</p:attrName>
                                        </p:attrNameLst>
                                      </p:cBhvr>
                                      <p:to>
                                        <p:strVal val="visible"/>
                                      </p:to>
                                    </p:set>
                                    <p:animEffect transition="in" filter="wipe(left)">
                                      <p:cBhvr>
                                        <p:cTn id="139" dur="3000"/>
                                        <p:tgtEl>
                                          <p:spTgt spid="90"/>
                                        </p:tgtEl>
                                      </p:cBhvr>
                                    </p:animEffect>
                                  </p:childTnLst>
                                </p:cTn>
                              </p:par>
                              <p:par>
                                <p:cTn id="140" presetID="0" presetClass="path" presetSubtype="0" accel="50000" decel="50000" fill="hold" nodeType="withEffect">
                                  <p:stCondLst>
                                    <p:cond delay="0"/>
                                  </p:stCondLst>
                                  <p:childTnLst>
                                    <p:animMotion origin="layout" path="M 0.01198 0.01852 L 0.34883 -0.17084 L 0.34883 -0.17084 L 0.69101 -0.31042 " pathEditMode="relative" ptsTypes="AAAA">
                                      <p:cBhvr>
                                        <p:cTn id="141" dur="3000" fill="hold"/>
                                        <p:tgtEl>
                                          <p:spTgt spid="5"/>
                                        </p:tgtEl>
                                        <p:attrNameLst>
                                          <p:attrName>ppt_x</p:attrName>
                                          <p:attrName>ppt_y</p:attrName>
                                        </p:attrNameLst>
                                      </p:cBhvr>
                                    </p:animMotion>
                                  </p:childTnLst>
                                </p:cTn>
                              </p:par>
                              <p:par>
                                <p:cTn id="142" presetID="22" presetClass="entr" presetSubtype="4" fill="hold" grpId="0" nodeType="withEffect">
                                  <p:stCondLst>
                                    <p:cond delay="0"/>
                                  </p:stCondLst>
                                  <p:childTnLst>
                                    <p:set>
                                      <p:cBhvr>
                                        <p:cTn id="143" dur="1" fill="hold">
                                          <p:stCondLst>
                                            <p:cond delay="0"/>
                                          </p:stCondLst>
                                        </p:cTn>
                                        <p:tgtEl>
                                          <p:spTgt spid="92"/>
                                        </p:tgtEl>
                                        <p:attrNameLst>
                                          <p:attrName>style.visibility</p:attrName>
                                        </p:attrNameLst>
                                      </p:cBhvr>
                                      <p:to>
                                        <p:strVal val="visible"/>
                                      </p:to>
                                    </p:set>
                                    <p:animEffect transition="in" filter="wipe(down)">
                                      <p:cBhvr>
                                        <p:cTn id="144" dur="3000"/>
                                        <p:tgtEl>
                                          <p:spTgt spid="92"/>
                                        </p:tgtEl>
                                      </p:cBhvr>
                                    </p:animEffect>
                                  </p:childTnLst>
                                </p:cTn>
                              </p:par>
                              <p:par>
                                <p:cTn id="145" presetID="9" presetClass="exit" presetSubtype="0" fill="hold" grpId="1" nodeType="withEffect">
                                  <p:stCondLst>
                                    <p:cond delay="0"/>
                                  </p:stCondLst>
                                  <p:childTnLst>
                                    <p:animEffect transition="out" filter="dissolve">
                                      <p:cBhvr>
                                        <p:cTn id="146" dur="500"/>
                                        <p:tgtEl>
                                          <p:spTgt spid="76"/>
                                        </p:tgtEl>
                                      </p:cBhvr>
                                    </p:animEffect>
                                    <p:set>
                                      <p:cBhvr>
                                        <p:cTn id="147" dur="1" fill="hold">
                                          <p:stCondLst>
                                            <p:cond delay="499"/>
                                          </p:stCondLst>
                                        </p:cTn>
                                        <p:tgtEl>
                                          <p:spTgt spid="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76" grpId="0" animBg="1"/>
      <p:bldP spid="76" grpId="1" animBg="1"/>
      <p:bldP spid="86" grpId="0" animBg="1"/>
      <p:bldP spid="88" grpId="1" animBg="1"/>
      <p:bldP spid="87" grpId="0" animBg="1"/>
      <p:bldP spid="90" grpId="0" animBg="1"/>
      <p:bldP spid="92" grpId="0" animBg="1"/>
      <p:bldP spid="93" grpId="0"/>
      <p:bldP spid="93" grpId="1"/>
      <p:bldP spid="94" grpId="0"/>
      <p:bldP spid="94" grpId="1"/>
      <p:bldP spid="95" grpId="0"/>
      <p:bldP spid="95" grpId="1"/>
      <p:bldP spid="96" grpId="0"/>
      <p:bldP spid="9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765E36-1C74-9113-18FA-0EB635F5770D}"/>
              </a:ext>
            </a:extLst>
          </p:cNvPr>
          <p:cNvSpPr>
            <a:spLocks noGrp="1"/>
          </p:cNvSpPr>
          <p:nvPr>
            <p:ph idx="1"/>
          </p:nvPr>
        </p:nvSpPr>
        <p:spPr/>
        <p:txBody>
          <a:bodyPr>
            <a:normAutofit/>
          </a:bodyPr>
          <a:lstStyle/>
          <a:p>
            <a:pPr marL="0" indent="0">
              <a:buNone/>
            </a:pPr>
            <a:r>
              <a:rPr lang="en-US" altLang="en-US" b="1" dirty="0">
                <a:ea typeface="ＭＳ Ｐゴシック" panose="020B0600070205080204" pitchFamily="34" charset="-128"/>
              </a:rPr>
              <a:t>Differential Dynamic Programming (DDP)</a:t>
            </a:r>
            <a:r>
              <a:rPr lang="en-US" altLang="en-US" dirty="0">
                <a:ea typeface="ＭＳ Ｐゴシック" panose="020B0600070205080204" pitchFamily="34" charset="-128"/>
              </a:rPr>
              <a:t>: </a:t>
            </a:r>
          </a:p>
          <a:p>
            <a:r>
              <a:rPr lang="en-US" altLang="en-US" dirty="0">
                <a:ea typeface="ＭＳ Ｐゴシック" panose="020B0600070205080204" pitchFamily="34" charset="-128"/>
              </a:rPr>
              <a:t>Given nominal trajectory, use linear (or quadratic) approximation of system nonlinear dynamics and quadratic approximation of cost, yields updates that quadratically converge</a:t>
            </a:r>
          </a:p>
          <a:p>
            <a:r>
              <a:rPr lang="en-US" altLang="en-US" kern="0" dirty="0">
                <a:ea typeface="ＭＳ Ｐゴシック" panose="020B0600070205080204" pitchFamily="34" charset="-128"/>
              </a:rPr>
              <a:t>Standard DDP does not handle state or control constraints</a:t>
            </a:r>
          </a:p>
          <a:p>
            <a:pPr marL="0" indent="0">
              <a:buNone/>
            </a:pPr>
            <a:endParaRPr lang="en-US" altLang="en-US" b="1" kern="0" dirty="0">
              <a:ea typeface="ＭＳ Ｐゴシック" panose="020B0600070205080204" pitchFamily="34" charset="-128"/>
            </a:endParaRPr>
          </a:p>
          <a:p>
            <a:pPr marL="0" indent="0">
              <a:buNone/>
            </a:pPr>
            <a:r>
              <a:rPr lang="en-US" altLang="en-US" b="1" kern="0" dirty="0">
                <a:ea typeface="ＭＳ Ｐゴシック" panose="020B0600070205080204" pitchFamily="34" charset="-128"/>
              </a:rPr>
              <a:t>Augmented </a:t>
            </a:r>
            <a:r>
              <a:rPr lang="en-US" altLang="en-US" b="1" kern="0" dirty="0" err="1">
                <a:ea typeface="ＭＳ Ｐゴシック" panose="020B0600070205080204" pitchFamily="34" charset="-128"/>
              </a:rPr>
              <a:t>Lagrangian</a:t>
            </a:r>
            <a:r>
              <a:rPr lang="en-US" altLang="en-US" b="1" kern="0" dirty="0">
                <a:ea typeface="ＭＳ Ｐゴシック" panose="020B0600070205080204" pitchFamily="34" charset="-128"/>
              </a:rPr>
              <a:t> DDP (AL-DDP)</a:t>
            </a:r>
            <a:r>
              <a:rPr lang="en-US" altLang="en-US" b="1" dirty="0">
                <a:ea typeface="ＭＳ Ｐゴシック" panose="020B0600070205080204" pitchFamily="34" charset="-128"/>
              </a:rPr>
              <a:t>:</a:t>
            </a:r>
          </a:p>
          <a:p>
            <a:r>
              <a:rPr lang="en-US" altLang="en-US" kern="0" dirty="0">
                <a:ea typeface="ＭＳ Ｐゴシック" panose="020B0600070205080204" pitchFamily="34" charset="-128"/>
              </a:rPr>
              <a:t>Adds state constraints to the original optimal control problem</a:t>
            </a:r>
          </a:p>
          <a:p>
            <a:r>
              <a:rPr lang="en-US" altLang="en-US" kern="0" dirty="0">
                <a:ea typeface="ＭＳ Ｐゴシック" panose="020B0600070205080204" pitchFamily="34" charset="-128"/>
              </a:rPr>
              <a:t>Convert single constrained problem into series of unconstrained problems using penalty functions</a:t>
            </a:r>
          </a:p>
          <a:p>
            <a:r>
              <a:rPr lang="en-US" altLang="en-US" kern="0" dirty="0">
                <a:ea typeface="ＭＳ Ｐゴシック" panose="020B0600070205080204" pitchFamily="34" charset="-128"/>
              </a:rPr>
              <a:t>Optimization for state constraints greatly </a:t>
            </a:r>
            <a:r>
              <a:rPr lang="en-US" altLang="en-US" b="1" kern="0" dirty="0">
                <a:ea typeface="ＭＳ Ｐゴシック" panose="020B0600070205080204" pitchFamily="34" charset="-128"/>
              </a:rPr>
              <a:t>increases computational complexity</a:t>
            </a:r>
            <a:r>
              <a:rPr lang="en-US" altLang="en-US" kern="0" dirty="0">
                <a:ea typeface="ＭＳ Ｐゴシック" panose="020B0600070205080204" pitchFamily="34" charset="-128"/>
              </a:rPr>
              <a:t>, requires an </a:t>
            </a:r>
            <a:r>
              <a:rPr lang="en-US" altLang="en-US" b="1" kern="0" dirty="0">
                <a:ea typeface="ＭＳ Ｐゴシック" panose="020B0600070205080204" pitchFamily="34" charset="-128"/>
              </a:rPr>
              <a:t>inner and outer loop</a:t>
            </a:r>
            <a:endParaRPr lang="en-US" altLang="en-US" kern="0" dirty="0">
              <a:ea typeface="ＭＳ Ｐゴシック" panose="020B0600070205080204" pitchFamily="34" charset="-128"/>
            </a:endParaRPr>
          </a:p>
          <a:p>
            <a:pPr marL="285750" indent="-285750">
              <a:buFont typeface="Arial" panose="020B0604020202020204" pitchFamily="34" charset="0"/>
              <a:buChar char="•"/>
            </a:pPr>
            <a:endParaRPr lang="en-US" sz="2000" dirty="0"/>
          </a:p>
          <a:p>
            <a:endParaRPr lang="en-US" dirty="0"/>
          </a:p>
        </p:txBody>
      </p:sp>
      <p:pic>
        <p:nvPicPr>
          <p:cNvPr id="3" name="Picture 2" descr="Text, schematic&#10;&#10;Description automatically generated">
            <a:extLst>
              <a:ext uri="{FF2B5EF4-FFF2-40B4-BE49-F238E27FC236}">
                <a16:creationId xmlns:a16="http://schemas.microsoft.com/office/drawing/2014/main" id="{3B04459C-8729-9C26-3A70-1974E9ED2E36}"/>
              </a:ext>
            </a:extLst>
          </p:cNvPr>
          <p:cNvPicPr>
            <a:picLocks noChangeAspect="1"/>
          </p:cNvPicPr>
          <p:nvPr/>
        </p:nvPicPr>
        <p:blipFill>
          <a:blip r:embed="rId4"/>
          <a:stretch>
            <a:fillRect/>
          </a:stretch>
        </p:blipFill>
        <p:spPr>
          <a:xfrm>
            <a:off x="3416843" y="4876800"/>
            <a:ext cx="5664200" cy="1244600"/>
          </a:xfrm>
          <a:prstGeom prst="rect">
            <a:avLst/>
          </a:prstGeom>
        </p:spPr>
      </p:pic>
      <p:pic>
        <p:nvPicPr>
          <p:cNvPr id="6" name="Picture 5" descr="Text, letter&#10;&#10;Description automatically generated">
            <a:extLst>
              <a:ext uri="{FF2B5EF4-FFF2-40B4-BE49-F238E27FC236}">
                <a16:creationId xmlns:a16="http://schemas.microsoft.com/office/drawing/2014/main" id="{67966FC2-F305-6486-3484-4C764888E953}"/>
              </a:ext>
            </a:extLst>
          </p:cNvPr>
          <p:cNvPicPr>
            <a:picLocks noChangeAspect="1"/>
          </p:cNvPicPr>
          <p:nvPr/>
        </p:nvPicPr>
        <p:blipFill>
          <a:blip r:embed="rId5"/>
          <a:stretch>
            <a:fillRect/>
          </a:stretch>
        </p:blipFill>
        <p:spPr>
          <a:xfrm>
            <a:off x="363267" y="4656991"/>
            <a:ext cx="5303520" cy="1309278"/>
          </a:xfrm>
          <a:prstGeom prst="rect">
            <a:avLst/>
          </a:prstGeom>
        </p:spPr>
      </p:pic>
      <p:pic>
        <p:nvPicPr>
          <p:cNvPr id="10" name="Picture 9" descr="Text&#10;&#10;Description automatically generated">
            <a:extLst>
              <a:ext uri="{FF2B5EF4-FFF2-40B4-BE49-F238E27FC236}">
                <a16:creationId xmlns:a16="http://schemas.microsoft.com/office/drawing/2014/main" id="{8F3E49E2-754A-E6A9-1E90-1804169F2D93}"/>
              </a:ext>
            </a:extLst>
          </p:cNvPr>
          <p:cNvPicPr>
            <a:picLocks noChangeAspect="1"/>
          </p:cNvPicPr>
          <p:nvPr/>
        </p:nvPicPr>
        <p:blipFill>
          <a:blip r:embed="rId6"/>
          <a:stretch>
            <a:fillRect/>
          </a:stretch>
        </p:blipFill>
        <p:spPr>
          <a:xfrm>
            <a:off x="6522124" y="4746992"/>
            <a:ext cx="5370822" cy="1504216"/>
          </a:xfrm>
          <a:prstGeom prst="rect">
            <a:avLst/>
          </a:prstGeom>
        </p:spPr>
      </p:pic>
      <p:sp>
        <p:nvSpPr>
          <p:cNvPr id="11" name="TextBox 10">
            <a:extLst>
              <a:ext uri="{FF2B5EF4-FFF2-40B4-BE49-F238E27FC236}">
                <a16:creationId xmlns:a16="http://schemas.microsoft.com/office/drawing/2014/main" id="{E37E37E2-819D-C554-2E5B-AE085B5281CE}"/>
              </a:ext>
            </a:extLst>
          </p:cNvPr>
          <p:cNvSpPr txBox="1"/>
          <p:nvPr/>
        </p:nvSpPr>
        <p:spPr>
          <a:xfrm>
            <a:off x="5666787" y="5361987"/>
            <a:ext cx="8553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34" charset="-128"/>
                <a:cs typeface="+mn-cs"/>
              </a:rPr>
              <a:t>where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3">
            <a:extLst>
              <a:ext uri="{FF2B5EF4-FFF2-40B4-BE49-F238E27FC236}">
                <a16:creationId xmlns:a16="http://schemas.microsoft.com/office/drawing/2014/main" id="{FA8A931B-5140-7EDD-180D-B4F7A27407D0}"/>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12" name="Group 11">
            <a:extLst>
              <a:ext uri="{FF2B5EF4-FFF2-40B4-BE49-F238E27FC236}">
                <a16:creationId xmlns:a16="http://schemas.microsoft.com/office/drawing/2014/main" id="{33A3B6EE-6873-A049-0B80-B454E0FB16B0}"/>
              </a:ext>
            </a:extLst>
          </p:cNvPr>
          <p:cNvGrpSpPr/>
          <p:nvPr/>
        </p:nvGrpSpPr>
        <p:grpSpPr>
          <a:xfrm>
            <a:off x="0" y="-25892"/>
            <a:ext cx="9226550" cy="764682"/>
            <a:chOff x="0" y="-10017"/>
            <a:chExt cx="9226550" cy="764682"/>
          </a:xfrm>
          <a:solidFill>
            <a:srgbClr val="1D88E5"/>
          </a:solidFill>
        </p:grpSpPr>
        <p:sp>
          <p:nvSpPr>
            <p:cNvPr id="13" name="Rectangle 12">
              <a:extLst>
                <a:ext uri="{FF2B5EF4-FFF2-40B4-BE49-F238E27FC236}">
                  <a16:creationId xmlns:a16="http://schemas.microsoft.com/office/drawing/2014/main" id="{91ED3239-76DC-B107-946B-FD7A3A22AB51}"/>
                </a:ext>
              </a:extLst>
            </p:cNvPr>
            <p:cNvSpPr/>
            <p:nvPr/>
          </p:nvSpPr>
          <p:spPr>
            <a:xfrm>
              <a:off x="0" y="-1001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7FE059FD-98BA-018B-6DA0-E8590588B40E}"/>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0584DB9E-2577-A561-99BE-91F118CD821B}"/>
              </a:ext>
            </a:extLst>
          </p:cNvPr>
          <p:cNvSpPr>
            <a:spLocks noGrp="1"/>
          </p:cNvSpPr>
          <p:nvPr>
            <p:ph type="title"/>
          </p:nvPr>
        </p:nvSpPr>
        <p:spPr>
          <a:xfrm>
            <a:off x="312232" y="118838"/>
            <a:ext cx="10507701" cy="499840"/>
          </a:xfrm>
        </p:spPr>
        <p:txBody>
          <a:bodyPr/>
          <a:lstStyle/>
          <a:p>
            <a:r>
              <a:rPr lang="en-US" dirty="0">
                <a:solidFill>
                  <a:schemeClr val="bg1"/>
                </a:solidFill>
              </a:rPr>
              <a:t>DDP and AL-DDP </a:t>
            </a:r>
          </a:p>
        </p:txBody>
      </p:sp>
      <p:sp>
        <p:nvSpPr>
          <p:cNvPr id="9" name="Footer Placeholder 8">
            <a:extLst>
              <a:ext uri="{FF2B5EF4-FFF2-40B4-BE49-F238E27FC236}">
                <a16:creationId xmlns:a16="http://schemas.microsoft.com/office/drawing/2014/main" id="{CBB52B7F-D75E-9339-02EE-E43005F08579}"/>
              </a:ext>
            </a:extLst>
          </p:cNvPr>
          <p:cNvSpPr>
            <a:spLocks noGrp="1"/>
          </p:cNvSpPr>
          <p:nvPr>
            <p:ph type="ftr" sz="quarter" idx="11"/>
          </p:nvPr>
        </p:nvSpPr>
        <p:spPr/>
        <p:txBody>
          <a:bodyPr/>
          <a:lstStyle/>
          <a:p>
            <a:pPr>
              <a:defRPr/>
            </a:pPr>
            <a:r>
              <a:rPr lang="nb-NO"/>
              <a:t>NASA Langley Research Center</a:t>
            </a:r>
            <a:endParaRPr lang="en-US" dirty="0"/>
          </a:p>
        </p:txBody>
      </p:sp>
      <p:sp>
        <p:nvSpPr>
          <p:cNvPr id="15" name="Slide Number Placeholder 14">
            <a:extLst>
              <a:ext uri="{FF2B5EF4-FFF2-40B4-BE49-F238E27FC236}">
                <a16:creationId xmlns:a16="http://schemas.microsoft.com/office/drawing/2014/main" id="{39E3F418-B642-459C-C3F5-5C0F430E1E48}"/>
              </a:ext>
            </a:extLst>
          </p:cNvPr>
          <p:cNvSpPr>
            <a:spLocks noGrp="1"/>
          </p:cNvSpPr>
          <p:nvPr>
            <p:ph type="sldNum" sz="quarter" idx="12"/>
          </p:nvPr>
        </p:nvSpPr>
        <p:spPr/>
        <p:txBody>
          <a:bodyPr/>
          <a:lstStyle/>
          <a:p>
            <a:fld id="{612A962A-E308-412C-B6D7-A21864CFEAEB}" type="slidenum">
              <a:rPr lang="en-US" smtClean="0"/>
              <a:pPr/>
              <a:t>13</a:t>
            </a:fld>
            <a:endParaRPr lang="en-US"/>
          </a:p>
        </p:txBody>
      </p:sp>
    </p:spTree>
    <p:custDataLst>
      <p:tags r:id="rId1"/>
    </p:custDataLst>
    <p:extLst>
      <p:ext uri="{BB962C8B-B14F-4D97-AF65-F5344CB8AC3E}">
        <p14:creationId xmlns:p14="http://schemas.microsoft.com/office/powerpoint/2010/main" val="3858540511"/>
      </p:ext>
    </p:extLst>
  </p:cSld>
  <p:clrMapOvr>
    <a:masterClrMapping/>
  </p:clrMapOvr>
  <mc:AlternateContent xmlns:mc="http://schemas.openxmlformats.org/markup-compatibility/2006" xmlns:p14="http://schemas.microsoft.com/office/powerpoint/2010/main">
    <mc:Choice Requires="p14">
      <p:transition p14:dur="0" advClick="0" advTm="55042"/>
    </mc:Choice>
    <mc:Fallback xmlns="">
      <p:transition advClick="0" advTm="550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10" presetClass="exit" presetSubtype="0" fill="hold" nodeType="withEffect">
                                  <p:stCondLst>
                                    <p:cond delay="0"/>
                                  </p:stCondLst>
                                  <p:childTnLst>
                                    <p:animEffect transition="out" filter="fad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37"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900" decel="100000" fill="hold"/>
                                        <p:tgtEl>
                                          <p:spTgt spid="1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E180D4A7-C9FB-4DFB-919C-405C955672EB}">
      <p14:showEvtLst xmlns:p14="http://schemas.microsoft.com/office/powerpoint/2010/main">
        <p14:playEvt time="10" objId="14"/>
        <p14:stopEvt time="55042" objId="1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DEFBB29C-4AF7-997E-24BE-23867A7B9639}"/>
              </a:ext>
            </a:extLst>
          </p:cNvPr>
          <p:cNvGrpSpPr/>
          <p:nvPr/>
        </p:nvGrpSpPr>
        <p:grpSpPr>
          <a:xfrm>
            <a:off x="2153041" y="1370981"/>
            <a:ext cx="8220098" cy="4649440"/>
            <a:chOff x="2413185" y="1845023"/>
            <a:chExt cx="12513893" cy="7207365"/>
          </a:xfrm>
        </p:grpSpPr>
        <p:sp>
          <p:nvSpPr>
            <p:cNvPr id="37" name="Rectangle: Rounded Corners 7">
              <a:extLst>
                <a:ext uri="{FF2B5EF4-FFF2-40B4-BE49-F238E27FC236}">
                  <a16:creationId xmlns:a16="http://schemas.microsoft.com/office/drawing/2014/main" id="{1092E82D-3C8D-F040-2D46-24010A2DC0CA}"/>
                </a:ext>
              </a:extLst>
            </p:cNvPr>
            <p:cNvSpPr/>
            <p:nvPr/>
          </p:nvSpPr>
          <p:spPr>
            <a:xfrm>
              <a:off x="11726678" y="4760595"/>
              <a:ext cx="3200400" cy="1371600"/>
            </a:xfrm>
            <a:prstGeom prst="roundRect">
              <a:avLst/>
            </a:prstGeom>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bg1"/>
                  </a:solidFill>
                  <a:effectLst/>
                  <a:uFillTx/>
                  <a:latin typeface="+mn-lt"/>
                  <a:ea typeface="+mn-ea"/>
                  <a:cs typeface="+mn-cs"/>
                  <a:sym typeface="Calibri"/>
                </a:rPr>
                <a:t>Backward Pass</a:t>
              </a:r>
            </a:p>
          </p:txBody>
        </p:sp>
        <p:sp>
          <p:nvSpPr>
            <p:cNvPr id="38" name="Rectangle: Rounded Corners 9">
              <a:extLst>
                <a:ext uri="{FF2B5EF4-FFF2-40B4-BE49-F238E27FC236}">
                  <a16:creationId xmlns:a16="http://schemas.microsoft.com/office/drawing/2014/main" id="{CDC932FE-D074-31ED-EC50-146700DCA843}"/>
                </a:ext>
              </a:extLst>
            </p:cNvPr>
            <p:cNvSpPr/>
            <p:nvPr/>
          </p:nvSpPr>
          <p:spPr>
            <a:xfrm>
              <a:off x="2413185" y="4760595"/>
              <a:ext cx="3200400" cy="1371600"/>
            </a:xfrm>
            <a:prstGeom prst="roundRect">
              <a:avLst/>
            </a:prstGeom>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mn-lt"/>
                  <a:ea typeface="+mn-ea"/>
                  <a:cs typeface="+mn-cs"/>
                  <a:sym typeface="Calibri"/>
                </a:rPr>
                <a:t>Forward Pass</a:t>
              </a:r>
            </a:p>
          </p:txBody>
        </p:sp>
        <p:cxnSp>
          <p:nvCxnSpPr>
            <p:cNvPr id="39" name="Connector: Curved 11">
              <a:extLst>
                <a:ext uri="{FF2B5EF4-FFF2-40B4-BE49-F238E27FC236}">
                  <a16:creationId xmlns:a16="http://schemas.microsoft.com/office/drawing/2014/main" id="{89EDDE55-623E-6DF3-F170-A592B7ED8272}"/>
                </a:ext>
              </a:extLst>
            </p:cNvPr>
            <p:cNvCxnSpPr>
              <a:cxnSpLocks/>
              <a:stCxn id="43" idx="3"/>
              <a:endCxn id="37" idx="0"/>
            </p:cNvCxnSpPr>
            <p:nvPr/>
          </p:nvCxnSpPr>
          <p:spPr>
            <a:xfrm>
              <a:off x="9892604" y="2487863"/>
              <a:ext cx="3434274" cy="2272733"/>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40" name="Connector: Curved 12">
              <a:extLst>
                <a:ext uri="{FF2B5EF4-FFF2-40B4-BE49-F238E27FC236}">
                  <a16:creationId xmlns:a16="http://schemas.microsoft.com/office/drawing/2014/main" id="{A31A81C1-C1C7-1BC1-BC50-D4306C1D04DF}"/>
                </a:ext>
              </a:extLst>
            </p:cNvPr>
            <p:cNvCxnSpPr>
              <a:cxnSpLocks/>
              <a:stCxn id="37" idx="2"/>
              <a:endCxn id="49" idx="3"/>
            </p:cNvCxnSpPr>
            <p:nvPr/>
          </p:nvCxnSpPr>
          <p:spPr>
            <a:xfrm rot="5400000">
              <a:off x="10471064" y="5553735"/>
              <a:ext cx="2277354" cy="3434274"/>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41" name="Connector: Curved 18">
              <a:extLst>
                <a:ext uri="{FF2B5EF4-FFF2-40B4-BE49-F238E27FC236}">
                  <a16:creationId xmlns:a16="http://schemas.microsoft.com/office/drawing/2014/main" id="{C8E74839-AF3D-6AA7-1707-11730610048E}"/>
                </a:ext>
              </a:extLst>
            </p:cNvPr>
            <p:cNvCxnSpPr>
              <a:cxnSpLocks/>
              <a:stCxn id="38" idx="0"/>
              <a:endCxn id="43" idx="1"/>
            </p:cNvCxnSpPr>
            <p:nvPr/>
          </p:nvCxnSpPr>
          <p:spPr>
            <a:xfrm rot="5400000" flipH="1" flipV="1">
              <a:off x="4594155" y="1907093"/>
              <a:ext cx="2272733" cy="3434273"/>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42" name="Connector: Curved 22">
              <a:extLst>
                <a:ext uri="{FF2B5EF4-FFF2-40B4-BE49-F238E27FC236}">
                  <a16:creationId xmlns:a16="http://schemas.microsoft.com/office/drawing/2014/main" id="{1FA47F34-E770-4999-A507-93252D24AA31}"/>
                </a:ext>
              </a:extLst>
            </p:cNvPr>
            <p:cNvCxnSpPr>
              <a:cxnSpLocks/>
              <a:stCxn id="49" idx="1"/>
              <a:endCxn id="38" idx="2"/>
            </p:cNvCxnSpPr>
            <p:nvPr/>
          </p:nvCxnSpPr>
          <p:spPr>
            <a:xfrm rot="10800000">
              <a:off x="4013386" y="6132195"/>
              <a:ext cx="3434273" cy="2277354"/>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43" name="Rectangle: Rounded Corners 47">
              <a:extLst>
                <a:ext uri="{FF2B5EF4-FFF2-40B4-BE49-F238E27FC236}">
                  <a16:creationId xmlns:a16="http://schemas.microsoft.com/office/drawing/2014/main" id="{E1BD1E8A-17E5-E355-103F-D6B7945BED8C}"/>
                </a:ext>
              </a:extLst>
            </p:cNvPr>
            <p:cNvSpPr/>
            <p:nvPr/>
          </p:nvSpPr>
          <p:spPr>
            <a:xfrm>
              <a:off x="7447658" y="1845023"/>
              <a:ext cx="2444946" cy="1285678"/>
            </a:xfrm>
            <a:prstGeom prst="roundRect">
              <a:avLst/>
            </a:prstGeom>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tx1"/>
                  </a:solidFill>
                  <a:effectLst/>
                  <a:uFillTx/>
                  <a:latin typeface="+mn-lt"/>
                  <a:ea typeface="+mn-ea"/>
                  <a:cs typeface="+mn-cs"/>
                  <a:sym typeface="Calibri"/>
                </a:rPr>
                <a:t>Trajectory</a:t>
              </a:r>
            </a:p>
          </p:txBody>
        </p:sp>
        <p:grpSp>
          <p:nvGrpSpPr>
            <p:cNvPr id="44" name="Group 43">
              <a:extLst>
                <a:ext uri="{FF2B5EF4-FFF2-40B4-BE49-F238E27FC236}">
                  <a16:creationId xmlns:a16="http://schemas.microsoft.com/office/drawing/2014/main" id="{C74163C7-7DA1-9B49-5914-E7B08B963B56}"/>
                </a:ext>
              </a:extLst>
            </p:cNvPr>
            <p:cNvGrpSpPr/>
            <p:nvPr/>
          </p:nvGrpSpPr>
          <p:grpSpPr>
            <a:xfrm>
              <a:off x="7447658" y="7766710"/>
              <a:ext cx="2444946" cy="1285678"/>
              <a:chOff x="4861807" y="7563173"/>
              <a:chExt cx="2444946" cy="1285678"/>
            </a:xfrm>
          </p:grpSpPr>
          <p:sp>
            <p:nvSpPr>
              <p:cNvPr id="49" name="Rectangle: Rounded Corners 87">
                <a:extLst>
                  <a:ext uri="{FF2B5EF4-FFF2-40B4-BE49-F238E27FC236}">
                    <a16:creationId xmlns:a16="http://schemas.microsoft.com/office/drawing/2014/main" id="{49EA10A6-8FB2-8C57-C7F3-8632FC6EF98A}"/>
                  </a:ext>
                </a:extLst>
              </p:cNvPr>
              <p:cNvSpPr/>
              <p:nvPr/>
            </p:nvSpPr>
            <p:spPr>
              <a:xfrm>
                <a:off x="4861807" y="7563173"/>
                <a:ext cx="2444946" cy="1285678"/>
              </a:xfrm>
              <a:prstGeom prst="roundRect">
                <a:avLst/>
              </a:prstGeom>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tx1"/>
                    </a:solidFill>
                    <a:effectLst/>
                    <a:uFillTx/>
                    <a:latin typeface="+mn-lt"/>
                    <a:ea typeface="+mn-ea"/>
                    <a:cs typeface="+mn-cs"/>
                    <a:sym typeface="Calibri"/>
                  </a:rPr>
                  <a:t>Optimal Controls</a:t>
                </a:r>
                <a:r>
                  <a:rPr kumimoji="0" lang="en-US" sz="2000" b="0" i="0" u="none" strike="noStrike" cap="none" spc="0" normalizeH="0" baseline="0" dirty="0">
                    <a:ln>
                      <a:noFill/>
                    </a:ln>
                    <a:solidFill>
                      <a:schemeClr val="bg1"/>
                    </a:solidFill>
                    <a:effectLst/>
                    <a:uFillTx/>
                    <a:latin typeface="+mn-lt"/>
                    <a:ea typeface="+mn-ea"/>
                    <a:cs typeface="+mn-cs"/>
                    <a:sym typeface="Calibri"/>
                  </a:rPr>
                  <a:t> </a:t>
                </a:r>
                <a:r>
                  <a:rPr kumimoji="0" lang="en-US" sz="2800" b="0" i="0" u="none" strike="noStrike" cap="none" spc="0" normalizeH="0" baseline="0" dirty="0">
                    <a:ln>
                      <a:noFill/>
                    </a:ln>
                    <a:solidFill>
                      <a:schemeClr val="bg1"/>
                    </a:solidFill>
                    <a:effectLst/>
                    <a:uFillTx/>
                    <a:latin typeface="+mn-lt"/>
                    <a:ea typeface="+mn-ea"/>
                    <a:cs typeface="+mn-cs"/>
                    <a:sym typeface="Calibri"/>
                  </a:rPr>
                  <a:t>__</a:t>
                </a:r>
                <a:endParaRPr kumimoji="0" lang="en-US" sz="2800" b="0" i="0" u="none" strike="noStrike" cap="none" spc="0" normalizeH="0" baseline="0" dirty="0">
                  <a:ln>
                    <a:noFill/>
                  </a:ln>
                  <a:solidFill>
                    <a:schemeClr val="tx1"/>
                  </a:solidFill>
                  <a:effectLst/>
                  <a:uFillTx/>
                  <a:latin typeface="+mn-lt"/>
                  <a:ea typeface="+mn-ea"/>
                  <a:cs typeface="+mn-cs"/>
                  <a:sym typeface="Calibri"/>
                </a:endParaRPr>
              </a:p>
            </p:txBody>
          </p:sp>
          <p:pic>
            <p:nvPicPr>
              <p:cNvPr id="50" name="Picture 49" descr="Shape&#10;&#10;Description automatically generated with medium confidence">
                <a:extLst>
                  <a:ext uri="{FF2B5EF4-FFF2-40B4-BE49-F238E27FC236}">
                    <a16:creationId xmlns:a16="http://schemas.microsoft.com/office/drawing/2014/main" id="{A7D89B37-5BA3-AE8D-4478-D09F9C648A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1054" y="8339184"/>
                <a:ext cx="409597" cy="266714"/>
              </a:xfrm>
              <a:prstGeom prst="rect">
                <a:avLst/>
              </a:prstGeom>
            </p:spPr>
          </p:pic>
        </p:grpSp>
        <p:sp>
          <p:nvSpPr>
            <p:cNvPr id="46" name="Rectangle: Rounded Corners 30">
              <a:extLst>
                <a:ext uri="{FF2B5EF4-FFF2-40B4-BE49-F238E27FC236}">
                  <a16:creationId xmlns:a16="http://schemas.microsoft.com/office/drawing/2014/main" id="{D57529D5-CCB4-0F41-7B32-ECD9E4385514}"/>
                </a:ext>
              </a:extLst>
            </p:cNvPr>
            <p:cNvSpPr/>
            <p:nvPr/>
          </p:nvSpPr>
          <p:spPr>
            <a:xfrm>
              <a:off x="2413185" y="4760595"/>
              <a:ext cx="3200400" cy="1371600"/>
            </a:xfrm>
            <a:prstGeom prst="roundRect">
              <a:avLst/>
            </a:prstGeom>
            <a:ln/>
            <a:effectLst>
              <a:glow rad="228600">
                <a:schemeClr val="accent5">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bg1"/>
                  </a:solidFill>
                  <a:effectLst/>
                  <a:uFillTx/>
                  <a:latin typeface="+mn-lt"/>
                  <a:ea typeface="+mn-ea"/>
                  <a:cs typeface="+mn-cs"/>
                  <a:sym typeface="Calibri"/>
                </a:rPr>
                <a:t>Forward Pass</a:t>
              </a:r>
            </a:p>
          </p:txBody>
        </p:sp>
        <p:sp>
          <p:nvSpPr>
            <p:cNvPr id="47" name="Rectangle: Rounded Corners 32">
              <a:extLst>
                <a:ext uri="{FF2B5EF4-FFF2-40B4-BE49-F238E27FC236}">
                  <a16:creationId xmlns:a16="http://schemas.microsoft.com/office/drawing/2014/main" id="{1AB3D9C6-842B-4B44-4583-07A31E814ABB}"/>
                </a:ext>
              </a:extLst>
            </p:cNvPr>
            <p:cNvSpPr/>
            <p:nvPr/>
          </p:nvSpPr>
          <p:spPr>
            <a:xfrm>
              <a:off x="6887051" y="4760594"/>
              <a:ext cx="3566160" cy="1371600"/>
            </a:xfrm>
            <a:prstGeom prst="roundRect">
              <a:avLst/>
            </a:prstGeom>
            <a:ln/>
            <a:effectLst>
              <a:glow rad="228600">
                <a:schemeClr val="accent5">
                  <a:satMod val="175000"/>
                  <a:alpha val="40000"/>
                </a:schemeClr>
              </a:glow>
            </a:effectLst>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chemeClr val="bg1"/>
                  </a:solidFill>
                  <a:effectLst/>
                  <a:uFillTx/>
                  <a:latin typeface="+mn-lt"/>
                  <a:ea typeface="+mn-ea"/>
                  <a:cs typeface="+mn-cs"/>
                  <a:sym typeface="Calibri"/>
                </a:rPr>
                <a:t>Uses full nonlinear dynamics!</a:t>
              </a:r>
            </a:p>
          </p:txBody>
        </p:sp>
        <p:cxnSp>
          <p:nvCxnSpPr>
            <p:cNvPr id="48" name="Straight Arrow Connector 47">
              <a:extLst>
                <a:ext uri="{FF2B5EF4-FFF2-40B4-BE49-F238E27FC236}">
                  <a16:creationId xmlns:a16="http://schemas.microsoft.com/office/drawing/2014/main" id="{D04FB691-2AA4-0474-4A56-6CBF3C393068}"/>
                </a:ext>
              </a:extLst>
            </p:cNvPr>
            <p:cNvCxnSpPr>
              <a:cxnSpLocks/>
              <a:stCxn id="47" idx="1"/>
              <a:endCxn id="46" idx="3"/>
            </p:cNvCxnSpPr>
            <p:nvPr/>
          </p:nvCxnSpPr>
          <p:spPr>
            <a:xfrm flipH="1">
              <a:off x="5613585" y="5446394"/>
              <a:ext cx="1273466" cy="1"/>
            </a:xfrm>
            <a:prstGeom prst="straightConnector1">
              <a:avLst/>
            </a:prstGeom>
            <a:ln w="38100">
              <a:tailEnd type="triangle" w="lg" len="lg"/>
            </a:ln>
          </p:spPr>
          <p:style>
            <a:lnRef idx="1">
              <a:schemeClr val="accent5"/>
            </a:lnRef>
            <a:fillRef idx="0">
              <a:schemeClr val="accent5"/>
            </a:fillRef>
            <a:effectRef idx="0">
              <a:schemeClr val="accent5"/>
            </a:effectRef>
            <a:fontRef idx="minor">
              <a:schemeClr val="tx1"/>
            </a:fontRef>
          </p:style>
        </p:cxnSp>
      </p:grpSp>
      <p:cxnSp>
        <p:nvCxnSpPr>
          <p:cNvPr id="54" name="Connector: Curved 11">
            <a:extLst>
              <a:ext uri="{FF2B5EF4-FFF2-40B4-BE49-F238E27FC236}">
                <a16:creationId xmlns:a16="http://schemas.microsoft.com/office/drawing/2014/main" id="{03F982E4-5B63-1855-0C6D-3F7F851D6111}"/>
              </a:ext>
            </a:extLst>
          </p:cNvPr>
          <p:cNvCxnSpPr>
            <a:cxnSpLocks/>
            <a:stCxn id="115" idx="3"/>
            <a:endCxn id="84" idx="1"/>
          </p:cNvCxnSpPr>
          <p:nvPr/>
        </p:nvCxnSpPr>
        <p:spPr>
          <a:xfrm flipV="1">
            <a:off x="4355246" y="2837110"/>
            <a:ext cx="2992618" cy="1"/>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63" name="Rectangle: Rounded Corners 7">
            <a:extLst>
              <a:ext uri="{FF2B5EF4-FFF2-40B4-BE49-F238E27FC236}">
                <a16:creationId xmlns:a16="http://schemas.microsoft.com/office/drawing/2014/main" id="{C0EEA684-9B29-CFD3-AFA9-B6DA26F6D920}"/>
              </a:ext>
            </a:extLst>
          </p:cNvPr>
          <p:cNvSpPr/>
          <p:nvPr/>
        </p:nvSpPr>
        <p:spPr>
          <a:xfrm>
            <a:off x="9322003" y="3954884"/>
            <a:ext cx="1702540" cy="641183"/>
          </a:xfrm>
          <a:prstGeom prst="roundRect">
            <a:avLst/>
          </a:prstGeom>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lang="en-US" sz="1600" dirty="0">
                <a:solidFill>
                  <a:schemeClr val="bg1"/>
                </a:solidFill>
                <a:sym typeface="Calibri"/>
              </a:rPr>
              <a:t>Check Constraints</a:t>
            </a:r>
            <a:endParaRPr kumimoji="0" lang="en-US" sz="1600" b="0" i="0" u="none" strike="noStrike" cap="none" spc="0" normalizeH="0" baseline="0" dirty="0">
              <a:ln>
                <a:noFill/>
              </a:ln>
              <a:solidFill>
                <a:schemeClr val="bg1"/>
              </a:solidFill>
              <a:effectLst/>
              <a:uFillTx/>
              <a:latin typeface="+mn-lt"/>
              <a:ea typeface="+mn-ea"/>
              <a:cs typeface="+mn-cs"/>
              <a:sym typeface="Calibri"/>
            </a:endParaRPr>
          </a:p>
        </p:txBody>
      </p:sp>
      <mc:AlternateContent xmlns:mc="http://schemas.openxmlformats.org/markup-compatibility/2006" xmlns:a14="http://schemas.microsoft.com/office/drawing/2010/main">
        <mc:Choice Requires="a14">
          <p:sp>
            <p:nvSpPr>
              <p:cNvPr id="66" name="Rectangle: Rounded Corners 87">
                <a:extLst>
                  <a:ext uri="{FF2B5EF4-FFF2-40B4-BE49-F238E27FC236}">
                    <a16:creationId xmlns:a16="http://schemas.microsoft.com/office/drawing/2014/main" id="{A5E0CCCA-15B9-82DA-C61A-30D3ECDA0D4E}"/>
                  </a:ext>
                </a:extLst>
              </p:cNvPr>
              <p:cNvSpPr/>
              <p:nvPr/>
            </p:nvSpPr>
            <p:spPr>
              <a:xfrm>
                <a:off x="7313921" y="5380973"/>
                <a:ext cx="1474213" cy="721270"/>
              </a:xfrm>
              <a:prstGeom prst="roundRect">
                <a:avLst/>
              </a:prstGeom>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8767" tIns="48767" rIns="48767" bIns="48767" numCol="1" spcCol="38100" rtlCol="0" anchor="ctr">
                <a:noAutofit/>
              </a:bodyPr>
              <a:lstStyle/>
              <a:p>
                <a:pPr marL="0" marR="0" indent="0" defTabSz="130048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dirty="0">
                    <a:ln>
                      <a:noFill/>
                    </a:ln>
                    <a:solidFill>
                      <a:schemeClr val="tx1"/>
                    </a:solidFill>
                    <a:effectLst/>
                    <a:uFillTx/>
                    <a:sym typeface="Calibri"/>
                  </a:rPr>
                  <a:t>Update </a:t>
                </a:r>
                <a14:m>
                  <m:oMath xmlns:m="http://schemas.openxmlformats.org/officeDocument/2006/math">
                    <m:r>
                      <a:rPr kumimoji="0" lang="en-US" sz="1600" b="0" i="1" u="none" strike="noStrike" cap="none" spc="0" normalizeH="0" baseline="0" smtClean="0">
                        <a:ln>
                          <a:noFill/>
                        </a:ln>
                        <a:solidFill>
                          <a:schemeClr val="tx1"/>
                        </a:solidFill>
                        <a:effectLst/>
                        <a:uFillTx/>
                        <a:latin typeface="Cambria Math" panose="02040503050406030204" pitchFamily="18" charset="0"/>
                        <a:ea typeface="Cambria Math" panose="02040503050406030204" pitchFamily="18" charset="0"/>
                        <a:sym typeface="Calibri"/>
                      </a:rPr>
                      <m:t>𝜆</m:t>
                    </m:r>
                    <m:r>
                      <a:rPr kumimoji="0" lang="en-US" sz="1600" b="0" i="1" u="none" strike="noStrike" cap="none" spc="0" normalizeH="0" baseline="0" smtClean="0">
                        <a:ln>
                          <a:noFill/>
                        </a:ln>
                        <a:solidFill>
                          <a:schemeClr val="tx1"/>
                        </a:solidFill>
                        <a:effectLst/>
                        <a:uFillTx/>
                        <a:latin typeface="Cambria Math" panose="02040503050406030204" pitchFamily="18" charset="0"/>
                        <a:ea typeface="Cambria Math" panose="02040503050406030204" pitchFamily="18" charset="0"/>
                        <a:sym typeface="Calibri"/>
                      </a:rPr>
                      <m:t>, </m:t>
                    </m:r>
                    <m:r>
                      <a:rPr kumimoji="0" lang="en-US" sz="1600" b="0" i="1" u="none" strike="noStrike" cap="none" spc="0" normalizeH="0" baseline="0" smtClean="0">
                        <a:ln>
                          <a:noFill/>
                        </a:ln>
                        <a:solidFill>
                          <a:schemeClr val="tx1"/>
                        </a:solidFill>
                        <a:effectLst/>
                        <a:uFillTx/>
                        <a:latin typeface="Cambria Math" panose="02040503050406030204" pitchFamily="18" charset="0"/>
                        <a:ea typeface="Cambria Math" panose="02040503050406030204" pitchFamily="18" charset="0"/>
                        <a:sym typeface="Calibri"/>
                      </a:rPr>
                      <m:t>𝜇</m:t>
                    </m:r>
                  </m:oMath>
                </a14:m>
                <a:endParaRPr kumimoji="0" lang="en-US" sz="1600" b="0" i="0" u="none" strike="noStrike" cap="none" spc="0" normalizeH="0" baseline="0" dirty="0">
                  <a:ln>
                    <a:noFill/>
                  </a:ln>
                  <a:solidFill>
                    <a:schemeClr val="tx1"/>
                  </a:solidFill>
                  <a:effectLst/>
                  <a:uFillTx/>
                  <a:sym typeface="Calibri"/>
                </a:endParaRPr>
              </a:p>
              <a:p>
                <a:pPr marL="0" marR="0" indent="0" algn="ctr" defTabSz="1300480" rtl="0" fontAlgn="auto" latinLnBrk="0" hangingPunct="0">
                  <a:lnSpc>
                    <a:spcPct val="100000"/>
                  </a:lnSpc>
                  <a:spcBef>
                    <a:spcPts val="0"/>
                  </a:spcBef>
                  <a:spcAft>
                    <a:spcPts val="0"/>
                  </a:spcAft>
                  <a:buClrTx/>
                  <a:buSzTx/>
                  <a:buFontTx/>
                  <a:buNone/>
                  <a:tabLst/>
                </a:pPr>
                <a:r>
                  <a:rPr lang="en-US" sz="1600" dirty="0">
                    <a:solidFill>
                      <a:schemeClr val="tx1"/>
                    </a:solidFill>
                    <a:sym typeface="Calibri"/>
                  </a:rPr>
                  <a:t>If needed</a:t>
                </a:r>
                <a:r>
                  <a:rPr kumimoji="0" lang="en-US" sz="2800" b="0" i="0" u="none" strike="noStrike" cap="none" spc="0" normalizeH="0" baseline="0" dirty="0">
                    <a:ln>
                      <a:noFill/>
                    </a:ln>
                    <a:solidFill>
                      <a:schemeClr val="bg1"/>
                    </a:solidFill>
                    <a:effectLst/>
                    <a:uFillTx/>
                    <a:latin typeface="+mn-lt"/>
                    <a:ea typeface="+mn-ea"/>
                    <a:cs typeface="+mn-cs"/>
                    <a:sym typeface="Calibri"/>
                  </a:rPr>
                  <a:t>__</a:t>
                </a:r>
                <a:endParaRPr kumimoji="0" lang="en-US" sz="2800" b="0" i="0" u="none" strike="noStrike" cap="none" spc="0" normalizeH="0" baseline="0" dirty="0">
                  <a:ln>
                    <a:noFill/>
                  </a:ln>
                  <a:solidFill>
                    <a:schemeClr val="tx1"/>
                  </a:solidFill>
                  <a:effectLst/>
                  <a:uFillTx/>
                  <a:latin typeface="+mn-lt"/>
                  <a:ea typeface="+mn-ea"/>
                  <a:cs typeface="+mn-cs"/>
                  <a:sym typeface="Calibri"/>
                </a:endParaRPr>
              </a:p>
            </p:txBody>
          </p:sp>
        </mc:Choice>
        <mc:Fallback xmlns="">
          <p:sp>
            <p:nvSpPr>
              <p:cNvPr id="66" name="Rectangle: Rounded Corners 87">
                <a:extLst>
                  <a:ext uri="{FF2B5EF4-FFF2-40B4-BE49-F238E27FC236}">
                    <a16:creationId xmlns:a16="http://schemas.microsoft.com/office/drawing/2014/main" id="{A5E0CCCA-15B9-82DA-C61A-30D3ECDA0D4E}"/>
                  </a:ext>
                </a:extLst>
              </p:cNvPr>
              <p:cNvSpPr>
                <a:spLocks noRot="1" noChangeAspect="1" noMove="1" noResize="1" noEditPoints="1" noAdjustHandles="1" noChangeArrowheads="1" noChangeShapeType="1" noTextEdit="1"/>
              </p:cNvSpPr>
              <p:nvPr/>
            </p:nvSpPr>
            <p:spPr>
              <a:xfrm>
                <a:off x="7313921" y="5380973"/>
                <a:ext cx="1474213" cy="721270"/>
              </a:xfrm>
              <a:prstGeom prst="roundRect">
                <a:avLst/>
              </a:prstGeom>
              <a:blipFill>
                <a:blip r:embed="rId3"/>
                <a:stretch>
                  <a:fillRect/>
                </a:stretch>
              </a:blipFill>
              <a:ln/>
              <a:effectLst>
                <a:outerShdw blurRad="50800" dist="38100" dir="2700000" algn="tl" rotWithShape="0">
                  <a:prstClr val="black">
                    <a:alpha val="40000"/>
                  </a:prstClr>
                </a:outerShdw>
              </a:effectLst>
            </p:spPr>
            <p:txBody>
              <a:bodyPr/>
              <a:lstStyle/>
              <a:p>
                <a:r>
                  <a:rPr lang="en-US">
                    <a:noFill/>
                  </a:rPr>
                  <a:t> </a:t>
                </a:r>
              </a:p>
            </p:txBody>
          </p:sp>
        </mc:Fallback>
      </mc:AlternateContent>
      <p:cxnSp>
        <p:nvCxnSpPr>
          <p:cNvPr id="69" name="Connector: Curved 11">
            <a:extLst>
              <a:ext uri="{FF2B5EF4-FFF2-40B4-BE49-F238E27FC236}">
                <a16:creationId xmlns:a16="http://schemas.microsoft.com/office/drawing/2014/main" id="{BDDA54F6-39B3-FB9D-AB01-E1F6DEA8FAFD}"/>
              </a:ext>
            </a:extLst>
          </p:cNvPr>
          <p:cNvCxnSpPr>
            <a:cxnSpLocks/>
            <a:stCxn id="63" idx="2"/>
            <a:endCxn id="66" idx="3"/>
          </p:cNvCxnSpPr>
          <p:nvPr/>
        </p:nvCxnSpPr>
        <p:spPr>
          <a:xfrm rot="5400000">
            <a:off x="8907934" y="4476268"/>
            <a:ext cx="1145541" cy="1385139"/>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79" name="Connector: Curved 11">
            <a:extLst>
              <a:ext uri="{FF2B5EF4-FFF2-40B4-BE49-F238E27FC236}">
                <a16:creationId xmlns:a16="http://schemas.microsoft.com/office/drawing/2014/main" id="{C66574C8-35F4-68B3-BF5E-AE03DDFBEDFE}"/>
              </a:ext>
            </a:extLst>
          </p:cNvPr>
          <p:cNvCxnSpPr>
            <a:cxnSpLocks/>
            <a:stCxn id="84" idx="3"/>
            <a:endCxn id="63" idx="0"/>
          </p:cNvCxnSpPr>
          <p:nvPr/>
        </p:nvCxnSpPr>
        <p:spPr>
          <a:xfrm>
            <a:off x="8754193" y="2837110"/>
            <a:ext cx="1419080" cy="1117774"/>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4" name="Rectangle: Rounded Corners 87">
            <a:extLst>
              <a:ext uri="{FF2B5EF4-FFF2-40B4-BE49-F238E27FC236}">
                <a16:creationId xmlns:a16="http://schemas.microsoft.com/office/drawing/2014/main" id="{F049E5C6-A4D7-7FA5-405C-77B2EF3ECC98}"/>
              </a:ext>
            </a:extLst>
          </p:cNvPr>
          <p:cNvSpPr/>
          <p:nvPr/>
        </p:nvSpPr>
        <p:spPr>
          <a:xfrm>
            <a:off x="7347864" y="2489575"/>
            <a:ext cx="1406329" cy="695070"/>
          </a:xfrm>
          <a:prstGeom prst="roundRect">
            <a:avLst/>
          </a:prstGeom>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r>
              <a:rPr lang="en-US" sz="1600" dirty="0">
                <a:solidFill>
                  <a:schemeClr val="tx1"/>
                </a:solidFill>
                <a:sym typeface="Calibri"/>
              </a:rPr>
              <a:t>Every </a:t>
            </a:r>
            <a:r>
              <a:rPr lang="en-US" sz="1600" i="1" dirty="0">
                <a:solidFill>
                  <a:schemeClr val="tx1"/>
                </a:solidFill>
                <a:sym typeface="Calibri"/>
              </a:rPr>
              <a:t>n</a:t>
            </a:r>
            <a:r>
              <a:rPr lang="en-US" sz="1600" dirty="0">
                <a:solidFill>
                  <a:schemeClr val="tx1"/>
                </a:solidFill>
                <a:sym typeface="Calibri"/>
              </a:rPr>
              <a:t>     iterations:</a:t>
            </a:r>
            <a:endParaRPr kumimoji="0" lang="en-US" sz="1600" b="0" i="0" u="none" strike="noStrike" cap="none" spc="0" normalizeH="0" baseline="0" dirty="0">
              <a:ln>
                <a:noFill/>
              </a:ln>
              <a:solidFill>
                <a:schemeClr val="tx1"/>
              </a:solidFill>
              <a:effectLst/>
              <a:uFillTx/>
              <a:latin typeface="+mn-lt"/>
              <a:ea typeface="+mn-ea"/>
              <a:cs typeface="+mn-cs"/>
              <a:sym typeface="Calibri"/>
            </a:endParaRPr>
          </a:p>
        </p:txBody>
      </p:sp>
      <p:cxnSp>
        <p:nvCxnSpPr>
          <p:cNvPr id="86" name="Connector: Curved 11">
            <a:extLst>
              <a:ext uri="{FF2B5EF4-FFF2-40B4-BE49-F238E27FC236}">
                <a16:creationId xmlns:a16="http://schemas.microsoft.com/office/drawing/2014/main" id="{33FC5941-115D-D975-CAB4-E5F3AC5CA9B9}"/>
              </a:ext>
            </a:extLst>
          </p:cNvPr>
          <p:cNvCxnSpPr>
            <a:cxnSpLocks/>
            <a:stCxn id="66" idx="1"/>
            <a:endCxn id="88" idx="2"/>
          </p:cNvCxnSpPr>
          <p:nvPr/>
        </p:nvCxnSpPr>
        <p:spPr>
          <a:xfrm rot="10800000">
            <a:off x="6410259" y="4808088"/>
            <a:ext cx="903663" cy="933521"/>
          </a:xfrm>
          <a:prstGeom prst="curvedConnector2">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8" name="Rectangle: Rounded Corners 7">
            <a:extLst>
              <a:ext uri="{FF2B5EF4-FFF2-40B4-BE49-F238E27FC236}">
                <a16:creationId xmlns:a16="http://schemas.microsoft.com/office/drawing/2014/main" id="{4160AD6E-C4C9-435C-1B75-207B5F98E024}"/>
              </a:ext>
            </a:extLst>
          </p:cNvPr>
          <p:cNvSpPr/>
          <p:nvPr/>
        </p:nvSpPr>
        <p:spPr>
          <a:xfrm>
            <a:off x="5359122" y="3923274"/>
            <a:ext cx="2102272" cy="88481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endParaRPr kumimoji="0" lang="en-US" sz="2000" b="0" i="0" u="none" strike="noStrike" cap="none" spc="0" normalizeH="0" baseline="0" dirty="0">
              <a:ln>
                <a:noFill/>
              </a:ln>
              <a:solidFill>
                <a:schemeClr val="bg1"/>
              </a:solidFill>
              <a:effectLst/>
              <a:uFillTx/>
              <a:latin typeface="+mn-lt"/>
              <a:ea typeface="+mn-ea"/>
              <a:cs typeface="+mn-cs"/>
              <a:sym typeface="Calibri"/>
            </a:endParaRPr>
          </a:p>
        </p:txBody>
      </p:sp>
      <p:sp>
        <p:nvSpPr>
          <p:cNvPr id="115" name="Rectangle: Rounded Corners 7">
            <a:extLst>
              <a:ext uri="{FF2B5EF4-FFF2-40B4-BE49-F238E27FC236}">
                <a16:creationId xmlns:a16="http://schemas.microsoft.com/office/drawing/2014/main" id="{A4E8E4EC-D9A5-8612-1A08-77316C0E983E}"/>
              </a:ext>
            </a:extLst>
          </p:cNvPr>
          <p:cNvSpPr/>
          <p:nvPr/>
        </p:nvSpPr>
        <p:spPr>
          <a:xfrm>
            <a:off x="2329787" y="2394704"/>
            <a:ext cx="2025459" cy="88481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48767" tIns="48767" rIns="48767" bIns="48767" numCol="1" spcCol="38100" rtlCol="0" anchor="ctr">
            <a:noAutofit/>
          </a:bodyPr>
          <a:lstStyle/>
          <a:p>
            <a:pPr marL="0" marR="0" indent="0" algn="ctr" defTabSz="1300480" rtl="0" fontAlgn="auto" latinLnBrk="0" hangingPunct="0">
              <a:lnSpc>
                <a:spcPct val="100000"/>
              </a:lnSpc>
              <a:spcBef>
                <a:spcPts val="0"/>
              </a:spcBef>
              <a:spcAft>
                <a:spcPts val="0"/>
              </a:spcAft>
              <a:buClrTx/>
              <a:buSzTx/>
              <a:buFontTx/>
              <a:buNone/>
              <a:tabLst/>
            </a:pPr>
            <a:endParaRPr kumimoji="0" lang="en-US" sz="2000" b="0" i="0" u="none" strike="noStrike" cap="none" spc="0" normalizeH="0" baseline="0" dirty="0">
              <a:ln>
                <a:noFill/>
              </a:ln>
              <a:solidFill>
                <a:schemeClr val="bg1"/>
              </a:solidFill>
              <a:effectLst/>
              <a:uFillTx/>
              <a:latin typeface="+mn-lt"/>
              <a:ea typeface="+mn-ea"/>
              <a:cs typeface="+mn-cs"/>
              <a:sym typeface="Calibri"/>
            </a:endParaRPr>
          </a:p>
        </p:txBody>
      </p:sp>
      <p:grpSp>
        <p:nvGrpSpPr>
          <p:cNvPr id="130" name="Group 129">
            <a:extLst>
              <a:ext uri="{FF2B5EF4-FFF2-40B4-BE49-F238E27FC236}">
                <a16:creationId xmlns:a16="http://schemas.microsoft.com/office/drawing/2014/main" id="{F3508140-AEFD-CE9D-54E0-FC71EC2D5B89}"/>
              </a:ext>
            </a:extLst>
          </p:cNvPr>
          <p:cNvGrpSpPr/>
          <p:nvPr/>
        </p:nvGrpSpPr>
        <p:grpSpPr>
          <a:xfrm>
            <a:off x="0" y="-25892"/>
            <a:ext cx="9226550" cy="764682"/>
            <a:chOff x="0" y="-10017"/>
            <a:chExt cx="9226550" cy="764682"/>
          </a:xfrm>
          <a:solidFill>
            <a:srgbClr val="1D88E5"/>
          </a:solidFill>
        </p:grpSpPr>
        <p:sp>
          <p:nvSpPr>
            <p:cNvPr id="131" name="Rectangle 130">
              <a:extLst>
                <a:ext uri="{FF2B5EF4-FFF2-40B4-BE49-F238E27FC236}">
                  <a16:creationId xmlns:a16="http://schemas.microsoft.com/office/drawing/2014/main" id="{F9F4B5C6-98D1-556B-ED1B-9B8F5C366333}"/>
                </a:ext>
              </a:extLst>
            </p:cNvPr>
            <p:cNvSpPr/>
            <p:nvPr/>
          </p:nvSpPr>
          <p:spPr>
            <a:xfrm>
              <a:off x="0" y="-10017"/>
              <a:ext cx="7010400" cy="762000"/>
            </a:xfrm>
            <a:prstGeom prst="rect">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ight Triangle 131">
              <a:extLst>
                <a:ext uri="{FF2B5EF4-FFF2-40B4-BE49-F238E27FC236}">
                  <a16:creationId xmlns:a16="http://schemas.microsoft.com/office/drawing/2014/main" id="{805B533F-BB7F-A6FE-E81E-249848B5996D}"/>
                </a:ext>
              </a:extLst>
            </p:cNvPr>
            <p:cNvSpPr/>
            <p:nvPr/>
          </p:nvSpPr>
          <p:spPr>
            <a:xfrm flipV="1">
              <a:off x="7004050" y="-7335"/>
              <a:ext cx="2222500" cy="762000"/>
            </a:xfrm>
            <a:prstGeom prst="rtTriangle">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52" name="Title 1">
            <a:extLst>
              <a:ext uri="{FF2B5EF4-FFF2-40B4-BE49-F238E27FC236}">
                <a16:creationId xmlns:a16="http://schemas.microsoft.com/office/drawing/2014/main" id="{9F014766-A295-1E82-D450-B04ACE6D96A9}"/>
              </a:ext>
            </a:extLst>
          </p:cNvPr>
          <p:cNvSpPr txBox="1">
            <a:spLocks/>
          </p:cNvSpPr>
          <p:nvPr/>
        </p:nvSpPr>
        <p:spPr bwMode="auto">
          <a:xfrm>
            <a:off x="324241" y="0"/>
            <a:ext cx="10591819"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lang="en-US" sz="2800" b="1" kern="1200" dirty="0">
                <a:solidFill>
                  <a:schemeClr val="tx1"/>
                </a:solidFill>
                <a:latin typeface="+mj-lt"/>
                <a:ea typeface="ＭＳ Ｐゴシック" charset="-128"/>
                <a:cs typeface="Helvetica"/>
              </a:defRPr>
            </a:lvl1pPr>
            <a:lvl2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1" fontAlgn="base" hangingPunct="1">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eaLnBrk="1" fontAlgn="base" hangingPunct="1">
              <a:spcBef>
                <a:spcPct val="0"/>
              </a:spcBef>
              <a:spcAft>
                <a:spcPct val="0"/>
              </a:spcAft>
              <a:defRPr sz="2800" b="1">
                <a:solidFill>
                  <a:schemeClr val="tx1"/>
                </a:solidFill>
                <a:latin typeface="Helvetica" charset="0"/>
                <a:ea typeface="ＭＳ Ｐゴシック" charset="-128"/>
              </a:defRPr>
            </a:lvl6pPr>
            <a:lvl7pPr marL="914400" algn="ctr" defTabSz="457200" rtl="0" eaLnBrk="1" fontAlgn="base" hangingPunct="1">
              <a:spcBef>
                <a:spcPct val="0"/>
              </a:spcBef>
              <a:spcAft>
                <a:spcPct val="0"/>
              </a:spcAft>
              <a:defRPr sz="2800" b="1">
                <a:solidFill>
                  <a:schemeClr val="tx1"/>
                </a:solidFill>
                <a:latin typeface="Helvetica" charset="0"/>
                <a:ea typeface="ＭＳ Ｐゴシック" charset="-128"/>
              </a:defRPr>
            </a:lvl7pPr>
            <a:lvl8pPr marL="1371600" algn="ctr" defTabSz="457200" rtl="0" eaLnBrk="1" fontAlgn="base" hangingPunct="1">
              <a:spcBef>
                <a:spcPct val="0"/>
              </a:spcBef>
              <a:spcAft>
                <a:spcPct val="0"/>
              </a:spcAft>
              <a:defRPr sz="2800" b="1">
                <a:solidFill>
                  <a:schemeClr val="tx1"/>
                </a:solidFill>
                <a:latin typeface="Helvetica" charset="0"/>
                <a:ea typeface="ＭＳ Ｐゴシック" charset="-128"/>
              </a:defRPr>
            </a:lvl8pPr>
            <a:lvl9pPr marL="1828800" algn="ctr" defTabSz="457200" rtl="0" eaLnBrk="1" fontAlgn="base" hangingPunct="1">
              <a:spcBef>
                <a:spcPct val="0"/>
              </a:spcBef>
              <a:spcAft>
                <a:spcPct val="0"/>
              </a:spcAft>
              <a:defRPr sz="2800" b="1">
                <a:solidFill>
                  <a:schemeClr val="tx1"/>
                </a:solidFill>
                <a:latin typeface="Helvetica" charset="0"/>
                <a:ea typeface="ＭＳ Ｐゴシック" charset="-128"/>
              </a:defRPr>
            </a:lvl9pPr>
          </a:lstStyle>
          <a:p>
            <a:r>
              <a:rPr lang="en-US" dirty="0">
                <a:solidFill>
                  <a:schemeClr val="bg1"/>
                </a:solidFill>
              </a:rPr>
              <a:t>AL -DDP Depiction</a:t>
            </a:r>
          </a:p>
        </p:txBody>
      </p:sp>
      <p:sp>
        <p:nvSpPr>
          <p:cNvPr id="2" name="Title 1">
            <a:extLst>
              <a:ext uri="{FF2B5EF4-FFF2-40B4-BE49-F238E27FC236}">
                <a16:creationId xmlns:a16="http://schemas.microsoft.com/office/drawing/2014/main" id="{85BB4166-E974-A942-928A-7D6C96A2A80A}"/>
              </a:ext>
            </a:extLst>
          </p:cNvPr>
          <p:cNvSpPr>
            <a:spLocks noGrp="1"/>
          </p:cNvSpPr>
          <p:nvPr>
            <p:ph type="title"/>
          </p:nvPr>
        </p:nvSpPr>
        <p:spPr/>
        <p:txBody>
          <a:bodyPr/>
          <a:lstStyle/>
          <a:p>
            <a:r>
              <a:rPr lang="en-US" dirty="0">
                <a:solidFill>
                  <a:schemeClr val="bg1"/>
                </a:solidFill>
              </a:rPr>
              <a:t>DDP Depiction</a:t>
            </a:r>
          </a:p>
        </p:txBody>
      </p:sp>
      <p:sp>
        <p:nvSpPr>
          <p:cNvPr id="5" name="Footer Placeholder 3">
            <a:extLst>
              <a:ext uri="{FF2B5EF4-FFF2-40B4-BE49-F238E27FC236}">
                <a16:creationId xmlns:a16="http://schemas.microsoft.com/office/drawing/2014/main" id="{F16D97C1-6E82-623D-F61A-CD3729F41169}"/>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6" name="Footer Placeholder 5">
            <a:extLst>
              <a:ext uri="{FF2B5EF4-FFF2-40B4-BE49-F238E27FC236}">
                <a16:creationId xmlns:a16="http://schemas.microsoft.com/office/drawing/2014/main" id="{63FD562E-7418-5BEE-7E04-A4AC333BD9DE}"/>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97459C9D-0F52-29D4-1800-2CA0056543A0}"/>
              </a:ext>
            </a:extLst>
          </p:cNvPr>
          <p:cNvSpPr>
            <a:spLocks noGrp="1"/>
          </p:cNvSpPr>
          <p:nvPr>
            <p:ph type="sldNum" sz="quarter" idx="12"/>
          </p:nvPr>
        </p:nvSpPr>
        <p:spPr/>
        <p:txBody>
          <a:bodyPr/>
          <a:lstStyle/>
          <a:p>
            <a:fld id="{612A962A-E308-412C-B6D7-A21864CFEAEB}" type="slidenum">
              <a:rPr lang="en-US" smtClean="0"/>
              <a:pPr/>
              <a:t>14</a:t>
            </a:fld>
            <a:endParaRPr lang="en-US" dirty="0"/>
          </a:p>
        </p:txBody>
      </p:sp>
    </p:spTree>
    <p:extLst>
      <p:ext uri="{BB962C8B-B14F-4D97-AF65-F5344CB8AC3E}">
        <p14:creationId xmlns:p14="http://schemas.microsoft.com/office/powerpoint/2010/main" val="18996876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6"/>
                                        </p:tgtEl>
                                      </p:cBhvr>
                                      <p:by x="75000" y="75000"/>
                                    </p:animScale>
                                  </p:childTnLst>
                                </p:cTn>
                              </p:par>
                              <p:par>
                                <p:cTn id="7" presetID="0" presetClass="path" presetSubtype="0" accel="50000" decel="50000" fill="hold" nodeType="withEffect">
                                  <p:stCondLst>
                                    <p:cond delay="0"/>
                                  </p:stCondLst>
                                  <p:childTnLst>
                                    <p:animMotion origin="layout" path="M 0.02643 -0.00417 L -0.20416 0.10509 " pathEditMode="relative" rAng="0" ptsTypes="AA">
                                      <p:cBhvr>
                                        <p:cTn id="8" dur="3000" fill="hold"/>
                                        <p:tgtEl>
                                          <p:spTgt spid="36"/>
                                        </p:tgtEl>
                                        <p:attrNameLst>
                                          <p:attrName>ppt_x</p:attrName>
                                          <p:attrName>ppt_y</p:attrName>
                                        </p:attrNameLst>
                                      </p:cBhvr>
                                      <p:rCtr x="-11536" y="5463"/>
                                    </p:animMotion>
                                  </p:childTnLst>
                                </p:cTn>
                              </p:par>
                              <p:par>
                                <p:cTn id="9" presetID="9" presetClass="entr" presetSubtype="0" fill="hold" nodeType="withEffect">
                                  <p:stCondLst>
                                    <p:cond delay="0"/>
                                  </p:stCondLst>
                                  <p:childTnLst>
                                    <p:set>
                                      <p:cBhvr>
                                        <p:cTn id="10" dur="1" fill="hold">
                                          <p:stCondLst>
                                            <p:cond delay="0"/>
                                          </p:stCondLst>
                                        </p:cTn>
                                        <p:tgtEl>
                                          <p:spTgt spid="52">
                                            <p:txEl>
                                              <p:pRg st="0" end="0"/>
                                            </p:txEl>
                                          </p:spTgt>
                                        </p:tgtEl>
                                        <p:attrNameLst>
                                          <p:attrName>style.visibility</p:attrName>
                                        </p:attrNameLst>
                                      </p:cBhvr>
                                      <p:to>
                                        <p:strVal val="visible"/>
                                      </p:to>
                                    </p:set>
                                    <p:animEffect transition="in" filter="dissolve">
                                      <p:cBhvr>
                                        <p:cTn id="11" dur="500"/>
                                        <p:tgtEl>
                                          <p:spTgt spid="52">
                                            <p:txEl>
                                              <p:pRg st="0" end="0"/>
                                            </p:txEl>
                                          </p:spTgt>
                                        </p:tgtEl>
                                      </p:cBhvr>
                                    </p:animEffect>
                                  </p:childTnLst>
                                </p:cTn>
                              </p:par>
                              <p:par>
                                <p:cTn id="12" presetID="1" presetClass="exit"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hidden"/>
                                      </p:to>
                                    </p:set>
                                  </p:childTnLst>
                                </p:cTn>
                              </p:par>
                              <p:par>
                                <p:cTn id="14" presetID="9" presetClass="entr" presetSubtype="0" fill="hold" grpId="0" nodeType="withEffect">
                                  <p:stCondLst>
                                    <p:cond delay="3000"/>
                                  </p:stCondLst>
                                  <p:childTnLst>
                                    <p:set>
                                      <p:cBhvr>
                                        <p:cTn id="15" dur="1" fill="hold">
                                          <p:stCondLst>
                                            <p:cond delay="0"/>
                                          </p:stCondLst>
                                        </p:cTn>
                                        <p:tgtEl>
                                          <p:spTgt spid="84"/>
                                        </p:tgtEl>
                                        <p:attrNameLst>
                                          <p:attrName>style.visibility</p:attrName>
                                        </p:attrNameLst>
                                      </p:cBhvr>
                                      <p:to>
                                        <p:strVal val="visible"/>
                                      </p:to>
                                    </p:set>
                                    <p:animEffect transition="in" filter="dissolve">
                                      <p:cBhvr>
                                        <p:cTn id="16" dur="500"/>
                                        <p:tgtEl>
                                          <p:spTgt spid="84"/>
                                        </p:tgtEl>
                                      </p:cBhvr>
                                    </p:animEffect>
                                  </p:childTnLst>
                                </p:cTn>
                              </p:par>
                              <p:par>
                                <p:cTn id="17" presetID="9"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dissolve">
                                      <p:cBhvr>
                                        <p:cTn id="19" dur="500"/>
                                        <p:tgtEl>
                                          <p:spTgt spid="54"/>
                                        </p:tgtEl>
                                      </p:cBhvr>
                                    </p:animEffect>
                                  </p:childTnLst>
                                </p:cTn>
                              </p:par>
                              <p:par>
                                <p:cTn id="20" presetID="9" presetClass="entr" presetSubtype="0" fill="hold" nodeType="withEffect">
                                  <p:stCondLst>
                                    <p:cond delay="3000"/>
                                  </p:stCondLst>
                                  <p:childTnLst>
                                    <p:set>
                                      <p:cBhvr>
                                        <p:cTn id="21" dur="1" fill="hold">
                                          <p:stCondLst>
                                            <p:cond delay="0"/>
                                          </p:stCondLst>
                                        </p:cTn>
                                        <p:tgtEl>
                                          <p:spTgt spid="79"/>
                                        </p:tgtEl>
                                        <p:attrNameLst>
                                          <p:attrName>style.visibility</p:attrName>
                                        </p:attrNameLst>
                                      </p:cBhvr>
                                      <p:to>
                                        <p:strVal val="visible"/>
                                      </p:to>
                                    </p:set>
                                    <p:animEffect transition="in" filter="dissolve">
                                      <p:cBhvr>
                                        <p:cTn id="22" dur="500"/>
                                        <p:tgtEl>
                                          <p:spTgt spid="79"/>
                                        </p:tgtEl>
                                      </p:cBhvr>
                                    </p:animEffect>
                                  </p:childTnLst>
                                </p:cTn>
                              </p:par>
                              <p:par>
                                <p:cTn id="23" presetID="9" presetClass="entr" presetSubtype="0" fill="hold" grpId="0" nodeType="withEffect">
                                  <p:stCondLst>
                                    <p:cond delay="3000"/>
                                  </p:stCondLst>
                                  <p:childTnLst>
                                    <p:set>
                                      <p:cBhvr>
                                        <p:cTn id="24" dur="1" fill="hold">
                                          <p:stCondLst>
                                            <p:cond delay="0"/>
                                          </p:stCondLst>
                                        </p:cTn>
                                        <p:tgtEl>
                                          <p:spTgt spid="63"/>
                                        </p:tgtEl>
                                        <p:attrNameLst>
                                          <p:attrName>style.visibility</p:attrName>
                                        </p:attrNameLst>
                                      </p:cBhvr>
                                      <p:to>
                                        <p:strVal val="visible"/>
                                      </p:to>
                                    </p:set>
                                    <p:animEffect transition="in" filter="dissolve">
                                      <p:cBhvr>
                                        <p:cTn id="25" dur="500"/>
                                        <p:tgtEl>
                                          <p:spTgt spid="63"/>
                                        </p:tgtEl>
                                      </p:cBhvr>
                                    </p:animEffect>
                                  </p:childTnLst>
                                </p:cTn>
                              </p:par>
                              <p:par>
                                <p:cTn id="26" presetID="9" presetClass="entr" presetSubtype="0" fill="hold" nodeType="withEffect">
                                  <p:stCondLst>
                                    <p:cond delay="3000"/>
                                  </p:stCondLst>
                                  <p:childTnLst>
                                    <p:set>
                                      <p:cBhvr>
                                        <p:cTn id="27" dur="1" fill="hold">
                                          <p:stCondLst>
                                            <p:cond delay="0"/>
                                          </p:stCondLst>
                                        </p:cTn>
                                        <p:tgtEl>
                                          <p:spTgt spid="69"/>
                                        </p:tgtEl>
                                        <p:attrNameLst>
                                          <p:attrName>style.visibility</p:attrName>
                                        </p:attrNameLst>
                                      </p:cBhvr>
                                      <p:to>
                                        <p:strVal val="visible"/>
                                      </p:to>
                                    </p:set>
                                    <p:animEffect transition="in" filter="dissolve">
                                      <p:cBhvr>
                                        <p:cTn id="28" dur="500"/>
                                        <p:tgtEl>
                                          <p:spTgt spid="69"/>
                                        </p:tgtEl>
                                      </p:cBhvr>
                                    </p:animEffect>
                                  </p:childTnLst>
                                </p:cTn>
                              </p:par>
                              <p:par>
                                <p:cTn id="29" presetID="9" presetClass="entr" presetSubtype="0" fill="hold" grpId="0" nodeType="withEffect">
                                  <p:stCondLst>
                                    <p:cond delay="3000"/>
                                  </p:stCondLst>
                                  <p:childTnLst>
                                    <p:set>
                                      <p:cBhvr>
                                        <p:cTn id="30" dur="1" fill="hold">
                                          <p:stCondLst>
                                            <p:cond delay="0"/>
                                          </p:stCondLst>
                                        </p:cTn>
                                        <p:tgtEl>
                                          <p:spTgt spid="66"/>
                                        </p:tgtEl>
                                        <p:attrNameLst>
                                          <p:attrName>style.visibility</p:attrName>
                                        </p:attrNameLst>
                                      </p:cBhvr>
                                      <p:to>
                                        <p:strVal val="visible"/>
                                      </p:to>
                                    </p:set>
                                    <p:animEffect transition="in" filter="dissolve">
                                      <p:cBhvr>
                                        <p:cTn id="31" dur="500"/>
                                        <p:tgtEl>
                                          <p:spTgt spid="66"/>
                                        </p:tgtEl>
                                      </p:cBhvr>
                                    </p:animEffect>
                                  </p:childTnLst>
                                </p:cTn>
                              </p:par>
                              <p:par>
                                <p:cTn id="32" presetID="9" presetClass="entr" presetSubtype="0" fill="hold" nodeType="withEffect">
                                  <p:stCondLst>
                                    <p:cond delay="3000"/>
                                  </p:stCondLst>
                                  <p:childTnLst>
                                    <p:set>
                                      <p:cBhvr>
                                        <p:cTn id="33" dur="1" fill="hold">
                                          <p:stCondLst>
                                            <p:cond delay="0"/>
                                          </p:stCondLst>
                                        </p:cTn>
                                        <p:tgtEl>
                                          <p:spTgt spid="86"/>
                                        </p:tgtEl>
                                        <p:attrNameLst>
                                          <p:attrName>style.visibility</p:attrName>
                                        </p:attrNameLst>
                                      </p:cBhvr>
                                      <p:to>
                                        <p:strVal val="visible"/>
                                      </p:to>
                                    </p:set>
                                    <p:animEffect transition="in" filter="dissolve">
                                      <p:cBhvr>
                                        <p:cTn id="34"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6" grpId="0" animBg="1"/>
      <p:bldP spid="84"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F5CDDD-2D8F-4724-9C97-3FDBD04657DF}"/>
              </a:ext>
            </a:extLst>
          </p:cNvPr>
          <p:cNvSpPr txBox="1"/>
          <p:nvPr/>
        </p:nvSpPr>
        <p:spPr>
          <a:xfrm>
            <a:off x="382271" y="755974"/>
            <a:ext cx="10260532" cy="123110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Goal: Modify own-ship BP trajectory to ensure smooth collision avoidance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2345C13-29F4-4D60-81D1-F13FA843D8F2}"/>
              </a:ext>
            </a:extLst>
          </p:cNvPr>
          <p:cNvPicPr>
            <a:picLocks noChangeAspect="1"/>
          </p:cNvPicPr>
          <p:nvPr/>
        </p:nvPicPr>
        <p:blipFill>
          <a:blip r:embed="rId3"/>
          <a:stretch>
            <a:fillRect/>
          </a:stretch>
        </p:blipFill>
        <p:spPr>
          <a:xfrm>
            <a:off x="1863266" y="1514758"/>
            <a:ext cx="8465468" cy="4826580"/>
          </a:xfrm>
          <a:prstGeom prst="rect">
            <a:avLst/>
          </a:prstGeom>
          <a:ln w="15875">
            <a:solidFill>
              <a:schemeClr val="accent1"/>
            </a:solidFill>
          </a:ln>
        </p:spPr>
      </p:pic>
      <p:grpSp>
        <p:nvGrpSpPr>
          <p:cNvPr id="23" name="Group 22">
            <a:extLst>
              <a:ext uri="{FF2B5EF4-FFF2-40B4-BE49-F238E27FC236}">
                <a16:creationId xmlns:a16="http://schemas.microsoft.com/office/drawing/2014/main" id="{AC3A2107-0AE9-0E2A-9FBD-96C10EA90C03}"/>
              </a:ext>
            </a:extLst>
          </p:cNvPr>
          <p:cNvGrpSpPr/>
          <p:nvPr/>
        </p:nvGrpSpPr>
        <p:grpSpPr>
          <a:xfrm>
            <a:off x="7193105" y="4575737"/>
            <a:ext cx="1213794" cy="2053663"/>
            <a:chOff x="3498363" y="4671953"/>
            <a:chExt cx="1213794" cy="2053663"/>
          </a:xfrm>
        </p:grpSpPr>
        <p:cxnSp>
          <p:nvCxnSpPr>
            <p:cNvPr id="8" name="Straight Arrow Connector 7">
              <a:extLst>
                <a:ext uri="{FF2B5EF4-FFF2-40B4-BE49-F238E27FC236}">
                  <a16:creationId xmlns:a16="http://schemas.microsoft.com/office/drawing/2014/main" id="{C4E13965-7979-468D-84A0-55930B2C0765}"/>
                </a:ext>
              </a:extLst>
            </p:cNvPr>
            <p:cNvCxnSpPr>
              <a:cxnSpLocks/>
              <a:stCxn id="10" idx="0"/>
            </p:cNvCxnSpPr>
            <p:nvPr/>
          </p:nvCxnSpPr>
          <p:spPr>
            <a:xfrm flipH="1" flipV="1">
              <a:off x="3962408" y="4671953"/>
              <a:ext cx="142852" cy="1407332"/>
            </a:xfrm>
            <a:prstGeom prst="straightConnector1">
              <a:avLst/>
            </a:prstGeom>
            <a:ln>
              <a:solidFill>
                <a:srgbClr val="92D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C943A4A-5EBD-4E71-9DE8-C52E9D4EFACE}"/>
                </a:ext>
              </a:extLst>
            </p:cNvPr>
            <p:cNvSpPr txBox="1"/>
            <p:nvPr/>
          </p:nvSpPr>
          <p:spPr>
            <a:xfrm>
              <a:off x="3498363" y="6079285"/>
              <a:ext cx="121379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D050"/>
                  </a:solidFill>
                  <a:effectLst/>
                  <a:uLnTx/>
                  <a:uFillTx/>
                  <a:latin typeface="Calibri"/>
                  <a:ea typeface="+mn-ea"/>
                  <a:cs typeface="+mn-cs"/>
                </a:rPr>
                <a:t>Original BP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D050"/>
                  </a:solidFill>
                  <a:effectLst/>
                  <a:uLnTx/>
                  <a:uFillTx/>
                  <a:latin typeface="Calibri"/>
                  <a:ea typeface="+mn-ea"/>
                  <a:cs typeface="+mn-cs"/>
                </a:rPr>
                <a:t>Trajectory</a:t>
              </a:r>
            </a:p>
          </p:txBody>
        </p:sp>
      </p:grpSp>
      <p:grpSp>
        <p:nvGrpSpPr>
          <p:cNvPr id="21" name="Group 20">
            <a:extLst>
              <a:ext uri="{FF2B5EF4-FFF2-40B4-BE49-F238E27FC236}">
                <a16:creationId xmlns:a16="http://schemas.microsoft.com/office/drawing/2014/main" id="{95932094-F627-B52F-C701-F2BC7B21AAB8}"/>
              </a:ext>
            </a:extLst>
          </p:cNvPr>
          <p:cNvGrpSpPr/>
          <p:nvPr/>
        </p:nvGrpSpPr>
        <p:grpSpPr>
          <a:xfrm>
            <a:off x="3906510" y="5624186"/>
            <a:ext cx="1829493" cy="1092135"/>
            <a:chOff x="8958165" y="5315829"/>
            <a:chExt cx="1829493" cy="1092135"/>
          </a:xfrm>
        </p:grpSpPr>
        <p:cxnSp>
          <p:nvCxnSpPr>
            <p:cNvPr id="11" name="Straight Arrow Connector 10">
              <a:extLst>
                <a:ext uri="{FF2B5EF4-FFF2-40B4-BE49-F238E27FC236}">
                  <a16:creationId xmlns:a16="http://schemas.microsoft.com/office/drawing/2014/main" id="{507E1145-5C2F-4253-BBE2-B5B2D683CBE2}"/>
                </a:ext>
              </a:extLst>
            </p:cNvPr>
            <p:cNvCxnSpPr>
              <a:cxnSpLocks/>
              <a:stCxn id="12" idx="0"/>
            </p:cNvCxnSpPr>
            <p:nvPr/>
          </p:nvCxnSpPr>
          <p:spPr>
            <a:xfrm flipV="1">
              <a:off x="9529508" y="5315829"/>
              <a:ext cx="1258150" cy="44580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1AC8553-AF60-42C0-A1C6-B580ED8963E6}"/>
                </a:ext>
              </a:extLst>
            </p:cNvPr>
            <p:cNvSpPr txBox="1"/>
            <p:nvPr/>
          </p:nvSpPr>
          <p:spPr>
            <a:xfrm>
              <a:off x="8958165" y="5761633"/>
              <a:ext cx="11426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Stationary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Obstacle</a:t>
              </a:r>
            </a:p>
          </p:txBody>
        </p:sp>
      </p:grpSp>
      <p:grpSp>
        <p:nvGrpSpPr>
          <p:cNvPr id="18" name="Group 17">
            <a:extLst>
              <a:ext uri="{FF2B5EF4-FFF2-40B4-BE49-F238E27FC236}">
                <a16:creationId xmlns:a16="http://schemas.microsoft.com/office/drawing/2014/main" id="{421ED474-5E33-C063-07FD-AE1D1C7CD97E}"/>
              </a:ext>
            </a:extLst>
          </p:cNvPr>
          <p:cNvGrpSpPr/>
          <p:nvPr/>
        </p:nvGrpSpPr>
        <p:grpSpPr>
          <a:xfrm>
            <a:off x="4153131" y="4285936"/>
            <a:ext cx="1512586" cy="945340"/>
            <a:chOff x="1084982" y="4602795"/>
            <a:chExt cx="1512586" cy="945340"/>
          </a:xfrm>
        </p:grpSpPr>
        <p:cxnSp>
          <p:nvCxnSpPr>
            <p:cNvPr id="17" name="Straight Arrow Connector 16">
              <a:extLst>
                <a:ext uri="{FF2B5EF4-FFF2-40B4-BE49-F238E27FC236}">
                  <a16:creationId xmlns:a16="http://schemas.microsoft.com/office/drawing/2014/main" id="{D1B2365D-08FC-4A5B-B31B-7A8F879D850C}"/>
                </a:ext>
              </a:extLst>
            </p:cNvPr>
            <p:cNvCxnSpPr>
              <a:cxnSpLocks/>
            </p:cNvCxnSpPr>
            <p:nvPr/>
          </p:nvCxnSpPr>
          <p:spPr>
            <a:xfrm flipV="1">
              <a:off x="1590675" y="4602795"/>
              <a:ext cx="1006893" cy="307282"/>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543D4C39-DEBD-441B-A8A3-EAF81F5779CF}"/>
                </a:ext>
              </a:extLst>
            </p:cNvPr>
            <p:cNvSpPr txBox="1"/>
            <p:nvPr/>
          </p:nvSpPr>
          <p:spPr>
            <a:xfrm>
              <a:off x="1084982" y="4901804"/>
              <a:ext cx="111549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Proximity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Violations</a:t>
              </a:r>
            </a:p>
          </p:txBody>
        </p:sp>
      </p:grpSp>
      <p:grpSp>
        <p:nvGrpSpPr>
          <p:cNvPr id="16" name="Group 15">
            <a:extLst>
              <a:ext uri="{FF2B5EF4-FFF2-40B4-BE49-F238E27FC236}">
                <a16:creationId xmlns:a16="http://schemas.microsoft.com/office/drawing/2014/main" id="{89901CE8-452F-6E0F-7F96-AB84D63B2BF7}"/>
              </a:ext>
            </a:extLst>
          </p:cNvPr>
          <p:cNvGrpSpPr/>
          <p:nvPr/>
        </p:nvGrpSpPr>
        <p:grpSpPr>
          <a:xfrm>
            <a:off x="4669964" y="1743776"/>
            <a:ext cx="2196242" cy="1982444"/>
            <a:chOff x="1766165" y="2393312"/>
            <a:chExt cx="2196242" cy="1982444"/>
          </a:xfrm>
        </p:grpSpPr>
        <p:cxnSp>
          <p:nvCxnSpPr>
            <p:cNvPr id="20" name="Straight Arrow Connector 19">
              <a:extLst>
                <a:ext uri="{FF2B5EF4-FFF2-40B4-BE49-F238E27FC236}">
                  <a16:creationId xmlns:a16="http://schemas.microsoft.com/office/drawing/2014/main" id="{BF44B327-BA1A-4810-AC2A-3BED5A93A0AB}"/>
                </a:ext>
              </a:extLst>
            </p:cNvPr>
            <p:cNvCxnSpPr>
              <a:cxnSpLocks/>
            </p:cNvCxnSpPr>
            <p:nvPr/>
          </p:nvCxnSpPr>
          <p:spPr>
            <a:xfrm>
              <a:off x="2844451" y="2738142"/>
              <a:ext cx="790336" cy="338676"/>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7934C84-C74D-4B49-BFAF-967354A7A9AE}"/>
                </a:ext>
              </a:extLst>
            </p:cNvPr>
            <p:cNvCxnSpPr>
              <a:cxnSpLocks/>
            </p:cNvCxnSpPr>
            <p:nvPr/>
          </p:nvCxnSpPr>
          <p:spPr>
            <a:xfrm flipH="1">
              <a:off x="2516550" y="2734455"/>
              <a:ext cx="315654" cy="1440167"/>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32EA024E-B629-4B17-9A1F-110FAEA5DD0B}"/>
                </a:ext>
              </a:extLst>
            </p:cNvPr>
            <p:cNvCxnSpPr>
              <a:cxnSpLocks/>
            </p:cNvCxnSpPr>
            <p:nvPr/>
          </p:nvCxnSpPr>
          <p:spPr>
            <a:xfrm flipH="1">
              <a:off x="2094121" y="2719092"/>
              <a:ext cx="744859" cy="1656664"/>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AB24A81D-F0A8-48F5-9E2D-579ED8C5C935}"/>
                </a:ext>
              </a:extLst>
            </p:cNvPr>
            <p:cNvSpPr txBox="1"/>
            <p:nvPr/>
          </p:nvSpPr>
          <p:spPr>
            <a:xfrm>
              <a:off x="1766165" y="2393312"/>
              <a:ext cx="21962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F81BD"/>
                  </a:solidFill>
                  <a:effectLst/>
                  <a:uLnTx/>
                  <a:uFillTx/>
                  <a:latin typeface="Calibri"/>
                  <a:ea typeface="+mn-ea"/>
                  <a:cs typeface="+mn-cs"/>
                </a:rPr>
                <a:t>Replanned waypoints</a:t>
              </a:r>
            </a:p>
          </p:txBody>
        </p:sp>
      </p:grpSp>
      <p:sp>
        <p:nvSpPr>
          <p:cNvPr id="7" name="Footer Placeholder 3">
            <a:extLst>
              <a:ext uri="{FF2B5EF4-FFF2-40B4-BE49-F238E27FC236}">
                <a16:creationId xmlns:a16="http://schemas.microsoft.com/office/drawing/2014/main" id="{B068B0E0-6CC9-FCDF-2866-7FD0764ABC15}"/>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39" name="Oval 38">
            <a:extLst>
              <a:ext uri="{FF2B5EF4-FFF2-40B4-BE49-F238E27FC236}">
                <a16:creationId xmlns:a16="http://schemas.microsoft.com/office/drawing/2014/main" id="{9481A289-1096-5ECE-D063-33C85541C125}"/>
              </a:ext>
            </a:extLst>
          </p:cNvPr>
          <p:cNvSpPr/>
          <p:nvPr/>
        </p:nvSpPr>
        <p:spPr>
          <a:xfrm>
            <a:off x="4355737" y="2995495"/>
            <a:ext cx="2619959" cy="2768266"/>
          </a:xfrm>
          <a:prstGeom prst="ellipse">
            <a:avLst/>
          </a:prstGeom>
          <a:solidFill>
            <a:schemeClr val="bg1">
              <a:alpha val="14000"/>
            </a:scheme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B8617931-505A-937B-6B6E-759669DC56A0}"/>
              </a:ext>
            </a:extLst>
          </p:cNvPr>
          <p:cNvPicPr>
            <a:picLocks noChangeAspect="1"/>
          </p:cNvPicPr>
          <p:nvPr/>
        </p:nvPicPr>
        <p:blipFill>
          <a:blip r:embed="rId4"/>
          <a:stretch>
            <a:fillRect/>
          </a:stretch>
        </p:blipFill>
        <p:spPr>
          <a:xfrm>
            <a:off x="4693117" y="3777485"/>
            <a:ext cx="2003459" cy="1204286"/>
          </a:xfrm>
          <a:prstGeom prst="rect">
            <a:avLst/>
          </a:prstGeom>
          <a:ln w="19050">
            <a:solidFill>
              <a:schemeClr val="accent1"/>
            </a:solidFill>
          </a:ln>
        </p:spPr>
      </p:pic>
      <p:pic>
        <p:nvPicPr>
          <p:cNvPr id="44" name="Picture 43">
            <a:extLst>
              <a:ext uri="{FF2B5EF4-FFF2-40B4-BE49-F238E27FC236}">
                <a16:creationId xmlns:a16="http://schemas.microsoft.com/office/drawing/2014/main" id="{023BDC4B-C596-28FC-0444-4A4A69032510}"/>
              </a:ext>
            </a:extLst>
          </p:cNvPr>
          <p:cNvPicPr>
            <a:picLocks noChangeAspect="1"/>
          </p:cNvPicPr>
          <p:nvPr/>
        </p:nvPicPr>
        <p:blipFill>
          <a:blip r:embed="rId4"/>
          <a:stretch>
            <a:fillRect/>
          </a:stretch>
        </p:blipFill>
        <p:spPr>
          <a:xfrm>
            <a:off x="4477852" y="1698791"/>
            <a:ext cx="7531004" cy="4526915"/>
          </a:xfrm>
          <a:prstGeom prst="rect">
            <a:avLst/>
          </a:prstGeom>
          <a:ln w="19050">
            <a:solidFill>
              <a:schemeClr val="accent1"/>
            </a:solidFill>
          </a:ln>
          <a:effectLst/>
        </p:spPr>
      </p:pic>
      <p:grpSp>
        <p:nvGrpSpPr>
          <p:cNvPr id="50" name="Group 49">
            <a:extLst>
              <a:ext uri="{FF2B5EF4-FFF2-40B4-BE49-F238E27FC236}">
                <a16:creationId xmlns:a16="http://schemas.microsoft.com/office/drawing/2014/main" id="{A8FE2C43-8EF6-23A3-CE96-BFF12F51EE42}"/>
              </a:ext>
            </a:extLst>
          </p:cNvPr>
          <p:cNvGrpSpPr/>
          <p:nvPr/>
        </p:nvGrpSpPr>
        <p:grpSpPr>
          <a:xfrm>
            <a:off x="5694846" y="3295503"/>
            <a:ext cx="3741585" cy="861433"/>
            <a:chOff x="6166878" y="3868877"/>
            <a:chExt cx="3741585" cy="861433"/>
          </a:xfrm>
        </p:grpSpPr>
        <p:sp>
          <p:nvSpPr>
            <p:cNvPr id="51" name="Right Brace 50">
              <a:extLst>
                <a:ext uri="{FF2B5EF4-FFF2-40B4-BE49-F238E27FC236}">
                  <a16:creationId xmlns:a16="http://schemas.microsoft.com/office/drawing/2014/main" id="{C23B4044-4CA7-EEFC-F482-E9999D6F6102}"/>
                </a:ext>
              </a:extLst>
            </p:cNvPr>
            <p:cNvSpPr/>
            <p:nvPr/>
          </p:nvSpPr>
          <p:spPr>
            <a:xfrm rot="5606973">
              <a:off x="8032638" y="2484518"/>
              <a:ext cx="373185" cy="3378464"/>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Right Brace 51">
              <a:extLst>
                <a:ext uri="{FF2B5EF4-FFF2-40B4-BE49-F238E27FC236}">
                  <a16:creationId xmlns:a16="http://schemas.microsoft.com/office/drawing/2014/main" id="{62BAE6D2-2FF7-73BB-FB01-31E9D16B8B1A}"/>
                </a:ext>
              </a:extLst>
            </p:cNvPr>
            <p:cNvSpPr/>
            <p:nvPr/>
          </p:nvSpPr>
          <p:spPr>
            <a:xfrm rot="5666475">
              <a:off x="6224341" y="3828585"/>
              <a:ext cx="237736" cy="318320"/>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99BA4189-053D-DBAC-9E9C-2F98AE5DCF27}"/>
                    </a:ext>
                  </a:extLst>
                </p:cNvPr>
                <p:cNvSpPr txBox="1"/>
                <p:nvPr/>
              </p:nvSpPr>
              <p:spPr>
                <a:xfrm rot="256693">
                  <a:off x="7192630" y="4360978"/>
                  <a:ext cx="2034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ORCA lookahead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oMath>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53" name="TextBox 52">
                  <a:extLst>
                    <a:ext uri="{FF2B5EF4-FFF2-40B4-BE49-F238E27FC236}">
                      <a16:creationId xmlns:a16="http://schemas.microsoft.com/office/drawing/2014/main" id="{99BA4189-053D-DBAC-9E9C-2F98AE5DCF27}"/>
                    </a:ext>
                  </a:extLst>
                </p:cNvPr>
                <p:cNvSpPr txBox="1">
                  <a:spLocks noRot="1" noChangeAspect="1" noMove="1" noResize="1" noEditPoints="1" noAdjustHandles="1" noChangeArrowheads="1" noChangeShapeType="1" noTextEdit="1"/>
                </p:cNvSpPr>
                <p:nvPr/>
              </p:nvSpPr>
              <p:spPr>
                <a:xfrm rot="256693">
                  <a:off x="7192630" y="4360978"/>
                  <a:ext cx="2034147" cy="369332"/>
                </a:xfrm>
                <a:prstGeom prst="rect">
                  <a:avLst/>
                </a:prstGeom>
                <a:blipFill>
                  <a:blip r:embed="rId5"/>
                  <a:stretch>
                    <a:fillRect l="-3067" t="-4651" b="-139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10A27A34-A5DA-61D6-33A8-79E05849D340}"/>
                    </a:ext>
                  </a:extLst>
                </p:cNvPr>
                <p:cNvSpPr txBox="1"/>
                <p:nvPr/>
              </p:nvSpPr>
              <p:spPr>
                <a:xfrm rot="243593">
                  <a:off x="6166878" y="4095022"/>
                  <a:ext cx="287771"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54" name="TextBox 53">
                  <a:extLst>
                    <a:ext uri="{FF2B5EF4-FFF2-40B4-BE49-F238E27FC236}">
                      <a16:creationId xmlns:a16="http://schemas.microsoft.com/office/drawing/2014/main" id="{10A27A34-A5DA-61D6-33A8-79E05849D340}"/>
                    </a:ext>
                  </a:extLst>
                </p:cNvPr>
                <p:cNvSpPr txBox="1">
                  <a:spLocks noRot="1" noChangeAspect="1" noMove="1" noResize="1" noEditPoints="1" noAdjustHandles="1" noChangeArrowheads="1" noChangeShapeType="1" noTextEdit="1"/>
                </p:cNvSpPr>
                <p:nvPr/>
              </p:nvSpPr>
              <p:spPr>
                <a:xfrm rot="243593">
                  <a:off x="6166878" y="4095022"/>
                  <a:ext cx="287771" cy="276999"/>
                </a:xfrm>
                <a:prstGeom prst="rect">
                  <a:avLst/>
                </a:prstGeom>
                <a:blipFill>
                  <a:blip r:embed="rId6"/>
                  <a:stretch>
                    <a:fillRect l="-16000" r="-12000" b="-4167"/>
                  </a:stretch>
                </a:blipFill>
              </p:spPr>
              <p:txBody>
                <a:bodyPr/>
                <a:lstStyle/>
                <a:p>
                  <a:r>
                    <a:rPr lang="en-US">
                      <a:noFill/>
                    </a:rPr>
                    <a:t> </a:t>
                  </a:r>
                </a:p>
              </p:txBody>
            </p:sp>
          </mc:Fallback>
        </mc:AlternateContent>
      </p:grpSp>
      <p:grpSp>
        <p:nvGrpSpPr>
          <p:cNvPr id="56" name="Group 55">
            <a:extLst>
              <a:ext uri="{FF2B5EF4-FFF2-40B4-BE49-F238E27FC236}">
                <a16:creationId xmlns:a16="http://schemas.microsoft.com/office/drawing/2014/main" id="{47BF3CFA-1604-5250-595A-5872191FA1C2}"/>
              </a:ext>
            </a:extLst>
          </p:cNvPr>
          <p:cNvGrpSpPr/>
          <p:nvPr/>
        </p:nvGrpSpPr>
        <p:grpSpPr>
          <a:xfrm>
            <a:off x="11034877" y="3808487"/>
            <a:ext cx="1096094" cy="923330"/>
            <a:chOff x="10986303" y="4107882"/>
            <a:chExt cx="1096094" cy="923330"/>
          </a:xfrm>
        </p:grpSpPr>
        <p:cxnSp>
          <p:nvCxnSpPr>
            <p:cNvPr id="57" name="Straight Arrow Connector 56">
              <a:extLst>
                <a:ext uri="{FF2B5EF4-FFF2-40B4-BE49-F238E27FC236}">
                  <a16:creationId xmlns:a16="http://schemas.microsoft.com/office/drawing/2014/main" id="{F03DE8A2-4740-E5B2-38CB-F9FF4EEB0A5B}"/>
                </a:ext>
              </a:extLst>
            </p:cNvPr>
            <p:cNvCxnSpPr>
              <a:cxnSpLocks/>
            </p:cNvCxnSpPr>
            <p:nvPr/>
          </p:nvCxnSpPr>
          <p:spPr>
            <a:xfrm flipH="1">
              <a:off x="10986303" y="4590172"/>
              <a:ext cx="147390" cy="30487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FC75E305-6B49-6F4D-C296-CC275FB40D00}"/>
                </a:ext>
              </a:extLst>
            </p:cNvPr>
            <p:cNvSpPr txBox="1"/>
            <p:nvPr/>
          </p:nvSpPr>
          <p:spPr>
            <a:xfrm>
              <a:off x="11039683" y="4107882"/>
              <a:ext cx="10427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Obstacle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Safety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Radius</a:t>
              </a:r>
            </a:p>
          </p:txBody>
        </p:sp>
      </p:grpSp>
      <p:grpSp>
        <p:nvGrpSpPr>
          <p:cNvPr id="59" name="Group 58">
            <a:extLst>
              <a:ext uri="{FF2B5EF4-FFF2-40B4-BE49-F238E27FC236}">
                <a16:creationId xmlns:a16="http://schemas.microsoft.com/office/drawing/2014/main" id="{AE4645D5-74E9-97B5-DB08-D1A5888A747C}"/>
              </a:ext>
            </a:extLst>
          </p:cNvPr>
          <p:cNvGrpSpPr/>
          <p:nvPr/>
        </p:nvGrpSpPr>
        <p:grpSpPr>
          <a:xfrm>
            <a:off x="10384515" y="2469370"/>
            <a:ext cx="1467067" cy="923330"/>
            <a:chOff x="10218075" y="2879835"/>
            <a:chExt cx="1467067" cy="923330"/>
          </a:xfrm>
        </p:grpSpPr>
        <p:cxnSp>
          <p:nvCxnSpPr>
            <p:cNvPr id="60" name="Straight Arrow Connector 59">
              <a:extLst>
                <a:ext uri="{FF2B5EF4-FFF2-40B4-BE49-F238E27FC236}">
                  <a16:creationId xmlns:a16="http://schemas.microsoft.com/office/drawing/2014/main" id="{182EA8F3-B374-867F-61AA-903B8ECC74F8}"/>
                </a:ext>
              </a:extLst>
            </p:cNvPr>
            <p:cNvCxnSpPr>
              <a:cxnSpLocks/>
            </p:cNvCxnSpPr>
            <p:nvPr/>
          </p:nvCxnSpPr>
          <p:spPr>
            <a:xfrm flipH="1">
              <a:off x="10218075" y="3322398"/>
              <a:ext cx="538168" cy="79308"/>
            </a:xfrm>
            <a:prstGeom prst="straightConnector1">
              <a:avLst/>
            </a:prstGeom>
            <a:ln>
              <a:solidFill>
                <a:srgbClr val="92D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6A1B5937-CE38-3FA8-0B42-D72CEBCBACC3}"/>
                </a:ext>
              </a:extLst>
            </p:cNvPr>
            <p:cNvSpPr txBox="1"/>
            <p:nvPr/>
          </p:nvSpPr>
          <p:spPr>
            <a:xfrm>
              <a:off x="10604397" y="2879835"/>
              <a:ext cx="1080745"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D050"/>
                  </a:solidFill>
                  <a:effectLst/>
                  <a:uLnTx/>
                  <a:uFillTx/>
                  <a:latin typeface="Calibri"/>
                  <a:ea typeface="+mn-ea"/>
                  <a:cs typeface="+mn-cs"/>
                </a:rPr>
                <a:t>Own-ship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D050"/>
                  </a:solidFill>
                  <a:effectLst/>
                  <a:uLnTx/>
                  <a:uFillTx/>
                  <a:latin typeface="Calibri"/>
                  <a:ea typeface="+mn-ea"/>
                  <a:cs typeface="+mn-cs"/>
                </a:rPr>
                <a:t>Safety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D050"/>
                  </a:solidFill>
                  <a:effectLst/>
                  <a:uLnTx/>
                  <a:uFillTx/>
                  <a:latin typeface="Calibri"/>
                  <a:ea typeface="+mn-ea"/>
                  <a:cs typeface="+mn-cs"/>
                </a:rPr>
                <a:t>Radius</a:t>
              </a:r>
            </a:p>
          </p:txBody>
        </p:sp>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3D415A9E-8714-F8B6-865C-E72FFFEFFE1D}"/>
                  </a:ext>
                </a:extLst>
              </p:cNvPr>
              <p:cNvSpPr txBox="1"/>
              <p:nvPr/>
            </p:nvSpPr>
            <p:spPr>
              <a:xfrm>
                <a:off x="270699" y="1513430"/>
                <a:ext cx="4222377"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Given: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olidFill>
                      <a:prstClr val="black"/>
                    </a:solidFill>
                    <a:latin typeface="Calibri"/>
                  </a:rPr>
                  <a:t>O</a:t>
                </a:r>
                <a:r>
                  <a:rPr kumimoji="0" lang="en-US" sz="1800" b="1" i="0" u="none" strike="noStrike" kern="1200" cap="none" spc="0" normalizeH="0" baseline="0" noProof="0" dirty="0" err="1">
                    <a:ln>
                      <a:noFill/>
                    </a:ln>
                    <a:solidFill>
                      <a:prstClr val="black"/>
                    </a:solidFill>
                    <a:effectLst/>
                    <a:uLnTx/>
                    <a:uFillTx/>
                    <a:latin typeface="Calibri"/>
                    <a:ea typeface="+mn-ea"/>
                    <a:cs typeface="+mn-cs"/>
                  </a:rPr>
                  <a:t>wn</a:t>
                </a:r>
                <a:r>
                  <a:rPr kumimoji="0" lang="en-US" sz="1800" b="1" i="0" u="none" strike="noStrike" kern="1200" cap="none" spc="0" normalizeH="0" baseline="0" noProof="0" dirty="0">
                    <a:ln>
                      <a:noFill/>
                    </a:ln>
                    <a:solidFill>
                      <a:prstClr val="black"/>
                    </a:solidFill>
                    <a:effectLst/>
                    <a:uLnTx/>
                    <a:uFillTx/>
                    <a:latin typeface="Calibri"/>
                    <a:ea typeface="+mn-ea"/>
                    <a:cs typeface="+mn-cs"/>
                  </a:rPr>
                  <a:t>-ship BP trajectory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olidFill>
                      <a:prstClr val="black"/>
                    </a:solidFill>
                    <a:latin typeface="Calibri"/>
                  </a:rPr>
                  <a:t>O</a:t>
                </a:r>
                <a:r>
                  <a:rPr kumimoji="0" lang="en-US" sz="1800" b="1" i="0" u="none" strike="noStrike" kern="1200" cap="none" spc="0" normalizeH="0" baseline="0" noProof="0" dirty="0" err="1">
                    <a:ln>
                      <a:noFill/>
                    </a:ln>
                    <a:solidFill>
                      <a:prstClr val="black"/>
                    </a:solidFill>
                    <a:effectLst/>
                    <a:uLnTx/>
                    <a:uFillTx/>
                    <a:latin typeface="Calibri"/>
                    <a:ea typeface="+mn-ea"/>
                    <a:cs typeface="+mn-cs"/>
                  </a:rPr>
                  <a:t>bstacle</a:t>
                </a:r>
                <a:r>
                  <a:rPr kumimoji="0" lang="en-US" sz="1800" b="1" i="0" u="none" strike="noStrike" kern="1200" cap="none" spc="0" normalizeH="0" baseline="0" noProof="0" dirty="0">
                    <a:ln>
                      <a:noFill/>
                    </a:ln>
                    <a:solidFill>
                      <a:prstClr val="black"/>
                    </a:solidFill>
                    <a:effectLst/>
                    <a:uLnTx/>
                    <a:uFillTx/>
                    <a:latin typeface="Calibri"/>
                    <a:ea typeface="+mn-ea"/>
                    <a:cs typeface="+mn-cs"/>
                  </a:rPr>
                  <a:t> BP trajectory (estimated)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solidFill>
                    <a:prstClr val="black"/>
                  </a:solidFill>
                  <a:latin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Perform ORCA collision detection using </a:t>
                </a: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steps (one-time pass) along own-ship trajectory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Pending collision detected, use ORCA output velocity to create new waypoint, then continue searching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ORCA waypoints are used to create a BP curve, smoothing out the trajectory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64" name="TextBox 63">
                <a:extLst>
                  <a:ext uri="{FF2B5EF4-FFF2-40B4-BE49-F238E27FC236}">
                    <a16:creationId xmlns:a16="http://schemas.microsoft.com/office/drawing/2014/main" id="{3D415A9E-8714-F8B6-865C-E72FFFEFFE1D}"/>
                  </a:ext>
                </a:extLst>
              </p:cNvPr>
              <p:cNvSpPr txBox="1">
                <a:spLocks noRot="1" noChangeAspect="1" noMove="1" noResize="1" noEditPoints="1" noAdjustHandles="1" noChangeArrowheads="1" noChangeShapeType="1" noTextEdit="1"/>
              </p:cNvSpPr>
              <p:nvPr/>
            </p:nvSpPr>
            <p:spPr>
              <a:xfrm>
                <a:off x="270699" y="1513430"/>
                <a:ext cx="4222377" cy="4524315"/>
              </a:xfrm>
              <a:prstGeom prst="rect">
                <a:avLst/>
              </a:prstGeom>
              <a:blipFill>
                <a:blip r:embed="rId7"/>
                <a:stretch>
                  <a:fillRect l="-901" t="-560" r="-2102" b="-1401"/>
                </a:stretch>
              </a:blipFill>
            </p:spPr>
            <p:txBody>
              <a:bodyPr/>
              <a:lstStyle/>
              <a:p>
                <a:r>
                  <a:rPr lang="en-US">
                    <a:noFill/>
                  </a:rPr>
                  <a:t> </a:t>
                </a:r>
              </a:p>
            </p:txBody>
          </p:sp>
        </mc:Fallback>
      </mc:AlternateContent>
      <p:grpSp>
        <p:nvGrpSpPr>
          <p:cNvPr id="65" name="Group 64">
            <a:extLst>
              <a:ext uri="{FF2B5EF4-FFF2-40B4-BE49-F238E27FC236}">
                <a16:creationId xmlns:a16="http://schemas.microsoft.com/office/drawing/2014/main" id="{010DEB80-0980-A3DF-615E-27172E70D56D}"/>
              </a:ext>
            </a:extLst>
          </p:cNvPr>
          <p:cNvGrpSpPr/>
          <p:nvPr/>
        </p:nvGrpSpPr>
        <p:grpSpPr>
          <a:xfrm>
            <a:off x="0" y="-35910"/>
            <a:ext cx="9207500" cy="772018"/>
            <a:chOff x="0" y="-20035"/>
            <a:chExt cx="9207500" cy="772018"/>
          </a:xfrm>
        </p:grpSpPr>
        <p:sp>
          <p:nvSpPr>
            <p:cNvPr id="66" name="Rectangle 65">
              <a:extLst>
                <a:ext uri="{FF2B5EF4-FFF2-40B4-BE49-F238E27FC236}">
                  <a16:creationId xmlns:a16="http://schemas.microsoft.com/office/drawing/2014/main" id="{9C4C5E46-EF2C-A545-7DB4-3AC5FB11D0CF}"/>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7" name="Right Triangle 66">
              <a:extLst>
                <a:ext uri="{FF2B5EF4-FFF2-40B4-BE49-F238E27FC236}">
                  <a16:creationId xmlns:a16="http://schemas.microsoft.com/office/drawing/2014/main" id="{1542EAD7-BF06-7EB2-7447-D2D5BC0BDEB2}"/>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9031C9FE-B85D-AE63-C213-4903F14945AE}"/>
              </a:ext>
            </a:extLst>
          </p:cNvPr>
          <p:cNvGrpSpPr/>
          <p:nvPr/>
        </p:nvGrpSpPr>
        <p:grpSpPr>
          <a:xfrm>
            <a:off x="2593164" y="-35354"/>
            <a:ext cx="6646523" cy="775205"/>
            <a:chOff x="2593164" y="-35970"/>
            <a:chExt cx="6646523" cy="775205"/>
          </a:xfrm>
        </p:grpSpPr>
        <p:sp>
          <p:nvSpPr>
            <p:cNvPr id="68" name="Parallelogram 67">
              <a:extLst>
                <a:ext uri="{FF2B5EF4-FFF2-40B4-BE49-F238E27FC236}">
                  <a16:creationId xmlns:a16="http://schemas.microsoft.com/office/drawing/2014/main" id="{28FB4065-DF3E-371C-E619-E9D2A4E59C06}"/>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Parallelogram 69">
              <a:extLst>
                <a:ext uri="{FF2B5EF4-FFF2-40B4-BE49-F238E27FC236}">
                  <a16:creationId xmlns:a16="http://schemas.microsoft.com/office/drawing/2014/main" id="{BD2514F7-04EB-DA6A-B120-DE1B76EE8E8E}"/>
                </a:ext>
              </a:extLst>
            </p:cNvPr>
            <p:cNvSpPr/>
            <p:nvPr/>
          </p:nvSpPr>
          <p:spPr>
            <a:xfrm>
              <a:off x="2593164" y="-3597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Parallelogram 68">
              <a:extLst>
                <a:ext uri="{FF2B5EF4-FFF2-40B4-BE49-F238E27FC236}">
                  <a16:creationId xmlns:a16="http://schemas.microsoft.com/office/drawing/2014/main" id="{BC177186-B28E-8487-2F27-3E28946F5DB9}"/>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832F3E5-855B-4F12-A906-792C8284D35E}"/>
              </a:ext>
            </a:extLst>
          </p:cNvPr>
          <p:cNvSpPr>
            <a:spLocks noGrp="1"/>
          </p:cNvSpPr>
          <p:nvPr>
            <p:ph type="title"/>
          </p:nvPr>
        </p:nvSpPr>
        <p:spPr>
          <a:xfrm>
            <a:off x="270699" y="141679"/>
            <a:ext cx="10638185" cy="499840"/>
          </a:xfrm>
        </p:spPr>
        <p:txBody>
          <a:bodyPr/>
          <a:lstStyle/>
          <a:p>
            <a:r>
              <a:rPr lang="en-US" dirty="0">
                <a:solidFill>
                  <a:schemeClr val="bg1"/>
                </a:solidFill>
              </a:rPr>
              <a:t>Integration: ORCA + Bernstein Polynomials</a:t>
            </a:r>
          </a:p>
        </p:txBody>
      </p:sp>
      <p:cxnSp>
        <p:nvCxnSpPr>
          <p:cNvPr id="14" name="Straight Connector 13">
            <a:extLst>
              <a:ext uri="{FF2B5EF4-FFF2-40B4-BE49-F238E27FC236}">
                <a16:creationId xmlns:a16="http://schemas.microsoft.com/office/drawing/2014/main" id="{5132C72C-8E2A-650D-74E7-3D683AECF966}"/>
              </a:ext>
            </a:extLst>
          </p:cNvPr>
          <p:cNvCxnSpPr>
            <a:cxnSpLocks/>
          </p:cNvCxnSpPr>
          <p:nvPr/>
        </p:nvCxnSpPr>
        <p:spPr>
          <a:xfrm flipV="1">
            <a:off x="6070735" y="2897888"/>
            <a:ext cx="2802098" cy="355160"/>
          </a:xfrm>
          <a:prstGeom prst="line">
            <a:avLst/>
          </a:prstGeom>
          <a:ln>
            <a:solidFill>
              <a:srgbClr val="1D88E5"/>
            </a:solidFill>
          </a:ln>
          <a:effectLst/>
        </p:spPr>
        <p:style>
          <a:lnRef idx="2">
            <a:schemeClr val="accent1"/>
          </a:lnRef>
          <a:fillRef idx="0">
            <a:schemeClr val="accent1"/>
          </a:fillRef>
          <a:effectRef idx="1">
            <a:schemeClr val="accent1"/>
          </a:effectRef>
          <a:fontRef idx="minor">
            <a:schemeClr val="tx1"/>
          </a:fontRef>
        </p:style>
      </p:cxnSp>
      <p:sp>
        <p:nvSpPr>
          <p:cNvPr id="25" name="Footer Placeholder 24">
            <a:extLst>
              <a:ext uri="{FF2B5EF4-FFF2-40B4-BE49-F238E27FC236}">
                <a16:creationId xmlns:a16="http://schemas.microsoft.com/office/drawing/2014/main" id="{9B507FBC-A36A-EB45-DE1A-CCBDA3F10605}"/>
              </a:ext>
            </a:extLst>
          </p:cNvPr>
          <p:cNvSpPr>
            <a:spLocks noGrp="1"/>
          </p:cNvSpPr>
          <p:nvPr>
            <p:ph type="ftr" sz="quarter" idx="14"/>
          </p:nvPr>
        </p:nvSpPr>
        <p:spPr/>
        <p:txBody>
          <a:bodyPr/>
          <a:lstStyle/>
          <a:p>
            <a:r>
              <a:rPr lang="en-US" sz="1200"/>
              <a:t>NASA Langley Research Center</a:t>
            </a:r>
          </a:p>
        </p:txBody>
      </p:sp>
      <p:sp>
        <p:nvSpPr>
          <p:cNvPr id="27" name="Slide Number Placeholder 26">
            <a:extLst>
              <a:ext uri="{FF2B5EF4-FFF2-40B4-BE49-F238E27FC236}">
                <a16:creationId xmlns:a16="http://schemas.microsoft.com/office/drawing/2014/main" id="{5F5FE52B-06D2-4BD5-2AA5-DA1F3F6B4881}"/>
              </a:ext>
            </a:extLst>
          </p:cNvPr>
          <p:cNvSpPr>
            <a:spLocks noGrp="1"/>
          </p:cNvSpPr>
          <p:nvPr>
            <p:ph type="sldNum" sz="quarter" idx="12"/>
          </p:nvPr>
        </p:nvSpPr>
        <p:spPr>
          <a:xfrm>
            <a:off x="11213645" y="6548290"/>
            <a:ext cx="978355" cy="365125"/>
          </a:xfrm>
        </p:spPr>
        <p:txBody>
          <a:bodyPr/>
          <a:lstStyle/>
          <a:p>
            <a:fld id="{4B5A7D23-5EA3-BB48-9A7E-29066237FEC6}" type="slidenum">
              <a:rPr lang="en-US" sz="1050" smtClean="0">
                <a:solidFill>
                  <a:prstClr val="black">
                    <a:tint val="75000"/>
                  </a:prstClr>
                </a:solidFill>
                <a:latin typeface="Calibri"/>
              </a:rPr>
              <a:pPr/>
              <a:t>15</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36846514"/>
      </p:ext>
    </p:extLst>
  </p:cSld>
  <p:clrMapOvr>
    <a:masterClrMapping/>
  </p:clrMapOvr>
  <mc:AlternateContent xmlns:mc="http://schemas.openxmlformats.org/markup-compatibility/2006" xmlns:p14="http://schemas.microsoft.com/office/powerpoint/2010/main">
    <mc:Choice Requires="p14">
      <p:transition p14:dur="0" advClick="0" advTm="49501"/>
    </mc:Choice>
    <mc:Fallback xmlns="">
      <p:transition advClick="0" advTm="495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4" fill="hold" nodeType="withEffect">
                                  <p:stCondLst>
                                    <p:cond delay="100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nodeType="withEffect">
                                  <p:stCondLst>
                                    <p:cond delay="200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1" fill="hold" nodeType="withEffect">
                                  <p:stCondLst>
                                    <p:cond delay="300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dissolve">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xit" presetSubtype="32" fill="hold" nodeType="clickEffect">
                                  <p:stCondLst>
                                    <p:cond delay="0"/>
                                  </p:stCondLst>
                                  <p:childTnLst>
                                    <p:animEffect transition="out" filter="circle(out)">
                                      <p:cBhvr>
                                        <p:cTn id="25" dur="2000"/>
                                        <p:tgtEl>
                                          <p:spTgt spid="3"/>
                                        </p:tgtEl>
                                      </p:cBhvr>
                                    </p:animEffect>
                                    <p:set>
                                      <p:cBhvr>
                                        <p:cTn id="26" dur="1" fill="hold">
                                          <p:stCondLst>
                                            <p:cond delay="1999"/>
                                          </p:stCondLst>
                                        </p:cTn>
                                        <p:tgtEl>
                                          <p:spTgt spid="3"/>
                                        </p:tgtEl>
                                        <p:attrNameLst>
                                          <p:attrName>style.visibility</p:attrName>
                                        </p:attrNameLst>
                                      </p:cBhvr>
                                      <p:to>
                                        <p:strVal val="hidden"/>
                                      </p:to>
                                    </p:set>
                                  </p:childTnLst>
                                </p:cTn>
                              </p:par>
                              <p:par>
                                <p:cTn id="27" presetID="9" presetClass="exit" presetSubtype="0" fill="hold" nodeType="withEffect">
                                  <p:stCondLst>
                                    <p:cond delay="0"/>
                                  </p:stCondLst>
                                  <p:childTnLst>
                                    <p:animEffect transition="out" filter="dissolv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par>
                                <p:cTn id="30" presetID="9" presetClass="exit" presetSubtype="0" fill="hold" nodeType="withEffect">
                                  <p:stCondLst>
                                    <p:cond delay="0"/>
                                  </p:stCondLst>
                                  <p:childTnLst>
                                    <p:animEffect transition="out" filter="dissolve">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par>
                                <p:cTn id="33" presetID="9" presetClass="exit" presetSubtype="0" fill="hold" nodeType="withEffect">
                                  <p:stCondLst>
                                    <p:cond delay="0"/>
                                  </p:stCondLst>
                                  <p:childTnLst>
                                    <p:animEffect transition="out" filter="dissolv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9" presetClass="exit" presetSubtype="0" fill="hold" nodeType="withEffect">
                                  <p:stCondLst>
                                    <p:cond delay="0"/>
                                  </p:stCondLst>
                                  <p:childTnLst>
                                    <p:animEffect transition="out" filter="dissolve">
                                      <p:cBhvr>
                                        <p:cTn id="37" dur="500"/>
                                        <p:tgtEl>
                                          <p:spTgt spid="23"/>
                                        </p:tgtEl>
                                      </p:cBhvr>
                                    </p:animEffect>
                                    <p:set>
                                      <p:cBhvr>
                                        <p:cTn id="38" dur="1" fill="hold">
                                          <p:stCondLst>
                                            <p:cond delay="499"/>
                                          </p:stCondLst>
                                        </p:cTn>
                                        <p:tgtEl>
                                          <p:spTgt spid="23"/>
                                        </p:tgtEl>
                                        <p:attrNameLst>
                                          <p:attrName>style.visibility</p:attrName>
                                        </p:attrNameLst>
                                      </p:cBhvr>
                                      <p:to>
                                        <p:strVal val="hidden"/>
                                      </p:to>
                                    </p:set>
                                  </p:childTnLst>
                                </p:cTn>
                              </p:par>
                              <p:par>
                                <p:cTn id="39" presetID="6" presetClass="entr" presetSubtype="32"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circle(out)">
                                      <p:cBhvr>
                                        <p:cTn id="41" dur="500"/>
                                        <p:tgtEl>
                                          <p:spTgt spid="42"/>
                                        </p:tgtEl>
                                      </p:cBhvr>
                                    </p:animEffect>
                                  </p:childTnLst>
                                </p:cTn>
                              </p:par>
                              <p:par>
                                <p:cTn id="42" presetID="6" presetClass="emph" presetSubtype="0" fill="hold" nodeType="withEffect">
                                  <p:stCondLst>
                                    <p:cond delay="500"/>
                                  </p:stCondLst>
                                  <p:childTnLst>
                                    <p:animScale>
                                      <p:cBhvr>
                                        <p:cTn id="43" dur="2000" fill="hold"/>
                                        <p:tgtEl>
                                          <p:spTgt spid="42"/>
                                        </p:tgtEl>
                                      </p:cBhvr>
                                      <p:by x="380000" y="380000"/>
                                    </p:animScale>
                                  </p:childTnLst>
                                </p:cTn>
                              </p:par>
                              <p:par>
                                <p:cTn id="44" presetID="0" presetClass="path" presetSubtype="0" accel="50000" decel="50000" fill="hold" nodeType="withEffect">
                                  <p:stCondLst>
                                    <p:cond delay="500"/>
                                  </p:stCondLst>
                                  <p:childTnLst>
                                    <p:animMotion origin="layout" path="M -0.0013 -0.00093 L 0.21354 -0.05695 " pathEditMode="relative" rAng="0" ptsTypes="AA">
                                      <p:cBhvr>
                                        <p:cTn id="45" dur="2000" fill="hold"/>
                                        <p:tgtEl>
                                          <p:spTgt spid="42"/>
                                        </p:tgtEl>
                                        <p:attrNameLst>
                                          <p:attrName>ppt_x</p:attrName>
                                          <p:attrName>ppt_y</p:attrName>
                                        </p:attrNameLst>
                                      </p:cBhvr>
                                      <p:rCtr x="10742" y="-2801"/>
                                    </p:animMotion>
                                  </p:childTnLst>
                                </p:cTn>
                              </p:par>
                              <p:par>
                                <p:cTn id="46" presetID="1" presetClass="exit" presetSubtype="0" fill="hold" nodeType="withEffect">
                                  <p:stCondLst>
                                    <p:cond delay="2500"/>
                                  </p:stCondLst>
                                  <p:childTnLst>
                                    <p:set>
                                      <p:cBhvr>
                                        <p:cTn id="47" dur="1" fill="hold">
                                          <p:stCondLst>
                                            <p:cond delay="0"/>
                                          </p:stCondLst>
                                        </p:cTn>
                                        <p:tgtEl>
                                          <p:spTgt spid="42"/>
                                        </p:tgtEl>
                                        <p:attrNameLst>
                                          <p:attrName>style.visibility</p:attrName>
                                        </p:attrNameLst>
                                      </p:cBhvr>
                                      <p:to>
                                        <p:strVal val="hidden"/>
                                      </p:to>
                                    </p:set>
                                  </p:childTnLst>
                                </p:cTn>
                              </p:par>
                              <p:par>
                                <p:cTn id="48" presetID="1" presetClass="entr" presetSubtype="0" fill="hold" nodeType="withEffect">
                                  <p:stCondLst>
                                    <p:cond delay="2500"/>
                                  </p:stCondLst>
                                  <p:childTnLst>
                                    <p:set>
                                      <p:cBhvr>
                                        <p:cTn id="49" dur="1" fill="hold">
                                          <p:stCondLst>
                                            <p:cond delay="0"/>
                                          </p:stCondLst>
                                        </p:cTn>
                                        <p:tgtEl>
                                          <p:spTgt spid="44"/>
                                        </p:tgtEl>
                                        <p:attrNameLst>
                                          <p:attrName>style.visibility</p:attrName>
                                        </p:attrNameLst>
                                      </p:cBhvr>
                                      <p:to>
                                        <p:strVal val="visible"/>
                                      </p:to>
                                    </p:set>
                                  </p:childTnLst>
                                </p:cTn>
                              </p:par>
                              <p:par>
                                <p:cTn id="50" presetID="9" presetClass="exit" presetSubtype="0" fill="hold" grpId="1" nodeType="withEffect">
                                  <p:stCondLst>
                                    <p:cond delay="2000"/>
                                  </p:stCondLst>
                                  <p:childTnLst>
                                    <p:animEffect transition="out" filter="dissolve">
                                      <p:cBhvr>
                                        <p:cTn id="51" dur="500"/>
                                        <p:tgtEl>
                                          <p:spTgt spid="39"/>
                                        </p:tgtEl>
                                      </p:cBhvr>
                                    </p:animEffect>
                                    <p:set>
                                      <p:cBhvr>
                                        <p:cTn id="52" dur="1" fill="hold">
                                          <p:stCondLst>
                                            <p:cond delay="499"/>
                                          </p:stCondLst>
                                        </p:cTn>
                                        <p:tgtEl>
                                          <p:spTgt spid="39"/>
                                        </p:tgtEl>
                                        <p:attrNameLst>
                                          <p:attrName>style.visibility</p:attrName>
                                        </p:attrNameLst>
                                      </p:cBhvr>
                                      <p:to>
                                        <p:strVal val="hidden"/>
                                      </p:to>
                                    </p:set>
                                  </p:childTnLst>
                                </p:cTn>
                              </p:par>
                              <p:par>
                                <p:cTn id="53" presetID="1" presetClass="entr" presetSubtype="0" fill="hold" grpId="0" nodeType="withEffect">
                                  <p:stCondLst>
                                    <p:cond delay="2500"/>
                                  </p:stCondLst>
                                  <p:childTnLst>
                                    <p:set>
                                      <p:cBhvr>
                                        <p:cTn id="54" dur="1" fill="hold">
                                          <p:stCondLst>
                                            <p:cond delay="0"/>
                                          </p:stCondLst>
                                        </p:cTn>
                                        <p:tgtEl>
                                          <p:spTgt spid="6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right)">
                                      <p:cBhvr>
                                        <p:cTn id="59" dur="500"/>
                                        <p:tgtEl>
                                          <p:spTgt spid="56"/>
                                        </p:tgtEl>
                                      </p:cBhvr>
                                    </p:animEffect>
                                  </p:childTnLst>
                                </p:cTn>
                              </p:par>
                              <p:par>
                                <p:cTn id="60" presetID="22" presetClass="entr" presetSubtype="2" fill="hold" nodeType="withEffect">
                                  <p:stCondLst>
                                    <p:cond delay="1000"/>
                                  </p:stCondLst>
                                  <p:childTnLst>
                                    <p:set>
                                      <p:cBhvr>
                                        <p:cTn id="61" dur="1" fill="hold">
                                          <p:stCondLst>
                                            <p:cond delay="0"/>
                                          </p:stCondLst>
                                        </p:cTn>
                                        <p:tgtEl>
                                          <p:spTgt spid="59"/>
                                        </p:tgtEl>
                                        <p:attrNameLst>
                                          <p:attrName>style.visibility</p:attrName>
                                        </p:attrNameLst>
                                      </p:cBhvr>
                                      <p:to>
                                        <p:strVal val="visible"/>
                                      </p:to>
                                    </p:set>
                                    <p:animEffect transition="in" filter="wipe(right)">
                                      <p:cBhvr>
                                        <p:cTn id="62" dur="500"/>
                                        <p:tgtEl>
                                          <p:spTgt spid="59"/>
                                        </p:tgtEl>
                                      </p:cBhvr>
                                    </p:animEffect>
                                  </p:childTnLst>
                                </p:cTn>
                              </p:par>
                              <p:par>
                                <p:cTn id="63" presetID="22" presetClass="entr" presetSubtype="1" fill="hold" nodeType="withEffect">
                                  <p:stCondLst>
                                    <p:cond delay="2000"/>
                                  </p:stCondLst>
                                  <p:childTnLst>
                                    <p:set>
                                      <p:cBhvr>
                                        <p:cTn id="64" dur="1" fill="hold">
                                          <p:stCondLst>
                                            <p:cond delay="0"/>
                                          </p:stCondLst>
                                        </p:cTn>
                                        <p:tgtEl>
                                          <p:spTgt spid="50"/>
                                        </p:tgtEl>
                                        <p:attrNameLst>
                                          <p:attrName>style.visibility</p:attrName>
                                        </p:attrNameLst>
                                      </p:cBhvr>
                                      <p:to>
                                        <p:strVal val="visible"/>
                                      </p:to>
                                    </p:set>
                                    <p:animEffect transition="in" filter="wipe(up)">
                                      <p:cBhvr>
                                        <p:cTn id="65" dur="500"/>
                                        <p:tgtEl>
                                          <p:spTgt spid="5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64" grpId="0"/>
    </p:bldLst>
  </p:timing>
  <p:extLst>
    <p:ext uri="{E180D4A7-C9FB-4DFB-919C-405C955672EB}">
      <p14:showEvtLst xmlns:p14="http://schemas.microsoft.com/office/powerpoint/2010/main">
        <p14:playEvt time="10" objId="7"/>
        <p14:stopEvt time="49501" objId="7"/>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56022DBB-A383-5E73-D050-05AC8E5B01D9}"/>
              </a:ext>
            </a:extLst>
          </p:cNvPr>
          <p:cNvPicPr>
            <a:picLocks noChangeAspect="1"/>
          </p:cNvPicPr>
          <p:nvPr/>
        </p:nvPicPr>
        <p:blipFill>
          <a:blip r:embed="rId2"/>
          <a:stretch>
            <a:fillRect/>
          </a:stretch>
        </p:blipFill>
        <p:spPr>
          <a:xfrm>
            <a:off x="6647615" y="3749282"/>
            <a:ext cx="4893360" cy="3125579"/>
          </a:xfrm>
          <a:prstGeom prst="rect">
            <a:avLst/>
          </a:prstGeom>
        </p:spPr>
      </p:pic>
      <p:grpSp>
        <p:nvGrpSpPr>
          <p:cNvPr id="5" name="Group 4">
            <a:extLst>
              <a:ext uri="{FF2B5EF4-FFF2-40B4-BE49-F238E27FC236}">
                <a16:creationId xmlns:a16="http://schemas.microsoft.com/office/drawing/2014/main" id="{2A8FEF8B-1306-1BDA-0826-9E9CC0F4F7B3}"/>
              </a:ext>
            </a:extLst>
          </p:cNvPr>
          <p:cNvGrpSpPr/>
          <p:nvPr/>
        </p:nvGrpSpPr>
        <p:grpSpPr>
          <a:xfrm>
            <a:off x="-10510" y="-35910"/>
            <a:ext cx="9207500" cy="772018"/>
            <a:chOff x="0" y="-20035"/>
            <a:chExt cx="9207500" cy="772018"/>
          </a:xfrm>
        </p:grpSpPr>
        <p:sp>
          <p:nvSpPr>
            <p:cNvPr id="6" name="Rectangle 5">
              <a:extLst>
                <a:ext uri="{FF2B5EF4-FFF2-40B4-BE49-F238E27FC236}">
                  <a16:creationId xmlns:a16="http://schemas.microsoft.com/office/drawing/2014/main" id="{F07D7FEF-1E5F-227B-6680-D2F4981377D1}"/>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3A8FCC34-8475-18ED-2244-65D49953B640}"/>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7E3C2664-3536-A13A-200C-ACDCED10C4FD}"/>
              </a:ext>
            </a:extLst>
          </p:cNvPr>
          <p:cNvGrpSpPr/>
          <p:nvPr/>
        </p:nvGrpSpPr>
        <p:grpSpPr>
          <a:xfrm>
            <a:off x="2593164" y="-35354"/>
            <a:ext cx="6646523" cy="775205"/>
            <a:chOff x="2593164" y="-35970"/>
            <a:chExt cx="6646523" cy="775205"/>
          </a:xfrm>
        </p:grpSpPr>
        <p:sp>
          <p:nvSpPr>
            <p:cNvPr id="13" name="Parallelogram 12">
              <a:extLst>
                <a:ext uri="{FF2B5EF4-FFF2-40B4-BE49-F238E27FC236}">
                  <a16:creationId xmlns:a16="http://schemas.microsoft.com/office/drawing/2014/main" id="{DE78FB86-C33A-9915-090B-4FB6226FB749}"/>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FFA913C2-158F-3325-F137-F24736811A70}"/>
                </a:ext>
              </a:extLst>
            </p:cNvPr>
            <p:cNvSpPr/>
            <p:nvPr/>
          </p:nvSpPr>
          <p:spPr>
            <a:xfrm>
              <a:off x="2593164" y="-3597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DFC544B9-5BD8-DC4C-8923-1AC4FCA9E4A1}"/>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F57BECD-65A2-2536-3732-3144F8745219}"/>
              </a:ext>
            </a:extLst>
          </p:cNvPr>
          <p:cNvSpPr>
            <a:spLocks noGrp="1"/>
          </p:cNvSpPr>
          <p:nvPr>
            <p:ph type="title"/>
          </p:nvPr>
        </p:nvSpPr>
        <p:spPr>
          <a:xfrm>
            <a:off x="237297" y="182789"/>
            <a:ext cx="10638185" cy="499840"/>
          </a:xfrm>
        </p:spPr>
        <p:txBody>
          <a:bodyPr/>
          <a:lstStyle/>
          <a:p>
            <a:r>
              <a:rPr lang="en-US" dirty="0">
                <a:solidFill>
                  <a:schemeClr val="bg1"/>
                </a:solidFill>
              </a:rPr>
              <a:t>ORCA Augmentations: Dynamic Replanning </a:t>
            </a:r>
          </a:p>
        </p:txBody>
      </p:sp>
      <p:pic>
        <p:nvPicPr>
          <p:cNvPr id="16" name="Picture 15">
            <a:extLst>
              <a:ext uri="{FF2B5EF4-FFF2-40B4-BE49-F238E27FC236}">
                <a16:creationId xmlns:a16="http://schemas.microsoft.com/office/drawing/2014/main" id="{0971FE93-A491-381F-27CD-38461FDD707C}"/>
              </a:ext>
            </a:extLst>
          </p:cNvPr>
          <p:cNvPicPr>
            <a:picLocks noChangeAspect="1"/>
          </p:cNvPicPr>
          <p:nvPr/>
        </p:nvPicPr>
        <p:blipFill>
          <a:blip r:embed="rId3"/>
          <a:stretch>
            <a:fillRect/>
          </a:stretch>
        </p:blipFill>
        <p:spPr>
          <a:xfrm>
            <a:off x="4021151" y="1077153"/>
            <a:ext cx="8170849" cy="5127193"/>
          </a:xfrm>
          <a:prstGeom prst="rect">
            <a:avLst/>
          </a:prstGeom>
        </p:spPr>
      </p:pic>
      <p:cxnSp>
        <p:nvCxnSpPr>
          <p:cNvPr id="9" name="Straight Connector 8">
            <a:extLst>
              <a:ext uri="{FF2B5EF4-FFF2-40B4-BE49-F238E27FC236}">
                <a16:creationId xmlns:a16="http://schemas.microsoft.com/office/drawing/2014/main" id="{34ABEE4D-8F81-70A0-57A1-722D928FA428}"/>
              </a:ext>
            </a:extLst>
          </p:cNvPr>
          <p:cNvCxnSpPr>
            <a:cxnSpLocks/>
          </p:cNvCxnSpPr>
          <p:nvPr/>
        </p:nvCxnSpPr>
        <p:spPr>
          <a:xfrm flipV="1">
            <a:off x="7788166" y="2362673"/>
            <a:ext cx="882868" cy="1066327"/>
          </a:xfrm>
          <a:prstGeom prst="line">
            <a:avLst/>
          </a:prstGeom>
          <a:ln>
            <a:solidFill>
              <a:srgbClr val="1D88E5"/>
            </a:solidFill>
          </a:ln>
          <a:effectLst/>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3C94BEC4-CED0-1B56-9A15-C58ECE7211F3}"/>
              </a:ext>
            </a:extLst>
          </p:cNvPr>
          <p:cNvGrpSpPr/>
          <p:nvPr/>
        </p:nvGrpSpPr>
        <p:grpSpPr>
          <a:xfrm>
            <a:off x="8317887" y="4749344"/>
            <a:ext cx="1406283" cy="923330"/>
            <a:chOff x="10880083" y="4405506"/>
            <a:chExt cx="1221232" cy="923330"/>
          </a:xfrm>
        </p:grpSpPr>
        <p:cxnSp>
          <p:nvCxnSpPr>
            <p:cNvPr id="11" name="Straight Arrow Connector 10">
              <a:extLst>
                <a:ext uri="{FF2B5EF4-FFF2-40B4-BE49-F238E27FC236}">
                  <a16:creationId xmlns:a16="http://schemas.microsoft.com/office/drawing/2014/main" id="{5E110A67-15D1-222A-3C67-37D18EB3C335}"/>
                </a:ext>
              </a:extLst>
            </p:cNvPr>
            <p:cNvCxnSpPr>
              <a:cxnSpLocks/>
            </p:cNvCxnSpPr>
            <p:nvPr/>
          </p:nvCxnSpPr>
          <p:spPr>
            <a:xfrm flipH="1">
              <a:off x="10880083" y="4590172"/>
              <a:ext cx="253610" cy="14248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2E50CFA-4DDE-5394-C041-EAA8A96FF6B2}"/>
                </a:ext>
              </a:extLst>
            </p:cNvPr>
            <p:cNvSpPr txBox="1"/>
            <p:nvPr/>
          </p:nvSpPr>
          <p:spPr>
            <a:xfrm>
              <a:off x="11058601" y="4405506"/>
              <a:ext cx="10427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Stationary Obstacle</a:t>
              </a:r>
            </a:p>
          </p:txBody>
        </p:sp>
      </p:grpSp>
      <p:grpSp>
        <p:nvGrpSpPr>
          <p:cNvPr id="19" name="Group 18">
            <a:extLst>
              <a:ext uri="{FF2B5EF4-FFF2-40B4-BE49-F238E27FC236}">
                <a16:creationId xmlns:a16="http://schemas.microsoft.com/office/drawing/2014/main" id="{FA5092C8-FC9D-7B45-6349-9772B1A11D74}"/>
              </a:ext>
            </a:extLst>
          </p:cNvPr>
          <p:cNvGrpSpPr/>
          <p:nvPr/>
        </p:nvGrpSpPr>
        <p:grpSpPr>
          <a:xfrm>
            <a:off x="9021028" y="1439343"/>
            <a:ext cx="1406283" cy="923330"/>
            <a:chOff x="10880083" y="4405506"/>
            <a:chExt cx="1221232" cy="923330"/>
          </a:xfrm>
        </p:grpSpPr>
        <p:cxnSp>
          <p:nvCxnSpPr>
            <p:cNvPr id="20" name="Straight Arrow Connector 19">
              <a:extLst>
                <a:ext uri="{FF2B5EF4-FFF2-40B4-BE49-F238E27FC236}">
                  <a16:creationId xmlns:a16="http://schemas.microsoft.com/office/drawing/2014/main" id="{4087F2A5-E856-0FE8-D94F-A9EC90719FC3}"/>
                </a:ext>
              </a:extLst>
            </p:cNvPr>
            <p:cNvCxnSpPr>
              <a:cxnSpLocks/>
            </p:cNvCxnSpPr>
            <p:nvPr/>
          </p:nvCxnSpPr>
          <p:spPr>
            <a:xfrm flipH="1">
              <a:off x="10880083" y="4590172"/>
              <a:ext cx="253610" cy="14248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6478FCFA-C37E-8E9B-E56E-8EDAEAB7D0CC}"/>
                </a:ext>
              </a:extLst>
            </p:cNvPr>
            <p:cNvSpPr txBox="1"/>
            <p:nvPr/>
          </p:nvSpPr>
          <p:spPr>
            <a:xfrm>
              <a:off x="11058601" y="4405506"/>
              <a:ext cx="10427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Moving Obstacle path</a:t>
              </a:r>
            </a:p>
          </p:txBody>
        </p:sp>
      </p:grpSp>
      <p:grpSp>
        <p:nvGrpSpPr>
          <p:cNvPr id="23" name="Group 22">
            <a:extLst>
              <a:ext uri="{FF2B5EF4-FFF2-40B4-BE49-F238E27FC236}">
                <a16:creationId xmlns:a16="http://schemas.microsoft.com/office/drawing/2014/main" id="{BAA6A232-4650-F72D-5D40-9CA1D01DE410}"/>
              </a:ext>
            </a:extLst>
          </p:cNvPr>
          <p:cNvGrpSpPr/>
          <p:nvPr/>
        </p:nvGrpSpPr>
        <p:grpSpPr>
          <a:xfrm>
            <a:off x="6327213" y="1871786"/>
            <a:ext cx="2282713" cy="1508164"/>
            <a:chOff x="1766165" y="2364090"/>
            <a:chExt cx="2282713" cy="1508164"/>
          </a:xfrm>
        </p:grpSpPr>
        <p:cxnSp>
          <p:nvCxnSpPr>
            <p:cNvPr id="24" name="Straight Arrow Connector 23">
              <a:extLst>
                <a:ext uri="{FF2B5EF4-FFF2-40B4-BE49-F238E27FC236}">
                  <a16:creationId xmlns:a16="http://schemas.microsoft.com/office/drawing/2014/main" id="{FD3A8B2A-D653-A544-99D0-972BBBDDA251}"/>
                </a:ext>
              </a:extLst>
            </p:cNvPr>
            <p:cNvCxnSpPr>
              <a:cxnSpLocks/>
              <a:stCxn id="27" idx="2"/>
            </p:cNvCxnSpPr>
            <p:nvPr/>
          </p:nvCxnSpPr>
          <p:spPr>
            <a:xfrm>
              <a:off x="2864286" y="2733422"/>
              <a:ext cx="1184592" cy="92333"/>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5352BC6-D3B6-7BA9-5ED8-8ECC93C232E1}"/>
                </a:ext>
              </a:extLst>
            </p:cNvPr>
            <p:cNvCxnSpPr>
              <a:cxnSpLocks/>
              <a:stCxn id="27" idx="2"/>
            </p:cNvCxnSpPr>
            <p:nvPr/>
          </p:nvCxnSpPr>
          <p:spPr>
            <a:xfrm>
              <a:off x="2864286" y="2733422"/>
              <a:ext cx="329096" cy="1138832"/>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02FF2F89-C871-B358-642D-D64755185F81}"/>
                </a:ext>
              </a:extLst>
            </p:cNvPr>
            <p:cNvSpPr txBox="1"/>
            <p:nvPr/>
          </p:nvSpPr>
          <p:spPr>
            <a:xfrm>
              <a:off x="1766165" y="2364090"/>
              <a:ext cx="21962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F81BD"/>
                  </a:solidFill>
                  <a:effectLst/>
                  <a:uLnTx/>
                  <a:uFillTx/>
                  <a:latin typeface="Calibri"/>
                  <a:ea typeface="+mn-ea"/>
                  <a:cs typeface="+mn-cs"/>
                </a:rPr>
                <a:t>Replanned waypoints</a:t>
              </a:r>
            </a:p>
          </p:txBody>
        </p:sp>
      </p:grpSp>
      <p:sp>
        <p:nvSpPr>
          <p:cNvPr id="32" name="TextBox 31">
            <a:extLst>
              <a:ext uri="{FF2B5EF4-FFF2-40B4-BE49-F238E27FC236}">
                <a16:creationId xmlns:a16="http://schemas.microsoft.com/office/drawing/2014/main" id="{1FF124B7-0730-9696-3BF2-BC0A2F1E33DA}"/>
              </a:ext>
            </a:extLst>
          </p:cNvPr>
          <p:cNvSpPr txBox="1"/>
          <p:nvPr/>
        </p:nvSpPr>
        <p:spPr>
          <a:xfrm>
            <a:off x="234606" y="940011"/>
            <a:ext cx="4198681" cy="540147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t>Initial trajectory collides with the safety radius of both the stationary obstacle below and moving obstacle above</a:t>
            </a:r>
          </a:p>
          <a:p>
            <a:pPr marL="285750" indent="-285750">
              <a:lnSpc>
                <a:spcPct val="150000"/>
              </a:lnSpc>
              <a:buFont typeface="Arial" panose="020B0604020202020204" pitchFamily="34" charset="0"/>
              <a:buChar char="•"/>
            </a:pPr>
            <a:endParaRPr lang="en-US" sz="2000" dirty="0"/>
          </a:p>
          <a:p>
            <a:pPr marL="285750" indent="-285750">
              <a:lnSpc>
                <a:spcPct val="150000"/>
              </a:lnSpc>
              <a:buFont typeface="Arial" panose="020B0604020202020204" pitchFamily="34" charset="0"/>
              <a:buChar char="•"/>
            </a:pPr>
            <a:r>
              <a:rPr lang="en-US" sz="2000" dirty="0"/>
              <a:t>ORCA replans points to avoid obstacle using simplified dynamics</a:t>
            </a:r>
          </a:p>
          <a:p>
            <a:pPr marL="285750" indent="-285750">
              <a:lnSpc>
                <a:spcPct val="150000"/>
              </a:lnSpc>
              <a:buFont typeface="Arial" panose="020B0604020202020204" pitchFamily="34" charset="0"/>
              <a:buChar char="•"/>
            </a:pPr>
            <a:endParaRPr lang="en-US" sz="2000" dirty="0"/>
          </a:p>
          <a:p>
            <a:pPr marL="285750" indent="-285750">
              <a:lnSpc>
                <a:spcPct val="150000"/>
              </a:lnSpc>
              <a:buFont typeface="Arial" panose="020B0604020202020204" pitchFamily="34" charset="0"/>
              <a:buChar char="•"/>
            </a:pPr>
            <a:r>
              <a:rPr lang="en-US" sz="2000" dirty="0"/>
              <a:t>BP curve causes new collision by attempting to implement a more dynamically viable trajectory</a:t>
            </a:r>
          </a:p>
          <a:p>
            <a:endParaRPr lang="en-US" dirty="0"/>
          </a:p>
        </p:txBody>
      </p:sp>
      <p:grpSp>
        <p:nvGrpSpPr>
          <p:cNvPr id="37" name="Group 36">
            <a:extLst>
              <a:ext uri="{FF2B5EF4-FFF2-40B4-BE49-F238E27FC236}">
                <a16:creationId xmlns:a16="http://schemas.microsoft.com/office/drawing/2014/main" id="{E41E8D8A-6F56-6530-324D-6764774106DF}"/>
              </a:ext>
            </a:extLst>
          </p:cNvPr>
          <p:cNvGrpSpPr/>
          <p:nvPr/>
        </p:nvGrpSpPr>
        <p:grpSpPr>
          <a:xfrm>
            <a:off x="8589819" y="5325768"/>
            <a:ext cx="921649" cy="588253"/>
            <a:chOff x="5730292" y="3245526"/>
            <a:chExt cx="921649" cy="588253"/>
          </a:xfrm>
        </p:grpSpPr>
        <p:sp>
          <p:nvSpPr>
            <p:cNvPr id="35" name="Right Brace 34">
              <a:extLst>
                <a:ext uri="{FF2B5EF4-FFF2-40B4-BE49-F238E27FC236}">
                  <a16:creationId xmlns:a16="http://schemas.microsoft.com/office/drawing/2014/main" id="{D668B6DC-0A0E-B44B-4A2C-130DB441CDB7}"/>
                </a:ext>
              </a:extLst>
            </p:cNvPr>
            <p:cNvSpPr/>
            <p:nvPr/>
          </p:nvSpPr>
          <p:spPr>
            <a:xfrm rot="4601563">
              <a:off x="5771627" y="3204191"/>
              <a:ext cx="134207" cy="216878"/>
            </a:xfrm>
            <a:prstGeom prst="rightBrace">
              <a:avLst>
                <a:gd name="adj1" fmla="val 8333"/>
                <a:gd name="adj2" fmla="val 4674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C885B794-66EF-9E21-3840-1C86EFC4676B}"/>
                </a:ext>
              </a:extLst>
            </p:cNvPr>
            <p:cNvSpPr txBox="1"/>
            <p:nvPr/>
          </p:nvSpPr>
          <p:spPr>
            <a:xfrm>
              <a:off x="5758748" y="3402892"/>
              <a:ext cx="893193"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a:rPr>
                <a:t>Shifted start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cs typeface="+mn-cs"/>
                </a:rPr>
                <a:t>back</a:t>
              </a:r>
            </a:p>
          </p:txBody>
        </p:sp>
      </p:grpSp>
      <p:grpSp>
        <p:nvGrpSpPr>
          <p:cNvPr id="42" name="Group 41">
            <a:extLst>
              <a:ext uri="{FF2B5EF4-FFF2-40B4-BE49-F238E27FC236}">
                <a16:creationId xmlns:a16="http://schemas.microsoft.com/office/drawing/2014/main" id="{B162601C-E079-EAC1-E8A5-7FB48BF62DF9}"/>
              </a:ext>
            </a:extLst>
          </p:cNvPr>
          <p:cNvGrpSpPr/>
          <p:nvPr/>
        </p:nvGrpSpPr>
        <p:grpSpPr>
          <a:xfrm>
            <a:off x="8710566" y="2361796"/>
            <a:ext cx="972847" cy="716971"/>
            <a:chOff x="8698257" y="2665416"/>
            <a:chExt cx="972847" cy="716971"/>
          </a:xfrm>
        </p:grpSpPr>
        <p:cxnSp>
          <p:nvCxnSpPr>
            <p:cNvPr id="39" name="Straight Arrow Connector 38">
              <a:extLst>
                <a:ext uri="{FF2B5EF4-FFF2-40B4-BE49-F238E27FC236}">
                  <a16:creationId xmlns:a16="http://schemas.microsoft.com/office/drawing/2014/main" id="{24E3E011-FD6A-5BCD-5A31-6761D733535C}"/>
                </a:ext>
              </a:extLst>
            </p:cNvPr>
            <p:cNvCxnSpPr/>
            <p:nvPr/>
          </p:nvCxnSpPr>
          <p:spPr>
            <a:xfrm flipV="1">
              <a:off x="8819231" y="2665416"/>
              <a:ext cx="0" cy="23042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75CE2443-BE93-67DD-FFBF-EF515DAAF6EE}"/>
                </a:ext>
              </a:extLst>
            </p:cNvPr>
            <p:cNvSpPr txBox="1"/>
            <p:nvPr/>
          </p:nvSpPr>
          <p:spPr>
            <a:xfrm>
              <a:off x="8698257" y="2859167"/>
              <a:ext cx="97284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a:rPr>
                <a:t>Start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a:rPr>
                <a:t>maneuver</a:t>
              </a:r>
              <a:endParaRPr kumimoji="0" lang="en-US" sz="1400" b="0" i="0" u="none" strike="noStrike" kern="1200" cap="none" spc="0" normalizeH="0" baseline="0" noProof="0" dirty="0">
                <a:ln>
                  <a:noFill/>
                </a:ln>
                <a:solidFill>
                  <a:prstClr val="black"/>
                </a:solidFill>
                <a:effectLst/>
                <a:uLnTx/>
                <a:uFillTx/>
                <a:latin typeface="Calibri"/>
                <a:cs typeface="+mn-cs"/>
              </a:endParaRPr>
            </a:p>
          </p:txBody>
        </p:sp>
      </p:grpSp>
      <p:pic>
        <p:nvPicPr>
          <p:cNvPr id="43" name="Picture 42">
            <a:extLst>
              <a:ext uri="{FF2B5EF4-FFF2-40B4-BE49-F238E27FC236}">
                <a16:creationId xmlns:a16="http://schemas.microsoft.com/office/drawing/2014/main" id="{D3E4D29A-9AD9-7E84-E47B-2A73069B6E92}"/>
              </a:ext>
            </a:extLst>
          </p:cNvPr>
          <p:cNvPicPr>
            <a:picLocks noChangeAspect="1"/>
          </p:cNvPicPr>
          <p:nvPr/>
        </p:nvPicPr>
        <p:blipFill>
          <a:blip r:embed="rId4"/>
          <a:stretch>
            <a:fillRect/>
          </a:stretch>
        </p:blipFill>
        <p:spPr>
          <a:xfrm>
            <a:off x="234606" y="936266"/>
            <a:ext cx="5050971" cy="2950029"/>
          </a:xfrm>
          <a:prstGeom prst="rect">
            <a:avLst/>
          </a:prstGeom>
        </p:spPr>
      </p:pic>
      <p:pic>
        <p:nvPicPr>
          <p:cNvPr id="44" name="Picture 43">
            <a:extLst>
              <a:ext uri="{FF2B5EF4-FFF2-40B4-BE49-F238E27FC236}">
                <a16:creationId xmlns:a16="http://schemas.microsoft.com/office/drawing/2014/main" id="{330CA2A4-3043-5FD4-79F0-DDC836E91217}"/>
              </a:ext>
            </a:extLst>
          </p:cNvPr>
          <p:cNvPicPr>
            <a:picLocks noChangeAspect="1"/>
          </p:cNvPicPr>
          <p:nvPr/>
        </p:nvPicPr>
        <p:blipFill>
          <a:blip r:embed="rId5"/>
          <a:stretch>
            <a:fillRect/>
          </a:stretch>
        </p:blipFill>
        <p:spPr>
          <a:xfrm>
            <a:off x="279009" y="3749282"/>
            <a:ext cx="5050971" cy="2915816"/>
          </a:xfrm>
          <a:prstGeom prst="rect">
            <a:avLst/>
          </a:prstGeom>
        </p:spPr>
      </p:pic>
      <p:sp>
        <p:nvSpPr>
          <p:cNvPr id="45" name="Footer Placeholder 3">
            <a:extLst>
              <a:ext uri="{FF2B5EF4-FFF2-40B4-BE49-F238E27FC236}">
                <a16:creationId xmlns:a16="http://schemas.microsoft.com/office/drawing/2014/main" id="{48ACA97F-3720-8725-07EB-F49D9BBDD9E9}"/>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46" name="Footer Placeholder 45">
            <a:extLst>
              <a:ext uri="{FF2B5EF4-FFF2-40B4-BE49-F238E27FC236}">
                <a16:creationId xmlns:a16="http://schemas.microsoft.com/office/drawing/2014/main" id="{8FFED4BD-AC9C-3143-A948-3BACC3864D46}"/>
              </a:ext>
            </a:extLst>
          </p:cNvPr>
          <p:cNvSpPr>
            <a:spLocks noGrp="1"/>
          </p:cNvSpPr>
          <p:nvPr>
            <p:ph type="ftr" sz="quarter" idx="14"/>
          </p:nvPr>
        </p:nvSpPr>
        <p:spPr/>
        <p:txBody>
          <a:bodyPr/>
          <a:lstStyle/>
          <a:p>
            <a:r>
              <a:rPr lang="en-US" sz="1200"/>
              <a:t>NASA Langley Research Center</a:t>
            </a:r>
          </a:p>
        </p:txBody>
      </p:sp>
      <p:sp>
        <p:nvSpPr>
          <p:cNvPr id="47" name="Slide Number Placeholder 46">
            <a:extLst>
              <a:ext uri="{FF2B5EF4-FFF2-40B4-BE49-F238E27FC236}">
                <a16:creationId xmlns:a16="http://schemas.microsoft.com/office/drawing/2014/main" id="{632C276C-AEE9-E628-5282-A3EF09ED8402}"/>
              </a:ext>
            </a:extLst>
          </p:cNvPr>
          <p:cNvSpPr>
            <a:spLocks noGrp="1"/>
          </p:cNvSpPr>
          <p:nvPr>
            <p:ph type="sldNum" sz="quarter" idx="12"/>
          </p:nvPr>
        </p:nvSpPr>
        <p:spPr>
          <a:xfrm>
            <a:off x="11256009" y="6544925"/>
            <a:ext cx="978355" cy="365125"/>
          </a:xfrm>
        </p:spPr>
        <p:txBody>
          <a:bodyPr/>
          <a:lstStyle/>
          <a:p>
            <a:fld id="{4B5A7D23-5EA3-BB48-9A7E-29066237FEC6}" type="slidenum">
              <a:rPr lang="en-US" sz="1000" smtClean="0">
                <a:solidFill>
                  <a:prstClr val="black">
                    <a:tint val="75000"/>
                  </a:prstClr>
                </a:solidFill>
                <a:latin typeface="Calibri"/>
              </a:rPr>
              <a:pPr/>
              <a:t>16</a:t>
            </a:fld>
            <a:endParaRPr lang="en-US" sz="1000" dirty="0">
              <a:solidFill>
                <a:prstClr val="black">
                  <a:tint val="75000"/>
                </a:prstClr>
              </a:solidFill>
              <a:latin typeface="Calibri"/>
            </a:endParaRPr>
          </a:p>
        </p:txBody>
      </p:sp>
    </p:spTree>
    <p:extLst>
      <p:ext uri="{BB962C8B-B14F-4D97-AF65-F5344CB8AC3E}">
        <p14:creationId xmlns:p14="http://schemas.microsoft.com/office/powerpoint/2010/main" val="20751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nodeType="clickEffect">
                                  <p:stCondLst>
                                    <p:cond delay="0"/>
                                  </p:stCondLst>
                                  <p:childTnLst>
                                    <p:animEffect transition="out" filter="dissolve">
                                      <p:cBhvr>
                                        <p:cTn id="19" dur="500"/>
                                        <p:tgtEl>
                                          <p:spTgt spid="23"/>
                                        </p:tgtEl>
                                      </p:cBhvr>
                                    </p:animEffect>
                                    <p:set>
                                      <p:cBhvr>
                                        <p:cTn id="20" dur="1" fill="hold">
                                          <p:stCondLst>
                                            <p:cond delay="499"/>
                                          </p:stCondLst>
                                        </p:cTn>
                                        <p:tgtEl>
                                          <p:spTgt spid="23"/>
                                        </p:tgtEl>
                                        <p:attrNameLst>
                                          <p:attrName>style.visibility</p:attrName>
                                        </p:attrNameLst>
                                      </p:cBhvr>
                                      <p:to>
                                        <p:strVal val="hidden"/>
                                      </p:to>
                                    </p:set>
                                  </p:childTnLst>
                                </p:cTn>
                              </p:par>
                              <p:par>
                                <p:cTn id="21" presetID="9" presetClass="exit" presetSubtype="0" fill="hold" nodeType="withEffect">
                                  <p:stCondLst>
                                    <p:cond delay="0"/>
                                  </p:stCondLst>
                                  <p:childTnLst>
                                    <p:animEffect transition="out" filter="dissolve">
                                      <p:cBhvr>
                                        <p:cTn id="22" dur="500"/>
                                        <p:tgtEl>
                                          <p:spTgt spid="19"/>
                                        </p:tgtEl>
                                      </p:cBhvr>
                                    </p:animEffect>
                                    <p:set>
                                      <p:cBhvr>
                                        <p:cTn id="23" dur="1" fill="hold">
                                          <p:stCondLst>
                                            <p:cond delay="499"/>
                                          </p:stCondLst>
                                        </p:cTn>
                                        <p:tgtEl>
                                          <p:spTgt spid="19"/>
                                        </p:tgtEl>
                                        <p:attrNameLst>
                                          <p:attrName>style.visibility</p:attrName>
                                        </p:attrNameLst>
                                      </p:cBhvr>
                                      <p:to>
                                        <p:strVal val="hidden"/>
                                      </p:to>
                                    </p:set>
                                  </p:childTnLst>
                                </p:cTn>
                              </p:par>
                              <p:par>
                                <p:cTn id="24" presetID="9" presetClass="exit" presetSubtype="0" fill="hold" nodeType="withEffect">
                                  <p:stCondLst>
                                    <p:cond delay="0"/>
                                  </p:stCondLst>
                                  <p:childTnLst>
                                    <p:animEffect transition="out" filter="dissolv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par>
                                <p:cTn id="27" presetID="9" presetClass="exit" presetSubtype="0" fill="hold" nodeType="withEffect">
                                  <p:stCondLst>
                                    <p:cond delay="0"/>
                                  </p:stCondLst>
                                  <p:childTnLst>
                                    <p:animEffect transition="out" filter="dissolve">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0" presetClass="path" presetSubtype="0" accel="50000" decel="50000" fill="hold" nodeType="withEffect">
                                  <p:stCondLst>
                                    <p:cond delay="0"/>
                                  </p:stCondLst>
                                  <p:childTnLst>
                                    <p:animMotion origin="layout" path="M 0.01094 2.96296E-6 L 0.07513 -0.17408 " pathEditMode="relative" rAng="0" ptsTypes="AA">
                                      <p:cBhvr>
                                        <p:cTn id="31" dur="2500" fill="hold"/>
                                        <p:tgtEl>
                                          <p:spTgt spid="16"/>
                                        </p:tgtEl>
                                        <p:attrNameLst>
                                          <p:attrName>ppt_x</p:attrName>
                                          <p:attrName>ppt_y</p:attrName>
                                        </p:attrNameLst>
                                      </p:cBhvr>
                                      <p:rCtr x="3203" y="-8704"/>
                                    </p:animMotion>
                                  </p:childTnLst>
                                </p:cTn>
                              </p:par>
                              <p:par>
                                <p:cTn id="32" presetID="6" presetClass="emph" presetSubtype="0" fill="hold" nodeType="withEffect">
                                  <p:stCondLst>
                                    <p:cond delay="0"/>
                                  </p:stCondLst>
                                  <p:childTnLst>
                                    <p:animScale>
                                      <p:cBhvr>
                                        <p:cTn id="33" dur="2000" fill="hold"/>
                                        <p:tgtEl>
                                          <p:spTgt spid="16"/>
                                        </p:tgtEl>
                                      </p:cBhvr>
                                      <p:by x="60000" y="60000"/>
                                    </p:animScale>
                                  </p:childTnLst>
                                </p:cTn>
                              </p:par>
                              <p:par>
                                <p:cTn id="34" presetID="9" presetClass="entr" presetSubtype="0" fill="hold" nodeType="withEffect">
                                  <p:stCondLst>
                                    <p:cond delay="1500"/>
                                  </p:stCondLst>
                                  <p:childTnLst>
                                    <p:set>
                                      <p:cBhvr>
                                        <p:cTn id="35" dur="1" fill="hold">
                                          <p:stCondLst>
                                            <p:cond delay="0"/>
                                          </p:stCondLst>
                                        </p:cTn>
                                        <p:tgtEl>
                                          <p:spTgt spid="34"/>
                                        </p:tgtEl>
                                        <p:attrNameLst>
                                          <p:attrName>style.visibility</p:attrName>
                                        </p:attrNameLst>
                                      </p:cBhvr>
                                      <p:to>
                                        <p:strVal val="visible"/>
                                      </p:to>
                                    </p:set>
                                    <p:animEffect transition="in" filter="dissolv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dissolve">
                                      <p:cBhvr>
                                        <p:cTn id="41" dur="500"/>
                                        <p:tgtEl>
                                          <p:spTgt spid="42"/>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dissolve">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hidden"/>
                                      </p:to>
                                    </p:set>
                                  </p:childTnLst>
                                </p:cTn>
                              </p:par>
                              <p:par>
                                <p:cTn id="51" presetID="9"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dissolve">
                                      <p:cBhvr>
                                        <p:cTn id="53" dur="500"/>
                                        <p:tgtEl>
                                          <p:spTgt spid="43"/>
                                        </p:tgtEl>
                                      </p:cBhvr>
                                    </p:animEffect>
                                  </p:childTnLst>
                                </p:cTn>
                              </p:par>
                              <p:par>
                                <p:cTn id="54" presetID="9"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dissolve">
                                      <p:cBhvr>
                                        <p:cTn id="5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Rounded Corners 3">
            <a:extLst>
              <a:ext uri="{FF2B5EF4-FFF2-40B4-BE49-F238E27FC236}">
                <a16:creationId xmlns:a16="http://schemas.microsoft.com/office/drawing/2014/main" id="{C2D47B63-A8C9-872C-453C-A757F8E1082F}"/>
              </a:ext>
            </a:extLst>
          </p:cNvPr>
          <p:cNvSpPr/>
          <p:nvPr/>
        </p:nvSpPr>
        <p:spPr>
          <a:xfrm>
            <a:off x="4783818" y="1326448"/>
            <a:ext cx="1977938" cy="1097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Parameterization Preserving</a:t>
            </a:r>
          </a:p>
        </p:txBody>
      </p:sp>
      <p:cxnSp>
        <p:nvCxnSpPr>
          <p:cNvPr id="53" name="Straight Arrow Connector 52">
            <a:extLst>
              <a:ext uri="{FF2B5EF4-FFF2-40B4-BE49-F238E27FC236}">
                <a16:creationId xmlns:a16="http://schemas.microsoft.com/office/drawing/2014/main" id="{AA9F9C97-547D-8B16-9284-74B522D295D8}"/>
              </a:ext>
            </a:extLst>
          </p:cNvPr>
          <p:cNvCxnSpPr>
            <a:cxnSpLocks/>
            <a:endCxn id="51" idx="1"/>
          </p:cNvCxnSpPr>
          <p:nvPr/>
        </p:nvCxnSpPr>
        <p:spPr>
          <a:xfrm flipV="1">
            <a:off x="3672520" y="1875088"/>
            <a:ext cx="1111298" cy="14280"/>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D3FF948-E139-FEEF-B0FA-45219685B370}"/>
              </a:ext>
            </a:extLst>
          </p:cNvPr>
          <p:cNvCxnSpPr>
            <a:cxnSpLocks/>
            <a:stCxn id="51" idx="3"/>
          </p:cNvCxnSpPr>
          <p:nvPr/>
        </p:nvCxnSpPr>
        <p:spPr>
          <a:xfrm flipV="1">
            <a:off x="6761756" y="1864746"/>
            <a:ext cx="1093362" cy="10342"/>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Rectangle: Rounded Corners 23">
            <a:extLst>
              <a:ext uri="{FF2B5EF4-FFF2-40B4-BE49-F238E27FC236}">
                <a16:creationId xmlns:a16="http://schemas.microsoft.com/office/drawing/2014/main" id="{E701E692-2A9C-20CD-5F49-C6865B20C53E}"/>
              </a:ext>
            </a:extLst>
          </p:cNvPr>
          <p:cNvSpPr/>
          <p:nvPr/>
        </p:nvSpPr>
        <p:spPr>
          <a:xfrm>
            <a:off x="4783818" y="2984434"/>
            <a:ext cx="1977938" cy="109728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Analytic</a:t>
            </a:r>
            <a:br>
              <a:rPr kumimoji="0" lang="en-US" sz="1800" b="0" i="0" u="none" strike="noStrike" kern="1200" cap="none" spc="0" normalizeH="0" baseline="0" noProof="0" dirty="0">
                <a:ln>
                  <a:noFill/>
                </a:ln>
                <a:solidFill>
                  <a:prstClr val="white"/>
                </a:solidFill>
                <a:effectLst/>
                <a:uLnTx/>
                <a:uFillTx/>
                <a:latin typeface="Calibri"/>
                <a:ea typeface="+mn-ea"/>
                <a:cs typeface="+mn-cs"/>
              </a:rPr>
            </a:br>
            <a:r>
              <a:rPr kumimoji="0" lang="en-US" sz="1800" b="0" i="0" u="none" strike="noStrike" kern="1200" cap="none" spc="0" normalizeH="0" baseline="0" noProof="0" dirty="0">
                <a:ln>
                  <a:noFill/>
                </a:ln>
                <a:solidFill>
                  <a:prstClr val="white"/>
                </a:solidFill>
                <a:effectLst/>
                <a:uLnTx/>
                <a:uFillTx/>
                <a:latin typeface="Calibri"/>
                <a:ea typeface="+mn-ea"/>
                <a:cs typeface="+mn-cs"/>
              </a:rPr>
              <a:t>Conversion</a:t>
            </a:r>
          </a:p>
        </p:txBody>
      </p:sp>
      <p:sp>
        <p:nvSpPr>
          <p:cNvPr id="57" name="Rectangle: Rounded Corners 28">
            <a:extLst>
              <a:ext uri="{FF2B5EF4-FFF2-40B4-BE49-F238E27FC236}">
                <a16:creationId xmlns:a16="http://schemas.microsoft.com/office/drawing/2014/main" id="{194702E0-2DB6-7F41-27C6-EF4D1E686EFF}"/>
              </a:ext>
            </a:extLst>
          </p:cNvPr>
          <p:cNvSpPr/>
          <p:nvPr/>
        </p:nvSpPr>
        <p:spPr>
          <a:xfrm>
            <a:off x="4783818" y="4758644"/>
            <a:ext cx="1977938" cy="109728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Trim Table</a:t>
            </a:r>
          </a:p>
        </p:txBody>
      </p:sp>
      <p:cxnSp>
        <p:nvCxnSpPr>
          <p:cNvPr id="60" name="Straight Arrow Connector 59">
            <a:extLst>
              <a:ext uri="{FF2B5EF4-FFF2-40B4-BE49-F238E27FC236}">
                <a16:creationId xmlns:a16="http://schemas.microsoft.com/office/drawing/2014/main" id="{F9BFD45B-C713-E175-0071-FA8DCA697387}"/>
              </a:ext>
            </a:extLst>
          </p:cNvPr>
          <p:cNvCxnSpPr>
            <a:cxnSpLocks/>
            <a:endCxn id="56" idx="1"/>
          </p:cNvCxnSpPr>
          <p:nvPr/>
        </p:nvCxnSpPr>
        <p:spPr>
          <a:xfrm>
            <a:off x="3984186" y="3533074"/>
            <a:ext cx="799632"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EF3F364-AA6F-1959-CE96-F32A5B4305B0}"/>
              </a:ext>
            </a:extLst>
          </p:cNvPr>
          <p:cNvCxnSpPr>
            <a:cxnSpLocks/>
            <a:stCxn id="56" idx="3"/>
          </p:cNvCxnSpPr>
          <p:nvPr/>
        </p:nvCxnSpPr>
        <p:spPr>
          <a:xfrm>
            <a:off x="6761756" y="3533074"/>
            <a:ext cx="875756"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E2B329BD-DC60-1BD2-80F2-4B6FD9C9165A}"/>
                  </a:ext>
                </a:extLst>
              </p:cNvPr>
              <p:cNvSpPr txBox="1"/>
              <p:nvPr/>
            </p:nvSpPr>
            <p:spPr>
              <a:xfrm>
                <a:off x="7741430" y="3363767"/>
                <a:ext cx="16023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𝜑</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𝜃</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𝜓</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𝑤</m:t>
                          </m:r>
                        </m:e>
                      </m:d>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62" name="TextBox 61">
                <a:extLst>
                  <a:ext uri="{FF2B5EF4-FFF2-40B4-BE49-F238E27FC236}">
                    <a16:creationId xmlns:a16="http://schemas.microsoft.com/office/drawing/2014/main" id="{E2B329BD-DC60-1BD2-80F2-4B6FD9C9165A}"/>
                  </a:ext>
                </a:extLst>
              </p:cNvPr>
              <p:cNvSpPr txBox="1">
                <a:spLocks noRot="1" noChangeAspect="1" noMove="1" noResize="1" noEditPoints="1" noAdjustHandles="1" noChangeArrowheads="1" noChangeShapeType="1" noTextEdit="1"/>
              </p:cNvSpPr>
              <p:nvPr/>
            </p:nvSpPr>
            <p:spPr>
              <a:xfrm>
                <a:off x="7741430" y="3363767"/>
                <a:ext cx="1602377"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18D60D43-AB23-3F19-7944-0BCCE2A667D9}"/>
                  </a:ext>
                </a:extLst>
              </p:cNvPr>
              <p:cNvSpPr txBox="1"/>
              <p:nvPr/>
            </p:nvSpPr>
            <p:spPr>
              <a:xfrm>
                <a:off x="2977444" y="5115462"/>
                <a:ext cx="6699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63" name="TextBox 62">
                <a:extLst>
                  <a:ext uri="{FF2B5EF4-FFF2-40B4-BE49-F238E27FC236}">
                    <a16:creationId xmlns:a16="http://schemas.microsoft.com/office/drawing/2014/main" id="{18D60D43-AB23-3F19-7944-0BCCE2A667D9}"/>
                  </a:ext>
                </a:extLst>
              </p:cNvPr>
              <p:cNvSpPr txBox="1">
                <a:spLocks noRot="1" noChangeAspect="1" noMove="1" noResize="1" noEditPoints="1" noAdjustHandles="1" noChangeArrowheads="1" noChangeShapeType="1" noTextEdit="1"/>
              </p:cNvSpPr>
              <p:nvPr/>
            </p:nvSpPr>
            <p:spPr>
              <a:xfrm>
                <a:off x="2977444" y="5115462"/>
                <a:ext cx="669981" cy="369332"/>
              </a:xfrm>
              <a:prstGeom prst="rect">
                <a:avLst/>
              </a:prstGeom>
              <a:blipFill>
                <a:blip r:embed="rId4"/>
                <a:stretch>
                  <a:fillRect/>
                </a:stretch>
              </a:blipFill>
            </p:spPr>
            <p:txBody>
              <a:bodyPr/>
              <a:lstStyle/>
              <a:p>
                <a:r>
                  <a:rPr lang="en-US">
                    <a:noFill/>
                  </a:rPr>
                  <a:t> </a:t>
                </a:r>
              </a:p>
            </p:txBody>
          </p:sp>
        </mc:Fallback>
      </mc:AlternateContent>
      <p:sp>
        <p:nvSpPr>
          <p:cNvPr id="64" name="TextBox 63">
            <a:extLst>
              <a:ext uri="{FF2B5EF4-FFF2-40B4-BE49-F238E27FC236}">
                <a16:creationId xmlns:a16="http://schemas.microsoft.com/office/drawing/2014/main" id="{767E1039-9638-5470-2BCC-A3A574B3C213}"/>
              </a:ext>
            </a:extLst>
          </p:cNvPr>
          <p:cNvSpPr txBox="1"/>
          <p:nvPr/>
        </p:nvSpPr>
        <p:spPr>
          <a:xfrm>
            <a:off x="4202303" y="2423728"/>
            <a:ext cx="41667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Allows arbitrary/exact conversion </a:t>
            </a:r>
          </a:p>
        </p:txBody>
      </p:sp>
      <p:sp>
        <p:nvSpPr>
          <p:cNvPr id="65" name="TextBox 64">
            <a:extLst>
              <a:ext uri="{FF2B5EF4-FFF2-40B4-BE49-F238E27FC236}">
                <a16:creationId xmlns:a16="http://schemas.microsoft.com/office/drawing/2014/main" id="{D3642903-85F2-11A0-9566-6AB78333A7AC}"/>
              </a:ext>
            </a:extLst>
          </p:cNvPr>
          <p:cNvSpPr txBox="1"/>
          <p:nvPr/>
        </p:nvSpPr>
        <p:spPr>
          <a:xfrm>
            <a:off x="3958463" y="4097513"/>
            <a:ext cx="416672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Exact evaluation at a specific time, no representation for all time</a:t>
            </a:r>
          </a:p>
        </p:txBody>
      </p:sp>
      <p:sp>
        <p:nvSpPr>
          <p:cNvPr id="66" name="TextBox 65">
            <a:extLst>
              <a:ext uri="{FF2B5EF4-FFF2-40B4-BE49-F238E27FC236}">
                <a16:creationId xmlns:a16="http://schemas.microsoft.com/office/drawing/2014/main" id="{ABB6A826-B890-5602-F64D-E72C21739F86}"/>
              </a:ext>
            </a:extLst>
          </p:cNvPr>
          <p:cNvSpPr txBox="1"/>
          <p:nvPr/>
        </p:nvSpPr>
        <p:spPr>
          <a:xfrm>
            <a:off x="3986671" y="5905058"/>
            <a:ext cx="41667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Approximation, based on linearization</a:t>
            </a:r>
          </a:p>
        </p:txBody>
      </p:sp>
      <p:cxnSp>
        <p:nvCxnSpPr>
          <p:cNvPr id="67" name="Straight Arrow Connector 66">
            <a:extLst>
              <a:ext uri="{FF2B5EF4-FFF2-40B4-BE49-F238E27FC236}">
                <a16:creationId xmlns:a16="http://schemas.microsoft.com/office/drawing/2014/main" id="{CF02AF58-DE3F-299E-B68F-9ED7A6536B8A}"/>
              </a:ext>
            </a:extLst>
          </p:cNvPr>
          <p:cNvCxnSpPr>
            <a:cxnSpLocks/>
            <a:stCxn id="63" idx="3"/>
            <a:endCxn id="57" idx="1"/>
          </p:cNvCxnSpPr>
          <p:nvPr/>
        </p:nvCxnSpPr>
        <p:spPr>
          <a:xfrm>
            <a:off x="3647425" y="5300128"/>
            <a:ext cx="1136393" cy="7156"/>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C73010F-053E-0B6C-18A0-E38158930EC3}"/>
              </a:ext>
            </a:extLst>
          </p:cNvPr>
          <p:cNvCxnSpPr>
            <a:cxnSpLocks/>
            <a:stCxn id="57" idx="3"/>
            <a:endCxn id="69" idx="1"/>
          </p:cNvCxnSpPr>
          <p:nvPr/>
        </p:nvCxnSpPr>
        <p:spPr>
          <a:xfrm flipV="1">
            <a:off x="6761756" y="5300128"/>
            <a:ext cx="788670" cy="7156"/>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018CF6A-7148-4A2A-0566-A87415FA595F}"/>
              </a:ext>
            </a:extLst>
          </p:cNvPr>
          <p:cNvSpPr txBox="1"/>
          <p:nvPr/>
        </p:nvSpPr>
        <p:spPr>
          <a:xfrm>
            <a:off x="7550426" y="5115462"/>
            <a:ext cx="16023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Everything else</a:t>
            </a:r>
          </a:p>
        </p:txBody>
      </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CBF14270-621C-FCE9-8237-045863A8CF46}"/>
                  </a:ext>
                </a:extLst>
              </p:cNvPr>
              <p:cNvSpPr txBox="1"/>
              <p:nvPr/>
            </p:nvSpPr>
            <p:spPr>
              <a:xfrm>
                <a:off x="9642741" y="2567473"/>
                <a:ext cx="672276" cy="315208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1"/>
                                    <m:mcJc m:val="center"/>
                                  </m:mcPr>
                                </m:mc>
                              </m:mcs>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mr>
                            <m:m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mr>
                            <m:mr>
                              <m:e>
                                <m:eqArr>
                                  <m:eqArr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eqArr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𝑣</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𝑤</m:t>
                                    </m:r>
                                  </m:e>
                                  <m:e>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𝜑</m:t>
                                    </m:r>
                                  </m:e>
                                  <m:e>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𝜃</m:t>
                                    </m:r>
                                  </m:e>
                                  <m:e>
                                    <m: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𝜓</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𝑝</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𝑞</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𝑟</m:t>
                                    </m:r>
                                  </m:e>
                                </m:eqArr>
                              </m:e>
                            </m:mr>
                          </m:m>
                        </m:e>
                      </m:d>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7" name="TextBox 76">
                <a:extLst>
                  <a:ext uri="{FF2B5EF4-FFF2-40B4-BE49-F238E27FC236}">
                    <a16:creationId xmlns:a16="http://schemas.microsoft.com/office/drawing/2014/main" id="{CBF14270-621C-FCE9-8237-045863A8CF46}"/>
                  </a:ext>
                </a:extLst>
              </p:cNvPr>
              <p:cNvSpPr txBox="1">
                <a:spLocks noRot="1" noChangeAspect="1" noMove="1" noResize="1" noEditPoints="1" noAdjustHandles="1" noChangeArrowheads="1" noChangeShapeType="1" noTextEdit="1"/>
              </p:cNvSpPr>
              <p:nvPr/>
            </p:nvSpPr>
            <p:spPr>
              <a:xfrm>
                <a:off x="9642741" y="2567473"/>
                <a:ext cx="672276" cy="315208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2FAF1A86-FDF8-8D56-EC38-45618314F1FA}"/>
                  </a:ext>
                </a:extLst>
              </p:cNvPr>
              <p:cNvSpPr txBox="1"/>
              <p:nvPr/>
            </p:nvSpPr>
            <p:spPr>
              <a:xfrm>
                <a:off x="11012360" y="2567473"/>
                <a:ext cx="672276" cy="17673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eqArr>
                            <m:eqArr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eqArrPr>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𝑝𝑟𝑜𝑝</m:t>
                                  </m:r>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sub>
                              </m:sSub>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e>
                          </m:eqArr>
                        </m:e>
                      </m:d>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8" name="TextBox 77">
                <a:extLst>
                  <a:ext uri="{FF2B5EF4-FFF2-40B4-BE49-F238E27FC236}">
                    <a16:creationId xmlns:a16="http://schemas.microsoft.com/office/drawing/2014/main" id="{2FAF1A86-FDF8-8D56-EC38-45618314F1FA}"/>
                  </a:ext>
                </a:extLst>
              </p:cNvPr>
              <p:cNvSpPr txBox="1">
                <a:spLocks noRot="1" noChangeAspect="1" noMove="1" noResize="1" noEditPoints="1" noAdjustHandles="1" noChangeArrowheads="1" noChangeShapeType="1" noTextEdit="1"/>
              </p:cNvSpPr>
              <p:nvPr/>
            </p:nvSpPr>
            <p:spPr>
              <a:xfrm>
                <a:off x="11012360" y="2567473"/>
                <a:ext cx="672276" cy="1767343"/>
              </a:xfrm>
              <a:prstGeom prst="rect">
                <a:avLst/>
              </a:prstGeom>
              <a:blipFill>
                <a:blip r:embed="rId6"/>
                <a:stretch>
                  <a:fillRect r="-1818"/>
                </a:stretch>
              </a:blipFill>
            </p:spPr>
            <p:txBody>
              <a:bodyPr/>
              <a:lstStyle/>
              <a:p>
                <a:r>
                  <a:rPr lang="en-US">
                    <a:noFill/>
                  </a:rPr>
                  <a:t> </a:t>
                </a:r>
              </a:p>
            </p:txBody>
          </p:sp>
        </mc:Fallback>
      </mc:AlternateContent>
      <p:grpSp>
        <p:nvGrpSpPr>
          <p:cNvPr id="82" name="Group 81">
            <a:extLst>
              <a:ext uri="{FF2B5EF4-FFF2-40B4-BE49-F238E27FC236}">
                <a16:creationId xmlns:a16="http://schemas.microsoft.com/office/drawing/2014/main" id="{F8FCD657-3D51-DB31-1AAD-839E572BBF69}"/>
              </a:ext>
            </a:extLst>
          </p:cNvPr>
          <p:cNvGrpSpPr/>
          <p:nvPr/>
        </p:nvGrpSpPr>
        <p:grpSpPr>
          <a:xfrm>
            <a:off x="9587781" y="1648131"/>
            <a:ext cx="2314576" cy="784955"/>
            <a:chOff x="9558337" y="1047842"/>
            <a:chExt cx="2314576" cy="784955"/>
          </a:xfrm>
        </p:grpSpPr>
        <p:sp>
          <p:nvSpPr>
            <p:cNvPr id="79" name="TextBox 78">
              <a:extLst>
                <a:ext uri="{FF2B5EF4-FFF2-40B4-BE49-F238E27FC236}">
                  <a16:creationId xmlns:a16="http://schemas.microsoft.com/office/drawing/2014/main" id="{61F2DAFA-C918-B750-C462-4642FFC81409}"/>
                </a:ext>
              </a:extLst>
            </p:cNvPr>
            <p:cNvSpPr txBox="1"/>
            <p:nvPr/>
          </p:nvSpPr>
          <p:spPr>
            <a:xfrm>
              <a:off x="9558338" y="1463465"/>
              <a:ext cx="2314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States              Controls</a:t>
              </a:r>
            </a:p>
          </p:txBody>
        </p:sp>
        <p:sp>
          <p:nvSpPr>
            <p:cNvPr id="81" name="TextBox 80">
              <a:extLst>
                <a:ext uri="{FF2B5EF4-FFF2-40B4-BE49-F238E27FC236}">
                  <a16:creationId xmlns:a16="http://schemas.microsoft.com/office/drawing/2014/main" id="{2C0B9955-1D0C-C88E-8919-4BFF9122AFD8}"/>
                </a:ext>
              </a:extLst>
            </p:cNvPr>
            <p:cNvSpPr txBox="1"/>
            <p:nvPr/>
          </p:nvSpPr>
          <p:spPr>
            <a:xfrm>
              <a:off x="9558337" y="1047842"/>
              <a:ext cx="231457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DDP</a:t>
              </a:r>
            </a:p>
          </p:txBody>
        </p:sp>
      </p:grpSp>
      <p:grpSp>
        <p:nvGrpSpPr>
          <p:cNvPr id="98" name="Group 97">
            <a:extLst>
              <a:ext uri="{FF2B5EF4-FFF2-40B4-BE49-F238E27FC236}">
                <a16:creationId xmlns:a16="http://schemas.microsoft.com/office/drawing/2014/main" id="{71B12857-C21E-8E30-2CA3-BE3C4B7B364A}"/>
              </a:ext>
            </a:extLst>
          </p:cNvPr>
          <p:cNvGrpSpPr/>
          <p:nvPr/>
        </p:nvGrpSpPr>
        <p:grpSpPr>
          <a:xfrm>
            <a:off x="17087" y="1687208"/>
            <a:ext cx="2314576" cy="2733470"/>
            <a:chOff x="48640" y="1084962"/>
            <a:chExt cx="2314576" cy="2733470"/>
          </a:xfrm>
        </p:grpSpPr>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C9133221-440A-EAFF-ECA6-A0741E5579AE}"/>
                    </a:ext>
                  </a:extLst>
                </p:cNvPr>
                <p:cNvSpPr txBox="1"/>
                <p:nvPr/>
              </p:nvSpPr>
              <p:spPr>
                <a:xfrm>
                  <a:off x="827495" y="2044870"/>
                  <a:ext cx="672276" cy="17735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1"/>
                                      <m:mcJc m:val="center"/>
                                    </m:mcPr>
                                  </m:mc>
                                </m:mcs>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e>
                              </m:mr>
                              <m:mr>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e>
                              </m:mr>
                              <m:mr>
                                <m:e>
                                  <m:eqArr>
                                    <m:eqArr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eqArrPr>
                                    <m:e>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b>
                                          </m:sSub>
                                        </m:sub>
                                      </m:sSub>
                                    </m:e>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sub>
                                      </m:sSub>
                                    </m:e>
                                  </m:eqArr>
                                </m:e>
                              </m:mr>
                            </m:m>
                          </m:e>
                        </m:d>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6" name="TextBox 75">
                  <a:extLst>
                    <a:ext uri="{FF2B5EF4-FFF2-40B4-BE49-F238E27FC236}">
                      <a16:creationId xmlns:a16="http://schemas.microsoft.com/office/drawing/2014/main" id="{C9133221-440A-EAFF-ECA6-A0741E5579AE}"/>
                    </a:ext>
                  </a:extLst>
                </p:cNvPr>
                <p:cNvSpPr txBox="1">
                  <a:spLocks noRot="1" noChangeAspect="1" noMove="1" noResize="1" noEditPoints="1" noAdjustHandles="1" noChangeArrowheads="1" noChangeShapeType="1" noTextEdit="1"/>
                </p:cNvSpPr>
                <p:nvPr/>
              </p:nvSpPr>
              <p:spPr>
                <a:xfrm>
                  <a:off x="827495" y="2044870"/>
                  <a:ext cx="672276" cy="1773562"/>
                </a:xfrm>
                <a:prstGeom prst="rect">
                  <a:avLst/>
                </a:prstGeom>
                <a:blipFill>
                  <a:blip r:embed="rId7"/>
                  <a:stretch>
                    <a:fillRect t="-709" b="-3546"/>
                  </a:stretch>
                </a:blipFill>
              </p:spPr>
              <p:txBody>
                <a:bodyPr/>
                <a:lstStyle/>
                <a:p>
                  <a:r>
                    <a:rPr lang="en-US">
                      <a:noFill/>
                    </a:rPr>
                    <a:t> </a:t>
                  </a:r>
                </a:p>
              </p:txBody>
            </p:sp>
          </mc:Fallback>
        </mc:AlternateContent>
        <p:grpSp>
          <p:nvGrpSpPr>
            <p:cNvPr id="83" name="Group 82">
              <a:extLst>
                <a:ext uri="{FF2B5EF4-FFF2-40B4-BE49-F238E27FC236}">
                  <a16:creationId xmlns:a16="http://schemas.microsoft.com/office/drawing/2014/main" id="{AD969865-596E-BE81-7F84-B5C281637CB4}"/>
                </a:ext>
              </a:extLst>
            </p:cNvPr>
            <p:cNvGrpSpPr/>
            <p:nvPr/>
          </p:nvGrpSpPr>
          <p:grpSpPr>
            <a:xfrm>
              <a:off x="48640" y="1084962"/>
              <a:ext cx="2314576" cy="784955"/>
              <a:chOff x="9558337" y="1047842"/>
              <a:chExt cx="2314576" cy="784955"/>
            </a:xfrm>
          </p:grpSpPr>
          <p:sp>
            <p:nvSpPr>
              <p:cNvPr id="84" name="TextBox 83">
                <a:extLst>
                  <a:ext uri="{FF2B5EF4-FFF2-40B4-BE49-F238E27FC236}">
                    <a16:creationId xmlns:a16="http://schemas.microsoft.com/office/drawing/2014/main" id="{7F72F3B3-9905-1AA5-507E-D6B0DAF34659}"/>
                  </a:ext>
                </a:extLst>
              </p:cNvPr>
              <p:cNvSpPr txBox="1"/>
              <p:nvPr/>
            </p:nvSpPr>
            <p:spPr>
              <a:xfrm>
                <a:off x="9558338" y="1463465"/>
                <a:ext cx="23145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Waypoints</a:t>
                </a:r>
              </a:p>
            </p:txBody>
          </p:sp>
          <p:sp>
            <p:nvSpPr>
              <p:cNvPr id="85" name="TextBox 84">
                <a:extLst>
                  <a:ext uri="{FF2B5EF4-FFF2-40B4-BE49-F238E27FC236}">
                    <a16:creationId xmlns:a16="http://schemas.microsoft.com/office/drawing/2014/main" id="{E6907781-48AB-3B9E-EDA4-BC9930D177FF}"/>
                  </a:ext>
                </a:extLst>
              </p:cNvPr>
              <p:cNvSpPr txBox="1"/>
              <p:nvPr/>
            </p:nvSpPr>
            <p:spPr>
              <a:xfrm>
                <a:off x="9558337" y="1047842"/>
                <a:ext cx="231457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BP</a:t>
                </a:r>
              </a:p>
            </p:txBody>
          </p:sp>
        </p:grpSp>
      </p:gr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40D30F5-567B-012D-9310-626584B57781}"/>
                  </a:ext>
                </a:extLst>
              </p:cNvPr>
              <p:cNvSpPr txBox="1"/>
              <p:nvPr/>
            </p:nvSpPr>
            <p:spPr>
              <a:xfrm>
                <a:off x="2668782" y="3363767"/>
                <a:ext cx="1287306" cy="33002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sub>
                    </m:sSub>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sub>
                    </m:sSub>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𝑣</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sub>
                    </m:sSub>
                  </m:oMath>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87" name="TextBox 86">
                <a:extLst>
                  <a:ext uri="{FF2B5EF4-FFF2-40B4-BE49-F238E27FC236}">
                    <a16:creationId xmlns:a16="http://schemas.microsoft.com/office/drawing/2014/main" id="{840D30F5-567B-012D-9310-626584B57781}"/>
                  </a:ext>
                </a:extLst>
              </p:cNvPr>
              <p:cNvSpPr txBox="1">
                <a:spLocks noRot="1" noChangeAspect="1" noMove="1" noResize="1" noEditPoints="1" noAdjustHandles="1" noChangeArrowheads="1" noChangeShapeType="1" noTextEdit="1"/>
              </p:cNvSpPr>
              <p:nvPr/>
            </p:nvSpPr>
            <p:spPr>
              <a:xfrm>
                <a:off x="2668782" y="3363767"/>
                <a:ext cx="1287306" cy="330027"/>
              </a:xfrm>
              <a:prstGeom prst="rect">
                <a:avLst/>
              </a:prstGeom>
              <a:blipFill>
                <a:blip r:embed="rId8"/>
                <a:stretch>
                  <a:fillRect l="-7843" t="-18519" b="-29630"/>
                </a:stretch>
              </a:blipFill>
            </p:spPr>
            <p:txBody>
              <a:bodyPr/>
              <a:lstStyle/>
              <a:p>
                <a:r>
                  <a:rPr lang="en-US">
                    <a:noFill/>
                  </a:rPr>
                  <a:t> </a:t>
                </a:r>
              </a:p>
            </p:txBody>
          </p:sp>
        </mc:Fallback>
      </mc:AlternateContent>
      <p:sp>
        <p:nvSpPr>
          <p:cNvPr id="88" name="Rectangle 87">
            <a:extLst>
              <a:ext uri="{FF2B5EF4-FFF2-40B4-BE49-F238E27FC236}">
                <a16:creationId xmlns:a16="http://schemas.microsoft.com/office/drawing/2014/main" id="{B208A458-82BE-09EA-F4EA-2C1B32D2FD7D}"/>
              </a:ext>
            </a:extLst>
          </p:cNvPr>
          <p:cNvSpPr/>
          <p:nvPr/>
        </p:nvSpPr>
        <p:spPr>
          <a:xfrm>
            <a:off x="9740728" y="2567473"/>
            <a:ext cx="476302" cy="754585"/>
          </a:xfrm>
          <a:prstGeom prst="rect">
            <a:avLst/>
          </a:prstGeom>
          <a:solidFill>
            <a:srgbClr val="4472C4">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Rectangle 88">
            <a:extLst>
              <a:ext uri="{FF2B5EF4-FFF2-40B4-BE49-F238E27FC236}">
                <a16:creationId xmlns:a16="http://schemas.microsoft.com/office/drawing/2014/main" id="{783F3107-B0C7-4835-E0F9-3AAABB1C38AD}"/>
              </a:ext>
            </a:extLst>
          </p:cNvPr>
          <p:cNvSpPr/>
          <p:nvPr/>
        </p:nvSpPr>
        <p:spPr>
          <a:xfrm>
            <a:off x="9740728" y="3322058"/>
            <a:ext cx="476302" cy="1600200"/>
          </a:xfrm>
          <a:prstGeom prst="rect">
            <a:avLst/>
          </a:prstGeom>
          <a:solidFill>
            <a:schemeClr val="accent6">
              <a:lumMod val="75000"/>
              <a:alpha val="3294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 name="Rectangle 89">
            <a:extLst>
              <a:ext uri="{FF2B5EF4-FFF2-40B4-BE49-F238E27FC236}">
                <a16:creationId xmlns:a16="http://schemas.microsoft.com/office/drawing/2014/main" id="{B037F09C-3CDE-CE9D-DD7D-824226AC73B1}"/>
              </a:ext>
            </a:extLst>
          </p:cNvPr>
          <p:cNvSpPr/>
          <p:nvPr/>
        </p:nvSpPr>
        <p:spPr>
          <a:xfrm>
            <a:off x="9740728" y="4922258"/>
            <a:ext cx="476302" cy="754585"/>
          </a:xfrm>
          <a:prstGeom prst="rect">
            <a:avLst/>
          </a:prstGeom>
          <a:solidFill>
            <a:srgbClr val="7030A0">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Rectangle 90">
            <a:extLst>
              <a:ext uri="{FF2B5EF4-FFF2-40B4-BE49-F238E27FC236}">
                <a16:creationId xmlns:a16="http://schemas.microsoft.com/office/drawing/2014/main" id="{5CB1255B-5963-86BD-A7CA-9D663FE655F6}"/>
              </a:ext>
            </a:extLst>
          </p:cNvPr>
          <p:cNvSpPr/>
          <p:nvPr/>
        </p:nvSpPr>
        <p:spPr>
          <a:xfrm>
            <a:off x="10956164" y="2567472"/>
            <a:ext cx="846958" cy="1765916"/>
          </a:xfrm>
          <a:prstGeom prst="rect">
            <a:avLst/>
          </a:prstGeom>
          <a:solidFill>
            <a:srgbClr val="7030A0">
              <a:alpha val="3294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2D241A89-E076-62D9-C5C0-376C220D9121}"/>
                  </a:ext>
                </a:extLst>
              </p:cNvPr>
              <p:cNvSpPr txBox="1"/>
              <p:nvPr/>
            </p:nvSpPr>
            <p:spPr>
              <a:xfrm>
                <a:off x="7911314" y="1650203"/>
                <a:ext cx="130271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smtClean="0">
                          <a:solidFill>
                            <a:prstClr val="black"/>
                          </a:solidFill>
                          <a:latin typeface="Cambria Math" panose="02040503050406030204" pitchFamily="18" charset="0"/>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93" name="TextBox 92">
                <a:extLst>
                  <a:ext uri="{FF2B5EF4-FFF2-40B4-BE49-F238E27FC236}">
                    <a16:creationId xmlns:a16="http://schemas.microsoft.com/office/drawing/2014/main" id="{2D241A89-E076-62D9-C5C0-376C220D9121}"/>
                  </a:ext>
                </a:extLst>
              </p:cNvPr>
              <p:cNvSpPr txBox="1">
                <a:spLocks noRot="1" noChangeAspect="1" noMove="1" noResize="1" noEditPoints="1" noAdjustHandles="1" noChangeArrowheads="1" noChangeShapeType="1" noTextEdit="1"/>
              </p:cNvSpPr>
              <p:nvPr/>
            </p:nvSpPr>
            <p:spPr>
              <a:xfrm>
                <a:off x="7911314" y="1650203"/>
                <a:ext cx="1302717" cy="369332"/>
              </a:xfrm>
              <a:prstGeom prst="rect">
                <a:avLst/>
              </a:prstGeom>
              <a:blipFill>
                <a:blip r:embed="rId9"/>
                <a:stretch>
                  <a:fillRect b="-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01C8BFC9-D6AF-379F-7365-9FB2BECDF0CE}"/>
                  </a:ext>
                </a:extLst>
              </p:cNvPr>
              <p:cNvSpPr txBox="1"/>
              <p:nvPr/>
            </p:nvSpPr>
            <p:spPr>
              <a:xfrm>
                <a:off x="2604219" y="1683646"/>
                <a:ext cx="1086237" cy="404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sub>
                    </m:sSub>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𝜁</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sub>
                    </m:sSub>
                  </m:oMath>
                </a14:m>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96" name="TextBox 95">
                <a:extLst>
                  <a:ext uri="{FF2B5EF4-FFF2-40B4-BE49-F238E27FC236}">
                    <a16:creationId xmlns:a16="http://schemas.microsoft.com/office/drawing/2014/main" id="{01C8BFC9-D6AF-379F-7365-9FB2BECDF0CE}"/>
                  </a:ext>
                </a:extLst>
              </p:cNvPr>
              <p:cNvSpPr txBox="1">
                <a:spLocks noRot="1" noChangeAspect="1" noMove="1" noResize="1" noEditPoints="1" noAdjustHandles="1" noChangeArrowheads="1" noChangeShapeType="1" noTextEdit="1"/>
              </p:cNvSpPr>
              <p:nvPr/>
            </p:nvSpPr>
            <p:spPr>
              <a:xfrm>
                <a:off x="2604219" y="1683646"/>
                <a:ext cx="1086237" cy="404213"/>
              </a:xfrm>
              <a:prstGeom prst="rect">
                <a:avLst/>
              </a:prstGeom>
              <a:blipFill>
                <a:blip r:embed="rId10"/>
                <a:stretch>
                  <a:fillRect t="-6061" b="-15152"/>
                </a:stretch>
              </a:blipFill>
            </p:spPr>
            <p:txBody>
              <a:bodyPr/>
              <a:lstStyle/>
              <a:p>
                <a:r>
                  <a:rPr lang="en-US">
                    <a:noFill/>
                  </a:rPr>
                  <a:t> </a:t>
                </a:r>
              </a:p>
            </p:txBody>
          </p:sp>
        </mc:Fallback>
      </mc:AlternateContent>
      <p:sp>
        <p:nvSpPr>
          <p:cNvPr id="3" name="Footer Placeholder 3">
            <a:extLst>
              <a:ext uri="{FF2B5EF4-FFF2-40B4-BE49-F238E27FC236}">
                <a16:creationId xmlns:a16="http://schemas.microsoft.com/office/drawing/2014/main" id="{6E8E14D2-239D-DBBD-64C1-4F6F6DB287EF}"/>
              </a:ext>
            </a:extLst>
          </p:cNvPr>
          <p:cNvSpPr txBox="1">
            <a:spLocks/>
          </p:cNvSpPr>
          <p:nvPr/>
        </p:nvSpPr>
        <p:spPr>
          <a:xfrm>
            <a:off x="-593852" y="6624649"/>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7" name="Group 6">
            <a:extLst>
              <a:ext uri="{FF2B5EF4-FFF2-40B4-BE49-F238E27FC236}">
                <a16:creationId xmlns:a16="http://schemas.microsoft.com/office/drawing/2014/main" id="{4761CA63-56B9-02D2-D2F8-C5A0DE9E7AB4}"/>
              </a:ext>
            </a:extLst>
          </p:cNvPr>
          <p:cNvGrpSpPr/>
          <p:nvPr/>
        </p:nvGrpSpPr>
        <p:grpSpPr>
          <a:xfrm>
            <a:off x="0" y="-35910"/>
            <a:ext cx="9207500" cy="772018"/>
            <a:chOff x="0" y="-20035"/>
            <a:chExt cx="9207500" cy="772018"/>
          </a:xfrm>
        </p:grpSpPr>
        <p:sp>
          <p:nvSpPr>
            <p:cNvPr id="8" name="Rectangle 7">
              <a:extLst>
                <a:ext uri="{FF2B5EF4-FFF2-40B4-BE49-F238E27FC236}">
                  <a16:creationId xmlns:a16="http://schemas.microsoft.com/office/drawing/2014/main" id="{C32FCA2A-D89C-F85B-2813-79154120C40C}"/>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EA6B9CAF-C4B7-24D8-6EF8-B6B4C37CA354}"/>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93D8B002-088B-8658-D0AE-6393F4FEDC8A}"/>
              </a:ext>
            </a:extLst>
          </p:cNvPr>
          <p:cNvGrpSpPr/>
          <p:nvPr/>
        </p:nvGrpSpPr>
        <p:grpSpPr>
          <a:xfrm>
            <a:off x="2604219" y="-25892"/>
            <a:ext cx="6646523" cy="775205"/>
            <a:chOff x="2593164" y="-35970"/>
            <a:chExt cx="6646523" cy="775205"/>
          </a:xfrm>
          <a:solidFill>
            <a:srgbClr val="1D88E5"/>
          </a:solidFill>
        </p:grpSpPr>
        <p:sp>
          <p:nvSpPr>
            <p:cNvPr id="16" name="Parallelogram 15">
              <a:extLst>
                <a:ext uri="{FF2B5EF4-FFF2-40B4-BE49-F238E27FC236}">
                  <a16:creationId xmlns:a16="http://schemas.microsoft.com/office/drawing/2014/main" id="{EF87B09B-C01A-4643-2F88-B024D9359294}"/>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arallelogram 16">
              <a:extLst>
                <a:ext uri="{FF2B5EF4-FFF2-40B4-BE49-F238E27FC236}">
                  <a16:creationId xmlns:a16="http://schemas.microsoft.com/office/drawing/2014/main" id="{BE71D9B6-75EE-A7C2-9E55-833D083FD0A7}"/>
                </a:ext>
              </a:extLst>
            </p:cNvPr>
            <p:cNvSpPr/>
            <p:nvPr/>
          </p:nvSpPr>
          <p:spPr>
            <a:xfrm>
              <a:off x="2593164" y="-3597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64349207-343B-D5A1-FA47-A5E73DFD9231}"/>
                </a:ext>
              </a:extLst>
            </p:cNvPr>
            <p:cNvSpPr/>
            <p:nvPr/>
          </p:nvSpPr>
          <p:spPr>
            <a:xfrm>
              <a:off x="3949676" y="-3591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832F3E5-855B-4F12-A906-792C8284D35E}"/>
              </a:ext>
            </a:extLst>
          </p:cNvPr>
          <p:cNvSpPr>
            <a:spLocks noGrp="1"/>
          </p:cNvSpPr>
          <p:nvPr>
            <p:ph type="title"/>
          </p:nvPr>
        </p:nvSpPr>
        <p:spPr>
          <a:xfrm>
            <a:off x="270699" y="141679"/>
            <a:ext cx="10638185" cy="499840"/>
          </a:xfrm>
        </p:spPr>
        <p:txBody>
          <a:bodyPr/>
          <a:lstStyle/>
          <a:p>
            <a:r>
              <a:rPr lang="en-US" dirty="0">
                <a:solidFill>
                  <a:schemeClr val="bg1"/>
                </a:solidFill>
              </a:rPr>
              <a:t>Integration: Bernstein Polynomials + DDP</a:t>
            </a:r>
          </a:p>
        </p:txBody>
      </p:sp>
      <p:sp>
        <p:nvSpPr>
          <p:cNvPr id="5" name="Footer Placeholder 4">
            <a:extLst>
              <a:ext uri="{FF2B5EF4-FFF2-40B4-BE49-F238E27FC236}">
                <a16:creationId xmlns:a16="http://schemas.microsoft.com/office/drawing/2014/main" id="{0EF8CEE5-84AD-8EC7-B205-79E1FCDB3D25}"/>
              </a:ext>
            </a:extLst>
          </p:cNvPr>
          <p:cNvSpPr>
            <a:spLocks noGrp="1"/>
          </p:cNvSpPr>
          <p:nvPr>
            <p:ph type="ftr" sz="quarter" idx="14"/>
          </p:nvPr>
        </p:nvSpPr>
        <p:spPr/>
        <p:txBody>
          <a:bodyPr/>
          <a:lstStyle/>
          <a:p>
            <a:r>
              <a:rPr lang="en-US" sz="1200"/>
              <a:t>NASA Langley Research Center</a:t>
            </a:r>
          </a:p>
        </p:txBody>
      </p:sp>
      <p:sp>
        <p:nvSpPr>
          <p:cNvPr id="6" name="Slide Number Placeholder 5">
            <a:extLst>
              <a:ext uri="{FF2B5EF4-FFF2-40B4-BE49-F238E27FC236}">
                <a16:creationId xmlns:a16="http://schemas.microsoft.com/office/drawing/2014/main" id="{05422972-5535-F886-5C37-FD3E44758D5F}"/>
              </a:ext>
            </a:extLst>
          </p:cNvPr>
          <p:cNvSpPr>
            <a:spLocks noGrp="1"/>
          </p:cNvSpPr>
          <p:nvPr>
            <p:ph type="sldNum" sz="quarter" idx="12"/>
          </p:nvPr>
        </p:nvSpPr>
        <p:spPr>
          <a:xfrm>
            <a:off x="11195458" y="6543539"/>
            <a:ext cx="978355" cy="365125"/>
          </a:xfrm>
        </p:spPr>
        <p:txBody>
          <a:bodyPr/>
          <a:lstStyle/>
          <a:p>
            <a:fld id="{4B5A7D23-5EA3-BB48-9A7E-29066237FEC6}" type="slidenum">
              <a:rPr lang="en-US" sz="1000" smtClean="0">
                <a:solidFill>
                  <a:prstClr val="black">
                    <a:tint val="75000"/>
                  </a:prstClr>
                </a:solidFill>
                <a:latin typeface="Calibri"/>
              </a:rPr>
              <a:pPr/>
              <a:t>17</a:t>
            </a:fld>
            <a:endParaRPr lang="en-US" sz="1000" dirty="0">
              <a:solidFill>
                <a:prstClr val="black">
                  <a:tint val="75000"/>
                </a:prstClr>
              </a:solidFill>
              <a:latin typeface="Calibri"/>
            </a:endParaRPr>
          </a:p>
        </p:txBody>
      </p:sp>
    </p:spTree>
    <p:extLst>
      <p:ext uri="{BB962C8B-B14F-4D97-AF65-F5344CB8AC3E}">
        <p14:creationId xmlns:p14="http://schemas.microsoft.com/office/powerpoint/2010/main" val="1141422180"/>
      </p:ext>
    </p:extLst>
  </p:cSld>
  <p:clrMapOvr>
    <a:masterClrMapping/>
  </p:clrMapOvr>
  <mc:AlternateContent xmlns:mc="http://schemas.openxmlformats.org/markup-compatibility/2006" xmlns:p14="http://schemas.microsoft.com/office/powerpoint/2010/main">
    <mc:Choice Requires="p14">
      <p:transition p14:dur="0" advClick="0" advTm="49501"/>
    </mc:Choice>
    <mc:Fallback xmlns="">
      <p:transition advClick="0" advTm="49501"/>
    </mc:Fallback>
  </mc:AlternateContent>
  <p:extLst>
    <p:ext uri="{E180D4A7-C9FB-4DFB-919C-405C955672EB}">
      <p14:showEvtLst xmlns:p14="http://schemas.microsoft.com/office/powerpoint/2010/main">
        <p14:playEvt time="10" objId="7"/>
        <p14:stopEvt time="49501" objId="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ED113-6FD5-E1FB-7E9E-886C5CF65118}"/>
              </a:ext>
            </a:extLst>
          </p:cNvPr>
          <p:cNvPicPr>
            <a:picLocks noChangeAspect="1"/>
          </p:cNvPicPr>
          <p:nvPr/>
        </p:nvPicPr>
        <p:blipFill>
          <a:blip r:embed="rId3"/>
          <a:stretch>
            <a:fillRect/>
          </a:stretch>
        </p:blipFill>
        <p:spPr>
          <a:xfrm>
            <a:off x="416775" y="1060722"/>
            <a:ext cx="11229862" cy="2696892"/>
          </a:xfrm>
          <a:prstGeom prst="rect">
            <a:avLst/>
          </a:prstGeom>
        </p:spPr>
      </p:pic>
      <p:sp>
        <p:nvSpPr>
          <p:cNvPr id="7" name="TextBox 6">
            <a:extLst>
              <a:ext uri="{FF2B5EF4-FFF2-40B4-BE49-F238E27FC236}">
                <a16:creationId xmlns:a16="http://schemas.microsoft.com/office/drawing/2014/main" id="{1C9CD207-217E-A358-FC3D-B2E01DC91E01}"/>
              </a:ext>
            </a:extLst>
          </p:cNvPr>
          <p:cNvSpPr txBox="1"/>
          <p:nvPr/>
        </p:nvSpPr>
        <p:spPr>
          <a:xfrm>
            <a:off x="310289" y="4160890"/>
            <a:ext cx="11612630"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Leverages ORCA fast collision avoidance checks and preferential avoidance direction selection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34" charset="-128"/>
                <a:cs typeface="+mn-cs"/>
              </a:rPr>
              <a:t>BP’s serve as compact trajectory representation between ORCA and DDP that can be quickly evaluated at any time along the curve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34" charset="-128"/>
                <a:cs typeface="+mn-cs"/>
              </a:rPr>
              <a:t>DDP provides dynamically feasible optimal trajectories given simplified ORCA information</a:t>
            </a:r>
          </a:p>
        </p:txBody>
      </p:sp>
      <p:sp>
        <p:nvSpPr>
          <p:cNvPr id="6" name="Footer Placeholder 3">
            <a:extLst>
              <a:ext uri="{FF2B5EF4-FFF2-40B4-BE49-F238E27FC236}">
                <a16:creationId xmlns:a16="http://schemas.microsoft.com/office/drawing/2014/main" id="{13C66906-F5B1-0D6F-B924-480B39104D98}"/>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11" name="Group 10">
            <a:extLst>
              <a:ext uri="{FF2B5EF4-FFF2-40B4-BE49-F238E27FC236}">
                <a16:creationId xmlns:a16="http://schemas.microsoft.com/office/drawing/2014/main" id="{316B50E2-A7C5-FE45-12A8-121DDEAD6A13}"/>
              </a:ext>
            </a:extLst>
          </p:cNvPr>
          <p:cNvGrpSpPr/>
          <p:nvPr/>
        </p:nvGrpSpPr>
        <p:grpSpPr>
          <a:xfrm>
            <a:off x="0" y="-35910"/>
            <a:ext cx="9207500" cy="772018"/>
            <a:chOff x="0" y="-20035"/>
            <a:chExt cx="9207500" cy="772018"/>
          </a:xfrm>
        </p:grpSpPr>
        <p:sp>
          <p:nvSpPr>
            <p:cNvPr id="12" name="Rectangle 11">
              <a:extLst>
                <a:ext uri="{FF2B5EF4-FFF2-40B4-BE49-F238E27FC236}">
                  <a16:creationId xmlns:a16="http://schemas.microsoft.com/office/drawing/2014/main" id="{24A89C4F-ADA8-5F28-61E4-26EB8B43B92E}"/>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a16="http://schemas.microsoft.com/office/drawing/2014/main" id="{1E691F34-E220-8482-FBDA-76AA4889C7C7}"/>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B2474B1C-7C5B-8D75-3906-8B6B85B0622C}"/>
              </a:ext>
            </a:extLst>
          </p:cNvPr>
          <p:cNvGrpSpPr/>
          <p:nvPr/>
        </p:nvGrpSpPr>
        <p:grpSpPr>
          <a:xfrm>
            <a:off x="3954332" y="-37652"/>
            <a:ext cx="5290011" cy="778725"/>
            <a:chOff x="3949676" y="-34525"/>
            <a:chExt cx="5290011" cy="778725"/>
          </a:xfrm>
          <a:solidFill>
            <a:srgbClr val="1D88E5"/>
          </a:solidFill>
        </p:grpSpPr>
        <p:sp>
          <p:nvSpPr>
            <p:cNvPr id="15" name="Parallelogram 14">
              <a:extLst>
                <a:ext uri="{FF2B5EF4-FFF2-40B4-BE49-F238E27FC236}">
                  <a16:creationId xmlns:a16="http://schemas.microsoft.com/office/drawing/2014/main" id="{D79A6487-B8A5-C909-A0BE-EC96CDE0BD64}"/>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arallelogram 16">
              <a:extLst>
                <a:ext uri="{FF2B5EF4-FFF2-40B4-BE49-F238E27FC236}">
                  <a16:creationId xmlns:a16="http://schemas.microsoft.com/office/drawing/2014/main" id="{AD13C588-BBFD-A3B1-DEF1-1C157CE5D23E}"/>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63408979-7729-2800-0253-A9FC99FE57BE}"/>
              </a:ext>
            </a:extLst>
          </p:cNvPr>
          <p:cNvGrpSpPr/>
          <p:nvPr/>
        </p:nvGrpSpPr>
        <p:grpSpPr>
          <a:xfrm>
            <a:off x="986338" y="-35910"/>
            <a:ext cx="5290011" cy="775145"/>
            <a:chOff x="3949676" y="-35910"/>
            <a:chExt cx="5290011" cy="775145"/>
          </a:xfrm>
        </p:grpSpPr>
        <p:sp>
          <p:nvSpPr>
            <p:cNvPr id="19" name="Parallelogram 18">
              <a:extLst>
                <a:ext uri="{FF2B5EF4-FFF2-40B4-BE49-F238E27FC236}">
                  <a16:creationId xmlns:a16="http://schemas.microsoft.com/office/drawing/2014/main" id="{A34B2868-0945-DFC8-2785-275DE9D73A98}"/>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5C8DC094-95D6-B9EC-F165-FE57F4674370}"/>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E590E68-91CF-C16A-3725-7F63C65BED65}"/>
              </a:ext>
            </a:extLst>
          </p:cNvPr>
          <p:cNvSpPr>
            <a:spLocks noGrp="1"/>
          </p:cNvSpPr>
          <p:nvPr>
            <p:ph type="title"/>
          </p:nvPr>
        </p:nvSpPr>
        <p:spPr>
          <a:xfrm>
            <a:off x="310289" y="157606"/>
            <a:ext cx="10638185" cy="499840"/>
          </a:xfrm>
        </p:spPr>
        <p:txBody>
          <a:bodyPr/>
          <a:lstStyle/>
          <a:p>
            <a:r>
              <a:rPr lang="en-US" dirty="0">
                <a:solidFill>
                  <a:schemeClr val="bg1"/>
                </a:solidFill>
              </a:rPr>
              <a:t>Algorithm Implementation</a:t>
            </a:r>
          </a:p>
        </p:txBody>
      </p:sp>
      <p:sp>
        <p:nvSpPr>
          <p:cNvPr id="8" name="Footer Placeholder 7">
            <a:extLst>
              <a:ext uri="{FF2B5EF4-FFF2-40B4-BE49-F238E27FC236}">
                <a16:creationId xmlns:a16="http://schemas.microsoft.com/office/drawing/2014/main" id="{771D0571-4C51-8E84-E377-A23F98428B23}"/>
              </a:ext>
            </a:extLst>
          </p:cNvPr>
          <p:cNvSpPr>
            <a:spLocks noGrp="1"/>
          </p:cNvSpPr>
          <p:nvPr>
            <p:ph type="ftr" sz="quarter" idx="14"/>
          </p:nvPr>
        </p:nvSpPr>
        <p:spPr/>
        <p:txBody>
          <a:bodyPr/>
          <a:lstStyle/>
          <a:p>
            <a:r>
              <a:rPr lang="en-US" sz="1200"/>
              <a:t>NASA Langley Research Center</a:t>
            </a:r>
          </a:p>
        </p:txBody>
      </p:sp>
      <p:sp>
        <p:nvSpPr>
          <p:cNvPr id="9" name="Slide Number Placeholder 8">
            <a:extLst>
              <a:ext uri="{FF2B5EF4-FFF2-40B4-BE49-F238E27FC236}">
                <a16:creationId xmlns:a16="http://schemas.microsoft.com/office/drawing/2014/main" id="{2EF5FC9A-856F-4188-E565-378485597A59}"/>
              </a:ext>
            </a:extLst>
          </p:cNvPr>
          <p:cNvSpPr>
            <a:spLocks noGrp="1"/>
          </p:cNvSpPr>
          <p:nvPr>
            <p:ph type="sldNum" sz="quarter" idx="12"/>
          </p:nvPr>
        </p:nvSpPr>
        <p:spPr>
          <a:xfrm>
            <a:off x="11213645" y="6548290"/>
            <a:ext cx="978355" cy="365125"/>
          </a:xfrm>
        </p:spPr>
        <p:txBody>
          <a:bodyPr/>
          <a:lstStyle/>
          <a:p>
            <a:fld id="{4B5A7D23-5EA3-BB48-9A7E-29066237FEC6}" type="slidenum">
              <a:rPr lang="en-US" sz="1000" smtClean="0">
                <a:solidFill>
                  <a:prstClr val="black">
                    <a:tint val="75000"/>
                  </a:prstClr>
                </a:solidFill>
                <a:latin typeface="Calibri"/>
              </a:rPr>
              <a:pPr/>
              <a:t>18</a:t>
            </a:fld>
            <a:endParaRPr lang="en-US" sz="1000" dirty="0">
              <a:solidFill>
                <a:prstClr val="black">
                  <a:tint val="75000"/>
                </a:prstClr>
              </a:solidFill>
              <a:latin typeface="Calibri"/>
            </a:endParaRPr>
          </a:p>
        </p:txBody>
      </p:sp>
    </p:spTree>
    <p:extLst>
      <p:ext uri="{BB962C8B-B14F-4D97-AF65-F5344CB8AC3E}">
        <p14:creationId xmlns:p14="http://schemas.microsoft.com/office/powerpoint/2010/main" val="25557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12FF65F-631F-EDEC-DAA9-14ED44E3CDFD}"/>
              </a:ext>
            </a:extLst>
          </p:cNvPr>
          <p:cNvSpPr txBox="1"/>
          <p:nvPr/>
        </p:nvSpPr>
        <p:spPr>
          <a:xfrm>
            <a:off x="299229" y="1195471"/>
            <a:ext cx="6592497" cy="446705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170 ft/s cruise with 200 ft safety radius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Static obstacle 150 ft below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Recognizes safety breach</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ORCA recalculates, maintains safety radius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ORCA waypoints converted into BP curves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BP curves integrated with trim knowledge and passed to DDP</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DDP optimized new trajectory avoids obstacle</a:t>
            </a:r>
          </a:p>
        </p:txBody>
      </p:sp>
      <p:pic>
        <p:nvPicPr>
          <p:cNvPr id="14" name="Picture 13" descr="Chart, line chart&#10;&#10;Description automatically generated">
            <a:extLst>
              <a:ext uri="{FF2B5EF4-FFF2-40B4-BE49-F238E27FC236}">
                <a16:creationId xmlns:a16="http://schemas.microsoft.com/office/drawing/2014/main" id="{D2E6E36E-6A8E-C00F-55D6-D1E6DDABC60B}"/>
              </a:ext>
            </a:extLst>
          </p:cNvPr>
          <p:cNvPicPr>
            <a:picLocks noChangeAspect="1"/>
          </p:cNvPicPr>
          <p:nvPr/>
        </p:nvPicPr>
        <p:blipFill>
          <a:blip r:embed="rId3"/>
          <a:stretch>
            <a:fillRect/>
          </a:stretch>
        </p:blipFill>
        <p:spPr>
          <a:xfrm>
            <a:off x="6501698" y="3801854"/>
            <a:ext cx="5443607" cy="2926080"/>
          </a:xfrm>
          <a:prstGeom prst="rect">
            <a:avLst/>
          </a:prstGeom>
        </p:spPr>
      </p:pic>
      <p:pic>
        <p:nvPicPr>
          <p:cNvPr id="20" name="Picture 19" descr="Chart, line chart&#10;&#10;Description automatically generated">
            <a:extLst>
              <a:ext uri="{FF2B5EF4-FFF2-40B4-BE49-F238E27FC236}">
                <a16:creationId xmlns:a16="http://schemas.microsoft.com/office/drawing/2014/main" id="{EE4F2306-AA9C-6E71-C5DB-5B142171C5AF}"/>
              </a:ext>
            </a:extLst>
          </p:cNvPr>
          <p:cNvPicPr>
            <a:picLocks noChangeAspect="1"/>
          </p:cNvPicPr>
          <p:nvPr/>
        </p:nvPicPr>
        <p:blipFill>
          <a:blip r:embed="rId4"/>
          <a:stretch>
            <a:fillRect/>
          </a:stretch>
        </p:blipFill>
        <p:spPr>
          <a:xfrm>
            <a:off x="6317538" y="818887"/>
            <a:ext cx="5627767" cy="2926080"/>
          </a:xfrm>
          <a:prstGeom prst="rect">
            <a:avLst/>
          </a:prstGeom>
        </p:spPr>
      </p:pic>
      <p:sp>
        <p:nvSpPr>
          <p:cNvPr id="4" name="Footer Placeholder 3">
            <a:extLst>
              <a:ext uri="{FF2B5EF4-FFF2-40B4-BE49-F238E27FC236}">
                <a16:creationId xmlns:a16="http://schemas.microsoft.com/office/drawing/2014/main" id="{35262AEB-E554-95DB-C2DA-B0EA096D2946}"/>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9" name="Group 8">
            <a:extLst>
              <a:ext uri="{FF2B5EF4-FFF2-40B4-BE49-F238E27FC236}">
                <a16:creationId xmlns:a16="http://schemas.microsoft.com/office/drawing/2014/main" id="{EC3DF031-71A7-DB7F-74A5-2F7FD6A71D6C}"/>
              </a:ext>
            </a:extLst>
          </p:cNvPr>
          <p:cNvGrpSpPr/>
          <p:nvPr/>
        </p:nvGrpSpPr>
        <p:grpSpPr>
          <a:xfrm>
            <a:off x="0" y="-35910"/>
            <a:ext cx="9207500" cy="772018"/>
            <a:chOff x="0" y="-20035"/>
            <a:chExt cx="9207500" cy="772018"/>
          </a:xfrm>
        </p:grpSpPr>
        <p:sp>
          <p:nvSpPr>
            <p:cNvPr id="11" name="Rectangle 10">
              <a:extLst>
                <a:ext uri="{FF2B5EF4-FFF2-40B4-BE49-F238E27FC236}">
                  <a16:creationId xmlns:a16="http://schemas.microsoft.com/office/drawing/2014/main" id="{5880CB72-069A-D111-504C-DEE7598CCC52}"/>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0DC5220C-D081-FC43-7883-7495E25BE7DC}"/>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48AE753D-0894-9BD3-DD43-7E2736CD1FF0}"/>
              </a:ext>
            </a:extLst>
          </p:cNvPr>
          <p:cNvGrpSpPr/>
          <p:nvPr/>
        </p:nvGrpSpPr>
        <p:grpSpPr>
          <a:xfrm>
            <a:off x="3954332" y="-37652"/>
            <a:ext cx="5290011" cy="778725"/>
            <a:chOff x="3949676" y="-34525"/>
            <a:chExt cx="5290011" cy="778725"/>
          </a:xfrm>
          <a:solidFill>
            <a:srgbClr val="1D88E5"/>
          </a:solidFill>
        </p:grpSpPr>
        <p:sp>
          <p:nvSpPr>
            <p:cNvPr id="15" name="Parallelogram 14">
              <a:extLst>
                <a:ext uri="{FF2B5EF4-FFF2-40B4-BE49-F238E27FC236}">
                  <a16:creationId xmlns:a16="http://schemas.microsoft.com/office/drawing/2014/main" id="{461C06F9-6131-FF69-D6A0-96BF864059D1}"/>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7197F7-3B5E-C7BE-16B0-CAFA9D275224}"/>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4BA04CD0-3C55-E687-619A-65A08BAE677D}"/>
              </a:ext>
            </a:extLst>
          </p:cNvPr>
          <p:cNvGrpSpPr/>
          <p:nvPr/>
        </p:nvGrpSpPr>
        <p:grpSpPr>
          <a:xfrm>
            <a:off x="986338" y="-35910"/>
            <a:ext cx="5290011" cy="775145"/>
            <a:chOff x="3949676" y="-35910"/>
            <a:chExt cx="5290011" cy="775145"/>
          </a:xfrm>
        </p:grpSpPr>
        <p:sp>
          <p:nvSpPr>
            <p:cNvPr id="18" name="Parallelogram 17">
              <a:extLst>
                <a:ext uri="{FF2B5EF4-FFF2-40B4-BE49-F238E27FC236}">
                  <a16:creationId xmlns:a16="http://schemas.microsoft.com/office/drawing/2014/main" id="{BF5906C1-192D-1C25-789E-1F583BB016BE}"/>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16AE0864-26E9-6E86-242D-4B997A8078EB}"/>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B276E90-5520-65B6-14DF-2162054AEEBC}"/>
              </a:ext>
            </a:extLst>
          </p:cNvPr>
          <p:cNvSpPr>
            <a:spLocks noGrp="1"/>
          </p:cNvSpPr>
          <p:nvPr>
            <p:ph type="title"/>
          </p:nvPr>
        </p:nvSpPr>
        <p:spPr/>
        <p:txBody>
          <a:bodyPr/>
          <a:lstStyle/>
          <a:p>
            <a:r>
              <a:rPr lang="en-US" dirty="0">
                <a:solidFill>
                  <a:schemeClr val="bg1"/>
                </a:solidFill>
              </a:rPr>
              <a:t>Experiments: Cruise to Altitude Change</a:t>
            </a:r>
          </a:p>
        </p:txBody>
      </p:sp>
      <p:sp>
        <p:nvSpPr>
          <p:cNvPr id="5" name="Footer Placeholder 4">
            <a:extLst>
              <a:ext uri="{FF2B5EF4-FFF2-40B4-BE49-F238E27FC236}">
                <a16:creationId xmlns:a16="http://schemas.microsoft.com/office/drawing/2014/main" id="{75C104E8-9295-B136-77F8-CC4A46A3ABE1}"/>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8CAF078B-6648-E247-A24F-D06E67D32212}"/>
              </a:ext>
            </a:extLst>
          </p:cNvPr>
          <p:cNvSpPr>
            <a:spLocks noGrp="1"/>
          </p:cNvSpPr>
          <p:nvPr>
            <p:ph type="sldNum" sz="quarter" idx="12"/>
          </p:nvPr>
        </p:nvSpPr>
        <p:spPr/>
        <p:txBody>
          <a:bodyPr/>
          <a:lstStyle/>
          <a:p>
            <a:fld id="{612A962A-E308-412C-B6D7-A21864CFEAEB}" type="slidenum">
              <a:rPr lang="en-US" smtClean="0"/>
              <a:pPr/>
              <a:t>19</a:t>
            </a:fld>
            <a:endParaRPr lang="en-US"/>
          </a:p>
        </p:txBody>
      </p:sp>
    </p:spTree>
    <p:extLst>
      <p:ext uri="{BB962C8B-B14F-4D97-AF65-F5344CB8AC3E}">
        <p14:creationId xmlns:p14="http://schemas.microsoft.com/office/powerpoint/2010/main" val="2239448925"/>
      </p:ext>
    </p:extLst>
  </p:cSld>
  <p:clrMapOvr>
    <a:masterClrMapping/>
  </p:clrMapOvr>
  <mc:AlternateContent xmlns:mc="http://schemas.openxmlformats.org/markup-compatibility/2006" xmlns:p14="http://schemas.microsoft.com/office/powerpoint/2010/main">
    <mc:Choice Requires="p14">
      <p:transition p14:dur="0" advClick="0" advTm="53264"/>
    </mc:Choice>
    <mc:Fallback xmlns="">
      <p:transition advClick="0" advTm="53264"/>
    </mc:Fallback>
  </mc:AlternateContent>
  <p:extLst>
    <p:ext uri="{E180D4A7-C9FB-4DFB-919C-405C955672EB}">
      <p14:showEvtLst xmlns:p14="http://schemas.microsoft.com/office/powerpoint/2010/main">
        <p14:playEvt time="12" objId="5"/>
        <p14:stopEvt time="53264" objId="5"/>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A66CFA-82BD-697C-E96B-DD060319E89B}"/>
              </a:ext>
            </a:extLst>
          </p:cNvPr>
          <p:cNvPicPr>
            <a:picLocks noChangeAspect="1"/>
          </p:cNvPicPr>
          <p:nvPr/>
        </p:nvPicPr>
        <p:blipFill>
          <a:blip r:embed="rId3"/>
          <a:stretch>
            <a:fillRect/>
          </a:stretch>
        </p:blipFill>
        <p:spPr>
          <a:xfrm>
            <a:off x="205606" y="914401"/>
            <a:ext cx="11780787" cy="5778499"/>
          </a:xfrm>
          <a:prstGeom prst="rect">
            <a:avLst/>
          </a:prstGeom>
        </p:spPr>
      </p:pic>
      <p:sp>
        <p:nvSpPr>
          <p:cNvPr id="3" name="Footer Placeholder 3">
            <a:extLst>
              <a:ext uri="{FF2B5EF4-FFF2-40B4-BE49-F238E27FC236}">
                <a16:creationId xmlns:a16="http://schemas.microsoft.com/office/drawing/2014/main" id="{C8013DB6-03A2-544E-EF09-163338A4EB20}"/>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10" name="Group 9">
            <a:extLst>
              <a:ext uri="{FF2B5EF4-FFF2-40B4-BE49-F238E27FC236}">
                <a16:creationId xmlns:a16="http://schemas.microsoft.com/office/drawing/2014/main" id="{73AF445B-1D8F-FD23-CB68-9F9D8664F696}"/>
              </a:ext>
            </a:extLst>
          </p:cNvPr>
          <p:cNvGrpSpPr/>
          <p:nvPr/>
        </p:nvGrpSpPr>
        <p:grpSpPr>
          <a:xfrm>
            <a:off x="0" y="-35910"/>
            <a:ext cx="9207500" cy="772018"/>
            <a:chOff x="0" y="-20035"/>
            <a:chExt cx="9207500" cy="772018"/>
          </a:xfrm>
        </p:grpSpPr>
        <p:sp>
          <p:nvSpPr>
            <p:cNvPr id="11" name="Rectangle 10">
              <a:extLst>
                <a:ext uri="{FF2B5EF4-FFF2-40B4-BE49-F238E27FC236}">
                  <a16:creationId xmlns:a16="http://schemas.microsoft.com/office/drawing/2014/main" id="{7A97E2AA-9469-D587-1E1D-04EEC366B06B}"/>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D5DC1474-AD74-F2A6-5C60-DAA52707B006}"/>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8519CD9E-4C5D-48AC-A616-058A4AEBAD1E}"/>
              </a:ext>
            </a:extLst>
          </p:cNvPr>
          <p:cNvGrpSpPr/>
          <p:nvPr/>
        </p:nvGrpSpPr>
        <p:grpSpPr>
          <a:xfrm>
            <a:off x="3954332" y="-37652"/>
            <a:ext cx="5290011" cy="778725"/>
            <a:chOff x="3949676" y="-34525"/>
            <a:chExt cx="5290011" cy="778725"/>
          </a:xfrm>
          <a:solidFill>
            <a:srgbClr val="1D88E5"/>
          </a:solidFill>
        </p:grpSpPr>
        <p:sp>
          <p:nvSpPr>
            <p:cNvPr id="14" name="Parallelogram 13">
              <a:extLst>
                <a:ext uri="{FF2B5EF4-FFF2-40B4-BE49-F238E27FC236}">
                  <a16:creationId xmlns:a16="http://schemas.microsoft.com/office/drawing/2014/main" id="{89846AF1-64CF-1427-0110-5F16180A9FA6}"/>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C631A422-2B5D-8529-23C2-A21827E31A8C}"/>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79721D9-B2F3-4247-151A-9610CAEB69C5}"/>
              </a:ext>
            </a:extLst>
          </p:cNvPr>
          <p:cNvGrpSpPr/>
          <p:nvPr/>
        </p:nvGrpSpPr>
        <p:grpSpPr>
          <a:xfrm>
            <a:off x="986338" y="-35910"/>
            <a:ext cx="5290011" cy="775145"/>
            <a:chOff x="3949676" y="-35910"/>
            <a:chExt cx="5290011" cy="775145"/>
          </a:xfrm>
        </p:grpSpPr>
        <p:sp>
          <p:nvSpPr>
            <p:cNvPr id="17" name="Parallelogram 16">
              <a:extLst>
                <a:ext uri="{FF2B5EF4-FFF2-40B4-BE49-F238E27FC236}">
                  <a16:creationId xmlns:a16="http://schemas.microsoft.com/office/drawing/2014/main" id="{2D5003BF-FF2B-B67F-A4B0-785265C1DF5C}"/>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8DC7FE33-C3DC-59D9-BF2E-C6471BB46894}"/>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3CA91FF-7486-C33A-E202-8FD99559BF8F}"/>
              </a:ext>
            </a:extLst>
          </p:cNvPr>
          <p:cNvSpPr>
            <a:spLocks noGrp="1"/>
          </p:cNvSpPr>
          <p:nvPr>
            <p:ph type="title"/>
          </p:nvPr>
        </p:nvSpPr>
        <p:spPr/>
        <p:txBody>
          <a:bodyPr/>
          <a:lstStyle/>
          <a:p>
            <a:r>
              <a:rPr lang="en-US" dirty="0">
                <a:solidFill>
                  <a:schemeClr val="bg1"/>
                </a:solidFill>
              </a:rPr>
              <a:t>Cruise to Altitude Change</a:t>
            </a:r>
          </a:p>
        </p:txBody>
      </p:sp>
      <p:sp>
        <p:nvSpPr>
          <p:cNvPr id="6" name="Footer Placeholder 5">
            <a:extLst>
              <a:ext uri="{FF2B5EF4-FFF2-40B4-BE49-F238E27FC236}">
                <a16:creationId xmlns:a16="http://schemas.microsoft.com/office/drawing/2014/main" id="{BE8C4537-9FD8-D943-42B7-9C4C0F069A26}"/>
              </a:ext>
            </a:extLst>
          </p:cNvPr>
          <p:cNvSpPr>
            <a:spLocks noGrp="1"/>
          </p:cNvSpPr>
          <p:nvPr>
            <p:ph type="ftr" sz="quarter" idx="11"/>
          </p:nvPr>
        </p:nvSpPr>
        <p:spPr/>
        <p:txBody>
          <a:bodyPr/>
          <a:lstStyle/>
          <a:p>
            <a:pPr>
              <a:defRPr/>
            </a:pPr>
            <a:r>
              <a:rPr lang="nb-NO"/>
              <a:t>NASA Langley Research Center</a:t>
            </a:r>
            <a:endParaRPr lang="en-US" dirty="0"/>
          </a:p>
        </p:txBody>
      </p:sp>
      <p:sp>
        <p:nvSpPr>
          <p:cNvPr id="8" name="Slide Number Placeholder 7">
            <a:extLst>
              <a:ext uri="{FF2B5EF4-FFF2-40B4-BE49-F238E27FC236}">
                <a16:creationId xmlns:a16="http://schemas.microsoft.com/office/drawing/2014/main" id="{069AA555-32D2-FF5B-A5FB-BFAC46049BE7}"/>
              </a:ext>
            </a:extLst>
          </p:cNvPr>
          <p:cNvSpPr>
            <a:spLocks noGrp="1"/>
          </p:cNvSpPr>
          <p:nvPr>
            <p:ph type="sldNum" sz="quarter" idx="12"/>
          </p:nvPr>
        </p:nvSpPr>
        <p:spPr/>
        <p:txBody>
          <a:bodyPr/>
          <a:lstStyle/>
          <a:p>
            <a:fld id="{612A962A-E308-412C-B6D7-A21864CFEAEB}" type="slidenum">
              <a:rPr lang="en-US" smtClean="0"/>
              <a:pPr/>
              <a:t>20</a:t>
            </a:fld>
            <a:endParaRPr lang="en-US"/>
          </a:p>
        </p:txBody>
      </p:sp>
    </p:spTree>
    <p:extLst>
      <p:ext uri="{BB962C8B-B14F-4D97-AF65-F5344CB8AC3E}">
        <p14:creationId xmlns:p14="http://schemas.microsoft.com/office/powerpoint/2010/main" val="2213571455"/>
      </p:ext>
    </p:extLst>
  </p:cSld>
  <p:clrMapOvr>
    <a:masterClrMapping/>
  </p:clrMapOvr>
  <mc:AlternateContent xmlns:mc="http://schemas.openxmlformats.org/markup-compatibility/2006" xmlns:p14="http://schemas.microsoft.com/office/powerpoint/2010/main">
    <mc:Choice Requires="p14">
      <p:transition p14:dur="0" advClick="0" advTm="19065"/>
    </mc:Choice>
    <mc:Fallback xmlns="">
      <p:transition advClick="0" advTm="19065"/>
    </mc:Fallback>
  </mc:AlternateContent>
  <p:extLst>
    <p:ext uri="{E180D4A7-C9FB-4DFB-919C-405C955672EB}">
      <p14:showEvtLst xmlns:p14="http://schemas.microsoft.com/office/powerpoint/2010/main">
        <p14:playEvt time="7" objId="9"/>
        <p14:stopEvt time="19065" objId="9"/>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Chart, line chart&#10;&#10;Description automatically generated">
            <a:extLst>
              <a:ext uri="{FF2B5EF4-FFF2-40B4-BE49-F238E27FC236}">
                <a16:creationId xmlns:a16="http://schemas.microsoft.com/office/drawing/2014/main" id="{663F936A-D7A2-8F5C-4F28-FB1AFEA0B019}"/>
              </a:ext>
            </a:extLst>
          </p:cNvPr>
          <p:cNvPicPr>
            <a:picLocks noChangeAspect="1"/>
          </p:cNvPicPr>
          <p:nvPr/>
        </p:nvPicPr>
        <p:blipFill>
          <a:blip r:embed="rId3"/>
          <a:stretch>
            <a:fillRect/>
          </a:stretch>
        </p:blipFill>
        <p:spPr>
          <a:xfrm>
            <a:off x="6350000" y="3701344"/>
            <a:ext cx="5799575" cy="2928056"/>
          </a:xfrm>
          <a:prstGeom prst="rect">
            <a:avLst/>
          </a:prstGeom>
        </p:spPr>
      </p:pic>
      <p:sp>
        <p:nvSpPr>
          <p:cNvPr id="10" name="TextBox 9">
            <a:extLst>
              <a:ext uri="{FF2B5EF4-FFF2-40B4-BE49-F238E27FC236}">
                <a16:creationId xmlns:a16="http://schemas.microsoft.com/office/drawing/2014/main" id="{912FF65F-631F-EDEC-DAA9-14ED44E3CDFD}"/>
              </a:ext>
            </a:extLst>
          </p:cNvPr>
          <p:cNvSpPr txBox="1"/>
          <p:nvPr/>
        </p:nvSpPr>
        <p:spPr>
          <a:xfrm>
            <a:off x="324241" y="1467815"/>
            <a:ext cx="6241660" cy="4467057"/>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170 ft/s cruise with 200 ft safety radius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Static obstacle 75 ft to the right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Recognition of safety radius breach</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ORCA recalculates, maintains safety radius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ORCA waypoints converted into BP curves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BP curves integrated with trim knowledge and passed to DDP</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DDP optimized new trajectory avoids obstacle</a:t>
            </a:r>
          </a:p>
        </p:txBody>
      </p:sp>
      <p:pic>
        <p:nvPicPr>
          <p:cNvPr id="20" name="Picture 19" descr="Chart, line chart&#10;&#10;Description automatically generated">
            <a:extLst>
              <a:ext uri="{FF2B5EF4-FFF2-40B4-BE49-F238E27FC236}">
                <a16:creationId xmlns:a16="http://schemas.microsoft.com/office/drawing/2014/main" id="{86A4ED84-5EC4-DF59-5BE9-35DCAF8647E8}"/>
              </a:ext>
            </a:extLst>
          </p:cNvPr>
          <p:cNvPicPr>
            <a:picLocks noChangeAspect="1"/>
          </p:cNvPicPr>
          <p:nvPr/>
        </p:nvPicPr>
        <p:blipFill>
          <a:blip r:embed="rId4"/>
          <a:stretch>
            <a:fillRect/>
          </a:stretch>
        </p:blipFill>
        <p:spPr>
          <a:xfrm>
            <a:off x="6223000" y="831667"/>
            <a:ext cx="5926575" cy="2928056"/>
          </a:xfrm>
          <a:prstGeom prst="rect">
            <a:avLst/>
          </a:prstGeom>
        </p:spPr>
      </p:pic>
      <p:sp>
        <p:nvSpPr>
          <p:cNvPr id="4" name="Footer Placeholder 3">
            <a:extLst>
              <a:ext uri="{FF2B5EF4-FFF2-40B4-BE49-F238E27FC236}">
                <a16:creationId xmlns:a16="http://schemas.microsoft.com/office/drawing/2014/main" id="{DF8D4B08-BD0C-6935-519D-B6EA4C09E6F7}"/>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9" name="Group 8">
            <a:extLst>
              <a:ext uri="{FF2B5EF4-FFF2-40B4-BE49-F238E27FC236}">
                <a16:creationId xmlns:a16="http://schemas.microsoft.com/office/drawing/2014/main" id="{BD8704FE-5121-5E11-CC7A-430A99172A90}"/>
              </a:ext>
            </a:extLst>
          </p:cNvPr>
          <p:cNvGrpSpPr/>
          <p:nvPr/>
        </p:nvGrpSpPr>
        <p:grpSpPr>
          <a:xfrm>
            <a:off x="0" y="-35910"/>
            <a:ext cx="9207500" cy="772018"/>
            <a:chOff x="0" y="-20035"/>
            <a:chExt cx="9207500" cy="772018"/>
          </a:xfrm>
        </p:grpSpPr>
        <p:sp>
          <p:nvSpPr>
            <p:cNvPr id="11" name="Rectangle 10">
              <a:extLst>
                <a:ext uri="{FF2B5EF4-FFF2-40B4-BE49-F238E27FC236}">
                  <a16:creationId xmlns:a16="http://schemas.microsoft.com/office/drawing/2014/main" id="{241E061C-9A45-C9C3-32B5-3039C476A323}"/>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91B5CA6F-DCA6-3C86-8EE7-5FF5771B5721}"/>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FF978791-ACE7-5095-384C-713B26F22C73}"/>
              </a:ext>
            </a:extLst>
          </p:cNvPr>
          <p:cNvGrpSpPr/>
          <p:nvPr/>
        </p:nvGrpSpPr>
        <p:grpSpPr>
          <a:xfrm>
            <a:off x="3954332" y="-37652"/>
            <a:ext cx="5290011" cy="778725"/>
            <a:chOff x="3949676" y="-34525"/>
            <a:chExt cx="5290011" cy="778725"/>
          </a:xfrm>
          <a:solidFill>
            <a:srgbClr val="1D88E5"/>
          </a:solidFill>
        </p:grpSpPr>
        <p:sp>
          <p:nvSpPr>
            <p:cNvPr id="14" name="Parallelogram 13">
              <a:extLst>
                <a:ext uri="{FF2B5EF4-FFF2-40B4-BE49-F238E27FC236}">
                  <a16:creationId xmlns:a16="http://schemas.microsoft.com/office/drawing/2014/main" id="{6E3325E2-9A01-EC4D-CA48-990ACC586E10}"/>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9D6DCFCB-F8B4-0E75-A979-1AAF04F16282}"/>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65F831CA-FBA5-E7F0-5DF5-C943307D97D0}"/>
              </a:ext>
            </a:extLst>
          </p:cNvPr>
          <p:cNvGrpSpPr/>
          <p:nvPr/>
        </p:nvGrpSpPr>
        <p:grpSpPr>
          <a:xfrm>
            <a:off x="986338" y="-35910"/>
            <a:ext cx="5290011" cy="775145"/>
            <a:chOff x="3949676" y="-35910"/>
            <a:chExt cx="5290011" cy="775145"/>
          </a:xfrm>
        </p:grpSpPr>
        <p:sp>
          <p:nvSpPr>
            <p:cNvPr id="17" name="Parallelogram 16">
              <a:extLst>
                <a:ext uri="{FF2B5EF4-FFF2-40B4-BE49-F238E27FC236}">
                  <a16:creationId xmlns:a16="http://schemas.microsoft.com/office/drawing/2014/main" id="{BC10E77B-440B-9422-1A4C-370B6365F3BD}"/>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1C3D5437-E864-1CDC-2458-332E75E0D999}"/>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B276E90-5520-65B6-14DF-2162054AEEBC}"/>
              </a:ext>
            </a:extLst>
          </p:cNvPr>
          <p:cNvSpPr>
            <a:spLocks noGrp="1"/>
          </p:cNvSpPr>
          <p:nvPr>
            <p:ph type="title"/>
          </p:nvPr>
        </p:nvSpPr>
        <p:spPr>
          <a:xfrm>
            <a:off x="324241" y="6167"/>
            <a:ext cx="10591819" cy="762000"/>
          </a:xfrm>
        </p:spPr>
        <p:txBody>
          <a:bodyPr/>
          <a:lstStyle/>
          <a:p>
            <a:r>
              <a:rPr lang="en-US" dirty="0">
                <a:solidFill>
                  <a:schemeClr val="bg1"/>
                </a:solidFill>
              </a:rPr>
              <a:t>Cruise to Horizontal Maneuver</a:t>
            </a:r>
          </a:p>
        </p:txBody>
      </p:sp>
      <p:sp>
        <p:nvSpPr>
          <p:cNvPr id="5" name="Footer Placeholder 4">
            <a:extLst>
              <a:ext uri="{FF2B5EF4-FFF2-40B4-BE49-F238E27FC236}">
                <a16:creationId xmlns:a16="http://schemas.microsoft.com/office/drawing/2014/main" id="{17999AA4-9BBF-15F4-2461-5FB3F004D5E7}"/>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7BC61BD7-A9FF-ABBA-8970-9B5AE9145676}"/>
              </a:ext>
            </a:extLst>
          </p:cNvPr>
          <p:cNvSpPr>
            <a:spLocks noGrp="1"/>
          </p:cNvSpPr>
          <p:nvPr>
            <p:ph type="sldNum" sz="quarter" idx="12"/>
          </p:nvPr>
        </p:nvSpPr>
        <p:spPr/>
        <p:txBody>
          <a:bodyPr/>
          <a:lstStyle/>
          <a:p>
            <a:fld id="{612A962A-E308-412C-B6D7-A21864CFEAEB}" type="slidenum">
              <a:rPr lang="en-US" smtClean="0"/>
              <a:pPr/>
              <a:t>21</a:t>
            </a:fld>
            <a:endParaRPr lang="en-US"/>
          </a:p>
        </p:txBody>
      </p:sp>
    </p:spTree>
    <p:extLst>
      <p:ext uri="{BB962C8B-B14F-4D97-AF65-F5344CB8AC3E}">
        <p14:creationId xmlns:p14="http://schemas.microsoft.com/office/powerpoint/2010/main" val="200678489"/>
      </p:ext>
    </p:extLst>
  </p:cSld>
  <p:clrMapOvr>
    <a:masterClrMapping/>
  </p:clrMapOvr>
  <mc:AlternateContent xmlns:mc="http://schemas.openxmlformats.org/markup-compatibility/2006" xmlns:p14="http://schemas.microsoft.com/office/powerpoint/2010/main">
    <mc:Choice Requires="p14">
      <p:transition p14:dur="0" advClick="0" advTm="18330"/>
    </mc:Choice>
    <mc:Fallback xmlns="">
      <p:transition advClick="0" advTm="18330"/>
    </mc:Fallback>
  </mc:AlternateContent>
  <p:extLst>
    <p:ext uri="{E180D4A7-C9FB-4DFB-919C-405C955672EB}">
      <p14:showEvtLst xmlns:p14="http://schemas.microsoft.com/office/powerpoint/2010/main">
        <p14:playEvt time="7" objId="4"/>
        <p14:stopEvt time="18330" objId="4"/>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FEE45B-545C-B38E-933B-01409C12804D}"/>
              </a:ext>
            </a:extLst>
          </p:cNvPr>
          <p:cNvPicPr>
            <a:picLocks noChangeAspect="1"/>
          </p:cNvPicPr>
          <p:nvPr/>
        </p:nvPicPr>
        <p:blipFill>
          <a:blip r:embed="rId3"/>
          <a:stretch>
            <a:fillRect/>
          </a:stretch>
        </p:blipFill>
        <p:spPr>
          <a:xfrm>
            <a:off x="228600" y="1052611"/>
            <a:ext cx="11734800" cy="5665678"/>
          </a:xfrm>
          <a:prstGeom prst="rect">
            <a:avLst/>
          </a:prstGeom>
        </p:spPr>
      </p:pic>
      <p:sp>
        <p:nvSpPr>
          <p:cNvPr id="3" name="Footer Placeholder 3">
            <a:extLst>
              <a:ext uri="{FF2B5EF4-FFF2-40B4-BE49-F238E27FC236}">
                <a16:creationId xmlns:a16="http://schemas.microsoft.com/office/drawing/2014/main" id="{CB6D1CE4-7141-B8CB-B189-2B242D08F40F}"/>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7" name="Oval 6">
            <a:extLst>
              <a:ext uri="{FF2B5EF4-FFF2-40B4-BE49-F238E27FC236}">
                <a16:creationId xmlns:a16="http://schemas.microsoft.com/office/drawing/2014/main" id="{9FB8FE62-6045-6C88-62B6-36476CC9D976}"/>
              </a:ext>
            </a:extLst>
          </p:cNvPr>
          <p:cNvSpPr/>
          <p:nvPr/>
        </p:nvSpPr>
        <p:spPr>
          <a:xfrm>
            <a:off x="1108553" y="5013864"/>
            <a:ext cx="2298526" cy="1258866"/>
          </a:xfrm>
          <a:prstGeom prst="ellipse">
            <a:avLst/>
          </a:prstGeom>
          <a:noFill/>
          <a:ln w="19050">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AF94F98-4CE0-8862-4BD3-8AB002C89B99}"/>
              </a:ext>
            </a:extLst>
          </p:cNvPr>
          <p:cNvGrpSpPr/>
          <p:nvPr/>
        </p:nvGrpSpPr>
        <p:grpSpPr>
          <a:xfrm>
            <a:off x="0" y="-35910"/>
            <a:ext cx="9207500" cy="772018"/>
            <a:chOff x="0" y="-20035"/>
            <a:chExt cx="9207500" cy="772018"/>
          </a:xfrm>
        </p:grpSpPr>
        <p:sp>
          <p:nvSpPr>
            <p:cNvPr id="10" name="Rectangle 9">
              <a:extLst>
                <a:ext uri="{FF2B5EF4-FFF2-40B4-BE49-F238E27FC236}">
                  <a16:creationId xmlns:a16="http://schemas.microsoft.com/office/drawing/2014/main" id="{D13B800E-C413-9559-089D-B3C1D296F796}"/>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E5A3C52F-38D2-77B5-DD34-284B70C41DCC}"/>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40EF6672-DCEA-869D-46F1-02666F15B0E8}"/>
              </a:ext>
            </a:extLst>
          </p:cNvPr>
          <p:cNvGrpSpPr/>
          <p:nvPr/>
        </p:nvGrpSpPr>
        <p:grpSpPr>
          <a:xfrm>
            <a:off x="3954332" y="-37652"/>
            <a:ext cx="5290011" cy="778725"/>
            <a:chOff x="3949676" y="-34525"/>
            <a:chExt cx="5290011" cy="778725"/>
          </a:xfrm>
          <a:solidFill>
            <a:srgbClr val="1D88E5"/>
          </a:solidFill>
        </p:grpSpPr>
        <p:sp>
          <p:nvSpPr>
            <p:cNvPr id="13" name="Parallelogram 12">
              <a:extLst>
                <a:ext uri="{FF2B5EF4-FFF2-40B4-BE49-F238E27FC236}">
                  <a16:creationId xmlns:a16="http://schemas.microsoft.com/office/drawing/2014/main" id="{FA05A88A-C23F-5BD8-A446-9CC34D16FDFD}"/>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75E9AB4A-BC78-303C-1862-DB329A8641E2}"/>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6618C4A-4442-FB14-A415-9400C0F73BFF}"/>
              </a:ext>
            </a:extLst>
          </p:cNvPr>
          <p:cNvGrpSpPr/>
          <p:nvPr/>
        </p:nvGrpSpPr>
        <p:grpSpPr>
          <a:xfrm>
            <a:off x="986338" y="-35910"/>
            <a:ext cx="5290011" cy="775145"/>
            <a:chOff x="3949676" y="-35910"/>
            <a:chExt cx="5290011" cy="775145"/>
          </a:xfrm>
        </p:grpSpPr>
        <p:sp>
          <p:nvSpPr>
            <p:cNvPr id="16" name="Parallelogram 15">
              <a:extLst>
                <a:ext uri="{FF2B5EF4-FFF2-40B4-BE49-F238E27FC236}">
                  <a16:creationId xmlns:a16="http://schemas.microsoft.com/office/drawing/2014/main" id="{4EA1C99F-0B12-7F2D-3121-33613AFD2367}"/>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arallelogram 16">
              <a:extLst>
                <a:ext uri="{FF2B5EF4-FFF2-40B4-BE49-F238E27FC236}">
                  <a16:creationId xmlns:a16="http://schemas.microsoft.com/office/drawing/2014/main" id="{3C12DAC9-ED8E-CE4D-6899-E3CA55966E7A}"/>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3CA91FF-7486-C33A-E202-8FD99559BF8F}"/>
              </a:ext>
            </a:extLst>
          </p:cNvPr>
          <p:cNvSpPr>
            <a:spLocks noGrp="1"/>
          </p:cNvSpPr>
          <p:nvPr>
            <p:ph type="title"/>
          </p:nvPr>
        </p:nvSpPr>
        <p:spPr>
          <a:xfrm>
            <a:off x="356523" y="7134"/>
            <a:ext cx="10591819" cy="762000"/>
          </a:xfrm>
        </p:spPr>
        <p:txBody>
          <a:bodyPr/>
          <a:lstStyle/>
          <a:p>
            <a:r>
              <a:rPr lang="en-US" dirty="0">
                <a:solidFill>
                  <a:schemeClr val="bg1"/>
                </a:solidFill>
              </a:rPr>
              <a:t>Cruise to Horizontal Maneuver</a:t>
            </a:r>
          </a:p>
        </p:txBody>
      </p:sp>
      <p:sp>
        <p:nvSpPr>
          <p:cNvPr id="9" name="TextBox 8">
            <a:extLst>
              <a:ext uri="{FF2B5EF4-FFF2-40B4-BE49-F238E27FC236}">
                <a16:creationId xmlns:a16="http://schemas.microsoft.com/office/drawing/2014/main" id="{4BF5C146-958E-6234-15AB-7648B58971BF}"/>
              </a:ext>
            </a:extLst>
          </p:cNvPr>
          <p:cNvSpPr txBox="1"/>
          <p:nvPr/>
        </p:nvSpPr>
        <p:spPr>
          <a:xfrm>
            <a:off x="8382794" y="182683"/>
            <a:ext cx="2604463" cy="830997"/>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a:ea typeface="+mn-ea"/>
                <a:cs typeface="+mn-cs"/>
              </a:rPr>
              <a:t>DDP was provided wing-level cruise trim values for suggested trajectory </a:t>
            </a:r>
          </a:p>
        </p:txBody>
      </p:sp>
      <p:sp>
        <p:nvSpPr>
          <p:cNvPr id="18" name="Footer Placeholder 17">
            <a:extLst>
              <a:ext uri="{FF2B5EF4-FFF2-40B4-BE49-F238E27FC236}">
                <a16:creationId xmlns:a16="http://schemas.microsoft.com/office/drawing/2014/main" id="{B36813C4-B3A7-0B9F-A02F-DFF264E2F9D8}"/>
              </a:ext>
            </a:extLst>
          </p:cNvPr>
          <p:cNvSpPr>
            <a:spLocks noGrp="1"/>
          </p:cNvSpPr>
          <p:nvPr>
            <p:ph type="ftr" sz="quarter" idx="11"/>
          </p:nvPr>
        </p:nvSpPr>
        <p:spPr/>
        <p:txBody>
          <a:bodyPr/>
          <a:lstStyle/>
          <a:p>
            <a:pPr>
              <a:defRPr/>
            </a:pPr>
            <a:r>
              <a:rPr lang="nb-NO"/>
              <a:t>NASA Langley Research Center</a:t>
            </a:r>
            <a:endParaRPr lang="en-US" dirty="0"/>
          </a:p>
        </p:txBody>
      </p:sp>
      <p:sp>
        <p:nvSpPr>
          <p:cNvPr id="19" name="Slide Number Placeholder 18">
            <a:extLst>
              <a:ext uri="{FF2B5EF4-FFF2-40B4-BE49-F238E27FC236}">
                <a16:creationId xmlns:a16="http://schemas.microsoft.com/office/drawing/2014/main" id="{5D122B88-67DF-44EF-8A24-B3B9A7B1BC36}"/>
              </a:ext>
            </a:extLst>
          </p:cNvPr>
          <p:cNvSpPr>
            <a:spLocks noGrp="1"/>
          </p:cNvSpPr>
          <p:nvPr>
            <p:ph type="sldNum" sz="quarter" idx="12"/>
          </p:nvPr>
        </p:nvSpPr>
        <p:spPr/>
        <p:txBody>
          <a:bodyPr/>
          <a:lstStyle/>
          <a:p>
            <a:fld id="{612A962A-E308-412C-B6D7-A21864CFEAEB}" type="slidenum">
              <a:rPr lang="en-US" smtClean="0"/>
              <a:pPr/>
              <a:t>22</a:t>
            </a:fld>
            <a:endParaRPr lang="en-US"/>
          </a:p>
        </p:txBody>
      </p:sp>
    </p:spTree>
    <p:extLst>
      <p:ext uri="{BB962C8B-B14F-4D97-AF65-F5344CB8AC3E}">
        <p14:creationId xmlns:p14="http://schemas.microsoft.com/office/powerpoint/2010/main" val="3245658849"/>
      </p:ext>
    </p:extLst>
  </p:cSld>
  <p:clrMapOvr>
    <a:masterClrMapping/>
  </p:clrMapOvr>
  <mc:AlternateContent xmlns:mc="http://schemas.openxmlformats.org/markup-compatibility/2006" xmlns:p14="http://schemas.microsoft.com/office/powerpoint/2010/main">
    <mc:Choice Requires="p14">
      <p:transition p14:dur="0" advClick="0" advTm="25524"/>
    </mc:Choice>
    <mc:Fallback xmlns="">
      <p:transition advClick="0" advTm="255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extLst>
    <p:ext uri="{E180D4A7-C9FB-4DFB-919C-405C955672EB}">
      <p14:showEvtLst xmlns:p14="http://schemas.microsoft.com/office/powerpoint/2010/main">
        <p14:playEvt time="10" objId="11"/>
        <p14:stopEvt time="25524" objId="11"/>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EAD22EB-7F3F-FDA9-522D-9FD903254251}"/>
              </a:ext>
            </a:extLst>
          </p:cNvPr>
          <p:cNvSpPr txBox="1"/>
          <p:nvPr/>
        </p:nvSpPr>
        <p:spPr>
          <a:xfrm>
            <a:off x="106908" y="697429"/>
            <a:ext cx="7168759" cy="60462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AL-DDP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Warmstart</a:t>
            </a:r>
            <a:r>
              <a:rPr kumimoji="0" lang="en-US" sz="2000" b="0" i="0" u="none" strike="noStrike" kern="1200" cap="none" spc="0" normalizeH="0" baseline="0" noProof="0" dirty="0">
                <a:ln>
                  <a:noFill/>
                </a:ln>
                <a:solidFill>
                  <a:prstClr val="black"/>
                </a:solidFill>
                <a:effectLst/>
                <a:uLnTx/>
                <a:uFillTx/>
                <a:latin typeface="Calibri"/>
                <a:ea typeface="+mn-ea"/>
                <a:cs typeface="+mn-cs"/>
              </a:rPr>
              <a:t> Experiments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Provided cruise initial trajectory:</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AL-DDP </a:t>
            </a:r>
            <a:r>
              <a:rPr kumimoji="0" lang="en-US" sz="2000" b="1" i="0" u="none" strike="noStrike" kern="1200" cap="none" spc="0" normalizeH="0" baseline="0" noProof="0" dirty="0">
                <a:ln>
                  <a:noFill/>
                </a:ln>
                <a:solidFill>
                  <a:prstClr val="black"/>
                </a:solidFill>
                <a:effectLst/>
                <a:uLnTx/>
                <a:uFillTx/>
                <a:latin typeface="Calibri"/>
                <a:ea typeface="+mn-ea"/>
                <a:cs typeface="+mn-cs"/>
              </a:rPr>
              <a:t>Fails</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a:ln>
                  <a:noFill/>
                </a:ln>
                <a:solidFill>
                  <a:srgbClr val="F79646">
                    <a:lumMod val="75000"/>
                  </a:srgbClr>
                </a:solidFill>
                <a:effectLst/>
                <a:uLnTx/>
                <a:uFillTx/>
                <a:latin typeface="Calibri"/>
                <a:ea typeface="+mn-ea"/>
                <a:cs typeface="+mn-cs"/>
              </a:rPr>
              <a:t>orange</a:t>
            </a:r>
            <a:r>
              <a:rPr kumimoji="0" lang="en-US" sz="2000" b="0" i="0" u="none" strike="noStrike" kern="1200" cap="none" spc="0" normalizeH="0" baseline="0" noProof="0" dirty="0">
                <a:ln>
                  <a:noFill/>
                </a:ln>
                <a:solidFill>
                  <a:prstClr val="black"/>
                </a:solidFill>
                <a:effectLst/>
                <a:uLnTx/>
                <a:uFillTx/>
                <a:latin typeface="Calibri"/>
                <a:ea typeface="+mn-ea"/>
                <a:cs typeface="+mn-cs"/>
              </a:rPr>
              <a:t> trajectories)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Provided no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warmstart</a:t>
            </a:r>
            <a:r>
              <a:rPr kumimoji="0" lang="en-US" sz="2000" b="0" i="0" u="none" strike="noStrike" kern="1200" cap="none" spc="0" normalizeH="0" baseline="0" noProof="0" dirty="0">
                <a:ln>
                  <a:noFill/>
                </a:ln>
                <a:solidFill>
                  <a:prstClr val="black"/>
                </a:solidFill>
                <a:effectLst/>
                <a:uLnTx/>
                <a:uFillTx/>
                <a:latin typeface="Calibri"/>
                <a:ea typeface="+mn-ea"/>
                <a:cs typeface="+mn-cs"/>
              </a:rPr>
              <a:t> initial trajectory:</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AL-DDP </a:t>
            </a:r>
            <a:r>
              <a:rPr kumimoji="0" lang="en-US" sz="2000" b="1" i="0" u="none" strike="noStrike" kern="1200" cap="none" spc="0" normalizeH="0" baseline="0" noProof="0" dirty="0">
                <a:ln>
                  <a:noFill/>
                </a:ln>
                <a:solidFill>
                  <a:prstClr val="black"/>
                </a:solidFill>
                <a:effectLst/>
                <a:uLnTx/>
                <a:uFillTx/>
                <a:latin typeface="Calibri"/>
                <a:ea typeface="+mn-ea"/>
                <a:cs typeface="+mn-cs"/>
              </a:rPr>
              <a:t>always</a:t>
            </a:r>
            <a:r>
              <a:rPr kumimoji="0" lang="en-US" sz="2000" b="0" i="0" u="none" strike="noStrike" kern="1200" cap="none" spc="0" normalizeH="0" baseline="0" noProof="0" dirty="0">
                <a:ln>
                  <a:noFill/>
                </a:ln>
                <a:solidFill>
                  <a:prstClr val="black"/>
                </a:solidFill>
                <a:effectLst/>
                <a:uLnTx/>
                <a:uFillTx/>
                <a:latin typeface="Calibri"/>
                <a:ea typeface="+mn-ea"/>
                <a:cs typeface="+mn-cs"/>
              </a:rPr>
              <a:t> avoids under obstacle (</a:t>
            </a:r>
            <a:r>
              <a:rPr kumimoji="0" lang="en-US" sz="2000" b="0" i="0" u="none" strike="noStrike" kern="1200" cap="none" spc="0" normalizeH="0" baseline="0" noProof="0" dirty="0">
                <a:ln>
                  <a:noFill/>
                </a:ln>
                <a:solidFill>
                  <a:srgbClr val="E300E1"/>
                </a:solidFill>
                <a:effectLst/>
                <a:uLnTx/>
                <a:uFillTx/>
                <a:latin typeface="Calibri"/>
                <a:ea typeface="+mn-ea"/>
                <a:cs typeface="+mn-cs"/>
              </a:rPr>
              <a:t>magenta</a:t>
            </a:r>
            <a:r>
              <a:rPr kumimoji="0" lang="en-US" sz="2000" b="0" i="0" u="none" strike="noStrike" kern="1200" cap="none" spc="0" normalizeH="0" baseline="0" noProof="0" dirty="0">
                <a:ln>
                  <a:noFill/>
                </a:ln>
                <a:solidFill>
                  <a:srgbClr val="C00000"/>
                </a:solidFill>
                <a:effectLst/>
                <a:uLnTx/>
                <a:uFillTx/>
                <a:latin typeface="Calibri"/>
                <a:ea typeface="+mn-ea"/>
                <a:cs typeface="+mn-cs"/>
              </a:rPr>
              <a:t> </a:t>
            </a:r>
            <a:r>
              <a:rPr kumimoji="0" lang="en-US" sz="2000" b="0" i="0" u="none" strike="noStrike" kern="1200" cap="none" spc="0" normalizeH="0" baseline="0" noProof="0" dirty="0">
                <a:ln>
                  <a:noFill/>
                </a:ln>
                <a:solidFill>
                  <a:prstClr val="black"/>
                </a:solidFill>
                <a:effectLst/>
                <a:uLnTx/>
                <a:uFillTx/>
                <a:latin typeface="Calibri"/>
                <a:ea typeface="+mn-ea"/>
                <a:cs typeface="+mn-cs"/>
              </a:rPr>
              <a:t>trajectories)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Provided COBRA-DDP trajectory:</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Successful</a:t>
            </a:r>
            <a:r>
              <a:rPr kumimoji="0" lang="en-US" sz="2000" b="0" i="0" u="none" strike="noStrike" kern="1200" cap="none" spc="0" normalizeH="0" baseline="0" noProof="0" dirty="0">
                <a:ln>
                  <a:noFill/>
                </a:ln>
                <a:solidFill>
                  <a:prstClr val="black"/>
                </a:solidFill>
                <a:effectLst/>
                <a:uLnTx/>
                <a:uFillTx/>
                <a:latin typeface="Calibri"/>
                <a:ea typeface="+mn-ea"/>
                <a:cs typeface="+mn-cs"/>
              </a:rPr>
              <a:t> replanning and avoids collision (</a:t>
            </a:r>
            <a:r>
              <a:rPr kumimoji="0" lang="en-US" sz="2000" b="0" i="0" u="none" strike="noStrike" kern="1200" cap="none" spc="0" normalizeH="0" baseline="0" noProof="0" dirty="0">
                <a:ln>
                  <a:noFill/>
                </a:ln>
                <a:solidFill>
                  <a:srgbClr val="1F497D"/>
                </a:solidFill>
                <a:effectLst/>
                <a:uLnTx/>
                <a:uFillTx/>
                <a:latin typeface="Calibri"/>
                <a:ea typeface="+mn-ea"/>
                <a:cs typeface="+mn-cs"/>
              </a:rPr>
              <a:t>blue </a:t>
            </a:r>
            <a:r>
              <a:rPr kumimoji="0" lang="en-US" sz="2000" b="0" i="0" u="none" strike="noStrike" kern="1200" cap="none" spc="0" normalizeH="0" baseline="0" noProof="0" dirty="0">
                <a:ln>
                  <a:noFill/>
                </a:ln>
                <a:solidFill>
                  <a:prstClr val="black"/>
                </a:solidFill>
                <a:effectLst/>
                <a:uLnTx/>
                <a:uFillTx/>
                <a:latin typeface="Calibri"/>
                <a:ea typeface="+mn-ea"/>
                <a:cs typeface="+mn-cs"/>
              </a:rPr>
              <a:t>trajectories)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COBRA-DDP’s trajectory provides a feasible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warmstart</a:t>
            </a:r>
            <a:r>
              <a:rPr kumimoji="0" lang="en-US" sz="2000" b="0" i="0" u="none" strike="noStrike" kern="1200" cap="none" spc="0" normalizeH="0" baseline="0" noProof="0" dirty="0">
                <a:ln>
                  <a:noFill/>
                </a:ln>
                <a:solidFill>
                  <a:prstClr val="black"/>
                </a:solidFill>
                <a:effectLst/>
                <a:uLnTx/>
                <a:uFillTx/>
                <a:latin typeface="Calibri"/>
                <a:ea typeface="+mn-ea"/>
                <a:cs typeface="+mn-cs"/>
              </a:rPr>
              <a:t> trajectory to help minimize computation of AL-DDP</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COBRA-DDP enables selection of desired velocity, allowing for the set up of potential flight rules or expected avoidance patterns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(e.g. left to left)</a:t>
            </a:r>
          </a:p>
        </p:txBody>
      </p:sp>
      <p:sp>
        <p:nvSpPr>
          <p:cNvPr id="22" name="TextBox 21">
            <a:extLst>
              <a:ext uri="{FF2B5EF4-FFF2-40B4-BE49-F238E27FC236}">
                <a16:creationId xmlns:a16="http://schemas.microsoft.com/office/drawing/2014/main" id="{CC2BCDF1-93FF-6540-FC45-A1E4B0CD0AA8}"/>
              </a:ext>
            </a:extLst>
          </p:cNvPr>
          <p:cNvSpPr txBox="1"/>
          <p:nvPr/>
        </p:nvSpPr>
        <p:spPr>
          <a:xfrm>
            <a:off x="7702166" y="6481450"/>
            <a:ext cx="761355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Cruise Horizontal Turn Experiment</a:t>
            </a:r>
          </a:p>
        </p:txBody>
      </p:sp>
      <p:pic>
        <p:nvPicPr>
          <p:cNvPr id="7" name="Picture 6" descr="Chart, line chart, scatter chart&#10;&#10;Description automatically generated">
            <a:extLst>
              <a:ext uri="{FF2B5EF4-FFF2-40B4-BE49-F238E27FC236}">
                <a16:creationId xmlns:a16="http://schemas.microsoft.com/office/drawing/2014/main" id="{F19AE986-1517-E695-A07B-C892B010F3D8}"/>
              </a:ext>
            </a:extLst>
          </p:cNvPr>
          <p:cNvPicPr>
            <a:picLocks/>
          </p:cNvPicPr>
          <p:nvPr/>
        </p:nvPicPr>
        <p:blipFill rotWithShape="1">
          <a:blip r:embed="rId3"/>
          <a:srcRect l="14670" t="6492" r="7194" b="3251"/>
          <a:stretch/>
        </p:blipFill>
        <p:spPr>
          <a:xfrm>
            <a:off x="7265313" y="3812225"/>
            <a:ext cx="4535424" cy="2743200"/>
          </a:xfrm>
          <a:prstGeom prst="rect">
            <a:avLst/>
          </a:prstGeom>
        </p:spPr>
      </p:pic>
      <p:sp>
        <p:nvSpPr>
          <p:cNvPr id="13" name="TextBox 12">
            <a:extLst>
              <a:ext uri="{FF2B5EF4-FFF2-40B4-BE49-F238E27FC236}">
                <a16:creationId xmlns:a16="http://schemas.microsoft.com/office/drawing/2014/main" id="{2EB8E1D2-F23C-24BE-87F0-46F56E53766C}"/>
              </a:ext>
            </a:extLst>
          </p:cNvPr>
          <p:cNvSpPr txBox="1"/>
          <p:nvPr/>
        </p:nvSpPr>
        <p:spPr>
          <a:xfrm>
            <a:off x="7273908" y="5527675"/>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4" name="Picture 3" descr="Chart, line chart&#10;&#10;Description automatically generated">
            <a:extLst>
              <a:ext uri="{FF2B5EF4-FFF2-40B4-BE49-F238E27FC236}">
                <a16:creationId xmlns:a16="http://schemas.microsoft.com/office/drawing/2014/main" id="{FA1F54F2-15EE-8FDF-4AE5-2788AB73140D}"/>
              </a:ext>
            </a:extLst>
          </p:cNvPr>
          <p:cNvPicPr>
            <a:picLocks/>
          </p:cNvPicPr>
          <p:nvPr/>
        </p:nvPicPr>
        <p:blipFill rotWithShape="1">
          <a:blip r:embed="rId4"/>
          <a:srcRect l="10421" t="6492" r="1"/>
          <a:stretch/>
        </p:blipFill>
        <p:spPr>
          <a:xfrm>
            <a:off x="7531083" y="835975"/>
            <a:ext cx="4590288" cy="2743200"/>
          </a:xfrm>
          <a:prstGeom prst="rect">
            <a:avLst/>
          </a:prstGeom>
        </p:spPr>
      </p:pic>
      <p:sp>
        <p:nvSpPr>
          <p:cNvPr id="8" name="Rectangle 7">
            <a:extLst>
              <a:ext uri="{FF2B5EF4-FFF2-40B4-BE49-F238E27FC236}">
                <a16:creationId xmlns:a16="http://schemas.microsoft.com/office/drawing/2014/main" id="{96CF1505-4259-DCDD-33D7-D10F556D2C5B}"/>
              </a:ext>
            </a:extLst>
          </p:cNvPr>
          <p:cNvSpPr/>
          <p:nvPr/>
        </p:nvSpPr>
        <p:spPr>
          <a:xfrm>
            <a:off x="7648191" y="1322359"/>
            <a:ext cx="53975" cy="7651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99E2F378-1257-CA38-2BB0-7402F34A9454}"/>
              </a:ext>
            </a:extLst>
          </p:cNvPr>
          <p:cNvSpPr/>
          <p:nvPr/>
        </p:nvSpPr>
        <p:spPr>
          <a:xfrm>
            <a:off x="7708516" y="1944743"/>
            <a:ext cx="45719" cy="1936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489F322-ECB6-B988-0F47-74E7C7988F47}"/>
              </a:ext>
            </a:extLst>
          </p:cNvPr>
          <p:cNvSpPr txBox="1"/>
          <p:nvPr/>
        </p:nvSpPr>
        <p:spPr>
          <a:xfrm>
            <a:off x="7625647" y="2377667"/>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5" name="TextBox 14">
            <a:extLst>
              <a:ext uri="{FF2B5EF4-FFF2-40B4-BE49-F238E27FC236}">
                <a16:creationId xmlns:a16="http://schemas.microsoft.com/office/drawing/2014/main" id="{D3AF3D9A-CCA7-8EE4-5771-384BB777C630}"/>
              </a:ext>
            </a:extLst>
          </p:cNvPr>
          <p:cNvSpPr txBox="1"/>
          <p:nvPr/>
        </p:nvSpPr>
        <p:spPr>
          <a:xfrm>
            <a:off x="7576753" y="2610717"/>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6" name="TextBox 15">
            <a:extLst>
              <a:ext uri="{FF2B5EF4-FFF2-40B4-BE49-F238E27FC236}">
                <a16:creationId xmlns:a16="http://schemas.microsoft.com/office/drawing/2014/main" id="{BD452A08-FB28-9BCF-6DF9-FACE56DB7E7F}"/>
              </a:ext>
            </a:extLst>
          </p:cNvPr>
          <p:cNvSpPr txBox="1"/>
          <p:nvPr/>
        </p:nvSpPr>
        <p:spPr>
          <a:xfrm>
            <a:off x="7576753" y="2830391"/>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7" name="TextBox 16">
            <a:extLst>
              <a:ext uri="{FF2B5EF4-FFF2-40B4-BE49-F238E27FC236}">
                <a16:creationId xmlns:a16="http://schemas.microsoft.com/office/drawing/2014/main" id="{3F6A8BB1-504F-2AF1-A94B-4D121A4BD54B}"/>
              </a:ext>
            </a:extLst>
          </p:cNvPr>
          <p:cNvSpPr txBox="1"/>
          <p:nvPr/>
        </p:nvSpPr>
        <p:spPr>
          <a:xfrm>
            <a:off x="7570112" y="3054969"/>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9" name="TextBox 18">
            <a:extLst>
              <a:ext uri="{FF2B5EF4-FFF2-40B4-BE49-F238E27FC236}">
                <a16:creationId xmlns:a16="http://schemas.microsoft.com/office/drawing/2014/main" id="{BC7671A9-D60E-4B8E-D736-A6E17D456F71}"/>
              </a:ext>
            </a:extLst>
          </p:cNvPr>
          <p:cNvSpPr txBox="1"/>
          <p:nvPr/>
        </p:nvSpPr>
        <p:spPr>
          <a:xfrm>
            <a:off x="7223890" y="5715908"/>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21" name="TextBox 20">
            <a:extLst>
              <a:ext uri="{FF2B5EF4-FFF2-40B4-BE49-F238E27FC236}">
                <a16:creationId xmlns:a16="http://schemas.microsoft.com/office/drawing/2014/main" id="{6F667F67-E124-CFE6-E6F1-1C958A7A84D2}"/>
              </a:ext>
            </a:extLst>
          </p:cNvPr>
          <p:cNvSpPr txBox="1"/>
          <p:nvPr/>
        </p:nvSpPr>
        <p:spPr>
          <a:xfrm>
            <a:off x="7223891" y="5904141"/>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25" name="TextBox 24">
            <a:extLst>
              <a:ext uri="{FF2B5EF4-FFF2-40B4-BE49-F238E27FC236}">
                <a16:creationId xmlns:a16="http://schemas.microsoft.com/office/drawing/2014/main" id="{B9700B46-E2E2-73FD-CBC9-7B36CA2E98EE}"/>
              </a:ext>
            </a:extLst>
          </p:cNvPr>
          <p:cNvSpPr txBox="1"/>
          <p:nvPr/>
        </p:nvSpPr>
        <p:spPr>
          <a:xfrm>
            <a:off x="7223891" y="6089650"/>
            <a:ext cx="2571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
            </a:r>
          </a:p>
        </p:txBody>
      </p:sp>
      <p:sp>
        <p:nvSpPr>
          <p:cNvPr id="26" name="Rectangle 25">
            <a:extLst>
              <a:ext uri="{FF2B5EF4-FFF2-40B4-BE49-F238E27FC236}">
                <a16:creationId xmlns:a16="http://schemas.microsoft.com/office/drawing/2014/main" id="{3CF2F6AB-47E6-0939-41EC-DCBDD9AD6FE2}"/>
              </a:ext>
            </a:extLst>
          </p:cNvPr>
          <p:cNvSpPr/>
          <p:nvPr/>
        </p:nvSpPr>
        <p:spPr>
          <a:xfrm>
            <a:off x="7298502" y="4574267"/>
            <a:ext cx="53975" cy="7651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12A448A6-DC30-BCFC-0969-67057D096774}"/>
              </a:ext>
            </a:extLst>
          </p:cNvPr>
          <p:cNvSpPr/>
          <p:nvPr/>
        </p:nvSpPr>
        <p:spPr>
          <a:xfrm>
            <a:off x="7359352" y="5217504"/>
            <a:ext cx="45719" cy="1936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F6EB7660-2410-4681-C473-30B1A42C5E1E}"/>
              </a:ext>
            </a:extLst>
          </p:cNvPr>
          <p:cNvSpPr txBox="1"/>
          <p:nvPr/>
        </p:nvSpPr>
        <p:spPr>
          <a:xfrm>
            <a:off x="7896603" y="3427911"/>
            <a:ext cx="66321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Cruise Altitude Change Experiment</a:t>
            </a:r>
          </a:p>
        </p:txBody>
      </p:sp>
      <p:sp>
        <p:nvSpPr>
          <p:cNvPr id="3" name="TextBox 2">
            <a:extLst>
              <a:ext uri="{FF2B5EF4-FFF2-40B4-BE49-F238E27FC236}">
                <a16:creationId xmlns:a16="http://schemas.microsoft.com/office/drawing/2014/main" id="{08E53CBB-4163-3EBC-85D4-2A78604B0395}"/>
              </a:ext>
            </a:extLst>
          </p:cNvPr>
          <p:cNvSpPr txBox="1"/>
          <p:nvPr/>
        </p:nvSpPr>
        <p:spPr>
          <a:xfrm rot="16200000">
            <a:off x="7079876" y="5270437"/>
            <a:ext cx="37087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Z</a:t>
            </a:r>
          </a:p>
        </p:txBody>
      </p:sp>
      <p:sp>
        <p:nvSpPr>
          <p:cNvPr id="5" name="Footer Placeholder 3">
            <a:extLst>
              <a:ext uri="{FF2B5EF4-FFF2-40B4-BE49-F238E27FC236}">
                <a16:creationId xmlns:a16="http://schemas.microsoft.com/office/drawing/2014/main" id="{4B77C826-34DD-2815-D85E-4D1DCD0B9E4F}"/>
              </a:ext>
            </a:extLst>
          </p:cNvPr>
          <p:cNvSpPr txBox="1">
            <a:spLocks/>
          </p:cNvSpPr>
          <p:nvPr/>
        </p:nvSpPr>
        <p:spPr>
          <a:xfrm>
            <a:off x="1495885" y="662514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9" name="Group 8">
            <a:extLst>
              <a:ext uri="{FF2B5EF4-FFF2-40B4-BE49-F238E27FC236}">
                <a16:creationId xmlns:a16="http://schemas.microsoft.com/office/drawing/2014/main" id="{5B2B55CA-88FA-731B-801C-85715057B20A}"/>
              </a:ext>
            </a:extLst>
          </p:cNvPr>
          <p:cNvGrpSpPr/>
          <p:nvPr/>
        </p:nvGrpSpPr>
        <p:grpSpPr>
          <a:xfrm>
            <a:off x="0" y="-35910"/>
            <a:ext cx="9207500" cy="772018"/>
            <a:chOff x="0" y="-20035"/>
            <a:chExt cx="9207500" cy="772018"/>
          </a:xfrm>
        </p:grpSpPr>
        <p:sp>
          <p:nvSpPr>
            <p:cNvPr id="14" name="Rectangle 13">
              <a:extLst>
                <a:ext uri="{FF2B5EF4-FFF2-40B4-BE49-F238E27FC236}">
                  <a16:creationId xmlns:a16="http://schemas.microsoft.com/office/drawing/2014/main" id="{E048B2DE-31E4-5015-8AA2-4C3E612B27C3}"/>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40103470-C079-E497-ECB9-86D9727CD61F}"/>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DC6541A7-B3D8-141D-A3C6-7686238ECEB2}"/>
              </a:ext>
            </a:extLst>
          </p:cNvPr>
          <p:cNvGrpSpPr/>
          <p:nvPr/>
        </p:nvGrpSpPr>
        <p:grpSpPr>
          <a:xfrm>
            <a:off x="3954332" y="-37652"/>
            <a:ext cx="5290011" cy="778725"/>
            <a:chOff x="3949676" y="-34525"/>
            <a:chExt cx="5290011" cy="778725"/>
          </a:xfrm>
          <a:solidFill>
            <a:srgbClr val="1D88E5"/>
          </a:solidFill>
        </p:grpSpPr>
        <p:sp>
          <p:nvSpPr>
            <p:cNvPr id="28" name="Parallelogram 27">
              <a:extLst>
                <a:ext uri="{FF2B5EF4-FFF2-40B4-BE49-F238E27FC236}">
                  <a16:creationId xmlns:a16="http://schemas.microsoft.com/office/drawing/2014/main" id="{BF7B7CB1-6462-B4E1-ABF1-C820CAC5BF17}"/>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E9B3B1C9-6393-DE00-32D8-8AE9649C4BB3}"/>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F678B347-64DC-35E8-934F-9089DC516D60}"/>
              </a:ext>
            </a:extLst>
          </p:cNvPr>
          <p:cNvGrpSpPr/>
          <p:nvPr/>
        </p:nvGrpSpPr>
        <p:grpSpPr>
          <a:xfrm>
            <a:off x="986338" y="-35910"/>
            <a:ext cx="5290011" cy="775145"/>
            <a:chOff x="3949676" y="-35910"/>
            <a:chExt cx="5290011" cy="775145"/>
          </a:xfrm>
        </p:grpSpPr>
        <p:sp>
          <p:nvSpPr>
            <p:cNvPr id="32" name="Parallelogram 31">
              <a:extLst>
                <a:ext uri="{FF2B5EF4-FFF2-40B4-BE49-F238E27FC236}">
                  <a16:creationId xmlns:a16="http://schemas.microsoft.com/office/drawing/2014/main" id="{66743BAB-D4BF-A7CA-CB2A-D46E857A073B}"/>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Parallelogram 32">
              <a:extLst>
                <a:ext uri="{FF2B5EF4-FFF2-40B4-BE49-F238E27FC236}">
                  <a16:creationId xmlns:a16="http://schemas.microsoft.com/office/drawing/2014/main" id="{DAB0C2FB-9EC6-7371-24C4-21ACB24F8C2C}"/>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53B4ED7-32FF-CDBF-2C8D-5AE47119453E}"/>
              </a:ext>
            </a:extLst>
          </p:cNvPr>
          <p:cNvSpPr>
            <a:spLocks noGrp="1"/>
          </p:cNvSpPr>
          <p:nvPr>
            <p:ph type="title"/>
          </p:nvPr>
        </p:nvSpPr>
        <p:spPr/>
        <p:txBody>
          <a:bodyPr/>
          <a:lstStyle/>
          <a:p>
            <a:r>
              <a:rPr lang="en-US" dirty="0">
                <a:solidFill>
                  <a:schemeClr val="bg1"/>
                </a:solidFill>
              </a:rPr>
              <a:t>AL-DDP </a:t>
            </a:r>
            <a:r>
              <a:rPr lang="en-US" dirty="0" err="1">
                <a:solidFill>
                  <a:schemeClr val="bg1"/>
                </a:solidFill>
              </a:rPr>
              <a:t>Warmstarting</a:t>
            </a:r>
            <a:r>
              <a:rPr lang="en-US" dirty="0">
                <a:solidFill>
                  <a:schemeClr val="bg1"/>
                </a:solidFill>
              </a:rPr>
              <a:t> with COBRA-DDP</a:t>
            </a:r>
          </a:p>
        </p:txBody>
      </p:sp>
      <p:sp>
        <p:nvSpPr>
          <p:cNvPr id="23" name="Footer Placeholder 22">
            <a:extLst>
              <a:ext uri="{FF2B5EF4-FFF2-40B4-BE49-F238E27FC236}">
                <a16:creationId xmlns:a16="http://schemas.microsoft.com/office/drawing/2014/main" id="{4ECBD0EF-A210-E8FB-DB58-82AB1E1D143E}"/>
              </a:ext>
            </a:extLst>
          </p:cNvPr>
          <p:cNvSpPr>
            <a:spLocks noGrp="1"/>
          </p:cNvSpPr>
          <p:nvPr>
            <p:ph type="ftr" sz="quarter" idx="11"/>
          </p:nvPr>
        </p:nvSpPr>
        <p:spPr/>
        <p:txBody>
          <a:bodyPr/>
          <a:lstStyle/>
          <a:p>
            <a:pPr>
              <a:defRPr/>
            </a:pPr>
            <a:r>
              <a:rPr lang="nb-NO"/>
              <a:t>NASA Langley Research Center</a:t>
            </a:r>
            <a:endParaRPr lang="en-US" dirty="0"/>
          </a:p>
        </p:txBody>
      </p:sp>
      <p:sp>
        <p:nvSpPr>
          <p:cNvPr id="34" name="Slide Number Placeholder 33">
            <a:extLst>
              <a:ext uri="{FF2B5EF4-FFF2-40B4-BE49-F238E27FC236}">
                <a16:creationId xmlns:a16="http://schemas.microsoft.com/office/drawing/2014/main" id="{4B2D0571-E8D2-8EA7-B2C1-CE020AB06C33}"/>
              </a:ext>
            </a:extLst>
          </p:cNvPr>
          <p:cNvSpPr>
            <a:spLocks noGrp="1"/>
          </p:cNvSpPr>
          <p:nvPr>
            <p:ph type="sldNum" sz="quarter" idx="12"/>
          </p:nvPr>
        </p:nvSpPr>
        <p:spPr/>
        <p:txBody>
          <a:bodyPr/>
          <a:lstStyle/>
          <a:p>
            <a:fld id="{612A962A-E308-412C-B6D7-A21864CFEAEB}" type="slidenum">
              <a:rPr lang="en-US" smtClean="0"/>
              <a:pPr/>
              <a:t>23</a:t>
            </a:fld>
            <a:endParaRPr lang="en-US"/>
          </a:p>
        </p:txBody>
      </p:sp>
    </p:spTree>
    <p:extLst>
      <p:ext uri="{BB962C8B-B14F-4D97-AF65-F5344CB8AC3E}">
        <p14:creationId xmlns:p14="http://schemas.microsoft.com/office/powerpoint/2010/main" val="3592043284"/>
      </p:ext>
    </p:extLst>
  </p:cSld>
  <p:clrMapOvr>
    <a:masterClrMapping/>
  </p:clrMapOvr>
  <mc:AlternateContent xmlns:mc="http://schemas.openxmlformats.org/markup-compatibility/2006" xmlns:p14="http://schemas.microsoft.com/office/powerpoint/2010/main">
    <mc:Choice Requires="p14">
      <p:transition p14:dur="0" advClick="0" advTm="73433"/>
    </mc:Choice>
    <mc:Fallback xmlns="">
      <p:transition advClick="0" advTm="73433"/>
    </mc:Fallback>
  </mc:AlternateContent>
  <p:extLst>
    <p:ext uri="{E180D4A7-C9FB-4DFB-919C-405C955672EB}">
      <p14:showEvtLst xmlns:p14="http://schemas.microsoft.com/office/powerpoint/2010/main">
        <p14:playEvt time="14" objId="31"/>
        <p14:stopEvt time="73433" objId="31"/>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EAD22EB-7F3F-FDA9-522D-9FD903254251}"/>
              </a:ext>
            </a:extLst>
          </p:cNvPr>
          <p:cNvSpPr txBox="1"/>
          <p:nvPr/>
        </p:nvSpPr>
        <p:spPr>
          <a:xfrm>
            <a:off x="324241" y="1136633"/>
            <a:ext cx="11715360" cy="6026137"/>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Conclusion:</a:t>
            </a:r>
          </a:p>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BP curves serve as an effective transfer of trajectory information between ORCA and DDP</a:t>
            </a:r>
            <a:endParaRPr kumimoji="0" lang="en-US"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COBRA-DDP plans dynamically feasible collision avoiding trajectories and can select preferential avoidance direction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COBRA-DDP can enhance the optimization of other state-constrained optimizers such as AL-DDP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Ongoing Work:</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MPC implementation of COBRA-DDP</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Demonstration of collision avoidance with multiple moving/stationary, cooperative/uncooperative obstacles</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9F26C2E0-6ED9-8750-5E62-55BF9B36FA44}"/>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5" name="Group 4">
            <a:extLst>
              <a:ext uri="{FF2B5EF4-FFF2-40B4-BE49-F238E27FC236}">
                <a16:creationId xmlns:a16="http://schemas.microsoft.com/office/drawing/2014/main" id="{88A002EA-5506-C673-4169-DA6934D5A3C5}"/>
              </a:ext>
            </a:extLst>
          </p:cNvPr>
          <p:cNvGrpSpPr/>
          <p:nvPr/>
        </p:nvGrpSpPr>
        <p:grpSpPr>
          <a:xfrm>
            <a:off x="0" y="-35910"/>
            <a:ext cx="9207500" cy="772018"/>
            <a:chOff x="0" y="-20035"/>
            <a:chExt cx="9207500" cy="772018"/>
          </a:xfrm>
        </p:grpSpPr>
        <p:sp>
          <p:nvSpPr>
            <p:cNvPr id="7" name="Rectangle 6">
              <a:extLst>
                <a:ext uri="{FF2B5EF4-FFF2-40B4-BE49-F238E27FC236}">
                  <a16:creationId xmlns:a16="http://schemas.microsoft.com/office/drawing/2014/main" id="{E7795BE6-7170-858B-5664-67D5CE098D6D}"/>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B6478DEA-4B1B-9659-57A6-8C927615D306}"/>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57BF1B32-827D-2258-8F76-B7B58FB8B1A5}"/>
              </a:ext>
            </a:extLst>
          </p:cNvPr>
          <p:cNvGrpSpPr/>
          <p:nvPr/>
        </p:nvGrpSpPr>
        <p:grpSpPr>
          <a:xfrm>
            <a:off x="3954332" y="-37652"/>
            <a:ext cx="5290011" cy="778725"/>
            <a:chOff x="3949676" y="-34525"/>
            <a:chExt cx="5290011" cy="778725"/>
          </a:xfrm>
          <a:solidFill>
            <a:srgbClr val="1D88E5"/>
          </a:solidFill>
        </p:grpSpPr>
        <p:sp>
          <p:nvSpPr>
            <p:cNvPr id="11" name="Parallelogram 10">
              <a:extLst>
                <a:ext uri="{FF2B5EF4-FFF2-40B4-BE49-F238E27FC236}">
                  <a16:creationId xmlns:a16="http://schemas.microsoft.com/office/drawing/2014/main" id="{A6ED5537-56FD-4CFB-DBAC-146B310D64D1}"/>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arallelogram 11">
              <a:extLst>
                <a:ext uri="{FF2B5EF4-FFF2-40B4-BE49-F238E27FC236}">
                  <a16:creationId xmlns:a16="http://schemas.microsoft.com/office/drawing/2014/main" id="{0B3113A8-6B15-2594-25DB-D34AEDB15DB7}"/>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D2D0318-2750-FE63-6236-D7A34389E77C}"/>
              </a:ext>
            </a:extLst>
          </p:cNvPr>
          <p:cNvGrpSpPr/>
          <p:nvPr/>
        </p:nvGrpSpPr>
        <p:grpSpPr>
          <a:xfrm>
            <a:off x="986338" y="-35910"/>
            <a:ext cx="5290011" cy="775145"/>
            <a:chOff x="3949676" y="-35910"/>
            <a:chExt cx="5290011" cy="775145"/>
          </a:xfrm>
        </p:grpSpPr>
        <p:sp>
          <p:nvSpPr>
            <p:cNvPr id="14" name="Parallelogram 13">
              <a:extLst>
                <a:ext uri="{FF2B5EF4-FFF2-40B4-BE49-F238E27FC236}">
                  <a16:creationId xmlns:a16="http://schemas.microsoft.com/office/drawing/2014/main" id="{2686B375-695F-9CB8-75B5-4EDB04537650}"/>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DCE086AB-1EF1-A5D8-DB3F-40D628AF10F4}"/>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53B4ED7-32FF-CDBF-2C8D-5AE47119453E}"/>
              </a:ext>
            </a:extLst>
          </p:cNvPr>
          <p:cNvSpPr>
            <a:spLocks noGrp="1"/>
          </p:cNvSpPr>
          <p:nvPr>
            <p:ph type="title"/>
          </p:nvPr>
        </p:nvSpPr>
        <p:spPr/>
        <p:txBody>
          <a:bodyPr/>
          <a:lstStyle/>
          <a:p>
            <a:r>
              <a:rPr lang="en-US" dirty="0">
                <a:solidFill>
                  <a:schemeClr val="bg1"/>
                </a:solidFill>
              </a:rPr>
              <a:t>Conclusions and Ongoing Work</a:t>
            </a:r>
          </a:p>
        </p:txBody>
      </p:sp>
      <p:sp>
        <p:nvSpPr>
          <p:cNvPr id="16" name="Footer Placeholder 15">
            <a:extLst>
              <a:ext uri="{FF2B5EF4-FFF2-40B4-BE49-F238E27FC236}">
                <a16:creationId xmlns:a16="http://schemas.microsoft.com/office/drawing/2014/main" id="{C345FD04-B38D-C74A-17AD-554B52F28963}"/>
              </a:ext>
            </a:extLst>
          </p:cNvPr>
          <p:cNvSpPr>
            <a:spLocks noGrp="1"/>
          </p:cNvSpPr>
          <p:nvPr>
            <p:ph type="ftr" sz="quarter" idx="11"/>
          </p:nvPr>
        </p:nvSpPr>
        <p:spPr/>
        <p:txBody>
          <a:bodyPr/>
          <a:lstStyle/>
          <a:p>
            <a:pPr>
              <a:defRPr/>
            </a:pPr>
            <a:r>
              <a:rPr lang="nb-NO"/>
              <a:t>NASA Langley Research Center</a:t>
            </a:r>
            <a:endParaRPr lang="en-US" dirty="0"/>
          </a:p>
        </p:txBody>
      </p:sp>
      <p:sp>
        <p:nvSpPr>
          <p:cNvPr id="17" name="Slide Number Placeholder 16">
            <a:extLst>
              <a:ext uri="{FF2B5EF4-FFF2-40B4-BE49-F238E27FC236}">
                <a16:creationId xmlns:a16="http://schemas.microsoft.com/office/drawing/2014/main" id="{515F45BF-5C3B-303A-5148-BC5C80822B72}"/>
              </a:ext>
            </a:extLst>
          </p:cNvPr>
          <p:cNvSpPr>
            <a:spLocks noGrp="1"/>
          </p:cNvSpPr>
          <p:nvPr>
            <p:ph type="sldNum" sz="quarter" idx="12"/>
          </p:nvPr>
        </p:nvSpPr>
        <p:spPr/>
        <p:txBody>
          <a:bodyPr/>
          <a:lstStyle/>
          <a:p>
            <a:fld id="{612A962A-E308-412C-B6D7-A21864CFEAEB}" type="slidenum">
              <a:rPr lang="en-US" smtClean="0"/>
              <a:pPr/>
              <a:t>24</a:t>
            </a:fld>
            <a:endParaRPr lang="en-US"/>
          </a:p>
        </p:txBody>
      </p:sp>
    </p:spTree>
    <p:extLst>
      <p:ext uri="{BB962C8B-B14F-4D97-AF65-F5344CB8AC3E}">
        <p14:creationId xmlns:p14="http://schemas.microsoft.com/office/powerpoint/2010/main" val="3929809378"/>
      </p:ext>
    </p:extLst>
  </p:cSld>
  <p:clrMapOvr>
    <a:masterClrMapping/>
  </p:clrMapOvr>
  <mc:AlternateContent xmlns:mc="http://schemas.openxmlformats.org/markup-compatibility/2006" xmlns:p14="http://schemas.microsoft.com/office/powerpoint/2010/main">
    <mc:Choice Requires="p14">
      <p:transition p14:dur="0" advClick="0" advTm="34513"/>
    </mc:Choice>
    <mc:Fallback xmlns="">
      <p:transition advClick="0" advTm="34513"/>
    </mc:Fallback>
  </mc:AlternateContent>
  <p:extLst>
    <p:ext uri="{E180D4A7-C9FB-4DFB-919C-405C955672EB}">
      <p14:showEvtLst xmlns:p14="http://schemas.microsoft.com/office/powerpoint/2010/main">
        <p14:playEvt time="9" objId="4"/>
        <p14:stopEvt time="34513" objId="4"/>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hart, line chart&#10;&#10;Description automatically generated">
            <a:extLst>
              <a:ext uri="{FF2B5EF4-FFF2-40B4-BE49-F238E27FC236}">
                <a16:creationId xmlns:a16="http://schemas.microsoft.com/office/drawing/2014/main" id="{809C640E-ECBE-4656-C028-5BA332FDC7E7}"/>
              </a:ext>
            </a:extLst>
          </p:cNvPr>
          <p:cNvPicPr>
            <a:picLocks noChangeAspect="1"/>
          </p:cNvPicPr>
          <p:nvPr/>
        </p:nvPicPr>
        <p:blipFill>
          <a:blip r:embed="rId2"/>
          <a:stretch>
            <a:fillRect/>
          </a:stretch>
        </p:blipFill>
        <p:spPr>
          <a:xfrm>
            <a:off x="4643309" y="1042389"/>
            <a:ext cx="3748763" cy="2239072"/>
          </a:xfrm>
          <a:prstGeom prst="rect">
            <a:avLst/>
          </a:prstGeom>
        </p:spPr>
      </p:pic>
      <p:grpSp>
        <p:nvGrpSpPr>
          <p:cNvPr id="5" name="Group 4">
            <a:extLst>
              <a:ext uri="{FF2B5EF4-FFF2-40B4-BE49-F238E27FC236}">
                <a16:creationId xmlns:a16="http://schemas.microsoft.com/office/drawing/2014/main" id="{E27DC9D3-E73C-2F88-234B-C07943AB18C8}"/>
              </a:ext>
            </a:extLst>
          </p:cNvPr>
          <p:cNvGrpSpPr/>
          <p:nvPr/>
        </p:nvGrpSpPr>
        <p:grpSpPr>
          <a:xfrm>
            <a:off x="0" y="-35910"/>
            <a:ext cx="9207500" cy="772018"/>
            <a:chOff x="0" y="-20035"/>
            <a:chExt cx="9207500" cy="772018"/>
          </a:xfrm>
        </p:grpSpPr>
        <p:sp>
          <p:nvSpPr>
            <p:cNvPr id="6" name="Rectangle 5">
              <a:extLst>
                <a:ext uri="{FF2B5EF4-FFF2-40B4-BE49-F238E27FC236}">
                  <a16:creationId xmlns:a16="http://schemas.microsoft.com/office/drawing/2014/main" id="{18F81968-23A7-89DA-B52E-B9D1B0C42A13}"/>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9DD46A20-646F-DECD-C50B-F4D5000D0BB9}"/>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2965AD30-FEA8-6F9E-9BE4-95613BC382AE}"/>
              </a:ext>
            </a:extLst>
          </p:cNvPr>
          <p:cNvGrpSpPr/>
          <p:nvPr/>
        </p:nvGrpSpPr>
        <p:grpSpPr>
          <a:xfrm>
            <a:off x="3954332" y="-37652"/>
            <a:ext cx="5290011" cy="778725"/>
            <a:chOff x="3949676" y="-34525"/>
            <a:chExt cx="5290011" cy="778725"/>
          </a:xfrm>
          <a:solidFill>
            <a:srgbClr val="1D88E5"/>
          </a:solidFill>
        </p:grpSpPr>
        <p:sp>
          <p:nvSpPr>
            <p:cNvPr id="9" name="Parallelogram 8">
              <a:extLst>
                <a:ext uri="{FF2B5EF4-FFF2-40B4-BE49-F238E27FC236}">
                  <a16:creationId xmlns:a16="http://schemas.microsoft.com/office/drawing/2014/main" id="{96C751A4-8413-0E77-81EA-43D0C15E99D0}"/>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D292DA28-5C8E-BF5B-C841-DD91B60B71F9}"/>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A1E0E800-6094-6557-F460-034A6D142BD7}"/>
              </a:ext>
            </a:extLst>
          </p:cNvPr>
          <p:cNvGrpSpPr/>
          <p:nvPr/>
        </p:nvGrpSpPr>
        <p:grpSpPr>
          <a:xfrm>
            <a:off x="986338" y="-35910"/>
            <a:ext cx="5290011" cy="775145"/>
            <a:chOff x="3949676" y="-35910"/>
            <a:chExt cx="5290011" cy="775145"/>
          </a:xfrm>
        </p:grpSpPr>
        <p:sp>
          <p:nvSpPr>
            <p:cNvPr id="12" name="Parallelogram 11">
              <a:extLst>
                <a:ext uri="{FF2B5EF4-FFF2-40B4-BE49-F238E27FC236}">
                  <a16:creationId xmlns:a16="http://schemas.microsoft.com/office/drawing/2014/main" id="{AC2498B9-C0C6-ED12-53FB-0A634A55C94B}"/>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a:extLst>
                <a:ext uri="{FF2B5EF4-FFF2-40B4-BE49-F238E27FC236}">
                  <a16:creationId xmlns:a16="http://schemas.microsoft.com/office/drawing/2014/main" id="{4627798F-1BCF-5A50-AD8D-8948B7713631}"/>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2BF9265-F13B-1F82-D5F7-295712361952}"/>
              </a:ext>
            </a:extLst>
          </p:cNvPr>
          <p:cNvSpPr>
            <a:spLocks noGrp="1"/>
          </p:cNvSpPr>
          <p:nvPr>
            <p:ph type="title"/>
          </p:nvPr>
        </p:nvSpPr>
        <p:spPr/>
        <p:txBody>
          <a:bodyPr/>
          <a:lstStyle/>
          <a:p>
            <a:r>
              <a:rPr lang="en-US" dirty="0">
                <a:solidFill>
                  <a:schemeClr val="bg1"/>
                </a:solidFill>
              </a:rPr>
              <a:t>Further Details </a:t>
            </a:r>
            <a:r>
              <a:rPr lang="en-US">
                <a:solidFill>
                  <a:schemeClr val="bg1"/>
                </a:solidFill>
              </a:rPr>
              <a:t>on Ongoing </a:t>
            </a:r>
            <a:r>
              <a:rPr lang="en-US" dirty="0">
                <a:solidFill>
                  <a:schemeClr val="bg1"/>
                </a:solidFill>
              </a:rPr>
              <a:t>Work</a:t>
            </a:r>
          </a:p>
        </p:txBody>
      </p:sp>
      <p:sp>
        <p:nvSpPr>
          <p:cNvPr id="15" name="TextBox 14">
            <a:extLst>
              <a:ext uri="{FF2B5EF4-FFF2-40B4-BE49-F238E27FC236}">
                <a16:creationId xmlns:a16="http://schemas.microsoft.com/office/drawing/2014/main" id="{1A041D64-237E-406B-7BF7-98042C7B91C0}"/>
              </a:ext>
            </a:extLst>
          </p:cNvPr>
          <p:cNvSpPr txBox="1"/>
          <p:nvPr/>
        </p:nvSpPr>
        <p:spPr>
          <a:xfrm>
            <a:off x="267485" y="1037986"/>
            <a:ext cx="4626131" cy="497488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Ongoing Work:</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Further ORCA augmentation to consider complex vehicle maneuvers</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Calibri"/>
              </a:rPr>
              <a:t>What advantages are available to vehicles that communicate to each other using BP curves?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descr="Chart&#10;&#10;Description automatically generated">
            <a:extLst>
              <a:ext uri="{FF2B5EF4-FFF2-40B4-BE49-F238E27FC236}">
                <a16:creationId xmlns:a16="http://schemas.microsoft.com/office/drawing/2014/main" id="{AC10F424-B44D-AA8F-0CC5-CAD5AB7774E6}"/>
              </a:ext>
            </a:extLst>
          </p:cNvPr>
          <p:cNvPicPr>
            <a:picLocks noChangeAspect="1"/>
          </p:cNvPicPr>
          <p:nvPr/>
        </p:nvPicPr>
        <p:blipFill>
          <a:blip r:embed="rId3"/>
          <a:stretch>
            <a:fillRect/>
          </a:stretch>
        </p:blipFill>
        <p:spPr>
          <a:xfrm>
            <a:off x="8392510" y="1037986"/>
            <a:ext cx="3710850" cy="2165718"/>
          </a:xfrm>
          <a:prstGeom prst="rect">
            <a:avLst/>
          </a:prstGeom>
        </p:spPr>
      </p:pic>
      <p:grpSp>
        <p:nvGrpSpPr>
          <p:cNvPr id="17" name="Group 16">
            <a:extLst>
              <a:ext uri="{FF2B5EF4-FFF2-40B4-BE49-F238E27FC236}">
                <a16:creationId xmlns:a16="http://schemas.microsoft.com/office/drawing/2014/main" id="{9D0B24A9-47F2-71A6-0990-775DE682F3FC}"/>
              </a:ext>
            </a:extLst>
          </p:cNvPr>
          <p:cNvGrpSpPr/>
          <p:nvPr/>
        </p:nvGrpSpPr>
        <p:grpSpPr>
          <a:xfrm>
            <a:off x="6167617" y="3808876"/>
            <a:ext cx="4448910" cy="2545872"/>
            <a:chOff x="7061199" y="993929"/>
            <a:chExt cx="4114801" cy="3843536"/>
          </a:xfrm>
        </p:grpSpPr>
        <p:grpSp>
          <p:nvGrpSpPr>
            <p:cNvPr id="18" name="Group 17">
              <a:extLst>
                <a:ext uri="{FF2B5EF4-FFF2-40B4-BE49-F238E27FC236}">
                  <a16:creationId xmlns:a16="http://schemas.microsoft.com/office/drawing/2014/main" id="{453BEE31-FB51-255C-8E63-5CDB11CC79A5}"/>
                </a:ext>
              </a:extLst>
            </p:cNvPr>
            <p:cNvGrpSpPr/>
            <p:nvPr/>
          </p:nvGrpSpPr>
          <p:grpSpPr>
            <a:xfrm>
              <a:off x="7061199" y="993929"/>
              <a:ext cx="4114801" cy="3825722"/>
              <a:chOff x="7061199" y="993929"/>
              <a:chExt cx="4114801" cy="3825722"/>
            </a:xfrm>
          </p:grpSpPr>
          <p:pic>
            <p:nvPicPr>
              <p:cNvPr id="20" name="Picture 19" descr="Chart, radar chart&#10;&#10;Description automatically generated">
                <a:extLst>
                  <a:ext uri="{FF2B5EF4-FFF2-40B4-BE49-F238E27FC236}">
                    <a16:creationId xmlns:a16="http://schemas.microsoft.com/office/drawing/2014/main" id="{F103B3EB-D8DF-1FE7-5E81-370CC027E0DD}"/>
                  </a:ext>
                </a:extLst>
              </p:cNvPr>
              <p:cNvPicPr>
                <a:picLocks noChangeAspect="1"/>
              </p:cNvPicPr>
              <p:nvPr/>
            </p:nvPicPr>
            <p:blipFill rotWithShape="1">
              <a:blip r:embed="rId4">
                <a:extLst>
                  <a:ext uri="{28A0092B-C50C-407E-A947-70E740481C1C}">
                    <a14:useLocalDpi xmlns:a14="http://schemas.microsoft.com/office/drawing/2010/main" val="0"/>
                  </a:ext>
                </a:extLst>
              </a:blip>
              <a:srcRect l="2006" t="1977" r="2209" b="1780"/>
              <a:stretch/>
            </p:blipFill>
            <p:spPr>
              <a:xfrm>
                <a:off x="7061199" y="1044669"/>
                <a:ext cx="4114801" cy="3774982"/>
              </a:xfrm>
              <a:prstGeom prst="rect">
                <a:avLst/>
              </a:prstGeom>
            </p:spPr>
          </p:pic>
          <p:sp>
            <p:nvSpPr>
              <p:cNvPr id="21" name="Oval 20">
                <a:extLst>
                  <a:ext uri="{FF2B5EF4-FFF2-40B4-BE49-F238E27FC236}">
                    <a16:creationId xmlns:a16="http://schemas.microsoft.com/office/drawing/2014/main" id="{3F885AF0-1263-09D0-2C5E-6463FCA52AAA}"/>
                  </a:ext>
                </a:extLst>
              </p:cNvPr>
              <p:cNvSpPr/>
              <p:nvPr/>
            </p:nvSpPr>
            <p:spPr>
              <a:xfrm rot="5217142">
                <a:off x="9045486" y="941858"/>
                <a:ext cx="76399" cy="180542"/>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9" name="Oval 18">
              <a:extLst>
                <a:ext uri="{FF2B5EF4-FFF2-40B4-BE49-F238E27FC236}">
                  <a16:creationId xmlns:a16="http://schemas.microsoft.com/office/drawing/2014/main" id="{F432939C-8539-88A6-35F6-ED42766830A9}"/>
                </a:ext>
              </a:extLst>
            </p:cNvPr>
            <p:cNvSpPr/>
            <p:nvPr/>
          </p:nvSpPr>
          <p:spPr>
            <a:xfrm rot="5217142">
              <a:off x="9045486" y="4708995"/>
              <a:ext cx="76399" cy="180542"/>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23" name="TextBox 22">
            <a:extLst>
              <a:ext uri="{FF2B5EF4-FFF2-40B4-BE49-F238E27FC236}">
                <a16:creationId xmlns:a16="http://schemas.microsoft.com/office/drawing/2014/main" id="{F19E0F1B-3424-716A-A88A-2A5BB0D5BC57}"/>
              </a:ext>
            </a:extLst>
          </p:cNvPr>
          <p:cNvSpPr txBox="1"/>
          <p:nvPr/>
        </p:nvSpPr>
        <p:spPr>
          <a:xfrm>
            <a:off x="5404081" y="3256020"/>
            <a:ext cx="6098102" cy="338554"/>
          </a:xfrm>
          <a:prstGeom prst="rect">
            <a:avLst/>
          </a:prstGeom>
          <a:noFill/>
        </p:spPr>
        <p:txBody>
          <a:bodyPr wrap="square">
            <a:spAutoFit/>
          </a:bodyPr>
          <a:lstStyle/>
          <a:p>
            <a:pPr algn="ctr"/>
            <a:r>
              <a:rPr lang="en-US" sz="1600" dirty="0">
                <a:solidFill>
                  <a:prstClr val="black"/>
                </a:solidFill>
                <a:latin typeface="Calibri"/>
              </a:rPr>
              <a:t>Selection of </a:t>
            </a:r>
            <a:r>
              <a:rPr lang="en-US" sz="1600" i="1" dirty="0" err="1">
                <a:solidFill>
                  <a:prstClr val="black"/>
                </a:solidFill>
                <a:latin typeface="Calibri"/>
              </a:rPr>
              <a:t>v</a:t>
            </a:r>
            <a:r>
              <a:rPr lang="en-US" sz="1600" i="1" baseline="-25000" dirty="0" err="1">
                <a:solidFill>
                  <a:prstClr val="black"/>
                </a:solidFill>
                <a:latin typeface="Calibri"/>
              </a:rPr>
              <a:t>des</a:t>
            </a:r>
            <a:r>
              <a:rPr lang="en-US" sz="1600" i="1" dirty="0">
                <a:solidFill>
                  <a:prstClr val="black"/>
                </a:solidFill>
                <a:latin typeface="Calibri"/>
              </a:rPr>
              <a:t> </a:t>
            </a:r>
            <a:r>
              <a:rPr lang="en-US" sz="1600" dirty="0">
                <a:solidFill>
                  <a:prstClr val="black"/>
                </a:solidFill>
                <a:latin typeface="Calibri"/>
              </a:rPr>
              <a:t> can help maintain traffic rules (e.g. left to left) </a:t>
            </a:r>
            <a:endParaRPr lang="en-US" sz="1600" dirty="0"/>
          </a:p>
        </p:txBody>
      </p:sp>
      <p:sp>
        <p:nvSpPr>
          <p:cNvPr id="25" name="TextBox 24">
            <a:extLst>
              <a:ext uri="{FF2B5EF4-FFF2-40B4-BE49-F238E27FC236}">
                <a16:creationId xmlns:a16="http://schemas.microsoft.com/office/drawing/2014/main" id="{E3C9A117-E272-F1DA-1AE8-880ADAD9D296}"/>
              </a:ext>
            </a:extLst>
          </p:cNvPr>
          <p:cNvSpPr txBox="1"/>
          <p:nvPr/>
        </p:nvSpPr>
        <p:spPr>
          <a:xfrm>
            <a:off x="5343021" y="6446027"/>
            <a:ext cx="6098102" cy="338554"/>
          </a:xfrm>
          <a:prstGeom prst="rect">
            <a:avLst/>
          </a:prstGeom>
          <a:noFill/>
        </p:spPr>
        <p:txBody>
          <a:bodyPr wrap="square">
            <a:spAutoFit/>
          </a:bodyPr>
          <a:lstStyle/>
          <a:p>
            <a:pPr algn="ctr"/>
            <a:r>
              <a:rPr lang="en-US" sz="1600" dirty="0">
                <a:solidFill>
                  <a:prstClr val="black"/>
                </a:solidFill>
                <a:latin typeface="Calibri"/>
              </a:rPr>
              <a:t>Transmitting BP Curves can help plan synchronized cooperation</a:t>
            </a:r>
            <a:endParaRPr lang="en-US" sz="1600" dirty="0"/>
          </a:p>
        </p:txBody>
      </p:sp>
      <p:sp>
        <p:nvSpPr>
          <p:cNvPr id="26" name="Footer Placeholder 25">
            <a:extLst>
              <a:ext uri="{FF2B5EF4-FFF2-40B4-BE49-F238E27FC236}">
                <a16:creationId xmlns:a16="http://schemas.microsoft.com/office/drawing/2014/main" id="{B7E35B64-5D9B-B7BA-6BC3-AC07E1F2ABFC}"/>
              </a:ext>
            </a:extLst>
          </p:cNvPr>
          <p:cNvSpPr>
            <a:spLocks noGrp="1"/>
          </p:cNvSpPr>
          <p:nvPr>
            <p:ph type="ftr" sz="quarter" idx="11"/>
          </p:nvPr>
        </p:nvSpPr>
        <p:spPr>
          <a:xfrm>
            <a:off x="2023932" y="6649895"/>
            <a:ext cx="3860800" cy="202907"/>
          </a:xfrm>
        </p:spPr>
        <p:txBody>
          <a:bodyPr/>
          <a:lstStyle/>
          <a:p>
            <a:pPr>
              <a:defRPr/>
            </a:pPr>
            <a:r>
              <a:rPr lang="nb-NO"/>
              <a:t>NASA Langley Research Center</a:t>
            </a:r>
            <a:endParaRPr lang="en-US" dirty="0"/>
          </a:p>
        </p:txBody>
      </p:sp>
      <p:sp>
        <p:nvSpPr>
          <p:cNvPr id="27" name="Slide Number Placeholder 26">
            <a:extLst>
              <a:ext uri="{FF2B5EF4-FFF2-40B4-BE49-F238E27FC236}">
                <a16:creationId xmlns:a16="http://schemas.microsoft.com/office/drawing/2014/main" id="{E12DC7B4-DD9E-C8C9-748C-990A7E1B4480}"/>
              </a:ext>
            </a:extLst>
          </p:cNvPr>
          <p:cNvSpPr>
            <a:spLocks noGrp="1"/>
          </p:cNvSpPr>
          <p:nvPr>
            <p:ph type="sldNum" sz="quarter" idx="12"/>
          </p:nvPr>
        </p:nvSpPr>
        <p:spPr/>
        <p:txBody>
          <a:bodyPr/>
          <a:lstStyle/>
          <a:p>
            <a:fld id="{612A962A-E308-412C-B6D7-A21864CFEAEB}" type="slidenum">
              <a:rPr lang="en-US" smtClean="0"/>
              <a:pPr/>
              <a:t>25</a:t>
            </a:fld>
            <a:endParaRPr lang="en-US"/>
          </a:p>
        </p:txBody>
      </p:sp>
      <p:sp>
        <p:nvSpPr>
          <p:cNvPr id="28" name="Footer Placeholder 3">
            <a:extLst>
              <a:ext uri="{FF2B5EF4-FFF2-40B4-BE49-F238E27FC236}">
                <a16:creationId xmlns:a16="http://schemas.microsoft.com/office/drawing/2014/main" id="{E27C2E91-805D-991D-73C3-0FAF108F4B3D}"/>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Tree>
    <p:extLst>
      <p:ext uri="{BB962C8B-B14F-4D97-AF65-F5344CB8AC3E}">
        <p14:creationId xmlns:p14="http://schemas.microsoft.com/office/powerpoint/2010/main" val="14760626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B3ADB63-5751-4A32-9907-FA902C42A722}"/>
              </a:ext>
            </a:extLst>
          </p:cNvPr>
          <p:cNvSpPr txBox="1"/>
          <p:nvPr/>
        </p:nvSpPr>
        <p:spPr>
          <a:xfrm>
            <a:off x="306155" y="3577526"/>
            <a:ext cx="11664559" cy="30777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Farouki</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R. T., “The Bernstein polynomial basis: A centennial retrospective,” Computer Aided Geometric Design, Vol. 29, No. 6, 2012, pp. 379–419.</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Jacobson, D. H., and Mayne, D. Q., Differential Dynamic Programming, American Elsevier Pub. Co., 1970.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Birgin</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E. G., Castillo, R. A., and Martinez, J. M., “Numerical comparison of augmented </a:t>
            </a: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Lagrangian</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algorithms for nonconvex problems,” Computational Optimization and Applications, Vol. 31, No. 1, 2005, pp. 31–55.</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van den Berg, J., Guy, S. J., Lin, M., and </a:t>
            </a: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Manocha</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D., “Reciprocal n-body Collision Avoidance,” In Proc. of the IEEE International Conference on Robotics and Automation, 2010.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Silva, C., Johnson, W. R., Solis, E., Patterson, M. D., and </a:t>
            </a: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Antcliff</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K. R., “VTOL urban air mobility concept vehicles for technology development,” Aviation Technology, Integration, and Operations Conference, 2018.</a:t>
            </a:r>
          </a:p>
          <a:p>
            <a:pPr marL="342900" indent="-342900">
              <a:buFont typeface="Arial" panose="020B0604020202020204" pitchFamily="34" charset="0"/>
              <a:buChar char="•"/>
              <a:defRPr/>
            </a:pPr>
            <a:r>
              <a:rPr lang="en-US" sz="1400" dirty="0" err="1">
                <a:effectLst/>
                <a:latin typeface="Helvetica" pitchFamily="2" charset="0"/>
              </a:rPr>
              <a:t>Kamermans</a:t>
            </a:r>
            <a:r>
              <a:rPr lang="en-US" sz="1400" dirty="0">
                <a:effectLst/>
                <a:latin typeface="Helvetica" pitchFamily="2" charset="0"/>
              </a:rPr>
              <a:t>, M., “A Primer on </a:t>
            </a:r>
            <a:r>
              <a:rPr lang="en-US" sz="1400" dirty="0" err="1">
                <a:effectLst/>
                <a:latin typeface="Helvetica" pitchFamily="2" charset="0"/>
              </a:rPr>
              <a:t>Be`zier</a:t>
            </a:r>
            <a:r>
              <a:rPr lang="en-US" sz="1400" dirty="0">
                <a:effectLst/>
                <a:latin typeface="Helvetica" pitchFamily="2" charset="0"/>
              </a:rPr>
              <a:t> Curves,” , 2022. Https://</a:t>
            </a:r>
            <a:r>
              <a:rPr lang="en-US" sz="1400" dirty="0" err="1">
                <a:effectLst/>
                <a:latin typeface="Helvetica" pitchFamily="2" charset="0"/>
              </a:rPr>
              <a:t>pomax.github.io</a:t>
            </a:r>
            <a:r>
              <a:rPr lang="en-US" sz="1400" dirty="0">
                <a:effectLst/>
                <a:latin typeface="Helvetica" pitchFamily="2" charset="0"/>
              </a:rPr>
              <a:t>/</a:t>
            </a:r>
            <a:r>
              <a:rPr lang="en-US" sz="1400" dirty="0" err="1">
                <a:effectLst/>
                <a:latin typeface="Helvetica" pitchFamily="2" charset="0"/>
              </a:rPr>
              <a:t>bezierinfo</a:t>
            </a:r>
            <a:r>
              <a:rPr lang="en-US" sz="1400" dirty="0">
                <a:effectLst/>
                <a:latin typeface="Helvetica" pitchFamily="2" charset="0"/>
              </a:rPr>
              <a:t>/.</a:t>
            </a:r>
          </a:p>
          <a:p>
            <a:pPr marR="0" lvl="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 name="TextBox 5">
            <a:extLst>
              <a:ext uri="{FF2B5EF4-FFF2-40B4-BE49-F238E27FC236}">
                <a16:creationId xmlns:a16="http://schemas.microsoft.com/office/drawing/2014/main" id="{557BFA9F-585A-BB80-A2AF-ECBB890CD869}"/>
              </a:ext>
            </a:extLst>
          </p:cNvPr>
          <p:cNvSpPr txBox="1"/>
          <p:nvPr/>
        </p:nvSpPr>
        <p:spPr>
          <a:xfrm>
            <a:off x="324241" y="1003320"/>
            <a:ext cx="11000251"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Acknowledgements: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NASA Aeronautics Research Mission Directorate (ARMD), Transformative Tools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     and Technologies (TTT) project,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     under the Autonomous Systems / Intelligent Contingency Management (ICM)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C3C1F81F-2D9F-A572-E5D4-0703D393FEB2}"/>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grpSp>
        <p:nvGrpSpPr>
          <p:cNvPr id="5" name="Group 4">
            <a:extLst>
              <a:ext uri="{FF2B5EF4-FFF2-40B4-BE49-F238E27FC236}">
                <a16:creationId xmlns:a16="http://schemas.microsoft.com/office/drawing/2014/main" id="{1CB0B5D5-E56C-8AFD-8FF6-9495F10B06F2}"/>
              </a:ext>
            </a:extLst>
          </p:cNvPr>
          <p:cNvGrpSpPr/>
          <p:nvPr/>
        </p:nvGrpSpPr>
        <p:grpSpPr>
          <a:xfrm>
            <a:off x="0" y="-35910"/>
            <a:ext cx="9207500" cy="772018"/>
            <a:chOff x="0" y="-20035"/>
            <a:chExt cx="9207500" cy="772018"/>
          </a:xfrm>
        </p:grpSpPr>
        <p:sp>
          <p:nvSpPr>
            <p:cNvPr id="9" name="Rectangle 8">
              <a:extLst>
                <a:ext uri="{FF2B5EF4-FFF2-40B4-BE49-F238E27FC236}">
                  <a16:creationId xmlns:a16="http://schemas.microsoft.com/office/drawing/2014/main" id="{494C2A7B-1A7B-B5E3-EAB7-7E06BA39E0D9}"/>
                </a:ext>
              </a:extLst>
            </p:cNvPr>
            <p:cNvSpPr/>
            <p:nvPr/>
          </p:nvSpPr>
          <p:spPr>
            <a:xfrm>
              <a:off x="0" y="-10017"/>
              <a:ext cx="7010400" cy="762000"/>
            </a:xfrm>
            <a:prstGeom prst="rect">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3658F41D-09F9-31B3-1CA0-58C312376644}"/>
                </a:ext>
              </a:extLst>
            </p:cNvPr>
            <p:cNvSpPr/>
            <p:nvPr/>
          </p:nvSpPr>
          <p:spPr>
            <a:xfrm flipV="1">
              <a:off x="6985000" y="-20035"/>
              <a:ext cx="2222500" cy="762000"/>
            </a:xfrm>
            <a:prstGeom prst="rtTriangle">
              <a:avLst/>
            </a:prstGeom>
            <a:solidFill>
              <a:srgbClr val="D8052C"/>
            </a:solidFill>
            <a:ln>
              <a:solidFill>
                <a:srgbClr val="D805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766007FF-BF7C-7019-7BDE-0CB1C8D8989C}"/>
              </a:ext>
            </a:extLst>
          </p:cNvPr>
          <p:cNvGrpSpPr/>
          <p:nvPr/>
        </p:nvGrpSpPr>
        <p:grpSpPr>
          <a:xfrm>
            <a:off x="3954332" y="-37652"/>
            <a:ext cx="5290011" cy="778725"/>
            <a:chOff x="3949676" y="-34525"/>
            <a:chExt cx="5290011" cy="778725"/>
          </a:xfrm>
          <a:solidFill>
            <a:srgbClr val="1D88E5"/>
          </a:solidFill>
        </p:grpSpPr>
        <p:sp>
          <p:nvSpPr>
            <p:cNvPr id="12" name="Parallelogram 11">
              <a:extLst>
                <a:ext uri="{FF2B5EF4-FFF2-40B4-BE49-F238E27FC236}">
                  <a16:creationId xmlns:a16="http://schemas.microsoft.com/office/drawing/2014/main" id="{FEAB6AD5-EB6A-B935-1414-01F96EE8448F}"/>
                </a:ext>
              </a:extLst>
            </p:cNvPr>
            <p:cNvSpPr/>
            <p:nvPr/>
          </p:nvSpPr>
          <p:spPr>
            <a:xfrm>
              <a:off x="5470312" y="-34525"/>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Parallelogram 12">
              <a:extLst>
                <a:ext uri="{FF2B5EF4-FFF2-40B4-BE49-F238E27FC236}">
                  <a16:creationId xmlns:a16="http://schemas.microsoft.com/office/drawing/2014/main" id="{5EBD0FE5-FC5D-9960-5DAC-85754F132B61}"/>
                </a:ext>
              </a:extLst>
            </p:cNvPr>
            <p:cNvSpPr/>
            <p:nvPr/>
          </p:nvSpPr>
          <p:spPr>
            <a:xfrm>
              <a:off x="3949676" y="-29560"/>
              <a:ext cx="3769375" cy="773760"/>
            </a:xfrm>
            <a:prstGeom prst="parallelogram">
              <a:avLst>
                <a:gd name="adj" fmla="val 288434"/>
              </a:avLst>
            </a:prstGeom>
            <a:grpFill/>
            <a:ln>
              <a:solidFill>
                <a:srgbClr val="1D88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1E3D4384-68E0-803F-4CB7-12944F749BA6}"/>
              </a:ext>
            </a:extLst>
          </p:cNvPr>
          <p:cNvGrpSpPr/>
          <p:nvPr/>
        </p:nvGrpSpPr>
        <p:grpSpPr>
          <a:xfrm>
            <a:off x="986338" y="-35910"/>
            <a:ext cx="5290011" cy="775145"/>
            <a:chOff x="3949676" y="-35910"/>
            <a:chExt cx="5290011" cy="775145"/>
          </a:xfrm>
        </p:grpSpPr>
        <p:sp>
          <p:nvSpPr>
            <p:cNvPr id="15" name="Parallelogram 14">
              <a:extLst>
                <a:ext uri="{FF2B5EF4-FFF2-40B4-BE49-F238E27FC236}">
                  <a16:creationId xmlns:a16="http://schemas.microsoft.com/office/drawing/2014/main" id="{21B5620B-6D8A-6648-219A-4C1670E5189B}"/>
                </a:ext>
              </a:extLst>
            </p:cNvPr>
            <p:cNvSpPr/>
            <p:nvPr/>
          </p:nvSpPr>
          <p:spPr>
            <a:xfrm>
              <a:off x="5470312" y="-34525"/>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D4ECB6BC-D390-3413-804C-CA7E96D40C6F}"/>
                </a:ext>
              </a:extLst>
            </p:cNvPr>
            <p:cNvSpPr/>
            <p:nvPr/>
          </p:nvSpPr>
          <p:spPr>
            <a:xfrm>
              <a:off x="3949676" y="-35910"/>
              <a:ext cx="3769375" cy="773760"/>
            </a:xfrm>
            <a:prstGeom prst="parallelogram">
              <a:avLst>
                <a:gd name="adj" fmla="val 288434"/>
              </a:avLst>
            </a:prstGeom>
            <a:solidFill>
              <a:srgbClr val="FFB432"/>
            </a:solidFill>
            <a:ln>
              <a:solidFill>
                <a:srgbClr val="FFB4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53B4ED7-32FF-CDBF-2C8D-5AE47119453E}"/>
              </a:ext>
            </a:extLst>
          </p:cNvPr>
          <p:cNvSpPr>
            <a:spLocks noGrp="1"/>
          </p:cNvSpPr>
          <p:nvPr>
            <p:ph type="title"/>
          </p:nvPr>
        </p:nvSpPr>
        <p:spPr/>
        <p:txBody>
          <a:bodyPr/>
          <a:lstStyle/>
          <a:p>
            <a:r>
              <a:rPr lang="en-US" dirty="0">
                <a:solidFill>
                  <a:schemeClr val="bg1"/>
                </a:solidFill>
              </a:rPr>
              <a:t>Acknowledgements &amp; References </a:t>
            </a:r>
          </a:p>
        </p:txBody>
      </p:sp>
      <p:sp>
        <p:nvSpPr>
          <p:cNvPr id="17" name="Footer Placeholder 16">
            <a:extLst>
              <a:ext uri="{FF2B5EF4-FFF2-40B4-BE49-F238E27FC236}">
                <a16:creationId xmlns:a16="http://schemas.microsoft.com/office/drawing/2014/main" id="{04623FD7-D628-E6D7-F844-44B3890B9360}"/>
              </a:ext>
            </a:extLst>
          </p:cNvPr>
          <p:cNvSpPr>
            <a:spLocks noGrp="1"/>
          </p:cNvSpPr>
          <p:nvPr>
            <p:ph type="ftr" sz="quarter" idx="11"/>
          </p:nvPr>
        </p:nvSpPr>
        <p:spPr/>
        <p:txBody>
          <a:bodyPr/>
          <a:lstStyle/>
          <a:p>
            <a:pPr>
              <a:defRPr/>
            </a:pPr>
            <a:r>
              <a:rPr lang="nb-NO"/>
              <a:t>NASA Langley Research Center</a:t>
            </a:r>
            <a:endParaRPr lang="en-US" dirty="0"/>
          </a:p>
        </p:txBody>
      </p:sp>
      <p:sp>
        <p:nvSpPr>
          <p:cNvPr id="18" name="Slide Number Placeholder 17">
            <a:extLst>
              <a:ext uri="{FF2B5EF4-FFF2-40B4-BE49-F238E27FC236}">
                <a16:creationId xmlns:a16="http://schemas.microsoft.com/office/drawing/2014/main" id="{56C95F23-A5CC-EC9A-C695-F668D71F3790}"/>
              </a:ext>
            </a:extLst>
          </p:cNvPr>
          <p:cNvSpPr>
            <a:spLocks noGrp="1"/>
          </p:cNvSpPr>
          <p:nvPr>
            <p:ph type="sldNum" sz="quarter" idx="12"/>
          </p:nvPr>
        </p:nvSpPr>
        <p:spPr/>
        <p:txBody>
          <a:bodyPr/>
          <a:lstStyle/>
          <a:p>
            <a:fld id="{612A962A-E308-412C-B6D7-A21864CFEAEB}" type="slidenum">
              <a:rPr lang="en-US" smtClean="0"/>
              <a:pPr/>
              <a:t>26</a:t>
            </a:fld>
            <a:endParaRPr lang="en-US"/>
          </a:p>
        </p:txBody>
      </p:sp>
    </p:spTree>
    <p:extLst>
      <p:ext uri="{BB962C8B-B14F-4D97-AF65-F5344CB8AC3E}">
        <p14:creationId xmlns:p14="http://schemas.microsoft.com/office/powerpoint/2010/main" val="726355779"/>
      </p:ext>
    </p:extLst>
  </p:cSld>
  <p:clrMapOvr>
    <a:masterClrMapping/>
  </p:clrMapOvr>
  <mc:AlternateContent xmlns:mc="http://schemas.openxmlformats.org/markup-compatibility/2006" xmlns:p14="http://schemas.microsoft.com/office/powerpoint/2010/main">
    <mc:Choice Requires="p14">
      <p:transition p14:dur="0" advClick="0" advTm="8405"/>
    </mc:Choice>
    <mc:Fallback xmlns="">
      <p:transition advClick="0" advTm="8405"/>
    </mc:Fallback>
  </mc:AlternateContent>
  <p:extLst>
    <p:ext uri="{E180D4A7-C9FB-4DFB-919C-405C955672EB}">
      <p14:showEvtLst xmlns:p14="http://schemas.microsoft.com/office/powerpoint/2010/main">
        <p14:playEvt time="6" objId="4"/>
        <p14:stopEvt time="7435" objId="4"/>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4ED7-32FF-CDBF-2C8D-5AE47119453E}"/>
              </a:ext>
            </a:extLst>
          </p:cNvPr>
          <p:cNvSpPr>
            <a:spLocks noGrp="1"/>
          </p:cNvSpPr>
          <p:nvPr>
            <p:ph type="title"/>
          </p:nvPr>
        </p:nvSpPr>
        <p:spPr/>
        <p:txBody>
          <a:bodyPr/>
          <a:lstStyle/>
          <a:p>
            <a:pPr algn="ctr"/>
            <a:r>
              <a:rPr lang="en-US" dirty="0"/>
              <a:t>            Questions?</a:t>
            </a:r>
          </a:p>
        </p:txBody>
      </p:sp>
      <p:sp>
        <p:nvSpPr>
          <p:cNvPr id="6" name="TextBox 5">
            <a:extLst>
              <a:ext uri="{FF2B5EF4-FFF2-40B4-BE49-F238E27FC236}">
                <a16:creationId xmlns:a16="http://schemas.microsoft.com/office/drawing/2014/main" id="{557BFA9F-585A-BB80-A2AF-ECBB890CD869}"/>
              </a:ext>
            </a:extLst>
          </p:cNvPr>
          <p:cNvSpPr txBox="1"/>
          <p:nvPr/>
        </p:nvSpPr>
        <p:spPr>
          <a:xfrm>
            <a:off x="2886856" y="2636680"/>
            <a:ext cx="6467545"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Please contact: matthew.d.houghton@nasa.gov</a:t>
            </a:r>
            <a:br>
              <a:rPr kumimoji="0" lang="en-US" sz="2800" b="0" i="0" u="sng" strike="noStrike" kern="1200" cap="none" spc="0" normalizeH="0" baseline="0" noProof="0" dirty="0">
                <a:ln>
                  <a:noFill/>
                </a:ln>
                <a:solidFill>
                  <a:prstClr val="black"/>
                </a:solidFill>
                <a:effectLst/>
                <a:uLnTx/>
                <a:uFillTx/>
                <a:latin typeface="Calibri"/>
                <a:ea typeface="+mn-ea"/>
                <a:cs typeface="+mn-cs"/>
              </a:rPr>
            </a:br>
            <a:r>
              <a:rPr kumimoji="0" lang="en-US" sz="2800" b="0" i="0" u="none" strike="noStrike" kern="1200" cap="none" spc="0" normalizeH="0" baseline="0" noProof="0" dirty="0">
                <a:ln>
                  <a:noFill/>
                </a:ln>
                <a:solidFill>
                  <a:prstClr val="black"/>
                </a:solidFill>
                <a:effectLst/>
                <a:uLnTx/>
                <a:uFillTx/>
                <a:latin typeface="Calibri"/>
                <a:ea typeface="+mn-ea"/>
                <a:cs typeface="+mn-cs"/>
              </a:rPr>
              <a:t>for any questions. </a:t>
            </a:r>
            <a:br>
              <a:rPr kumimoji="0" lang="en-US" sz="2800" b="0" i="0" u="none" strike="noStrike" kern="1200" cap="none" spc="0" normalizeH="0" baseline="0" noProof="0" dirty="0">
                <a:ln>
                  <a:noFill/>
                </a:ln>
                <a:solidFill>
                  <a:prstClr val="black"/>
                </a:solidFill>
                <a:effectLst/>
                <a:uLnTx/>
                <a:uFillTx/>
                <a:latin typeface="Calibri"/>
                <a:ea typeface="+mn-ea"/>
                <a:cs typeface="+mn-cs"/>
              </a:rPr>
            </a:br>
            <a:r>
              <a:rPr kumimoji="0" lang="en-US" sz="2800" b="0" i="0" u="none" strike="noStrike" kern="1200" cap="none" spc="0" normalizeH="0" baseline="0" noProof="0" dirty="0">
                <a:ln>
                  <a:noFill/>
                </a:ln>
                <a:solidFill>
                  <a:prstClr val="black"/>
                </a:solidFill>
                <a:effectLst/>
                <a:uLnTx/>
                <a:uFillTx/>
                <a:latin typeface="Calibri"/>
                <a:ea typeface="+mn-ea"/>
                <a:cs typeface="+mn-cs"/>
              </a:rPr>
              <a:t>Thank you.</a:t>
            </a:r>
          </a:p>
        </p:txBody>
      </p:sp>
      <p:sp>
        <p:nvSpPr>
          <p:cNvPr id="4" name="Footer Placeholder 3">
            <a:extLst>
              <a:ext uri="{FF2B5EF4-FFF2-40B4-BE49-F238E27FC236}">
                <a16:creationId xmlns:a16="http://schemas.microsoft.com/office/drawing/2014/main" id="{4757BD41-EF08-AC42-319F-DDF72C537DC2}"/>
              </a:ext>
            </a:extLst>
          </p:cNvPr>
          <p:cNvSpPr txBox="1">
            <a:spLocks/>
          </p:cNvSpPr>
          <p:nvPr/>
        </p:nvSpPr>
        <p:spPr>
          <a:xfrm>
            <a:off x="-593852" y="6629400"/>
            <a:ext cx="3860800" cy="202907"/>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000" i="0" kern="1200">
                <a:solidFill>
                  <a:srgbClr val="898989"/>
                </a:solidFill>
                <a:latin typeface="Calibri" pitchFamily="34" charset="0"/>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err="1">
                <a:ln>
                  <a:noFill/>
                </a:ln>
                <a:solidFill>
                  <a:srgbClr val="898989"/>
                </a:solidFill>
                <a:effectLst/>
                <a:uLnTx/>
                <a:uFillTx/>
                <a:latin typeface="Calibri" pitchFamily="34" charset="0"/>
                <a:ea typeface="ＭＳ Ｐゴシック" charset="-128"/>
                <a:cs typeface="+mn-cs"/>
              </a:rPr>
              <a:t>matthew.d.houghton@nasa.gov</a:t>
            </a:r>
            <a:endParaRPr kumimoji="0" lang="en-US" sz="10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endParaRPr>
          </a:p>
        </p:txBody>
      </p:sp>
      <p:sp>
        <p:nvSpPr>
          <p:cNvPr id="5" name="Footer Placeholder 4">
            <a:extLst>
              <a:ext uri="{FF2B5EF4-FFF2-40B4-BE49-F238E27FC236}">
                <a16:creationId xmlns:a16="http://schemas.microsoft.com/office/drawing/2014/main" id="{F8960CBE-D067-A2F6-6695-EB9EA18823B8}"/>
              </a:ext>
            </a:extLst>
          </p:cNvPr>
          <p:cNvSpPr>
            <a:spLocks noGrp="1"/>
          </p:cNvSpPr>
          <p:nvPr>
            <p:ph type="ftr" sz="quarter" idx="11"/>
          </p:nvPr>
        </p:nvSpPr>
        <p:spPr/>
        <p:txBody>
          <a:bodyPr/>
          <a:lstStyle/>
          <a:p>
            <a:pPr>
              <a:defRPr/>
            </a:pPr>
            <a:r>
              <a:rPr lang="nb-NO"/>
              <a:t>NASA Langley Research Center</a:t>
            </a:r>
            <a:endParaRPr lang="en-US" dirty="0"/>
          </a:p>
        </p:txBody>
      </p:sp>
      <p:sp>
        <p:nvSpPr>
          <p:cNvPr id="7" name="Slide Number Placeholder 6">
            <a:extLst>
              <a:ext uri="{FF2B5EF4-FFF2-40B4-BE49-F238E27FC236}">
                <a16:creationId xmlns:a16="http://schemas.microsoft.com/office/drawing/2014/main" id="{CEB97792-0C35-B7D1-3CC4-768F89A86941}"/>
              </a:ext>
            </a:extLst>
          </p:cNvPr>
          <p:cNvSpPr>
            <a:spLocks noGrp="1"/>
          </p:cNvSpPr>
          <p:nvPr>
            <p:ph type="sldNum" sz="quarter" idx="12"/>
          </p:nvPr>
        </p:nvSpPr>
        <p:spPr/>
        <p:txBody>
          <a:bodyPr/>
          <a:lstStyle/>
          <a:p>
            <a:fld id="{612A962A-E308-412C-B6D7-A21864CFEAEB}" type="slidenum">
              <a:rPr lang="en-US" smtClean="0"/>
              <a:pPr/>
              <a:t>27</a:t>
            </a:fld>
            <a:endParaRPr lang="en-US"/>
          </a:p>
        </p:txBody>
      </p:sp>
    </p:spTree>
    <p:extLst>
      <p:ext uri="{BB962C8B-B14F-4D97-AF65-F5344CB8AC3E}">
        <p14:creationId xmlns:p14="http://schemas.microsoft.com/office/powerpoint/2010/main" val="2155742971"/>
      </p:ext>
    </p:extLst>
  </p:cSld>
  <p:clrMapOvr>
    <a:masterClrMapping/>
  </p:clrMapOvr>
  <mc:AlternateContent xmlns:mc="http://schemas.openxmlformats.org/markup-compatibility/2006" xmlns:p14="http://schemas.microsoft.com/office/powerpoint/2010/main">
    <mc:Choice Requires="p14">
      <p:transition p14:dur="0" advClick="0" advTm="8405"/>
    </mc:Choice>
    <mc:Fallback xmlns="">
      <p:transition advClick="0" advTm="8405"/>
    </mc:Fallback>
  </mc:AlternateContent>
  <p:extLst>
    <p:ext uri="{E180D4A7-C9FB-4DFB-919C-405C955672EB}">
      <p14:showEvtLst xmlns:p14="http://schemas.microsoft.com/office/powerpoint/2010/main">
        <p14:playEvt time="6" objId="4"/>
        <p14:stopEvt time="7435" objId="4"/>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31.2"/>
</p:tagLst>
</file>

<file path=ppt/theme/theme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TT-AS.potx" id="{11FDEAA9-C6C8-4CDB-A155-E9A1F3854AF1}" vid="{251484F6-5E04-4CBF-A200-E9BFD981EE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4469</TotalTime>
  <Words>4290</Words>
  <Application>Microsoft Macintosh PowerPoint</Application>
  <PresentationFormat>Widescreen</PresentationFormat>
  <Paragraphs>472</Paragraphs>
  <Slides>27</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Narrow</vt:lpstr>
      <vt:lpstr>Calibri</vt:lpstr>
      <vt:lpstr>Cambria Math</vt:lpstr>
      <vt:lpstr>Helvetica</vt:lpstr>
      <vt:lpstr>Times</vt:lpstr>
      <vt:lpstr>Times New Roman</vt:lpstr>
      <vt:lpstr>11_Office Theme</vt:lpstr>
      <vt:lpstr>Combined Bernstein Polynomial, Optimal Reciprocal Collision Avoidance, Differential Dynamic Programming for Trajectory Replanning and Collision Avoidance for UAM Vehicles</vt:lpstr>
      <vt:lpstr>Outline</vt:lpstr>
      <vt:lpstr>(CO)mbined (B)ernstein Polynomial, Optimal (R)eciprocal Collision (A)voidance DDP</vt:lpstr>
      <vt:lpstr>Bernstein Polynomials</vt:lpstr>
      <vt:lpstr>PowerPoint Presentation</vt:lpstr>
      <vt:lpstr>PowerPoint Presentation</vt:lpstr>
      <vt:lpstr>ORCA</vt:lpstr>
      <vt:lpstr>ORCA + Velocity Obstacle Explanation</vt:lpstr>
      <vt:lpstr>Optimal Trajectory Problem</vt:lpstr>
      <vt:lpstr>Differential Dynamic Programming</vt:lpstr>
      <vt:lpstr>Differential Dynamic Programming </vt:lpstr>
      <vt:lpstr>Differential Dynamic Programming</vt:lpstr>
      <vt:lpstr>DDP and AL-DDP </vt:lpstr>
      <vt:lpstr>DDP Depiction</vt:lpstr>
      <vt:lpstr>Integration: ORCA + Bernstein Polynomials</vt:lpstr>
      <vt:lpstr>ORCA Augmentations: Dynamic Replanning </vt:lpstr>
      <vt:lpstr>Integration: Bernstein Polynomials + DDP</vt:lpstr>
      <vt:lpstr>Algorithm Implementation</vt:lpstr>
      <vt:lpstr>Experiments: Cruise to Altitude Change</vt:lpstr>
      <vt:lpstr>Cruise to Altitude Change</vt:lpstr>
      <vt:lpstr>Cruise to Horizontal Maneuver</vt:lpstr>
      <vt:lpstr>Cruise to Horizontal Maneuver</vt:lpstr>
      <vt:lpstr>AL-DDP Warmstarting with COBRA-DDP</vt:lpstr>
      <vt:lpstr>Conclusions and Ongoing Work</vt:lpstr>
      <vt:lpstr>Further Details on Ongoing Work</vt:lpstr>
      <vt:lpstr>Acknowledgements &amp; References </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Combined Bernstein Polynomial, Optimal Reciprocal Collision Avoidance, Differential Dynamic Programming for Trajectory Replanning and Collision Avoidance for UAM Vehicles</dc:title>
  <dc:creator>Houghton, Matthew D. (LARC-D316)</dc:creator>
  <cp:lastModifiedBy>Houghton, Matthew D. (LARC-D316)</cp:lastModifiedBy>
  <cp:revision>101</cp:revision>
  <dcterms:created xsi:type="dcterms:W3CDTF">2023-03-12T19:55:59Z</dcterms:created>
  <dcterms:modified xsi:type="dcterms:W3CDTF">2023-03-16T19:00:28Z</dcterms:modified>
</cp:coreProperties>
</file>