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9"/>
  </p:notesMasterIdLst>
  <p:sldIdLst>
    <p:sldId id="256" r:id="rId3"/>
    <p:sldId id="2098149014" r:id="rId4"/>
    <p:sldId id="2098149015" r:id="rId5"/>
    <p:sldId id="267" r:id="rId6"/>
    <p:sldId id="2098148964" r:id="rId7"/>
    <p:sldId id="2098149016" r:id="rId8"/>
    <p:sldId id="2098148976" r:id="rId9"/>
    <p:sldId id="2098149011" r:id="rId10"/>
    <p:sldId id="2098149035" r:id="rId11"/>
    <p:sldId id="2098149013" r:id="rId12"/>
    <p:sldId id="2098149012" r:id="rId13"/>
    <p:sldId id="2098149001" r:id="rId14"/>
    <p:sldId id="2098149010" r:id="rId15"/>
    <p:sldId id="2098149022" r:id="rId16"/>
    <p:sldId id="2098149024" r:id="rId17"/>
    <p:sldId id="2098148989" r:id="rId18"/>
    <p:sldId id="2098149044" r:id="rId19"/>
    <p:sldId id="2098148985" r:id="rId20"/>
    <p:sldId id="2098149004" r:id="rId21"/>
    <p:sldId id="2098149033" r:id="rId22"/>
    <p:sldId id="2098149007" r:id="rId23"/>
    <p:sldId id="2098149008" r:id="rId24"/>
    <p:sldId id="2098149019" r:id="rId25"/>
    <p:sldId id="2098149020" r:id="rId26"/>
    <p:sldId id="2098149023" r:id="rId27"/>
    <p:sldId id="2098148983" r:id="rId28"/>
    <p:sldId id="2098149026" r:id="rId29"/>
    <p:sldId id="2098149027" r:id="rId30"/>
    <p:sldId id="2098148984" r:id="rId31"/>
    <p:sldId id="2098149030" r:id="rId32"/>
    <p:sldId id="2098149043" r:id="rId33"/>
    <p:sldId id="2098149037" r:id="rId34"/>
    <p:sldId id="2098149039" r:id="rId35"/>
    <p:sldId id="2098149032" r:id="rId36"/>
    <p:sldId id="2098149040" r:id="rId37"/>
    <p:sldId id="259" r:id="rId38"/>
    <p:sldId id="262" r:id="rId39"/>
    <p:sldId id="2098148966" r:id="rId40"/>
    <p:sldId id="2098148967" r:id="rId41"/>
    <p:sldId id="2098148968" r:id="rId42"/>
    <p:sldId id="2098148969" r:id="rId43"/>
    <p:sldId id="2098148970" r:id="rId44"/>
    <p:sldId id="2098148971" r:id="rId45"/>
    <p:sldId id="2098148972" r:id="rId46"/>
    <p:sldId id="2098148973" r:id="rId47"/>
    <p:sldId id="2098148974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684295-815A-4D78-93D9-376666C306C6}">
          <p14:sldIdLst>
            <p14:sldId id="256"/>
            <p14:sldId id="2098149014"/>
            <p14:sldId id="2098149015"/>
            <p14:sldId id="267"/>
            <p14:sldId id="2098148964"/>
            <p14:sldId id="2098149016"/>
            <p14:sldId id="2098148976"/>
            <p14:sldId id="2098149011"/>
            <p14:sldId id="2098149035"/>
            <p14:sldId id="2098149013"/>
            <p14:sldId id="2098149012"/>
            <p14:sldId id="2098149001"/>
            <p14:sldId id="2098149010"/>
            <p14:sldId id="2098149022"/>
            <p14:sldId id="2098149024"/>
            <p14:sldId id="2098148989"/>
            <p14:sldId id="2098149044"/>
            <p14:sldId id="2098148985"/>
            <p14:sldId id="2098149004"/>
            <p14:sldId id="2098149033"/>
            <p14:sldId id="2098149007"/>
            <p14:sldId id="2098149008"/>
            <p14:sldId id="2098149019"/>
            <p14:sldId id="2098149020"/>
            <p14:sldId id="2098149023"/>
            <p14:sldId id="2098148983"/>
            <p14:sldId id="2098149026"/>
            <p14:sldId id="2098149027"/>
            <p14:sldId id="2098148984"/>
            <p14:sldId id="2098149030"/>
            <p14:sldId id="2098149043"/>
            <p14:sldId id="2098149037"/>
            <p14:sldId id="2098149039"/>
            <p14:sldId id="2098149032"/>
            <p14:sldId id="2098149040"/>
            <p14:sldId id="259"/>
            <p14:sldId id="262"/>
            <p14:sldId id="2098148966"/>
            <p14:sldId id="2098148967"/>
            <p14:sldId id="2098148968"/>
            <p14:sldId id="2098148969"/>
            <p14:sldId id="2098148970"/>
            <p14:sldId id="2098148971"/>
            <p14:sldId id="2098148972"/>
            <p14:sldId id="2098148973"/>
            <p14:sldId id="20981489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F375F1-4B1A-9310-9E68-7CC409543A40}" name="Gratz, Jennifer D (GRC-LTA0)" initials="GJD(L" userId="S::jdgratz@ndc.nasa.gov::40fa65e8-7ff6-4912-99cd-fec055ef66f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B8"/>
    <a:srgbClr val="C12525"/>
    <a:srgbClr val="0F68B5"/>
    <a:srgbClr val="E81A22"/>
    <a:srgbClr val="2445AC"/>
    <a:srgbClr val="1859A8"/>
    <a:srgbClr val="EB97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972A2-88F0-4D00-A04E-A5E8D074599B}" type="datetimeFigureOut">
              <a:rPr lang="en-US" smtClean="0"/>
              <a:t>3/29/2023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690E6-C51A-49AC-A0EE-C910B3E848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61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Sustainable Flight National Partnership (SFNP)</a:t>
            </a:r>
          </a:p>
          <a:p>
            <a:r>
              <a:rPr lang="en-US" dirty="0"/>
              <a:t>Image 1: https://www.edwards.af.mil/News/Article/1310317/737-max-in-skies-over-edwards/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503538-CD41-4DAA-9AAE-5E94331842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17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580B6-16E1-439D-98F8-DBB233292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A39500-AC8E-4C12-AB48-FE2D41F28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A2267-C637-4437-A30E-D8E780849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4E6F2-2E61-4E66-A23C-3EEBA1C3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46C7-CD8B-42A0-BCC8-50D9E5340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6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100A-37E7-4D18-8BB6-6E128C01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9C061-3B27-40A5-9036-065D7458A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30DF2-E121-4B84-8A21-DFAEA4BBE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A327A-C7C2-45DC-ACF3-F13906DDA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FE4AD-868D-4C7E-AA2C-EA0178F4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0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953C0-F559-4189-BF7D-8BB1FE6B1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825BC-B114-46B2-A43F-441082A3D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CDAD0-BD7B-4508-A516-F1DAE04F0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944C4-B934-4713-A318-30C82EAC7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D2FC0-997F-4DAF-86C4-326CB35AB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18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A5CD-FCB6-48F9-A8E7-F2C0D0611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0011B-8C3D-441B-B33E-C3B23B5C0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E19D90-7275-4E5F-8874-EADBD4D4B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463E61-CAA2-4113-9AC7-845A7447F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BF899-5884-445B-9FED-9BF47187C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3DAF0-B4F4-4A88-92E2-CFB240934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17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EF2E9-2360-4F0D-B149-7F266D618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90EFF-8050-4713-9EB8-88DF6F9EE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D500E-6AD4-45B2-A44D-19134B81D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F69FD8-DA03-49CE-913F-4D8B09864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5050D-CA86-4B84-AC01-1375B54AB9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41FFC2-4B64-4685-B702-71F28317C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20630B-1A34-42F9-807A-E8C11F1A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BE8E63-05B2-4D72-AE9C-CDE000D6D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04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79371-48C1-427D-B2CD-8A8E7F5C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7C23E2-491F-43E7-847B-D8F320791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BF48B2-FE38-4037-B78B-5F681DA40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66771-794B-41A1-8668-8A6E3D59D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6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01BBE9-7F8E-449F-9B7D-371A72B4B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FED5F1-8161-4F2C-BFCF-B173FB12A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C4B6A-A979-44F9-8109-F9133106B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54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D12C9-102C-4EB7-B992-90498DB8B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BEE30-B2F0-4877-B8BA-EDDEA6D7F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28A67-CCCD-4929-9AE2-6104403CE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06CBF-5B1F-435B-BC24-60D2A12E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560B7-BBED-4E2E-B2B8-EF68EABC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1FF2A-0025-4D5D-BB98-FC0BB6228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19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4A23A-8229-45B5-8632-B7384B888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486A8-8769-4B65-96D2-94B728E5B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41203-C4A2-44A8-B8CE-AA0C5AEDD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50540-952E-42B3-8D15-834326FEF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0DBF2-08F9-4A57-88DE-EFEE9B9B3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7168C4-58AF-4BD2-A716-0066A0D67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7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949F-14B2-4173-ABAA-6D747A31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49763F-E7A8-4E31-BCCB-4C5F1DBF3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F12A2-CC76-4A20-ACBC-D89C2E555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28C7A-7813-400D-A982-83A23AFA9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CD541-1984-44AB-801A-5619256A7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9544C3-4A20-424F-846C-8070AD0013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E36E7-8E8F-41CD-AC29-D9B2032DF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FAB7D-77CD-45AE-A5D8-FA09ED7E2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CB314-BB03-4641-9A66-A5DB98CB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TACP LaRC Visit 11/01/2022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37EC0-3668-4104-B8CA-23BD0ADF1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63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0B7EB-FC9C-4400-93CE-515C1DC1AD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83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 anchor="ctr" anchorCtr="1"/>
          <a:lstStyle>
            <a:lvl1pPr>
              <a:defRPr/>
            </a:lvl1pPr>
          </a:lstStyle>
          <a:p>
            <a:pPr>
              <a:defRPr/>
            </a:pPr>
            <a:fld id="{A1EAA665-7F94-4630-9CCF-1DF7E3966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4550FF87-CEF0-481D-95E3-E76664D4346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2761706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639F6-DE5E-4451-A9FA-77097BC499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E43F24B-2F24-4184-8942-65A670BA7F4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2763243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DB6A8-818C-40F9-BA61-ABD8BBBF99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B03CCD7D-3E5B-4111-9456-C3BBF51E81D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2094979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DA372-490A-4D59-9D5B-9051633FA8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51B14CB8-41F8-4991-A951-E79B0CA3679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1049456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BF328-4444-4B2A-8DAD-1B131CCF6C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E8074A17-96EF-4BE9-B3ED-1AF34518274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3462365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664ED-1680-44E1-A5E5-C88ECA6E85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702D8AD5-C514-4A62-89BA-F01B6838813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1108362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DA65E-FCC7-4B97-B7D3-D84D6A18C3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816D6B13-2054-4C33-83FC-26779BE3ED0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688048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1D37A-51A3-44FC-8F29-545D03B870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127E2456-7E24-46AA-B5B4-75CD7BEC542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2908760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66700"/>
            <a:ext cx="28956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66700"/>
            <a:ext cx="8483600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9F08A-DB82-4DDD-BCAE-64DA363A4F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89F84AF5-DF5E-4928-9D09-D7824E8B38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2971056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1" y="4114800"/>
            <a:ext cx="11571817" cy="2147888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D2743-00CA-41A5-86A1-7FDAEF0F87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BE022B3D-CC51-40CD-A265-59387830E6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3806165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D5A24-CB0F-4A1B-8FBE-D2DB5DB22A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FB2F1049-22B8-444E-8E2A-9E974F19EF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64067" y="6392863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en-US" dirty="0"/>
              <a:t>TACP LaRC Visit</a:t>
            </a:r>
          </a:p>
          <a:p>
            <a:r>
              <a:rPr lang="en-US" dirty="0"/>
              <a:t>11/01/2022</a:t>
            </a:r>
          </a:p>
        </p:txBody>
      </p:sp>
    </p:spTree>
    <p:extLst>
      <p:ext uri="{BB962C8B-B14F-4D97-AF65-F5344CB8AC3E}">
        <p14:creationId xmlns:p14="http://schemas.microsoft.com/office/powerpoint/2010/main" val="28489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2C8EE-9B68-4486-9D49-ACD9BE3F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02626-C540-4582-BC51-74E2F2C9C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8DE4D-0674-49CC-9705-B7E358DB62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AD4D5-65D8-47FE-9726-DF1BDBAD6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TACP LaRC Visit 11/01/2022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69044-88A7-41C0-9E71-343292B7F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5A528-146C-405A-9CF7-92AFF60A9A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56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306917" y="266700"/>
            <a:ext cx="1158028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1" y="1219200"/>
            <a:ext cx="11571817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04800" y="889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64067" y="6392864"/>
            <a:ext cx="1282064" cy="388937"/>
          </a:xfrm>
          <a:prstGeom prst="rect">
            <a:avLst/>
          </a:prstGeom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TACP LaRC Visit 11/01/2022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 anchor="ctr" anchorCtr="1"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1109325" y="266700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2274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ヒラギノ角ゴ Pro W3" pitchFamily="-108" charset="-128"/>
          <a:cs typeface="ヒラギノ角ゴ Pro W3" pitchFamily="-108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ヒラギノ角ゴ Pro W3" pitchFamily="-108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0.PNG"/><Relationship Id="rId7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0.PNG"/><Relationship Id="rId9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59304-2192-4126-A57C-AECD57146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666" y="5076908"/>
            <a:ext cx="10776668" cy="1781092"/>
          </a:xfrm>
        </p:spPr>
        <p:txBody>
          <a:bodyPr>
            <a:normAutofit/>
          </a:bodyPr>
          <a:lstStyle/>
          <a:p>
            <a:r>
              <a:rPr lang="en-US" sz="3200" dirty="0"/>
              <a:t>V0.1.0 Technology Demonstration for Pratt &amp; Whitney</a:t>
            </a:r>
            <a:br>
              <a:rPr lang="en-US" sz="3200" dirty="0"/>
            </a:br>
            <a:r>
              <a:rPr lang="en-US" sz="1600" dirty="0"/>
              <a:t>4/6/23 – NASA Glenn Research Center and Online</a:t>
            </a:r>
            <a:br>
              <a:rPr lang="en-US" sz="3200" dirty="0"/>
            </a:br>
            <a:br>
              <a:rPr lang="en-US" sz="1400" dirty="0"/>
            </a:br>
            <a:r>
              <a:rPr lang="en-US" sz="1400" dirty="0"/>
              <a:t>Jennifer Gratz* – Aviary Task Lead</a:t>
            </a:r>
            <a:br>
              <a:rPr lang="en-US" sz="1400" dirty="0"/>
            </a:br>
            <a:r>
              <a:rPr lang="en-US" sz="1400" dirty="0"/>
              <a:t>Jason Kirk</a:t>
            </a:r>
            <a:r>
              <a:rPr lang="en-US" sz="1400" baseline="30000" dirty="0"/>
              <a:t>+</a:t>
            </a:r>
            <a:r>
              <a:rPr lang="en-US" sz="1400" dirty="0"/>
              <a:t> – Aviary Task Co-Lead</a:t>
            </a:r>
            <a:br>
              <a:rPr lang="en-US" sz="3200" dirty="0"/>
            </a:br>
            <a:r>
              <a:rPr lang="en-US" sz="1000" dirty="0"/>
              <a:t> </a:t>
            </a:r>
            <a:br>
              <a:rPr lang="en-US" sz="1000" dirty="0"/>
            </a:br>
            <a:r>
              <a:rPr lang="en-US" sz="800" dirty="0"/>
              <a:t>*NASA Glenn Research Center civil servant</a:t>
            </a:r>
            <a:br>
              <a:rPr lang="en-US" sz="800" dirty="0"/>
            </a:br>
            <a:r>
              <a:rPr lang="en-US" sz="800" baseline="30000" dirty="0"/>
              <a:t>+</a:t>
            </a:r>
            <a:r>
              <a:rPr lang="en-US" sz="800" dirty="0"/>
              <a:t>NASA Langley Research Center civil servant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3C78F0D-FA06-495A-A411-D59F2E2C8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859" y="-283315"/>
            <a:ext cx="8702281" cy="580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0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C5DC-FE2A-421B-8DD2-A2D5B403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of Operations: What are We Going to Talk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0555E-DC8F-4915-B7C3-D4B1BB4CD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Why we need Aviary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What Aviary does/what its job 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E389C7-68E3-4415-8F1C-C81914CB31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C5DC-FE2A-421B-8DD2-A2D5B403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of Operations: What are We Going to Talk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0555E-DC8F-4915-B7C3-D4B1BB4CD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Why we need Aviary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What Aviary does/what its job is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EF51329-6183-468A-8027-6821D849A8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86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A39033B-252E-4497-8883-1EB977DFF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677" y="1225898"/>
            <a:ext cx="5505617" cy="2337738"/>
          </a:xfrm>
        </p:spPr>
        <p:txBody>
          <a:bodyPr>
            <a:normAutofit/>
          </a:bodyPr>
          <a:lstStyle/>
          <a:p>
            <a:r>
              <a:rPr lang="en-US" dirty="0"/>
              <a:t>NASA’s plan for future flight demonstrators needs analysis of advanced aircraft concepts</a:t>
            </a:r>
          </a:p>
          <a:p>
            <a:pPr lvl="1"/>
            <a:r>
              <a:rPr lang="en-US" dirty="0"/>
              <a:t>Outdated tools with outdated assumptions</a:t>
            </a:r>
          </a:p>
          <a:p>
            <a:pPr lvl="1"/>
            <a:r>
              <a:rPr lang="en-US" dirty="0"/>
              <a:t>Outdated processes un-couple disciplines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B21BD83-6A37-4C85-8E4F-DB9C0996A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We Need New Aircraft Analysis Tools</a:t>
            </a:r>
          </a:p>
        </p:txBody>
      </p:sp>
      <p:pic>
        <p:nvPicPr>
          <p:cNvPr id="1026" name="Picture 2" descr="737 MAX in skies over Edwards &gt; Edwards Air Force Base &gt; News">
            <a:extLst>
              <a:ext uri="{FF2B5EF4-FFF2-40B4-BE49-F238E27FC236}">
                <a16:creationId xmlns:a16="http://schemas.microsoft.com/office/drawing/2014/main" id="{2DF2F472-9BD9-439B-8A91-20C29C1AD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295" y="5218310"/>
            <a:ext cx="1879497" cy="125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8C98A079-66D3-4D44-93AA-DD700694A30D}"/>
              </a:ext>
            </a:extLst>
          </p:cNvPr>
          <p:cNvSpPr/>
          <p:nvPr/>
        </p:nvSpPr>
        <p:spPr>
          <a:xfrm>
            <a:off x="1591416" y="5107649"/>
            <a:ext cx="328202" cy="1233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DCC5060-F7F0-46CD-9032-E0814BA45F6B}"/>
              </a:ext>
            </a:extLst>
          </p:cNvPr>
          <p:cNvGrpSpPr/>
          <p:nvPr/>
        </p:nvGrpSpPr>
        <p:grpSpPr>
          <a:xfrm>
            <a:off x="874796" y="4420078"/>
            <a:ext cx="1734532" cy="1734532"/>
            <a:chOff x="3171334" y="3441368"/>
            <a:chExt cx="1734532" cy="1734532"/>
          </a:xfrm>
          <a:solidFill>
            <a:srgbClr val="C00000"/>
          </a:solidFill>
        </p:grpSpPr>
        <p:sp>
          <p:nvSpPr>
            <p:cNvPr id="50" name="Arrow: Circular 49">
              <a:extLst>
                <a:ext uri="{FF2B5EF4-FFF2-40B4-BE49-F238E27FC236}">
                  <a16:creationId xmlns:a16="http://schemas.microsoft.com/office/drawing/2014/main" id="{2232B8D4-4471-4781-ABDA-66EBDEED5137}"/>
                </a:ext>
              </a:extLst>
            </p:cNvPr>
            <p:cNvSpPr/>
            <p:nvPr/>
          </p:nvSpPr>
          <p:spPr>
            <a:xfrm>
              <a:off x="3171334" y="3441368"/>
              <a:ext cx="1734532" cy="1734532"/>
            </a:xfrm>
            <a:prstGeom prst="circularArrow">
              <a:avLst>
                <a:gd name="adj1" fmla="val 8022"/>
                <a:gd name="adj2" fmla="val 1142319"/>
                <a:gd name="adj3" fmla="val 20504682"/>
                <a:gd name="adj4" fmla="val 16206638"/>
                <a:gd name="adj5" fmla="val 125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Arrow: Circular 50">
              <a:extLst>
                <a:ext uri="{FF2B5EF4-FFF2-40B4-BE49-F238E27FC236}">
                  <a16:creationId xmlns:a16="http://schemas.microsoft.com/office/drawing/2014/main" id="{A65BC472-43C0-4C42-A976-13C45C2FB79F}"/>
                </a:ext>
              </a:extLst>
            </p:cNvPr>
            <p:cNvSpPr/>
            <p:nvPr/>
          </p:nvSpPr>
          <p:spPr>
            <a:xfrm flipH="1">
              <a:off x="3171334" y="3441368"/>
              <a:ext cx="1734532" cy="1734532"/>
            </a:xfrm>
            <a:prstGeom prst="circularArrow">
              <a:avLst>
                <a:gd name="adj1" fmla="val 8334"/>
                <a:gd name="adj2" fmla="val 1142319"/>
                <a:gd name="adj3" fmla="val 20457683"/>
                <a:gd name="adj4" fmla="val 16228602"/>
                <a:gd name="adj5" fmla="val 125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1ABD8E6-C24D-4699-9DF8-BE71D909811F}"/>
              </a:ext>
            </a:extLst>
          </p:cNvPr>
          <p:cNvSpPr txBox="1"/>
          <p:nvPr/>
        </p:nvSpPr>
        <p:spPr>
          <a:xfrm>
            <a:off x="34880" y="5333512"/>
            <a:ext cx="107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1 Team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410709-92D6-44BE-8154-65C495EBE9A7}"/>
              </a:ext>
            </a:extLst>
          </p:cNvPr>
          <p:cNvSpPr txBox="1"/>
          <p:nvPr/>
        </p:nvSpPr>
        <p:spPr>
          <a:xfrm>
            <a:off x="2395502" y="5401464"/>
            <a:ext cx="1090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2 Team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71519E-E887-4E58-8F64-1958EA8024AA}"/>
              </a:ext>
            </a:extLst>
          </p:cNvPr>
          <p:cNvSpPr txBox="1"/>
          <p:nvPr/>
        </p:nvSpPr>
        <p:spPr>
          <a:xfrm>
            <a:off x="237379" y="3900535"/>
            <a:ext cx="3009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thrown “over-the-wall”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Manual iteration required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A8F01A5A-DAD3-4E62-B891-DE96D679DE2B}"/>
              </a:ext>
            </a:extLst>
          </p:cNvPr>
          <p:cNvSpPr/>
          <p:nvPr/>
        </p:nvSpPr>
        <p:spPr bwMode="auto">
          <a:xfrm>
            <a:off x="7496126" y="1524199"/>
            <a:ext cx="1057836" cy="493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Aircraft Description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A9297A3-16D3-467A-B7EE-1860910CA167}"/>
              </a:ext>
            </a:extLst>
          </p:cNvPr>
          <p:cNvSpPr/>
          <p:nvPr/>
        </p:nvSpPr>
        <p:spPr bwMode="auto">
          <a:xfrm rot="16200000" flipH="1">
            <a:off x="6543147" y="2775075"/>
            <a:ext cx="2963790" cy="1701357"/>
          </a:xfrm>
          <a:prstGeom prst="rightArrow">
            <a:avLst>
              <a:gd name="adj1" fmla="val 35572"/>
              <a:gd name="adj2" fmla="val 4576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Traditional Design Method</a:t>
            </a: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EBF0975-CA8C-4188-B476-B788E6DFB1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447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12" descr="PEGASUS – SACD">
            <a:extLst>
              <a:ext uri="{FF2B5EF4-FFF2-40B4-BE49-F238E27FC236}">
                <a16:creationId xmlns:a16="http://schemas.microsoft.com/office/drawing/2014/main" id="{D719D865-58CF-4573-B96A-A0D37F3510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62"/>
          <a:stretch/>
        </p:blipFill>
        <p:spPr bwMode="auto">
          <a:xfrm>
            <a:off x="6542219" y="4635082"/>
            <a:ext cx="2965650" cy="126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65DB45-B58E-4F97-8F3C-A5D16CF42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Aviary is Addressing these Needs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FB080B-AE96-4365-B41C-557FDFC4ADDC}"/>
              </a:ext>
            </a:extLst>
          </p:cNvPr>
          <p:cNvSpPr/>
          <p:nvPr/>
        </p:nvSpPr>
        <p:spPr>
          <a:xfrm>
            <a:off x="1591416" y="5107649"/>
            <a:ext cx="328202" cy="123396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0B31D2-49BC-4B50-9E99-9F42A8CCFF08}"/>
              </a:ext>
            </a:extLst>
          </p:cNvPr>
          <p:cNvGrpSpPr/>
          <p:nvPr/>
        </p:nvGrpSpPr>
        <p:grpSpPr>
          <a:xfrm>
            <a:off x="874796" y="4420078"/>
            <a:ext cx="1734532" cy="1734532"/>
            <a:chOff x="3171334" y="3441368"/>
            <a:chExt cx="1734532" cy="1734532"/>
          </a:xfrm>
          <a:solidFill>
            <a:srgbClr val="C00000"/>
          </a:solidFill>
        </p:grpSpPr>
        <p:sp>
          <p:nvSpPr>
            <p:cNvPr id="21" name="Arrow: Circular 20">
              <a:extLst>
                <a:ext uri="{FF2B5EF4-FFF2-40B4-BE49-F238E27FC236}">
                  <a16:creationId xmlns:a16="http://schemas.microsoft.com/office/drawing/2014/main" id="{D50DD2B3-EBDC-427C-9696-FCEBB2AACA8E}"/>
                </a:ext>
              </a:extLst>
            </p:cNvPr>
            <p:cNvSpPr/>
            <p:nvPr/>
          </p:nvSpPr>
          <p:spPr>
            <a:xfrm>
              <a:off x="3171334" y="3441368"/>
              <a:ext cx="1734532" cy="1734532"/>
            </a:xfrm>
            <a:prstGeom prst="circularArrow">
              <a:avLst>
                <a:gd name="adj1" fmla="val 8022"/>
                <a:gd name="adj2" fmla="val 1142319"/>
                <a:gd name="adj3" fmla="val 20504682"/>
                <a:gd name="adj4" fmla="val 16206638"/>
                <a:gd name="adj5" fmla="val 125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Arrow: Circular 21">
              <a:extLst>
                <a:ext uri="{FF2B5EF4-FFF2-40B4-BE49-F238E27FC236}">
                  <a16:creationId xmlns:a16="http://schemas.microsoft.com/office/drawing/2014/main" id="{9EC41559-3C19-415F-A74D-B863227CD5DE}"/>
                </a:ext>
              </a:extLst>
            </p:cNvPr>
            <p:cNvSpPr/>
            <p:nvPr/>
          </p:nvSpPr>
          <p:spPr>
            <a:xfrm flipH="1">
              <a:off x="3171334" y="3441368"/>
              <a:ext cx="1734532" cy="1734532"/>
            </a:xfrm>
            <a:prstGeom prst="circularArrow">
              <a:avLst>
                <a:gd name="adj1" fmla="val 8334"/>
                <a:gd name="adj2" fmla="val 1142319"/>
                <a:gd name="adj3" fmla="val 20457683"/>
                <a:gd name="adj4" fmla="val 16228602"/>
                <a:gd name="adj5" fmla="val 125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C7C1051-A331-4E23-AC69-DD177C839094}"/>
              </a:ext>
            </a:extLst>
          </p:cNvPr>
          <p:cNvSpPr txBox="1"/>
          <p:nvPr/>
        </p:nvSpPr>
        <p:spPr>
          <a:xfrm>
            <a:off x="34880" y="5333512"/>
            <a:ext cx="107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1 Team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F5546B-1DA2-4606-ABDD-F89FB240B5B7}"/>
              </a:ext>
            </a:extLst>
          </p:cNvPr>
          <p:cNvSpPr txBox="1"/>
          <p:nvPr/>
        </p:nvSpPr>
        <p:spPr>
          <a:xfrm>
            <a:off x="2395502" y="5401464"/>
            <a:ext cx="1090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Discipline 2 Team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AF4D8D-0883-440F-9831-47147FB8295C}"/>
              </a:ext>
            </a:extLst>
          </p:cNvPr>
          <p:cNvSpPr txBox="1"/>
          <p:nvPr/>
        </p:nvSpPr>
        <p:spPr>
          <a:xfrm>
            <a:off x="237379" y="3900535"/>
            <a:ext cx="3009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</a:t>
            </a:r>
            <a:r>
              <a:rPr lang="en-US" i="1" dirty="0">
                <a:solidFill>
                  <a:prstClr val="black"/>
                </a:solidFill>
                <a:latin typeface="Calibri" panose="020F0502020204030204"/>
              </a:rPr>
              <a:t>coupled together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black"/>
                </a:solidFill>
                <a:latin typeface="Calibri" panose="020F0502020204030204"/>
              </a:rPr>
              <a:t>No m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anual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iteration required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C5CE9FF-D8EF-4160-A5C5-1A466DA1E564}"/>
              </a:ext>
            </a:extLst>
          </p:cNvPr>
          <p:cNvGrpSpPr/>
          <p:nvPr/>
        </p:nvGrpSpPr>
        <p:grpSpPr>
          <a:xfrm rot="10800000">
            <a:off x="888251" y="5208497"/>
            <a:ext cx="1734532" cy="1734532"/>
            <a:chOff x="3171334" y="3441368"/>
            <a:chExt cx="1734532" cy="1734532"/>
          </a:xfrm>
          <a:solidFill>
            <a:srgbClr val="C00000"/>
          </a:solidFill>
        </p:grpSpPr>
        <p:sp>
          <p:nvSpPr>
            <p:cNvPr id="32" name="Arrow: Circular 31">
              <a:extLst>
                <a:ext uri="{FF2B5EF4-FFF2-40B4-BE49-F238E27FC236}">
                  <a16:creationId xmlns:a16="http://schemas.microsoft.com/office/drawing/2014/main" id="{66FDB77C-27C7-4B70-818E-DA8CB15CD119}"/>
                </a:ext>
              </a:extLst>
            </p:cNvPr>
            <p:cNvSpPr/>
            <p:nvPr/>
          </p:nvSpPr>
          <p:spPr>
            <a:xfrm>
              <a:off x="3171334" y="3441368"/>
              <a:ext cx="1734532" cy="1734532"/>
            </a:xfrm>
            <a:prstGeom prst="circularArrow">
              <a:avLst>
                <a:gd name="adj1" fmla="val 8022"/>
                <a:gd name="adj2" fmla="val 1142319"/>
                <a:gd name="adj3" fmla="val 20504682"/>
                <a:gd name="adj4" fmla="val 16206638"/>
                <a:gd name="adj5" fmla="val 125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Arrow: Circular 32">
              <a:extLst>
                <a:ext uri="{FF2B5EF4-FFF2-40B4-BE49-F238E27FC236}">
                  <a16:creationId xmlns:a16="http://schemas.microsoft.com/office/drawing/2014/main" id="{C6EAEE9D-CDA9-453B-905A-36C94ECDD2FD}"/>
                </a:ext>
              </a:extLst>
            </p:cNvPr>
            <p:cNvSpPr/>
            <p:nvPr/>
          </p:nvSpPr>
          <p:spPr>
            <a:xfrm flipH="1">
              <a:off x="3171334" y="3441368"/>
              <a:ext cx="1734532" cy="1734532"/>
            </a:xfrm>
            <a:prstGeom prst="circularArrow">
              <a:avLst>
                <a:gd name="adj1" fmla="val 8334"/>
                <a:gd name="adj2" fmla="val 1142319"/>
                <a:gd name="adj3" fmla="val 20457683"/>
                <a:gd name="adj4" fmla="val 16228602"/>
                <a:gd name="adj5" fmla="val 12500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AB3690E-0FAF-4B9B-AAF6-22C2CC62F186}"/>
              </a:ext>
            </a:extLst>
          </p:cNvPr>
          <p:cNvSpPr/>
          <p:nvPr/>
        </p:nvSpPr>
        <p:spPr bwMode="auto">
          <a:xfrm rot="2627113">
            <a:off x="1369589" y="5078538"/>
            <a:ext cx="951929" cy="1292184"/>
          </a:xfrm>
          <a:custGeom>
            <a:avLst/>
            <a:gdLst>
              <a:gd name="connsiteX0" fmla="*/ 12831 w 670056"/>
              <a:gd name="connsiteY0" fmla="*/ 0 h 486499"/>
              <a:gd name="connsiteX1" fmla="*/ 12831 w 670056"/>
              <a:gd name="connsiteY1" fmla="*/ 257175 h 486499"/>
              <a:gd name="connsiteX2" fmla="*/ 146181 w 670056"/>
              <a:gd name="connsiteY2" fmla="*/ 76200 h 486499"/>
              <a:gd name="connsiteX3" fmla="*/ 165231 w 670056"/>
              <a:gd name="connsiteY3" fmla="*/ 295275 h 486499"/>
              <a:gd name="connsiteX4" fmla="*/ 270006 w 670056"/>
              <a:gd name="connsiteY4" fmla="*/ 142875 h 486499"/>
              <a:gd name="connsiteX5" fmla="*/ 279531 w 670056"/>
              <a:gd name="connsiteY5" fmla="*/ 342900 h 486499"/>
              <a:gd name="connsiteX6" fmla="*/ 412881 w 670056"/>
              <a:gd name="connsiteY6" fmla="*/ 209550 h 486499"/>
              <a:gd name="connsiteX7" fmla="*/ 412881 w 670056"/>
              <a:gd name="connsiteY7" fmla="*/ 381000 h 486499"/>
              <a:gd name="connsiteX8" fmla="*/ 498606 w 670056"/>
              <a:gd name="connsiteY8" fmla="*/ 295275 h 486499"/>
              <a:gd name="connsiteX9" fmla="*/ 498606 w 670056"/>
              <a:gd name="connsiteY9" fmla="*/ 438150 h 486499"/>
              <a:gd name="connsiteX10" fmla="*/ 574806 w 670056"/>
              <a:gd name="connsiteY10" fmla="*/ 381000 h 486499"/>
              <a:gd name="connsiteX11" fmla="*/ 593856 w 670056"/>
              <a:gd name="connsiteY11" fmla="*/ 485775 h 486499"/>
              <a:gd name="connsiteX12" fmla="*/ 670056 w 670056"/>
              <a:gd name="connsiteY12" fmla="*/ 419100 h 48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0056" h="486499">
                <a:moveTo>
                  <a:pt x="12831" y="0"/>
                </a:moveTo>
                <a:cubicBezTo>
                  <a:pt x="1718" y="122237"/>
                  <a:pt x="-9394" y="244475"/>
                  <a:pt x="12831" y="257175"/>
                </a:cubicBezTo>
                <a:cubicBezTo>
                  <a:pt x="35056" y="269875"/>
                  <a:pt x="120781" y="69850"/>
                  <a:pt x="146181" y="76200"/>
                </a:cubicBezTo>
                <a:cubicBezTo>
                  <a:pt x="171581" y="82550"/>
                  <a:pt x="144594" y="284163"/>
                  <a:pt x="165231" y="295275"/>
                </a:cubicBezTo>
                <a:cubicBezTo>
                  <a:pt x="185868" y="306387"/>
                  <a:pt x="250956" y="134938"/>
                  <a:pt x="270006" y="142875"/>
                </a:cubicBezTo>
                <a:cubicBezTo>
                  <a:pt x="289056" y="150812"/>
                  <a:pt x="255719" y="331788"/>
                  <a:pt x="279531" y="342900"/>
                </a:cubicBezTo>
                <a:cubicBezTo>
                  <a:pt x="303344" y="354013"/>
                  <a:pt x="390656" y="203200"/>
                  <a:pt x="412881" y="209550"/>
                </a:cubicBezTo>
                <a:cubicBezTo>
                  <a:pt x="435106" y="215900"/>
                  <a:pt x="398594" y="366713"/>
                  <a:pt x="412881" y="381000"/>
                </a:cubicBezTo>
                <a:cubicBezTo>
                  <a:pt x="427168" y="395287"/>
                  <a:pt x="484319" y="285750"/>
                  <a:pt x="498606" y="295275"/>
                </a:cubicBezTo>
                <a:cubicBezTo>
                  <a:pt x="512893" y="304800"/>
                  <a:pt x="485906" y="423863"/>
                  <a:pt x="498606" y="438150"/>
                </a:cubicBezTo>
                <a:cubicBezTo>
                  <a:pt x="511306" y="452438"/>
                  <a:pt x="558931" y="373063"/>
                  <a:pt x="574806" y="381000"/>
                </a:cubicBezTo>
                <a:cubicBezTo>
                  <a:pt x="590681" y="388937"/>
                  <a:pt x="577981" y="479425"/>
                  <a:pt x="593856" y="485775"/>
                </a:cubicBezTo>
                <a:cubicBezTo>
                  <a:pt x="609731" y="492125"/>
                  <a:pt x="639893" y="455612"/>
                  <a:pt x="670056" y="419100"/>
                </a:cubicBezTo>
              </a:path>
            </a:pathLst>
          </a:custGeom>
          <a:noFill/>
          <a:ln w="28575" cap="flat" cmpd="sng" algn="ctr">
            <a:solidFill>
              <a:schemeClr val="tx2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accent4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F791CD-E6C4-4405-ACE0-EB84FA6ABF41}"/>
              </a:ext>
            </a:extLst>
          </p:cNvPr>
          <p:cNvSpPr/>
          <p:nvPr/>
        </p:nvSpPr>
        <p:spPr bwMode="auto">
          <a:xfrm>
            <a:off x="1075155" y="4627464"/>
            <a:ext cx="1360723" cy="2105416"/>
          </a:xfrm>
          <a:custGeom>
            <a:avLst/>
            <a:gdLst>
              <a:gd name="connsiteX0" fmla="*/ 680829 w 1360333"/>
              <a:gd name="connsiteY0" fmla="*/ 467 h 2058183"/>
              <a:gd name="connsiteX1" fmla="*/ 957054 w 1360333"/>
              <a:gd name="connsiteY1" fmla="*/ 67142 h 2058183"/>
              <a:gd name="connsiteX2" fmla="*/ 1185654 w 1360333"/>
              <a:gd name="connsiteY2" fmla="*/ 257642 h 2058183"/>
              <a:gd name="connsiteX3" fmla="*/ 1338054 w 1360333"/>
              <a:gd name="connsiteY3" fmla="*/ 619592 h 2058183"/>
              <a:gd name="connsiteX4" fmla="*/ 1347579 w 1360333"/>
              <a:gd name="connsiteY4" fmla="*/ 1429217 h 2058183"/>
              <a:gd name="connsiteX5" fmla="*/ 1223754 w 1360333"/>
              <a:gd name="connsiteY5" fmla="*/ 1772117 h 2058183"/>
              <a:gd name="connsiteX6" fmla="*/ 985629 w 1360333"/>
              <a:gd name="connsiteY6" fmla="*/ 1972142 h 2058183"/>
              <a:gd name="connsiteX7" fmla="*/ 690354 w 1360333"/>
              <a:gd name="connsiteY7" fmla="*/ 2057867 h 2058183"/>
              <a:gd name="connsiteX8" fmla="*/ 385554 w 1360333"/>
              <a:gd name="connsiteY8" fmla="*/ 1991192 h 2058183"/>
              <a:gd name="connsiteX9" fmla="*/ 156954 w 1360333"/>
              <a:gd name="connsiteY9" fmla="*/ 1762592 h 2058183"/>
              <a:gd name="connsiteX10" fmla="*/ 14079 w 1360333"/>
              <a:gd name="connsiteY10" fmla="*/ 1419692 h 2058183"/>
              <a:gd name="connsiteX11" fmla="*/ 23604 w 1360333"/>
              <a:gd name="connsiteY11" fmla="*/ 648167 h 2058183"/>
              <a:gd name="connsiteX12" fmla="*/ 176004 w 1360333"/>
              <a:gd name="connsiteY12" fmla="*/ 248117 h 2058183"/>
              <a:gd name="connsiteX13" fmla="*/ 452229 w 1360333"/>
              <a:gd name="connsiteY13" fmla="*/ 48092 h 2058183"/>
              <a:gd name="connsiteX14" fmla="*/ 680829 w 1360333"/>
              <a:gd name="connsiteY14" fmla="*/ 467 h 205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60333" h="2058183">
                <a:moveTo>
                  <a:pt x="680829" y="467"/>
                </a:moveTo>
                <a:cubicBezTo>
                  <a:pt x="764966" y="3642"/>
                  <a:pt x="872917" y="24280"/>
                  <a:pt x="957054" y="67142"/>
                </a:cubicBezTo>
                <a:cubicBezTo>
                  <a:pt x="1041191" y="110004"/>
                  <a:pt x="1122154" y="165567"/>
                  <a:pt x="1185654" y="257642"/>
                </a:cubicBezTo>
                <a:cubicBezTo>
                  <a:pt x="1249154" y="349717"/>
                  <a:pt x="1311067" y="424330"/>
                  <a:pt x="1338054" y="619592"/>
                </a:cubicBezTo>
                <a:cubicBezTo>
                  <a:pt x="1365042" y="814855"/>
                  <a:pt x="1366629" y="1237129"/>
                  <a:pt x="1347579" y="1429217"/>
                </a:cubicBezTo>
                <a:cubicBezTo>
                  <a:pt x="1328529" y="1621305"/>
                  <a:pt x="1284079" y="1681629"/>
                  <a:pt x="1223754" y="1772117"/>
                </a:cubicBezTo>
                <a:cubicBezTo>
                  <a:pt x="1163429" y="1862605"/>
                  <a:pt x="1074529" y="1924517"/>
                  <a:pt x="985629" y="1972142"/>
                </a:cubicBezTo>
                <a:cubicBezTo>
                  <a:pt x="896729" y="2019767"/>
                  <a:pt x="790366" y="2054692"/>
                  <a:pt x="690354" y="2057867"/>
                </a:cubicBezTo>
                <a:cubicBezTo>
                  <a:pt x="590342" y="2061042"/>
                  <a:pt x="474454" y="2040405"/>
                  <a:pt x="385554" y="1991192"/>
                </a:cubicBezTo>
                <a:cubicBezTo>
                  <a:pt x="296654" y="1941980"/>
                  <a:pt x="218866" y="1857842"/>
                  <a:pt x="156954" y="1762592"/>
                </a:cubicBezTo>
                <a:cubicBezTo>
                  <a:pt x="95042" y="1667342"/>
                  <a:pt x="36304" y="1605429"/>
                  <a:pt x="14079" y="1419692"/>
                </a:cubicBezTo>
                <a:cubicBezTo>
                  <a:pt x="-8146" y="1233955"/>
                  <a:pt x="-3384" y="843430"/>
                  <a:pt x="23604" y="648167"/>
                </a:cubicBezTo>
                <a:cubicBezTo>
                  <a:pt x="50591" y="452905"/>
                  <a:pt x="104567" y="348129"/>
                  <a:pt x="176004" y="248117"/>
                </a:cubicBezTo>
                <a:cubicBezTo>
                  <a:pt x="247441" y="148105"/>
                  <a:pt x="368091" y="86192"/>
                  <a:pt x="452229" y="48092"/>
                </a:cubicBezTo>
                <a:cubicBezTo>
                  <a:pt x="536366" y="9992"/>
                  <a:pt x="596692" y="-2708"/>
                  <a:pt x="680829" y="467"/>
                </a:cubicBezTo>
                <a:close/>
              </a:path>
            </a:pathLst>
          </a:custGeom>
          <a:noFill/>
          <a:ln w="28575" cap="flat" cmpd="sng" algn="ctr">
            <a:solidFill>
              <a:schemeClr val="tx2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680829 w 1360333"/>
                      <a:gd name="connsiteY0" fmla="*/ 467 h 2058183"/>
                      <a:gd name="connsiteX1" fmla="*/ 957054 w 1360333"/>
                      <a:gd name="connsiteY1" fmla="*/ 67142 h 2058183"/>
                      <a:gd name="connsiteX2" fmla="*/ 1185654 w 1360333"/>
                      <a:gd name="connsiteY2" fmla="*/ 257642 h 2058183"/>
                      <a:gd name="connsiteX3" fmla="*/ 1338054 w 1360333"/>
                      <a:gd name="connsiteY3" fmla="*/ 619592 h 2058183"/>
                      <a:gd name="connsiteX4" fmla="*/ 1347579 w 1360333"/>
                      <a:gd name="connsiteY4" fmla="*/ 1429217 h 2058183"/>
                      <a:gd name="connsiteX5" fmla="*/ 1223754 w 1360333"/>
                      <a:gd name="connsiteY5" fmla="*/ 1772117 h 2058183"/>
                      <a:gd name="connsiteX6" fmla="*/ 985629 w 1360333"/>
                      <a:gd name="connsiteY6" fmla="*/ 1972142 h 2058183"/>
                      <a:gd name="connsiteX7" fmla="*/ 690354 w 1360333"/>
                      <a:gd name="connsiteY7" fmla="*/ 2057867 h 2058183"/>
                      <a:gd name="connsiteX8" fmla="*/ 385554 w 1360333"/>
                      <a:gd name="connsiteY8" fmla="*/ 1991192 h 2058183"/>
                      <a:gd name="connsiteX9" fmla="*/ 156954 w 1360333"/>
                      <a:gd name="connsiteY9" fmla="*/ 1762592 h 2058183"/>
                      <a:gd name="connsiteX10" fmla="*/ 14079 w 1360333"/>
                      <a:gd name="connsiteY10" fmla="*/ 1419692 h 2058183"/>
                      <a:gd name="connsiteX11" fmla="*/ 23604 w 1360333"/>
                      <a:gd name="connsiteY11" fmla="*/ 648167 h 2058183"/>
                      <a:gd name="connsiteX12" fmla="*/ 176004 w 1360333"/>
                      <a:gd name="connsiteY12" fmla="*/ 248117 h 2058183"/>
                      <a:gd name="connsiteX13" fmla="*/ 452229 w 1360333"/>
                      <a:gd name="connsiteY13" fmla="*/ 48092 h 2058183"/>
                      <a:gd name="connsiteX14" fmla="*/ 680829 w 1360333"/>
                      <a:gd name="connsiteY14" fmla="*/ 467 h 2058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360333" h="2058183" extrusionOk="0">
                        <a:moveTo>
                          <a:pt x="680829" y="467"/>
                        </a:moveTo>
                        <a:cubicBezTo>
                          <a:pt x="758486" y="-355"/>
                          <a:pt x="859323" y="29382"/>
                          <a:pt x="957054" y="67142"/>
                        </a:cubicBezTo>
                        <a:cubicBezTo>
                          <a:pt x="1045856" y="110986"/>
                          <a:pt x="1110573" y="165935"/>
                          <a:pt x="1185654" y="257642"/>
                        </a:cubicBezTo>
                        <a:cubicBezTo>
                          <a:pt x="1241712" y="356985"/>
                          <a:pt x="1309641" y="432214"/>
                          <a:pt x="1338054" y="619592"/>
                        </a:cubicBezTo>
                        <a:cubicBezTo>
                          <a:pt x="1340798" y="801591"/>
                          <a:pt x="1381834" y="1244394"/>
                          <a:pt x="1347579" y="1429217"/>
                        </a:cubicBezTo>
                        <a:cubicBezTo>
                          <a:pt x="1342814" y="1623000"/>
                          <a:pt x="1285211" y="1679300"/>
                          <a:pt x="1223754" y="1772117"/>
                        </a:cubicBezTo>
                        <a:cubicBezTo>
                          <a:pt x="1160370" y="1862137"/>
                          <a:pt x="1071437" y="1927428"/>
                          <a:pt x="985629" y="1972142"/>
                        </a:cubicBezTo>
                        <a:cubicBezTo>
                          <a:pt x="896340" y="2016056"/>
                          <a:pt x="786154" y="2060546"/>
                          <a:pt x="690354" y="2057867"/>
                        </a:cubicBezTo>
                        <a:cubicBezTo>
                          <a:pt x="597676" y="2065148"/>
                          <a:pt x="492271" y="2044689"/>
                          <a:pt x="385554" y="1991192"/>
                        </a:cubicBezTo>
                        <a:cubicBezTo>
                          <a:pt x="286155" y="1940282"/>
                          <a:pt x="227924" y="1865250"/>
                          <a:pt x="156954" y="1762592"/>
                        </a:cubicBezTo>
                        <a:cubicBezTo>
                          <a:pt x="104413" y="1681291"/>
                          <a:pt x="37818" y="1621112"/>
                          <a:pt x="14079" y="1419692"/>
                        </a:cubicBezTo>
                        <a:cubicBezTo>
                          <a:pt x="7413" y="1257922"/>
                          <a:pt x="9721" y="859482"/>
                          <a:pt x="23604" y="648167"/>
                        </a:cubicBezTo>
                        <a:cubicBezTo>
                          <a:pt x="62659" y="442339"/>
                          <a:pt x="107123" y="336107"/>
                          <a:pt x="176004" y="248117"/>
                        </a:cubicBezTo>
                        <a:cubicBezTo>
                          <a:pt x="243314" y="148783"/>
                          <a:pt x="358809" y="79787"/>
                          <a:pt x="452229" y="48092"/>
                        </a:cubicBezTo>
                        <a:cubicBezTo>
                          <a:pt x="531278" y="9631"/>
                          <a:pt x="593233" y="-9758"/>
                          <a:pt x="680829" y="46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40" name="Picture 4" descr="Dynamic Analysis of the STARC-ABL Propulsion System">
            <a:extLst>
              <a:ext uri="{FF2B5EF4-FFF2-40B4-BE49-F238E27FC236}">
                <a16:creationId xmlns:a16="http://schemas.microsoft.com/office/drawing/2014/main" id="{38A4D053-65A4-4D57-97F2-959F61024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4" b="91538" l="4134" r="95866">
                        <a14:foregroundMark x1="83721" y1="20000" x2="95866" y2="6923"/>
                        <a14:foregroundMark x1="69509" y1="28462" x2="80103" y2="17692"/>
                        <a14:foregroundMark x1="4134" y1="91538" x2="11111" y2="79231"/>
                        <a14:foregroundMark x1="74935" y1="22308" x2="82946" y2="13846"/>
                        <a14:foregroundMark x1="85013" y1="13846" x2="73127" y2="21538"/>
                        <a14:foregroundMark x1="75711" y1="16923" x2="75711" y2="16923"/>
                        <a14:foregroundMark x1="75452" y1="11538" x2="75452" y2="11538"/>
                        <a14:foregroundMark x1="78036" y1="10769" x2="78036" y2="10769"/>
                        <a14:foregroundMark x1="81137" y1="10769" x2="81137" y2="10769"/>
                        <a14:foregroundMark x1="80362" y1="10000" x2="80362" y2="10000"/>
                        <a14:backgroundMark x1="63307" y1="40000" x2="64599" y2="38462"/>
                        <a14:backgroundMark x1="64858" y1="38462" x2="66667" y2="35385"/>
                        <a14:backgroundMark x1="67183" y1="35385" x2="67700" y2="32308"/>
                        <a14:backgroundMark x1="68475" y1="33077" x2="68475" y2="33077"/>
                        <a14:backgroundMark x1="66667" y1="38462" x2="66667" y2="38462"/>
                        <a14:backgroundMark x1="64599" y1="43846" x2="64599" y2="43846"/>
                        <a14:backgroundMark x1="63566" y1="47692" x2="63566" y2="47692"/>
                        <a14:backgroundMark x1="68992" y1="33077" x2="68992" y2="33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840" y="3223677"/>
            <a:ext cx="2393904" cy="80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0F82F14-1DFA-4CD0-AF1A-C356F71AFE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36" b="93642" l="3734" r="96888">
                        <a14:foregroundMark x1="96888" y1="59249" x2="79668" y2="50867"/>
                        <a14:foregroundMark x1="62241" y1="7225" x2="56432" y2="23410"/>
                        <a14:foregroundMark x1="56432" y1="23410" x2="50830" y2="29191"/>
                        <a14:foregroundMark x1="59751" y1="12717" x2="62033" y2="6936"/>
                        <a14:foregroundMark x1="30705" y1="47977" x2="35477" y2="41040"/>
                        <a14:foregroundMark x1="3734" y1="93642" x2="12656" y2="83237"/>
                        <a14:foregroundMark x1="4564" y1="89017" x2="30498" y2="63295"/>
                        <a14:foregroundMark x1="30498" y1="63295" x2="35892" y2="50578"/>
                        <a14:foregroundMark x1="37344" y1="69942" x2="15768" y2="84393"/>
                        <a14:foregroundMark x1="15768" y1="84393" x2="9336" y2="91908"/>
                        <a14:foregroundMark x1="15768" y1="87283" x2="15768" y2="87283"/>
                        <a14:foregroundMark x1="24896" y1="80058" x2="24896" y2="80058"/>
                        <a14:foregroundMark x1="32780" y1="74277" x2="32780" y2="74277"/>
                        <a14:foregroundMark x1="40249" y1="67630" x2="40249" y2="67630"/>
                        <a14:foregroundMark x1="42531" y1="67341" x2="42531" y2="67341"/>
                        <a14:foregroundMark x1="39419" y1="68497" x2="39419" y2="68497"/>
                        <a14:foregroundMark x1="64730" y1="18497" x2="64730" y2="18497"/>
                        <a14:foregroundMark x1="64523" y1="13295" x2="64523" y2="13295"/>
                        <a14:foregroundMark x1="64730" y1="16185" x2="64730" y2="16185"/>
                        <a14:foregroundMark x1="65145" y1="21676" x2="65145" y2="2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159615" y="2884141"/>
            <a:ext cx="1939072" cy="1391949"/>
          </a:xfrm>
          <a:prstGeom prst="rect">
            <a:avLst/>
          </a:prstGeom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A9A0F89-B278-43CD-B30F-B096A00B9EA2}"/>
              </a:ext>
            </a:extLst>
          </p:cNvPr>
          <p:cNvSpPr/>
          <p:nvPr/>
        </p:nvSpPr>
        <p:spPr bwMode="auto">
          <a:xfrm rot="10800000" flipH="1">
            <a:off x="5932591" y="2143860"/>
            <a:ext cx="4184906" cy="2963789"/>
          </a:xfrm>
          <a:custGeom>
            <a:avLst/>
            <a:gdLst>
              <a:gd name="connsiteX0" fmla="*/ 1787323 w 4184906"/>
              <a:gd name="connsiteY0" fmla="*/ 2963789 h 2963789"/>
              <a:gd name="connsiteX1" fmla="*/ 1791002 w 4184906"/>
              <a:gd name="connsiteY1" fmla="*/ 2963789 h 2963789"/>
              <a:gd name="connsiteX2" fmla="*/ 2393904 w 4184906"/>
              <a:gd name="connsiteY2" fmla="*/ 2963789 h 2963789"/>
              <a:gd name="connsiteX3" fmla="*/ 2397583 w 4184906"/>
              <a:gd name="connsiteY3" fmla="*/ 2963789 h 2963789"/>
              <a:gd name="connsiteX4" fmla="*/ 2397583 w 4184906"/>
              <a:gd name="connsiteY4" fmla="*/ 2834588 h 2963789"/>
              <a:gd name="connsiteX5" fmla="*/ 3417666 w 4184906"/>
              <a:gd name="connsiteY5" fmla="*/ 1814505 h 2963789"/>
              <a:gd name="connsiteX6" fmla="*/ 3417668 w 4184906"/>
              <a:gd name="connsiteY6" fmla="*/ 1814505 h 2963789"/>
              <a:gd name="connsiteX7" fmla="*/ 3417668 w 4184906"/>
              <a:gd name="connsiteY7" fmla="*/ 2354729 h 2963789"/>
              <a:gd name="connsiteX8" fmla="*/ 4184906 w 4184906"/>
              <a:gd name="connsiteY8" fmla="*/ 1511215 h 2963789"/>
              <a:gd name="connsiteX9" fmla="*/ 3417668 w 4184906"/>
              <a:gd name="connsiteY9" fmla="*/ 667701 h 2963789"/>
              <a:gd name="connsiteX10" fmla="*/ 3417668 w 4184906"/>
              <a:gd name="connsiteY10" fmla="*/ 1207925 h 2963789"/>
              <a:gd name="connsiteX11" fmla="*/ 3417666 w 4184906"/>
              <a:gd name="connsiteY11" fmla="*/ 1207924 h 2963789"/>
              <a:gd name="connsiteX12" fmla="*/ 2508183 w 4184906"/>
              <a:gd name="connsiteY12" fmla="*/ 1485733 h 2963789"/>
              <a:gd name="connsiteX13" fmla="*/ 2390777 w 4184906"/>
              <a:gd name="connsiteY13" fmla="*/ 1573527 h 2963789"/>
              <a:gd name="connsiteX14" fmla="*/ 2390777 w 4184906"/>
              <a:gd name="connsiteY14" fmla="*/ 772418 h 2963789"/>
              <a:gd name="connsiteX15" fmla="*/ 2939458 w 4184906"/>
              <a:gd name="connsiteY15" fmla="*/ 772418 h 2963789"/>
              <a:gd name="connsiteX16" fmla="*/ 2092453 w 4184906"/>
              <a:gd name="connsiteY16" fmla="*/ 0 h 2963789"/>
              <a:gd name="connsiteX17" fmla="*/ 1245448 w 4184906"/>
              <a:gd name="connsiteY17" fmla="*/ 772418 h 2963789"/>
              <a:gd name="connsiteX18" fmla="*/ 1794130 w 4184906"/>
              <a:gd name="connsiteY18" fmla="*/ 772418 h 2963789"/>
              <a:gd name="connsiteX19" fmla="*/ 1794130 w 4184906"/>
              <a:gd name="connsiteY19" fmla="*/ 1573527 h 2963789"/>
              <a:gd name="connsiteX20" fmla="*/ 1676724 w 4184906"/>
              <a:gd name="connsiteY20" fmla="*/ 1485733 h 2963789"/>
              <a:gd name="connsiteX21" fmla="*/ 767240 w 4184906"/>
              <a:gd name="connsiteY21" fmla="*/ 1207924 h 2963789"/>
              <a:gd name="connsiteX22" fmla="*/ 767238 w 4184906"/>
              <a:gd name="connsiteY22" fmla="*/ 1207925 h 2963789"/>
              <a:gd name="connsiteX23" fmla="*/ 767238 w 4184906"/>
              <a:gd name="connsiteY23" fmla="*/ 667701 h 2963789"/>
              <a:gd name="connsiteX24" fmla="*/ 0 w 4184906"/>
              <a:gd name="connsiteY24" fmla="*/ 1511215 h 2963789"/>
              <a:gd name="connsiteX25" fmla="*/ 767238 w 4184906"/>
              <a:gd name="connsiteY25" fmla="*/ 2354729 h 2963789"/>
              <a:gd name="connsiteX26" fmla="*/ 767238 w 4184906"/>
              <a:gd name="connsiteY26" fmla="*/ 1814505 h 2963789"/>
              <a:gd name="connsiteX27" fmla="*/ 767240 w 4184906"/>
              <a:gd name="connsiteY27" fmla="*/ 1814505 h 2963789"/>
              <a:gd name="connsiteX28" fmla="*/ 1787323 w 4184906"/>
              <a:gd name="connsiteY28" fmla="*/ 2834588 h 296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84906" h="2963789">
                <a:moveTo>
                  <a:pt x="1787323" y="2963789"/>
                </a:moveTo>
                <a:lnTo>
                  <a:pt x="1791002" y="2963789"/>
                </a:lnTo>
                <a:lnTo>
                  <a:pt x="2393904" y="2963789"/>
                </a:lnTo>
                <a:lnTo>
                  <a:pt x="2397583" y="2963789"/>
                </a:lnTo>
                <a:lnTo>
                  <a:pt x="2397583" y="2834588"/>
                </a:lnTo>
                <a:cubicBezTo>
                  <a:pt x="2397583" y="2271212"/>
                  <a:pt x="2854290" y="1814505"/>
                  <a:pt x="3417666" y="1814505"/>
                </a:cubicBezTo>
                <a:lnTo>
                  <a:pt x="3417668" y="1814505"/>
                </a:lnTo>
                <a:lnTo>
                  <a:pt x="3417668" y="2354729"/>
                </a:lnTo>
                <a:lnTo>
                  <a:pt x="4184906" y="1511215"/>
                </a:lnTo>
                <a:lnTo>
                  <a:pt x="3417668" y="667701"/>
                </a:lnTo>
                <a:lnTo>
                  <a:pt x="3417668" y="1207925"/>
                </a:lnTo>
                <a:cubicBezTo>
                  <a:pt x="3417667" y="1207925"/>
                  <a:pt x="3417667" y="1207924"/>
                  <a:pt x="3417666" y="1207924"/>
                </a:cubicBezTo>
                <a:cubicBezTo>
                  <a:pt x="3080773" y="1207924"/>
                  <a:pt x="2767800" y="1310339"/>
                  <a:pt x="2508183" y="1485733"/>
                </a:cubicBezTo>
                <a:lnTo>
                  <a:pt x="2390777" y="1573527"/>
                </a:lnTo>
                <a:lnTo>
                  <a:pt x="2390777" y="772418"/>
                </a:lnTo>
                <a:lnTo>
                  <a:pt x="2939458" y="772418"/>
                </a:lnTo>
                <a:lnTo>
                  <a:pt x="2092453" y="0"/>
                </a:lnTo>
                <a:lnTo>
                  <a:pt x="1245448" y="772418"/>
                </a:lnTo>
                <a:lnTo>
                  <a:pt x="1794130" y="772418"/>
                </a:lnTo>
                <a:lnTo>
                  <a:pt x="1794130" y="1573527"/>
                </a:lnTo>
                <a:lnTo>
                  <a:pt x="1676724" y="1485733"/>
                </a:lnTo>
                <a:cubicBezTo>
                  <a:pt x="1417106" y="1310339"/>
                  <a:pt x="1104134" y="1207924"/>
                  <a:pt x="767240" y="1207924"/>
                </a:cubicBezTo>
                <a:cubicBezTo>
                  <a:pt x="767239" y="1207924"/>
                  <a:pt x="767239" y="1207925"/>
                  <a:pt x="767238" y="1207925"/>
                </a:cubicBezTo>
                <a:lnTo>
                  <a:pt x="767238" y="667701"/>
                </a:lnTo>
                <a:lnTo>
                  <a:pt x="0" y="1511215"/>
                </a:lnTo>
                <a:lnTo>
                  <a:pt x="767238" y="2354729"/>
                </a:lnTo>
                <a:lnTo>
                  <a:pt x="767238" y="1814505"/>
                </a:lnTo>
                <a:lnTo>
                  <a:pt x="767240" y="1814505"/>
                </a:lnTo>
                <a:cubicBezTo>
                  <a:pt x="1330616" y="1814505"/>
                  <a:pt x="1787323" y="2271212"/>
                  <a:pt x="1787323" y="2834588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Aviary Design Method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A948A18-4D09-4D85-ABFD-2AE54A181311}"/>
              </a:ext>
            </a:extLst>
          </p:cNvPr>
          <p:cNvSpPr/>
          <p:nvPr/>
        </p:nvSpPr>
        <p:spPr bwMode="auto">
          <a:xfrm>
            <a:off x="7496126" y="1524199"/>
            <a:ext cx="1057836" cy="493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Aircraft Description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E2273A7-FE3A-49EE-AC1F-19663BB6B7CE}"/>
              </a:ext>
            </a:extLst>
          </p:cNvPr>
          <p:cNvSpPr txBox="1"/>
          <p:nvPr/>
        </p:nvSpPr>
        <p:spPr>
          <a:xfrm>
            <a:off x="93313" y="1310659"/>
            <a:ext cx="54648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Retains modeling capability of FLOPS/GASP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Allows tight coupling/integration of disciplines by </a:t>
            </a:r>
          </a:p>
          <a:p>
            <a:r>
              <a:rPr lang="en-US" dirty="0"/>
              <a:t>    putting all disciplines in the same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Builds new tools with valid assumptions</a:t>
            </a:r>
          </a:p>
          <a:p>
            <a:endParaRPr lang="en-US" dirty="0"/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C45317F1-0310-476E-8AD0-94AABDB4FE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850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C5DC-FE2A-421B-8DD2-A2D5B403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of Operations: What are We Going to Talk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0555E-DC8F-4915-B7C3-D4B1BB4CD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Why we need Aviary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What Aviary does/what its job is</a:t>
            </a:r>
            <a:endParaRPr lang="en-US" sz="36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661866-424B-44E9-BFE2-ADBD9EDB3D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657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B90463-16DE-4B85-91C7-2ABAECA6B637}"/>
              </a:ext>
            </a:extLst>
          </p:cNvPr>
          <p:cNvSpPr txBox="1"/>
          <p:nvPr/>
        </p:nvSpPr>
        <p:spPr>
          <a:xfrm>
            <a:off x="851180" y="2165779"/>
            <a:ext cx="104917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Combine and replicate the capabilities of legacy codes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Use a modern code architecture built on                            , to construct modular components that can be easily modified or replaced with custom tools or methods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Perform coupled optimization with                            ,               , and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Provide capability to analyze advanced future aircraft concepts, including EAP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Open-source release for maximum impact to the aerospace research community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260F2B-2E7F-4D15-8AA3-FB598B23B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Aviary?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F7392-A2AE-41F5-B530-17CB8EDF1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149" y="1309439"/>
            <a:ext cx="11571817" cy="82422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            is NASA’s next-generation aircraft modeling and optimization framework. Our goals are to: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OpenMDAO.org | An open-source framework for efficient multidisciplinary  optimization.">
            <a:extLst>
              <a:ext uri="{FF2B5EF4-FFF2-40B4-BE49-F238E27FC236}">
                <a16:creationId xmlns:a16="http://schemas.microsoft.com/office/drawing/2014/main" id="{EB730503-618E-4D9F-BE0B-A8723632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963" y="2627976"/>
            <a:ext cx="1785486" cy="42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ultidisciplinary Optimal Control Library — Dymos">
            <a:extLst>
              <a:ext uri="{FF2B5EF4-FFF2-40B4-BE49-F238E27FC236}">
                <a16:creationId xmlns:a16="http://schemas.microsoft.com/office/drawing/2014/main" id="{5F5FEB25-3AF0-479D-87DC-E5939139E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166" y="3331016"/>
            <a:ext cx="915899" cy="49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36BC1D6-F18E-4660-81C4-E86D37912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9" y="817821"/>
            <a:ext cx="1482061" cy="988040"/>
          </a:xfrm>
          <a:prstGeom prst="rect">
            <a:avLst/>
          </a:prstGeom>
        </p:spPr>
      </p:pic>
      <p:pic>
        <p:nvPicPr>
          <p:cNvPr id="8" name="Picture 2" descr="OpenMDAO.org | An open-source framework for efficient multidisciplinary  optimization.">
            <a:extLst>
              <a:ext uri="{FF2B5EF4-FFF2-40B4-BE49-F238E27FC236}">
                <a16:creationId xmlns:a16="http://schemas.microsoft.com/office/drawing/2014/main" id="{E2561961-595C-4087-AB37-349FD777C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936" y="3467388"/>
            <a:ext cx="1785486" cy="42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6E625F-E6E8-4B89-BAA8-8360107F85B5}"/>
              </a:ext>
            </a:extLst>
          </p:cNvPr>
          <p:cNvSpPr/>
          <p:nvPr/>
        </p:nvSpPr>
        <p:spPr bwMode="auto">
          <a:xfrm>
            <a:off x="343523" y="5615929"/>
            <a:ext cx="1815353" cy="457200"/>
          </a:xfrm>
          <a:prstGeom prst="roundRect">
            <a:avLst/>
          </a:prstGeom>
          <a:solidFill>
            <a:srgbClr val="2445A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Combine legacy tools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D05D34C-C001-42DE-9234-9D16CE89FDBD}"/>
              </a:ext>
            </a:extLst>
          </p:cNvPr>
          <p:cNvSpPr/>
          <p:nvPr/>
        </p:nvSpPr>
        <p:spPr bwMode="auto">
          <a:xfrm>
            <a:off x="2635089" y="6088155"/>
            <a:ext cx="2016882" cy="642005"/>
          </a:xfrm>
          <a:prstGeom prst="roundRect">
            <a:avLst/>
          </a:prstGeom>
          <a:solidFill>
            <a:srgbClr val="2445A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Modular for modification and substitution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5EAB9FD-D401-42E8-A09C-A2DD5344CAD0}"/>
              </a:ext>
            </a:extLst>
          </p:cNvPr>
          <p:cNvSpPr/>
          <p:nvPr/>
        </p:nvSpPr>
        <p:spPr bwMode="auto">
          <a:xfrm>
            <a:off x="5383296" y="5635734"/>
            <a:ext cx="1694153" cy="452421"/>
          </a:xfrm>
          <a:prstGeom prst="roundRect">
            <a:avLst/>
          </a:prstGeom>
          <a:solidFill>
            <a:srgbClr val="2445A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Coupled Optimizations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D1CEA59-B45E-4347-985B-88A94B86254C}"/>
              </a:ext>
            </a:extLst>
          </p:cNvPr>
          <p:cNvSpPr/>
          <p:nvPr/>
        </p:nvSpPr>
        <p:spPr bwMode="auto">
          <a:xfrm>
            <a:off x="7822602" y="6137237"/>
            <a:ext cx="1913789" cy="543840"/>
          </a:xfrm>
          <a:prstGeom prst="roundRect">
            <a:avLst/>
          </a:prstGeom>
          <a:solidFill>
            <a:srgbClr val="2445A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Analyze advanced concepts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FDB5DE7-ACF0-4EE3-923E-8F62AB23F94A}"/>
              </a:ext>
            </a:extLst>
          </p:cNvPr>
          <p:cNvSpPr/>
          <p:nvPr/>
        </p:nvSpPr>
        <p:spPr bwMode="auto">
          <a:xfrm>
            <a:off x="10301869" y="5665901"/>
            <a:ext cx="1526064" cy="471336"/>
          </a:xfrm>
          <a:prstGeom prst="roundRect">
            <a:avLst/>
          </a:prstGeom>
          <a:solidFill>
            <a:srgbClr val="2445A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Open source software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CE58EBBB-1A87-44D3-85CB-27B8235BED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4100" name="Picture 4" descr="SimuPy — SimuPy 1.0.0 documentation">
            <a:extLst>
              <a:ext uri="{FF2B5EF4-FFF2-40B4-BE49-F238E27FC236}">
                <a16:creationId xmlns:a16="http://schemas.microsoft.com/office/drawing/2014/main" id="{516F6D01-1A15-4C00-BDCB-57D81671D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401" y="3467388"/>
            <a:ext cx="702716" cy="49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053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Disciplines of Aircraft Analysis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39" name="Slide Number Placeholder 4">
            <a:extLst>
              <a:ext uri="{FF2B5EF4-FFF2-40B4-BE49-F238E27FC236}">
                <a16:creationId xmlns:a16="http://schemas.microsoft.com/office/drawing/2014/main" id="{2F4AECA4-6DD8-4E84-BCC9-7FD9ACB8AB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706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Job of Aviary – Core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  <a:endParaRPr lang="en-US" sz="13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987C6-9BE4-4EFD-84A0-FAE6E14E8A4F}"/>
              </a:ext>
            </a:extLst>
          </p:cNvPr>
          <p:cNvSpPr/>
          <p:nvPr/>
        </p:nvSpPr>
        <p:spPr bwMode="auto">
          <a:xfrm>
            <a:off x="467432" y="1911655"/>
            <a:ext cx="989901" cy="3942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Tabular Propulsion</a:t>
            </a: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45D298-DA20-4C7F-895B-19FE52F7CFA7}"/>
              </a:ext>
            </a:extLst>
          </p:cNvPr>
          <p:cNvSpPr/>
          <p:nvPr/>
        </p:nvSpPr>
        <p:spPr bwMode="auto">
          <a:xfrm>
            <a:off x="3841427" y="1875426"/>
            <a:ext cx="1082180" cy="5528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FLOPS/GASP Geometry Superset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58E2-AECF-43C1-90AA-730B0E5E5551}"/>
              </a:ext>
            </a:extLst>
          </p:cNvPr>
          <p:cNvSpPr/>
          <p:nvPr/>
        </p:nvSpPr>
        <p:spPr bwMode="auto">
          <a:xfrm>
            <a:off x="430495" y="3576486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Weights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0782C0-0EE2-4DCF-BDEB-2C614262A35B}"/>
              </a:ext>
            </a:extLst>
          </p:cNvPr>
          <p:cNvSpPr/>
          <p:nvPr/>
        </p:nvSpPr>
        <p:spPr bwMode="auto">
          <a:xfrm>
            <a:off x="1435331" y="3666430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Weights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B796C7-AB54-42C5-9610-0A37728714A3}"/>
              </a:ext>
            </a:extLst>
          </p:cNvPr>
          <p:cNvSpPr/>
          <p:nvPr/>
        </p:nvSpPr>
        <p:spPr bwMode="auto">
          <a:xfrm>
            <a:off x="4886382" y="3682682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Aero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DABCA-68E2-4D41-B759-738F7F558AE2}"/>
              </a:ext>
            </a:extLst>
          </p:cNvPr>
          <p:cNvSpPr/>
          <p:nvPr/>
        </p:nvSpPr>
        <p:spPr bwMode="auto">
          <a:xfrm>
            <a:off x="3877588" y="3683458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Aero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C7C031-6D8C-4A0E-AAB0-319DEA1E7539}"/>
              </a:ext>
            </a:extLst>
          </p:cNvPr>
          <p:cNvSpPr/>
          <p:nvPr/>
        </p:nvSpPr>
        <p:spPr bwMode="auto">
          <a:xfrm>
            <a:off x="7168922" y="1704829"/>
            <a:ext cx="1167484" cy="407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Prescribed Mission EOMs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36D7400-A24C-4864-8295-A6BE1A5F5627}"/>
              </a:ext>
            </a:extLst>
          </p:cNvPr>
          <p:cNvSpPr/>
          <p:nvPr/>
        </p:nvSpPr>
        <p:spPr bwMode="auto">
          <a:xfrm>
            <a:off x="8533408" y="1648501"/>
            <a:ext cx="724860" cy="5638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Height Energy EOMs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94F486-5393-4872-8210-0E316F04FCB9}"/>
              </a:ext>
            </a:extLst>
          </p:cNvPr>
          <p:cNvSpPr/>
          <p:nvPr/>
        </p:nvSpPr>
        <p:spPr bwMode="auto">
          <a:xfrm>
            <a:off x="7454315" y="2459401"/>
            <a:ext cx="597017" cy="3879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2DOF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3181F98-9060-43B6-9B40-089FA5383F2E}"/>
              </a:ext>
            </a:extLst>
          </p:cNvPr>
          <p:cNvSpPr/>
          <p:nvPr/>
        </p:nvSpPr>
        <p:spPr bwMode="auto">
          <a:xfrm>
            <a:off x="9737012" y="1696536"/>
            <a:ext cx="997440" cy="5158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Collocation Integration (dymos)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AA53F9-88F7-45AE-A47A-E094FD39E18E}"/>
              </a:ext>
            </a:extLst>
          </p:cNvPr>
          <p:cNvSpPr/>
          <p:nvPr/>
        </p:nvSpPr>
        <p:spPr bwMode="auto">
          <a:xfrm>
            <a:off x="7824575" y="3502031"/>
            <a:ext cx="1103615" cy="6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Pre-built Aviary-based Mission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12164F4-6558-457A-9238-2B9447D0FE71}"/>
              </a:ext>
            </a:extLst>
          </p:cNvPr>
          <p:cNvSpPr/>
          <p:nvPr/>
        </p:nvSpPr>
        <p:spPr bwMode="auto">
          <a:xfrm>
            <a:off x="9737012" y="2308161"/>
            <a:ext cx="997440" cy="6904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Explicit Shooting Integration (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SimuPy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)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6D3D239-F57C-4A78-AC9B-EDF8601812DF}"/>
              </a:ext>
            </a:extLst>
          </p:cNvPr>
          <p:cNvSpPr/>
          <p:nvPr/>
        </p:nvSpPr>
        <p:spPr bwMode="auto">
          <a:xfrm>
            <a:off x="10844492" y="1618404"/>
            <a:ext cx="997440" cy="6875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Simple Explicit Integration (TBD)</a:t>
            </a:r>
          </a:p>
        </p:txBody>
      </p:sp>
      <p:sp>
        <p:nvSpPr>
          <p:cNvPr id="39" name="Slide Number Placeholder 4">
            <a:extLst>
              <a:ext uri="{FF2B5EF4-FFF2-40B4-BE49-F238E27FC236}">
                <a16:creationId xmlns:a16="http://schemas.microsoft.com/office/drawing/2014/main" id="{2F4AECA4-6DD8-4E84-BCC9-7FD9ACB8AB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099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Job of Aviary – 1</a:t>
            </a:r>
            <a:r>
              <a:rPr lang="en-US" baseline="30000" dirty="0"/>
              <a:t>st</a:t>
            </a:r>
            <a:r>
              <a:rPr lang="en-US" dirty="0"/>
              <a:t> Integration Demo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987C6-9BE4-4EFD-84A0-FAE6E14E8A4F}"/>
              </a:ext>
            </a:extLst>
          </p:cNvPr>
          <p:cNvSpPr/>
          <p:nvPr/>
        </p:nvSpPr>
        <p:spPr bwMode="auto">
          <a:xfrm>
            <a:off x="467432" y="1911655"/>
            <a:ext cx="989901" cy="3942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Tabular Propulsion</a:t>
            </a: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45D298-DA20-4C7F-895B-19FE52F7CFA7}"/>
              </a:ext>
            </a:extLst>
          </p:cNvPr>
          <p:cNvSpPr/>
          <p:nvPr/>
        </p:nvSpPr>
        <p:spPr bwMode="auto">
          <a:xfrm>
            <a:off x="3841427" y="1875426"/>
            <a:ext cx="1082180" cy="5528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FLOPS/GASP Geometry Superset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58E2-AECF-43C1-90AA-730B0E5E5551}"/>
              </a:ext>
            </a:extLst>
          </p:cNvPr>
          <p:cNvSpPr/>
          <p:nvPr/>
        </p:nvSpPr>
        <p:spPr bwMode="auto">
          <a:xfrm>
            <a:off x="430495" y="3576486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Weights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0782C0-0EE2-4DCF-BDEB-2C614262A35B}"/>
              </a:ext>
            </a:extLst>
          </p:cNvPr>
          <p:cNvSpPr/>
          <p:nvPr/>
        </p:nvSpPr>
        <p:spPr bwMode="auto">
          <a:xfrm>
            <a:off x="1435331" y="3666430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Weights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B796C7-AB54-42C5-9610-0A37728714A3}"/>
              </a:ext>
            </a:extLst>
          </p:cNvPr>
          <p:cNvSpPr/>
          <p:nvPr/>
        </p:nvSpPr>
        <p:spPr bwMode="auto">
          <a:xfrm>
            <a:off x="4886382" y="3682682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Aero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DABCA-68E2-4D41-B759-738F7F558AE2}"/>
              </a:ext>
            </a:extLst>
          </p:cNvPr>
          <p:cNvSpPr/>
          <p:nvPr/>
        </p:nvSpPr>
        <p:spPr bwMode="auto">
          <a:xfrm>
            <a:off x="3877588" y="3683458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Aero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C7C031-6D8C-4A0E-AAB0-319DEA1E7539}"/>
              </a:ext>
            </a:extLst>
          </p:cNvPr>
          <p:cNvSpPr/>
          <p:nvPr/>
        </p:nvSpPr>
        <p:spPr bwMode="auto">
          <a:xfrm>
            <a:off x="7168922" y="1704829"/>
            <a:ext cx="1167484" cy="407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Prescribed Mission EOMs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36D7400-A24C-4864-8295-A6BE1A5F5627}"/>
              </a:ext>
            </a:extLst>
          </p:cNvPr>
          <p:cNvSpPr/>
          <p:nvPr/>
        </p:nvSpPr>
        <p:spPr bwMode="auto">
          <a:xfrm>
            <a:off x="8533408" y="1648501"/>
            <a:ext cx="724860" cy="5638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Height Energy EOMs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94F486-5393-4872-8210-0E316F04FCB9}"/>
              </a:ext>
            </a:extLst>
          </p:cNvPr>
          <p:cNvSpPr/>
          <p:nvPr/>
        </p:nvSpPr>
        <p:spPr bwMode="auto">
          <a:xfrm>
            <a:off x="7454315" y="2459401"/>
            <a:ext cx="597017" cy="3879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2DOF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AA53F9-88F7-45AE-A47A-E094FD39E18E}"/>
              </a:ext>
            </a:extLst>
          </p:cNvPr>
          <p:cNvSpPr/>
          <p:nvPr/>
        </p:nvSpPr>
        <p:spPr bwMode="auto">
          <a:xfrm>
            <a:off x="7824575" y="3502031"/>
            <a:ext cx="1103615" cy="6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Pre-built Aviary-based Mission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361CA3-738E-422C-9B48-20917F39844D}"/>
              </a:ext>
            </a:extLst>
          </p:cNvPr>
          <p:cNvSpPr/>
          <p:nvPr/>
        </p:nvSpPr>
        <p:spPr bwMode="auto">
          <a:xfrm>
            <a:off x="2168681" y="5338993"/>
            <a:ext cx="872712" cy="416973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Battery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6C1FFA9-4292-4B1D-84CD-4B0E4AC8F092}"/>
              </a:ext>
            </a:extLst>
          </p:cNvPr>
          <p:cNvSpPr/>
          <p:nvPr/>
        </p:nvSpPr>
        <p:spPr bwMode="auto">
          <a:xfrm>
            <a:off x="1877020" y="1980020"/>
            <a:ext cx="784706" cy="28627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pyCycle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BCFBCA4-9F0F-4DA6-B457-7DC35252B34D}"/>
              </a:ext>
            </a:extLst>
          </p:cNvPr>
          <p:cNvSpPr/>
          <p:nvPr/>
        </p:nvSpPr>
        <p:spPr bwMode="auto">
          <a:xfrm>
            <a:off x="5596658" y="2034532"/>
            <a:ext cx="863906" cy="25622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OpenVSP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FAE4D9D-CAD6-4658-BB01-71FB64E7242C}"/>
              </a:ext>
            </a:extLst>
          </p:cNvPr>
          <p:cNvSpPr/>
          <p:nvPr/>
        </p:nvSpPr>
        <p:spPr bwMode="auto">
          <a:xfrm>
            <a:off x="3915101" y="4493939"/>
            <a:ext cx="825349" cy="26115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VSPaero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5D86C0B-45AF-482C-86D8-8D9DF29F3BE6}"/>
              </a:ext>
            </a:extLst>
          </p:cNvPr>
          <p:cNvSpPr/>
          <p:nvPr/>
        </p:nvSpPr>
        <p:spPr bwMode="auto">
          <a:xfrm>
            <a:off x="9737012" y="1696536"/>
            <a:ext cx="997440" cy="5158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Collocation Integration (dymos)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DFBD56B-0045-4EEF-BB20-1F014257F013}"/>
              </a:ext>
            </a:extLst>
          </p:cNvPr>
          <p:cNvSpPr/>
          <p:nvPr/>
        </p:nvSpPr>
        <p:spPr bwMode="auto">
          <a:xfrm>
            <a:off x="9737012" y="2308161"/>
            <a:ext cx="997440" cy="6904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Explicit Shooting Integration (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SimuPy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B4C5E04-164E-4527-BB77-5342D194A2A4}"/>
              </a:ext>
            </a:extLst>
          </p:cNvPr>
          <p:cNvSpPr/>
          <p:nvPr/>
        </p:nvSpPr>
        <p:spPr bwMode="auto">
          <a:xfrm>
            <a:off x="10844492" y="1618404"/>
            <a:ext cx="997440" cy="6875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Simple Explicit Integration (TBD)</a:t>
            </a:r>
          </a:p>
        </p:txBody>
      </p:sp>
      <p:sp>
        <p:nvSpPr>
          <p:cNvPr id="46" name="Slide Number Placeholder 4">
            <a:extLst>
              <a:ext uri="{FF2B5EF4-FFF2-40B4-BE49-F238E27FC236}">
                <a16:creationId xmlns:a16="http://schemas.microsoft.com/office/drawing/2014/main" id="{9754BA5C-233E-44A6-BB8B-8243C9CC36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40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Job of Aviary – 1</a:t>
            </a:r>
            <a:r>
              <a:rPr lang="en-US" baseline="30000" dirty="0"/>
              <a:t>st</a:t>
            </a:r>
            <a:r>
              <a:rPr lang="en-US" dirty="0"/>
              <a:t> Integration Demo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987C6-9BE4-4EFD-84A0-FAE6E14E8A4F}"/>
              </a:ext>
            </a:extLst>
          </p:cNvPr>
          <p:cNvSpPr/>
          <p:nvPr/>
        </p:nvSpPr>
        <p:spPr bwMode="auto">
          <a:xfrm>
            <a:off x="467432" y="1911655"/>
            <a:ext cx="989901" cy="394283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Tabular Propulsion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45D298-DA20-4C7F-895B-19FE52F7CFA7}"/>
              </a:ext>
            </a:extLst>
          </p:cNvPr>
          <p:cNvSpPr/>
          <p:nvPr/>
        </p:nvSpPr>
        <p:spPr bwMode="auto">
          <a:xfrm>
            <a:off x="3841427" y="1875426"/>
            <a:ext cx="1082180" cy="552802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FLOPS/GASP Geometry Superset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58E2-AECF-43C1-90AA-730B0E5E5551}"/>
              </a:ext>
            </a:extLst>
          </p:cNvPr>
          <p:cNvSpPr/>
          <p:nvPr/>
        </p:nvSpPr>
        <p:spPr bwMode="auto">
          <a:xfrm>
            <a:off x="430495" y="3576486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Weights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0782C0-0EE2-4DCF-BDEB-2C614262A35B}"/>
              </a:ext>
            </a:extLst>
          </p:cNvPr>
          <p:cNvSpPr/>
          <p:nvPr/>
        </p:nvSpPr>
        <p:spPr bwMode="auto">
          <a:xfrm>
            <a:off x="1435331" y="3666430"/>
            <a:ext cx="883378" cy="68162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Weights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B796C7-AB54-42C5-9610-0A37728714A3}"/>
              </a:ext>
            </a:extLst>
          </p:cNvPr>
          <p:cNvSpPr/>
          <p:nvPr/>
        </p:nvSpPr>
        <p:spPr bwMode="auto">
          <a:xfrm>
            <a:off x="4886382" y="3682682"/>
            <a:ext cx="883378" cy="68162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Aero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DABCA-68E2-4D41-B759-738F7F558AE2}"/>
              </a:ext>
            </a:extLst>
          </p:cNvPr>
          <p:cNvSpPr/>
          <p:nvPr/>
        </p:nvSpPr>
        <p:spPr bwMode="auto">
          <a:xfrm>
            <a:off x="3877588" y="3683458"/>
            <a:ext cx="883378" cy="68162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Aero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C7C031-6D8C-4A0E-AAB0-319DEA1E7539}"/>
              </a:ext>
            </a:extLst>
          </p:cNvPr>
          <p:cNvSpPr/>
          <p:nvPr/>
        </p:nvSpPr>
        <p:spPr bwMode="auto">
          <a:xfrm>
            <a:off x="7168922" y="1704829"/>
            <a:ext cx="1167484" cy="407031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Prescribed Mission EOMs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36D7400-A24C-4864-8295-A6BE1A5F5627}"/>
              </a:ext>
            </a:extLst>
          </p:cNvPr>
          <p:cNvSpPr/>
          <p:nvPr/>
        </p:nvSpPr>
        <p:spPr bwMode="auto">
          <a:xfrm>
            <a:off x="8533408" y="1648501"/>
            <a:ext cx="724860" cy="563841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Height Energy EOMs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94F486-5393-4872-8210-0E316F04FCB9}"/>
              </a:ext>
            </a:extLst>
          </p:cNvPr>
          <p:cNvSpPr/>
          <p:nvPr/>
        </p:nvSpPr>
        <p:spPr bwMode="auto">
          <a:xfrm>
            <a:off x="7454315" y="2459401"/>
            <a:ext cx="597017" cy="3879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2DOF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AA53F9-88F7-45AE-A47A-E094FD39E18E}"/>
              </a:ext>
            </a:extLst>
          </p:cNvPr>
          <p:cNvSpPr/>
          <p:nvPr/>
        </p:nvSpPr>
        <p:spPr bwMode="auto">
          <a:xfrm>
            <a:off x="7824575" y="3502031"/>
            <a:ext cx="1103615" cy="6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Pre-built Aviary-based Mission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361CA3-738E-422C-9B48-20917F39844D}"/>
              </a:ext>
            </a:extLst>
          </p:cNvPr>
          <p:cNvSpPr/>
          <p:nvPr/>
        </p:nvSpPr>
        <p:spPr bwMode="auto">
          <a:xfrm>
            <a:off x="2168681" y="5338993"/>
            <a:ext cx="872712" cy="416973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Battery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6C1FFA9-4292-4B1D-84CD-4B0E4AC8F092}"/>
              </a:ext>
            </a:extLst>
          </p:cNvPr>
          <p:cNvSpPr/>
          <p:nvPr/>
        </p:nvSpPr>
        <p:spPr bwMode="auto">
          <a:xfrm>
            <a:off x="1877020" y="1980020"/>
            <a:ext cx="784706" cy="28627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pyCycle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BCFBCA4-9F0F-4DA6-B457-7DC35252B34D}"/>
              </a:ext>
            </a:extLst>
          </p:cNvPr>
          <p:cNvSpPr/>
          <p:nvPr/>
        </p:nvSpPr>
        <p:spPr bwMode="auto">
          <a:xfrm>
            <a:off x="5596658" y="2034532"/>
            <a:ext cx="863906" cy="25622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OpenVSP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FAE4D9D-CAD6-4658-BB01-71FB64E7242C}"/>
              </a:ext>
            </a:extLst>
          </p:cNvPr>
          <p:cNvSpPr/>
          <p:nvPr/>
        </p:nvSpPr>
        <p:spPr bwMode="auto">
          <a:xfrm>
            <a:off x="3915101" y="4493939"/>
            <a:ext cx="825349" cy="26115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VSPaero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DA1AA1F-7487-4401-BA4C-7B689C460BDA}"/>
              </a:ext>
            </a:extLst>
          </p:cNvPr>
          <p:cNvSpPr/>
          <p:nvPr/>
        </p:nvSpPr>
        <p:spPr bwMode="auto">
          <a:xfrm>
            <a:off x="9737012" y="1696536"/>
            <a:ext cx="997440" cy="5158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Collocation Integration (dymos)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AE3B821-435D-4194-956C-1DA065A85C78}"/>
              </a:ext>
            </a:extLst>
          </p:cNvPr>
          <p:cNvSpPr/>
          <p:nvPr/>
        </p:nvSpPr>
        <p:spPr bwMode="auto">
          <a:xfrm>
            <a:off x="9737012" y="2308161"/>
            <a:ext cx="997440" cy="690464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Explicit Shooting Integration (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SimuPy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78A457E-77E9-444B-9369-6698ED0D1276}"/>
              </a:ext>
            </a:extLst>
          </p:cNvPr>
          <p:cNvSpPr/>
          <p:nvPr/>
        </p:nvSpPr>
        <p:spPr bwMode="auto">
          <a:xfrm>
            <a:off x="10844492" y="1618404"/>
            <a:ext cx="997440" cy="687533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Simple Explicit Integration (TBD)</a:t>
            </a:r>
          </a:p>
        </p:txBody>
      </p:sp>
      <p:sp>
        <p:nvSpPr>
          <p:cNvPr id="46" name="Slide Number Placeholder 4">
            <a:extLst>
              <a:ext uri="{FF2B5EF4-FFF2-40B4-BE49-F238E27FC236}">
                <a16:creationId xmlns:a16="http://schemas.microsoft.com/office/drawing/2014/main" id="{771147CF-2B07-4036-81EC-C0F9D118F9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364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Job of Aviary – 2</a:t>
            </a:r>
            <a:r>
              <a:rPr lang="en-US" baseline="30000" dirty="0"/>
              <a:t>nd</a:t>
            </a:r>
            <a:r>
              <a:rPr lang="en-US" dirty="0"/>
              <a:t> Integration Demo (MBSA&amp;E)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987C6-9BE4-4EFD-84A0-FAE6E14E8A4F}"/>
              </a:ext>
            </a:extLst>
          </p:cNvPr>
          <p:cNvSpPr/>
          <p:nvPr/>
        </p:nvSpPr>
        <p:spPr bwMode="auto">
          <a:xfrm>
            <a:off x="467432" y="1911655"/>
            <a:ext cx="989901" cy="394283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Tabular Propulsion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45D298-DA20-4C7F-895B-19FE52F7CFA7}"/>
              </a:ext>
            </a:extLst>
          </p:cNvPr>
          <p:cNvSpPr/>
          <p:nvPr/>
        </p:nvSpPr>
        <p:spPr bwMode="auto">
          <a:xfrm>
            <a:off x="3841427" y="1875426"/>
            <a:ext cx="1082180" cy="552802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FLOPS/GASP Geometry Superset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58E2-AECF-43C1-90AA-730B0E5E5551}"/>
              </a:ext>
            </a:extLst>
          </p:cNvPr>
          <p:cNvSpPr/>
          <p:nvPr/>
        </p:nvSpPr>
        <p:spPr bwMode="auto">
          <a:xfrm>
            <a:off x="430495" y="3576486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Weights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0782C0-0EE2-4DCF-BDEB-2C614262A35B}"/>
              </a:ext>
            </a:extLst>
          </p:cNvPr>
          <p:cNvSpPr/>
          <p:nvPr/>
        </p:nvSpPr>
        <p:spPr bwMode="auto">
          <a:xfrm>
            <a:off x="1435331" y="3666430"/>
            <a:ext cx="883378" cy="68162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Weights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B796C7-AB54-42C5-9610-0A37728714A3}"/>
              </a:ext>
            </a:extLst>
          </p:cNvPr>
          <p:cNvSpPr/>
          <p:nvPr/>
        </p:nvSpPr>
        <p:spPr bwMode="auto">
          <a:xfrm>
            <a:off x="4886382" y="3682682"/>
            <a:ext cx="883378" cy="68162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Aero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DABCA-68E2-4D41-B759-738F7F558AE2}"/>
              </a:ext>
            </a:extLst>
          </p:cNvPr>
          <p:cNvSpPr/>
          <p:nvPr/>
        </p:nvSpPr>
        <p:spPr bwMode="auto">
          <a:xfrm>
            <a:off x="3877588" y="3683458"/>
            <a:ext cx="883378" cy="68162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Aero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C7C031-6D8C-4A0E-AAB0-319DEA1E7539}"/>
              </a:ext>
            </a:extLst>
          </p:cNvPr>
          <p:cNvSpPr/>
          <p:nvPr/>
        </p:nvSpPr>
        <p:spPr bwMode="auto">
          <a:xfrm>
            <a:off x="7168922" y="1704829"/>
            <a:ext cx="1167484" cy="407031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Prescribed Mission EOMs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36D7400-A24C-4864-8295-A6BE1A5F5627}"/>
              </a:ext>
            </a:extLst>
          </p:cNvPr>
          <p:cNvSpPr/>
          <p:nvPr/>
        </p:nvSpPr>
        <p:spPr bwMode="auto">
          <a:xfrm>
            <a:off x="8533408" y="1648501"/>
            <a:ext cx="724860" cy="563841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Height Energy EOMs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94F486-5393-4872-8210-0E316F04FCB9}"/>
              </a:ext>
            </a:extLst>
          </p:cNvPr>
          <p:cNvSpPr/>
          <p:nvPr/>
        </p:nvSpPr>
        <p:spPr bwMode="auto">
          <a:xfrm>
            <a:off x="7454315" y="2459401"/>
            <a:ext cx="597017" cy="3879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2DOF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AA53F9-88F7-45AE-A47A-E094FD39E18E}"/>
              </a:ext>
            </a:extLst>
          </p:cNvPr>
          <p:cNvSpPr/>
          <p:nvPr/>
        </p:nvSpPr>
        <p:spPr bwMode="auto">
          <a:xfrm>
            <a:off x="7824575" y="3502031"/>
            <a:ext cx="1103615" cy="6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Pre-built Aviary-based Mission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DD1360C-3EE0-463C-B2D2-2FD2641DCF19}"/>
              </a:ext>
            </a:extLst>
          </p:cNvPr>
          <p:cNvSpPr/>
          <p:nvPr/>
        </p:nvSpPr>
        <p:spPr bwMode="auto">
          <a:xfrm>
            <a:off x="8225526" y="5833462"/>
            <a:ext cx="907052" cy="395536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Cost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BA13685-121A-4295-92E9-D2E0BF58112F}"/>
              </a:ext>
            </a:extLst>
          </p:cNvPr>
          <p:cNvSpPr/>
          <p:nvPr/>
        </p:nvSpPr>
        <p:spPr bwMode="auto">
          <a:xfrm>
            <a:off x="10035214" y="5230421"/>
            <a:ext cx="887922" cy="35537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Acoustics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361CA3-738E-422C-9B48-20917F39844D}"/>
              </a:ext>
            </a:extLst>
          </p:cNvPr>
          <p:cNvSpPr/>
          <p:nvPr/>
        </p:nvSpPr>
        <p:spPr bwMode="auto">
          <a:xfrm>
            <a:off x="2168681" y="5338993"/>
            <a:ext cx="872712" cy="416973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Battery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92927EE-F149-42E9-99CD-3857CE7654BE}"/>
              </a:ext>
            </a:extLst>
          </p:cNvPr>
          <p:cNvSpPr/>
          <p:nvPr/>
        </p:nvSpPr>
        <p:spPr bwMode="auto">
          <a:xfrm>
            <a:off x="3659533" y="5338993"/>
            <a:ext cx="1374469" cy="428346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Stability and Control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6C1FFA9-4292-4B1D-84CD-4B0E4AC8F092}"/>
              </a:ext>
            </a:extLst>
          </p:cNvPr>
          <p:cNvSpPr/>
          <p:nvPr/>
        </p:nvSpPr>
        <p:spPr bwMode="auto">
          <a:xfrm>
            <a:off x="1877020" y="1980020"/>
            <a:ext cx="784706" cy="28627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pyCycle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BCFBCA4-9F0F-4DA6-B457-7DC35252B34D}"/>
              </a:ext>
            </a:extLst>
          </p:cNvPr>
          <p:cNvSpPr/>
          <p:nvPr/>
        </p:nvSpPr>
        <p:spPr bwMode="auto">
          <a:xfrm>
            <a:off x="5596658" y="2034532"/>
            <a:ext cx="863906" cy="25622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OpenVSP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E3F0FB1-4952-4E13-9268-A83DD05111D1}"/>
              </a:ext>
            </a:extLst>
          </p:cNvPr>
          <p:cNvSpPr/>
          <p:nvPr/>
        </p:nvSpPr>
        <p:spPr bwMode="auto">
          <a:xfrm>
            <a:off x="2500692" y="3913394"/>
            <a:ext cx="582377" cy="25609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TACS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FAE4D9D-CAD6-4658-BB01-71FB64E7242C}"/>
              </a:ext>
            </a:extLst>
          </p:cNvPr>
          <p:cNvSpPr/>
          <p:nvPr/>
        </p:nvSpPr>
        <p:spPr bwMode="auto">
          <a:xfrm>
            <a:off x="3915101" y="4493939"/>
            <a:ext cx="825349" cy="26115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VSPaero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BFEFEEA-2F7A-4A27-8BF3-C933927F927D}"/>
              </a:ext>
            </a:extLst>
          </p:cNvPr>
          <p:cNvSpPr/>
          <p:nvPr/>
        </p:nvSpPr>
        <p:spPr bwMode="auto">
          <a:xfrm>
            <a:off x="3621150" y="5282283"/>
            <a:ext cx="1451234" cy="5755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9FD2033-CDA8-456A-AAC0-C301F4A90BBE}"/>
              </a:ext>
            </a:extLst>
          </p:cNvPr>
          <p:cNvSpPr/>
          <p:nvPr/>
        </p:nvSpPr>
        <p:spPr bwMode="auto">
          <a:xfrm>
            <a:off x="2433126" y="3875784"/>
            <a:ext cx="702671" cy="33131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D63DDE7B-AC14-49F7-8FF0-419882548DB7}"/>
              </a:ext>
            </a:extLst>
          </p:cNvPr>
          <p:cNvSpPr/>
          <p:nvPr/>
        </p:nvSpPr>
        <p:spPr bwMode="auto">
          <a:xfrm>
            <a:off x="8166526" y="5777939"/>
            <a:ext cx="1025052" cy="50658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8910628A-3D41-4302-A9A2-1B64645B1006}"/>
              </a:ext>
            </a:extLst>
          </p:cNvPr>
          <p:cNvSpPr/>
          <p:nvPr/>
        </p:nvSpPr>
        <p:spPr bwMode="auto">
          <a:xfrm>
            <a:off x="9966649" y="5159623"/>
            <a:ext cx="1025052" cy="50658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603E1CB-D67E-48CA-BC23-226F106273DB}"/>
              </a:ext>
            </a:extLst>
          </p:cNvPr>
          <p:cNvSpPr/>
          <p:nvPr/>
        </p:nvSpPr>
        <p:spPr bwMode="auto">
          <a:xfrm>
            <a:off x="9737012" y="1696536"/>
            <a:ext cx="997440" cy="5158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Collocation Integration (dymos)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69280D0-2524-46F4-8146-49B236D31316}"/>
              </a:ext>
            </a:extLst>
          </p:cNvPr>
          <p:cNvSpPr/>
          <p:nvPr/>
        </p:nvSpPr>
        <p:spPr bwMode="auto">
          <a:xfrm>
            <a:off x="9737012" y="2308161"/>
            <a:ext cx="997440" cy="690464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Explicit Shooting Integration (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SimuPy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0975488-8943-4537-B856-C3DB4EC13A8E}"/>
              </a:ext>
            </a:extLst>
          </p:cNvPr>
          <p:cNvSpPr/>
          <p:nvPr/>
        </p:nvSpPr>
        <p:spPr bwMode="auto">
          <a:xfrm>
            <a:off x="10844492" y="1618404"/>
            <a:ext cx="997440" cy="687533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Simple Explicit Integration (TBD)</a:t>
            </a:r>
          </a:p>
        </p:txBody>
      </p:sp>
      <p:sp>
        <p:nvSpPr>
          <p:cNvPr id="54" name="Slide Number Placeholder 4">
            <a:extLst>
              <a:ext uri="{FF2B5EF4-FFF2-40B4-BE49-F238E27FC236}">
                <a16:creationId xmlns:a16="http://schemas.microsoft.com/office/drawing/2014/main" id="{4E3E8722-C1DB-4985-B2D0-8F68E3557B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71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Job of Aviary - Future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987C6-9BE4-4EFD-84A0-FAE6E14E8A4F}"/>
              </a:ext>
            </a:extLst>
          </p:cNvPr>
          <p:cNvSpPr/>
          <p:nvPr/>
        </p:nvSpPr>
        <p:spPr bwMode="auto">
          <a:xfrm>
            <a:off x="467432" y="1911655"/>
            <a:ext cx="989901" cy="3942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Tabular Propulsion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45D298-DA20-4C7F-895B-19FE52F7CFA7}"/>
              </a:ext>
            </a:extLst>
          </p:cNvPr>
          <p:cNvSpPr/>
          <p:nvPr/>
        </p:nvSpPr>
        <p:spPr bwMode="auto">
          <a:xfrm>
            <a:off x="3841427" y="1875426"/>
            <a:ext cx="1082180" cy="5528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FLOPS/GASP Geometry Superset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58E2-AECF-43C1-90AA-730B0E5E5551}"/>
              </a:ext>
            </a:extLst>
          </p:cNvPr>
          <p:cNvSpPr/>
          <p:nvPr/>
        </p:nvSpPr>
        <p:spPr bwMode="auto">
          <a:xfrm>
            <a:off x="430495" y="3576486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Weights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0782C0-0EE2-4DCF-BDEB-2C614262A35B}"/>
              </a:ext>
            </a:extLst>
          </p:cNvPr>
          <p:cNvSpPr/>
          <p:nvPr/>
        </p:nvSpPr>
        <p:spPr bwMode="auto">
          <a:xfrm>
            <a:off x="1435331" y="3666430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Weights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B796C7-AB54-42C5-9610-0A37728714A3}"/>
              </a:ext>
            </a:extLst>
          </p:cNvPr>
          <p:cNvSpPr/>
          <p:nvPr/>
        </p:nvSpPr>
        <p:spPr bwMode="auto">
          <a:xfrm>
            <a:off x="4886382" y="3682682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Aero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DABCA-68E2-4D41-B759-738F7F558AE2}"/>
              </a:ext>
            </a:extLst>
          </p:cNvPr>
          <p:cNvSpPr/>
          <p:nvPr/>
        </p:nvSpPr>
        <p:spPr bwMode="auto">
          <a:xfrm>
            <a:off x="3877588" y="3683458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Aero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C7C031-6D8C-4A0E-AAB0-319DEA1E7539}"/>
              </a:ext>
            </a:extLst>
          </p:cNvPr>
          <p:cNvSpPr/>
          <p:nvPr/>
        </p:nvSpPr>
        <p:spPr bwMode="auto">
          <a:xfrm>
            <a:off x="7168922" y="1704829"/>
            <a:ext cx="1167484" cy="407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Prescribed Mission EOMs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36D7400-A24C-4864-8295-A6BE1A5F5627}"/>
              </a:ext>
            </a:extLst>
          </p:cNvPr>
          <p:cNvSpPr/>
          <p:nvPr/>
        </p:nvSpPr>
        <p:spPr bwMode="auto">
          <a:xfrm>
            <a:off x="8533408" y="1648501"/>
            <a:ext cx="724860" cy="5638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Height Energy EOMs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94F486-5393-4872-8210-0E316F04FCB9}"/>
              </a:ext>
            </a:extLst>
          </p:cNvPr>
          <p:cNvSpPr/>
          <p:nvPr/>
        </p:nvSpPr>
        <p:spPr bwMode="auto">
          <a:xfrm>
            <a:off x="7454315" y="2459401"/>
            <a:ext cx="597017" cy="3879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2DOF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AA53F9-88F7-45AE-A47A-E094FD39E18E}"/>
              </a:ext>
            </a:extLst>
          </p:cNvPr>
          <p:cNvSpPr/>
          <p:nvPr/>
        </p:nvSpPr>
        <p:spPr bwMode="auto">
          <a:xfrm>
            <a:off x="7824575" y="3502031"/>
            <a:ext cx="1103615" cy="6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Pre-built Aviary-based Mission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241909C-993D-4D64-8942-857C7FCC508A}"/>
              </a:ext>
            </a:extLst>
          </p:cNvPr>
          <p:cNvSpPr/>
          <p:nvPr/>
        </p:nvSpPr>
        <p:spPr bwMode="auto">
          <a:xfrm>
            <a:off x="611047" y="2537858"/>
            <a:ext cx="599306" cy="30661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NPSS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F8C75A8-6E56-4AE1-B8B2-BA71FEC095AA}"/>
              </a:ext>
            </a:extLst>
          </p:cNvPr>
          <p:cNvSpPr/>
          <p:nvPr/>
        </p:nvSpPr>
        <p:spPr bwMode="auto">
          <a:xfrm>
            <a:off x="9041923" y="3546397"/>
            <a:ext cx="1103615" cy="54609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User-built Aviary-based Mission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D660C3E-4E81-4751-8409-F3E0AA55FA46}"/>
              </a:ext>
            </a:extLst>
          </p:cNvPr>
          <p:cNvSpPr/>
          <p:nvPr/>
        </p:nvSpPr>
        <p:spPr bwMode="auto">
          <a:xfrm>
            <a:off x="10276152" y="3537012"/>
            <a:ext cx="985260" cy="54609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User-built User-based Mission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26732C2-F917-434A-8AE9-53B377D43FDA}"/>
              </a:ext>
            </a:extLst>
          </p:cNvPr>
          <p:cNvSpPr/>
          <p:nvPr/>
        </p:nvSpPr>
        <p:spPr bwMode="auto">
          <a:xfrm>
            <a:off x="8351216" y="2386036"/>
            <a:ext cx="883044" cy="56384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User-defined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A43612E-B47A-4BAE-A0AB-E85C2CE09F88}"/>
              </a:ext>
            </a:extLst>
          </p:cNvPr>
          <p:cNvSpPr/>
          <p:nvPr/>
        </p:nvSpPr>
        <p:spPr bwMode="auto">
          <a:xfrm>
            <a:off x="10833879" y="2378306"/>
            <a:ext cx="994054" cy="58183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User-defined Integration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8E8124D-B4F4-4B5C-A178-24C7BE092C5B}"/>
              </a:ext>
            </a:extLst>
          </p:cNvPr>
          <p:cNvSpPr/>
          <p:nvPr/>
        </p:nvSpPr>
        <p:spPr bwMode="auto">
          <a:xfrm>
            <a:off x="8207748" y="5140159"/>
            <a:ext cx="924830" cy="529066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Fleet Emissions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DD1360C-3EE0-463C-B2D2-2FD2641DCF19}"/>
              </a:ext>
            </a:extLst>
          </p:cNvPr>
          <p:cNvSpPr/>
          <p:nvPr/>
        </p:nvSpPr>
        <p:spPr bwMode="auto">
          <a:xfrm>
            <a:off x="8225526" y="5833462"/>
            <a:ext cx="907052" cy="395536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Cost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BA13685-121A-4295-92E9-D2E0BF58112F}"/>
              </a:ext>
            </a:extLst>
          </p:cNvPr>
          <p:cNvSpPr/>
          <p:nvPr/>
        </p:nvSpPr>
        <p:spPr bwMode="auto">
          <a:xfrm>
            <a:off x="10035214" y="5230421"/>
            <a:ext cx="887922" cy="35537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Acoustics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44396F5-A2CC-46F6-8BA6-710D8F1AAEF4}"/>
              </a:ext>
            </a:extLst>
          </p:cNvPr>
          <p:cNvSpPr/>
          <p:nvPr/>
        </p:nvSpPr>
        <p:spPr bwMode="auto">
          <a:xfrm>
            <a:off x="9669170" y="5840818"/>
            <a:ext cx="1620009" cy="39553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Additional User-defined Subsystems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361CA3-738E-422C-9B48-20917F39844D}"/>
              </a:ext>
            </a:extLst>
          </p:cNvPr>
          <p:cNvSpPr/>
          <p:nvPr/>
        </p:nvSpPr>
        <p:spPr bwMode="auto">
          <a:xfrm>
            <a:off x="2168681" y="5338993"/>
            <a:ext cx="872712" cy="416973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Battery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FD848FC-CFAB-4FF8-A2AF-18444D80C5FD}"/>
              </a:ext>
            </a:extLst>
          </p:cNvPr>
          <p:cNvSpPr/>
          <p:nvPr/>
        </p:nvSpPr>
        <p:spPr bwMode="auto">
          <a:xfrm>
            <a:off x="3536762" y="6037744"/>
            <a:ext cx="1620009" cy="39553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Additional User-defined Subsystems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954A26B-E755-4FB2-AE11-7E75F78A12AF}"/>
              </a:ext>
            </a:extLst>
          </p:cNvPr>
          <p:cNvSpPr/>
          <p:nvPr/>
        </p:nvSpPr>
        <p:spPr bwMode="auto">
          <a:xfrm>
            <a:off x="2186851" y="5933098"/>
            <a:ext cx="872712" cy="416973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Thermal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92927EE-F149-42E9-99CD-3857CE7654BE}"/>
              </a:ext>
            </a:extLst>
          </p:cNvPr>
          <p:cNvSpPr/>
          <p:nvPr/>
        </p:nvSpPr>
        <p:spPr bwMode="auto">
          <a:xfrm>
            <a:off x="3659533" y="5338993"/>
            <a:ext cx="1374469" cy="428346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Stability and Control Modeling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6C1FFA9-4292-4B1D-84CD-4B0E4AC8F092}"/>
              </a:ext>
            </a:extLst>
          </p:cNvPr>
          <p:cNvSpPr/>
          <p:nvPr/>
        </p:nvSpPr>
        <p:spPr bwMode="auto">
          <a:xfrm>
            <a:off x="1877020" y="1980020"/>
            <a:ext cx="784706" cy="28627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pyCycle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BCFBCA4-9F0F-4DA6-B457-7DC35252B34D}"/>
              </a:ext>
            </a:extLst>
          </p:cNvPr>
          <p:cNvSpPr/>
          <p:nvPr/>
        </p:nvSpPr>
        <p:spPr bwMode="auto">
          <a:xfrm>
            <a:off x="5596658" y="2034532"/>
            <a:ext cx="863906" cy="256228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OpenVSP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E3F0FB1-4952-4E13-9268-A83DD05111D1}"/>
              </a:ext>
            </a:extLst>
          </p:cNvPr>
          <p:cNvSpPr/>
          <p:nvPr/>
        </p:nvSpPr>
        <p:spPr bwMode="auto">
          <a:xfrm>
            <a:off x="2500692" y="3913394"/>
            <a:ext cx="582377" cy="25609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TACS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9B7A66C-34EF-4D53-9708-111DB86E2612}"/>
              </a:ext>
            </a:extLst>
          </p:cNvPr>
          <p:cNvSpPr/>
          <p:nvPr/>
        </p:nvSpPr>
        <p:spPr bwMode="auto">
          <a:xfrm>
            <a:off x="417694" y="4307915"/>
            <a:ext cx="943467" cy="269319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SUITCASE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1B0102-781E-4ED9-858B-C09ADE584636}"/>
              </a:ext>
            </a:extLst>
          </p:cNvPr>
          <p:cNvSpPr/>
          <p:nvPr/>
        </p:nvSpPr>
        <p:spPr bwMode="auto">
          <a:xfrm>
            <a:off x="417695" y="4627043"/>
            <a:ext cx="943467" cy="25609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HCDstruct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0B6A6DB-E0F6-4459-AC7D-49294648CB62}"/>
              </a:ext>
            </a:extLst>
          </p:cNvPr>
          <p:cNvSpPr/>
          <p:nvPr/>
        </p:nvSpPr>
        <p:spPr bwMode="auto">
          <a:xfrm>
            <a:off x="5794951" y="3743475"/>
            <a:ext cx="778915" cy="25534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CART3D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FAE4D9D-CAD6-4658-BB01-71FB64E7242C}"/>
              </a:ext>
            </a:extLst>
          </p:cNvPr>
          <p:cNvSpPr/>
          <p:nvPr/>
        </p:nvSpPr>
        <p:spPr bwMode="auto">
          <a:xfrm>
            <a:off x="3915101" y="4493939"/>
            <a:ext cx="825349" cy="26115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err="1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VSPaero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3E73D5C-0DE4-4665-8DE7-627D0B05A8A0}"/>
              </a:ext>
            </a:extLst>
          </p:cNvPr>
          <p:cNvSpPr/>
          <p:nvPr/>
        </p:nvSpPr>
        <p:spPr bwMode="auto">
          <a:xfrm>
            <a:off x="5823653" y="4098068"/>
            <a:ext cx="694766" cy="255341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FUN3D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18C5B95-BFE5-43E1-BE42-0B41C3AF18C9}"/>
              </a:ext>
            </a:extLst>
          </p:cNvPr>
          <p:cNvSpPr/>
          <p:nvPr/>
        </p:nvSpPr>
        <p:spPr bwMode="auto">
          <a:xfrm>
            <a:off x="1459369" y="4409040"/>
            <a:ext cx="1620009" cy="39553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Additional User-defined Subsystems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FF66855-8B35-425C-93FA-3E9AA9D6DF36}"/>
              </a:ext>
            </a:extLst>
          </p:cNvPr>
          <p:cNvSpPr/>
          <p:nvPr/>
        </p:nvSpPr>
        <p:spPr bwMode="auto">
          <a:xfrm>
            <a:off x="1482719" y="2506323"/>
            <a:ext cx="1620009" cy="39553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Additional User-defined Subsystems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806FE62-5928-44B6-9FE6-7A0963E4DFC3}"/>
              </a:ext>
            </a:extLst>
          </p:cNvPr>
          <p:cNvSpPr/>
          <p:nvPr/>
        </p:nvSpPr>
        <p:spPr bwMode="auto">
          <a:xfrm>
            <a:off x="4918861" y="4439630"/>
            <a:ext cx="1620009" cy="39553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Additional User-defined Subsystems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3B1D3C7-2FC7-49A3-8980-990097268E6D}"/>
              </a:ext>
            </a:extLst>
          </p:cNvPr>
          <p:cNvSpPr/>
          <p:nvPr/>
        </p:nvSpPr>
        <p:spPr bwMode="auto">
          <a:xfrm>
            <a:off x="4483578" y="2629572"/>
            <a:ext cx="1620009" cy="39553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Additional User-defined Subsystems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A06931F-94AB-4DF3-BE2C-9D118D8ECFCE}"/>
              </a:ext>
            </a:extLst>
          </p:cNvPr>
          <p:cNvSpPr/>
          <p:nvPr/>
        </p:nvSpPr>
        <p:spPr bwMode="auto">
          <a:xfrm>
            <a:off x="9737012" y="1696536"/>
            <a:ext cx="997440" cy="5158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Collocation Integration (dymos)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43ECFFD-6899-479A-98A9-761DBE824165}"/>
              </a:ext>
            </a:extLst>
          </p:cNvPr>
          <p:cNvSpPr/>
          <p:nvPr/>
        </p:nvSpPr>
        <p:spPr bwMode="auto">
          <a:xfrm>
            <a:off x="9737012" y="2308161"/>
            <a:ext cx="997440" cy="6904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Explicit Shooting Integration (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SimuPy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)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19D7DB0-D082-4EC5-9198-ACE64D55A391}"/>
              </a:ext>
            </a:extLst>
          </p:cNvPr>
          <p:cNvSpPr/>
          <p:nvPr/>
        </p:nvSpPr>
        <p:spPr bwMode="auto">
          <a:xfrm>
            <a:off x="10844492" y="1618404"/>
            <a:ext cx="997440" cy="6875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Simple Explicit Integration (TBD)</a:t>
            </a:r>
          </a:p>
        </p:txBody>
      </p:sp>
      <p:sp>
        <p:nvSpPr>
          <p:cNvPr id="96" name="Slide Number Placeholder 4">
            <a:extLst>
              <a:ext uri="{FF2B5EF4-FFF2-40B4-BE49-F238E27FC236}">
                <a16:creationId xmlns:a16="http://schemas.microsoft.com/office/drawing/2014/main" id="{B69A2F7B-BACF-4E64-B7F2-6F768F21B8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71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2D966EE3-F22F-40D4-8872-E93AEEC5E08D}"/>
              </a:ext>
            </a:extLst>
          </p:cNvPr>
          <p:cNvSpPr/>
          <p:nvPr/>
        </p:nvSpPr>
        <p:spPr>
          <a:xfrm>
            <a:off x="5827508" y="5454564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23" name="Right Triangle 122">
            <a:extLst>
              <a:ext uri="{FF2B5EF4-FFF2-40B4-BE49-F238E27FC236}">
                <a16:creationId xmlns:a16="http://schemas.microsoft.com/office/drawing/2014/main" id="{A216C742-5F0E-4122-BBB1-49C37F211FEE}"/>
              </a:ext>
            </a:extLst>
          </p:cNvPr>
          <p:cNvSpPr/>
          <p:nvPr/>
        </p:nvSpPr>
        <p:spPr bwMode="auto">
          <a:xfrm>
            <a:off x="5831114" y="5454563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4881231-3B55-4714-B537-A54A57C5B59B}"/>
              </a:ext>
            </a:extLst>
          </p:cNvPr>
          <p:cNvSpPr txBox="1"/>
          <p:nvPr/>
        </p:nvSpPr>
        <p:spPr>
          <a:xfrm>
            <a:off x="5764134" y="5609619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Missions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23AD6A2-23BD-4D0F-B30F-F9F249C4FB47}"/>
              </a:ext>
            </a:extLst>
          </p:cNvPr>
          <p:cNvSpPr/>
          <p:nvPr/>
        </p:nvSpPr>
        <p:spPr>
          <a:xfrm>
            <a:off x="5831115" y="4634305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20" name="Right Triangle 119">
            <a:extLst>
              <a:ext uri="{FF2B5EF4-FFF2-40B4-BE49-F238E27FC236}">
                <a16:creationId xmlns:a16="http://schemas.microsoft.com/office/drawing/2014/main" id="{03139180-C24A-4A53-AFCE-A75957D8A352}"/>
              </a:ext>
            </a:extLst>
          </p:cNvPr>
          <p:cNvSpPr/>
          <p:nvPr/>
        </p:nvSpPr>
        <p:spPr bwMode="auto">
          <a:xfrm>
            <a:off x="5834721" y="4634304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438ECFF-7581-4003-8576-0D04A0B90AB8}"/>
              </a:ext>
            </a:extLst>
          </p:cNvPr>
          <p:cNvSpPr txBox="1"/>
          <p:nvPr/>
        </p:nvSpPr>
        <p:spPr>
          <a:xfrm>
            <a:off x="5767741" y="4789360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Integrator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975E72D-E4C2-40C0-AC4F-998C758BDC1A}"/>
              </a:ext>
            </a:extLst>
          </p:cNvPr>
          <p:cNvSpPr/>
          <p:nvPr/>
        </p:nvSpPr>
        <p:spPr>
          <a:xfrm>
            <a:off x="5827508" y="3793813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17" name="Right Triangle 116">
            <a:extLst>
              <a:ext uri="{FF2B5EF4-FFF2-40B4-BE49-F238E27FC236}">
                <a16:creationId xmlns:a16="http://schemas.microsoft.com/office/drawing/2014/main" id="{4A7E5136-03EB-45A4-8A57-7BF8EDA072DA}"/>
              </a:ext>
            </a:extLst>
          </p:cNvPr>
          <p:cNvSpPr/>
          <p:nvPr/>
        </p:nvSpPr>
        <p:spPr bwMode="auto">
          <a:xfrm>
            <a:off x="5831114" y="3793812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DD63726-0629-4064-AA4D-4C931D0C0430}"/>
              </a:ext>
            </a:extLst>
          </p:cNvPr>
          <p:cNvSpPr txBox="1"/>
          <p:nvPr/>
        </p:nvSpPr>
        <p:spPr>
          <a:xfrm>
            <a:off x="5764134" y="3948868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EOMs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8E294AB-46DB-4934-82F9-E72A16710EB3}"/>
              </a:ext>
            </a:extLst>
          </p:cNvPr>
          <p:cNvSpPr/>
          <p:nvPr/>
        </p:nvSpPr>
        <p:spPr>
          <a:xfrm>
            <a:off x="3275111" y="2552408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14" name="Right Triangle 113">
            <a:extLst>
              <a:ext uri="{FF2B5EF4-FFF2-40B4-BE49-F238E27FC236}">
                <a16:creationId xmlns:a16="http://schemas.microsoft.com/office/drawing/2014/main" id="{AFF3879D-7CE0-4DE4-96FE-C053BC6B6897}"/>
              </a:ext>
            </a:extLst>
          </p:cNvPr>
          <p:cNvSpPr/>
          <p:nvPr/>
        </p:nvSpPr>
        <p:spPr bwMode="auto">
          <a:xfrm>
            <a:off x="3278717" y="2552407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B92A599-E18C-4C36-9FA2-E80FE5FEBFE7}"/>
              </a:ext>
            </a:extLst>
          </p:cNvPr>
          <p:cNvSpPr txBox="1"/>
          <p:nvPr/>
        </p:nvSpPr>
        <p:spPr>
          <a:xfrm>
            <a:off x="3211737" y="2707463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Aero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9B39843-A00C-45FB-8E44-F0D305B82BF0}"/>
              </a:ext>
            </a:extLst>
          </p:cNvPr>
          <p:cNvSpPr/>
          <p:nvPr/>
        </p:nvSpPr>
        <p:spPr>
          <a:xfrm>
            <a:off x="2425028" y="2060439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11" name="Right Triangle 110">
            <a:extLst>
              <a:ext uri="{FF2B5EF4-FFF2-40B4-BE49-F238E27FC236}">
                <a16:creationId xmlns:a16="http://schemas.microsoft.com/office/drawing/2014/main" id="{BCE3A7F8-02F9-4108-9A70-EA6FE80BC535}"/>
              </a:ext>
            </a:extLst>
          </p:cNvPr>
          <p:cNvSpPr/>
          <p:nvPr/>
        </p:nvSpPr>
        <p:spPr bwMode="auto">
          <a:xfrm>
            <a:off x="2428634" y="2060438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43BCCB8-CFEB-4A6C-BCEA-76141602488A}"/>
              </a:ext>
            </a:extLst>
          </p:cNvPr>
          <p:cNvSpPr txBox="1"/>
          <p:nvPr/>
        </p:nvSpPr>
        <p:spPr>
          <a:xfrm>
            <a:off x="2361654" y="2215494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Weight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34FBFE9-8E18-4E6E-8B3E-991FCC06D701}"/>
              </a:ext>
            </a:extLst>
          </p:cNvPr>
          <p:cNvSpPr/>
          <p:nvPr/>
        </p:nvSpPr>
        <p:spPr>
          <a:xfrm>
            <a:off x="1590434" y="1541549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04" name="Right Triangle 103">
            <a:extLst>
              <a:ext uri="{FF2B5EF4-FFF2-40B4-BE49-F238E27FC236}">
                <a16:creationId xmlns:a16="http://schemas.microsoft.com/office/drawing/2014/main" id="{86047C34-B24D-4B55-9DE6-FEE7AF91805D}"/>
              </a:ext>
            </a:extLst>
          </p:cNvPr>
          <p:cNvSpPr/>
          <p:nvPr/>
        </p:nvSpPr>
        <p:spPr bwMode="auto">
          <a:xfrm>
            <a:off x="1594040" y="1541548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15FAE4E-E727-4E31-A510-E4F732CFC0A1}"/>
              </a:ext>
            </a:extLst>
          </p:cNvPr>
          <p:cNvSpPr txBox="1"/>
          <p:nvPr/>
        </p:nvSpPr>
        <p:spPr>
          <a:xfrm>
            <a:off x="1527060" y="1696604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Geometry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038E50E-4846-45B3-8972-16486DEA3FE2}"/>
              </a:ext>
            </a:extLst>
          </p:cNvPr>
          <p:cNvSpPr/>
          <p:nvPr/>
        </p:nvSpPr>
        <p:spPr>
          <a:xfrm>
            <a:off x="741624" y="1119539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4F079-9794-43B7-8132-529F1A00E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of Aviary – Model Interface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89A7B8-9813-4062-9CE6-E409D478BCE6}"/>
              </a:ext>
            </a:extLst>
          </p:cNvPr>
          <p:cNvSpPr txBox="1"/>
          <p:nvPr/>
        </p:nvSpPr>
        <p:spPr>
          <a:xfrm>
            <a:off x="8902432" y="2237197"/>
            <a:ext cx="2667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User Subsystem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47EDCB-CD4E-456F-A147-4F52B969EFE3}"/>
              </a:ext>
            </a:extLst>
          </p:cNvPr>
          <p:cNvSpPr txBox="1"/>
          <p:nvPr/>
        </p:nvSpPr>
        <p:spPr>
          <a:xfrm>
            <a:off x="8902432" y="1782045"/>
            <a:ext cx="1828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Aviary Core Subsystem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848BA9-7E1E-4EFA-B271-4116E74C48AF}"/>
              </a:ext>
            </a:extLst>
          </p:cNvPr>
          <p:cNvSpPr/>
          <p:nvPr/>
        </p:nvSpPr>
        <p:spPr>
          <a:xfrm>
            <a:off x="8430550" y="1446240"/>
            <a:ext cx="3008975" cy="161526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539299-0B64-4457-81B3-00A16CC6B384}"/>
              </a:ext>
            </a:extLst>
          </p:cNvPr>
          <p:cNvSpPr txBox="1"/>
          <p:nvPr/>
        </p:nvSpPr>
        <p:spPr>
          <a:xfrm>
            <a:off x="9593003" y="1414202"/>
            <a:ext cx="1997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Legend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F31728-EC55-47FA-AE30-872546B28B51}"/>
              </a:ext>
            </a:extLst>
          </p:cNvPr>
          <p:cNvSpPr/>
          <p:nvPr/>
        </p:nvSpPr>
        <p:spPr>
          <a:xfrm>
            <a:off x="8627695" y="2233087"/>
            <a:ext cx="299903" cy="281465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30B0AE9-1280-4BDF-9A23-63C653A19D65}"/>
              </a:ext>
            </a:extLst>
          </p:cNvPr>
          <p:cNvSpPr/>
          <p:nvPr/>
        </p:nvSpPr>
        <p:spPr>
          <a:xfrm>
            <a:off x="8627695" y="1784319"/>
            <a:ext cx="299903" cy="2814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E49B0A2-19BA-4F12-8CBE-DF7334EB604D}"/>
              </a:ext>
            </a:extLst>
          </p:cNvPr>
          <p:cNvSpPr/>
          <p:nvPr/>
        </p:nvSpPr>
        <p:spPr>
          <a:xfrm>
            <a:off x="4105274" y="3061500"/>
            <a:ext cx="1160057" cy="565512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Other Static Subsystem(s)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0F35F6A-BC7F-410C-9955-8D15111DC995}"/>
              </a:ext>
            </a:extLst>
          </p:cNvPr>
          <p:cNvSpPr/>
          <p:nvPr/>
        </p:nvSpPr>
        <p:spPr>
          <a:xfrm>
            <a:off x="7131344" y="5071026"/>
            <a:ext cx="944822" cy="497448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Acoustics Modeling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61D2871-AF7A-44C3-8980-ECE7A31751A8}"/>
              </a:ext>
            </a:extLst>
          </p:cNvPr>
          <p:cNvSpPr/>
          <p:nvPr/>
        </p:nvSpPr>
        <p:spPr>
          <a:xfrm>
            <a:off x="8055680" y="5401138"/>
            <a:ext cx="944822" cy="459945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Cost Modeling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CB29956-205A-4DEF-B66D-6EBEDBDEC28C}"/>
              </a:ext>
            </a:extLst>
          </p:cNvPr>
          <p:cNvSpPr/>
          <p:nvPr/>
        </p:nvSpPr>
        <p:spPr>
          <a:xfrm>
            <a:off x="8980016" y="5744943"/>
            <a:ext cx="1224700" cy="540397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Fleet Emissions Modeling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80AAD49-511B-4254-948B-18C48E47E0E2}"/>
              </a:ext>
            </a:extLst>
          </p:cNvPr>
          <p:cNvSpPr/>
          <p:nvPr/>
        </p:nvSpPr>
        <p:spPr>
          <a:xfrm>
            <a:off x="10178162" y="6089773"/>
            <a:ext cx="1185767" cy="540397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Other Post-processing Subsystem(s)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3BD5BEE-509A-45F5-B0EB-AD92E358C18C}"/>
              </a:ext>
            </a:extLst>
          </p:cNvPr>
          <p:cNvSpPr/>
          <p:nvPr/>
        </p:nvSpPr>
        <p:spPr bwMode="auto">
          <a:xfrm>
            <a:off x="680769" y="1005991"/>
            <a:ext cx="4672281" cy="2705100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6868689-5C3A-4D0E-B771-4C111E9664AB}"/>
              </a:ext>
            </a:extLst>
          </p:cNvPr>
          <p:cNvSpPr/>
          <p:nvPr/>
        </p:nvSpPr>
        <p:spPr bwMode="auto">
          <a:xfrm>
            <a:off x="5433745" y="3118844"/>
            <a:ext cx="1559613" cy="3054493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F5DA236-1334-4FA7-BE2C-735417492C45}"/>
              </a:ext>
            </a:extLst>
          </p:cNvPr>
          <p:cNvSpPr/>
          <p:nvPr/>
        </p:nvSpPr>
        <p:spPr bwMode="auto">
          <a:xfrm>
            <a:off x="7080608" y="4998848"/>
            <a:ext cx="4358917" cy="1706752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7" name="Arrow: Bent 76">
            <a:extLst>
              <a:ext uri="{FF2B5EF4-FFF2-40B4-BE49-F238E27FC236}">
                <a16:creationId xmlns:a16="http://schemas.microsoft.com/office/drawing/2014/main" id="{DF93E245-2F73-4F14-9414-1AC1A70E59DC}"/>
              </a:ext>
            </a:extLst>
          </p:cNvPr>
          <p:cNvSpPr/>
          <p:nvPr/>
        </p:nvSpPr>
        <p:spPr bwMode="auto">
          <a:xfrm rot="5400000">
            <a:off x="5572935" y="1901310"/>
            <a:ext cx="979450" cy="1419225"/>
          </a:xfrm>
          <a:prstGeom prst="ben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8" name="Arrow: Bent 77">
            <a:extLst>
              <a:ext uri="{FF2B5EF4-FFF2-40B4-BE49-F238E27FC236}">
                <a16:creationId xmlns:a16="http://schemas.microsoft.com/office/drawing/2014/main" id="{9EC54856-A904-4055-B1F1-F797A15EF4BA}"/>
              </a:ext>
            </a:extLst>
          </p:cNvPr>
          <p:cNvSpPr/>
          <p:nvPr/>
        </p:nvSpPr>
        <p:spPr bwMode="auto">
          <a:xfrm rot="5400000">
            <a:off x="7068566" y="3927694"/>
            <a:ext cx="973982" cy="1124398"/>
          </a:xfrm>
          <a:prstGeom prst="bentArrow">
            <a:avLst>
              <a:gd name="adj1" fmla="val 25000"/>
              <a:gd name="adj2" fmla="val 25489"/>
              <a:gd name="adj3" fmla="val 25000"/>
              <a:gd name="adj4" fmla="val 42772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9" name="Arrow: Bent 78">
            <a:extLst>
              <a:ext uri="{FF2B5EF4-FFF2-40B4-BE49-F238E27FC236}">
                <a16:creationId xmlns:a16="http://schemas.microsoft.com/office/drawing/2014/main" id="{7056883A-F556-4C51-911A-4F8E65DA0A86}"/>
              </a:ext>
            </a:extLst>
          </p:cNvPr>
          <p:cNvSpPr/>
          <p:nvPr/>
        </p:nvSpPr>
        <p:spPr bwMode="auto">
          <a:xfrm rot="16200000">
            <a:off x="4080610" y="3590810"/>
            <a:ext cx="1212752" cy="1509445"/>
          </a:xfrm>
          <a:prstGeom prst="ben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0" name="Arrow: Bent 79">
            <a:extLst>
              <a:ext uri="{FF2B5EF4-FFF2-40B4-BE49-F238E27FC236}">
                <a16:creationId xmlns:a16="http://schemas.microsoft.com/office/drawing/2014/main" id="{B4C44406-E4AA-48C3-9F9F-FCBF1E2D9932}"/>
              </a:ext>
            </a:extLst>
          </p:cNvPr>
          <p:cNvSpPr/>
          <p:nvPr/>
        </p:nvSpPr>
        <p:spPr bwMode="auto">
          <a:xfrm rot="5400000">
            <a:off x="1691943" y="1114266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1" name="Arrow: Bent 80">
            <a:extLst>
              <a:ext uri="{FF2B5EF4-FFF2-40B4-BE49-F238E27FC236}">
                <a16:creationId xmlns:a16="http://schemas.microsoft.com/office/drawing/2014/main" id="{9B11FBB7-FA1D-4B10-9592-0C6505D697AE}"/>
              </a:ext>
            </a:extLst>
          </p:cNvPr>
          <p:cNvSpPr/>
          <p:nvPr/>
        </p:nvSpPr>
        <p:spPr bwMode="auto">
          <a:xfrm rot="5400000">
            <a:off x="2542635" y="1636019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2" name="Arrow: Bent 81">
            <a:extLst>
              <a:ext uri="{FF2B5EF4-FFF2-40B4-BE49-F238E27FC236}">
                <a16:creationId xmlns:a16="http://schemas.microsoft.com/office/drawing/2014/main" id="{88DFBD31-0E47-4D26-83E1-F5C38460BCE3}"/>
              </a:ext>
            </a:extLst>
          </p:cNvPr>
          <p:cNvSpPr/>
          <p:nvPr/>
        </p:nvSpPr>
        <p:spPr bwMode="auto">
          <a:xfrm rot="5400000">
            <a:off x="3369192" y="2130567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3" name="Arrow: Bent 82">
            <a:extLst>
              <a:ext uri="{FF2B5EF4-FFF2-40B4-BE49-F238E27FC236}">
                <a16:creationId xmlns:a16="http://schemas.microsoft.com/office/drawing/2014/main" id="{46DFD390-DCEC-427F-A8D3-22772BECDFE9}"/>
              </a:ext>
            </a:extLst>
          </p:cNvPr>
          <p:cNvSpPr/>
          <p:nvPr/>
        </p:nvSpPr>
        <p:spPr bwMode="auto">
          <a:xfrm rot="5400000">
            <a:off x="4203868" y="2638858"/>
            <a:ext cx="297757" cy="494950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4" name="Arrow: Bent 83">
            <a:extLst>
              <a:ext uri="{FF2B5EF4-FFF2-40B4-BE49-F238E27FC236}">
                <a16:creationId xmlns:a16="http://schemas.microsoft.com/office/drawing/2014/main" id="{EEB21476-2B00-42EC-9396-BAE4A6F85FDB}"/>
              </a:ext>
            </a:extLst>
          </p:cNvPr>
          <p:cNvSpPr/>
          <p:nvPr/>
        </p:nvSpPr>
        <p:spPr bwMode="auto">
          <a:xfrm rot="5400000">
            <a:off x="8250876" y="5047014"/>
            <a:ext cx="187676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5" name="Arrow: Bent 84">
            <a:extLst>
              <a:ext uri="{FF2B5EF4-FFF2-40B4-BE49-F238E27FC236}">
                <a16:creationId xmlns:a16="http://schemas.microsoft.com/office/drawing/2014/main" id="{A690B6A3-A4C2-4342-9DBC-B654C1A8BBED}"/>
              </a:ext>
            </a:extLst>
          </p:cNvPr>
          <p:cNvSpPr/>
          <p:nvPr/>
        </p:nvSpPr>
        <p:spPr bwMode="auto">
          <a:xfrm rot="5400000">
            <a:off x="9196512" y="5397722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7" name="Arrow: Bent 86">
            <a:extLst>
              <a:ext uri="{FF2B5EF4-FFF2-40B4-BE49-F238E27FC236}">
                <a16:creationId xmlns:a16="http://schemas.microsoft.com/office/drawing/2014/main" id="{9912FEE1-793E-4ED4-864B-971FD37AA080}"/>
              </a:ext>
            </a:extLst>
          </p:cNvPr>
          <p:cNvSpPr/>
          <p:nvPr/>
        </p:nvSpPr>
        <p:spPr bwMode="auto">
          <a:xfrm rot="5400000">
            <a:off x="10376796" y="5754594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3" name="Arrow: Bent 92">
            <a:extLst>
              <a:ext uri="{FF2B5EF4-FFF2-40B4-BE49-F238E27FC236}">
                <a16:creationId xmlns:a16="http://schemas.microsoft.com/office/drawing/2014/main" id="{6B342A80-4F51-46AF-AB51-F58D866FDBCA}"/>
              </a:ext>
            </a:extLst>
          </p:cNvPr>
          <p:cNvSpPr/>
          <p:nvPr/>
        </p:nvSpPr>
        <p:spPr bwMode="auto">
          <a:xfrm rot="16200000">
            <a:off x="9853965" y="6152688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4" name="Arrow: Bent 93">
            <a:extLst>
              <a:ext uri="{FF2B5EF4-FFF2-40B4-BE49-F238E27FC236}">
                <a16:creationId xmlns:a16="http://schemas.microsoft.com/office/drawing/2014/main" id="{DC0524CF-FA70-45CB-9BC2-AB389C12F8B6}"/>
              </a:ext>
            </a:extLst>
          </p:cNvPr>
          <p:cNvSpPr/>
          <p:nvPr/>
        </p:nvSpPr>
        <p:spPr bwMode="auto">
          <a:xfrm rot="16200000">
            <a:off x="8623090" y="5712295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5" name="Arrow: Bent 94">
            <a:extLst>
              <a:ext uri="{FF2B5EF4-FFF2-40B4-BE49-F238E27FC236}">
                <a16:creationId xmlns:a16="http://schemas.microsoft.com/office/drawing/2014/main" id="{F1B7DA9D-040B-40DB-827E-13B1774752F3}"/>
              </a:ext>
            </a:extLst>
          </p:cNvPr>
          <p:cNvSpPr/>
          <p:nvPr/>
        </p:nvSpPr>
        <p:spPr bwMode="auto">
          <a:xfrm rot="16200000">
            <a:off x="7689000" y="5436801"/>
            <a:ext cx="187676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6" name="Arrow: Bent 95">
            <a:extLst>
              <a:ext uri="{FF2B5EF4-FFF2-40B4-BE49-F238E27FC236}">
                <a16:creationId xmlns:a16="http://schemas.microsoft.com/office/drawing/2014/main" id="{9434EE53-EC3F-4BD5-8745-147878E3E9A0}"/>
              </a:ext>
            </a:extLst>
          </p:cNvPr>
          <p:cNvSpPr/>
          <p:nvPr/>
        </p:nvSpPr>
        <p:spPr bwMode="auto">
          <a:xfrm rot="16200000">
            <a:off x="3696467" y="3116287"/>
            <a:ext cx="297757" cy="494950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7" name="Arrow: Bent 96">
            <a:extLst>
              <a:ext uri="{FF2B5EF4-FFF2-40B4-BE49-F238E27FC236}">
                <a16:creationId xmlns:a16="http://schemas.microsoft.com/office/drawing/2014/main" id="{E9ACD875-7317-42C0-A024-026D1CA05EAD}"/>
              </a:ext>
            </a:extLst>
          </p:cNvPr>
          <p:cNvSpPr/>
          <p:nvPr/>
        </p:nvSpPr>
        <p:spPr bwMode="auto">
          <a:xfrm rot="16200000">
            <a:off x="2867953" y="2619399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8" name="Arrow: Bent 97">
            <a:extLst>
              <a:ext uri="{FF2B5EF4-FFF2-40B4-BE49-F238E27FC236}">
                <a16:creationId xmlns:a16="http://schemas.microsoft.com/office/drawing/2014/main" id="{3E89410B-F1B5-4BD5-B67A-F890CE725F5F}"/>
              </a:ext>
            </a:extLst>
          </p:cNvPr>
          <p:cNvSpPr/>
          <p:nvPr/>
        </p:nvSpPr>
        <p:spPr bwMode="auto">
          <a:xfrm rot="16200000">
            <a:off x="2009140" y="2106227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9" name="Arrow: Bent 98">
            <a:extLst>
              <a:ext uri="{FF2B5EF4-FFF2-40B4-BE49-F238E27FC236}">
                <a16:creationId xmlns:a16="http://schemas.microsoft.com/office/drawing/2014/main" id="{51B6B9BD-3C2B-430C-B10B-FB71E88B87BB}"/>
              </a:ext>
            </a:extLst>
          </p:cNvPr>
          <p:cNvSpPr/>
          <p:nvPr/>
        </p:nvSpPr>
        <p:spPr bwMode="auto">
          <a:xfrm rot="16200000">
            <a:off x="1186060" y="1664085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5003FD8-DDB8-430E-803B-23968C315E7F}"/>
              </a:ext>
            </a:extLst>
          </p:cNvPr>
          <p:cNvSpPr/>
          <p:nvPr/>
        </p:nvSpPr>
        <p:spPr bwMode="auto">
          <a:xfrm>
            <a:off x="8632625" y="2680443"/>
            <a:ext cx="290041" cy="276214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D51AA0D-634C-4388-BF6F-571CF4924E39}"/>
              </a:ext>
            </a:extLst>
          </p:cNvPr>
          <p:cNvSpPr txBox="1"/>
          <p:nvPr/>
        </p:nvSpPr>
        <p:spPr>
          <a:xfrm>
            <a:off x="8922666" y="2679657"/>
            <a:ext cx="2667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Aviary Integration Features</a:t>
            </a:r>
          </a:p>
        </p:txBody>
      </p:sp>
      <p:sp>
        <p:nvSpPr>
          <p:cNvPr id="102" name="Arrow: Right 101">
            <a:extLst>
              <a:ext uri="{FF2B5EF4-FFF2-40B4-BE49-F238E27FC236}">
                <a16:creationId xmlns:a16="http://schemas.microsoft.com/office/drawing/2014/main" id="{1E8EC618-3732-4105-BD8A-E522AA58E14B}"/>
              </a:ext>
            </a:extLst>
          </p:cNvPr>
          <p:cNvSpPr/>
          <p:nvPr/>
        </p:nvSpPr>
        <p:spPr bwMode="auto">
          <a:xfrm rot="5400000">
            <a:off x="6134252" y="4364680"/>
            <a:ext cx="158598" cy="335152"/>
          </a:xfrm>
          <a:prstGeom prst="righ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3" name="Arrow: Right 102">
            <a:extLst>
              <a:ext uri="{FF2B5EF4-FFF2-40B4-BE49-F238E27FC236}">
                <a16:creationId xmlns:a16="http://schemas.microsoft.com/office/drawing/2014/main" id="{5F7CD96A-59CB-461C-BE2C-609052F5E1FB}"/>
              </a:ext>
            </a:extLst>
          </p:cNvPr>
          <p:cNvSpPr/>
          <p:nvPr/>
        </p:nvSpPr>
        <p:spPr bwMode="auto">
          <a:xfrm rot="5400000">
            <a:off x="6142217" y="5209164"/>
            <a:ext cx="158598" cy="335152"/>
          </a:xfrm>
          <a:prstGeom prst="righ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3" name="Slide Number Placeholder 4">
            <a:extLst>
              <a:ext uri="{FF2B5EF4-FFF2-40B4-BE49-F238E27FC236}">
                <a16:creationId xmlns:a16="http://schemas.microsoft.com/office/drawing/2014/main" id="{58358AA3-6955-470E-8DC2-EE4E2ABD4F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73EB0C-2D74-438F-B8F2-54E68BA37234}"/>
              </a:ext>
            </a:extLst>
          </p:cNvPr>
          <p:cNvSpPr txBox="1"/>
          <p:nvPr/>
        </p:nvSpPr>
        <p:spPr>
          <a:xfrm>
            <a:off x="3454588" y="1015205"/>
            <a:ext cx="192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Static Analysis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5FF5755-C5DD-482D-90B8-6E50677633CF}"/>
              </a:ext>
            </a:extLst>
          </p:cNvPr>
          <p:cNvSpPr txBox="1"/>
          <p:nvPr/>
        </p:nvSpPr>
        <p:spPr>
          <a:xfrm>
            <a:off x="5659720" y="3049368"/>
            <a:ext cx="1140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Mission Analysis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242B27-D28A-4E83-9B9B-0AE3B0185F0E}"/>
              </a:ext>
            </a:extLst>
          </p:cNvPr>
          <p:cNvSpPr txBox="1"/>
          <p:nvPr/>
        </p:nvSpPr>
        <p:spPr>
          <a:xfrm>
            <a:off x="9329960" y="4998848"/>
            <a:ext cx="218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Post Processing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838784A-6D09-4AA8-B6BE-32B3CA2EA89D}"/>
              </a:ext>
            </a:extLst>
          </p:cNvPr>
          <p:cNvSpPr/>
          <p:nvPr/>
        </p:nvSpPr>
        <p:spPr bwMode="auto">
          <a:xfrm>
            <a:off x="745230" y="1119538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5D146C-2875-4651-AFF0-1C58AA9A60F4}"/>
              </a:ext>
            </a:extLst>
          </p:cNvPr>
          <p:cNvSpPr txBox="1"/>
          <p:nvPr/>
        </p:nvSpPr>
        <p:spPr>
          <a:xfrm>
            <a:off x="680769" y="1298827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Propulsion</a:t>
            </a:r>
          </a:p>
        </p:txBody>
      </p:sp>
    </p:spTree>
    <p:extLst>
      <p:ext uri="{BB962C8B-B14F-4D97-AF65-F5344CB8AC3E}">
        <p14:creationId xmlns:p14="http://schemas.microsoft.com/office/powerpoint/2010/main" val="188397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468C-1D0F-47E1-B77F-31869DDE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to the Aviary Team!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F605B-FD99-4D9B-AE7C-D31E88595C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F8AA0FC-FF53-421A-B63F-41A51200F262}"/>
              </a:ext>
            </a:extLst>
          </p:cNvPr>
          <p:cNvSpPr txBox="1">
            <a:spLocks/>
          </p:cNvSpPr>
          <p:nvPr/>
        </p:nvSpPr>
        <p:spPr bwMode="auto">
          <a:xfrm>
            <a:off x="708211" y="1192306"/>
            <a:ext cx="4500282" cy="553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2600" b="1" kern="0" dirty="0"/>
              <a:t>Team</a:t>
            </a:r>
          </a:p>
          <a:p>
            <a:r>
              <a:rPr lang="en-US" sz="2600" kern="0" dirty="0"/>
              <a:t>Eliot Aretskin-Hariton (GRC)</a:t>
            </a:r>
          </a:p>
          <a:p>
            <a:r>
              <a:rPr lang="en-US" sz="2600" kern="0" dirty="0"/>
              <a:t>Darrell (DJ) Caldwell (LaRC)</a:t>
            </a:r>
          </a:p>
          <a:p>
            <a:r>
              <a:rPr lang="en-US" sz="2600" kern="0" dirty="0"/>
              <a:t>Rob Falck (GRC)</a:t>
            </a:r>
          </a:p>
          <a:p>
            <a:r>
              <a:rPr lang="en-US" sz="2600" kern="0" dirty="0"/>
              <a:t>Jennifer Gratz (GRC)</a:t>
            </a:r>
          </a:p>
          <a:p>
            <a:r>
              <a:rPr lang="en-US" sz="2600" kern="0" dirty="0"/>
              <a:t>John Jasa (GRC)</a:t>
            </a:r>
          </a:p>
          <a:p>
            <a:r>
              <a:rPr lang="en-US" sz="2600" kern="0" dirty="0"/>
              <a:t>Jason Kirk (LaRC)</a:t>
            </a:r>
          </a:p>
          <a:p>
            <a:r>
              <a:rPr lang="en-US" sz="2600" kern="0" dirty="0"/>
              <a:t>Caroline Kuhnle (GRC)</a:t>
            </a:r>
          </a:p>
          <a:p>
            <a:r>
              <a:rPr lang="en-US" sz="2600" dirty="0"/>
              <a:t>Kenneth (Kenny) Lyons (ARC)</a:t>
            </a:r>
          </a:p>
          <a:p>
            <a:endParaRPr lang="en-US" sz="2600" kern="0" dirty="0"/>
          </a:p>
          <a:p>
            <a:endParaRPr lang="en-US" sz="1600" kern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773CA7-AD3B-41BF-BCE4-174C11E0990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1565" y="1553699"/>
            <a:ext cx="5163671" cy="5304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Ben Margolis (ARC)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Kenneth (Ken) Moore (GRC)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Erik Olson (LaRC)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Dahlia Pham (ARC)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Carl Recine (ARC)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Janet Ross (LaRC)</a:t>
            </a:r>
          </a:p>
          <a:p>
            <a:pPr marL="0" indent="0">
              <a:buNone/>
            </a:pPr>
            <a:r>
              <a:rPr lang="en-US" sz="2600" b="1" dirty="0"/>
              <a:t>Advisors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Joseph Garcia (ARC)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Justin Gray (formerly GRC)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Eric Hendricks (GRC)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Ben Phillips (LaRC)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05DAC98-EEAD-40F1-AE77-E1F8BE055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8156"/>
            <a:ext cx="955005" cy="6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16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5D65-7F0E-4F90-BC58-B1FAC6D1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the Support!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7BE7F-F59C-4264-9F61-97AD18B97E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A70ADA-C336-4EF1-A503-0879A5923BED}"/>
              </a:ext>
            </a:extLst>
          </p:cNvPr>
          <p:cNvSpPr txBox="1"/>
          <p:nvPr/>
        </p:nvSpPr>
        <p:spPr>
          <a:xfrm>
            <a:off x="2254195" y="2967335"/>
            <a:ext cx="7748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Special thanks to the Advanced Air Transport Technology (AATT) project and the Transformational Tools and Technologies (TTT) project for funding this work</a:t>
            </a:r>
          </a:p>
        </p:txBody>
      </p:sp>
    </p:spTree>
    <p:extLst>
      <p:ext uri="{BB962C8B-B14F-4D97-AF65-F5344CB8AC3E}">
        <p14:creationId xmlns:p14="http://schemas.microsoft.com/office/powerpoint/2010/main" val="57113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F5CC601-35E8-4BCE-BE9B-95528437C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859" y="591344"/>
            <a:ext cx="8702281" cy="5801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82CDC7-5E52-4F3D-BA0F-ACFB28CD4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57" y="280194"/>
            <a:ext cx="11580283" cy="622300"/>
          </a:xfrm>
        </p:spPr>
        <p:txBody>
          <a:bodyPr/>
          <a:lstStyle/>
          <a:p>
            <a:r>
              <a:rPr lang="en-US" dirty="0"/>
              <a:t>Q&amp;A Session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617E4-B8D6-42EF-B8B9-93E9511528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264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F9116-50BB-44B1-819D-629689D76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D85A8-EEE7-4B67-983A-97FA62298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092A3-BFA8-479C-BF34-9B0E3538A6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726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5B66D-E7D7-4537-A08D-7170787B2A91}"/>
              </a:ext>
            </a:extLst>
          </p:cNvPr>
          <p:cNvSpPr/>
          <p:nvPr/>
        </p:nvSpPr>
        <p:spPr bwMode="auto">
          <a:xfrm>
            <a:off x="552450" y="2721273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03780F-FDFA-4080-B3A5-1DCBAD864FF5}"/>
              </a:ext>
            </a:extLst>
          </p:cNvPr>
          <p:cNvSpPr/>
          <p:nvPr/>
        </p:nvSpPr>
        <p:spPr bwMode="auto">
          <a:xfrm>
            <a:off x="552450" y="2408490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8EA763-0FBB-4774-AAC8-3237A0CF0350}"/>
              </a:ext>
            </a:extLst>
          </p:cNvPr>
          <p:cNvSpPr/>
          <p:nvPr/>
        </p:nvSpPr>
        <p:spPr bwMode="auto">
          <a:xfrm>
            <a:off x="552450" y="2094485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87DB53-9CB8-4DEB-836C-37B01ACD29E5}"/>
              </a:ext>
            </a:extLst>
          </p:cNvPr>
          <p:cNvSpPr/>
          <p:nvPr/>
        </p:nvSpPr>
        <p:spPr bwMode="auto">
          <a:xfrm>
            <a:off x="552450" y="1779521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A6816-6AA6-41B5-9DA0-07783145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of Aviary – Discipline and Fidelity Selection Examples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A0A4C-32BA-45F8-BCC3-30B7062410C5}"/>
              </a:ext>
            </a:extLst>
          </p:cNvPr>
          <p:cNvSpPr/>
          <p:nvPr/>
        </p:nvSpPr>
        <p:spPr bwMode="auto">
          <a:xfrm>
            <a:off x="552450" y="1424435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BB6CF3-6BFD-4F89-B1FA-D95361B6F087}"/>
              </a:ext>
            </a:extLst>
          </p:cNvPr>
          <p:cNvSpPr/>
          <p:nvPr/>
        </p:nvSpPr>
        <p:spPr bwMode="auto">
          <a:xfrm>
            <a:off x="552450" y="1068633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5AAD01-FFB1-4688-A83D-60F28F2C882B}"/>
              </a:ext>
            </a:extLst>
          </p:cNvPr>
          <p:cNvSpPr/>
          <p:nvPr/>
        </p:nvSpPr>
        <p:spPr bwMode="auto">
          <a:xfrm>
            <a:off x="552450" y="5653661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4B1566-CE6E-48BB-95AA-9366B37CD86A}"/>
              </a:ext>
            </a:extLst>
          </p:cNvPr>
          <p:cNvSpPr/>
          <p:nvPr/>
        </p:nvSpPr>
        <p:spPr bwMode="auto">
          <a:xfrm>
            <a:off x="552450" y="5340878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4FC0BD-C4B4-4BDC-8097-C303A14C11F4}"/>
              </a:ext>
            </a:extLst>
          </p:cNvPr>
          <p:cNvSpPr/>
          <p:nvPr/>
        </p:nvSpPr>
        <p:spPr bwMode="auto">
          <a:xfrm>
            <a:off x="567048" y="5051803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C877B-A4AC-476C-A18C-C8CB3F109291}"/>
              </a:ext>
            </a:extLst>
          </p:cNvPr>
          <p:cNvSpPr/>
          <p:nvPr/>
        </p:nvSpPr>
        <p:spPr bwMode="auto">
          <a:xfrm>
            <a:off x="552450" y="4713000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CE0631-AFEF-41F4-8928-E15CD8EA8C44}"/>
              </a:ext>
            </a:extLst>
          </p:cNvPr>
          <p:cNvSpPr/>
          <p:nvPr/>
        </p:nvSpPr>
        <p:spPr bwMode="auto">
          <a:xfrm>
            <a:off x="552450" y="4356465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36A4EF-1675-41C1-B03D-C54231748153}"/>
              </a:ext>
            </a:extLst>
          </p:cNvPr>
          <p:cNvSpPr/>
          <p:nvPr/>
        </p:nvSpPr>
        <p:spPr bwMode="auto">
          <a:xfrm>
            <a:off x="552450" y="4041501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45A54A-6961-4BC7-8E61-E133EDED6D8A}"/>
              </a:ext>
            </a:extLst>
          </p:cNvPr>
          <p:cNvSpPr/>
          <p:nvPr/>
        </p:nvSpPr>
        <p:spPr bwMode="auto">
          <a:xfrm>
            <a:off x="9372600" y="4991139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7EC6FEA-70AB-42F3-8D32-B82BAF5434C5}"/>
              </a:ext>
            </a:extLst>
          </p:cNvPr>
          <p:cNvSpPr/>
          <p:nvPr/>
        </p:nvSpPr>
        <p:spPr bwMode="auto">
          <a:xfrm>
            <a:off x="9372600" y="4678356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9D5D48-2DD3-4BF1-80EB-33D1A589F158}"/>
              </a:ext>
            </a:extLst>
          </p:cNvPr>
          <p:cNvSpPr/>
          <p:nvPr/>
        </p:nvSpPr>
        <p:spPr bwMode="auto">
          <a:xfrm>
            <a:off x="9372600" y="4364351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1F3586-39AD-4C28-B672-EEF8A45697A5}"/>
              </a:ext>
            </a:extLst>
          </p:cNvPr>
          <p:cNvSpPr/>
          <p:nvPr/>
        </p:nvSpPr>
        <p:spPr bwMode="auto">
          <a:xfrm>
            <a:off x="9372600" y="4049387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AFD7C4-0308-4B94-81E3-9E17F57C7593}"/>
              </a:ext>
            </a:extLst>
          </p:cNvPr>
          <p:cNvSpPr txBox="1"/>
          <p:nvPr/>
        </p:nvSpPr>
        <p:spPr>
          <a:xfrm>
            <a:off x="10324676" y="5393000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Height Energy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54FE2B0-B544-4609-A063-30E4EE324423}"/>
              </a:ext>
            </a:extLst>
          </p:cNvPr>
          <p:cNvSpPr/>
          <p:nvPr/>
        </p:nvSpPr>
        <p:spPr bwMode="auto">
          <a:xfrm>
            <a:off x="6516892" y="2125087"/>
            <a:ext cx="3118112" cy="1916414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F3F224-61AC-4C41-A2C7-FAFDA21FB4A8}"/>
              </a:ext>
            </a:extLst>
          </p:cNvPr>
          <p:cNvSpPr txBox="1"/>
          <p:nvPr/>
        </p:nvSpPr>
        <p:spPr>
          <a:xfrm>
            <a:off x="6818648" y="2849162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Aviary Aircraft Model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906992-2D91-488A-B3E9-962E0C7A8BE3}"/>
              </a:ext>
            </a:extLst>
          </p:cNvPr>
          <p:cNvSpPr/>
          <p:nvPr/>
        </p:nvSpPr>
        <p:spPr bwMode="auto">
          <a:xfrm>
            <a:off x="6408263" y="5599664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7E4F28-A9E9-4411-A664-7F31070ABFCE}"/>
              </a:ext>
            </a:extLst>
          </p:cNvPr>
          <p:cNvSpPr/>
          <p:nvPr/>
        </p:nvSpPr>
        <p:spPr bwMode="auto">
          <a:xfrm>
            <a:off x="3950174" y="4838182"/>
            <a:ext cx="2514600" cy="942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chemeClr val="accent6">
                <a:lumMod val="40000"/>
                <a:lumOff val="60000"/>
              </a:schemeClr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61AE15-863C-4BED-91C0-A0A9CFC973B6}"/>
              </a:ext>
            </a:extLst>
          </p:cNvPr>
          <p:cNvSpPr/>
          <p:nvPr/>
        </p:nvSpPr>
        <p:spPr bwMode="auto">
          <a:xfrm>
            <a:off x="4112269" y="970423"/>
            <a:ext cx="2514600" cy="94297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1Top">
              <a:rot lat="18300000" lon="18300000" rev="3480000"/>
            </a:camera>
            <a:lightRig rig="threePt" dir="t"/>
          </a:scene3d>
          <a:sp3d extrusionH="190500" contourW="12700">
            <a:bevelT w="152400" h="25400" prst="softRound"/>
            <a:extrusionClr>
              <a:srgbClr val="00B0F0"/>
            </a:extrusionClr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650B00-1F6B-498C-A918-B9877FDE5EE9}"/>
              </a:ext>
            </a:extLst>
          </p:cNvPr>
          <p:cNvSpPr txBox="1"/>
          <p:nvPr/>
        </p:nvSpPr>
        <p:spPr>
          <a:xfrm>
            <a:off x="1330326" y="2750264"/>
            <a:ext cx="3381375" cy="400110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GASP</a:t>
            </a:r>
            <a:r>
              <a:rPr lang="en-US" sz="2000" b="1" dirty="0"/>
              <a:t> </a:t>
            </a:r>
            <a:r>
              <a:rPr lang="en-US" sz="1300" b="1" dirty="0"/>
              <a:t>Empirical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7C1FB2-B2E5-4C4E-8D5D-33DC029B16E5}"/>
              </a:ext>
            </a:extLst>
          </p:cNvPr>
          <p:cNvSpPr txBox="1"/>
          <p:nvPr/>
        </p:nvSpPr>
        <p:spPr>
          <a:xfrm>
            <a:off x="1578212" y="2503302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SUITCASE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079C5A-791B-42B6-8D67-429A8D902FB3}"/>
              </a:ext>
            </a:extLst>
          </p:cNvPr>
          <p:cNvSpPr txBox="1"/>
          <p:nvPr/>
        </p:nvSpPr>
        <p:spPr>
          <a:xfrm>
            <a:off x="7232175" y="6018805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Height Energy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ECE0C8-39C0-4BCF-9C8F-00B1C2D1FA64}"/>
              </a:ext>
            </a:extLst>
          </p:cNvPr>
          <p:cNvSpPr txBox="1"/>
          <p:nvPr/>
        </p:nvSpPr>
        <p:spPr>
          <a:xfrm>
            <a:off x="1624033" y="4738134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 err="1"/>
              <a:t>VSPaero</a:t>
            </a:r>
            <a:endParaRPr lang="en-US" sz="13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CE0B6E5-0CB4-45C7-80B5-AA8F154B7A5A}"/>
              </a:ext>
            </a:extLst>
          </p:cNvPr>
          <p:cNvSpPr txBox="1"/>
          <p:nvPr/>
        </p:nvSpPr>
        <p:spPr>
          <a:xfrm>
            <a:off x="1672231" y="5103388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FUN3D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1B44DEF-9D10-4FC1-86F6-58C071426BD8}"/>
              </a:ext>
            </a:extLst>
          </p:cNvPr>
          <p:cNvSpPr txBox="1"/>
          <p:nvPr/>
        </p:nvSpPr>
        <p:spPr>
          <a:xfrm>
            <a:off x="1650917" y="5432950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CART3D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41BDE9D-1FF3-474D-9437-5D079799C987}"/>
              </a:ext>
            </a:extLst>
          </p:cNvPr>
          <p:cNvSpPr txBox="1"/>
          <p:nvPr/>
        </p:nvSpPr>
        <p:spPr>
          <a:xfrm>
            <a:off x="568799" y="1098908"/>
            <a:ext cx="3381375" cy="769441"/>
          </a:xfrm>
          <a:prstGeom prst="rect">
            <a:avLst/>
          </a:prstGeom>
          <a:noFill/>
          <a:scene3d>
            <a:camera prst="orthographicFront">
              <a:rot lat="18300000" lon="18300000" rev="348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4400" b="1" dirty="0"/>
              <a:t>Weights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FF0397D-784C-4F16-BD67-844CB69B6EC0}"/>
              </a:ext>
            </a:extLst>
          </p:cNvPr>
          <p:cNvSpPr txBox="1"/>
          <p:nvPr/>
        </p:nvSpPr>
        <p:spPr>
          <a:xfrm>
            <a:off x="1416119" y="1483628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User-defined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EBF32B-837D-4F0D-B7C3-B0427C0C29FA}"/>
              </a:ext>
            </a:extLst>
          </p:cNvPr>
          <p:cNvSpPr txBox="1"/>
          <p:nvPr/>
        </p:nvSpPr>
        <p:spPr>
          <a:xfrm>
            <a:off x="1761483" y="1794548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TACS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D7165FF-12A0-464E-8BCD-43EFCF210364}"/>
              </a:ext>
            </a:extLst>
          </p:cNvPr>
          <p:cNvSpPr txBox="1"/>
          <p:nvPr/>
        </p:nvSpPr>
        <p:spPr>
          <a:xfrm>
            <a:off x="1578211" y="2173925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 err="1"/>
              <a:t>HCDstruct</a:t>
            </a:r>
            <a:endParaRPr lang="en-US" sz="13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3D2DC7-C69F-4E09-A6C9-09573CFA08C0}"/>
              </a:ext>
            </a:extLst>
          </p:cNvPr>
          <p:cNvSpPr txBox="1"/>
          <p:nvPr/>
        </p:nvSpPr>
        <p:spPr>
          <a:xfrm>
            <a:off x="5343520" y="1342254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TACS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AC28137-0719-4B0D-8CB2-8A271718A015}"/>
              </a:ext>
            </a:extLst>
          </p:cNvPr>
          <p:cNvCxnSpPr>
            <a:cxnSpLocks/>
          </p:cNvCxnSpPr>
          <p:nvPr/>
        </p:nvCxnSpPr>
        <p:spPr bwMode="auto">
          <a:xfrm flipV="1">
            <a:off x="3254158" y="1718530"/>
            <a:ext cx="696016" cy="112370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97917D9A-CE67-48BF-B36E-2F9F409BB075}"/>
              </a:ext>
            </a:extLst>
          </p:cNvPr>
          <p:cNvSpPr txBox="1"/>
          <p:nvPr/>
        </p:nvSpPr>
        <p:spPr>
          <a:xfrm>
            <a:off x="925450" y="3928705"/>
            <a:ext cx="4069222" cy="769441"/>
          </a:xfrm>
          <a:prstGeom prst="rect">
            <a:avLst/>
          </a:prstGeom>
          <a:noFill/>
          <a:scene3d>
            <a:camera prst="orthographicFront">
              <a:rot lat="18300000" lon="18300000" rev="348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4400" b="1" dirty="0"/>
              <a:t>Aero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A1ED9B9-C1AF-4448-A155-1D60352C385D}"/>
              </a:ext>
            </a:extLst>
          </p:cNvPr>
          <p:cNvCxnSpPr>
            <a:cxnSpLocks/>
          </p:cNvCxnSpPr>
          <p:nvPr/>
        </p:nvCxnSpPr>
        <p:spPr bwMode="auto">
          <a:xfrm flipV="1">
            <a:off x="3200035" y="5621330"/>
            <a:ext cx="641893" cy="159826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04DF2957-E30F-4EFE-87B4-4634A60A2BBA}"/>
              </a:ext>
            </a:extLst>
          </p:cNvPr>
          <p:cNvSpPr txBox="1"/>
          <p:nvPr/>
        </p:nvSpPr>
        <p:spPr>
          <a:xfrm>
            <a:off x="1336114" y="6082500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FLOPS Empirical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BDA2E5-E679-4EFC-9A4F-6D8D90B10EDC}"/>
              </a:ext>
            </a:extLst>
          </p:cNvPr>
          <p:cNvSpPr txBox="1"/>
          <p:nvPr/>
        </p:nvSpPr>
        <p:spPr>
          <a:xfrm>
            <a:off x="1336115" y="5769717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GASP Empirical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872310F-9F40-4426-9934-98D5075B23BE}"/>
              </a:ext>
            </a:extLst>
          </p:cNvPr>
          <p:cNvSpPr txBox="1"/>
          <p:nvPr/>
        </p:nvSpPr>
        <p:spPr>
          <a:xfrm>
            <a:off x="4774086" y="5263662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GASP Empirical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1DAA05F-5F49-4CFB-9CCC-150D4DF5E196}"/>
              </a:ext>
            </a:extLst>
          </p:cNvPr>
          <p:cNvSpPr txBox="1"/>
          <p:nvPr/>
        </p:nvSpPr>
        <p:spPr>
          <a:xfrm>
            <a:off x="1416119" y="4467620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User-defined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5E8EBEB-B71D-4336-B326-2561E5C2F7A4}"/>
              </a:ext>
            </a:extLst>
          </p:cNvPr>
          <p:cNvSpPr txBox="1"/>
          <p:nvPr/>
        </p:nvSpPr>
        <p:spPr>
          <a:xfrm>
            <a:off x="10250636" y="4465111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User-defined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D98A60B-4531-4799-A0C3-E3104E290FF1}"/>
              </a:ext>
            </a:extLst>
          </p:cNvPr>
          <p:cNvSpPr txBox="1"/>
          <p:nvPr/>
        </p:nvSpPr>
        <p:spPr>
          <a:xfrm>
            <a:off x="10125145" y="4826174"/>
            <a:ext cx="2951842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Prescribed Mission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11BEC58-3057-4C85-AF41-3086E7854B8A}"/>
              </a:ext>
            </a:extLst>
          </p:cNvPr>
          <p:cNvSpPr txBox="1"/>
          <p:nvPr/>
        </p:nvSpPr>
        <p:spPr>
          <a:xfrm>
            <a:off x="10646249" y="5033942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2DOF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EF694D6-AB7D-4C65-BDBC-B0433235F55E}"/>
              </a:ext>
            </a:extLst>
          </p:cNvPr>
          <p:cNvCxnSpPr>
            <a:cxnSpLocks/>
          </p:cNvCxnSpPr>
          <p:nvPr/>
        </p:nvCxnSpPr>
        <p:spPr bwMode="auto">
          <a:xfrm flipH="1">
            <a:off x="9001094" y="5832032"/>
            <a:ext cx="436889" cy="177345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nector: Curved 71">
            <a:extLst>
              <a:ext uri="{FF2B5EF4-FFF2-40B4-BE49-F238E27FC236}">
                <a16:creationId xmlns:a16="http://schemas.microsoft.com/office/drawing/2014/main" id="{A3FEEC49-CE4A-4DD5-8349-FC247C0B97B9}"/>
              </a:ext>
            </a:extLst>
          </p:cNvPr>
          <p:cNvCxnSpPr>
            <a:cxnSpLocks/>
            <a:endCxn id="32" idx="4"/>
          </p:cNvCxnSpPr>
          <p:nvPr/>
        </p:nvCxnSpPr>
        <p:spPr bwMode="auto">
          <a:xfrm rot="5400000" flipH="1" flipV="1">
            <a:off x="6802286" y="4821990"/>
            <a:ext cx="2054150" cy="493173"/>
          </a:xfrm>
          <a:prstGeom prst="curved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nector: Curved 105">
            <a:extLst>
              <a:ext uri="{FF2B5EF4-FFF2-40B4-BE49-F238E27FC236}">
                <a16:creationId xmlns:a16="http://schemas.microsoft.com/office/drawing/2014/main" id="{F17FDEE7-96A3-4B7A-B1CE-7D6AB18E0F98}"/>
              </a:ext>
            </a:extLst>
          </p:cNvPr>
          <p:cNvCxnSpPr>
            <a:endCxn id="32" idx="2"/>
          </p:cNvCxnSpPr>
          <p:nvPr/>
        </p:nvCxnSpPr>
        <p:spPr bwMode="auto">
          <a:xfrm rot="5400000" flipH="1" flipV="1">
            <a:off x="4771999" y="3518769"/>
            <a:ext cx="2180368" cy="1309418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1" name="Connector: Curved 110">
            <a:extLst>
              <a:ext uri="{FF2B5EF4-FFF2-40B4-BE49-F238E27FC236}">
                <a16:creationId xmlns:a16="http://schemas.microsoft.com/office/drawing/2014/main" id="{F97FE45E-3DBE-4906-A6EC-2B881565418F}"/>
              </a:ext>
            </a:extLst>
          </p:cNvPr>
          <p:cNvCxnSpPr>
            <a:cxnSpLocks/>
          </p:cNvCxnSpPr>
          <p:nvPr/>
        </p:nvCxnSpPr>
        <p:spPr bwMode="auto">
          <a:xfrm>
            <a:off x="5591175" y="1830900"/>
            <a:ext cx="1234134" cy="672559"/>
          </a:xfrm>
          <a:prstGeom prst="curvedConnector3">
            <a:avLst>
              <a:gd name="adj1" fmla="val 10638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D08B7A0D-7E17-47FB-AAF7-D96286199D9E}"/>
              </a:ext>
            </a:extLst>
          </p:cNvPr>
          <p:cNvSpPr txBox="1"/>
          <p:nvPr/>
        </p:nvSpPr>
        <p:spPr>
          <a:xfrm>
            <a:off x="9724836" y="3992675"/>
            <a:ext cx="3381375" cy="769441"/>
          </a:xfrm>
          <a:prstGeom prst="rect">
            <a:avLst/>
          </a:prstGeom>
          <a:noFill/>
          <a:scene3d>
            <a:camera prst="orthographicFront">
              <a:rot lat="18300000" lon="18300000" rev="348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4400" b="1" dirty="0"/>
              <a:t>EOMs</a:t>
            </a:r>
          </a:p>
        </p:txBody>
      </p:sp>
      <p:cxnSp>
        <p:nvCxnSpPr>
          <p:cNvPr id="117" name="Connector: Curved 116">
            <a:extLst>
              <a:ext uri="{FF2B5EF4-FFF2-40B4-BE49-F238E27FC236}">
                <a16:creationId xmlns:a16="http://schemas.microsoft.com/office/drawing/2014/main" id="{2F544192-1D8A-4241-94A6-BB624DFEEF40}"/>
              </a:ext>
            </a:extLst>
          </p:cNvPr>
          <p:cNvCxnSpPr>
            <a:cxnSpLocks/>
            <a:stCxn id="3" idx="1"/>
            <a:endCxn id="32" idx="6"/>
          </p:cNvCxnSpPr>
          <p:nvPr/>
        </p:nvCxnSpPr>
        <p:spPr bwMode="auto">
          <a:xfrm rot="10800000" flipV="1">
            <a:off x="9635005" y="2086936"/>
            <a:ext cx="1010261" cy="99635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9" name="Connector: Curved 118">
            <a:extLst>
              <a:ext uri="{FF2B5EF4-FFF2-40B4-BE49-F238E27FC236}">
                <a16:creationId xmlns:a16="http://schemas.microsoft.com/office/drawing/2014/main" id="{9DD77055-44AE-40BC-8636-58DAD41F7BF6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9210679" y="1194903"/>
            <a:ext cx="1236147" cy="117215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3ACC53A7-CC2F-4AF0-A11E-9902CDB2EA5D}"/>
              </a:ext>
            </a:extLst>
          </p:cNvPr>
          <p:cNvSpPr txBox="1"/>
          <p:nvPr/>
        </p:nvSpPr>
        <p:spPr>
          <a:xfrm>
            <a:off x="1293952" y="3169950"/>
            <a:ext cx="3381375" cy="292388"/>
          </a:xfrm>
          <a:prstGeom prst="rect">
            <a:avLst/>
          </a:prstGeom>
          <a:noFill/>
          <a:scene3d>
            <a:camera prst="orthographicFront">
              <a:rot lat="0" lon="0" rev="51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1300" b="1" dirty="0"/>
              <a:t>FLOPS Empirical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9950EB-F4E5-48FE-B6E0-DD5F2243D12C}"/>
              </a:ext>
            </a:extLst>
          </p:cNvPr>
          <p:cNvSpPr txBox="1"/>
          <p:nvPr/>
        </p:nvSpPr>
        <p:spPr>
          <a:xfrm>
            <a:off x="10645265" y="1902270"/>
            <a:ext cx="144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Propulsion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D0B2CF1-D74F-4817-B07F-C4EB0C87BC4D}"/>
              </a:ext>
            </a:extLst>
          </p:cNvPr>
          <p:cNvSpPr txBox="1"/>
          <p:nvPr/>
        </p:nvSpPr>
        <p:spPr>
          <a:xfrm>
            <a:off x="10428076" y="1005620"/>
            <a:ext cx="144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Geometry</a:t>
            </a:r>
          </a:p>
        </p:txBody>
      </p:sp>
      <p:sp>
        <p:nvSpPr>
          <p:cNvPr id="68" name="Slide Number Placeholder 4">
            <a:extLst>
              <a:ext uri="{FF2B5EF4-FFF2-40B4-BE49-F238E27FC236}">
                <a16:creationId xmlns:a16="http://schemas.microsoft.com/office/drawing/2014/main" id="{B5CE0ECB-056E-4D06-BE77-21038218FF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cxnSp>
        <p:nvCxnSpPr>
          <p:cNvPr id="69" name="Connector: Curved 68">
            <a:extLst>
              <a:ext uri="{FF2B5EF4-FFF2-40B4-BE49-F238E27FC236}">
                <a16:creationId xmlns:a16="http://schemas.microsoft.com/office/drawing/2014/main" id="{C0058EC7-EB43-4538-9A36-4FAD63DFFDCF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9201657" y="3312317"/>
            <a:ext cx="1443608" cy="41886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0941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E53CF-BB5E-4ADE-B45A-2CD5C6721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with Radar Charts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5CDB0EE-C247-4D1E-831F-A111536E1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1" y="1895759"/>
            <a:ext cx="3572089" cy="3066482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9DAF75-DC58-4705-855F-88ACDC283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15" y="2754128"/>
            <a:ext cx="3756187" cy="32081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FFC930-0C87-4D42-B6A1-132C63084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547" y="1895758"/>
            <a:ext cx="3576453" cy="3066483"/>
          </a:xfrm>
          <a:prstGeom prst="rect">
            <a:avLst/>
          </a:prstGeom>
        </p:spPr>
      </p:pic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F1DB4A6-D3A5-4BC9-84A9-6BD99C531E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162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233A-4094-442F-A33B-442F975F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with Radar Charts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EF212-300F-4B81-B965-2A5A4E73CF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6C3BF7-D956-48EC-ADCF-563D3A872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244" y="1164206"/>
            <a:ext cx="6109511" cy="522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70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6DBB-3E93-4944-92BF-962F1661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Aviary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9025C-A5B1-4E51-AD51-17D2F4E75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17" y="1219200"/>
            <a:ext cx="11571817" cy="19937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Major points in timeline</a:t>
            </a:r>
          </a:p>
          <a:p>
            <a:r>
              <a:rPr lang="en-US" sz="1600" dirty="0"/>
              <a:t>January 2023 – Aviary v0.1.0 internal release completed</a:t>
            </a:r>
          </a:p>
          <a:p>
            <a:r>
              <a:rPr lang="en-US" sz="1600" dirty="0"/>
              <a:t>May 2023 – Annual Aviary developer workshop</a:t>
            </a:r>
          </a:p>
          <a:p>
            <a:r>
              <a:rPr lang="en-US" sz="1600" dirty="0"/>
              <a:t>August 2023 – Milestone for basic electrified TTBW</a:t>
            </a:r>
          </a:p>
          <a:p>
            <a:r>
              <a:rPr lang="en-US" sz="1600" dirty="0"/>
              <a:t>September 2023 – Milestone to merge/expand electrified TTBW with MBSA&amp;E</a:t>
            </a:r>
          </a:p>
          <a:p>
            <a:r>
              <a:rPr lang="en-US" sz="1600" dirty="0"/>
              <a:t>December 2023 – Milestone for second type of integrator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2852BB-6C56-4DBB-B268-3EFC1E6D90D2}"/>
              </a:ext>
            </a:extLst>
          </p:cNvPr>
          <p:cNvSpPr/>
          <p:nvPr/>
        </p:nvSpPr>
        <p:spPr bwMode="auto">
          <a:xfrm>
            <a:off x="576019" y="4975964"/>
            <a:ext cx="10475078" cy="1199626"/>
          </a:xfrm>
          <a:prstGeom prst="rect">
            <a:avLst/>
          </a:prstGeom>
          <a:solidFill>
            <a:srgbClr val="E6E6B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8B9B73-E940-477B-9F0B-4F016BF42240}"/>
              </a:ext>
            </a:extLst>
          </p:cNvPr>
          <p:cNvCxnSpPr>
            <a:cxnSpLocks/>
          </p:cNvCxnSpPr>
          <p:nvPr/>
        </p:nvCxnSpPr>
        <p:spPr bwMode="auto">
          <a:xfrm>
            <a:off x="5812158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0D9EE50-6000-4FC2-9772-8F28B169D7C9}"/>
              </a:ext>
            </a:extLst>
          </p:cNvPr>
          <p:cNvCxnSpPr/>
          <p:nvPr/>
        </p:nvCxnSpPr>
        <p:spPr bwMode="auto">
          <a:xfrm>
            <a:off x="3172416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46F52D-21D9-42C2-B936-D09423BE14CF}"/>
              </a:ext>
            </a:extLst>
          </p:cNvPr>
          <p:cNvCxnSpPr/>
          <p:nvPr/>
        </p:nvCxnSpPr>
        <p:spPr bwMode="auto">
          <a:xfrm>
            <a:off x="8436521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818DF8-0454-45F1-8AB7-6071687F6EAA}"/>
              </a:ext>
            </a:extLst>
          </p:cNvPr>
          <p:cNvCxnSpPr/>
          <p:nvPr/>
        </p:nvCxnSpPr>
        <p:spPr bwMode="auto">
          <a:xfrm>
            <a:off x="2308349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E1433A6-57B1-45C4-AB0B-04B0382156F6}"/>
              </a:ext>
            </a:extLst>
          </p:cNvPr>
          <p:cNvCxnSpPr/>
          <p:nvPr/>
        </p:nvCxnSpPr>
        <p:spPr bwMode="auto">
          <a:xfrm>
            <a:off x="1441484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84FC58-232D-40DE-8CAE-5EA50A08F0B8}"/>
              </a:ext>
            </a:extLst>
          </p:cNvPr>
          <p:cNvCxnSpPr>
            <a:cxnSpLocks/>
          </p:cNvCxnSpPr>
          <p:nvPr/>
        </p:nvCxnSpPr>
        <p:spPr bwMode="auto">
          <a:xfrm>
            <a:off x="10185630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200F5D-DEB4-4BA0-A645-2FA3780269B7}"/>
              </a:ext>
            </a:extLst>
          </p:cNvPr>
          <p:cNvCxnSpPr/>
          <p:nvPr/>
        </p:nvCxnSpPr>
        <p:spPr bwMode="auto">
          <a:xfrm>
            <a:off x="9320164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F271F-0A24-48AF-BA88-191AB44DA5E3}"/>
              </a:ext>
            </a:extLst>
          </p:cNvPr>
          <p:cNvCxnSpPr/>
          <p:nvPr/>
        </p:nvCxnSpPr>
        <p:spPr bwMode="auto">
          <a:xfrm>
            <a:off x="7561267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199E75-2A58-46D5-A098-F50DDB89E06C}"/>
              </a:ext>
            </a:extLst>
          </p:cNvPr>
          <p:cNvCxnSpPr/>
          <p:nvPr/>
        </p:nvCxnSpPr>
        <p:spPr bwMode="auto">
          <a:xfrm>
            <a:off x="6695801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D58E7F-2132-4320-97AC-98B58628F2A6}"/>
              </a:ext>
            </a:extLst>
          </p:cNvPr>
          <p:cNvCxnSpPr/>
          <p:nvPr/>
        </p:nvCxnSpPr>
        <p:spPr bwMode="auto">
          <a:xfrm>
            <a:off x="4921525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ADBB694-473A-48CD-AABE-2CEB09164EFD}"/>
              </a:ext>
            </a:extLst>
          </p:cNvPr>
          <p:cNvCxnSpPr/>
          <p:nvPr/>
        </p:nvCxnSpPr>
        <p:spPr bwMode="auto">
          <a:xfrm>
            <a:off x="4037882" y="4975964"/>
            <a:ext cx="0" cy="11996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DD853D0-0DF7-45E4-AD26-3623C2324A1F}"/>
              </a:ext>
            </a:extLst>
          </p:cNvPr>
          <p:cNvSpPr txBox="1"/>
          <p:nvPr/>
        </p:nvSpPr>
        <p:spPr>
          <a:xfrm rot="16200000">
            <a:off x="394623" y="5402304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January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6D857E-87D9-43F3-A065-7BB8D481D2DD}"/>
              </a:ext>
            </a:extLst>
          </p:cNvPr>
          <p:cNvSpPr txBox="1"/>
          <p:nvPr/>
        </p:nvSpPr>
        <p:spPr>
          <a:xfrm rot="16200000">
            <a:off x="1267418" y="5410694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February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F09B61-0B9F-41F4-A089-6097D90D2BC5}"/>
              </a:ext>
            </a:extLst>
          </p:cNvPr>
          <p:cNvSpPr txBox="1"/>
          <p:nvPr/>
        </p:nvSpPr>
        <p:spPr>
          <a:xfrm rot="16200000">
            <a:off x="2131484" y="5410695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March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3BB88B-C5C7-4804-BB9B-3D2DD150885C}"/>
              </a:ext>
            </a:extLst>
          </p:cNvPr>
          <p:cNvSpPr txBox="1"/>
          <p:nvPr/>
        </p:nvSpPr>
        <p:spPr>
          <a:xfrm rot="16200000">
            <a:off x="2996952" y="5410694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April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3DB65F-4578-429A-A127-E908ADFCC369}"/>
              </a:ext>
            </a:extLst>
          </p:cNvPr>
          <p:cNvSpPr txBox="1"/>
          <p:nvPr/>
        </p:nvSpPr>
        <p:spPr>
          <a:xfrm rot="16200000">
            <a:off x="3862418" y="5410694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May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CD0625-74F3-4A1C-BF66-1430BED860A6}"/>
              </a:ext>
            </a:extLst>
          </p:cNvPr>
          <p:cNvSpPr txBox="1"/>
          <p:nvPr/>
        </p:nvSpPr>
        <p:spPr>
          <a:xfrm rot="16200000">
            <a:off x="4767729" y="5410695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June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F459A3-F093-4E29-BCF1-2551216ECAAF}"/>
              </a:ext>
            </a:extLst>
          </p:cNvPr>
          <p:cNvSpPr txBox="1"/>
          <p:nvPr/>
        </p:nvSpPr>
        <p:spPr>
          <a:xfrm rot="16200000">
            <a:off x="5632502" y="5402304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July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C2A06A-01AD-4326-8862-B473222E518E}"/>
              </a:ext>
            </a:extLst>
          </p:cNvPr>
          <p:cNvSpPr txBox="1"/>
          <p:nvPr/>
        </p:nvSpPr>
        <p:spPr>
          <a:xfrm rot="16200000">
            <a:off x="6523844" y="5402304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August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0686B5-2C87-46EE-8F71-B242CDB981EB}"/>
              </a:ext>
            </a:extLst>
          </p:cNvPr>
          <p:cNvSpPr txBox="1"/>
          <p:nvPr/>
        </p:nvSpPr>
        <p:spPr>
          <a:xfrm rot="16200000">
            <a:off x="7381611" y="5402305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September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372074-6380-4EDE-B911-BAB7321B3143}"/>
              </a:ext>
            </a:extLst>
          </p:cNvPr>
          <p:cNvSpPr txBox="1"/>
          <p:nvPr/>
        </p:nvSpPr>
        <p:spPr>
          <a:xfrm rot="16200000">
            <a:off x="8256865" y="5410695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October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3B2428-0B21-4D71-B22E-25486728AFCC}"/>
              </a:ext>
            </a:extLst>
          </p:cNvPr>
          <p:cNvSpPr txBox="1"/>
          <p:nvPr/>
        </p:nvSpPr>
        <p:spPr>
          <a:xfrm rot="16200000">
            <a:off x="9140508" y="5402304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November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F560FF-F384-40C0-8796-1C3659ABF6D1}"/>
              </a:ext>
            </a:extLst>
          </p:cNvPr>
          <p:cNvSpPr txBox="1"/>
          <p:nvPr/>
        </p:nvSpPr>
        <p:spPr>
          <a:xfrm rot="16200000">
            <a:off x="10039517" y="5410695"/>
            <a:ext cx="1191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December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B058B7C-0B8E-4355-8349-343F9ADD9E76}"/>
              </a:ext>
            </a:extLst>
          </p:cNvPr>
          <p:cNvSpPr txBox="1"/>
          <p:nvPr/>
        </p:nvSpPr>
        <p:spPr>
          <a:xfrm>
            <a:off x="4458036" y="6234203"/>
            <a:ext cx="1867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2023</a:t>
            </a:r>
            <a:endParaRPr lang="en-US" dirty="0"/>
          </a:p>
        </p:txBody>
      </p:sp>
      <p:sp>
        <p:nvSpPr>
          <p:cNvPr id="34" name="Star: 5 Points 33">
            <a:extLst>
              <a:ext uri="{FF2B5EF4-FFF2-40B4-BE49-F238E27FC236}">
                <a16:creationId xmlns:a16="http://schemas.microsoft.com/office/drawing/2014/main" id="{21CF8A4F-6395-4E72-9755-37D88F6D6FE9}"/>
              </a:ext>
            </a:extLst>
          </p:cNvPr>
          <p:cNvSpPr/>
          <p:nvPr/>
        </p:nvSpPr>
        <p:spPr bwMode="auto">
          <a:xfrm>
            <a:off x="837735" y="4742888"/>
            <a:ext cx="338554" cy="329268"/>
          </a:xfrm>
          <a:prstGeom prst="star5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E1FED4B2-09B8-48C6-8FCB-9411D36CF2B9}"/>
              </a:ext>
            </a:extLst>
          </p:cNvPr>
          <p:cNvSpPr/>
          <p:nvPr/>
        </p:nvSpPr>
        <p:spPr bwMode="auto">
          <a:xfrm>
            <a:off x="6991414" y="4733732"/>
            <a:ext cx="338554" cy="329268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55BFEC98-4195-4BC8-AB6E-7BD4D06044A1}"/>
              </a:ext>
            </a:extLst>
          </p:cNvPr>
          <p:cNvSpPr/>
          <p:nvPr/>
        </p:nvSpPr>
        <p:spPr bwMode="auto">
          <a:xfrm>
            <a:off x="7824723" y="4733732"/>
            <a:ext cx="338554" cy="329268"/>
          </a:xfrm>
          <a:prstGeom prst="star5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7" name="Star: 5 Points 36">
            <a:extLst>
              <a:ext uri="{FF2B5EF4-FFF2-40B4-BE49-F238E27FC236}">
                <a16:creationId xmlns:a16="http://schemas.microsoft.com/office/drawing/2014/main" id="{BF874107-135B-486A-8A7E-E6F72C0E99A6}"/>
              </a:ext>
            </a:extLst>
          </p:cNvPr>
          <p:cNvSpPr/>
          <p:nvPr/>
        </p:nvSpPr>
        <p:spPr bwMode="auto">
          <a:xfrm>
            <a:off x="10472148" y="4733732"/>
            <a:ext cx="338554" cy="329268"/>
          </a:xfrm>
          <a:prstGeom prst="star5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A5D6B4D7-6264-4C18-BF2E-B3B0F9F3BBD5}"/>
              </a:ext>
            </a:extLst>
          </p:cNvPr>
          <p:cNvSpPr/>
          <p:nvPr/>
        </p:nvSpPr>
        <p:spPr bwMode="auto">
          <a:xfrm>
            <a:off x="4297145" y="4738975"/>
            <a:ext cx="338554" cy="329268"/>
          </a:xfrm>
          <a:prstGeom prst="star5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0299AE-E26C-4CBD-BDFB-18BAF9004009}"/>
              </a:ext>
            </a:extLst>
          </p:cNvPr>
          <p:cNvSpPr txBox="1"/>
          <p:nvPr/>
        </p:nvSpPr>
        <p:spPr>
          <a:xfrm rot="18727349">
            <a:off x="398652" y="4024944"/>
            <a:ext cx="2315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Internal Release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8E7CC9-C359-41F8-B1C6-8F1BD89F8DD1}"/>
              </a:ext>
            </a:extLst>
          </p:cNvPr>
          <p:cNvSpPr txBox="1"/>
          <p:nvPr/>
        </p:nvSpPr>
        <p:spPr>
          <a:xfrm rot="18727349">
            <a:off x="3693023" y="4231927"/>
            <a:ext cx="2315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Workshop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EBAB866-9384-4193-9FFF-8C5A8172F32E}"/>
              </a:ext>
            </a:extLst>
          </p:cNvPr>
          <p:cNvSpPr txBox="1"/>
          <p:nvPr/>
        </p:nvSpPr>
        <p:spPr>
          <a:xfrm rot="18727349">
            <a:off x="6500151" y="4091213"/>
            <a:ext cx="2315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Basic </a:t>
            </a:r>
            <a:r>
              <a:rPr lang="en-US" sz="1600" dirty="0" err="1"/>
              <a:t>eTTBW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1DBCBB7-6255-4FB8-B575-F384DE9AE7E1}"/>
              </a:ext>
            </a:extLst>
          </p:cNvPr>
          <p:cNvSpPr txBox="1"/>
          <p:nvPr/>
        </p:nvSpPr>
        <p:spPr>
          <a:xfrm rot="18727349">
            <a:off x="7453994" y="3971335"/>
            <a:ext cx="2315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MBSA&amp;E </a:t>
            </a:r>
            <a:r>
              <a:rPr lang="en-US" sz="1600" dirty="0" err="1"/>
              <a:t>eTTBW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6E2B235-0D01-4373-8798-5F854FB38A96}"/>
              </a:ext>
            </a:extLst>
          </p:cNvPr>
          <p:cNvSpPr txBox="1"/>
          <p:nvPr/>
        </p:nvSpPr>
        <p:spPr>
          <a:xfrm rot="18727349">
            <a:off x="10102393" y="3971337"/>
            <a:ext cx="2315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Second Integrator</a:t>
            </a:r>
            <a:endParaRPr lang="en-US" dirty="0"/>
          </a:p>
        </p:txBody>
      </p:sp>
      <p:sp>
        <p:nvSpPr>
          <p:cNvPr id="46" name="Slide Number Placeholder 4">
            <a:extLst>
              <a:ext uri="{FF2B5EF4-FFF2-40B4-BE49-F238E27FC236}">
                <a16:creationId xmlns:a16="http://schemas.microsoft.com/office/drawing/2014/main" id="{A36DDFF3-7204-4FCB-BC58-DA0D3BE9BB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60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Recall the Job of Aviary Core: 5 Disciplines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987C6-9BE4-4EFD-84A0-FAE6E14E8A4F}"/>
              </a:ext>
            </a:extLst>
          </p:cNvPr>
          <p:cNvSpPr/>
          <p:nvPr/>
        </p:nvSpPr>
        <p:spPr bwMode="auto">
          <a:xfrm>
            <a:off x="467432" y="1911655"/>
            <a:ext cx="989901" cy="3942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Tabular Propulsion</a:t>
            </a: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45D298-DA20-4C7F-895B-19FE52F7CFA7}"/>
              </a:ext>
            </a:extLst>
          </p:cNvPr>
          <p:cNvSpPr/>
          <p:nvPr/>
        </p:nvSpPr>
        <p:spPr bwMode="auto">
          <a:xfrm>
            <a:off x="3841427" y="1875426"/>
            <a:ext cx="1082180" cy="5528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FLOPS/GASP Geometry Superset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58E2-AECF-43C1-90AA-730B0E5E5551}"/>
              </a:ext>
            </a:extLst>
          </p:cNvPr>
          <p:cNvSpPr/>
          <p:nvPr/>
        </p:nvSpPr>
        <p:spPr bwMode="auto">
          <a:xfrm>
            <a:off x="430495" y="3576486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Weights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0782C0-0EE2-4DCF-BDEB-2C614262A35B}"/>
              </a:ext>
            </a:extLst>
          </p:cNvPr>
          <p:cNvSpPr/>
          <p:nvPr/>
        </p:nvSpPr>
        <p:spPr bwMode="auto">
          <a:xfrm>
            <a:off x="1435331" y="3666430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Weights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B796C7-AB54-42C5-9610-0A37728714A3}"/>
              </a:ext>
            </a:extLst>
          </p:cNvPr>
          <p:cNvSpPr/>
          <p:nvPr/>
        </p:nvSpPr>
        <p:spPr bwMode="auto">
          <a:xfrm>
            <a:off x="4886382" y="3682682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Aero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DABCA-68E2-4D41-B759-738F7F558AE2}"/>
              </a:ext>
            </a:extLst>
          </p:cNvPr>
          <p:cNvSpPr/>
          <p:nvPr/>
        </p:nvSpPr>
        <p:spPr bwMode="auto">
          <a:xfrm>
            <a:off x="3877588" y="3683458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Aero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C7C031-6D8C-4A0E-AAB0-319DEA1E7539}"/>
              </a:ext>
            </a:extLst>
          </p:cNvPr>
          <p:cNvSpPr/>
          <p:nvPr/>
        </p:nvSpPr>
        <p:spPr bwMode="auto">
          <a:xfrm>
            <a:off x="7168922" y="1704829"/>
            <a:ext cx="1167484" cy="407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Prescribed Mission EOMs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36D7400-A24C-4864-8295-A6BE1A5F5627}"/>
              </a:ext>
            </a:extLst>
          </p:cNvPr>
          <p:cNvSpPr/>
          <p:nvPr/>
        </p:nvSpPr>
        <p:spPr bwMode="auto">
          <a:xfrm>
            <a:off x="8533408" y="1648501"/>
            <a:ext cx="724860" cy="5638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Height Energy EOMs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94F486-5393-4872-8210-0E316F04FCB9}"/>
              </a:ext>
            </a:extLst>
          </p:cNvPr>
          <p:cNvSpPr/>
          <p:nvPr/>
        </p:nvSpPr>
        <p:spPr bwMode="auto">
          <a:xfrm>
            <a:off x="7454315" y="2459401"/>
            <a:ext cx="597017" cy="3879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2DOF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AA53F9-88F7-45AE-A47A-E094FD39E18E}"/>
              </a:ext>
            </a:extLst>
          </p:cNvPr>
          <p:cNvSpPr/>
          <p:nvPr/>
        </p:nvSpPr>
        <p:spPr bwMode="auto">
          <a:xfrm>
            <a:off x="7824575" y="3502031"/>
            <a:ext cx="1103615" cy="6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Pre-built Aviary-based Mission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5A0681-4D46-44C0-8E82-4D3D3DE7CA8A}"/>
              </a:ext>
            </a:extLst>
          </p:cNvPr>
          <p:cNvSpPr/>
          <p:nvPr/>
        </p:nvSpPr>
        <p:spPr bwMode="auto">
          <a:xfrm>
            <a:off x="9737012" y="1696536"/>
            <a:ext cx="997440" cy="5158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Collocation Integration (dymos)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88C0AA-E723-4A2E-9AC5-C0DE527D4F85}"/>
              </a:ext>
            </a:extLst>
          </p:cNvPr>
          <p:cNvSpPr/>
          <p:nvPr/>
        </p:nvSpPr>
        <p:spPr bwMode="auto">
          <a:xfrm>
            <a:off x="9737012" y="2308161"/>
            <a:ext cx="997440" cy="6904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Explicit Shooting Integration (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SimuPy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0C2DAE-95B0-4CB3-B634-8B355D03EA31}"/>
              </a:ext>
            </a:extLst>
          </p:cNvPr>
          <p:cNvSpPr/>
          <p:nvPr/>
        </p:nvSpPr>
        <p:spPr bwMode="auto">
          <a:xfrm>
            <a:off x="10844492" y="1618404"/>
            <a:ext cx="997440" cy="6875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Simple Explicit Integration (TBD)</a:t>
            </a:r>
          </a:p>
        </p:txBody>
      </p:sp>
      <p:sp>
        <p:nvSpPr>
          <p:cNvPr id="42" name="Slide Number Placeholder 4">
            <a:extLst>
              <a:ext uri="{FF2B5EF4-FFF2-40B4-BE49-F238E27FC236}">
                <a16:creationId xmlns:a16="http://schemas.microsoft.com/office/drawing/2014/main" id="{EB7900C0-DE17-4B1B-A719-8B8B3F0C47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254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6932-C633-4E03-9931-F9A7A277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17" y="241533"/>
            <a:ext cx="11580283" cy="622300"/>
          </a:xfrm>
        </p:spPr>
        <p:txBody>
          <a:bodyPr/>
          <a:lstStyle/>
          <a:p>
            <a:r>
              <a:rPr lang="en-US" dirty="0"/>
              <a:t>Recall the Job of Aviary Core: 5 Disciplines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FEA63-B475-4E85-B335-EDABDC18447F}"/>
              </a:ext>
            </a:extLst>
          </p:cNvPr>
          <p:cNvSpPr/>
          <p:nvPr/>
        </p:nvSpPr>
        <p:spPr bwMode="auto">
          <a:xfrm>
            <a:off x="137822" y="1272208"/>
            <a:ext cx="6699205" cy="547447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071FA-5438-4463-AEDE-21024756C1DF}"/>
              </a:ext>
            </a:extLst>
          </p:cNvPr>
          <p:cNvSpPr/>
          <p:nvPr/>
        </p:nvSpPr>
        <p:spPr bwMode="auto">
          <a:xfrm>
            <a:off x="7004005" y="1272207"/>
            <a:ext cx="5026755" cy="315035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160475-605A-40A9-A7A3-9D42128A74AC}"/>
              </a:ext>
            </a:extLst>
          </p:cNvPr>
          <p:cNvSpPr/>
          <p:nvPr/>
        </p:nvSpPr>
        <p:spPr bwMode="auto">
          <a:xfrm>
            <a:off x="364067" y="1504128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D06C-200F-4D8F-8628-D74FA20B92BD}"/>
              </a:ext>
            </a:extLst>
          </p:cNvPr>
          <p:cNvSpPr/>
          <p:nvPr/>
        </p:nvSpPr>
        <p:spPr bwMode="auto">
          <a:xfrm>
            <a:off x="3803869" y="1526506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F1F8D-816A-4812-A5AC-7DB610760A73}"/>
              </a:ext>
            </a:extLst>
          </p:cNvPr>
          <p:cNvSpPr/>
          <p:nvPr/>
        </p:nvSpPr>
        <p:spPr bwMode="auto">
          <a:xfrm>
            <a:off x="3803869" y="3320189"/>
            <a:ext cx="2815361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FB7096-38EE-4AB3-A859-104B64F9DBFC}"/>
              </a:ext>
            </a:extLst>
          </p:cNvPr>
          <p:cNvSpPr/>
          <p:nvPr/>
        </p:nvSpPr>
        <p:spPr bwMode="auto">
          <a:xfrm>
            <a:off x="1712825" y="5052599"/>
            <a:ext cx="3681296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CFE-9602-4B10-A9C3-9429291A82C4}"/>
              </a:ext>
            </a:extLst>
          </p:cNvPr>
          <p:cNvSpPr/>
          <p:nvPr/>
        </p:nvSpPr>
        <p:spPr bwMode="auto">
          <a:xfrm>
            <a:off x="364067" y="3320189"/>
            <a:ext cx="2815360" cy="1610429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F21698-E4BB-4752-8F2A-2E481B4DFEE6}"/>
              </a:ext>
            </a:extLst>
          </p:cNvPr>
          <p:cNvSpPr txBox="1"/>
          <p:nvPr/>
        </p:nvSpPr>
        <p:spPr>
          <a:xfrm>
            <a:off x="2598368" y="943192"/>
            <a:ext cx="172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EE594-F711-49BD-A475-A956AFC5EF80}"/>
              </a:ext>
            </a:extLst>
          </p:cNvPr>
          <p:cNvSpPr txBox="1"/>
          <p:nvPr/>
        </p:nvSpPr>
        <p:spPr>
          <a:xfrm>
            <a:off x="8587612" y="4637659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4EA02E-6E24-4686-A2BD-547DAB3DA726}"/>
              </a:ext>
            </a:extLst>
          </p:cNvPr>
          <p:cNvSpPr txBox="1"/>
          <p:nvPr/>
        </p:nvSpPr>
        <p:spPr>
          <a:xfrm>
            <a:off x="8533408" y="943192"/>
            <a:ext cx="196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Analysis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E32663-DAE2-451C-87C5-A09C49422669}"/>
              </a:ext>
            </a:extLst>
          </p:cNvPr>
          <p:cNvSpPr txBox="1"/>
          <p:nvPr/>
        </p:nvSpPr>
        <p:spPr>
          <a:xfrm>
            <a:off x="1151825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Propulsion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9F4BD-1444-4405-8F9F-690D06DC97CE}"/>
              </a:ext>
            </a:extLst>
          </p:cNvPr>
          <p:cNvSpPr txBox="1"/>
          <p:nvPr/>
        </p:nvSpPr>
        <p:spPr>
          <a:xfrm>
            <a:off x="1271361" y="3336381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Weights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BCD387-465F-417A-91D7-5040C8791D6E}"/>
              </a:ext>
            </a:extLst>
          </p:cNvPr>
          <p:cNvSpPr txBox="1"/>
          <p:nvPr/>
        </p:nvSpPr>
        <p:spPr>
          <a:xfrm>
            <a:off x="1646776" y="5000713"/>
            <a:ext cx="36812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Other Subsystems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ECF3E-9D7F-4AA4-B00C-7AA3F13ABF74}"/>
              </a:ext>
            </a:extLst>
          </p:cNvPr>
          <p:cNvSpPr txBox="1"/>
          <p:nvPr/>
        </p:nvSpPr>
        <p:spPr>
          <a:xfrm>
            <a:off x="4688123" y="3336381"/>
            <a:ext cx="127989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2"/>
                </a:solidFill>
              </a:rPr>
              <a:t>Aerodynamics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E6D42-1CFA-4E5C-98BC-1E5B11BA1C30}"/>
              </a:ext>
            </a:extLst>
          </p:cNvPr>
          <p:cNvSpPr txBox="1"/>
          <p:nvPr/>
        </p:nvSpPr>
        <p:spPr>
          <a:xfrm>
            <a:off x="4833121" y="1504000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Geometry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784B7C-0E48-49F5-AA22-FC1DC71AAF15}"/>
              </a:ext>
            </a:extLst>
          </p:cNvPr>
          <p:cNvSpPr/>
          <p:nvPr/>
        </p:nvSpPr>
        <p:spPr bwMode="auto">
          <a:xfrm>
            <a:off x="7891523" y="4982339"/>
            <a:ext cx="3499760" cy="1367732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987C6-9BE4-4EFD-84A0-FAE6E14E8A4F}"/>
              </a:ext>
            </a:extLst>
          </p:cNvPr>
          <p:cNvSpPr/>
          <p:nvPr/>
        </p:nvSpPr>
        <p:spPr bwMode="auto">
          <a:xfrm>
            <a:off x="467432" y="1911655"/>
            <a:ext cx="989901" cy="3942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Tabular Propulsion</a:t>
            </a:r>
            <a:endParaRPr kumimoji="0" lang="en-US" sz="1000" b="0" i="0" u="none" strike="noStrike" cap="none" normalizeH="0" baseline="0" dirty="0">
              <a:ln>
                <a:noFill/>
              </a:ln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45D298-DA20-4C7F-895B-19FE52F7CFA7}"/>
              </a:ext>
            </a:extLst>
          </p:cNvPr>
          <p:cNvSpPr/>
          <p:nvPr/>
        </p:nvSpPr>
        <p:spPr bwMode="auto">
          <a:xfrm>
            <a:off x="3841427" y="1875426"/>
            <a:ext cx="1082180" cy="5528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FLOPS/GASP Geometry Superset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7858E2-AECF-43C1-90AA-730B0E5E5551}"/>
              </a:ext>
            </a:extLst>
          </p:cNvPr>
          <p:cNvSpPr/>
          <p:nvPr/>
        </p:nvSpPr>
        <p:spPr bwMode="auto">
          <a:xfrm>
            <a:off x="430495" y="3576486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Weights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0782C0-0EE2-4DCF-BDEB-2C614262A35B}"/>
              </a:ext>
            </a:extLst>
          </p:cNvPr>
          <p:cNvSpPr/>
          <p:nvPr/>
        </p:nvSpPr>
        <p:spPr bwMode="auto">
          <a:xfrm>
            <a:off x="1435331" y="3666430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Weights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B796C7-AB54-42C5-9610-0A37728714A3}"/>
              </a:ext>
            </a:extLst>
          </p:cNvPr>
          <p:cNvSpPr/>
          <p:nvPr/>
        </p:nvSpPr>
        <p:spPr bwMode="auto">
          <a:xfrm>
            <a:off x="4886382" y="3682682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GASP-based Empirical Aero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DABCA-68E2-4D41-B759-738F7F558AE2}"/>
              </a:ext>
            </a:extLst>
          </p:cNvPr>
          <p:cNvSpPr/>
          <p:nvPr/>
        </p:nvSpPr>
        <p:spPr bwMode="auto">
          <a:xfrm>
            <a:off x="3877588" y="3683458"/>
            <a:ext cx="883378" cy="681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FLOPS-based Empirical Aero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FC7C031-6D8C-4A0E-AAB0-319DEA1E7539}"/>
              </a:ext>
            </a:extLst>
          </p:cNvPr>
          <p:cNvSpPr/>
          <p:nvPr/>
        </p:nvSpPr>
        <p:spPr bwMode="auto">
          <a:xfrm>
            <a:off x="7168922" y="1704829"/>
            <a:ext cx="1167484" cy="4070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Prescribed Mission EOMs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36D7400-A24C-4864-8295-A6BE1A5F5627}"/>
              </a:ext>
            </a:extLst>
          </p:cNvPr>
          <p:cNvSpPr/>
          <p:nvPr/>
        </p:nvSpPr>
        <p:spPr bwMode="auto">
          <a:xfrm>
            <a:off x="8533408" y="1648501"/>
            <a:ext cx="724860" cy="5638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Height Energy EOMs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C94F486-5393-4872-8210-0E316F04FCB9}"/>
              </a:ext>
            </a:extLst>
          </p:cNvPr>
          <p:cNvSpPr/>
          <p:nvPr/>
        </p:nvSpPr>
        <p:spPr bwMode="auto">
          <a:xfrm>
            <a:off x="7454315" y="2459401"/>
            <a:ext cx="597017" cy="3879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2DOF EOMs</a:t>
            </a: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AA53F9-88F7-45AE-A47A-E094FD39E18E}"/>
              </a:ext>
            </a:extLst>
          </p:cNvPr>
          <p:cNvSpPr/>
          <p:nvPr/>
        </p:nvSpPr>
        <p:spPr bwMode="auto">
          <a:xfrm>
            <a:off x="7824575" y="3502031"/>
            <a:ext cx="1103615" cy="6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Pre-built Aviary-based Mission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3954B1D-D068-4DE5-9AFB-6702F6648084}"/>
              </a:ext>
            </a:extLst>
          </p:cNvPr>
          <p:cNvSpPr/>
          <p:nvPr/>
        </p:nvSpPr>
        <p:spPr bwMode="auto">
          <a:xfrm>
            <a:off x="7082096" y="1383057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B80C1EA-B105-4512-A733-840A021D35F6}"/>
              </a:ext>
            </a:extLst>
          </p:cNvPr>
          <p:cNvSpPr/>
          <p:nvPr/>
        </p:nvSpPr>
        <p:spPr bwMode="auto">
          <a:xfrm>
            <a:off x="9641403" y="1384893"/>
            <a:ext cx="2280253" cy="167053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8A9F01-DCC4-4453-B413-BA3617801E30}"/>
              </a:ext>
            </a:extLst>
          </p:cNvPr>
          <p:cNvSpPr/>
          <p:nvPr/>
        </p:nvSpPr>
        <p:spPr bwMode="auto">
          <a:xfrm>
            <a:off x="7752664" y="3152552"/>
            <a:ext cx="3571672" cy="1169218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468A03-C80D-4BE3-A1BE-FF3867EDBFC0}"/>
              </a:ext>
            </a:extLst>
          </p:cNvPr>
          <p:cNvSpPr txBox="1"/>
          <p:nvPr/>
        </p:nvSpPr>
        <p:spPr>
          <a:xfrm>
            <a:off x="7752664" y="1391883"/>
            <a:ext cx="9899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EOMs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9E1C57-964A-43B0-A7C3-CEF91CDFDE1A}"/>
              </a:ext>
            </a:extLst>
          </p:cNvPr>
          <p:cNvSpPr txBox="1"/>
          <p:nvPr/>
        </p:nvSpPr>
        <p:spPr>
          <a:xfrm>
            <a:off x="10058422" y="1361692"/>
            <a:ext cx="15431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Integration Tools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A3E3B0-77CB-485E-A6C1-C8BCDB7178B3}"/>
              </a:ext>
            </a:extLst>
          </p:cNvPr>
          <p:cNvSpPr txBox="1"/>
          <p:nvPr/>
        </p:nvSpPr>
        <p:spPr>
          <a:xfrm>
            <a:off x="8701312" y="3132536"/>
            <a:ext cx="16205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accent2"/>
                </a:solidFill>
              </a:rPr>
              <a:t>Mission Building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AE84E30-87D3-4F28-9E1E-F072857544B5}"/>
              </a:ext>
            </a:extLst>
          </p:cNvPr>
          <p:cNvSpPr/>
          <p:nvPr/>
        </p:nvSpPr>
        <p:spPr bwMode="auto">
          <a:xfrm>
            <a:off x="213666" y="1343404"/>
            <a:ext cx="3105289" cy="1921378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71D12A6-1695-41E8-B753-4BFE8F8747B0}"/>
              </a:ext>
            </a:extLst>
          </p:cNvPr>
          <p:cNvSpPr/>
          <p:nvPr/>
        </p:nvSpPr>
        <p:spPr bwMode="auto">
          <a:xfrm>
            <a:off x="3658695" y="1379956"/>
            <a:ext cx="3105289" cy="1921378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B37C3ED-67A1-43FF-A8A7-E2FECB308741}"/>
              </a:ext>
            </a:extLst>
          </p:cNvPr>
          <p:cNvSpPr/>
          <p:nvPr/>
        </p:nvSpPr>
        <p:spPr bwMode="auto">
          <a:xfrm>
            <a:off x="216706" y="3152552"/>
            <a:ext cx="3105289" cy="1921378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B48C78-B96E-44D8-A47C-B91FF20CFE7F}"/>
              </a:ext>
            </a:extLst>
          </p:cNvPr>
          <p:cNvSpPr/>
          <p:nvPr/>
        </p:nvSpPr>
        <p:spPr bwMode="auto">
          <a:xfrm>
            <a:off x="3658694" y="3169651"/>
            <a:ext cx="3105289" cy="1921378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3DD2CE-DE4A-42D1-B65D-6F16DDA5B3E1}"/>
              </a:ext>
            </a:extLst>
          </p:cNvPr>
          <p:cNvSpPr/>
          <p:nvPr/>
        </p:nvSpPr>
        <p:spPr bwMode="auto">
          <a:xfrm>
            <a:off x="9737012" y="1696536"/>
            <a:ext cx="997440" cy="5158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Collocation Integration (dymos)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0668B18-0BB7-4051-A687-BE22824BB369}"/>
              </a:ext>
            </a:extLst>
          </p:cNvPr>
          <p:cNvSpPr/>
          <p:nvPr/>
        </p:nvSpPr>
        <p:spPr bwMode="auto">
          <a:xfrm>
            <a:off x="9737012" y="2308161"/>
            <a:ext cx="997440" cy="6904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Explicit Shooting Integration (</a:t>
            </a:r>
            <a:r>
              <a:rPr kumimoji="0" lang="en-US" sz="1000" b="0" i="0" u="none" strike="noStrike" cap="none" normalizeH="0" baseline="0" dirty="0" err="1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SimuPy</a:t>
            </a: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38F4E02-E2E3-470A-ADD9-EF64E468204D}"/>
              </a:ext>
            </a:extLst>
          </p:cNvPr>
          <p:cNvSpPr/>
          <p:nvPr/>
        </p:nvSpPr>
        <p:spPr bwMode="auto">
          <a:xfrm>
            <a:off x="10844492" y="1618404"/>
            <a:ext cx="997440" cy="6875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Simple Explicit Integration (TBD)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69DB120-F707-49D1-BBF9-EF316DA02F04}"/>
              </a:ext>
            </a:extLst>
          </p:cNvPr>
          <p:cNvSpPr/>
          <p:nvPr/>
        </p:nvSpPr>
        <p:spPr bwMode="auto">
          <a:xfrm>
            <a:off x="6903456" y="778621"/>
            <a:ext cx="5248204" cy="3816245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7" name="Slide Number Placeholder 4">
            <a:extLst>
              <a:ext uri="{FF2B5EF4-FFF2-40B4-BE49-F238E27FC236}">
                <a16:creationId xmlns:a16="http://schemas.microsoft.com/office/drawing/2014/main" id="{C30BE8A6-C376-4CC1-9D06-276CE868EA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75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A8585-AEE3-4910-833D-99B4DA22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5 Disciplines of the Aviary 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287E2-D1B7-4ED0-AF0B-F3C53B058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913" y="1089259"/>
            <a:ext cx="9480174" cy="882542"/>
          </a:xfrm>
        </p:spPr>
        <p:txBody>
          <a:bodyPr/>
          <a:lstStyle/>
          <a:p>
            <a:r>
              <a:rPr lang="en-US" dirty="0"/>
              <a:t>Each discipline has roots in GASP and FLOPS</a:t>
            </a:r>
          </a:p>
          <a:p>
            <a:r>
              <a:rPr lang="en-US" dirty="0"/>
              <a:t>Some disciplines allow a choice of source, others combine sources together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3E13B-863F-4285-A125-6A515680F5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C92FBD-A4B7-4EB5-BAE9-5793D48EFC9D}"/>
              </a:ext>
            </a:extLst>
          </p:cNvPr>
          <p:cNvCxnSpPr>
            <a:cxnSpLocks/>
          </p:cNvCxnSpPr>
          <p:nvPr/>
        </p:nvCxnSpPr>
        <p:spPr bwMode="auto">
          <a:xfrm>
            <a:off x="2029786" y="4461174"/>
            <a:ext cx="803670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2F5AD7-6D75-4E72-BF32-84B737027CD3}"/>
              </a:ext>
            </a:extLst>
          </p:cNvPr>
          <p:cNvCxnSpPr>
            <a:cxnSpLocks/>
          </p:cNvCxnSpPr>
          <p:nvPr/>
        </p:nvCxnSpPr>
        <p:spPr bwMode="auto">
          <a:xfrm>
            <a:off x="4684059" y="2814918"/>
            <a:ext cx="0" cy="357794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02AF0D-0A4B-4437-A43C-35597D81E53D}"/>
              </a:ext>
            </a:extLst>
          </p:cNvPr>
          <p:cNvCxnSpPr>
            <a:cxnSpLocks/>
          </p:cNvCxnSpPr>
          <p:nvPr/>
        </p:nvCxnSpPr>
        <p:spPr bwMode="auto">
          <a:xfrm>
            <a:off x="7409329" y="2766641"/>
            <a:ext cx="0" cy="362622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9BBE8E8C-4DB2-4321-B1E9-DCE94E17C4B9}"/>
              </a:ext>
            </a:extLst>
          </p:cNvPr>
          <p:cNvSpPr/>
          <p:nvPr/>
        </p:nvSpPr>
        <p:spPr bwMode="auto">
          <a:xfrm>
            <a:off x="2848185" y="3335074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21" name="Rectangle: Diagonal Corners Rounded 20">
            <a:extLst>
              <a:ext uri="{FF2B5EF4-FFF2-40B4-BE49-F238E27FC236}">
                <a16:creationId xmlns:a16="http://schemas.microsoft.com/office/drawing/2014/main" id="{05CB398A-CE93-46BD-80E0-C4862A9CE1C6}"/>
              </a:ext>
            </a:extLst>
          </p:cNvPr>
          <p:cNvSpPr/>
          <p:nvPr/>
        </p:nvSpPr>
        <p:spPr bwMode="auto">
          <a:xfrm>
            <a:off x="2848185" y="3720556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E237AB1-A029-4A9F-AC15-F46B5AEBD587}"/>
              </a:ext>
            </a:extLst>
          </p:cNvPr>
          <p:cNvSpPr/>
          <p:nvPr/>
        </p:nvSpPr>
        <p:spPr bwMode="auto">
          <a:xfrm>
            <a:off x="2682338" y="3084061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01A92F-4197-4184-BC46-DF53180D5EFD}"/>
              </a:ext>
            </a:extLst>
          </p:cNvPr>
          <p:cNvSpPr txBox="1"/>
          <p:nvPr/>
        </p:nvSpPr>
        <p:spPr>
          <a:xfrm>
            <a:off x="8107245" y="4504310"/>
            <a:ext cx="1276394" cy="3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Mission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0010E0-4061-4CDE-993C-DD198E244A8A}"/>
              </a:ext>
            </a:extLst>
          </p:cNvPr>
          <p:cNvSpPr txBox="1"/>
          <p:nvPr/>
        </p:nvSpPr>
        <p:spPr>
          <a:xfrm>
            <a:off x="2587806" y="2729530"/>
            <a:ext cx="1466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Propulsion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748E2A-24ED-4E6F-A357-5D7B3E543765}"/>
              </a:ext>
            </a:extLst>
          </p:cNvPr>
          <p:cNvSpPr txBox="1"/>
          <p:nvPr/>
        </p:nvSpPr>
        <p:spPr>
          <a:xfrm>
            <a:off x="5155200" y="4515971"/>
            <a:ext cx="1778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Aerodynamics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EF338A-6555-44CB-B421-5DF0109D7893}"/>
              </a:ext>
            </a:extLst>
          </p:cNvPr>
          <p:cNvSpPr txBox="1"/>
          <p:nvPr/>
        </p:nvSpPr>
        <p:spPr>
          <a:xfrm>
            <a:off x="2741497" y="4473388"/>
            <a:ext cx="1276394" cy="3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Weights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181751-9E19-4EAD-B601-69962845F327}"/>
              </a:ext>
            </a:extLst>
          </p:cNvPr>
          <p:cNvSpPr txBox="1"/>
          <p:nvPr/>
        </p:nvSpPr>
        <p:spPr>
          <a:xfrm>
            <a:off x="8001110" y="2707443"/>
            <a:ext cx="1276394" cy="3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Geometry</a:t>
            </a:r>
          </a:p>
        </p:txBody>
      </p:sp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id="{5701FBCA-4D1C-48BF-9A1E-0D88782E7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425" y="2259099"/>
            <a:ext cx="3647412" cy="2431608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B2C176A5-5848-4E0B-A520-CD0DA3AFA1EA}"/>
              </a:ext>
            </a:extLst>
          </p:cNvPr>
          <p:cNvSpPr/>
          <p:nvPr/>
        </p:nvSpPr>
        <p:spPr bwMode="auto">
          <a:xfrm>
            <a:off x="8554956" y="3106271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6F7E9EF-2D79-4F1C-AB37-604332466E4D}"/>
              </a:ext>
            </a:extLst>
          </p:cNvPr>
          <p:cNvSpPr/>
          <p:nvPr/>
        </p:nvSpPr>
        <p:spPr bwMode="auto">
          <a:xfrm>
            <a:off x="7476309" y="3108960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2" name="Rectangle: Diagonal Corners Rounded 31">
            <a:extLst>
              <a:ext uri="{FF2B5EF4-FFF2-40B4-BE49-F238E27FC236}">
                <a16:creationId xmlns:a16="http://schemas.microsoft.com/office/drawing/2014/main" id="{FDBBC114-D676-484C-8307-84981D6E4149}"/>
              </a:ext>
            </a:extLst>
          </p:cNvPr>
          <p:cNvSpPr/>
          <p:nvPr/>
        </p:nvSpPr>
        <p:spPr bwMode="auto">
          <a:xfrm>
            <a:off x="7557020" y="3561231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33" name="Rectangle: Diagonal Corners Rounded 32">
            <a:extLst>
              <a:ext uri="{FF2B5EF4-FFF2-40B4-BE49-F238E27FC236}">
                <a16:creationId xmlns:a16="http://schemas.microsoft.com/office/drawing/2014/main" id="{543005B0-C5E8-4FCE-A064-4A952D34B391}"/>
              </a:ext>
            </a:extLst>
          </p:cNvPr>
          <p:cNvSpPr/>
          <p:nvPr/>
        </p:nvSpPr>
        <p:spPr bwMode="auto">
          <a:xfrm>
            <a:off x="8804616" y="3561230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DFCF2A2-64EE-43B5-80A0-B1228CF117C3}"/>
              </a:ext>
            </a:extLst>
          </p:cNvPr>
          <p:cNvSpPr/>
          <p:nvPr/>
        </p:nvSpPr>
        <p:spPr bwMode="auto">
          <a:xfrm>
            <a:off x="2029786" y="4886197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EF4B618-DA68-4160-AFC6-DB28430E52FD}"/>
              </a:ext>
            </a:extLst>
          </p:cNvPr>
          <p:cNvSpPr/>
          <p:nvPr/>
        </p:nvSpPr>
        <p:spPr bwMode="auto">
          <a:xfrm>
            <a:off x="3379694" y="4886197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6" name="Rectangle: Diagonal Corners Rounded 35">
            <a:extLst>
              <a:ext uri="{FF2B5EF4-FFF2-40B4-BE49-F238E27FC236}">
                <a16:creationId xmlns:a16="http://schemas.microsoft.com/office/drawing/2014/main" id="{6A4FDAE6-3D8E-49E1-922B-E7937ECCFC0D}"/>
              </a:ext>
            </a:extLst>
          </p:cNvPr>
          <p:cNvSpPr/>
          <p:nvPr/>
        </p:nvSpPr>
        <p:spPr bwMode="auto">
          <a:xfrm>
            <a:off x="2187834" y="5289610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37" name="Rectangle: Diagonal Corners Rounded 36">
            <a:extLst>
              <a:ext uri="{FF2B5EF4-FFF2-40B4-BE49-F238E27FC236}">
                <a16:creationId xmlns:a16="http://schemas.microsoft.com/office/drawing/2014/main" id="{E1DE2019-C37C-4566-AEED-558452E26D90}"/>
              </a:ext>
            </a:extLst>
          </p:cNvPr>
          <p:cNvSpPr/>
          <p:nvPr/>
        </p:nvSpPr>
        <p:spPr bwMode="auto">
          <a:xfrm>
            <a:off x="3537742" y="5289610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9398D99-E2FB-4B3A-842D-EED3BDF877A5}"/>
              </a:ext>
            </a:extLst>
          </p:cNvPr>
          <p:cNvSpPr/>
          <p:nvPr/>
        </p:nvSpPr>
        <p:spPr bwMode="auto">
          <a:xfrm>
            <a:off x="4724363" y="4885303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BABFB3F-8566-45CA-B2CB-073D427EA76B}"/>
              </a:ext>
            </a:extLst>
          </p:cNvPr>
          <p:cNvSpPr/>
          <p:nvPr/>
        </p:nvSpPr>
        <p:spPr bwMode="auto">
          <a:xfrm>
            <a:off x="6074271" y="4885303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4" name="Rectangle: Diagonal Corners Rounded 43">
            <a:extLst>
              <a:ext uri="{FF2B5EF4-FFF2-40B4-BE49-F238E27FC236}">
                <a16:creationId xmlns:a16="http://schemas.microsoft.com/office/drawing/2014/main" id="{37E9AA29-CDEE-4C14-8173-02E185014A9D}"/>
              </a:ext>
            </a:extLst>
          </p:cNvPr>
          <p:cNvSpPr/>
          <p:nvPr/>
        </p:nvSpPr>
        <p:spPr bwMode="auto">
          <a:xfrm>
            <a:off x="4882411" y="5288716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45" name="Rectangle: Diagonal Corners Rounded 44">
            <a:extLst>
              <a:ext uri="{FF2B5EF4-FFF2-40B4-BE49-F238E27FC236}">
                <a16:creationId xmlns:a16="http://schemas.microsoft.com/office/drawing/2014/main" id="{4A24576A-924F-4914-80D0-FB6434F54C15}"/>
              </a:ext>
            </a:extLst>
          </p:cNvPr>
          <p:cNvSpPr/>
          <p:nvPr/>
        </p:nvSpPr>
        <p:spPr bwMode="auto">
          <a:xfrm>
            <a:off x="6232319" y="5288716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9667F8B-6787-42FF-92E3-ADB629884D67}"/>
              </a:ext>
            </a:extLst>
          </p:cNvPr>
          <p:cNvSpPr/>
          <p:nvPr/>
        </p:nvSpPr>
        <p:spPr bwMode="auto">
          <a:xfrm>
            <a:off x="7454708" y="4885303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9E93C14-3B1F-4B69-BA31-6BF263939737}"/>
              </a:ext>
            </a:extLst>
          </p:cNvPr>
          <p:cNvSpPr/>
          <p:nvPr/>
        </p:nvSpPr>
        <p:spPr bwMode="auto">
          <a:xfrm>
            <a:off x="8804616" y="4885303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8" name="Rectangle: Diagonal Corners Rounded 47">
            <a:extLst>
              <a:ext uri="{FF2B5EF4-FFF2-40B4-BE49-F238E27FC236}">
                <a16:creationId xmlns:a16="http://schemas.microsoft.com/office/drawing/2014/main" id="{6446AEC2-35D8-4013-874E-354E0AF45378}"/>
              </a:ext>
            </a:extLst>
          </p:cNvPr>
          <p:cNvSpPr/>
          <p:nvPr/>
        </p:nvSpPr>
        <p:spPr bwMode="auto">
          <a:xfrm>
            <a:off x="7612756" y="5288716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49" name="Rectangle: Diagonal Corners Rounded 48">
            <a:extLst>
              <a:ext uri="{FF2B5EF4-FFF2-40B4-BE49-F238E27FC236}">
                <a16:creationId xmlns:a16="http://schemas.microsoft.com/office/drawing/2014/main" id="{009CB828-E46E-4FD4-9989-77CD3A0F6D57}"/>
              </a:ext>
            </a:extLst>
          </p:cNvPr>
          <p:cNvSpPr/>
          <p:nvPr/>
        </p:nvSpPr>
        <p:spPr bwMode="auto">
          <a:xfrm>
            <a:off x="8962664" y="5288716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5540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E9E98-09CF-4A0C-A0EA-309A00AF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Propulsion – How it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EEC8F-B3B3-4F07-8449-3ED8E2AB6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17" y="1078502"/>
            <a:ext cx="6499410" cy="2303929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Behavior in Aviary:</a:t>
            </a:r>
          </a:p>
          <a:p>
            <a:r>
              <a:rPr lang="en-US" sz="1800" dirty="0"/>
              <a:t>No distinction between GASP and FLOPS methods</a:t>
            </a:r>
          </a:p>
          <a:p>
            <a:r>
              <a:rPr lang="en-US" sz="1800" dirty="0"/>
              <a:t>User provides engine deck which Aviary interpolates</a:t>
            </a:r>
          </a:p>
          <a:p>
            <a:r>
              <a:rPr lang="en-US" sz="1800" dirty="0"/>
              <a:t>Throttle control is percentage of maximum power</a:t>
            </a:r>
          </a:p>
          <a:p>
            <a:r>
              <a:rPr lang="en-US" sz="1800" dirty="0"/>
              <a:t>Aviary will combine calculations from GASP and FLOPS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23E63-C584-4392-A1B9-26DB920586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398C265-CA0E-4F55-939C-7142E664A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55" y="2963864"/>
            <a:ext cx="4697155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8DC37D-8F19-4029-A7CF-C89B787398CB}"/>
              </a:ext>
            </a:extLst>
          </p:cNvPr>
          <p:cNvSpPr txBox="1"/>
          <p:nvPr/>
        </p:nvSpPr>
        <p:spPr>
          <a:xfrm>
            <a:off x="7167282" y="2230467"/>
            <a:ext cx="4952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Similarities/Differences from GASP/FLOPS: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GASP/FLOPS both interpolate on engine deck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not support GASP format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 will provide a conversion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Our throttle control is a percentage of maximum power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GASP used burner temperature (T4)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FLOPS used power code (PC)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AC74906C-7A79-47B0-8367-F1395A9A5495}"/>
              </a:ext>
            </a:extLst>
          </p:cNvPr>
          <p:cNvSpPr/>
          <p:nvPr/>
        </p:nvSpPr>
        <p:spPr bwMode="auto">
          <a:xfrm>
            <a:off x="9477585" y="770965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B1EAAE09-4A5D-4F44-8116-F0845B352AE8}"/>
              </a:ext>
            </a:extLst>
          </p:cNvPr>
          <p:cNvSpPr/>
          <p:nvPr/>
        </p:nvSpPr>
        <p:spPr bwMode="auto">
          <a:xfrm>
            <a:off x="9477585" y="1156447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6C437A7-A483-44CD-BB1B-07DA9D83F3B9}"/>
              </a:ext>
            </a:extLst>
          </p:cNvPr>
          <p:cNvSpPr/>
          <p:nvPr/>
        </p:nvSpPr>
        <p:spPr bwMode="auto">
          <a:xfrm>
            <a:off x="9311738" y="519952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C513D7-CD66-41BA-A3C6-5BD51F914B0F}"/>
              </a:ext>
            </a:extLst>
          </p:cNvPr>
          <p:cNvSpPr txBox="1"/>
          <p:nvPr/>
        </p:nvSpPr>
        <p:spPr>
          <a:xfrm>
            <a:off x="9217206" y="165421"/>
            <a:ext cx="1466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Propulsion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CDBD60-D577-40E2-8E61-CFCC3641CA88}"/>
              </a:ext>
            </a:extLst>
          </p:cNvPr>
          <p:cNvSpPr txBox="1"/>
          <p:nvPr/>
        </p:nvSpPr>
        <p:spPr>
          <a:xfrm>
            <a:off x="1642" y="4809564"/>
            <a:ext cx="1308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Interpolate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F8F4D0F-B943-400F-B0E9-ABB9687CCA50}"/>
              </a:ext>
            </a:extLst>
          </p:cNvPr>
          <p:cNvCxnSpPr>
            <a:cxnSpLocks/>
          </p:cNvCxnSpPr>
          <p:nvPr/>
        </p:nvCxnSpPr>
        <p:spPr bwMode="auto">
          <a:xfrm flipV="1">
            <a:off x="1207395" y="4589484"/>
            <a:ext cx="905435" cy="4401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12143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335E1-8310-4280-9644-F24D3C8B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Weights – How it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5C1A9-C90A-4FD1-8F73-145EF8816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7063" y="1802345"/>
            <a:ext cx="5904338" cy="4820771"/>
          </a:xfrm>
        </p:spPr>
        <p:txBody>
          <a:bodyPr/>
          <a:lstStyle/>
          <a:p>
            <a:r>
              <a:rPr lang="en-US" dirty="0"/>
              <a:t>The weight estimating relationships in GASP/FLOPS are different empirical relations</a:t>
            </a:r>
          </a:p>
          <a:p>
            <a:r>
              <a:rPr lang="en-US" dirty="0"/>
              <a:t>Aviary wholesale replicates the GASP/FLOPS equations </a:t>
            </a:r>
          </a:p>
          <a:p>
            <a:r>
              <a:rPr lang="en-US" dirty="0"/>
              <a:t>Major outputs of both are: </a:t>
            </a:r>
          </a:p>
          <a:p>
            <a:pPr lvl="1"/>
            <a:r>
              <a:rPr lang="en-US" dirty="0"/>
              <a:t>Operating empty weight</a:t>
            </a:r>
          </a:p>
          <a:p>
            <a:pPr lvl="1"/>
            <a:r>
              <a:rPr lang="en-US" dirty="0"/>
              <a:t>Payload weight</a:t>
            </a:r>
          </a:p>
          <a:p>
            <a:r>
              <a:rPr lang="en-US" dirty="0"/>
              <a:t>Major input to both is:</a:t>
            </a:r>
          </a:p>
          <a:p>
            <a:pPr lvl="1"/>
            <a:r>
              <a:rPr lang="en-US" dirty="0"/>
              <a:t>gross takeoff weight</a:t>
            </a:r>
          </a:p>
          <a:p>
            <a:r>
              <a:rPr lang="en-US" dirty="0"/>
              <a:t>The user can select either one with no impact on what other subsystems are required</a:t>
            </a:r>
          </a:p>
          <a:p>
            <a:r>
              <a:rPr lang="en-US" dirty="0"/>
              <a:t>The two types (GASP/FLOPS-based) will return slightly different answers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D21E7-A856-4F1E-A6F5-676AAF2933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47E6B-1B46-4146-850F-9D84F115D59A}"/>
              </a:ext>
            </a:extLst>
          </p:cNvPr>
          <p:cNvSpPr txBox="1"/>
          <p:nvPr/>
        </p:nvSpPr>
        <p:spPr>
          <a:xfrm>
            <a:off x="9214016" y="93696"/>
            <a:ext cx="1276394" cy="3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Weights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61A1E4-D58E-40CC-A27B-2AAE2B47D88A}"/>
              </a:ext>
            </a:extLst>
          </p:cNvPr>
          <p:cNvSpPr/>
          <p:nvPr/>
        </p:nvSpPr>
        <p:spPr bwMode="auto">
          <a:xfrm>
            <a:off x="8502305" y="506505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6E0230-B27F-44D5-96A6-03D6C8BFA478}"/>
              </a:ext>
            </a:extLst>
          </p:cNvPr>
          <p:cNvSpPr/>
          <p:nvPr/>
        </p:nvSpPr>
        <p:spPr bwMode="auto">
          <a:xfrm>
            <a:off x="9852213" y="506505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A1286868-B3B7-4918-AFCA-2919E558A182}"/>
              </a:ext>
            </a:extLst>
          </p:cNvPr>
          <p:cNvSpPr/>
          <p:nvPr/>
        </p:nvSpPr>
        <p:spPr bwMode="auto">
          <a:xfrm>
            <a:off x="8660353" y="909918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E93686B8-392F-44A7-87DE-CB32F3B67F04}"/>
              </a:ext>
            </a:extLst>
          </p:cNvPr>
          <p:cNvSpPr/>
          <p:nvPr/>
        </p:nvSpPr>
        <p:spPr bwMode="auto">
          <a:xfrm>
            <a:off x="10010261" y="909918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05ACA1-5057-4760-B69C-81B61CDC82DD}"/>
              </a:ext>
            </a:extLst>
          </p:cNvPr>
          <p:cNvSpPr/>
          <p:nvPr/>
        </p:nvSpPr>
        <p:spPr bwMode="auto">
          <a:xfrm>
            <a:off x="641543" y="3387876"/>
            <a:ext cx="1909482" cy="546847"/>
          </a:xfrm>
          <a:prstGeom prst="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Process 1 (GASP-based empirical equations)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6B1857-2989-4198-B01D-7ABB50E39E7F}"/>
              </a:ext>
            </a:extLst>
          </p:cNvPr>
          <p:cNvSpPr/>
          <p:nvPr/>
        </p:nvSpPr>
        <p:spPr bwMode="auto">
          <a:xfrm>
            <a:off x="3542408" y="3392360"/>
            <a:ext cx="1909482" cy="546847"/>
          </a:xfrm>
          <a:prstGeom prst="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Process 2 (FLOPS-based empirical equations)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9E24DB-6F21-4D50-AEE3-48369B9A7FDB}"/>
              </a:ext>
            </a:extLst>
          </p:cNvPr>
          <p:cNvSpPr txBox="1"/>
          <p:nvPr/>
        </p:nvSpPr>
        <p:spPr>
          <a:xfrm>
            <a:off x="3757560" y="1307956"/>
            <a:ext cx="1694330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Inputs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C6F119-8ABD-424B-B774-0073AF2EA9A5}"/>
              </a:ext>
            </a:extLst>
          </p:cNvPr>
          <p:cNvSpPr txBox="1"/>
          <p:nvPr/>
        </p:nvSpPr>
        <p:spPr>
          <a:xfrm>
            <a:off x="1588270" y="2072549"/>
            <a:ext cx="2631142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Common Inputs</a:t>
            </a:r>
          </a:p>
          <a:p>
            <a:pPr algn="ctr"/>
            <a:r>
              <a:rPr lang="en-US" sz="1400" dirty="0"/>
              <a:t>(includes gross takeoff weight)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DDB8A7-2076-406A-B472-4DD6ACAE28D7}"/>
              </a:ext>
            </a:extLst>
          </p:cNvPr>
          <p:cNvSpPr txBox="1"/>
          <p:nvPr/>
        </p:nvSpPr>
        <p:spPr>
          <a:xfrm>
            <a:off x="641543" y="5917857"/>
            <a:ext cx="1842247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Outputs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8F72DB-DB8C-42BE-A475-7DA29C7F6277}"/>
              </a:ext>
            </a:extLst>
          </p:cNvPr>
          <p:cNvSpPr txBox="1"/>
          <p:nvPr/>
        </p:nvSpPr>
        <p:spPr>
          <a:xfrm>
            <a:off x="1335185" y="4618310"/>
            <a:ext cx="3137312" cy="10156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Common Outputs </a:t>
            </a:r>
          </a:p>
          <a:p>
            <a:pPr algn="ctr"/>
            <a:r>
              <a:rPr lang="en-US" sz="1400" dirty="0"/>
              <a:t>(slightly different values)</a:t>
            </a:r>
          </a:p>
          <a:p>
            <a:pPr algn="ctr"/>
            <a:r>
              <a:rPr lang="en-US" sz="1400" dirty="0"/>
              <a:t>(includes operating empty weight and payload weight)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16A6E3-0D68-43A6-B084-B8FCC0009CB2}"/>
              </a:ext>
            </a:extLst>
          </p:cNvPr>
          <p:cNvSpPr txBox="1"/>
          <p:nvPr/>
        </p:nvSpPr>
        <p:spPr>
          <a:xfrm>
            <a:off x="614607" y="1303473"/>
            <a:ext cx="1694330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Inputs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F01869-0FFC-4790-9D5F-7A2D1BD80208}"/>
              </a:ext>
            </a:extLst>
          </p:cNvPr>
          <p:cNvSpPr txBox="1"/>
          <p:nvPr/>
        </p:nvSpPr>
        <p:spPr>
          <a:xfrm>
            <a:off x="3609643" y="5917857"/>
            <a:ext cx="1842247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Outputs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50E86DF-F7DF-4576-B984-9F446500C5EC}"/>
              </a:ext>
            </a:extLst>
          </p:cNvPr>
          <p:cNvCxnSpPr>
            <a:cxnSpLocks/>
          </p:cNvCxnSpPr>
          <p:nvPr/>
        </p:nvCxnSpPr>
        <p:spPr bwMode="auto">
          <a:xfrm>
            <a:off x="806825" y="1677288"/>
            <a:ext cx="0" cy="1710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651F12-E20B-4190-9C89-01B3294230AF}"/>
              </a:ext>
            </a:extLst>
          </p:cNvPr>
          <p:cNvCxnSpPr>
            <a:cxnSpLocks/>
          </p:cNvCxnSpPr>
          <p:nvPr/>
        </p:nvCxnSpPr>
        <p:spPr bwMode="auto">
          <a:xfrm>
            <a:off x="5307106" y="1677288"/>
            <a:ext cx="0" cy="1710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ACE060-70B1-40BD-95A0-53A6E4A1DEA4}"/>
              </a:ext>
            </a:extLst>
          </p:cNvPr>
          <p:cNvCxnSpPr>
            <a:cxnSpLocks/>
          </p:cNvCxnSpPr>
          <p:nvPr/>
        </p:nvCxnSpPr>
        <p:spPr bwMode="auto">
          <a:xfrm>
            <a:off x="5307106" y="3934722"/>
            <a:ext cx="0" cy="19831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388D44B-3FA7-45C1-AB91-1721EE921813}"/>
              </a:ext>
            </a:extLst>
          </p:cNvPr>
          <p:cNvCxnSpPr>
            <a:cxnSpLocks/>
          </p:cNvCxnSpPr>
          <p:nvPr/>
        </p:nvCxnSpPr>
        <p:spPr bwMode="auto">
          <a:xfrm>
            <a:off x="806825" y="3934722"/>
            <a:ext cx="0" cy="19831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A18367B9-BA9A-49C5-94B1-6B5E8FB92F7C}"/>
              </a:ext>
            </a:extLst>
          </p:cNvPr>
          <p:cNvCxnSpPr>
            <a:cxnSpLocks/>
            <a:stCxn id="13" idx="2"/>
            <a:endCxn id="10" idx="0"/>
          </p:cNvCxnSpPr>
          <p:nvPr/>
        </p:nvCxnSpPr>
        <p:spPr bwMode="auto">
          <a:xfrm rot="5400000">
            <a:off x="1884787" y="2368822"/>
            <a:ext cx="730552" cy="13075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EC4808C2-3FA6-41B6-B142-506A7037328D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 bwMode="auto">
          <a:xfrm rot="16200000" flipH="1">
            <a:off x="3332977" y="2228188"/>
            <a:ext cx="735036" cy="159330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F1D522E7-834E-459B-A8DC-EE4DEE5ADA7E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 bwMode="auto">
          <a:xfrm rot="16200000" flipH="1">
            <a:off x="1908269" y="3622737"/>
            <a:ext cx="683587" cy="130755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44F0ACC6-A432-4B15-BA31-A86CE9201E90}"/>
              </a:ext>
            </a:extLst>
          </p:cNvPr>
          <p:cNvCxnSpPr>
            <a:cxnSpLocks/>
            <a:stCxn id="11" idx="2"/>
            <a:endCxn id="15" idx="0"/>
          </p:cNvCxnSpPr>
          <p:nvPr/>
        </p:nvCxnSpPr>
        <p:spPr bwMode="auto">
          <a:xfrm rot="5400000">
            <a:off x="3360944" y="3482104"/>
            <a:ext cx="679103" cy="159330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3" name="Arrow: Left-Right 42">
            <a:extLst>
              <a:ext uri="{FF2B5EF4-FFF2-40B4-BE49-F238E27FC236}">
                <a16:creationId xmlns:a16="http://schemas.microsoft.com/office/drawing/2014/main" id="{57D91399-45A9-4E80-BA6B-F850A482B729}"/>
              </a:ext>
            </a:extLst>
          </p:cNvPr>
          <p:cNvSpPr/>
          <p:nvPr/>
        </p:nvSpPr>
        <p:spPr bwMode="auto">
          <a:xfrm>
            <a:off x="2613298" y="3445081"/>
            <a:ext cx="866837" cy="436881"/>
          </a:xfrm>
          <a:prstGeom prst="left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Choose</a:t>
            </a:r>
          </a:p>
        </p:txBody>
      </p:sp>
    </p:spTree>
    <p:extLst>
      <p:ext uri="{BB962C8B-B14F-4D97-AF65-F5344CB8AC3E}">
        <p14:creationId xmlns:p14="http://schemas.microsoft.com/office/powerpoint/2010/main" val="23466209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10131C3B-93C5-4E23-BCD3-CF859034C930}"/>
              </a:ext>
            </a:extLst>
          </p:cNvPr>
          <p:cNvSpPr txBox="1"/>
          <p:nvPr/>
        </p:nvSpPr>
        <p:spPr>
          <a:xfrm>
            <a:off x="8949458" y="155404"/>
            <a:ext cx="1778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Aerodynamics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BE882B7-0750-4932-A60B-B7EC5FF62E96}"/>
              </a:ext>
            </a:extLst>
          </p:cNvPr>
          <p:cNvSpPr/>
          <p:nvPr/>
        </p:nvSpPr>
        <p:spPr bwMode="auto">
          <a:xfrm>
            <a:off x="8518621" y="524736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CF33ACC-3E90-4D16-A61E-7B15AF30E255}"/>
              </a:ext>
            </a:extLst>
          </p:cNvPr>
          <p:cNvSpPr/>
          <p:nvPr/>
        </p:nvSpPr>
        <p:spPr bwMode="auto">
          <a:xfrm>
            <a:off x="9868529" y="524736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4" name="Rectangle: Diagonal Corners Rounded 33">
            <a:extLst>
              <a:ext uri="{FF2B5EF4-FFF2-40B4-BE49-F238E27FC236}">
                <a16:creationId xmlns:a16="http://schemas.microsoft.com/office/drawing/2014/main" id="{808FC375-69CA-4C4C-81F2-8F1DF853B9AC}"/>
              </a:ext>
            </a:extLst>
          </p:cNvPr>
          <p:cNvSpPr/>
          <p:nvPr/>
        </p:nvSpPr>
        <p:spPr bwMode="auto">
          <a:xfrm>
            <a:off x="8676669" y="928149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35" name="Rectangle: Diagonal Corners Rounded 34">
            <a:extLst>
              <a:ext uri="{FF2B5EF4-FFF2-40B4-BE49-F238E27FC236}">
                <a16:creationId xmlns:a16="http://schemas.microsoft.com/office/drawing/2014/main" id="{252ED00D-6A50-4E7A-9F00-540BB00A967F}"/>
              </a:ext>
            </a:extLst>
          </p:cNvPr>
          <p:cNvSpPr/>
          <p:nvPr/>
        </p:nvSpPr>
        <p:spPr bwMode="auto">
          <a:xfrm>
            <a:off x="10026577" y="928149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25683-F992-4914-9AFD-D06328F40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Aerodynamics – How it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3816F-6C27-4456-83DF-34FED6FAEF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6CF484-B03C-46DB-8B7F-FBF6F8651CAA}"/>
              </a:ext>
            </a:extLst>
          </p:cNvPr>
          <p:cNvSpPr/>
          <p:nvPr/>
        </p:nvSpPr>
        <p:spPr bwMode="auto">
          <a:xfrm>
            <a:off x="641543" y="3387876"/>
            <a:ext cx="1909482" cy="546847"/>
          </a:xfrm>
          <a:prstGeom prst="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Process 1 (GASP-based empirical equations)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8293BB-7D0E-402E-A8F6-1BB8C4C3F4AB}"/>
              </a:ext>
            </a:extLst>
          </p:cNvPr>
          <p:cNvSpPr/>
          <p:nvPr/>
        </p:nvSpPr>
        <p:spPr bwMode="auto">
          <a:xfrm>
            <a:off x="3542408" y="3392360"/>
            <a:ext cx="1909482" cy="546847"/>
          </a:xfrm>
          <a:prstGeom prst="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Process 2 (FLOPS-based empirical equations)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5C811A-3BD9-4178-8378-650C1FA1E599}"/>
              </a:ext>
            </a:extLst>
          </p:cNvPr>
          <p:cNvSpPr txBox="1"/>
          <p:nvPr/>
        </p:nvSpPr>
        <p:spPr>
          <a:xfrm>
            <a:off x="3757560" y="1307956"/>
            <a:ext cx="1694330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Inputs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7A8C5-2A0A-4EE5-BD84-66E62B90083D}"/>
              </a:ext>
            </a:extLst>
          </p:cNvPr>
          <p:cNvSpPr txBox="1"/>
          <p:nvPr/>
        </p:nvSpPr>
        <p:spPr>
          <a:xfrm>
            <a:off x="1588270" y="2072549"/>
            <a:ext cx="2631142" cy="80021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Common Inputs</a:t>
            </a:r>
          </a:p>
          <a:p>
            <a:pPr algn="ctr"/>
            <a:r>
              <a:rPr lang="en-US" sz="1400" dirty="0"/>
              <a:t>(includes atmospheric/flight conditions)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D51D30-9EE2-46C9-AFEC-0A26123EFC0C}"/>
              </a:ext>
            </a:extLst>
          </p:cNvPr>
          <p:cNvSpPr txBox="1"/>
          <p:nvPr/>
        </p:nvSpPr>
        <p:spPr>
          <a:xfrm>
            <a:off x="641543" y="5917857"/>
            <a:ext cx="1842247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Outputs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715575-4A8D-43D5-B97C-639DD04AB464}"/>
              </a:ext>
            </a:extLst>
          </p:cNvPr>
          <p:cNvSpPr txBox="1"/>
          <p:nvPr/>
        </p:nvSpPr>
        <p:spPr>
          <a:xfrm>
            <a:off x="1335185" y="4618310"/>
            <a:ext cx="3137312" cy="80021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Common Outputs </a:t>
            </a:r>
          </a:p>
          <a:p>
            <a:pPr algn="ctr"/>
            <a:r>
              <a:rPr lang="en-US" sz="1400" dirty="0"/>
              <a:t>(slightly different values)</a:t>
            </a:r>
          </a:p>
          <a:p>
            <a:pPr algn="ctr"/>
            <a:r>
              <a:rPr lang="en-US" sz="1400" dirty="0"/>
              <a:t>(includes lift and drag)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4D6C5D-923D-4337-B826-45C08832B3D6}"/>
              </a:ext>
            </a:extLst>
          </p:cNvPr>
          <p:cNvSpPr txBox="1"/>
          <p:nvPr/>
        </p:nvSpPr>
        <p:spPr>
          <a:xfrm>
            <a:off x="641543" y="1089166"/>
            <a:ext cx="2209835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Inputs</a:t>
            </a:r>
          </a:p>
          <a:p>
            <a:pPr algn="ctr"/>
            <a:r>
              <a:rPr lang="en-US" sz="1400" dirty="0"/>
              <a:t>(includes angle of attack)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2914C5-A459-4C07-A00E-A27C92DF8729}"/>
              </a:ext>
            </a:extLst>
          </p:cNvPr>
          <p:cNvSpPr txBox="1"/>
          <p:nvPr/>
        </p:nvSpPr>
        <p:spPr>
          <a:xfrm>
            <a:off x="3609643" y="5917857"/>
            <a:ext cx="1842247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Unique Outputs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6886EF-83AC-4C4F-BA03-02876DB855A1}"/>
              </a:ext>
            </a:extLst>
          </p:cNvPr>
          <p:cNvCxnSpPr>
            <a:cxnSpLocks/>
          </p:cNvCxnSpPr>
          <p:nvPr/>
        </p:nvCxnSpPr>
        <p:spPr bwMode="auto">
          <a:xfrm>
            <a:off x="806825" y="1677288"/>
            <a:ext cx="0" cy="1710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B4792-F67A-414A-A5AB-2D4CC9A284D6}"/>
              </a:ext>
            </a:extLst>
          </p:cNvPr>
          <p:cNvCxnSpPr>
            <a:cxnSpLocks/>
          </p:cNvCxnSpPr>
          <p:nvPr/>
        </p:nvCxnSpPr>
        <p:spPr bwMode="auto">
          <a:xfrm>
            <a:off x="5307106" y="1677288"/>
            <a:ext cx="0" cy="1710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C1D2A8-55AE-4F5E-8556-C55CD7EDE6DA}"/>
              </a:ext>
            </a:extLst>
          </p:cNvPr>
          <p:cNvCxnSpPr>
            <a:cxnSpLocks/>
          </p:cNvCxnSpPr>
          <p:nvPr/>
        </p:nvCxnSpPr>
        <p:spPr bwMode="auto">
          <a:xfrm>
            <a:off x="5307106" y="3934722"/>
            <a:ext cx="0" cy="19831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DE60E4-3E69-4196-AB28-1A64D3A04336}"/>
              </a:ext>
            </a:extLst>
          </p:cNvPr>
          <p:cNvCxnSpPr>
            <a:cxnSpLocks/>
          </p:cNvCxnSpPr>
          <p:nvPr/>
        </p:nvCxnSpPr>
        <p:spPr bwMode="auto">
          <a:xfrm>
            <a:off x="806825" y="3934722"/>
            <a:ext cx="0" cy="19831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C40F42F6-1C91-4E78-A279-ADF1A072F5A4}"/>
              </a:ext>
            </a:extLst>
          </p:cNvPr>
          <p:cNvCxnSpPr>
            <a:cxnSpLocks/>
            <a:stCxn id="8" idx="2"/>
            <a:endCxn id="5" idx="0"/>
          </p:cNvCxnSpPr>
          <p:nvPr/>
        </p:nvCxnSpPr>
        <p:spPr bwMode="auto">
          <a:xfrm rot="5400000">
            <a:off x="1992509" y="2476544"/>
            <a:ext cx="515108" cy="13075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0F1F6676-7DA0-4347-9FBF-E6A22E2F852B}"/>
              </a:ext>
            </a:extLst>
          </p:cNvPr>
          <p:cNvCxnSpPr>
            <a:cxnSpLocks/>
            <a:stCxn id="8" idx="2"/>
            <a:endCxn id="6" idx="0"/>
          </p:cNvCxnSpPr>
          <p:nvPr/>
        </p:nvCxnSpPr>
        <p:spPr bwMode="auto">
          <a:xfrm rot="16200000" flipH="1">
            <a:off x="3440699" y="2335910"/>
            <a:ext cx="519592" cy="159330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DB640B45-6F7B-42FF-91D7-079DB61144D7}"/>
              </a:ext>
            </a:extLst>
          </p:cNvPr>
          <p:cNvCxnSpPr>
            <a:cxnSpLocks/>
            <a:stCxn id="5" idx="2"/>
            <a:endCxn id="10" idx="0"/>
          </p:cNvCxnSpPr>
          <p:nvPr/>
        </p:nvCxnSpPr>
        <p:spPr bwMode="auto">
          <a:xfrm rot="16200000" flipH="1">
            <a:off x="1908269" y="3622737"/>
            <a:ext cx="683587" cy="130755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DA8440C3-993F-457F-BB95-C553C4852C12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 bwMode="auto">
          <a:xfrm rot="5400000">
            <a:off x="3360944" y="3482104"/>
            <a:ext cx="679103" cy="159330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Arrow: Left-Right 20">
            <a:extLst>
              <a:ext uri="{FF2B5EF4-FFF2-40B4-BE49-F238E27FC236}">
                <a16:creationId xmlns:a16="http://schemas.microsoft.com/office/drawing/2014/main" id="{5FDECF00-AC9D-4D2A-84D9-587D2438B8FC}"/>
              </a:ext>
            </a:extLst>
          </p:cNvPr>
          <p:cNvSpPr/>
          <p:nvPr/>
        </p:nvSpPr>
        <p:spPr bwMode="auto">
          <a:xfrm>
            <a:off x="2613298" y="3445081"/>
            <a:ext cx="866837" cy="436881"/>
          </a:xfrm>
          <a:prstGeom prst="left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Choose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046CE29D-1530-42B5-B1F9-6C6E05BDF3C5}"/>
              </a:ext>
            </a:extLst>
          </p:cNvPr>
          <p:cNvSpPr txBox="1">
            <a:spLocks/>
          </p:cNvSpPr>
          <p:nvPr/>
        </p:nvSpPr>
        <p:spPr bwMode="auto">
          <a:xfrm>
            <a:off x="5935863" y="1940695"/>
            <a:ext cx="6034596" cy="4820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kern="0" dirty="0"/>
              <a:t>The aerodynamic estimating relationships in GASP/FLOPS are different empirical relations</a:t>
            </a:r>
          </a:p>
          <a:p>
            <a:r>
              <a:rPr lang="en-US" kern="0" dirty="0"/>
              <a:t>Aviary wholesale replicates the GASP/FLOPS equations </a:t>
            </a:r>
          </a:p>
          <a:p>
            <a:r>
              <a:rPr lang="en-US" kern="0" dirty="0"/>
              <a:t>Major outputs of both are: </a:t>
            </a:r>
          </a:p>
          <a:p>
            <a:pPr lvl="1"/>
            <a:r>
              <a:rPr lang="en-US" kern="0" dirty="0"/>
              <a:t>Lift (equal to mass in FLOPS-based case)</a:t>
            </a:r>
          </a:p>
          <a:p>
            <a:pPr lvl="1"/>
            <a:r>
              <a:rPr lang="en-US" kern="0" dirty="0"/>
              <a:t>Drag</a:t>
            </a:r>
          </a:p>
          <a:p>
            <a:r>
              <a:rPr lang="en-US" kern="0" dirty="0"/>
              <a:t>Major inputs to both are:</a:t>
            </a:r>
          </a:p>
          <a:p>
            <a:pPr lvl="1"/>
            <a:r>
              <a:rPr lang="en-US" kern="0" dirty="0"/>
              <a:t>Atmospheric/flight condition information</a:t>
            </a:r>
          </a:p>
          <a:p>
            <a:pPr lvl="1"/>
            <a:r>
              <a:rPr lang="en-US" kern="0" dirty="0"/>
              <a:t>Geometry information</a:t>
            </a:r>
          </a:p>
          <a:p>
            <a:r>
              <a:rPr lang="en-US" kern="0" dirty="0"/>
              <a:t>The aerodynamics and mission subsystems are intrinsically linked – their origin code must match</a:t>
            </a:r>
          </a:p>
        </p:txBody>
      </p:sp>
    </p:spTree>
    <p:extLst>
      <p:ext uri="{BB962C8B-B14F-4D97-AF65-F5344CB8AC3E}">
        <p14:creationId xmlns:p14="http://schemas.microsoft.com/office/powerpoint/2010/main" val="977760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D0DD8-7327-4FBE-87D2-1234906A7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– How it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85A10-D25B-45C0-A262-94DB81CE7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C01AA-F342-46F8-8332-16D64275494B}"/>
              </a:ext>
            </a:extLst>
          </p:cNvPr>
          <p:cNvSpPr txBox="1"/>
          <p:nvPr/>
        </p:nvSpPr>
        <p:spPr>
          <a:xfrm>
            <a:off x="9160598" y="156428"/>
            <a:ext cx="1276394" cy="3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Mission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1768E5-C7D7-4690-9F37-EDF24B9CB105}"/>
              </a:ext>
            </a:extLst>
          </p:cNvPr>
          <p:cNvSpPr/>
          <p:nvPr/>
        </p:nvSpPr>
        <p:spPr bwMode="auto">
          <a:xfrm>
            <a:off x="8508061" y="537421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8853896-084F-4EC0-9521-8913E233C35F}"/>
              </a:ext>
            </a:extLst>
          </p:cNvPr>
          <p:cNvSpPr/>
          <p:nvPr/>
        </p:nvSpPr>
        <p:spPr bwMode="auto">
          <a:xfrm>
            <a:off x="9857969" y="537421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AF06EF4D-2EEB-4FB7-85CB-265C2D50A981}"/>
              </a:ext>
            </a:extLst>
          </p:cNvPr>
          <p:cNvSpPr/>
          <p:nvPr/>
        </p:nvSpPr>
        <p:spPr bwMode="auto">
          <a:xfrm>
            <a:off x="8666109" y="940834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FF1FE416-F599-4598-A0EE-514011D56412}"/>
              </a:ext>
            </a:extLst>
          </p:cNvPr>
          <p:cNvSpPr/>
          <p:nvPr/>
        </p:nvSpPr>
        <p:spPr bwMode="auto">
          <a:xfrm>
            <a:off x="10016017" y="940834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1252E051-0F7F-4CE8-906A-E0364590C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081" y="2399535"/>
            <a:ext cx="2902335" cy="22358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E748A25-C7C1-4863-B2BC-C1763DA0833F}"/>
                  </a:ext>
                </a:extLst>
              </p:cNvPr>
              <p:cNvSpPr txBox="1"/>
              <p:nvPr/>
            </p:nvSpPr>
            <p:spPr>
              <a:xfrm>
                <a:off x="861576" y="1970312"/>
                <a:ext cx="1855701" cy="5244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E748A25-C7C1-4863-B2BC-C1763DA08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76" y="1970312"/>
                <a:ext cx="1855701" cy="5244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250EBF-358E-4157-9F36-8C53F872A0DC}"/>
                  </a:ext>
                </a:extLst>
              </p:cNvPr>
              <p:cNvSpPr txBox="1"/>
              <p:nvPr/>
            </p:nvSpPr>
            <p:spPr>
              <a:xfrm>
                <a:off x="861576" y="2577603"/>
                <a:ext cx="1723677" cy="2930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𝑇𝐴𝑆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γ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250EBF-358E-4157-9F36-8C53F872A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76" y="2577603"/>
                <a:ext cx="1723677" cy="293029"/>
              </a:xfrm>
              <a:prstGeom prst="rect">
                <a:avLst/>
              </a:prstGeom>
              <a:blipFill>
                <a:blip r:embed="rId4"/>
                <a:stretch>
                  <a:fillRect l="-2827" t="-12500" r="-4240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781E22-32EE-49D3-A7F8-57A1C2AC1810}"/>
                  </a:ext>
                </a:extLst>
              </p:cNvPr>
              <p:cNvSpPr txBox="1"/>
              <p:nvPr/>
            </p:nvSpPr>
            <p:spPr>
              <a:xfrm>
                <a:off x="861576" y="3047755"/>
                <a:ext cx="1735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𝑇𝐴𝑆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781E22-32EE-49D3-A7F8-57A1C2AC1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76" y="3047755"/>
                <a:ext cx="1735219" cy="276999"/>
              </a:xfrm>
              <a:prstGeom prst="rect">
                <a:avLst/>
              </a:prstGeom>
              <a:blipFill>
                <a:blip r:embed="rId5"/>
                <a:stretch>
                  <a:fillRect l="-1053" t="-2222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952D85-FD51-439C-87F1-1CBB307A47D9}"/>
                  </a:ext>
                </a:extLst>
              </p:cNvPr>
              <p:cNvSpPr txBox="1"/>
              <p:nvPr/>
            </p:nvSpPr>
            <p:spPr>
              <a:xfrm>
                <a:off x="3891669" y="2837664"/>
                <a:ext cx="1416605" cy="518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952D85-FD51-439C-87F1-1CBB307A4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69" y="2837664"/>
                <a:ext cx="1416605" cy="5185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176ED9-F09F-462C-B6F2-B74B46F93D6C}"/>
                  </a:ext>
                </a:extLst>
              </p:cNvPr>
              <p:cNvSpPr txBox="1"/>
              <p:nvPr/>
            </p:nvSpPr>
            <p:spPr>
              <a:xfrm>
                <a:off x="3886346" y="4132418"/>
                <a:ext cx="1463414" cy="3618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176ED9-F09F-462C-B6F2-B74B46F93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346" y="4132418"/>
                <a:ext cx="1463414" cy="361894"/>
              </a:xfrm>
              <a:prstGeom prst="rect">
                <a:avLst/>
              </a:prstGeom>
              <a:blipFill>
                <a:blip r:embed="rId7"/>
                <a:stretch>
                  <a:fillRect l="-1667" r="-833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A04C64-1C32-4714-9E4B-B98729F87590}"/>
                  </a:ext>
                </a:extLst>
              </p:cNvPr>
              <p:cNvSpPr txBox="1"/>
              <p:nvPr/>
            </p:nvSpPr>
            <p:spPr>
              <a:xfrm>
                <a:off x="3886346" y="3460450"/>
                <a:ext cx="1421928" cy="570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A04C64-1C32-4714-9E4B-B98729F87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346" y="3460450"/>
                <a:ext cx="1421928" cy="5701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DBE1BD1-3D0F-4962-A6DA-F7FEE45A9ABC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833282"/>
            <a:ext cx="0" cy="46885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FA8A240-F06F-4081-8C19-6A80152A02A6}"/>
              </a:ext>
            </a:extLst>
          </p:cNvPr>
          <p:cNvSpPr txBox="1"/>
          <p:nvPr/>
        </p:nvSpPr>
        <p:spPr>
          <a:xfrm>
            <a:off x="827052" y="1423857"/>
            <a:ext cx="1961153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2DOF Equations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F87409-7736-4226-83C2-098A995AE5F3}"/>
              </a:ext>
            </a:extLst>
          </p:cNvPr>
          <p:cNvSpPr txBox="1"/>
          <p:nvPr/>
        </p:nvSpPr>
        <p:spPr>
          <a:xfrm>
            <a:off x="6842241" y="1793189"/>
            <a:ext cx="1923671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Integration by Collocation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5EBA1F-F684-4106-95E3-797B7F08831D}"/>
              </a:ext>
            </a:extLst>
          </p:cNvPr>
          <p:cNvSpPr txBox="1"/>
          <p:nvPr/>
        </p:nvSpPr>
        <p:spPr>
          <a:xfrm>
            <a:off x="1912233" y="5270526"/>
            <a:ext cx="2584750" cy="138499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l-GR" sz="1400" i="1" dirty="0"/>
              <a:t>γ</a:t>
            </a:r>
            <a:r>
              <a:rPr lang="en-US" sz="1400" dirty="0"/>
              <a:t> = flight path angle</a:t>
            </a:r>
          </a:p>
          <a:p>
            <a:r>
              <a:rPr lang="en-US" sz="1400" i="1" dirty="0"/>
              <a:t>h</a:t>
            </a:r>
            <a:r>
              <a:rPr lang="en-US" sz="1400" dirty="0"/>
              <a:t> = altitude</a:t>
            </a:r>
          </a:p>
          <a:p>
            <a:r>
              <a:rPr lang="en-US" sz="1400" i="1" dirty="0"/>
              <a:t>r</a:t>
            </a:r>
            <a:r>
              <a:rPr lang="en-US" sz="1400" dirty="0"/>
              <a:t> = range</a:t>
            </a:r>
          </a:p>
          <a:p>
            <a:r>
              <a:rPr lang="en-US" sz="1400" i="1" dirty="0"/>
              <a:t>v</a:t>
            </a:r>
            <a:r>
              <a:rPr lang="en-US" sz="1400" dirty="0"/>
              <a:t> = aircraft velocity</a:t>
            </a:r>
          </a:p>
          <a:p>
            <a:r>
              <a:rPr lang="en-US" sz="1400" i="1" dirty="0"/>
              <a:t>g</a:t>
            </a:r>
            <a:r>
              <a:rPr lang="en-US" sz="1400" dirty="0"/>
              <a:t> = gravitational acceleration</a:t>
            </a:r>
          </a:p>
          <a:p>
            <a:r>
              <a:rPr lang="en-US" sz="1400" i="1" dirty="0"/>
              <a:t>e</a:t>
            </a:r>
            <a:r>
              <a:rPr lang="en-US" sz="1400" dirty="0"/>
              <a:t> = specific energy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2A58FA-4722-4E80-8F6A-2F4B1E829584}"/>
              </a:ext>
            </a:extLst>
          </p:cNvPr>
          <p:cNvSpPr txBox="1"/>
          <p:nvPr/>
        </p:nvSpPr>
        <p:spPr>
          <a:xfrm>
            <a:off x="3655793" y="2142152"/>
            <a:ext cx="1892106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Height Energy Equations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6A6A48-43A3-41F0-9024-92EFCCC87F18}"/>
              </a:ext>
            </a:extLst>
          </p:cNvPr>
          <p:cNvSpPr txBox="1"/>
          <p:nvPr/>
        </p:nvSpPr>
        <p:spPr>
          <a:xfrm>
            <a:off x="766665" y="4132418"/>
            <a:ext cx="1892106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Coming soon: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ACFAC5-8441-44BF-9D56-0DEB8D692FD4}"/>
              </a:ext>
            </a:extLst>
          </p:cNvPr>
          <p:cNvSpPr txBox="1"/>
          <p:nvPr/>
        </p:nvSpPr>
        <p:spPr>
          <a:xfrm>
            <a:off x="766665" y="4510814"/>
            <a:ext cx="2021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Prescribed </a:t>
            </a:r>
            <a:r>
              <a:rPr lang="en-US" sz="1500" dirty="0">
                <a:ea typeface="Cambria Math" panose="02040503050406030204" pitchFamily="18" charset="0"/>
              </a:rPr>
              <a:t>mission</a:t>
            </a:r>
            <a:r>
              <a:rPr lang="en-US" sz="1500" dirty="0"/>
              <a:t> equations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10F58C-6234-423C-A517-2D82D026F624}"/>
              </a:ext>
            </a:extLst>
          </p:cNvPr>
          <p:cNvSpPr txBox="1"/>
          <p:nvPr/>
        </p:nvSpPr>
        <p:spPr>
          <a:xfrm>
            <a:off x="9995094" y="3845940"/>
            <a:ext cx="1892106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Coming soon: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015FA0-3059-4CC9-9E89-D3DBA4022BDB}"/>
              </a:ext>
            </a:extLst>
          </p:cNvPr>
          <p:cNvSpPr txBox="1"/>
          <p:nvPr/>
        </p:nvSpPr>
        <p:spPr>
          <a:xfrm>
            <a:off x="6774003" y="5148904"/>
            <a:ext cx="1892106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Coming soon: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535FAD-9A19-4C7E-91A1-0F108D7497F0}"/>
              </a:ext>
            </a:extLst>
          </p:cNvPr>
          <p:cNvSpPr txBox="1"/>
          <p:nvPr/>
        </p:nvSpPr>
        <p:spPr>
          <a:xfrm>
            <a:off x="6709286" y="5518236"/>
            <a:ext cx="2021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Simple Explicit Integration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227FFC-B400-47D8-882C-EF731C24E7EB}"/>
              </a:ext>
            </a:extLst>
          </p:cNvPr>
          <p:cNvSpPr txBox="1"/>
          <p:nvPr/>
        </p:nvSpPr>
        <p:spPr>
          <a:xfrm>
            <a:off x="9930377" y="4238433"/>
            <a:ext cx="2021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Analytic Shooting Integration</a:t>
            </a:r>
          </a:p>
        </p:txBody>
      </p:sp>
    </p:spTree>
    <p:extLst>
      <p:ext uri="{BB962C8B-B14F-4D97-AF65-F5344CB8AC3E}">
        <p14:creationId xmlns:p14="http://schemas.microsoft.com/office/powerpoint/2010/main" val="3410293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D0DD8-7327-4FBE-87D2-1234906A7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– How it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85A10-D25B-45C0-A262-94DB81CE7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C01AA-F342-46F8-8332-16D64275494B}"/>
              </a:ext>
            </a:extLst>
          </p:cNvPr>
          <p:cNvSpPr txBox="1"/>
          <p:nvPr/>
        </p:nvSpPr>
        <p:spPr>
          <a:xfrm>
            <a:off x="9160598" y="156428"/>
            <a:ext cx="1276394" cy="380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Mission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1768E5-C7D7-4690-9F37-EDF24B9CB105}"/>
              </a:ext>
            </a:extLst>
          </p:cNvPr>
          <p:cNvSpPr/>
          <p:nvPr/>
        </p:nvSpPr>
        <p:spPr bwMode="auto">
          <a:xfrm>
            <a:off x="8508061" y="537421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8853896-084F-4EC0-9521-8913E233C35F}"/>
              </a:ext>
            </a:extLst>
          </p:cNvPr>
          <p:cNvSpPr/>
          <p:nvPr/>
        </p:nvSpPr>
        <p:spPr bwMode="auto">
          <a:xfrm>
            <a:off x="9857969" y="537421"/>
            <a:ext cx="1261872" cy="126402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AF06EF4D-2EEB-4FB7-85CB-265C2D50A981}"/>
              </a:ext>
            </a:extLst>
          </p:cNvPr>
          <p:cNvSpPr/>
          <p:nvPr/>
        </p:nvSpPr>
        <p:spPr bwMode="auto">
          <a:xfrm>
            <a:off x="8666109" y="940834"/>
            <a:ext cx="945776" cy="340659"/>
          </a:xfrm>
          <a:prstGeom prst="round2DiagRect">
            <a:avLst/>
          </a:prstGeom>
          <a:solidFill>
            <a:srgbClr val="C1252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FLOPS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FF1FE416-F599-4598-A0EE-514011D56412}"/>
              </a:ext>
            </a:extLst>
          </p:cNvPr>
          <p:cNvSpPr/>
          <p:nvPr/>
        </p:nvSpPr>
        <p:spPr bwMode="auto">
          <a:xfrm>
            <a:off x="10016017" y="940834"/>
            <a:ext cx="945776" cy="340659"/>
          </a:xfrm>
          <a:prstGeom prst="round2DiagRect">
            <a:avLst/>
          </a:prstGeom>
          <a:solidFill>
            <a:srgbClr val="0F68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5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GASP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1252E051-0F7F-4CE8-906A-E0364590C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081" y="2399535"/>
            <a:ext cx="2902335" cy="22358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E748A25-C7C1-4863-B2BC-C1763DA0833F}"/>
                  </a:ext>
                </a:extLst>
              </p:cNvPr>
              <p:cNvSpPr txBox="1"/>
              <p:nvPr/>
            </p:nvSpPr>
            <p:spPr>
              <a:xfrm>
                <a:off x="861576" y="1970312"/>
                <a:ext cx="1855701" cy="5244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E748A25-C7C1-4863-B2BC-C1763DA08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76" y="1970312"/>
                <a:ext cx="1855701" cy="5244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250EBF-358E-4157-9F36-8C53F872A0DC}"/>
                  </a:ext>
                </a:extLst>
              </p:cNvPr>
              <p:cNvSpPr txBox="1"/>
              <p:nvPr/>
            </p:nvSpPr>
            <p:spPr>
              <a:xfrm>
                <a:off x="861576" y="2577603"/>
                <a:ext cx="1723677" cy="2930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𝑇𝐴𝑆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γ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250EBF-358E-4157-9F36-8C53F872A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76" y="2577603"/>
                <a:ext cx="1723677" cy="293029"/>
              </a:xfrm>
              <a:prstGeom prst="rect">
                <a:avLst/>
              </a:prstGeom>
              <a:blipFill>
                <a:blip r:embed="rId5"/>
                <a:stretch>
                  <a:fillRect l="-2827" t="-12500" r="-4240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781E22-32EE-49D3-A7F8-57A1C2AC1810}"/>
                  </a:ext>
                </a:extLst>
              </p:cNvPr>
              <p:cNvSpPr txBox="1"/>
              <p:nvPr/>
            </p:nvSpPr>
            <p:spPr>
              <a:xfrm>
                <a:off x="861576" y="3047755"/>
                <a:ext cx="1735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𝑇𝐴𝑆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781E22-32EE-49D3-A7F8-57A1C2AC1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76" y="3047755"/>
                <a:ext cx="1735219" cy="276999"/>
              </a:xfrm>
              <a:prstGeom prst="rect">
                <a:avLst/>
              </a:prstGeom>
              <a:blipFill>
                <a:blip r:embed="rId6"/>
                <a:stretch>
                  <a:fillRect l="-1053" t="-2222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952D85-FD51-439C-87F1-1CBB307A47D9}"/>
                  </a:ext>
                </a:extLst>
              </p:cNvPr>
              <p:cNvSpPr txBox="1"/>
              <p:nvPr/>
            </p:nvSpPr>
            <p:spPr>
              <a:xfrm>
                <a:off x="3891669" y="2837664"/>
                <a:ext cx="1416605" cy="518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952D85-FD51-439C-87F1-1CBB307A4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69" y="2837664"/>
                <a:ext cx="1416605" cy="5185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176ED9-F09F-462C-B6F2-B74B46F93D6C}"/>
                  </a:ext>
                </a:extLst>
              </p:cNvPr>
              <p:cNvSpPr txBox="1"/>
              <p:nvPr/>
            </p:nvSpPr>
            <p:spPr>
              <a:xfrm>
                <a:off x="3886346" y="4132418"/>
                <a:ext cx="1463414" cy="3618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176ED9-F09F-462C-B6F2-B74B46F93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346" y="4132418"/>
                <a:ext cx="1463414" cy="361894"/>
              </a:xfrm>
              <a:prstGeom prst="rect">
                <a:avLst/>
              </a:prstGeom>
              <a:blipFill>
                <a:blip r:embed="rId8"/>
                <a:stretch>
                  <a:fillRect l="-1667" r="-833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A04C64-1C32-4714-9E4B-B98729F87590}"/>
                  </a:ext>
                </a:extLst>
              </p:cNvPr>
              <p:cNvSpPr txBox="1"/>
              <p:nvPr/>
            </p:nvSpPr>
            <p:spPr>
              <a:xfrm>
                <a:off x="3886346" y="3460450"/>
                <a:ext cx="1421928" cy="570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A04C64-1C32-4714-9E4B-B98729F87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346" y="3460450"/>
                <a:ext cx="1421928" cy="5701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DBE1BD1-3D0F-4962-A6DA-F7FEE45A9ABC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833282"/>
            <a:ext cx="0" cy="46885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FA8A240-F06F-4081-8C19-6A80152A02A6}"/>
              </a:ext>
            </a:extLst>
          </p:cNvPr>
          <p:cNvSpPr txBox="1"/>
          <p:nvPr/>
        </p:nvSpPr>
        <p:spPr>
          <a:xfrm>
            <a:off x="827052" y="1423857"/>
            <a:ext cx="1961153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2DOF Equations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F87409-7736-4226-83C2-098A995AE5F3}"/>
              </a:ext>
            </a:extLst>
          </p:cNvPr>
          <p:cNvSpPr txBox="1"/>
          <p:nvPr/>
        </p:nvSpPr>
        <p:spPr>
          <a:xfrm>
            <a:off x="6842241" y="1793189"/>
            <a:ext cx="1923671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Integration by Collocation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5EBA1F-F684-4106-95E3-797B7F08831D}"/>
              </a:ext>
            </a:extLst>
          </p:cNvPr>
          <p:cNvSpPr txBox="1"/>
          <p:nvPr/>
        </p:nvSpPr>
        <p:spPr>
          <a:xfrm>
            <a:off x="1912233" y="5270526"/>
            <a:ext cx="2584750" cy="138499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l-GR" sz="1400" i="1" dirty="0"/>
              <a:t>γ</a:t>
            </a:r>
            <a:r>
              <a:rPr lang="en-US" sz="1400" dirty="0"/>
              <a:t> = flight path angle</a:t>
            </a:r>
          </a:p>
          <a:p>
            <a:r>
              <a:rPr lang="en-US" sz="1400" i="1" dirty="0"/>
              <a:t>h</a:t>
            </a:r>
            <a:r>
              <a:rPr lang="en-US" sz="1400" dirty="0"/>
              <a:t> = altitude</a:t>
            </a:r>
          </a:p>
          <a:p>
            <a:r>
              <a:rPr lang="en-US" sz="1400" i="1" dirty="0"/>
              <a:t>r</a:t>
            </a:r>
            <a:r>
              <a:rPr lang="en-US" sz="1400" dirty="0"/>
              <a:t> = range</a:t>
            </a:r>
          </a:p>
          <a:p>
            <a:r>
              <a:rPr lang="en-US" sz="1400" i="1" dirty="0"/>
              <a:t>v</a:t>
            </a:r>
            <a:r>
              <a:rPr lang="en-US" sz="1400" dirty="0"/>
              <a:t> = aircraft velocity</a:t>
            </a:r>
          </a:p>
          <a:p>
            <a:r>
              <a:rPr lang="en-US" sz="1400" i="1" dirty="0"/>
              <a:t>g</a:t>
            </a:r>
            <a:r>
              <a:rPr lang="en-US" sz="1400" dirty="0"/>
              <a:t> = gravitational acceleration</a:t>
            </a:r>
          </a:p>
          <a:p>
            <a:r>
              <a:rPr lang="en-US" sz="1400" i="1" dirty="0"/>
              <a:t>e</a:t>
            </a:r>
            <a:r>
              <a:rPr lang="en-US" sz="1400" dirty="0"/>
              <a:t> = specific energy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2A58FA-4722-4E80-8F6A-2F4B1E829584}"/>
              </a:ext>
            </a:extLst>
          </p:cNvPr>
          <p:cNvSpPr txBox="1"/>
          <p:nvPr/>
        </p:nvSpPr>
        <p:spPr>
          <a:xfrm>
            <a:off x="3655793" y="2142152"/>
            <a:ext cx="1892106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Height Energy Equations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6A6A48-43A3-41F0-9024-92EFCCC87F18}"/>
              </a:ext>
            </a:extLst>
          </p:cNvPr>
          <p:cNvSpPr txBox="1"/>
          <p:nvPr/>
        </p:nvSpPr>
        <p:spPr>
          <a:xfrm>
            <a:off x="766665" y="4132418"/>
            <a:ext cx="1892106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Coming soon: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ACFAC5-8441-44BF-9D56-0DEB8D692FD4}"/>
              </a:ext>
            </a:extLst>
          </p:cNvPr>
          <p:cNvSpPr txBox="1"/>
          <p:nvPr/>
        </p:nvSpPr>
        <p:spPr>
          <a:xfrm>
            <a:off x="766665" y="4510814"/>
            <a:ext cx="2021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Prescribed </a:t>
            </a:r>
            <a:r>
              <a:rPr lang="en-US" sz="1500" dirty="0">
                <a:ea typeface="Cambria Math" panose="02040503050406030204" pitchFamily="18" charset="0"/>
              </a:rPr>
              <a:t>mission</a:t>
            </a:r>
            <a:r>
              <a:rPr lang="en-US" sz="1500" dirty="0"/>
              <a:t> equations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10F58C-6234-423C-A517-2D82D026F624}"/>
              </a:ext>
            </a:extLst>
          </p:cNvPr>
          <p:cNvSpPr txBox="1"/>
          <p:nvPr/>
        </p:nvSpPr>
        <p:spPr>
          <a:xfrm>
            <a:off x="9995094" y="3845940"/>
            <a:ext cx="1892106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Coming soon: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015FA0-3059-4CC9-9E89-D3DBA4022BDB}"/>
              </a:ext>
            </a:extLst>
          </p:cNvPr>
          <p:cNvSpPr txBox="1"/>
          <p:nvPr/>
        </p:nvSpPr>
        <p:spPr>
          <a:xfrm>
            <a:off x="6774003" y="5148904"/>
            <a:ext cx="1892106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Coming soon: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535FAD-9A19-4C7E-91A1-0F108D7497F0}"/>
              </a:ext>
            </a:extLst>
          </p:cNvPr>
          <p:cNvSpPr txBox="1"/>
          <p:nvPr/>
        </p:nvSpPr>
        <p:spPr>
          <a:xfrm>
            <a:off x="6709286" y="5518236"/>
            <a:ext cx="2021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Simple Explicit Integration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227FFC-B400-47D8-882C-EF731C24E7EB}"/>
              </a:ext>
            </a:extLst>
          </p:cNvPr>
          <p:cNvSpPr txBox="1"/>
          <p:nvPr/>
        </p:nvSpPr>
        <p:spPr>
          <a:xfrm>
            <a:off x="9930377" y="4238433"/>
            <a:ext cx="2021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Analytic Shooting Integration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BE727-A9E6-423C-9A5A-5360678AB68A}"/>
              </a:ext>
            </a:extLst>
          </p:cNvPr>
          <p:cNvSpPr/>
          <p:nvPr/>
        </p:nvSpPr>
        <p:spPr bwMode="auto">
          <a:xfrm>
            <a:off x="578224" y="1281493"/>
            <a:ext cx="2289836" cy="2277495"/>
          </a:xfrm>
          <a:prstGeom prst="rect">
            <a:avLst/>
          </a:prstGeom>
          <a:noFill/>
          <a:ln w="28575" cap="flat" cmpd="sng" algn="ctr">
            <a:solidFill>
              <a:srgbClr val="0F68B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8882804-1B43-42E5-8CB5-0E6D2228C2E3}"/>
              </a:ext>
            </a:extLst>
          </p:cNvPr>
          <p:cNvSpPr/>
          <p:nvPr/>
        </p:nvSpPr>
        <p:spPr bwMode="auto">
          <a:xfrm>
            <a:off x="6709286" y="4933487"/>
            <a:ext cx="2021512" cy="1212438"/>
          </a:xfrm>
          <a:prstGeom prst="rect">
            <a:avLst/>
          </a:prstGeom>
          <a:noFill/>
          <a:ln w="28575" cap="flat" cmpd="sng" algn="ctr">
            <a:solidFill>
              <a:srgbClr val="0F68B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4E010B-F25D-4695-84BE-66A5A59D325D}"/>
              </a:ext>
            </a:extLst>
          </p:cNvPr>
          <p:cNvSpPr/>
          <p:nvPr/>
        </p:nvSpPr>
        <p:spPr bwMode="auto">
          <a:xfrm>
            <a:off x="3491753" y="1970312"/>
            <a:ext cx="2186364" cy="2727194"/>
          </a:xfrm>
          <a:prstGeom prst="rect">
            <a:avLst/>
          </a:prstGeom>
          <a:noFill/>
          <a:ln w="28575" cap="flat" cmpd="sng" algn="ctr">
            <a:solidFill>
              <a:srgbClr val="C125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E2DC28-03AB-44CD-AAC6-A9FDD0635F66}"/>
              </a:ext>
            </a:extLst>
          </p:cNvPr>
          <p:cNvSpPr/>
          <p:nvPr/>
        </p:nvSpPr>
        <p:spPr bwMode="auto">
          <a:xfrm>
            <a:off x="6584157" y="4800079"/>
            <a:ext cx="2259520" cy="1466250"/>
          </a:xfrm>
          <a:prstGeom prst="rect">
            <a:avLst/>
          </a:prstGeom>
          <a:noFill/>
          <a:ln w="28575" cap="flat" cmpd="sng" algn="ctr">
            <a:solidFill>
              <a:srgbClr val="C1252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1834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2D966EE3-F22F-40D4-8872-E93AEEC5E08D}"/>
              </a:ext>
            </a:extLst>
          </p:cNvPr>
          <p:cNvSpPr/>
          <p:nvPr/>
        </p:nvSpPr>
        <p:spPr>
          <a:xfrm>
            <a:off x="5827508" y="5454564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23" name="Right Triangle 122">
            <a:extLst>
              <a:ext uri="{FF2B5EF4-FFF2-40B4-BE49-F238E27FC236}">
                <a16:creationId xmlns:a16="http://schemas.microsoft.com/office/drawing/2014/main" id="{A216C742-5F0E-4122-BBB1-49C37F211FEE}"/>
              </a:ext>
            </a:extLst>
          </p:cNvPr>
          <p:cNvSpPr/>
          <p:nvPr/>
        </p:nvSpPr>
        <p:spPr bwMode="auto">
          <a:xfrm>
            <a:off x="5831114" y="5454563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4881231-3B55-4714-B537-A54A57C5B59B}"/>
              </a:ext>
            </a:extLst>
          </p:cNvPr>
          <p:cNvSpPr txBox="1"/>
          <p:nvPr/>
        </p:nvSpPr>
        <p:spPr>
          <a:xfrm>
            <a:off x="5764134" y="5609619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Missions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23AD6A2-23BD-4D0F-B30F-F9F249C4FB47}"/>
              </a:ext>
            </a:extLst>
          </p:cNvPr>
          <p:cNvSpPr/>
          <p:nvPr/>
        </p:nvSpPr>
        <p:spPr>
          <a:xfrm>
            <a:off x="5831115" y="4634305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20" name="Right Triangle 119">
            <a:extLst>
              <a:ext uri="{FF2B5EF4-FFF2-40B4-BE49-F238E27FC236}">
                <a16:creationId xmlns:a16="http://schemas.microsoft.com/office/drawing/2014/main" id="{03139180-C24A-4A53-AFCE-A75957D8A352}"/>
              </a:ext>
            </a:extLst>
          </p:cNvPr>
          <p:cNvSpPr/>
          <p:nvPr/>
        </p:nvSpPr>
        <p:spPr bwMode="auto">
          <a:xfrm>
            <a:off x="5834721" y="4634304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438ECFF-7581-4003-8576-0D04A0B90AB8}"/>
              </a:ext>
            </a:extLst>
          </p:cNvPr>
          <p:cNvSpPr txBox="1"/>
          <p:nvPr/>
        </p:nvSpPr>
        <p:spPr>
          <a:xfrm>
            <a:off x="5767741" y="4789360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Integrator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975E72D-E4C2-40C0-AC4F-998C758BDC1A}"/>
              </a:ext>
            </a:extLst>
          </p:cNvPr>
          <p:cNvSpPr/>
          <p:nvPr/>
        </p:nvSpPr>
        <p:spPr>
          <a:xfrm>
            <a:off x="5827508" y="3793813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17" name="Right Triangle 116">
            <a:extLst>
              <a:ext uri="{FF2B5EF4-FFF2-40B4-BE49-F238E27FC236}">
                <a16:creationId xmlns:a16="http://schemas.microsoft.com/office/drawing/2014/main" id="{4A7E5136-03EB-45A4-8A57-7BF8EDA072DA}"/>
              </a:ext>
            </a:extLst>
          </p:cNvPr>
          <p:cNvSpPr/>
          <p:nvPr/>
        </p:nvSpPr>
        <p:spPr bwMode="auto">
          <a:xfrm>
            <a:off x="5831114" y="3793812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DD63726-0629-4064-AA4D-4C931D0C0430}"/>
              </a:ext>
            </a:extLst>
          </p:cNvPr>
          <p:cNvSpPr txBox="1"/>
          <p:nvPr/>
        </p:nvSpPr>
        <p:spPr>
          <a:xfrm>
            <a:off x="5764134" y="3948868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EOMs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8E294AB-46DB-4934-82F9-E72A16710EB3}"/>
              </a:ext>
            </a:extLst>
          </p:cNvPr>
          <p:cNvSpPr/>
          <p:nvPr/>
        </p:nvSpPr>
        <p:spPr>
          <a:xfrm>
            <a:off x="3275111" y="2552408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14" name="Right Triangle 113">
            <a:extLst>
              <a:ext uri="{FF2B5EF4-FFF2-40B4-BE49-F238E27FC236}">
                <a16:creationId xmlns:a16="http://schemas.microsoft.com/office/drawing/2014/main" id="{AFF3879D-7CE0-4DE4-96FE-C053BC6B6897}"/>
              </a:ext>
            </a:extLst>
          </p:cNvPr>
          <p:cNvSpPr/>
          <p:nvPr/>
        </p:nvSpPr>
        <p:spPr bwMode="auto">
          <a:xfrm>
            <a:off x="3278717" y="2552407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B92A599-E18C-4C36-9FA2-E80FE5FEBFE7}"/>
              </a:ext>
            </a:extLst>
          </p:cNvPr>
          <p:cNvSpPr txBox="1"/>
          <p:nvPr/>
        </p:nvSpPr>
        <p:spPr>
          <a:xfrm>
            <a:off x="3211737" y="2707463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Aero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9B39843-A00C-45FB-8E44-F0D305B82BF0}"/>
              </a:ext>
            </a:extLst>
          </p:cNvPr>
          <p:cNvSpPr/>
          <p:nvPr/>
        </p:nvSpPr>
        <p:spPr>
          <a:xfrm>
            <a:off x="2425028" y="2060439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11" name="Right Triangle 110">
            <a:extLst>
              <a:ext uri="{FF2B5EF4-FFF2-40B4-BE49-F238E27FC236}">
                <a16:creationId xmlns:a16="http://schemas.microsoft.com/office/drawing/2014/main" id="{BCE3A7F8-02F9-4108-9A70-EA6FE80BC535}"/>
              </a:ext>
            </a:extLst>
          </p:cNvPr>
          <p:cNvSpPr/>
          <p:nvPr/>
        </p:nvSpPr>
        <p:spPr bwMode="auto">
          <a:xfrm>
            <a:off x="2428634" y="2060438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43BCCB8-CFEB-4A6C-BCEA-76141602488A}"/>
              </a:ext>
            </a:extLst>
          </p:cNvPr>
          <p:cNvSpPr txBox="1"/>
          <p:nvPr/>
        </p:nvSpPr>
        <p:spPr>
          <a:xfrm>
            <a:off x="2361654" y="2215494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Weight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34FBFE9-8E18-4E6E-8B3E-991FCC06D701}"/>
              </a:ext>
            </a:extLst>
          </p:cNvPr>
          <p:cNvSpPr/>
          <p:nvPr/>
        </p:nvSpPr>
        <p:spPr>
          <a:xfrm>
            <a:off x="1590434" y="1541549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104" name="Right Triangle 103">
            <a:extLst>
              <a:ext uri="{FF2B5EF4-FFF2-40B4-BE49-F238E27FC236}">
                <a16:creationId xmlns:a16="http://schemas.microsoft.com/office/drawing/2014/main" id="{86047C34-B24D-4B55-9DE6-FEE7AF91805D}"/>
              </a:ext>
            </a:extLst>
          </p:cNvPr>
          <p:cNvSpPr/>
          <p:nvPr/>
        </p:nvSpPr>
        <p:spPr bwMode="auto">
          <a:xfrm>
            <a:off x="1594040" y="1541548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15FAE4E-E727-4E31-A510-E4F732CFC0A1}"/>
              </a:ext>
            </a:extLst>
          </p:cNvPr>
          <p:cNvSpPr txBox="1"/>
          <p:nvPr/>
        </p:nvSpPr>
        <p:spPr>
          <a:xfrm>
            <a:off x="1527060" y="1696604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Geometry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038E50E-4846-45B3-8972-16486DEA3FE2}"/>
              </a:ext>
            </a:extLst>
          </p:cNvPr>
          <p:cNvSpPr/>
          <p:nvPr/>
        </p:nvSpPr>
        <p:spPr>
          <a:xfrm>
            <a:off x="741624" y="1119539"/>
            <a:ext cx="826557" cy="635209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en-US" sz="1200" dirty="0">
                <a:solidFill>
                  <a:schemeClr val="tx1"/>
                </a:solidFill>
              </a:rPr>
              <a:t>prop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4F079-9794-43B7-8132-529F1A00E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 the Job of Aviary Model Interface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89A7B8-9813-4062-9CE6-E409D478BCE6}"/>
              </a:ext>
            </a:extLst>
          </p:cNvPr>
          <p:cNvSpPr txBox="1"/>
          <p:nvPr/>
        </p:nvSpPr>
        <p:spPr>
          <a:xfrm>
            <a:off x="8902432" y="2237197"/>
            <a:ext cx="2667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User Subsystem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47EDCB-CD4E-456F-A147-4F52B969EFE3}"/>
              </a:ext>
            </a:extLst>
          </p:cNvPr>
          <p:cNvSpPr txBox="1"/>
          <p:nvPr/>
        </p:nvSpPr>
        <p:spPr>
          <a:xfrm>
            <a:off x="8902432" y="1782045"/>
            <a:ext cx="1828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Aviary Core Subsystem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848BA9-7E1E-4EFA-B271-4116E74C48AF}"/>
              </a:ext>
            </a:extLst>
          </p:cNvPr>
          <p:cNvSpPr/>
          <p:nvPr/>
        </p:nvSpPr>
        <p:spPr>
          <a:xfrm>
            <a:off x="8430550" y="1446240"/>
            <a:ext cx="3008975" cy="161526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539299-0B64-4457-81B3-00A16CC6B384}"/>
              </a:ext>
            </a:extLst>
          </p:cNvPr>
          <p:cNvSpPr txBox="1"/>
          <p:nvPr/>
        </p:nvSpPr>
        <p:spPr>
          <a:xfrm>
            <a:off x="9593003" y="1414202"/>
            <a:ext cx="1997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Legend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F31728-EC55-47FA-AE30-872546B28B51}"/>
              </a:ext>
            </a:extLst>
          </p:cNvPr>
          <p:cNvSpPr/>
          <p:nvPr/>
        </p:nvSpPr>
        <p:spPr>
          <a:xfrm>
            <a:off x="8627695" y="2233087"/>
            <a:ext cx="299903" cy="281465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30B0AE9-1280-4BDF-9A23-63C653A19D65}"/>
              </a:ext>
            </a:extLst>
          </p:cNvPr>
          <p:cNvSpPr/>
          <p:nvPr/>
        </p:nvSpPr>
        <p:spPr>
          <a:xfrm>
            <a:off x="8627695" y="1784319"/>
            <a:ext cx="299903" cy="2814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E49B0A2-19BA-4F12-8CBE-DF7334EB604D}"/>
              </a:ext>
            </a:extLst>
          </p:cNvPr>
          <p:cNvSpPr/>
          <p:nvPr/>
        </p:nvSpPr>
        <p:spPr>
          <a:xfrm>
            <a:off x="4105274" y="3061500"/>
            <a:ext cx="1160057" cy="565512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Other Static Subsystem(s)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0F35F6A-BC7F-410C-9955-8D15111DC995}"/>
              </a:ext>
            </a:extLst>
          </p:cNvPr>
          <p:cNvSpPr/>
          <p:nvPr/>
        </p:nvSpPr>
        <p:spPr>
          <a:xfrm>
            <a:off x="7131344" y="5071026"/>
            <a:ext cx="944822" cy="497448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Acoustics Modeling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61D2871-AF7A-44C3-8980-ECE7A31751A8}"/>
              </a:ext>
            </a:extLst>
          </p:cNvPr>
          <p:cNvSpPr/>
          <p:nvPr/>
        </p:nvSpPr>
        <p:spPr>
          <a:xfrm>
            <a:off x="8055680" y="5401138"/>
            <a:ext cx="944822" cy="459945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Cost Modeling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CB29956-205A-4DEF-B66D-6EBEDBDEC28C}"/>
              </a:ext>
            </a:extLst>
          </p:cNvPr>
          <p:cNvSpPr/>
          <p:nvPr/>
        </p:nvSpPr>
        <p:spPr>
          <a:xfrm>
            <a:off x="8980016" y="5744943"/>
            <a:ext cx="1224700" cy="540397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Fleet Emissions Modeling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80AAD49-511B-4254-948B-18C48E47E0E2}"/>
              </a:ext>
            </a:extLst>
          </p:cNvPr>
          <p:cNvSpPr/>
          <p:nvPr/>
        </p:nvSpPr>
        <p:spPr>
          <a:xfrm>
            <a:off x="10178162" y="6089773"/>
            <a:ext cx="1185767" cy="540397"/>
          </a:xfrm>
          <a:prstGeom prst="rect">
            <a:avLst/>
          </a:prstGeom>
          <a:solidFill>
            <a:srgbClr val="00B0F0">
              <a:alpha val="54000"/>
            </a:srgbClr>
          </a:solidFill>
          <a:ln>
            <a:solidFill>
              <a:schemeClr val="tx1">
                <a:alpha val="54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Other Post-processing Subsystem(s)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3BD5BEE-509A-45F5-B0EB-AD92E358C18C}"/>
              </a:ext>
            </a:extLst>
          </p:cNvPr>
          <p:cNvSpPr/>
          <p:nvPr/>
        </p:nvSpPr>
        <p:spPr bwMode="auto">
          <a:xfrm>
            <a:off x="680769" y="1005991"/>
            <a:ext cx="4672281" cy="2705100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6868689-5C3A-4D0E-B771-4C111E9664AB}"/>
              </a:ext>
            </a:extLst>
          </p:cNvPr>
          <p:cNvSpPr/>
          <p:nvPr/>
        </p:nvSpPr>
        <p:spPr bwMode="auto">
          <a:xfrm>
            <a:off x="5433745" y="3118844"/>
            <a:ext cx="1559613" cy="3054493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F5DA236-1334-4FA7-BE2C-735417492C45}"/>
              </a:ext>
            </a:extLst>
          </p:cNvPr>
          <p:cNvSpPr/>
          <p:nvPr/>
        </p:nvSpPr>
        <p:spPr bwMode="auto">
          <a:xfrm>
            <a:off x="7080608" y="4998848"/>
            <a:ext cx="4358917" cy="1706752"/>
          </a:xfrm>
          <a:prstGeom prst="rect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7" name="Arrow: Bent 76">
            <a:extLst>
              <a:ext uri="{FF2B5EF4-FFF2-40B4-BE49-F238E27FC236}">
                <a16:creationId xmlns:a16="http://schemas.microsoft.com/office/drawing/2014/main" id="{DF93E245-2F73-4F14-9414-1AC1A70E59DC}"/>
              </a:ext>
            </a:extLst>
          </p:cNvPr>
          <p:cNvSpPr/>
          <p:nvPr/>
        </p:nvSpPr>
        <p:spPr bwMode="auto">
          <a:xfrm rot="5400000">
            <a:off x="5572935" y="1901310"/>
            <a:ext cx="979450" cy="1419225"/>
          </a:xfrm>
          <a:prstGeom prst="ben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8" name="Arrow: Bent 77">
            <a:extLst>
              <a:ext uri="{FF2B5EF4-FFF2-40B4-BE49-F238E27FC236}">
                <a16:creationId xmlns:a16="http://schemas.microsoft.com/office/drawing/2014/main" id="{9EC54856-A904-4055-B1F1-F797A15EF4BA}"/>
              </a:ext>
            </a:extLst>
          </p:cNvPr>
          <p:cNvSpPr/>
          <p:nvPr/>
        </p:nvSpPr>
        <p:spPr bwMode="auto">
          <a:xfrm rot="5400000">
            <a:off x="7068566" y="3927694"/>
            <a:ext cx="973982" cy="1124398"/>
          </a:xfrm>
          <a:prstGeom prst="bentArrow">
            <a:avLst>
              <a:gd name="adj1" fmla="val 25000"/>
              <a:gd name="adj2" fmla="val 25489"/>
              <a:gd name="adj3" fmla="val 25000"/>
              <a:gd name="adj4" fmla="val 42772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9" name="Arrow: Bent 78">
            <a:extLst>
              <a:ext uri="{FF2B5EF4-FFF2-40B4-BE49-F238E27FC236}">
                <a16:creationId xmlns:a16="http://schemas.microsoft.com/office/drawing/2014/main" id="{7056883A-F556-4C51-911A-4F8E65DA0A86}"/>
              </a:ext>
            </a:extLst>
          </p:cNvPr>
          <p:cNvSpPr/>
          <p:nvPr/>
        </p:nvSpPr>
        <p:spPr bwMode="auto">
          <a:xfrm rot="16200000">
            <a:off x="4080610" y="3590810"/>
            <a:ext cx="1212752" cy="1509445"/>
          </a:xfrm>
          <a:prstGeom prst="ben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0" name="Arrow: Bent 79">
            <a:extLst>
              <a:ext uri="{FF2B5EF4-FFF2-40B4-BE49-F238E27FC236}">
                <a16:creationId xmlns:a16="http://schemas.microsoft.com/office/drawing/2014/main" id="{B4C44406-E4AA-48C3-9F9F-FCBF1E2D9932}"/>
              </a:ext>
            </a:extLst>
          </p:cNvPr>
          <p:cNvSpPr/>
          <p:nvPr/>
        </p:nvSpPr>
        <p:spPr bwMode="auto">
          <a:xfrm rot="5400000">
            <a:off x="1691943" y="1114266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1" name="Arrow: Bent 80">
            <a:extLst>
              <a:ext uri="{FF2B5EF4-FFF2-40B4-BE49-F238E27FC236}">
                <a16:creationId xmlns:a16="http://schemas.microsoft.com/office/drawing/2014/main" id="{9B11FBB7-FA1D-4B10-9592-0C6505D697AE}"/>
              </a:ext>
            </a:extLst>
          </p:cNvPr>
          <p:cNvSpPr/>
          <p:nvPr/>
        </p:nvSpPr>
        <p:spPr bwMode="auto">
          <a:xfrm rot="5400000">
            <a:off x="2542635" y="1636019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2" name="Arrow: Bent 81">
            <a:extLst>
              <a:ext uri="{FF2B5EF4-FFF2-40B4-BE49-F238E27FC236}">
                <a16:creationId xmlns:a16="http://schemas.microsoft.com/office/drawing/2014/main" id="{88DFBD31-0E47-4D26-83E1-F5C38460BCE3}"/>
              </a:ext>
            </a:extLst>
          </p:cNvPr>
          <p:cNvSpPr/>
          <p:nvPr/>
        </p:nvSpPr>
        <p:spPr bwMode="auto">
          <a:xfrm rot="5400000">
            <a:off x="3369192" y="2130567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3" name="Arrow: Bent 82">
            <a:extLst>
              <a:ext uri="{FF2B5EF4-FFF2-40B4-BE49-F238E27FC236}">
                <a16:creationId xmlns:a16="http://schemas.microsoft.com/office/drawing/2014/main" id="{46DFD390-DCEC-427F-A8D3-22772BECDFE9}"/>
              </a:ext>
            </a:extLst>
          </p:cNvPr>
          <p:cNvSpPr/>
          <p:nvPr/>
        </p:nvSpPr>
        <p:spPr bwMode="auto">
          <a:xfrm rot="5400000">
            <a:off x="4203868" y="2638858"/>
            <a:ext cx="297757" cy="494950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4" name="Arrow: Bent 83">
            <a:extLst>
              <a:ext uri="{FF2B5EF4-FFF2-40B4-BE49-F238E27FC236}">
                <a16:creationId xmlns:a16="http://schemas.microsoft.com/office/drawing/2014/main" id="{EEB21476-2B00-42EC-9396-BAE4A6F85FDB}"/>
              </a:ext>
            </a:extLst>
          </p:cNvPr>
          <p:cNvSpPr/>
          <p:nvPr/>
        </p:nvSpPr>
        <p:spPr bwMode="auto">
          <a:xfrm rot="5400000">
            <a:off x="8250876" y="5047014"/>
            <a:ext cx="187676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5" name="Arrow: Bent 84">
            <a:extLst>
              <a:ext uri="{FF2B5EF4-FFF2-40B4-BE49-F238E27FC236}">
                <a16:creationId xmlns:a16="http://schemas.microsoft.com/office/drawing/2014/main" id="{A690B6A3-A4C2-4342-9DBC-B654C1A8BBED}"/>
              </a:ext>
            </a:extLst>
          </p:cNvPr>
          <p:cNvSpPr/>
          <p:nvPr/>
        </p:nvSpPr>
        <p:spPr bwMode="auto">
          <a:xfrm rot="5400000">
            <a:off x="9196512" y="5397722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7" name="Arrow: Bent 86">
            <a:extLst>
              <a:ext uri="{FF2B5EF4-FFF2-40B4-BE49-F238E27FC236}">
                <a16:creationId xmlns:a16="http://schemas.microsoft.com/office/drawing/2014/main" id="{9912FEE1-793E-4ED4-864B-971FD37AA080}"/>
              </a:ext>
            </a:extLst>
          </p:cNvPr>
          <p:cNvSpPr/>
          <p:nvPr/>
        </p:nvSpPr>
        <p:spPr bwMode="auto">
          <a:xfrm rot="5400000">
            <a:off x="10376796" y="5754594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3" name="Arrow: Bent 92">
            <a:extLst>
              <a:ext uri="{FF2B5EF4-FFF2-40B4-BE49-F238E27FC236}">
                <a16:creationId xmlns:a16="http://schemas.microsoft.com/office/drawing/2014/main" id="{6B342A80-4F51-46AF-AB51-F58D866FDBCA}"/>
              </a:ext>
            </a:extLst>
          </p:cNvPr>
          <p:cNvSpPr/>
          <p:nvPr/>
        </p:nvSpPr>
        <p:spPr bwMode="auto">
          <a:xfrm rot="16200000">
            <a:off x="9853965" y="6152688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4" name="Arrow: Bent 93">
            <a:extLst>
              <a:ext uri="{FF2B5EF4-FFF2-40B4-BE49-F238E27FC236}">
                <a16:creationId xmlns:a16="http://schemas.microsoft.com/office/drawing/2014/main" id="{DC0524CF-FA70-45CB-9BC2-AB389C12F8B6}"/>
              </a:ext>
            </a:extLst>
          </p:cNvPr>
          <p:cNvSpPr/>
          <p:nvPr/>
        </p:nvSpPr>
        <p:spPr bwMode="auto">
          <a:xfrm rot="16200000">
            <a:off x="8623090" y="5712295"/>
            <a:ext cx="153445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5" name="Arrow: Bent 94">
            <a:extLst>
              <a:ext uri="{FF2B5EF4-FFF2-40B4-BE49-F238E27FC236}">
                <a16:creationId xmlns:a16="http://schemas.microsoft.com/office/drawing/2014/main" id="{F1B7DA9D-040B-40DB-827E-13B1774752F3}"/>
              </a:ext>
            </a:extLst>
          </p:cNvPr>
          <p:cNvSpPr/>
          <p:nvPr/>
        </p:nvSpPr>
        <p:spPr bwMode="auto">
          <a:xfrm rot="16200000">
            <a:off x="7689000" y="5436801"/>
            <a:ext cx="187676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6" name="Arrow: Bent 95">
            <a:extLst>
              <a:ext uri="{FF2B5EF4-FFF2-40B4-BE49-F238E27FC236}">
                <a16:creationId xmlns:a16="http://schemas.microsoft.com/office/drawing/2014/main" id="{9434EE53-EC3F-4BD5-8745-147878E3E9A0}"/>
              </a:ext>
            </a:extLst>
          </p:cNvPr>
          <p:cNvSpPr/>
          <p:nvPr/>
        </p:nvSpPr>
        <p:spPr bwMode="auto">
          <a:xfrm rot="16200000">
            <a:off x="3696467" y="3116287"/>
            <a:ext cx="297757" cy="494950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7" name="Arrow: Bent 96">
            <a:extLst>
              <a:ext uri="{FF2B5EF4-FFF2-40B4-BE49-F238E27FC236}">
                <a16:creationId xmlns:a16="http://schemas.microsoft.com/office/drawing/2014/main" id="{E9ACD875-7317-42C0-A024-026D1CA05EAD}"/>
              </a:ext>
            </a:extLst>
          </p:cNvPr>
          <p:cNvSpPr/>
          <p:nvPr/>
        </p:nvSpPr>
        <p:spPr bwMode="auto">
          <a:xfrm rot="16200000">
            <a:off x="2867953" y="2619399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8" name="Arrow: Bent 97">
            <a:extLst>
              <a:ext uri="{FF2B5EF4-FFF2-40B4-BE49-F238E27FC236}">
                <a16:creationId xmlns:a16="http://schemas.microsoft.com/office/drawing/2014/main" id="{3E89410B-F1B5-4BD5-B67A-F890CE725F5F}"/>
              </a:ext>
            </a:extLst>
          </p:cNvPr>
          <p:cNvSpPr/>
          <p:nvPr/>
        </p:nvSpPr>
        <p:spPr bwMode="auto">
          <a:xfrm rot="16200000">
            <a:off x="2009140" y="2106227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9" name="Arrow: Bent 98">
            <a:extLst>
              <a:ext uri="{FF2B5EF4-FFF2-40B4-BE49-F238E27FC236}">
                <a16:creationId xmlns:a16="http://schemas.microsoft.com/office/drawing/2014/main" id="{51B6B9BD-3C2B-430C-B10B-FB71E88B87BB}"/>
              </a:ext>
            </a:extLst>
          </p:cNvPr>
          <p:cNvSpPr/>
          <p:nvPr/>
        </p:nvSpPr>
        <p:spPr bwMode="auto">
          <a:xfrm rot="16200000">
            <a:off x="1186060" y="1664085"/>
            <a:ext cx="297757" cy="494949"/>
          </a:xfrm>
          <a:prstGeom prst="bentArrow">
            <a:avLst>
              <a:gd name="adj1" fmla="val 10851"/>
              <a:gd name="adj2" fmla="val 25000"/>
              <a:gd name="adj3" fmla="val 25000"/>
              <a:gd name="adj4" fmla="val 43750"/>
            </a:avLst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5003FD8-DDB8-430E-803B-23968C315E7F}"/>
              </a:ext>
            </a:extLst>
          </p:cNvPr>
          <p:cNvSpPr/>
          <p:nvPr/>
        </p:nvSpPr>
        <p:spPr bwMode="auto">
          <a:xfrm>
            <a:off x="8632625" y="2680443"/>
            <a:ext cx="290041" cy="276214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D51AA0D-634C-4388-BF6F-571CF4924E39}"/>
              </a:ext>
            </a:extLst>
          </p:cNvPr>
          <p:cNvSpPr txBox="1"/>
          <p:nvPr/>
        </p:nvSpPr>
        <p:spPr>
          <a:xfrm>
            <a:off x="8922666" y="2679657"/>
            <a:ext cx="2667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Aviary Integration Features</a:t>
            </a:r>
          </a:p>
        </p:txBody>
      </p:sp>
      <p:sp>
        <p:nvSpPr>
          <p:cNvPr id="102" name="Arrow: Right 101">
            <a:extLst>
              <a:ext uri="{FF2B5EF4-FFF2-40B4-BE49-F238E27FC236}">
                <a16:creationId xmlns:a16="http://schemas.microsoft.com/office/drawing/2014/main" id="{1E8EC618-3732-4105-BD8A-E522AA58E14B}"/>
              </a:ext>
            </a:extLst>
          </p:cNvPr>
          <p:cNvSpPr/>
          <p:nvPr/>
        </p:nvSpPr>
        <p:spPr bwMode="auto">
          <a:xfrm rot="5400000">
            <a:off x="6134252" y="4364680"/>
            <a:ext cx="158598" cy="335152"/>
          </a:xfrm>
          <a:prstGeom prst="righ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3" name="Arrow: Right 102">
            <a:extLst>
              <a:ext uri="{FF2B5EF4-FFF2-40B4-BE49-F238E27FC236}">
                <a16:creationId xmlns:a16="http://schemas.microsoft.com/office/drawing/2014/main" id="{5F7CD96A-59CB-461C-BE2C-609052F5E1FB}"/>
              </a:ext>
            </a:extLst>
          </p:cNvPr>
          <p:cNvSpPr/>
          <p:nvPr/>
        </p:nvSpPr>
        <p:spPr bwMode="auto">
          <a:xfrm rot="5400000">
            <a:off x="6142217" y="5209164"/>
            <a:ext cx="158598" cy="335152"/>
          </a:xfrm>
          <a:prstGeom prst="right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3" name="Slide Number Placeholder 4">
            <a:extLst>
              <a:ext uri="{FF2B5EF4-FFF2-40B4-BE49-F238E27FC236}">
                <a16:creationId xmlns:a16="http://schemas.microsoft.com/office/drawing/2014/main" id="{58358AA3-6955-470E-8DC2-EE4E2ABD4F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</p:spPr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73EB0C-2D74-438F-B8F2-54E68BA37234}"/>
              </a:ext>
            </a:extLst>
          </p:cNvPr>
          <p:cNvSpPr txBox="1"/>
          <p:nvPr/>
        </p:nvSpPr>
        <p:spPr>
          <a:xfrm>
            <a:off x="3454588" y="1015205"/>
            <a:ext cx="192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Static Analysis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5FF5755-C5DD-482D-90B8-6E50677633CF}"/>
              </a:ext>
            </a:extLst>
          </p:cNvPr>
          <p:cNvSpPr txBox="1"/>
          <p:nvPr/>
        </p:nvSpPr>
        <p:spPr>
          <a:xfrm>
            <a:off x="5659720" y="3049368"/>
            <a:ext cx="1140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Mission Analysis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242B27-D28A-4E83-9B9B-0AE3B0185F0E}"/>
              </a:ext>
            </a:extLst>
          </p:cNvPr>
          <p:cNvSpPr txBox="1"/>
          <p:nvPr/>
        </p:nvSpPr>
        <p:spPr>
          <a:xfrm>
            <a:off x="9329960" y="4998848"/>
            <a:ext cx="218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Post Processing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838784A-6D09-4AA8-B6BE-32B3CA2EA89D}"/>
              </a:ext>
            </a:extLst>
          </p:cNvPr>
          <p:cNvSpPr/>
          <p:nvPr/>
        </p:nvSpPr>
        <p:spPr bwMode="auto">
          <a:xfrm>
            <a:off x="745230" y="1119538"/>
            <a:ext cx="819344" cy="635209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5D146C-2875-4651-AFF0-1C58AA9A60F4}"/>
              </a:ext>
            </a:extLst>
          </p:cNvPr>
          <p:cNvSpPr txBox="1"/>
          <p:nvPr/>
        </p:nvSpPr>
        <p:spPr>
          <a:xfrm>
            <a:off x="680769" y="1298827"/>
            <a:ext cx="953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Propulsion</a:t>
            </a:r>
          </a:p>
        </p:txBody>
      </p:sp>
    </p:spTree>
    <p:extLst>
      <p:ext uri="{BB962C8B-B14F-4D97-AF65-F5344CB8AC3E}">
        <p14:creationId xmlns:p14="http://schemas.microsoft.com/office/powerpoint/2010/main" val="3130083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9607-D958-4794-AAAB-83876DF0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Model Interface – User Tasks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D3D6-F86F-477D-88C5-02D3D9979E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DFE611E-4BE0-4CD8-9D91-C3617AE41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65" y="1025480"/>
            <a:ext cx="3407526" cy="12198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AD1CA9A-A162-4B7E-9044-AEFF14882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315" y="2370625"/>
            <a:ext cx="3353276" cy="116612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C50E8E-0CA6-4E27-96A4-A21DA4241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43" y="1235653"/>
            <a:ext cx="3369936" cy="12579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2D80207-83AF-4FCF-BA01-30F13301FA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742" y="5410265"/>
            <a:ext cx="2154936" cy="48429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AB90C8E-2EA8-4142-9A91-C5AF4EA31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81" y="4577836"/>
            <a:ext cx="2133035" cy="156333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D7B84A3-CB20-4EE0-BB79-EE219E2D2462}"/>
              </a:ext>
            </a:extLst>
          </p:cNvPr>
          <p:cNvSpPr txBox="1"/>
          <p:nvPr/>
        </p:nvSpPr>
        <p:spPr>
          <a:xfrm>
            <a:off x="7462414" y="3523283"/>
            <a:ext cx="3677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Analyze subsystems and decide what variables to link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D1EE9F2-B567-40B1-B070-8B16B038F9C8}"/>
              </a:ext>
            </a:extLst>
          </p:cNvPr>
          <p:cNvSpPr txBox="1"/>
          <p:nvPr/>
        </p:nvSpPr>
        <p:spPr>
          <a:xfrm>
            <a:off x="895066" y="2493569"/>
            <a:ext cx="2837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Add subsystems together into OpenMDAO group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6500C9E-9CBB-4359-A033-AA509EB4354D}"/>
              </a:ext>
            </a:extLst>
          </p:cNvPr>
          <p:cNvSpPr txBox="1"/>
          <p:nvPr/>
        </p:nvSpPr>
        <p:spPr>
          <a:xfrm>
            <a:off x="7652787" y="5894562"/>
            <a:ext cx="283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Create all variable linkages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572097E-07E2-423F-B363-BDDA296BEFA1}"/>
              </a:ext>
            </a:extLst>
          </p:cNvPr>
          <p:cNvSpPr txBox="1"/>
          <p:nvPr/>
        </p:nvSpPr>
        <p:spPr>
          <a:xfrm>
            <a:off x="847288" y="6169935"/>
            <a:ext cx="283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Debug variable links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C01803B-9556-43DA-B996-69F59004D452}"/>
              </a:ext>
            </a:extLst>
          </p:cNvPr>
          <p:cNvSpPr/>
          <p:nvPr/>
        </p:nvSpPr>
        <p:spPr bwMode="auto">
          <a:xfrm>
            <a:off x="492919" y="1126164"/>
            <a:ext cx="3652880" cy="1900564"/>
          </a:xfrm>
          <a:prstGeom prst="rect">
            <a:avLst/>
          </a:prstGeom>
          <a:noFill/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D098255-313D-4DF5-A42A-D2BE7BEA825B}"/>
              </a:ext>
            </a:extLst>
          </p:cNvPr>
          <p:cNvSpPr/>
          <p:nvPr/>
        </p:nvSpPr>
        <p:spPr bwMode="auto">
          <a:xfrm>
            <a:off x="7319920" y="967408"/>
            <a:ext cx="3652880" cy="3079096"/>
          </a:xfrm>
          <a:prstGeom prst="rect">
            <a:avLst/>
          </a:prstGeom>
          <a:noFill/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B061D95-3253-4C65-A944-6C134A53846A}"/>
              </a:ext>
            </a:extLst>
          </p:cNvPr>
          <p:cNvSpPr/>
          <p:nvPr/>
        </p:nvSpPr>
        <p:spPr bwMode="auto">
          <a:xfrm>
            <a:off x="1101256" y="4545200"/>
            <a:ext cx="2329732" cy="1932512"/>
          </a:xfrm>
          <a:prstGeom prst="rect">
            <a:avLst/>
          </a:prstGeom>
          <a:noFill/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395B1EB-8B40-46D8-A072-0CE30E3AE290}"/>
              </a:ext>
            </a:extLst>
          </p:cNvPr>
          <p:cNvSpPr/>
          <p:nvPr/>
        </p:nvSpPr>
        <p:spPr bwMode="auto">
          <a:xfrm>
            <a:off x="7728636" y="5317805"/>
            <a:ext cx="2713643" cy="891390"/>
          </a:xfrm>
          <a:prstGeom prst="rect">
            <a:avLst/>
          </a:prstGeom>
          <a:noFill/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DCCF2BA4-0047-450B-A82D-E63AEFE2532B}"/>
              </a:ext>
            </a:extLst>
          </p:cNvPr>
          <p:cNvSpPr/>
          <p:nvPr/>
        </p:nvSpPr>
        <p:spPr bwMode="auto">
          <a:xfrm rot="5400000">
            <a:off x="8573609" y="4259264"/>
            <a:ext cx="1134355" cy="84283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B082CB6B-A2F7-47FE-978C-5ECE7AEF6650}"/>
              </a:ext>
            </a:extLst>
          </p:cNvPr>
          <p:cNvSpPr/>
          <p:nvPr/>
        </p:nvSpPr>
        <p:spPr bwMode="auto">
          <a:xfrm rot="10800000">
            <a:off x="4284728" y="5359501"/>
            <a:ext cx="2683259" cy="84283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D8F43CF-2351-467F-B5E8-80A8B5458D79}"/>
              </a:ext>
            </a:extLst>
          </p:cNvPr>
          <p:cNvCxnSpPr>
            <a:cxnSpLocks/>
          </p:cNvCxnSpPr>
          <p:nvPr/>
        </p:nvCxnSpPr>
        <p:spPr bwMode="auto">
          <a:xfrm>
            <a:off x="7393315" y="2245345"/>
            <a:ext cx="343676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845C4F27-1EBD-4461-9A0E-6EE44CC06066}"/>
              </a:ext>
            </a:extLst>
          </p:cNvPr>
          <p:cNvSpPr/>
          <p:nvPr/>
        </p:nvSpPr>
        <p:spPr bwMode="auto">
          <a:xfrm>
            <a:off x="4391230" y="1635412"/>
            <a:ext cx="2683259" cy="84283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31614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0C39-C7AA-4E4A-A907-8EC90E5B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Aviary Model Interface – Planned Implementation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20B39-67EC-47DE-884A-604350941C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7A2770-6F78-47EB-A309-19D710E3E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13" y="3827164"/>
            <a:ext cx="1562300" cy="1229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E743BB-4104-41FA-9422-6473C4183BD8}"/>
              </a:ext>
            </a:extLst>
          </p:cNvPr>
          <p:cNvSpPr txBox="1"/>
          <p:nvPr/>
        </p:nvSpPr>
        <p:spPr>
          <a:xfrm>
            <a:off x="457201" y="1725608"/>
            <a:ext cx="26120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Aviary IO tool specifies required inputs and outputs of user subsystem(s)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CB92CA-18A3-4F87-A93D-A680B6BF8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805" y="2860519"/>
            <a:ext cx="6433128" cy="34716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5FC06DA-C11E-42C8-8227-AF095B4254CC}"/>
              </a:ext>
            </a:extLst>
          </p:cNvPr>
          <p:cNvSpPr/>
          <p:nvPr/>
        </p:nvSpPr>
        <p:spPr bwMode="auto">
          <a:xfrm>
            <a:off x="4544171" y="2816786"/>
            <a:ext cx="6528020" cy="3866859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5A424C-D78B-4539-AF71-6DF66C53AE49}"/>
              </a:ext>
            </a:extLst>
          </p:cNvPr>
          <p:cNvSpPr txBox="1"/>
          <p:nvPr/>
        </p:nvSpPr>
        <p:spPr>
          <a:xfrm>
            <a:off x="5230432" y="6375868"/>
            <a:ext cx="5155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Aviary automatically connects the subsystem(s) to the model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8B05E6-8C8E-4846-9DC6-162EE7470A67}"/>
              </a:ext>
            </a:extLst>
          </p:cNvPr>
          <p:cNvSpPr/>
          <p:nvPr/>
        </p:nvSpPr>
        <p:spPr bwMode="auto">
          <a:xfrm>
            <a:off x="512861" y="1712139"/>
            <a:ext cx="2500684" cy="750187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5E0ED-B279-4BA6-9CB2-A219F16A020C}"/>
              </a:ext>
            </a:extLst>
          </p:cNvPr>
          <p:cNvSpPr txBox="1"/>
          <p:nvPr/>
        </p:nvSpPr>
        <p:spPr>
          <a:xfrm>
            <a:off x="512861" y="5056588"/>
            <a:ext cx="26120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User provides compatible subsystem(s) to the Aviary model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320F9C-8141-4920-B6DE-4649F2572ED0}"/>
              </a:ext>
            </a:extLst>
          </p:cNvPr>
          <p:cNvSpPr/>
          <p:nvPr/>
        </p:nvSpPr>
        <p:spPr bwMode="auto">
          <a:xfrm>
            <a:off x="706613" y="3730317"/>
            <a:ext cx="2240140" cy="206493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0EADA6-A50D-4138-B85D-BBE21A94BE28}"/>
              </a:ext>
            </a:extLst>
          </p:cNvPr>
          <p:cNvSpPr txBox="1"/>
          <p:nvPr/>
        </p:nvSpPr>
        <p:spPr>
          <a:xfrm>
            <a:off x="8065273" y="1361947"/>
            <a:ext cx="4126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Aviary user interface handles the process from the previous slide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DF83366F-F87C-4ED2-A4D0-A9BF4B3CE61C}"/>
              </a:ext>
            </a:extLst>
          </p:cNvPr>
          <p:cNvSpPr/>
          <p:nvPr/>
        </p:nvSpPr>
        <p:spPr bwMode="auto">
          <a:xfrm>
            <a:off x="3069205" y="4364581"/>
            <a:ext cx="1352514" cy="842838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4C009651-2E67-42A5-A57A-30CB382F82D7}"/>
              </a:ext>
            </a:extLst>
          </p:cNvPr>
          <p:cNvSpPr/>
          <p:nvPr/>
        </p:nvSpPr>
        <p:spPr bwMode="auto">
          <a:xfrm rot="5400000">
            <a:off x="1243919" y="2681578"/>
            <a:ext cx="1141013" cy="842838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AB83C6-FA1E-4ACA-B6DB-75768E31BC01}"/>
              </a:ext>
            </a:extLst>
          </p:cNvPr>
          <p:cNvCxnSpPr>
            <a:stCxn id="18" idx="1"/>
          </p:cNvCxnSpPr>
          <p:nvPr/>
        </p:nvCxnSpPr>
        <p:spPr bwMode="auto">
          <a:xfrm flipH="1">
            <a:off x="7470250" y="1685113"/>
            <a:ext cx="595023" cy="10382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12354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47E22-E2D2-4EBC-A38B-2752623D5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Interface: How do You Interact with Aviary?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075BE-A2AE-4A66-8099-72F122CBB0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0F7BF7-9096-4C9C-9569-0017811AD648}"/>
              </a:ext>
            </a:extLst>
          </p:cNvPr>
          <p:cNvSpPr/>
          <p:nvPr/>
        </p:nvSpPr>
        <p:spPr>
          <a:xfrm>
            <a:off x="862622" y="4935919"/>
            <a:ext cx="3657600" cy="746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Advanced User </a:t>
            </a:r>
            <a:r>
              <a:rPr lang="en-US" sz="1600" dirty="0"/>
              <a:t>(maximum flexibility, maximum complexity)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841397-0D0E-45ED-A84A-583C2C50ABEB}"/>
              </a:ext>
            </a:extLst>
          </p:cNvPr>
          <p:cNvSpPr/>
          <p:nvPr/>
        </p:nvSpPr>
        <p:spPr>
          <a:xfrm>
            <a:off x="1076541" y="4189605"/>
            <a:ext cx="3229761" cy="74631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Intermediate User </a:t>
            </a:r>
            <a:r>
              <a:rPr lang="en-US" sz="1600" dirty="0"/>
              <a:t>(moderate flexibility, moderate complexity)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8CD3E9-6F2D-4961-AE7C-C3B2C749E09A}"/>
              </a:ext>
            </a:extLst>
          </p:cNvPr>
          <p:cNvSpPr/>
          <p:nvPr/>
        </p:nvSpPr>
        <p:spPr>
          <a:xfrm>
            <a:off x="1248517" y="3443291"/>
            <a:ext cx="2894201" cy="74631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Basic User </a:t>
            </a:r>
            <a:r>
              <a:rPr lang="en-US" sz="1600" dirty="0"/>
              <a:t>(minimum flexibility, negligible complexity)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B6E78-272A-4A2D-B6E1-B00710C7630E}"/>
              </a:ext>
            </a:extLst>
          </p:cNvPr>
          <p:cNvSpPr txBox="1"/>
          <p:nvPr/>
        </p:nvSpPr>
        <p:spPr>
          <a:xfrm>
            <a:off x="5409901" y="3493282"/>
            <a:ext cx="5840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Minimal coding required – provide input file and execute</a:t>
            </a:r>
          </a:p>
          <a:p>
            <a:r>
              <a:rPr lang="en-US" dirty="0"/>
              <a:t>Limited analysis options (FLOPS/GASP similar)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0C190D-93BD-4C40-8B72-3D54358E6801}"/>
              </a:ext>
            </a:extLst>
          </p:cNvPr>
          <p:cNvSpPr txBox="1"/>
          <p:nvPr/>
        </p:nvSpPr>
        <p:spPr>
          <a:xfrm>
            <a:off x="5409901" y="4239596"/>
            <a:ext cx="584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Lean on Basic UI, swap subsystem modules or make small changes to analysis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BED65C-05A7-4DA3-A67D-9ABE0EC9C633}"/>
              </a:ext>
            </a:extLst>
          </p:cNvPr>
          <p:cNvSpPr txBox="1"/>
          <p:nvPr/>
        </p:nvSpPr>
        <p:spPr>
          <a:xfrm>
            <a:off x="5409901" y="4985910"/>
            <a:ext cx="5917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 writes custom Python scripts to set-up/run analysis</a:t>
            </a:r>
          </a:p>
          <a:p>
            <a:r>
              <a:rPr lang="en-US" dirty="0"/>
              <a:t>User introduces custom components or subsystems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806F0C8-5DC4-413E-AF72-93786A4867A7}"/>
              </a:ext>
            </a:extLst>
          </p:cNvPr>
          <p:cNvCxnSpPr>
            <a:stCxn id="7" idx="3"/>
            <a:endCxn id="12" idx="1"/>
          </p:cNvCxnSpPr>
          <p:nvPr/>
        </p:nvCxnSpPr>
        <p:spPr bwMode="auto">
          <a:xfrm>
            <a:off x="4142718" y="3816448"/>
            <a:ext cx="126718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77837D-73D1-454B-8181-5C25255A30E3}"/>
              </a:ext>
            </a:extLst>
          </p:cNvPr>
          <p:cNvCxnSpPr>
            <a:stCxn id="6" idx="3"/>
            <a:endCxn id="13" idx="1"/>
          </p:cNvCxnSpPr>
          <p:nvPr/>
        </p:nvCxnSpPr>
        <p:spPr bwMode="auto">
          <a:xfrm>
            <a:off x="4306302" y="4562762"/>
            <a:ext cx="110359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FD1C898-2239-46C5-A509-E9FE2C387093}"/>
              </a:ext>
            </a:extLst>
          </p:cNvPr>
          <p:cNvCxnSpPr>
            <a:stCxn id="5" idx="3"/>
            <a:endCxn id="14" idx="1"/>
          </p:cNvCxnSpPr>
          <p:nvPr/>
        </p:nvCxnSpPr>
        <p:spPr bwMode="auto">
          <a:xfrm>
            <a:off x="4520222" y="5309076"/>
            <a:ext cx="8896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10017B3-1B59-44D0-922D-930421B73C42}"/>
              </a:ext>
            </a:extLst>
          </p:cNvPr>
          <p:cNvSpPr txBox="1"/>
          <p:nvPr/>
        </p:nvSpPr>
        <p:spPr>
          <a:xfrm>
            <a:off x="1851212" y="1896713"/>
            <a:ext cx="8789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“hierarchy” of UI layers is planned to accommodate all user experience 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Current status of Aviary is analogous to “Advanced” UI layer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6453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D644-D229-4E39-BEBF-1CE20CD78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User Interface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12E7D-6F1F-41D4-809F-6E8EDC4C20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54892-148B-4FB0-9CDE-EA6CE3893C8F}"/>
              </a:ext>
            </a:extLst>
          </p:cNvPr>
          <p:cNvSpPr txBox="1"/>
          <p:nvPr/>
        </p:nvSpPr>
        <p:spPr>
          <a:xfrm>
            <a:off x="1091978" y="5497012"/>
            <a:ext cx="10008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This is an area where we would especially like to hear your concerns, thoughts, and feedback!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8F231A-7B72-4700-AEE4-FBA62336B168}"/>
              </a:ext>
            </a:extLst>
          </p:cNvPr>
          <p:cNvCxnSpPr>
            <a:cxnSpLocks/>
          </p:cNvCxnSpPr>
          <p:nvPr/>
        </p:nvCxnSpPr>
        <p:spPr bwMode="auto">
          <a:xfrm>
            <a:off x="3962400" y="1190724"/>
            <a:ext cx="0" cy="36769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E80A6B-4F5C-4D64-A6C1-0A1DA4662C1C}"/>
              </a:ext>
            </a:extLst>
          </p:cNvPr>
          <p:cNvCxnSpPr>
            <a:cxnSpLocks/>
          </p:cNvCxnSpPr>
          <p:nvPr/>
        </p:nvCxnSpPr>
        <p:spPr bwMode="auto">
          <a:xfrm>
            <a:off x="8163635" y="1190724"/>
            <a:ext cx="0" cy="36769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1B0FC6-13C9-4A1B-93C3-A250683844C9}"/>
              </a:ext>
            </a:extLst>
          </p:cNvPr>
          <p:cNvSpPr txBox="1"/>
          <p:nvPr/>
        </p:nvSpPr>
        <p:spPr>
          <a:xfrm>
            <a:off x="1116922" y="1008121"/>
            <a:ext cx="141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Basic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4C9E12-9BEB-48AC-BACA-5EE3A4E6B514}"/>
              </a:ext>
            </a:extLst>
          </p:cNvPr>
          <p:cNvSpPr txBox="1"/>
          <p:nvPr/>
        </p:nvSpPr>
        <p:spPr>
          <a:xfrm>
            <a:off x="9353346" y="1021348"/>
            <a:ext cx="141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Advanced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10A4E7-A22C-4EEB-9B9E-6447C43F948D}"/>
              </a:ext>
            </a:extLst>
          </p:cNvPr>
          <p:cNvSpPr txBox="1"/>
          <p:nvPr/>
        </p:nvSpPr>
        <p:spPr>
          <a:xfrm>
            <a:off x="5397611" y="1021348"/>
            <a:ext cx="1503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Intermediate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8D1974-DBC5-4A42-B300-274EDF30D848}"/>
              </a:ext>
            </a:extLst>
          </p:cNvPr>
          <p:cNvSpPr txBox="1"/>
          <p:nvPr/>
        </p:nvSpPr>
        <p:spPr>
          <a:xfrm>
            <a:off x="306917" y="1484847"/>
            <a:ext cx="3557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Inputs are csv files or similar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Inputs are for aircraft definition, mission, and optimizer 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Questions: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How much flexibility would you require?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Should the files be separate or combined?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C6E9C-4DFE-460F-98D7-6835A40443AB}"/>
              </a:ext>
            </a:extLst>
          </p:cNvPr>
          <p:cNvSpPr txBox="1"/>
          <p:nvPr/>
        </p:nvSpPr>
        <p:spPr>
          <a:xfrm>
            <a:off x="4317241" y="1484846"/>
            <a:ext cx="35575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Inputs are slightly more complicated, actual code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have more flexibility in subsystem and mission choice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Questions: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Would you put in the effort to learn this level?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Should this level support adding user-written subsystems?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23B300-CEEE-4FED-89ED-D8AE20BFC72D}"/>
              </a:ext>
            </a:extLst>
          </p:cNvPr>
          <p:cNvSpPr txBox="1"/>
          <p:nvPr/>
        </p:nvSpPr>
        <p:spPr>
          <a:xfrm>
            <a:off x="8452514" y="1484845"/>
            <a:ext cx="35575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Light wrapper around OpenMDAO 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Requires knowledge of OpenMDAO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flexibility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Questions: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Would you put in the effort to learn this level?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could make this level easier to access?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127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38E41-78EE-42BD-9C43-D1EA6FAD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B1853-32AE-4787-A49B-2C6E28AAF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219200"/>
            <a:ext cx="11571817" cy="2672080"/>
          </a:xfrm>
        </p:spPr>
        <p:txBody>
          <a:bodyPr/>
          <a:lstStyle/>
          <a:p>
            <a:r>
              <a:rPr lang="en-US" dirty="0"/>
              <a:t>Variables are organized using physical decomposition hierarchy</a:t>
            </a:r>
          </a:p>
          <a:p>
            <a:r>
              <a:rPr lang="en-US" dirty="0"/>
              <a:t>All variables are promoted to the top level, accessible by every component</a:t>
            </a:r>
          </a:p>
          <a:p>
            <a:r>
              <a:rPr lang="en-US" dirty="0"/>
              <a:t>Key Features:</a:t>
            </a:r>
          </a:p>
          <a:p>
            <a:pPr lvl="1"/>
            <a:r>
              <a:rPr lang="en-US" dirty="0"/>
              <a:t>Verbose naming for clarity</a:t>
            </a:r>
          </a:p>
          <a:p>
            <a:pPr lvl="1"/>
            <a:r>
              <a:rPr lang="en-US" dirty="0"/>
              <a:t>Simplifies naming</a:t>
            </a:r>
          </a:p>
          <a:p>
            <a:pPr lvl="1"/>
            <a:r>
              <a:rPr lang="en-US" dirty="0"/>
              <a:t>IDEs can autocomplete variable names – prevent typos</a:t>
            </a:r>
          </a:p>
          <a:p>
            <a:pPr lvl="1"/>
            <a:r>
              <a:rPr lang="en-US" dirty="0"/>
              <a:t>OpenMDAO automatically connects all inputs &amp; outputs</a:t>
            </a:r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073114-245C-45A0-B0D9-AB5EFD79F04A}"/>
              </a:ext>
            </a:extLst>
          </p:cNvPr>
          <p:cNvSpPr txBox="1">
            <a:spLocks/>
          </p:cNvSpPr>
          <p:nvPr/>
        </p:nvSpPr>
        <p:spPr bwMode="auto">
          <a:xfrm>
            <a:off x="792480" y="4368800"/>
            <a:ext cx="10596458" cy="51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5E"/>
                </a:solidFill>
                <a:effectLst/>
                <a:uLnTx/>
                <a:uFillTx/>
                <a:latin typeface="Helvetica"/>
                <a:ea typeface="ＭＳ Ｐゴシック"/>
              </a:rPr>
              <a:t>Aircraft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.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429D"/>
                </a:solidFill>
                <a:effectLst/>
                <a:uLnTx/>
                <a:uFillTx/>
                <a:latin typeface="Helvetica"/>
                <a:ea typeface="ＭＳ Ｐゴシック"/>
              </a:rPr>
              <a:t>Fuselage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.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A34C"/>
                </a:solidFill>
                <a:effectLst/>
                <a:uLnTx/>
                <a:uFillTx/>
                <a:latin typeface="Helvetica"/>
                <a:ea typeface="ＭＳ Ｐゴシック"/>
              </a:rPr>
              <a:t>LENGTH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=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Helvetica"/>
                <a:ea typeface="ＭＳ Ｐゴシック"/>
              </a:rPr>
              <a:t>‘aircraft:fuselage:length’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4095ECC0-9BEA-4DD1-A86B-092C3559A4A1}"/>
              </a:ext>
            </a:extLst>
          </p:cNvPr>
          <p:cNvSpPr/>
          <p:nvPr/>
        </p:nvSpPr>
        <p:spPr bwMode="auto">
          <a:xfrm rot="5400000">
            <a:off x="1958691" y="4414522"/>
            <a:ext cx="506028" cy="1245871"/>
          </a:xfrm>
          <a:prstGeom prst="rightBrace">
            <a:avLst/>
          </a:prstGeom>
          <a:noFill/>
          <a:ln w="28575" cap="flat" cmpd="sng" algn="ctr">
            <a:solidFill>
              <a:srgbClr val="FF005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5D7DC819-9A80-4BAF-89B1-F99705EB181F}"/>
              </a:ext>
            </a:extLst>
          </p:cNvPr>
          <p:cNvSpPr/>
          <p:nvPr/>
        </p:nvSpPr>
        <p:spPr bwMode="auto">
          <a:xfrm rot="5400000">
            <a:off x="5057936" y="4348038"/>
            <a:ext cx="506028" cy="1378840"/>
          </a:xfrm>
          <a:prstGeom prst="rightBrace">
            <a:avLst/>
          </a:prstGeom>
          <a:noFill/>
          <a:ln w="28575" cap="flat" cmpd="sng" algn="ctr">
            <a:solidFill>
              <a:srgbClr val="00A34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585A8B-9BCD-4561-A23F-645863D9A019}"/>
              </a:ext>
            </a:extLst>
          </p:cNvPr>
          <p:cNvSpPr txBox="1">
            <a:spLocks/>
          </p:cNvSpPr>
          <p:nvPr/>
        </p:nvSpPr>
        <p:spPr bwMode="auto">
          <a:xfrm>
            <a:off x="1318373" y="5306976"/>
            <a:ext cx="1777366" cy="100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Top-Level Group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437B5D-1F20-4802-A41C-9A382A5FFC65}"/>
              </a:ext>
            </a:extLst>
          </p:cNvPr>
          <p:cNvSpPr txBox="1">
            <a:spLocks/>
          </p:cNvSpPr>
          <p:nvPr/>
        </p:nvSpPr>
        <p:spPr bwMode="auto">
          <a:xfrm>
            <a:off x="4621530" y="5294242"/>
            <a:ext cx="1378840" cy="71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Attribute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C0FC6F5F-15C9-4405-B4BB-79031C8B3581}"/>
              </a:ext>
            </a:extLst>
          </p:cNvPr>
          <p:cNvSpPr/>
          <p:nvPr/>
        </p:nvSpPr>
        <p:spPr bwMode="auto">
          <a:xfrm rot="5400000">
            <a:off x="8273826" y="2996281"/>
            <a:ext cx="506028" cy="4076579"/>
          </a:xfrm>
          <a:prstGeom prst="rightBrace">
            <a:avLst/>
          </a:prstGeom>
          <a:noFill/>
          <a:ln w="2857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CF6D9B-0730-488A-80C1-9C240B37F51A}"/>
              </a:ext>
            </a:extLst>
          </p:cNvPr>
          <p:cNvSpPr txBox="1">
            <a:spLocks/>
          </p:cNvSpPr>
          <p:nvPr/>
        </p:nvSpPr>
        <p:spPr bwMode="auto">
          <a:xfrm>
            <a:off x="6618471" y="5306976"/>
            <a:ext cx="3816738" cy="67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OpenMDAO Variable Name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10768CD7-61AF-4E7E-80AC-3AA01FA0D7F6}"/>
              </a:ext>
            </a:extLst>
          </p:cNvPr>
          <p:cNvSpPr/>
          <p:nvPr/>
        </p:nvSpPr>
        <p:spPr bwMode="auto">
          <a:xfrm rot="5400000">
            <a:off x="3476976" y="4284001"/>
            <a:ext cx="506028" cy="1501139"/>
          </a:xfrm>
          <a:prstGeom prst="rightBrace">
            <a:avLst/>
          </a:prstGeom>
          <a:noFill/>
          <a:ln w="28575" cap="flat" cmpd="sng" algn="ctr">
            <a:solidFill>
              <a:srgbClr val="00429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B285803-FD98-40CE-9639-A75E206A8280}"/>
              </a:ext>
            </a:extLst>
          </p:cNvPr>
          <p:cNvSpPr txBox="1">
            <a:spLocks/>
          </p:cNvSpPr>
          <p:nvPr/>
        </p:nvSpPr>
        <p:spPr bwMode="auto">
          <a:xfrm>
            <a:off x="2838450" y="5294242"/>
            <a:ext cx="1783080" cy="67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Component / Category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D37EB-83E1-4368-813F-D9FD900CB7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7337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41402-1D31-4DAD-8F8F-6B3CEA2DF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Overriding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C34E2-31C1-4900-9651-8E0478569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219200"/>
            <a:ext cx="11571817" cy="1390835"/>
          </a:xfrm>
        </p:spPr>
        <p:txBody>
          <a:bodyPr/>
          <a:lstStyle/>
          <a:p>
            <a:r>
              <a:rPr lang="en-US" dirty="0"/>
              <a:t>FLOPS allows the user to set the value of a variable that is usually an output of the code</a:t>
            </a:r>
          </a:p>
          <a:p>
            <a:r>
              <a:rPr lang="en-US" dirty="0"/>
              <a:t>Aviary replicates this by “overriding” output values with user-provided inputs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49CDE86-50B8-4707-A77E-AAA347448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980" y="2074471"/>
            <a:ext cx="5317724" cy="21409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A5BEBF2-07C2-464F-8280-AEA743C45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980" y="4651065"/>
            <a:ext cx="5187943" cy="1915081"/>
          </a:xfrm>
          <a:prstGeom prst="rect">
            <a:avLst/>
          </a:pr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5BB4B60-9FE0-40F8-8DAE-D647D2118473}"/>
              </a:ext>
            </a:extLst>
          </p:cNvPr>
          <p:cNvSpPr txBox="1">
            <a:spLocks/>
          </p:cNvSpPr>
          <p:nvPr/>
        </p:nvSpPr>
        <p:spPr bwMode="auto">
          <a:xfrm>
            <a:off x="304801" y="2645547"/>
            <a:ext cx="6495070" cy="1111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Normal Data Flow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Component 1 </a:t>
            </a:r>
            <a:r>
              <a:rPr lang="en-US" kern="0" dirty="0">
                <a:solidFill>
                  <a:srgbClr val="000000"/>
                </a:solidFill>
                <a:latin typeface="Helvetica"/>
                <a:ea typeface="ＭＳ Ｐゴシック"/>
              </a:rPr>
              <a:t>calculates</a:t>
            </a:r>
            <a:r>
              <a:rPr lang="en-US" b="1" kern="0" dirty="0">
                <a:solidFill>
                  <a:srgbClr val="000000"/>
                </a:solidFill>
                <a:latin typeface="Helvetica"/>
                <a:ea typeface="ＭＳ Ｐゴシック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Output 1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 and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Output 2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Output 1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is passed as an input to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Component 2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B576F26F-F584-4E89-8927-58B296EE5B5D}"/>
              </a:ext>
            </a:extLst>
          </p:cNvPr>
          <p:cNvSpPr txBox="1">
            <a:spLocks/>
          </p:cNvSpPr>
          <p:nvPr/>
        </p:nvSpPr>
        <p:spPr bwMode="auto">
          <a:xfrm>
            <a:off x="239910" y="4472177"/>
            <a:ext cx="6495070" cy="2140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User Override Scenario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User knows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Output 1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and provides that value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Component 1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still executes and calculates outputs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Calculated value for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Output 1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/>
              </a:rPr>
              <a:t> not connected or promoted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643B0F1-ADB9-44B8-ADA5-2FFE7F7B1B70}"/>
              </a:ext>
            </a:extLst>
          </p:cNvPr>
          <p:cNvCxnSpPr/>
          <p:nvPr/>
        </p:nvCxnSpPr>
        <p:spPr bwMode="auto">
          <a:xfrm>
            <a:off x="239910" y="4318989"/>
            <a:ext cx="1154097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517CD-F28A-4931-B087-CF31D3B43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A16469D4-ED84-49FA-AEB5-181EBFCEEA79}"/>
              </a:ext>
            </a:extLst>
          </p:cNvPr>
          <p:cNvSpPr/>
          <p:nvPr/>
        </p:nvSpPr>
        <p:spPr bwMode="auto">
          <a:xfrm rot="5400000">
            <a:off x="9262180" y="3026771"/>
            <a:ext cx="836581" cy="1064466"/>
          </a:xfrm>
          <a:prstGeom prst="bentArrow">
            <a:avLst>
              <a:gd name="adj1" fmla="val 17592"/>
              <a:gd name="adj2" fmla="val 19096"/>
              <a:gd name="adj3" fmla="val 25000"/>
              <a:gd name="adj4" fmla="val 43750"/>
            </a:avLst>
          </a:prstGeom>
          <a:solidFill>
            <a:srgbClr val="FF0000">
              <a:alpha val="60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AF74E91-F79A-4A27-8F55-D4040AA8DBE0}"/>
              </a:ext>
            </a:extLst>
          </p:cNvPr>
          <p:cNvSpPr/>
          <p:nvPr/>
        </p:nvSpPr>
        <p:spPr bwMode="auto">
          <a:xfrm>
            <a:off x="9580226" y="4961249"/>
            <a:ext cx="880845" cy="285226"/>
          </a:xfrm>
          <a:prstGeom prst="ellipse">
            <a:avLst/>
          </a:prstGeom>
          <a:solidFill>
            <a:srgbClr val="FF0000">
              <a:alpha val="60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51AAB7A-FE8B-4A2D-9A33-35C5EFA5D110}"/>
              </a:ext>
            </a:extLst>
          </p:cNvPr>
          <p:cNvSpPr/>
          <p:nvPr/>
        </p:nvSpPr>
        <p:spPr bwMode="auto">
          <a:xfrm>
            <a:off x="9561175" y="4953459"/>
            <a:ext cx="880846" cy="1310291"/>
          </a:xfrm>
          <a:custGeom>
            <a:avLst/>
            <a:gdLst>
              <a:gd name="connsiteX0" fmla="*/ 440423 w 880846"/>
              <a:gd name="connsiteY0" fmla="*/ 0 h 1310291"/>
              <a:gd name="connsiteX1" fmla="*/ 880846 w 880846"/>
              <a:gd name="connsiteY1" fmla="*/ 142613 h 1310291"/>
              <a:gd name="connsiteX2" fmla="*/ 529184 w 880846"/>
              <a:gd name="connsiteY2" fmla="*/ 282329 h 1310291"/>
              <a:gd name="connsiteX3" fmla="*/ 526003 w 880846"/>
              <a:gd name="connsiteY3" fmla="*/ 282433 h 1310291"/>
              <a:gd name="connsiteX4" fmla="*/ 526003 w 880846"/>
              <a:gd name="connsiteY4" fmla="*/ 1122352 h 1310291"/>
              <a:gd name="connsiteX5" fmla="*/ 628362 w 880846"/>
              <a:gd name="connsiteY5" fmla="*/ 1122352 h 1310291"/>
              <a:gd name="connsiteX6" fmla="*/ 440423 w 880846"/>
              <a:gd name="connsiteY6" fmla="*/ 1310291 h 1310291"/>
              <a:gd name="connsiteX7" fmla="*/ 252484 w 880846"/>
              <a:gd name="connsiteY7" fmla="*/ 1122352 h 1310291"/>
              <a:gd name="connsiteX8" fmla="*/ 354843 w 880846"/>
              <a:gd name="connsiteY8" fmla="*/ 1122352 h 1310291"/>
              <a:gd name="connsiteX9" fmla="*/ 354843 w 880846"/>
              <a:gd name="connsiteY9" fmla="*/ 282433 h 1310291"/>
              <a:gd name="connsiteX10" fmla="*/ 351662 w 880846"/>
              <a:gd name="connsiteY10" fmla="*/ 282329 h 1310291"/>
              <a:gd name="connsiteX11" fmla="*/ 0 w 880846"/>
              <a:gd name="connsiteY11" fmla="*/ 142613 h 1310291"/>
              <a:gd name="connsiteX12" fmla="*/ 440423 w 880846"/>
              <a:gd name="connsiteY12" fmla="*/ 0 h 131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0846" h="1310291">
                <a:moveTo>
                  <a:pt x="440423" y="0"/>
                </a:moveTo>
                <a:cubicBezTo>
                  <a:pt x="683662" y="0"/>
                  <a:pt x="880846" y="63850"/>
                  <a:pt x="880846" y="142613"/>
                </a:cubicBezTo>
                <a:cubicBezTo>
                  <a:pt x="880846" y="211531"/>
                  <a:pt x="729877" y="269031"/>
                  <a:pt x="529184" y="282329"/>
                </a:cubicBezTo>
                <a:lnTo>
                  <a:pt x="526003" y="282433"/>
                </a:lnTo>
                <a:lnTo>
                  <a:pt x="526003" y="1122352"/>
                </a:lnTo>
                <a:lnTo>
                  <a:pt x="628362" y="1122352"/>
                </a:lnTo>
                <a:lnTo>
                  <a:pt x="440423" y="1310291"/>
                </a:lnTo>
                <a:lnTo>
                  <a:pt x="252484" y="1122352"/>
                </a:lnTo>
                <a:lnTo>
                  <a:pt x="354843" y="1122352"/>
                </a:lnTo>
                <a:lnTo>
                  <a:pt x="354843" y="282433"/>
                </a:lnTo>
                <a:lnTo>
                  <a:pt x="351662" y="282329"/>
                </a:lnTo>
                <a:cubicBezTo>
                  <a:pt x="150969" y="269031"/>
                  <a:pt x="0" y="211531"/>
                  <a:pt x="0" y="142613"/>
                </a:cubicBezTo>
                <a:cubicBezTo>
                  <a:pt x="0" y="63850"/>
                  <a:pt x="197184" y="0"/>
                  <a:pt x="440423" y="0"/>
                </a:cubicBezTo>
                <a:close/>
              </a:path>
            </a:pathLst>
          </a:custGeom>
          <a:solidFill>
            <a:srgbClr val="FF0000">
              <a:alpha val="36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606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20E33-5A1A-423C-B36C-014CFC9B2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Cases for v0.1.0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BB9074C-9ED6-49A8-9ACD-C4E284A3C7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981370"/>
              </p:ext>
            </p:extLst>
          </p:nvPr>
        </p:nvGraphicFramePr>
        <p:xfrm>
          <a:off x="304800" y="1219200"/>
          <a:ext cx="1157128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2822">
                  <a:extLst>
                    <a:ext uri="{9D8B030D-6E8A-4147-A177-3AD203B41FA5}">
                      <a16:colId xmlns:a16="http://schemas.microsoft.com/office/drawing/2014/main" val="2413106635"/>
                    </a:ext>
                  </a:extLst>
                </a:gridCol>
                <a:gridCol w="2892822">
                  <a:extLst>
                    <a:ext uri="{9D8B030D-6E8A-4147-A177-3AD203B41FA5}">
                      <a16:colId xmlns:a16="http://schemas.microsoft.com/office/drawing/2014/main" val="715282908"/>
                    </a:ext>
                  </a:extLst>
                </a:gridCol>
                <a:gridCol w="2892822">
                  <a:extLst>
                    <a:ext uri="{9D8B030D-6E8A-4147-A177-3AD203B41FA5}">
                      <a16:colId xmlns:a16="http://schemas.microsoft.com/office/drawing/2014/main" val="3522127408"/>
                    </a:ext>
                  </a:extLst>
                </a:gridCol>
                <a:gridCol w="2892822">
                  <a:extLst>
                    <a:ext uri="{9D8B030D-6E8A-4147-A177-3AD203B41FA5}">
                      <a16:colId xmlns:a16="http://schemas.microsoft.com/office/drawing/2014/main" val="2103602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Test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Propulsion Origin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 Origin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Mission/ aerodynamics Origin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58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 (FpGwFm)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45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 (GpGwFm)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96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 (FpGwGm)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7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4 (GpFwGm)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4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5 (FpFwGm)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2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6 (GpFwFm)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89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7 (GpGwGm)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GASP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50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8 (FpFwFm)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08973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7D911-5E5B-49F6-8F7E-3FF2917D68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8897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075E0-82C9-4602-9CAE-46F33FE0F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1  (</a:t>
            </a:r>
            <a:r>
              <a:rPr lang="en-US" sz="2800" dirty="0"/>
              <a:t>FpGwFm)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E7EDA-9A2F-4465-94C8-8D85451341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18" name="Content Placeholder 17" descr="Chart, scatter chart&#10;&#10;Description automatically generated">
            <a:extLst>
              <a:ext uri="{FF2B5EF4-FFF2-40B4-BE49-F238E27FC236}">
                <a16:creationId xmlns:a16="http://schemas.microsoft.com/office/drawing/2014/main" id="{79A85F87-A2C1-4F2D-B868-8C106C559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909" y="4001944"/>
            <a:ext cx="3405930" cy="2554448"/>
          </a:xfrm>
        </p:spPr>
      </p:pic>
      <p:pic>
        <p:nvPicPr>
          <p:cNvPr id="20" name="Picture 19" descr="Chart, scatter chart&#10;&#10;Description automatically generated">
            <a:extLst>
              <a:ext uri="{FF2B5EF4-FFF2-40B4-BE49-F238E27FC236}">
                <a16:creationId xmlns:a16="http://schemas.microsoft.com/office/drawing/2014/main" id="{8F38A3DD-AF36-411D-B89C-1C05FB48C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19" y="4001944"/>
            <a:ext cx="3405930" cy="2554448"/>
          </a:xfrm>
          <a:prstGeom prst="rect">
            <a:avLst/>
          </a:prstGeom>
        </p:spPr>
      </p:pic>
      <p:pic>
        <p:nvPicPr>
          <p:cNvPr id="22" name="Picture 21" descr="Chart, scatter chart&#10;&#10;Description automatically generated">
            <a:extLst>
              <a:ext uri="{FF2B5EF4-FFF2-40B4-BE49-F238E27FC236}">
                <a16:creationId xmlns:a16="http://schemas.microsoft.com/office/drawing/2014/main" id="{37632047-E750-44A0-AD0C-7DC8C925C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18" y="1247359"/>
            <a:ext cx="3405931" cy="2554449"/>
          </a:xfrm>
          <a:prstGeom prst="rect">
            <a:avLst/>
          </a:prstGeom>
        </p:spPr>
      </p:pic>
      <p:pic>
        <p:nvPicPr>
          <p:cNvPr id="24" name="Picture 23" descr="Chart, scatter chart&#10;&#10;Description automatically generated">
            <a:extLst>
              <a:ext uri="{FF2B5EF4-FFF2-40B4-BE49-F238E27FC236}">
                <a16:creationId xmlns:a16="http://schemas.microsoft.com/office/drawing/2014/main" id="{2FAC0B61-E6A4-418F-AD6F-B62C714A0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06" y="1247359"/>
            <a:ext cx="3405930" cy="255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976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01A7E-3571-4A5E-BFE1-ACF13F02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2 (</a:t>
            </a:r>
            <a:r>
              <a:rPr lang="en-US" sz="2800" dirty="0"/>
              <a:t>GpGwFm)</a:t>
            </a:r>
            <a:endParaRPr lang="en-US" dirty="0"/>
          </a:p>
        </p:txBody>
      </p:sp>
      <p:pic>
        <p:nvPicPr>
          <p:cNvPr id="7" name="Content Placeholder 6" descr="Chart, scatter chart&#10;&#10;Description automatically generated">
            <a:extLst>
              <a:ext uri="{FF2B5EF4-FFF2-40B4-BE49-F238E27FC236}">
                <a16:creationId xmlns:a16="http://schemas.microsoft.com/office/drawing/2014/main" id="{C6CC411C-C893-48C6-81CB-D48EA784D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175" y="4092832"/>
            <a:ext cx="3585292" cy="268896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36116-EBE9-483A-9FC2-21E3BB5978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1558C50C-453C-4B72-B1A6-DA736F2EB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55" y="4092830"/>
            <a:ext cx="3585295" cy="2688971"/>
          </a:xfrm>
          <a:prstGeom prst="rect">
            <a:avLst/>
          </a:prstGeom>
        </p:spPr>
      </p:pic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7E9356CC-4CC6-4DF4-AB9B-6167AE741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55" y="1184911"/>
            <a:ext cx="3585294" cy="2688970"/>
          </a:xfrm>
          <a:prstGeom prst="rect">
            <a:avLst/>
          </a:prstGeom>
        </p:spPr>
      </p:pic>
      <p:pic>
        <p:nvPicPr>
          <p:cNvPr id="13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5177EC0D-06A3-49F9-8489-3598950D8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175" y="1184911"/>
            <a:ext cx="3585293" cy="268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32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19BF6-3073-407C-86D0-99AAA47F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3 </a:t>
            </a:r>
            <a:r>
              <a:rPr lang="en-US" sz="2800" dirty="0"/>
              <a:t>(FpGwGm)</a:t>
            </a:r>
            <a:endParaRPr lang="en-US" dirty="0"/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F5F4A28D-ED9C-4F47-8D21-D9485DFDF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17" y="1692679"/>
            <a:ext cx="4884745" cy="366355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4393C-CAD1-43AE-81DB-D1A1167764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28B965C2-E3D0-4114-B8AE-680F7AF89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337" y="1692679"/>
            <a:ext cx="4884746" cy="366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547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A121-259E-4F30-92E5-B16AE32C6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4 </a:t>
            </a:r>
            <a:r>
              <a:rPr lang="en-US" sz="2800" dirty="0"/>
              <a:t>(GpFwGm)</a:t>
            </a:r>
            <a:endParaRPr lang="en-US" dirty="0"/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676AF00A-254E-443A-BE79-F9B280C4FD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02" y="1488364"/>
            <a:ext cx="5175029" cy="388127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73DAB1-FBB6-4338-A6BB-2D3DE2EEEB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0C1C3284-8A6C-4D43-A69D-0E925D6DB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68" y="1488364"/>
            <a:ext cx="5175030" cy="388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92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F3878-8789-4DBE-AB6F-7597C140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5 </a:t>
            </a:r>
            <a:r>
              <a:rPr lang="en-US" sz="2800" dirty="0"/>
              <a:t>(FpFwGm)</a:t>
            </a:r>
            <a:endParaRPr lang="en-US" dirty="0"/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C6DA0E79-955E-4413-8BBF-61162D10B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7" y="1669773"/>
            <a:ext cx="4691270" cy="351845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854C8-556C-4494-8CCD-D804263648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3C960517-16E1-4E6D-A7FF-362B3A493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603" y="1669774"/>
            <a:ext cx="4691270" cy="351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54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EBDE2-C6A4-4738-B0AE-E47B11B0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6 </a:t>
            </a:r>
            <a:r>
              <a:rPr lang="en-US" sz="2800" dirty="0"/>
              <a:t>(GpFwFm)</a:t>
            </a:r>
            <a:endParaRPr lang="en-US" dirty="0"/>
          </a:p>
        </p:txBody>
      </p:sp>
      <p:pic>
        <p:nvPicPr>
          <p:cNvPr id="7" name="Content Placeholder 6" descr="Chart, scatter chart&#10;&#10;Description automatically generated">
            <a:extLst>
              <a:ext uri="{FF2B5EF4-FFF2-40B4-BE49-F238E27FC236}">
                <a16:creationId xmlns:a16="http://schemas.microsoft.com/office/drawing/2014/main" id="{3C3316B3-67AD-431F-929D-C9A880A36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765" y="3926653"/>
            <a:ext cx="3844011" cy="288300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18C07-4945-4390-833F-D062A0522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8B4D9C4-C0EC-456D-9C23-57B11757E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28" y="3926653"/>
            <a:ext cx="3844011" cy="2883009"/>
          </a:xfrm>
          <a:prstGeom prst="rect">
            <a:avLst/>
          </a:prstGeom>
        </p:spPr>
      </p:pic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C5E5B736-A305-4D6B-8023-08558A78A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29" y="1043646"/>
            <a:ext cx="3844011" cy="2883007"/>
          </a:xfrm>
          <a:prstGeom prst="rect">
            <a:avLst/>
          </a:prstGeom>
        </p:spPr>
      </p:pic>
      <p:pic>
        <p:nvPicPr>
          <p:cNvPr id="13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DF10335E-43D5-420B-B977-E74663C75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766" y="1043646"/>
            <a:ext cx="3844011" cy="288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26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866A-609F-4B73-8E61-2C5E2B988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7 (GpGwGm)</a:t>
            </a:r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DDDC7F89-459B-43E8-AA08-7EA52C0DA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95" y="1583779"/>
            <a:ext cx="4920588" cy="369044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F4621-7F86-4FCA-BE9B-2966E9A6C9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B344447E-7C74-46D4-9663-BCE14C6D1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012" y="1583778"/>
            <a:ext cx="4920588" cy="369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749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EBBA-71AF-4B6B-AE90-E04C1FA14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 8 (FpFwFm)</a:t>
            </a:r>
          </a:p>
        </p:txBody>
      </p:sp>
      <p:pic>
        <p:nvPicPr>
          <p:cNvPr id="7" name="Content Placeholder 6" descr="Chart, scatter chart&#10;&#10;Description automatically generated">
            <a:extLst>
              <a:ext uri="{FF2B5EF4-FFF2-40B4-BE49-F238E27FC236}">
                <a16:creationId xmlns:a16="http://schemas.microsoft.com/office/drawing/2014/main" id="{2FE429E4-8EE1-47B5-9E53-DB27F9882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986" y="3941839"/>
            <a:ext cx="3662649" cy="274698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EEC45-F3C7-4E6E-9768-1961D989E4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EAA665-7F94-4630-9CCF-1DF7E39660B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D7895EEF-FB7C-4C50-AAD3-010CF832D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62" y="3909689"/>
            <a:ext cx="3662649" cy="2746987"/>
          </a:xfrm>
          <a:prstGeom prst="rect">
            <a:avLst/>
          </a:prstGeom>
        </p:spPr>
      </p:pic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7493164E-E867-4914-8B33-DA2617D81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63" y="1194853"/>
            <a:ext cx="3662648" cy="2746986"/>
          </a:xfrm>
          <a:prstGeom prst="rect">
            <a:avLst/>
          </a:prstGeom>
        </p:spPr>
      </p:pic>
      <p:pic>
        <p:nvPicPr>
          <p:cNvPr id="13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C29E2572-1B8A-48F7-A88B-D189082E2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988" y="1194853"/>
            <a:ext cx="3662647" cy="274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95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ASA_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6" id="{495899FC-2675-4B13-814A-97DA525055B7}" vid="{A4D04FE3-B909-4538-96E9-CA53D0E2CFB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19555</TotalTime>
  <Words>2506</Words>
  <Application>Microsoft Office PowerPoint</Application>
  <PresentationFormat>Widescreen</PresentationFormat>
  <Paragraphs>701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Arial Black</vt:lpstr>
      <vt:lpstr>Calibri</vt:lpstr>
      <vt:lpstr>Calibri Light</vt:lpstr>
      <vt:lpstr>Cambria Math</vt:lpstr>
      <vt:lpstr>Helvetica</vt:lpstr>
      <vt:lpstr>Office Theme</vt:lpstr>
      <vt:lpstr>1_NASA_Template</vt:lpstr>
      <vt:lpstr>V0.1.0 Technology Demonstration for Pratt &amp; Whitney 4/6/23 – NASA Glenn Research Center and Online  Jennifer Gratz* – Aviary Task Lead Jason Kirk+ – Aviary Task Co-Lead   *NASA Glenn Research Center civil servant +NASA Langley Research Center civil servant</vt:lpstr>
      <vt:lpstr>Order of Operations: What are We Going to Talk About?</vt:lpstr>
      <vt:lpstr>Order of Operations: What are We Going to Talk About?</vt:lpstr>
      <vt:lpstr>Motivation: We Need New Aircraft Analysis Tools</vt:lpstr>
      <vt:lpstr>Motivation: Aviary is Addressing these Needs</vt:lpstr>
      <vt:lpstr>Order of Operations: What are We Going to Talk About?</vt:lpstr>
      <vt:lpstr>What is Aviary?</vt:lpstr>
      <vt:lpstr>Disciplines of Aircraft Analysis</vt:lpstr>
      <vt:lpstr>Job of Aviary – Core</vt:lpstr>
      <vt:lpstr>Job of Aviary – 1st Integration Demo</vt:lpstr>
      <vt:lpstr>Job of Aviary – 1st Integration Demo</vt:lpstr>
      <vt:lpstr>Job of Aviary – 2nd Integration Demo (MBSA&amp;E)</vt:lpstr>
      <vt:lpstr>Job of Aviary - Future</vt:lpstr>
      <vt:lpstr>Job of Aviary – Model Interface</vt:lpstr>
      <vt:lpstr>Thank you to the Aviary Team!</vt:lpstr>
      <vt:lpstr>Thank you for the Support!</vt:lpstr>
      <vt:lpstr>Q&amp;A Session</vt:lpstr>
      <vt:lpstr>Backup</vt:lpstr>
      <vt:lpstr>Job of Aviary – Discipline and Fidelity Selection Examples</vt:lpstr>
      <vt:lpstr>Recap with Radar Charts</vt:lpstr>
      <vt:lpstr>Recap with Radar Charts</vt:lpstr>
      <vt:lpstr>Aviary Timeline</vt:lpstr>
      <vt:lpstr>Recall the Job of Aviary Core: 5 Disciplines</vt:lpstr>
      <vt:lpstr>Recall the Job of Aviary Core: 5 Disciplines</vt:lpstr>
      <vt:lpstr>The 5 Disciplines of the Aviary Core</vt:lpstr>
      <vt:lpstr>Propulsion – How it Works</vt:lpstr>
      <vt:lpstr>Weights – How it Works</vt:lpstr>
      <vt:lpstr>Aerodynamics – How it Works</vt:lpstr>
      <vt:lpstr>Mission – How it Works</vt:lpstr>
      <vt:lpstr>Mission – How it Works</vt:lpstr>
      <vt:lpstr>Recall the Job of Aviary Model Interface</vt:lpstr>
      <vt:lpstr>Typical Model Interface – User Tasks</vt:lpstr>
      <vt:lpstr>Aviary Model Interface – Planned Implementation</vt:lpstr>
      <vt:lpstr>User Interface: How do You Interact with Aviary?</vt:lpstr>
      <vt:lpstr>Future User Interface</vt:lpstr>
      <vt:lpstr>Variable Hierarchy</vt:lpstr>
      <vt:lpstr>Variable Overriding</vt:lpstr>
      <vt:lpstr>Test Cases for v0.1.0</vt:lpstr>
      <vt:lpstr>Test Case 1  (FpGwFm)</vt:lpstr>
      <vt:lpstr>Test Case 2 (GpGwFm)</vt:lpstr>
      <vt:lpstr>Test Case 3 (FpGwGm)</vt:lpstr>
      <vt:lpstr>Test Case 4 (GpFwGm)</vt:lpstr>
      <vt:lpstr>Test Case 5 (FpFwGm)</vt:lpstr>
      <vt:lpstr>Test Case 6 (GpFwFm)</vt:lpstr>
      <vt:lpstr>Test Case 7 (GpGwGm)</vt:lpstr>
      <vt:lpstr>Test Case 8 (FpFwFm)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Gratz, Jennifer D (GRC-LTA0)</dc:creator>
  <cp:lastModifiedBy>Jennifer Gratz</cp:lastModifiedBy>
  <cp:revision>178</cp:revision>
  <dcterms:created xsi:type="dcterms:W3CDTF">2023-01-26T18:46:29Z</dcterms:created>
  <dcterms:modified xsi:type="dcterms:W3CDTF">2023-03-29T17:15:27Z</dcterms:modified>
</cp:coreProperties>
</file>