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B5_24B23E6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8"/>
  </p:notesMasterIdLst>
  <p:sldIdLst>
    <p:sldId id="377" r:id="rId5"/>
    <p:sldId id="401" r:id="rId6"/>
    <p:sldId id="324" r:id="rId7"/>
    <p:sldId id="393" r:id="rId8"/>
    <p:sldId id="411" r:id="rId9"/>
    <p:sldId id="378" r:id="rId10"/>
    <p:sldId id="410" r:id="rId11"/>
    <p:sldId id="438" r:id="rId12"/>
    <p:sldId id="384" r:id="rId13"/>
    <p:sldId id="394" r:id="rId14"/>
    <p:sldId id="386" r:id="rId15"/>
    <p:sldId id="435" r:id="rId16"/>
    <p:sldId id="387" r:id="rId17"/>
    <p:sldId id="400" r:id="rId18"/>
    <p:sldId id="406" r:id="rId19"/>
    <p:sldId id="396" r:id="rId20"/>
    <p:sldId id="423" r:id="rId21"/>
    <p:sldId id="409" r:id="rId22"/>
    <p:sldId id="408" r:id="rId23"/>
    <p:sldId id="402" r:id="rId24"/>
    <p:sldId id="432" r:id="rId25"/>
    <p:sldId id="431" r:id="rId26"/>
    <p:sldId id="430" r:id="rId27"/>
    <p:sldId id="429" r:id="rId28"/>
    <p:sldId id="422" r:id="rId29"/>
    <p:sldId id="419" r:id="rId30"/>
    <p:sldId id="420" r:id="rId31"/>
    <p:sldId id="437" r:id="rId32"/>
    <p:sldId id="424" r:id="rId33"/>
    <p:sldId id="427" r:id="rId34"/>
    <p:sldId id="412" r:id="rId35"/>
    <p:sldId id="416" r:id="rId36"/>
    <p:sldId id="417" r:id="rId37"/>
    <p:sldId id="425" r:id="rId38"/>
    <p:sldId id="389" r:id="rId39"/>
    <p:sldId id="442" r:id="rId40"/>
    <p:sldId id="440" r:id="rId41"/>
    <p:sldId id="439" r:id="rId42"/>
    <p:sldId id="390" r:id="rId43"/>
    <p:sldId id="391" r:id="rId44"/>
    <p:sldId id="308" r:id="rId45"/>
    <p:sldId id="434" r:id="rId46"/>
    <p:sldId id="43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7D514-3FAA-8745-3A9A-6ACBD44B99E9}" name="Caroline Williams" initials="CW" userId="S::caroline.williams@ssaihq.com::3405ad4b-21d2-41c6-a596-6f003c38d3fb"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61005363-D235-90FC-E3D5-53606C6421E2}" name="Jessica Besnier" initials="JB" userId="S::jessica.besnier@ssaihq.com::191a049b-a566-41f3-ac10-a5ba1299241c" providerId="AD"/>
  <p188:author id="{4553E56E-ADD0-A267-E979-4175E57E6AEB}" name="Laramie Plott" initials="LP" userId="S::laramie.plott@ssaihq.com::a8064d5a-ba34-4312-8c4f-d888f3e6b9b0" providerId="AD"/>
  <p188:author id="{76185FC1-D6B8-F1CB-BF40-1E082A500063}" name="Caroline Williams" initials="CW" userId="Caroline Williams" providerId="None"/>
  <p188:author id="{C3E00CD3-E8F9-8265-0B4F-06B474C9FCAD}" name="Cecil Byles" initials="CB" userId="S::robert.byles@ssaihq.com::c798ae76-1ca0-48cd-999b-80a00bd13fc4" providerId="AD"/>
  <p188:author id="{8C63B6D7-2DA1-8F7B-A441-1FC47F4E1517}" name="Kim Son Do" initials="KD" userId="S::kimson.do@ssaihq.com::0befa90b-fd28-4ce0-89b9-df63a618f752"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B9"/>
    <a:srgbClr val="BFE9FF"/>
    <a:srgbClr val="60B6FF"/>
    <a:srgbClr val="006EFF"/>
    <a:srgbClr val="002673"/>
    <a:srgbClr val="08519C"/>
    <a:srgbClr val="3182BD"/>
    <a:srgbClr val="6BAED6"/>
    <a:srgbClr val="BDD7E7"/>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76FCA-8096-4BE7-93C1-A38E3F82E546}" v="1" dt="2023-03-14T14:28:04.427"/>
    <p1510:client id="{20A2BE4E-9CB9-AD99-DC71-42C3D3D07DFA}" v="113" dt="2023-03-14T14:39:00.792"/>
    <p1510:client id="{21A2A614-109E-4BD1-A7A9-49B36DEAE1C3}" v="1" dt="2023-03-16T18:41:35.792"/>
    <p1510:client id="{2F89A6A6-D43B-C78F-5913-025EEB6C8FF8}" v="420" dt="2023-03-16T16:21:08.036"/>
    <p1510:client id="{3826277D-293E-4296-A160-06191882D709}" v="1472" dt="2023-03-14T19:02:37.928"/>
    <p1510:client id="{50A0E0F8-FDD2-43C4-AF5B-B8D4B55AEAEB}" v="2" dt="2023-03-16T21:49:15.439"/>
    <p1510:client id="{59047092-9E40-D975-DFF3-019DD20C5339}" v="537" dt="2023-03-14T18:57:03.688"/>
    <p1510:client id="{813FF346-A987-F4BD-2243-87EB334280BD}" v="1" dt="2023-03-15T18:33:52.550"/>
    <p1510:client id="{88E89FBA-CAA0-4BD4-9FFD-D57C89436CC3}" v="5" dt="2023-03-16T21:46:49.541"/>
    <p1510:client id="{960C3B19-C444-4BB3-B688-8C2471DCF697}" v="5" dt="2023-03-14T14:41:36.585"/>
    <p1510:client id="{A95D7331-F1DE-4B62-8559-C6856A8568EB}" v="3" dt="2023-03-16T16:30:15.357"/>
    <p1510:client id="{AA1C038C-6B84-34DC-3070-DA018213600D}" v="2" dt="2023-03-16T18:24:01.578"/>
    <p1510:client id="{BB6A68B3-B55E-CD49-D98C-5C02D541E531}" v="136" dt="2023-03-17T13:40:39.795"/>
    <p1510:client id="{BE6A269E-4C77-43A9-9A89-8A57B7084C78}" v="25" dt="2023-03-14T18:41:23.906"/>
    <p1510:client id="{C2F6AD53-885B-406F-B639-6C956AF2BA2A}" v="1" dt="2023-03-16T18:44:05.914"/>
    <p1510:client id="{CDCB757D-1622-4462-A440-EFCDBDF8FE2A}" v="43" dt="2023-03-16T18:47:14.245"/>
    <p1510:client id="{EF3868A0-C683-0B67-704F-1AE54622131A}" v="1" dt="2023-03-16T21:47:11.639"/>
    <p1510:client id="{FB3E0908-E4A8-9C19-878E-ABCCCC157235}" v="6" dt="2023-03-16T21:41:31.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40" autoAdjust="0"/>
  </p:normalViewPr>
  <p:slideViewPr>
    <p:cSldViewPr snapToGrid="0">
      <p:cViewPr varScale="1">
        <p:scale>
          <a:sx n="47" d="100"/>
          <a:sy n="47" d="100"/>
        </p:scale>
        <p:origin x="13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B5_24B23E6E.xml><?xml version="1.0" encoding="utf-8"?>
<p188:cmLst xmlns:a="http://schemas.openxmlformats.org/drawingml/2006/main" xmlns:r="http://schemas.openxmlformats.org/officeDocument/2006/relationships" xmlns:p188="http://schemas.microsoft.com/office/powerpoint/2018/8/main">
  <p188:cm id="{69072D9A-0A3E-42CB-AD32-4C1DA6D272EF}" authorId="{5717D514-3FAA-8745-3A9A-6ACBD44B99E9}" status="resolved" created="2023-02-28T23:20:40.062">
    <ac:deMkLst xmlns:ac="http://schemas.microsoft.com/office/drawing/2013/main/command">
      <pc:docMk xmlns:pc="http://schemas.microsoft.com/office/powerpoint/2013/main/command"/>
      <pc:sldMk xmlns:pc="http://schemas.microsoft.com/office/powerpoint/2013/main/command" cId="156722340" sldId="412"/>
      <ac:spMk id="7" creationId="{787BE186-CFDD-431D-82F5-FCFD1FCB5FD1}"/>
    </ac:deMkLst>
    <p188:txBody>
      <a:bodyPr/>
      <a:lstStyle/>
      <a:p>
        <a:r>
          <a:rPr lang="en-US"/>
          <a:t>Just looking at details, previous title slides follow as "Title- Subtitle" and here now "Title - Subtitle, so that extra spacing. Either is fine, I'd recommend just keeping it consistent visually with the dash spacing.</a:t>
        </a:r>
      </a:p>
    </p188:txBody>
  </p188:cm>
  <p188:cm id="{81D26A3E-D768-4936-A45E-E6648F513C1C}" authorId="{5717D514-3FAA-8745-3A9A-6ACBD44B99E9}" status="resolved" created="2023-02-28T23:22:31.135">
    <pc:sldMkLst xmlns:pc="http://schemas.microsoft.com/office/powerpoint/2013/main/command">
      <pc:docMk/>
      <pc:sldMk cId="156722340" sldId="412"/>
    </pc:sldMkLst>
    <p188:txBody>
      <a:bodyPr/>
      <a:lstStyle/>
      <a:p>
        <a:r>
          <a:rPr lang="en-US"/>
          <a:t>Note for these slides moving forward, these will just be initial comments/feedback from me, but results sections are not due until next week, so prioritizing incorporating feedback for other sections.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nvest-userguide.readthedocs.io/en/latest/urban_flood_mitigation.html#equation-runoff-retention" TargetMode="External"/><Relationship Id="rId7" Type="http://schemas.openxmlformats.org/officeDocument/2006/relationships/hyperlink" Target="https://invest-userguide.readthedocs.io/en/latest/urban_flood_mitigation.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nvest-userguide.readthedocs.io/en/latest/urban_flood_mitigation.html#equation-flood-volume" TargetMode="External"/><Relationship Id="rId5" Type="http://schemas.openxmlformats.org/officeDocument/2006/relationships/hyperlink" Target="https://invest-userguide.readthedocs.io/en/latest/urban_flood_mitigation.html#equation-runoff" TargetMode="External"/><Relationship Id="rId4" Type="http://schemas.openxmlformats.org/officeDocument/2006/relationships/hyperlink" Target="https://invest-userguide.readthedocs.io/en/latest/urban_flood_mitigation.html#equation-runoff-retention-volum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en/view-image.php?image=199484&amp;picture=potop&amp;jazyk=R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publicdomain/zero/1.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photos/FBZgAUe2278"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unsplash.com/license"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nrnd1-fTsd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invest-userguide.readthedocs.io/en/latest/urban_flood_mitigation.html#equation-runoff-retention" TargetMode="External"/><Relationship Id="rId7" Type="http://schemas.openxmlformats.org/officeDocument/2006/relationships/hyperlink" Target="https://invest-userguide.readthedocs.io/en/latest/urban_flood_mitigation.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invest-userguide.readthedocs.io/en/latest/urban_flood_mitigation.html#equation-flood-volume" TargetMode="External"/><Relationship Id="rId5" Type="http://schemas.openxmlformats.org/officeDocument/2006/relationships/hyperlink" Target="https://invest-userguide.readthedocs.io/en/latest/urban_flood_mitigation.html#equation-runoff" TargetMode="External"/><Relationship Id="rId4" Type="http://schemas.openxmlformats.org/officeDocument/2006/relationships/hyperlink" Target="https://invest-userguide.readthedocs.io/en/latest/urban_flood_mitigation.html#equation-runoff-retention-volum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Segoe UI"/>
                <a:cs typeface="Segoe UI"/>
              </a:rPr>
              <a:t>Hello! </a:t>
            </a:r>
          </a:p>
          <a:p>
            <a:pPr>
              <a:defRPr/>
            </a:pPr>
            <a:endParaRPr lang="en-US">
              <a:latin typeface="Segoe UI"/>
              <a:cs typeface="Segoe UI"/>
            </a:endParaRPr>
          </a:p>
          <a:p>
            <a:pPr>
              <a:defRPr/>
            </a:pPr>
            <a:r>
              <a:rPr lang="en-US">
                <a:latin typeface="Segoe UI"/>
                <a:cs typeface="Segoe UI"/>
              </a:rPr>
              <a:t>We are the InVEST urban development team and we focused on incorporating Earth Observation Data into the InVEST Urban Flood Risk Mitigation Model with Python API.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test location was Kansas city, KA  with the shapefile being Wyandotte county. This study site served as a validation for the new model and the storm events of august 2017 and may and June 2019 were studied. </a:t>
            </a:r>
          </a:p>
          <a:p>
            <a:endParaRPr lang="en-US">
              <a:ea typeface="Calibri"/>
              <a:cs typeface="Calibri"/>
            </a:endParaRPr>
          </a:p>
          <a:p>
            <a:r>
              <a:rPr lang="en-US">
                <a:ea typeface="Calibri"/>
                <a:cs typeface="Calibri"/>
              </a:rPr>
              <a:t>Basemap: Light Grey – Unified Government of Wyandotte County. Department of Conversion, Missouri DNR</a:t>
            </a:r>
          </a:p>
          <a:p>
            <a:r>
              <a:rPr lang="en-US">
                <a:ea typeface="Calibri"/>
                <a:cs typeface="Calibri"/>
              </a:rPr>
              <a:t>ESRI HERE </a:t>
            </a:r>
            <a:r>
              <a:rPr lang="en-US" err="1">
                <a:ea typeface="Calibri"/>
                <a:cs typeface="Calibri"/>
              </a:rPr>
              <a:t>germin</a:t>
            </a:r>
            <a:r>
              <a:rPr lang="en-US">
                <a:ea typeface="Calibri"/>
                <a:cs typeface="Calibri"/>
              </a:rPr>
              <a:t> </a:t>
            </a:r>
            <a:r>
              <a:rPr lang="en-US" err="1">
                <a:ea typeface="Calibri"/>
                <a:cs typeface="Calibri"/>
              </a:rPr>
              <a:t>Safegraph</a:t>
            </a:r>
            <a:r>
              <a:rPr lang="en-US">
                <a:ea typeface="Calibri"/>
                <a:cs typeface="Calibri"/>
              </a:rPr>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18021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run the InVEST model, various datasets were needed. To predict the runoff retention and the nominal flood depths, a single value from the accumulation of rainfall for the storm event from GPM was needed as well as land cover and hydrological soil types. Additionally area polygons, such as subbasin watershed delineations were needed as well as building footprints and damage loss table for the potential damage and avoided damage. More information on these datasets is seen on the next slide. For this project we focused just on the runoff retention and nominal flood depth as opposed to the potential and avoided damage.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019920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Two main satellites used for this model are the GPM IMERG and Sentinel-1 satellites. The GPM IMERG mission gathers precipitation data whereas the sentinal-1 mission takes images of the earth that can be used for a variety of applications, including determining flood depth as we did in our validation.  </a:t>
            </a:r>
          </a:p>
          <a:p>
            <a:endParaRPr lang="en-US">
              <a:cs typeface="Calibri"/>
            </a:endParaRPr>
          </a:p>
          <a:p>
            <a:endParaRPr lang="en-US"/>
          </a:p>
          <a:p>
            <a:r>
              <a:rPr lang="en-US"/>
              <a:t>Image GPM: From DEVELOPEDIA, Mike Bender</a:t>
            </a:r>
          </a:p>
          <a:p>
            <a:r>
              <a:rPr lang="en-US" dirty="0" err="1"/>
              <a:t>Url</a:t>
            </a:r>
            <a:r>
              <a:rPr lang="en-US" dirty="0"/>
              <a:t>: https://www.devpedia.developexchange.com/dp/images/1/14/08_GPM.png </a:t>
            </a:r>
            <a:endParaRPr lang="en-US" dirty="0">
              <a:cs typeface="Calibri"/>
            </a:endParaRPr>
          </a:p>
          <a:p>
            <a:endParaRPr lang="en-US" dirty="0">
              <a:cs typeface="Calibri"/>
            </a:endParaRPr>
          </a:p>
          <a:p>
            <a:r>
              <a:rPr lang="en-US"/>
              <a:t>Image Sentine-1: From DEVELOPEDIA, Mike Bender</a:t>
            </a:r>
          </a:p>
          <a:p>
            <a:r>
              <a:rPr lang="en-US"/>
              <a:t>Url: https://www.devpedia.developexchange.com/dp/images/8/81/23_Sentinel1.png</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7165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rest of the datasets and their purpose in this project. The raster's, GPM, Soil type, and land cover were used as inputs into the model whereas the curve number was inputted into the biophysical table to relate the soil group and land cover to the runoff retention rate. The DEMs were used for watershed delineation.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3230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land cover of the area of interest, showing that there is a range of land covers, but primarily developed on the eastern side of the county and more pastures and forests on the western side. </a:t>
            </a:r>
          </a:p>
          <a:p>
            <a:endParaRPr lang="en-US">
              <a:cs typeface="Calibri"/>
            </a:endParaRPr>
          </a:p>
          <a:p>
            <a:r>
              <a:rPr lang="en-US" err="1"/>
              <a:t>Basemap</a:t>
            </a:r>
            <a:r>
              <a:rPr lang="en-US"/>
              <a:t>: Light Grey </a:t>
            </a:r>
          </a:p>
          <a:p>
            <a:r>
              <a:rPr lang="en-US"/>
              <a:t>Unified Government of Wyandotte County. Department of Conversion, Missouri DNR</a:t>
            </a:r>
            <a:endParaRPr lang="en-US">
              <a:cs typeface="Calibri" panose="020F0502020204030204"/>
            </a:endParaRPr>
          </a:p>
          <a:p>
            <a:r>
              <a:rPr lang="en-US"/>
              <a:t>ESRI HERE </a:t>
            </a:r>
            <a:r>
              <a:rPr lang="en-US" err="1"/>
              <a:t>germin</a:t>
            </a:r>
            <a:r>
              <a:rPr lang="en-US"/>
              <a:t> </a:t>
            </a:r>
            <a:r>
              <a:rPr lang="en-US" err="1"/>
              <a:t>Safegraph</a:t>
            </a:r>
            <a:r>
              <a:rPr lang="en-US"/>
              <a:t>, METI/NASA, USGS, EPA, NPS, USDA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32013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soil groups for the county are shown above with the four groups spread across the basin. Group A is the least prevalent in this county, with most of the soil cover ranging from groups B-D, meaning that the soil is very slow to moderate infiltration. </a:t>
            </a:r>
          </a:p>
          <a:p>
            <a:endParaRPr lang="en-US">
              <a:cs typeface="Calibri"/>
            </a:endParaRPr>
          </a:p>
          <a:p>
            <a:r>
              <a:rPr lang="en-US"/>
              <a:t>Basemap: Light Grey </a:t>
            </a:r>
          </a:p>
          <a:p>
            <a:r>
              <a:rPr lang="en-US"/>
              <a:t>Unified Government of Wyandotte County. Department of Conversion, Missouri DNR</a:t>
            </a:r>
          </a:p>
          <a:p>
            <a:r>
              <a:rPr lang="en-US"/>
              <a:t>ESRI HERE germin Safegraph,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12304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run the invest model, these </a:t>
            </a:r>
            <a:r>
              <a:rPr lang="en-US" err="1">
                <a:cs typeface="Calibri"/>
              </a:rPr>
              <a:t>rasters</a:t>
            </a:r>
            <a:r>
              <a:rPr lang="en-US">
                <a:cs typeface="Calibri"/>
              </a:rPr>
              <a:t>, values, and tables are needed. They produce runoff retention, runoff values, and flood volume. The main focus of the project was the rainfall depth- with it being a singular value in the original model and then changing it later.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205880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run the invest model, these </a:t>
            </a:r>
            <a:r>
              <a:rPr lang="en-US" err="1">
                <a:cs typeface="Calibri"/>
              </a:rPr>
              <a:t>rasters</a:t>
            </a:r>
            <a:r>
              <a:rPr lang="en-US">
                <a:cs typeface="Calibri"/>
              </a:rPr>
              <a:t>, values, and tables are needed. They produce runoff retention, runoff values, and flood volume. The main focus of the project was the rainfall depth- with it being a singular value in the original model and then changing it later.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79337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The main methodology of this project was the model alteration where we </a:t>
            </a:r>
            <a:r>
              <a:rPr lang="en-US"/>
              <a:t>created a new .</a:t>
            </a:r>
            <a:r>
              <a:rPr lang="en-US" err="1"/>
              <a:t>py</a:t>
            </a:r>
            <a:r>
              <a:rPr lang="en-US"/>
              <a:t> model based on the original InVEST model and altered the model input and raster calculation by changing rainfall input from single value to raster, aligning and resampling LULC, soil type, and rainfall raster images, and modifying flood runoff/retention calculation code for rainfall array input. </a:t>
            </a:r>
            <a:endParaRPr lang="en-US">
              <a:cs typeface="Calibri"/>
            </a:endParaRPr>
          </a:p>
          <a:p>
            <a:endParaRPr lang="en-US">
              <a:cs typeface="Calibri"/>
            </a:endParaRPr>
          </a:p>
          <a:p>
            <a:r>
              <a:rPr lang="en-US">
                <a:cs typeface="Calibri"/>
              </a:rPr>
              <a:t>--- icons from </a:t>
            </a:r>
            <a:r>
              <a:rPr lang="en-US" err="1">
                <a:cs typeface="Calibri"/>
              </a:rPr>
              <a:t>powerpoint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8220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validate the modified model, we </a:t>
            </a:r>
            <a:r>
              <a:rPr lang="en-US"/>
              <a:t>acquired coincident Sentinel-1 SAR images during the event, Performed water classification to derive flood extent mapping and combine it with DEM to derive flood depth map, and then Compared satellite-based flood depth from results from two UFRM models</a:t>
            </a:r>
            <a:endParaRPr lang="en-US">
              <a:cs typeface="Calibri"/>
            </a:endParaRPr>
          </a:p>
          <a:p>
            <a:r>
              <a:rPr lang="en-US">
                <a:cs typeface="Calibri"/>
              </a:rPr>
              <a:t>**icons from PowerPoint</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90946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members of the Team, Son Do and Jessica Besnier. Son graduated with his masters from University of Houston in December 2022 and Jessica is a second year PhD student at the University of Virginia.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3039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showcase the outputs that the model produces. There are four separate pieces of information that we can look at. First, the model estimates runoff in mm calculated by the curve number method which is used with the biophysical table. Additionally, the runoff retention per pixel and in m3 across the watershed. All three of these outputs come in raster file and can be visualized in ArcGIS. The final output is the flood risk service shapefile. This includes the average runoff retention, sum of retention volumes and flood volume per sub watershed.</a:t>
            </a:r>
            <a:endParaRPr lang="en-US" b="1">
              <a:cs typeface="Calibri"/>
            </a:endParaRPr>
          </a:p>
          <a:p>
            <a:endParaRPr lang="en-US" b="1">
              <a:cs typeface="Calibri"/>
            </a:endParaRPr>
          </a:p>
          <a:p>
            <a:r>
              <a:rPr lang="en-US" b="1"/>
              <a:t>Parameter log</a:t>
            </a:r>
            <a:r>
              <a:rPr lang="en-US"/>
              <a:t>: Each time the model is run, a text (.txt) file will be created in the Workspace. The file will list the parameter values and output messages for that run and will be named according to the service, the date and time. When contacting </a:t>
            </a:r>
            <a:r>
              <a:rPr lang="en-US" err="1"/>
              <a:t>NatCap</a:t>
            </a:r>
            <a:r>
              <a:rPr lang="en-US"/>
              <a:t> about errors in a model run, please include the parameter log.</a:t>
            </a:r>
            <a:endParaRPr lang="en-US">
              <a:cs typeface="Calibri"/>
            </a:endParaRPr>
          </a:p>
          <a:p>
            <a:pPr marL="171450" indent="-171450">
              <a:buFont typeface="Arial,Sans-Serif"/>
              <a:buChar char="•"/>
            </a:pPr>
            <a:r>
              <a:rPr lang="en-US" b="1" err="1"/>
              <a:t>Runoff_retention.tif</a:t>
            </a:r>
            <a:r>
              <a:rPr lang="en-US"/>
              <a:t>: raster with runoff retention values (no unit, relative to precipitation volume). Calculated from equation </a:t>
            </a:r>
            <a:r>
              <a:rPr lang="en-US">
                <a:hlinkClick r:id="rId3"/>
              </a:rPr>
              <a:t>(117)</a:t>
            </a:r>
            <a:r>
              <a:rPr lang="en-US"/>
              <a:t>.</a:t>
            </a:r>
          </a:p>
          <a:p>
            <a:pPr marL="171450" indent="-171450">
              <a:buFont typeface="Arial,Sans-Serif"/>
              <a:buChar char="•"/>
            </a:pPr>
            <a:r>
              <a:rPr lang="en-US" b="1"/>
              <a:t>Runoff_retention_m3.tif</a:t>
            </a:r>
            <a:r>
              <a:rPr lang="en-US"/>
              <a:t>: raster with runoff retention values (in �3). Calculated from equation </a:t>
            </a:r>
            <a:r>
              <a:rPr lang="en-US">
                <a:hlinkClick r:id="rId4"/>
              </a:rPr>
              <a:t>(118)</a:t>
            </a:r>
            <a:r>
              <a:rPr lang="en-US"/>
              <a:t>.</a:t>
            </a:r>
          </a:p>
          <a:p>
            <a:pPr marL="171450" indent="-171450">
              <a:buFont typeface="Arial,Sans-Serif"/>
              <a:buChar char="•"/>
            </a:pPr>
            <a:r>
              <a:rPr lang="en-US" b="1" err="1"/>
              <a:t>Q_mm.tif</a:t>
            </a:r>
            <a:r>
              <a:rPr lang="en-US"/>
              <a:t>: raster with runoff values (mm). Calculated from equation </a:t>
            </a:r>
            <a:r>
              <a:rPr lang="en-US">
                <a:hlinkClick r:id="rId5"/>
              </a:rPr>
              <a:t>(115)</a:t>
            </a:r>
            <a:r>
              <a:rPr lang="en-US"/>
              <a:t>.</a:t>
            </a:r>
          </a:p>
          <a:p>
            <a:pPr marL="171450" indent="-171450">
              <a:buFont typeface="Arial,Sans-Serif"/>
              <a:buChar char="•"/>
            </a:pPr>
            <a:r>
              <a:rPr lang="en-US" b="1" err="1"/>
              <a:t>flood_risk_service.shp</a:t>
            </a:r>
            <a:r>
              <a:rPr lang="en-US"/>
              <a:t>: Shapefile with results in the attribute table:</a:t>
            </a:r>
          </a:p>
          <a:p>
            <a:pPr marL="628650" lvl="1" indent="-171450">
              <a:buFont typeface="Arial,Sans-Serif"/>
              <a:buChar char="•"/>
            </a:pPr>
            <a:r>
              <a:rPr lang="en-US" b="1" err="1"/>
              <a:t>rnf_rt_idx</a:t>
            </a:r>
            <a:r>
              <a:rPr lang="en-US"/>
              <a:t>: average of runoff retention values (��) per watershed</a:t>
            </a:r>
          </a:p>
          <a:p>
            <a:pPr marL="628650" lvl="1" indent="-171450">
              <a:buFont typeface="Arial,Sans-Serif"/>
              <a:buChar char="•"/>
            </a:pPr>
            <a:r>
              <a:rPr lang="en-US" b="1"/>
              <a:t>rnf_rt_m3</a:t>
            </a:r>
            <a:r>
              <a:rPr lang="en-US"/>
              <a:t>: sum of runoff retention volumes (�_�3�), in �3, per watershed.</a:t>
            </a:r>
          </a:p>
          <a:p>
            <a:pPr marL="628650" lvl="1" indent="-171450">
              <a:buFont typeface="Arial,Sans-Serif"/>
              <a:buChar char="•"/>
            </a:pPr>
            <a:r>
              <a:rPr lang="en-US" b="1" err="1"/>
              <a:t>flood_vol</a:t>
            </a:r>
            <a:r>
              <a:rPr lang="en-US"/>
              <a:t>: The flood volume (Q_m3, equation </a:t>
            </a:r>
            <a:r>
              <a:rPr lang="en-US">
                <a:hlinkClick r:id="rId6"/>
              </a:rPr>
              <a:t>(119)</a:t>
            </a:r>
            <a:r>
              <a:rPr lang="en-US"/>
              <a:t>) per watershed.</a:t>
            </a:r>
          </a:p>
          <a:p>
            <a:pPr marL="628650" lvl="1" indent="-171450">
              <a:buFont typeface="Arial,Sans-Serif"/>
              <a:buChar char="•"/>
            </a:pPr>
            <a:endParaRPr lang="en-US"/>
          </a:p>
          <a:p>
            <a:pPr marL="628650" lvl="1" indent="-171450">
              <a:buFont typeface="Arial,Sans-Serif"/>
              <a:buChar char="•"/>
            </a:pPr>
            <a:endParaRPr lang="en-US">
              <a:cs typeface="Calibri"/>
            </a:endParaRPr>
          </a:p>
          <a:p>
            <a:pPr marL="628650" lvl="1" indent="-171450">
              <a:buFont typeface="Arial,Sans-Serif"/>
              <a:buChar char="•"/>
            </a:pPr>
            <a:r>
              <a:rPr lang="en-US">
                <a:cs typeface="Calibri"/>
              </a:rPr>
              <a:t>The equations are from the model website: </a:t>
            </a:r>
            <a:r>
              <a:rPr lang="en-US">
                <a:hlinkClick r:id="rId7"/>
              </a:rPr>
              <a:t>https://invest-userguide.readthedocs.io/en/latest/urban_flood_mitigation.html</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9658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The flood volume increased 231% between the two inputs showing that the model is sensitive to the rainfall input.</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950657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Since the model gives us various outputs, we looked into the Flood Volume per sub watershed (m3), discharge per pixel (mm), and the runoff retention percentage per pixel.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419114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Since the model gives us various outputs, we looked into the Flood Volume per sub watershed (m3), discharge per pixel (mm), and the runoff retention percentage per pixel. </a:t>
            </a:r>
          </a:p>
          <a:p>
            <a:endParaRPr lang="en-US"/>
          </a:p>
          <a:p>
            <a:r>
              <a:rPr lang="en-US"/>
              <a:t>On average, the runoff retention volume increasing by 135% showing that the model is sensitive to the rainfall input.</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22972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main limitations with InVEST is the inability to input spatially variable precipitation data. Instead of being able to input a raster with various precipitation values, you can only input one value for the entire shapefile. </a:t>
            </a:r>
            <a:r>
              <a:rPr lang="en-US"/>
              <a:t>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cs typeface="Calibri"/>
            </a:endParaRPr>
          </a:p>
          <a:p>
            <a:r>
              <a:rPr lang="en-US">
                <a:ea typeface="Calibri"/>
                <a:cs typeface="Calibri"/>
              </a:rPr>
              <a:t>*photos made by </a:t>
            </a:r>
            <a:r>
              <a:rPr lang="en-US" err="1">
                <a:ea typeface="Calibri"/>
                <a:cs typeface="Calibri"/>
              </a:rPr>
              <a:t>DEVELOPers</a:t>
            </a:r>
            <a:r>
              <a:rPr lang="en-US">
                <a:ea typeface="Calibri"/>
                <a:cs typeface="Calibri"/>
              </a:rPr>
              <a:t> in ArcGIS</a:t>
            </a:r>
          </a:p>
          <a:p>
            <a:endParaRPr lang="en-US">
              <a:ea typeface="Calibri"/>
              <a:cs typeface="Calibri"/>
            </a:endParaRPr>
          </a:p>
          <a:p>
            <a:r>
              <a:rPr lang="en-US">
                <a:ea typeface="Calibri"/>
                <a:cs typeface="Calibri"/>
              </a:rPr>
              <a:t>As you can see in the photos, there is a large difference in rainfall values over a county and without the spatial variability, a lot of information is missing.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19171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pictures are the discharge or the flood volume of water in 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404619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pictures are the discharge or the flood volume of water in mm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406273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shows the runoff retention index (or percentage) across the county showing that there is greater runoff retention on the left side of the county than the right country. The left image is the improved model which better estimates the runoff. </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665529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shows the runoff retention index (or percentage) across the county showing that there is greater runoff retention on the left side of the county than the right country. The left image is the improved model which better estimates the runoff.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475324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show the flood volume per sub watershed across the entire basin with both the improved (modified) model and the maximum rainfall (original) model. As you can see the modified model estimates the volumes significantly lower than the original model. </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81603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presentation of our work will begin with a model overview detailing the previous capabilities of the </a:t>
            </a:r>
            <a:r>
              <a:rPr lang="en-US" dirty="0" err="1">
                <a:cs typeface="Calibri"/>
              </a:rPr>
              <a:t>InVEST</a:t>
            </a:r>
            <a:r>
              <a:rPr lang="en-US" dirty="0">
                <a:cs typeface="Calibri"/>
              </a:rPr>
              <a:t> Model, then head into objectives of the project, then the project locations, data, methods, results, conclusions, errors, future work, and end with acknowledgements. </a:t>
            </a:r>
          </a:p>
          <a:p>
            <a:endParaRPr lang="en-US">
              <a:cs typeface="Calibri"/>
            </a:endParaRPr>
          </a:p>
          <a:p>
            <a:endParaRPr lang="en-US">
              <a:cs typeface="Calibri"/>
            </a:endParaRPr>
          </a:p>
          <a:p>
            <a:r>
              <a:rPr lang="en-US" dirty="0"/>
              <a:t>------------------------------Image Information Below ------------------------------</a:t>
            </a:r>
            <a:endParaRPr lang="en-US" dirty="0">
              <a:cs typeface="Calibri"/>
            </a:endParaRPr>
          </a:p>
          <a:p>
            <a:r>
              <a:rPr lang="en-US" dirty="0"/>
              <a:t>•Image Credit: George Hodan – Public Domain Photos</a:t>
            </a:r>
            <a:endParaRPr lang="en-US" dirty="0">
              <a:cs typeface="Calibri"/>
            </a:endParaRPr>
          </a:p>
          <a:p>
            <a:r>
              <a:rPr lang="en-US" dirty="0"/>
              <a:t>•Image Source: </a:t>
            </a:r>
            <a:r>
              <a:rPr lang="en-US" dirty="0">
                <a:hlinkClick r:id="rId3"/>
              </a:rPr>
              <a:t>https://www.publicdomainpictures.net/en/view-image.php?image=199484&amp;picture=potop&amp;jazyk=RO</a:t>
            </a:r>
            <a:r>
              <a:rPr lang="en-US" dirty="0"/>
              <a:t>  - public domain free download; used under Creative Commons license </a:t>
            </a:r>
            <a:r>
              <a:rPr lang="en-US" dirty="0">
                <a:hlinkClick r:id="rId4"/>
              </a:rPr>
              <a:t>CC0 1.0</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rainfall for the storm event on August 22nd 2017.</a:t>
            </a:r>
          </a:p>
          <a:p>
            <a:endParaRPr lang="en-US">
              <a:cs typeface="Calibri"/>
            </a:endParaRPr>
          </a:p>
          <a:p>
            <a:r>
              <a:rPr lang="en-US">
                <a:cs typeface="Calibri"/>
              </a:rPr>
              <a:t>One of the main limitations with InVEST is the inability to input spatially variable precipitation data. Instead of being able to input a raster with various precipitation values, you can only input one value for the entire shapefile. </a:t>
            </a:r>
            <a:r>
              <a:rPr lang="en-US"/>
              <a:t>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cs typeface="Calibri"/>
            </a:endParaRPr>
          </a:p>
          <a:p>
            <a:r>
              <a:rPr lang="en-US">
                <a:ea typeface="Calibri"/>
                <a:cs typeface="Calibri"/>
              </a:rPr>
              <a:t>*photos made by </a:t>
            </a:r>
            <a:r>
              <a:rPr lang="en-US" err="1">
                <a:ea typeface="Calibri"/>
                <a:cs typeface="Calibri"/>
              </a:rPr>
              <a:t>DEVELOPers</a:t>
            </a:r>
            <a:r>
              <a:rPr lang="en-US">
                <a:ea typeface="Calibri"/>
                <a:cs typeface="Calibri"/>
              </a:rPr>
              <a:t> in ArcGIS</a:t>
            </a:r>
          </a:p>
          <a:p>
            <a:endParaRPr lang="en-US">
              <a:ea typeface="Calibri"/>
              <a:cs typeface="Calibri"/>
            </a:endParaRPr>
          </a:p>
          <a:p>
            <a:r>
              <a:rPr lang="en-US">
                <a:ea typeface="Calibri"/>
                <a:cs typeface="Calibri"/>
              </a:rPr>
              <a:t>As you can see in the photos, there is a large difference in rainfall values over a county and without the spatial variability, a lot of information is missing. </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1534447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 the discharge in both models. Since the rainfall was so high and the lowest rainfall across the entire basin was 110 mm, the difference between these images in minimal, however present.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965566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 the runoff retention in m3 across the entire county with both the original and modified model. There is more retention on throughout the original model also showing that it overpredicts the runoff.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52352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show the runoff retention index on August 22 2017. The yellow is less retention whereas the blue is the higher retention percentage.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196469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flood volume results showing some difference between the two models.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4207835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a:solidFill>
                  <a:srgbClr val="4A8FBD"/>
                </a:solidFill>
                <a:latin typeface="+mn-lt"/>
              </a:rPr>
              <a:t>Since no in-situ inundation extent or flood depth data could be found for the AOI, we have to rely on satellite-based flood map to cross-compare with the results from the InVEST UFRM model. Unfortunately, there is no Sentinel-1 SAR image over the AOI that is coincident with the more significant fluvial flood event such as one on August 22</a:t>
            </a:r>
            <a:r>
              <a:rPr lang="en-US" sz="1200" baseline="30000">
                <a:solidFill>
                  <a:srgbClr val="4A8FBD"/>
                </a:solidFill>
                <a:latin typeface="+mn-lt"/>
              </a:rPr>
              <a:t>nd</a:t>
            </a:r>
            <a:r>
              <a:rPr lang="en-US" sz="1200">
                <a:solidFill>
                  <a:srgbClr val="4A8FBD"/>
                </a:solidFill>
                <a:latin typeface="+mn-lt"/>
              </a:rPr>
              <a:t> 2017. Therefore, we chose one during a low-to-moderate flood event which happens on June 15</a:t>
            </a:r>
            <a:r>
              <a:rPr lang="en-US" sz="1200" baseline="30000">
                <a:solidFill>
                  <a:srgbClr val="4A8FBD"/>
                </a:solidFill>
                <a:latin typeface="+mn-lt"/>
              </a:rPr>
              <a:t>th</a:t>
            </a:r>
            <a:r>
              <a:rPr lang="en-US" sz="1200">
                <a:solidFill>
                  <a:srgbClr val="4A8FBD"/>
                </a:solidFill>
                <a:latin typeface="+mn-lt"/>
              </a:rPr>
              <a:t> 2019. It is worth noting that the flood map derived from Sentinel-1 images contain lots of uncertainty from shadows from buildings and trees, surface roughness effect from rain and wind</a:t>
            </a:r>
          </a:p>
          <a:p>
            <a:pPr marL="0" marR="0" lvl="0" indent="0" algn="l" defTabSz="914400">
              <a:lnSpc>
                <a:spcPct val="150000"/>
              </a:lnSpc>
              <a:spcBef>
                <a:spcPts val="0"/>
              </a:spcBef>
              <a:spcAft>
                <a:spcPts val="0"/>
              </a:spcAft>
              <a:buClrTx/>
              <a:buSzTx/>
              <a:buFont typeface="Arial" panose="020B0604020202020204" pitchFamily="34" charset="0"/>
              <a:buNone/>
              <a:tabLst/>
              <a:defRPr/>
            </a:pPr>
            <a:endParaRPr lang="en-US" sz="1200">
              <a:solidFill>
                <a:srgbClr val="4A8FBD"/>
              </a:solidFill>
              <a:latin typeface="+mn-lt"/>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mn-lt"/>
              </a:rPr>
              <a:t>we performed two SAR image pre-processing steps before the intensity images could be used for water mapping: Speckle noise filtering and radiometric slope correction. Speckle appears in SAR images as granular noise because of the interference of waves reflected from many out-of-phase elementary scatterers within the same resolution cell. In addition, due to the side-looking angle of the SAR instrument, geometric distortions such as layover, shadow, and foreshortening often occur in SAR imagery. Therefore, a radiometric slope correction using a DEM is also often employed for SAR image pre-processing.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b="0" i="0">
              <a:solidFill>
                <a:srgbClr val="000000"/>
              </a:solidFill>
              <a:effectLst/>
              <a:latin typeface="+mn-lt"/>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a:solidFill>
                <a:srgbClr val="4A8FBD"/>
              </a:solidFill>
              <a:latin typeface="+mn-lt"/>
            </a:endParaRPr>
          </a:p>
          <a:p>
            <a:pPr marL="0" indent="0">
              <a:lnSpc>
                <a:spcPct val="150000"/>
              </a:lnSpc>
              <a:buFont typeface="Arial" panose="020B0604020202020204" pitchFamily="34" charset="0"/>
              <a:buNone/>
            </a:pPr>
            <a:endParaRPr lang="en-US" sz="1200">
              <a:solidFill>
                <a:srgbClr val="4A8FBD"/>
              </a:solidFill>
              <a:latin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82201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a:solidFill>
                      <a:schemeClr val="tx1">
                        <a:lumMod val="75000"/>
                        <a:lumOff val="25000"/>
                      </a:schemeClr>
                    </a:solidFill>
                    <a:latin typeface="+mn-lt"/>
                  </a:rPr>
                  <a:t>Initially, we chose Edge Otsu thresholding </a:t>
                </a:r>
                <a:r>
                  <a:rPr lang="en-US" sz="1200" b="0" i="0">
                    <a:solidFill>
                      <a:srgbClr val="000000"/>
                    </a:solidFill>
                    <a:effectLst/>
                    <a:latin typeface="+mn-lt"/>
                  </a:rPr>
                  <a:t>define and buffer the edges (assuming to be water) before sampling the histogram for traditional Otsu thresholding to classify water and non-water. However, A lot of highway and flat land pixels are misclassified as water since they also have similar backscatter intensity as water. Therefore, we used a different change detection method for water mapping. We chose a method called z-score mapping, which calculate how much SAR intensity in the flood image deviate from average SAR intensity during the dry season. The water extent map from Z-score change detection is more realistic and therefore will be used for cross-comparison with InVEST UFRM</a:t>
                </a:r>
                <a:endParaRPr lang="en-US" sz="1200" b="0" i="0">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r>
                  <a:rPr lang="en-US" sz="1200" b="1" i="1">
                    <a:solidFill>
                      <a:schemeClr val="tx1">
                        <a:lumMod val="75000"/>
                        <a:lumOff val="25000"/>
                      </a:schemeClr>
                    </a:solidFill>
                    <a:latin typeface="+mn-lt"/>
                  </a:rPr>
                  <a:t>Z-score image calculation:</a:t>
                </a:r>
              </a:p>
              <a:p>
                <a:pPr/>
                <a14:m>
                  <m:oMathPara xmlns:m="http://schemas.openxmlformats.org/officeDocument/2006/math">
                    <m:oMathParaPr>
                      <m:jc m:val="centerGroup"/>
                    </m:oMathParaPr>
                    <m:oMath xmlns:m="http://schemas.openxmlformats.org/officeDocument/2006/math">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b="0" i="0" smtClean="0">
                              <a:solidFill>
                                <a:schemeClr val="tx1">
                                  <a:lumMod val="75000"/>
                                  <a:lumOff val="25000"/>
                                </a:schemeClr>
                              </a:solidFill>
                              <a:latin typeface="+mn-lt"/>
                            </a:rPr>
                            <m:t>Z</m:t>
                          </m:r>
                        </m:e>
                        <m:sub>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i="0" smtClean="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rPr>
                                <m:t>0</m:t>
                              </m:r>
                            </m:sub>
                          </m:sSub>
                        </m:sub>
                      </m:sSub>
                      <m:r>
                        <m:rPr>
                          <m:nor/>
                        </m:rPr>
                        <a:rPr lang="en-US" sz="1200" i="0" smtClean="0">
                          <a:solidFill>
                            <a:schemeClr val="tx1">
                              <a:lumMod val="75000"/>
                              <a:lumOff val="25000"/>
                            </a:schemeClr>
                          </a:solidFill>
                          <a:latin typeface="+mn-lt"/>
                          <a:ea typeface="Cambria Math" panose="02040503050406030204" pitchFamily="18" charset="0"/>
                        </a:rPr>
                        <m:t>=</m:t>
                      </m:r>
                      <m:f>
                        <m:fPr>
                          <m:ctrlPr>
                            <a:rPr lang="en-US" sz="120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b>
                            <m:sSubPr>
                              <m:ctrlPr>
                                <a:rPr lang="en-US" sz="1200" i="1">
                                  <a:solidFill>
                                    <a:schemeClr val="tx1">
                                      <a:lumMod val="75000"/>
                                      <a:lumOff val="25000"/>
                                    </a:schemeClr>
                                  </a:solidFill>
                                  <a:latin typeface="Cambria Math" panose="02040503050406030204" pitchFamily="18" charset="0"/>
                                </a:rPr>
                              </m:ctrlPr>
                            </m:sSub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Sub>
                          <m:r>
                            <m:rPr>
                              <m:nor/>
                            </m:rPr>
                            <a:rPr lang="en-US" sz="1200" b="0" i="0" smtClean="0">
                              <a:solidFill>
                                <a:schemeClr val="tx1">
                                  <a:lumMod val="75000"/>
                                  <a:lumOff val="25000"/>
                                </a:schemeClr>
                              </a:solidFill>
                              <a:latin typeface="+mn-lt"/>
                            </a:rPr>
                            <m:t>− </m:t>
                          </m:r>
                          <m:acc>
                            <m:accPr>
                              <m:chr m:val="̅"/>
                              <m:ctrlPr>
                                <a:rPr lang="en-US" sz="1200" b="0" i="1" smtClean="0">
                                  <a:solidFill>
                                    <a:schemeClr val="tx1">
                                      <a:lumMod val="75000"/>
                                      <a:lumOff val="25000"/>
                                    </a:schemeClr>
                                  </a:solidFill>
                                  <a:latin typeface="Cambria Math" panose="02040503050406030204" pitchFamily="18" charset="0"/>
                                </a:rPr>
                              </m:ctrlPr>
                            </m:accPr>
                            <m:e>
                              <m:sSubSup>
                                <m:sSubSupPr>
                                  <m:ctrlPr>
                                    <a:rPr lang="en-US" sz="1200" b="0" i="1" smtClean="0">
                                      <a:solidFill>
                                        <a:schemeClr val="tx1">
                                          <a:lumMod val="75000"/>
                                          <a:lumOff val="25000"/>
                                        </a:schemeClr>
                                      </a:solidFill>
                                      <a:latin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rPr>
                                    <m:t>0</m:t>
                                  </m:r>
                                </m:sub>
                                <m:sup>
                                  <m:r>
                                    <m:rPr>
                                      <m:nor/>
                                    </m:rPr>
                                    <a:rPr lang="en-US" sz="1200" b="0" i="0" smtClean="0">
                                      <a:solidFill>
                                        <a:schemeClr val="tx1">
                                          <a:lumMod val="75000"/>
                                          <a:lumOff val="25000"/>
                                        </a:schemeClr>
                                      </a:solidFill>
                                      <a:latin typeface="+mn-lt"/>
                                    </a:rPr>
                                    <m:t>Dry</m:t>
                                  </m:r>
                                </m:sup>
                              </m:sSubSup>
                            </m:e>
                          </m:acc>
                          <m:r>
                            <m:rPr>
                              <m:nor/>
                            </m:rPr>
                            <a:rPr lang="en-US" sz="1200" b="0" i="0" smtClean="0">
                              <a:solidFill>
                                <a:schemeClr val="tx1">
                                  <a:lumMod val="75000"/>
                                  <a:lumOff val="25000"/>
                                </a:schemeClr>
                              </a:solidFill>
                              <a:latin typeface="+mn-lt"/>
                            </a:rPr>
                            <m:t> </m:t>
                          </m:r>
                        </m:num>
                        <m:den>
                          <m:r>
                            <m:rPr>
                              <m:nor/>
                            </m:rPr>
                            <a:rPr lang="en-US" sz="1200" b="0" i="0" smtClean="0">
                              <a:solidFill>
                                <a:schemeClr val="tx1">
                                  <a:lumMod val="75000"/>
                                  <a:lumOff val="25000"/>
                                </a:schemeClr>
                              </a:solidFill>
                              <a:latin typeface="+mn-lt"/>
                              <a:ea typeface="Cambria Math" panose="02040503050406030204" pitchFamily="18" charset="0"/>
                            </a:rPr>
                            <m:t>std</m:t>
                          </m:r>
                          <m:r>
                            <m:rPr>
                              <m:nor/>
                            </m:rPr>
                            <a:rPr lang="en-US" sz="1200" b="0" i="0" smtClean="0">
                              <a:solidFill>
                                <a:schemeClr val="tx1">
                                  <a:lumMod val="75000"/>
                                  <a:lumOff val="25000"/>
                                </a:schemeClr>
                              </a:solidFill>
                              <a:latin typeface="+mn-lt"/>
                              <a:ea typeface="Cambria Math" panose="02040503050406030204" pitchFamily="18" charset="0"/>
                            </a:rPr>
                            <m:t>(</m:t>
                          </m:r>
                          <m:sSubSup>
                            <m:sSubSupPr>
                              <m:ctrlPr>
                                <a:rPr lang="en-US" sz="1200"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ea typeface="Cambria Math" panose="02040503050406030204" pitchFamily="18" charset="0"/>
                                </a:rPr>
                                <m:t>0</m:t>
                              </m:r>
                            </m:sub>
                            <m:sup>
                              <m:r>
                                <m:rPr>
                                  <m:nor/>
                                </m:rPr>
                                <a:rPr lang="en-US" sz="1200" b="0" i="0" smtClean="0">
                                  <a:solidFill>
                                    <a:schemeClr val="tx1">
                                      <a:lumMod val="75000"/>
                                      <a:lumOff val="25000"/>
                                    </a:schemeClr>
                                  </a:solidFill>
                                  <a:latin typeface="+mn-lt"/>
                                  <a:ea typeface="Cambria Math" panose="02040503050406030204" pitchFamily="18" charset="0"/>
                                </a:rPr>
                                <m:t>Dry</m:t>
                              </m:r>
                            </m:sup>
                          </m:sSubSup>
                          <m:r>
                            <m:rPr>
                              <m:nor/>
                            </m:rPr>
                            <a:rPr lang="en-US" sz="1200" b="0" i="0" smtClean="0">
                              <a:solidFill>
                                <a:schemeClr val="tx1">
                                  <a:lumMod val="75000"/>
                                  <a:lumOff val="25000"/>
                                </a:schemeClr>
                              </a:solidFill>
                              <a:latin typeface="+mn-lt"/>
                              <a:ea typeface="Cambria Math" panose="02040503050406030204" pitchFamily="18" charset="0"/>
                            </a:rPr>
                            <m:t>)</m:t>
                          </m:r>
                        </m:den>
                      </m:f>
                    </m:oMath>
                  </m:oMathPara>
                </a14:m>
                <a:endParaRPr lang="en-US" sz="1200">
                  <a:solidFill>
                    <a:schemeClr val="tx1">
                      <a:lumMod val="75000"/>
                      <a:lumOff val="25000"/>
                    </a:schemeClr>
                  </a:solidFill>
                  <a:latin typeface="+mn-lt"/>
                </a:endParaRPr>
              </a:p>
              <a:p>
                <a:pPr marL="171450" indent="-171450">
                  <a:buFont typeface="Arial" panose="020B0604020202020204" pitchFamily="34" charset="0"/>
                  <a:buChar char="•"/>
                </a:pPr>
                <a14:m>
                  <m:oMath xmlns:m="http://schemas.openxmlformats.org/officeDocument/2006/math">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Sub>
                    <m:r>
                      <m:rPr>
                        <m:nor/>
                      </m:rPr>
                      <a:rPr lang="en-US" sz="1200" b="0" i="0" smtClean="0">
                        <a:solidFill>
                          <a:schemeClr val="tx1">
                            <a:lumMod val="75000"/>
                            <a:lumOff val="25000"/>
                          </a:schemeClr>
                        </a:solidFill>
                        <a:latin typeface="+mn-lt"/>
                      </a:rPr>
                      <m:t>:</m:t>
                    </m:r>
                  </m:oMath>
                </a14:m>
                <a:r>
                  <a:rPr lang="en-US" sz="1200">
                    <a:solidFill>
                      <a:schemeClr val="tx1">
                        <a:lumMod val="75000"/>
                        <a:lumOff val="25000"/>
                      </a:schemeClr>
                    </a:solidFill>
                    <a:latin typeface="+mn-lt"/>
                  </a:rPr>
                  <a:t> target SAR intensity image, </a:t>
                </a:r>
              </a:p>
              <a:p>
                <a:pPr marL="171450" indent="-171450">
                  <a:buFont typeface="Arial" panose="020B0604020202020204" pitchFamily="34" charset="0"/>
                  <a:buChar char="•"/>
                </a:pPr>
                <a14:m>
                  <m:oMath xmlns:m="http://schemas.openxmlformats.org/officeDocument/2006/math">
                    <m:acc>
                      <m:accPr>
                        <m:chr m:val="̅"/>
                        <m:ctrlPr>
                          <a:rPr lang="en-US" sz="1200" i="1">
                            <a:solidFill>
                              <a:schemeClr val="tx1">
                                <a:lumMod val="75000"/>
                                <a:lumOff val="25000"/>
                              </a:schemeClr>
                            </a:solidFill>
                            <a:latin typeface="Cambria Math" panose="02040503050406030204" pitchFamily="18" charset="0"/>
                          </a:rPr>
                        </m:ctrlPr>
                      </m:accPr>
                      <m:e>
                        <m:sSubSup>
                          <m:sSubSupPr>
                            <m:ctrlPr>
                              <a:rPr lang="en-US" sz="1200" i="1">
                                <a:solidFill>
                                  <a:schemeClr val="tx1">
                                    <a:lumMod val="75000"/>
                                    <a:lumOff val="25000"/>
                                  </a:schemeClr>
                                </a:solidFill>
                                <a:latin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up>
                            <m:r>
                              <m:rPr>
                                <m:nor/>
                              </m:rPr>
                              <a:rPr lang="en-US" sz="1200" i="0">
                                <a:solidFill>
                                  <a:schemeClr val="tx1">
                                    <a:lumMod val="75000"/>
                                    <a:lumOff val="25000"/>
                                  </a:schemeClr>
                                </a:solidFill>
                                <a:latin typeface="+mn-lt"/>
                              </a:rPr>
                              <m:t>Dry</m:t>
                            </m:r>
                          </m:sup>
                        </m:sSubSup>
                      </m:e>
                    </m:acc>
                  </m:oMath>
                </a14:m>
                <a:r>
                  <a:rPr lang="en-US" sz="1200">
                    <a:solidFill>
                      <a:schemeClr val="tx1">
                        <a:lumMod val="75000"/>
                        <a:lumOff val="25000"/>
                      </a:schemeClr>
                    </a:solidFill>
                    <a:latin typeface="+mn-lt"/>
                  </a:rPr>
                  <a:t> &amp; </a:t>
                </a:r>
                <a14:m>
                  <m:oMath xmlns:m="http://schemas.openxmlformats.org/officeDocument/2006/math">
                    <m:r>
                      <m:rPr>
                        <m:nor/>
                      </m:rPr>
                      <a:rPr lang="en-US" sz="1200" i="0">
                        <a:solidFill>
                          <a:schemeClr val="tx1">
                            <a:lumMod val="75000"/>
                            <a:lumOff val="25000"/>
                          </a:schemeClr>
                        </a:solidFill>
                        <a:latin typeface="+mn-lt"/>
                        <a:ea typeface="Cambria Math" panose="02040503050406030204" pitchFamily="18" charset="0"/>
                      </a:rPr>
                      <m:t>std</m:t>
                    </m:r>
                    <m:d>
                      <m:dPr>
                        <m:ctrlPr>
                          <a:rPr lang="en-US" sz="1200" i="1">
                            <a:solidFill>
                              <a:schemeClr val="tx1">
                                <a:lumMod val="75000"/>
                                <a:lumOff val="25000"/>
                              </a:schemeClr>
                            </a:solidFill>
                            <a:latin typeface="Cambria Math" panose="02040503050406030204" pitchFamily="18" charset="0"/>
                            <a:ea typeface="Cambria Math" panose="02040503050406030204" pitchFamily="18" charset="0"/>
                          </a:rPr>
                        </m:ctrlPr>
                      </m:dPr>
                      <m:e>
                        <m:sSubSup>
                          <m:sSubSupPr>
                            <m:ctrlPr>
                              <a:rPr lang="en-US" sz="1200" i="1">
                                <a:solidFill>
                                  <a:schemeClr val="tx1">
                                    <a:lumMod val="75000"/>
                                    <a:lumOff val="25000"/>
                                  </a:schemeClr>
                                </a:solidFill>
                                <a:latin typeface="Cambria Math" panose="02040503050406030204" pitchFamily="18" charset="0"/>
                                <a:ea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ea typeface="Cambria Math" panose="02040503050406030204" pitchFamily="18" charset="0"/>
                              </a:rPr>
                              <m:t>0</m:t>
                            </m:r>
                          </m:sub>
                          <m:sup>
                            <m:r>
                              <m:rPr>
                                <m:nor/>
                              </m:rPr>
                              <a:rPr lang="en-US" sz="1200" i="0">
                                <a:solidFill>
                                  <a:schemeClr val="tx1">
                                    <a:lumMod val="75000"/>
                                    <a:lumOff val="25000"/>
                                  </a:schemeClr>
                                </a:solidFill>
                                <a:latin typeface="+mn-lt"/>
                                <a:ea typeface="Cambria Math" panose="02040503050406030204" pitchFamily="18" charset="0"/>
                              </a:rPr>
                              <m:t>Dry</m:t>
                            </m:r>
                          </m:sup>
                        </m:sSubSup>
                      </m:e>
                    </m:d>
                  </m:oMath>
                </a14:m>
                <a:r>
                  <a:rPr lang="en-US" sz="1200">
                    <a:solidFill>
                      <a:schemeClr val="tx1">
                        <a:lumMod val="75000"/>
                        <a:lumOff val="25000"/>
                      </a:schemeClr>
                    </a:solidFill>
                    <a:latin typeface="+mn-lt"/>
                  </a:rPr>
                  <a:t>: mean and standard deviation of dry-time SAR intensity images</a:t>
                </a:r>
              </a:p>
              <a:p>
                <a:pPr marL="171450" indent="-171450">
                  <a:buFont typeface="Arial" panose="020B0604020202020204" pitchFamily="34" charset="0"/>
                  <a:buChar char="•"/>
                </a:pPr>
                <a:endParaRPr lang="en-US" sz="1200">
                  <a:solidFill>
                    <a:schemeClr val="tx1">
                      <a:lumMod val="75000"/>
                      <a:lumOff val="2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indent="0">
                  <a:buFont typeface="Arial" panose="020B0604020202020204" pitchFamily="34" charset="0"/>
                  <a:buNone/>
                </a:pPr>
                <a:endParaRPr lang="en-US" sz="1200">
                  <a:solidFill>
                    <a:schemeClr val="tx1">
                      <a:lumMod val="75000"/>
                      <a:lumOff val="25000"/>
                    </a:schemeClr>
                  </a:solidFill>
                  <a:latin typeface="+mn-lt"/>
                </a:endParaRPr>
              </a:p>
              <a:p>
                <a:endParaRPr lang="en-US">
                  <a:cs typeface="Calibri"/>
                </a:endParaRPr>
              </a:p>
            </p:txBody>
          </p:sp>
        </mc:Choice>
        <mc:Fallback xmlns="">
          <p:sp>
            <p:nvSpPr>
              <p:cNvPr id="3" name="Notes Placeholder 2"/>
              <p:cNvSpPr>
                <a:spLocks noGrp="1"/>
              </p:cNvSpPr>
              <p:nvPr>
                <p:ph type="body" idx="1"/>
              </p:nvPr>
            </p:nvSpPr>
            <p:spPr/>
            <p:txBody>
              <a:bodyPr/>
              <a:lstStyle/>
              <a:p>
                <a:r>
                  <a:rPr lang="en-US" sz="1200" b="0" i="0">
                    <a:solidFill>
                      <a:schemeClr val="tx1">
                        <a:lumMod val="75000"/>
                        <a:lumOff val="25000"/>
                      </a:schemeClr>
                    </a:solidFill>
                    <a:latin typeface="+mn-lt"/>
                  </a:rPr>
                  <a:t>Initially, we chose Edge Otsu thresholding </a:t>
                </a:r>
                <a:r>
                  <a:rPr lang="en-US" sz="1200" b="0" i="0">
                    <a:solidFill>
                      <a:srgbClr val="000000"/>
                    </a:solidFill>
                    <a:effectLst/>
                    <a:latin typeface="+mn-lt"/>
                  </a:rPr>
                  <a:t>define and buffer the edges (assuming to be water) before sampling the histogram for traditional Otsu thresholding to classify water and non-water. However, A lot of highway and flat land pixels are misclassified as water since they also have similar backscatter intensity as water. Therefore, we used a different change detection method for water mapping. We chose a method called z-score mapping, which calculate how much SAR intensity in the flood image deviate from average SAR intensity during the dry season. The water extent map from Z-score change detection is more realistic and therefore will be used for cross-comparison with InVEST UFRM</a:t>
                </a:r>
                <a:endParaRPr lang="en-US" sz="1200" b="0" i="0">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r>
                  <a:rPr lang="en-US" sz="1200" b="1" i="1">
                    <a:solidFill>
                      <a:schemeClr val="tx1">
                        <a:lumMod val="75000"/>
                        <a:lumOff val="25000"/>
                      </a:schemeClr>
                    </a:solidFill>
                    <a:latin typeface="+mn-lt"/>
                  </a:rPr>
                  <a:t>Z-score image calculation:</a:t>
                </a:r>
              </a:p>
              <a:p>
                <a:pPr/>
                <a:r>
                  <a:rPr lang="en-US" sz="1200" b="0" i="0">
                    <a:solidFill>
                      <a:schemeClr val="tx1">
                        <a:lumMod val="75000"/>
                        <a:lumOff val="25000"/>
                      </a:schemeClr>
                    </a:solidFill>
                    <a:latin typeface="+mn-lt"/>
                  </a:rPr>
                  <a:t>"Z</a:t>
                </a:r>
                <a:r>
                  <a:rPr lang="en-US" sz="1200" b="0" i="0">
                    <a:solidFill>
                      <a:schemeClr val="tx1">
                        <a:lumMod val="75000"/>
                        <a:lumOff val="25000"/>
                      </a:schemeClr>
                    </a:solidFill>
                    <a:latin typeface="Cambria Math" panose="02040503050406030204" pitchFamily="18" charset="0"/>
                  </a:rPr>
                  <a:t>" _(</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b="0" i="0">
                    <a:solidFill>
                      <a:schemeClr val="tx1">
                        <a:lumMod val="75000"/>
                        <a:lumOff val="25000"/>
                      </a:schemeClr>
                    </a:solidFill>
                    <a:latin typeface="+mn-lt"/>
                    <a:ea typeface="Cambria Math" panose="02040503050406030204" pitchFamily="18" charset="0"/>
                  </a:rPr>
                  <a:t>"</a:t>
                </a:r>
                <a:r>
                  <a:rPr lang="en-US" sz="1200" b="0" i="0">
                    <a:solidFill>
                      <a:schemeClr val="tx1">
                        <a:lumMod val="75000"/>
                        <a:lumOff val="25000"/>
                      </a:schemeClr>
                    </a:solidFill>
                    <a:latin typeface="+mn-lt"/>
                  </a:rPr>
                  <a:t>0</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i="0">
                    <a:solidFill>
                      <a:schemeClr val="tx1">
                        <a:lumMod val="75000"/>
                        <a:lumOff val="25000"/>
                      </a:schemeClr>
                    </a:solidFill>
                    <a:latin typeface="Cambria Math" panose="02040503050406030204" pitchFamily="18" charset="0"/>
                  </a:rPr>
                  <a:t> </a:t>
                </a:r>
                <a:r>
                  <a:rPr lang="en-US" sz="120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 "− </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_</a:t>
                </a:r>
                <a:r>
                  <a:rPr lang="en-US" sz="1200" b="0" i="0">
                    <a:solidFill>
                      <a:schemeClr val="tx1">
                        <a:lumMod val="75000"/>
                        <a:lumOff val="25000"/>
                      </a:schemeClr>
                    </a:solidFill>
                    <a:latin typeface="+mn-lt"/>
                    <a:ea typeface="Cambria Math" panose="02040503050406030204" pitchFamily="18" charset="0"/>
                  </a:rPr>
                  <a:t>"</a:t>
                </a:r>
                <a:r>
                  <a:rPr lang="en-US" sz="1200" b="0" i="0">
                    <a:solidFill>
                      <a:schemeClr val="tx1">
                        <a:lumMod val="75000"/>
                        <a:lumOff val="25000"/>
                      </a:schemeClr>
                    </a:solidFill>
                    <a:latin typeface="+mn-lt"/>
                  </a:rPr>
                  <a:t>0</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"Dry</a:t>
                </a:r>
                <a:r>
                  <a:rPr lang="en-US" sz="1200" b="0" i="0">
                    <a:solidFill>
                      <a:schemeClr val="tx1">
                        <a:lumMod val="75000"/>
                        <a:lumOff val="25000"/>
                      </a:schemeClr>
                    </a:solidFill>
                    <a:latin typeface="Cambria Math" panose="02040503050406030204" pitchFamily="18" charset="0"/>
                  </a:rPr>
                  <a:t>"  ) ̅</a:t>
                </a:r>
                <a:r>
                  <a:rPr lang="en-US" sz="1200" b="0" i="0">
                    <a:solidFill>
                      <a:schemeClr val="tx1">
                        <a:lumMod val="75000"/>
                        <a:lumOff val="25000"/>
                      </a:schemeClr>
                    </a:solidFill>
                    <a:latin typeface="+mn-lt"/>
                  </a:rPr>
                  <a:t>" </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b="0" i="0">
                    <a:solidFill>
                      <a:schemeClr val="tx1">
                        <a:lumMod val="75000"/>
                        <a:lumOff val="25000"/>
                      </a:schemeClr>
                    </a:solidFill>
                    <a:latin typeface="+mn-lt"/>
                    <a:ea typeface="Cambria Math" panose="02040503050406030204" pitchFamily="18" charset="0"/>
                  </a:rPr>
                  <a:t>"std(</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_</a:t>
                </a:r>
                <a:r>
                  <a:rPr lang="en-US" sz="1200" b="0" i="0">
                    <a:solidFill>
                      <a:schemeClr val="tx1">
                        <a:lumMod val="75000"/>
                        <a:lumOff val="25000"/>
                      </a:schemeClr>
                    </a:solidFill>
                    <a:latin typeface="+mn-lt"/>
                    <a:ea typeface="Cambria Math" panose="02040503050406030204" pitchFamily="18" charset="0"/>
                  </a:rPr>
                  <a:t>"0</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"Dry</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endParaRPr lang="en-US" sz="1200">
                  <a:solidFill>
                    <a:schemeClr val="tx1">
                      <a:lumMod val="75000"/>
                      <a:lumOff val="25000"/>
                    </a:schemeClr>
                  </a:solidFill>
                  <a:latin typeface="+mn-lt"/>
                </a:endParaRPr>
              </a:p>
              <a:p>
                <a:pPr marL="171450" indent="-171450">
                  <a:buFont typeface="Arial" panose="020B0604020202020204" pitchFamily="34" charset="0"/>
                  <a:buChar char="•"/>
                </a:pP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 </a:t>
                </a:r>
                <a:r>
                  <a:rPr lang="en-US" sz="1200" b="0" i="0">
                    <a:solidFill>
                      <a:schemeClr val="tx1">
                        <a:lumMod val="75000"/>
                        <a:lumOff val="25000"/>
                      </a:schemeClr>
                    </a:solidFill>
                    <a:latin typeface="Cambria Math" panose="02040503050406030204" pitchFamily="18" charset="0"/>
                  </a:rPr>
                  <a:t>":</a:t>
                </a:r>
                <a:r>
                  <a:rPr lang="en-US" sz="1200" b="0" i="0">
                    <a:solidFill>
                      <a:schemeClr val="tx1">
                        <a:lumMod val="75000"/>
                        <a:lumOff val="25000"/>
                      </a:schemeClr>
                    </a:solidFill>
                    <a:latin typeface="+mn-lt"/>
                  </a:rPr>
                  <a:t>"</a:t>
                </a:r>
                <a:r>
                  <a:rPr lang="en-US" sz="1200">
                    <a:solidFill>
                      <a:schemeClr val="tx1">
                        <a:lumMod val="75000"/>
                        <a:lumOff val="25000"/>
                      </a:schemeClr>
                    </a:solidFill>
                    <a:latin typeface="+mn-lt"/>
                  </a:rPr>
                  <a:t> target SAR intensity image, </a:t>
                </a:r>
              </a:p>
              <a:p>
                <a:pPr marL="171450" indent="-171450">
                  <a:buFont typeface="Arial" panose="020B0604020202020204" pitchFamily="34" charset="0"/>
                  <a:buChar char="•"/>
                </a:pPr>
                <a:r>
                  <a:rPr lang="en-US" sz="1200" i="0">
                    <a:solidFill>
                      <a:schemeClr val="tx1">
                        <a:lumMod val="75000"/>
                        <a:lumOff val="25000"/>
                      </a:schemeClr>
                    </a:solidFill>
                    <a:latin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i="0">
                    <a:solidFill>
                      <a:schemeClr val="tx1">
                        <a:lumMod val="75000"/>
                        <a:lumOff val="25000"/>
                      </a:schemeClr>
                    </a:solidFill>
                    <a:latin typeface="+mn-lt"/>
                  </a:rPr>
                  <a:t>"Dry</a:t>
                </a:r>
                <a:r>
                  <a:rPr lang="en-US" sz="1200" i="0">
                    <a:solidFill>
                      <a:schemeClr val="tx1">
                        <a:lumMod val="75000"/>
                        <a:lumOff val="25000"/>
                      </a:schemeClr>
                    </a:solidFill>
                    <a:latin typeface="Cambria Math" panose="02040503050406030204" pitchFamily="18" charset="0"/>
                  </a:rPr>
                  <a:t>"  ) ̅</a:t>
                </a:r>
                <a:r>
                  <a:rPr lang="en-US" sz="1200">
                    <a:solidFill>
                      <a:schemeClr val="tx1">
                        <a:lumMod val="75000"/>
                        <a:lumOff val="25000"/>
                      </a:schemeClr>
                    </a:solidFill>
                    <a:latin typeface="+mn-lt"/>
                  </a:rPr>
                  <a:t> &amp; </a:t>
                </a:r>
                <a:r>
                  <a:rPr lang="en-US" sz="1200" i="0">
                    <a:solidFill>
                      <a:schemeClr val="tx1">
                        <a:lumMod val="75000"/>
                        <a:lumOff val="25000"/>
                      </a:schemeClr>
                    </a:solidFill>
                    <a:latin typeface="Cambria Math" panose="02040503050406030204" pitchFamily="18" charset="0"/>
                    <a:ea typeface="Cambria Math" panose="02040503050406030204" pitchFamily="18" charset="0"/>
                  </a:rPr>
                  <a:t>"std" (</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"0</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i="0">
                    <a:solidFill>
                      <a:schemeClr val="tx1">
                        <a:lumMod val="75000"/>
                        <a:lumOff val="25000"/>
                      </a:schemeClr>
                    </a:solidFill>
                    <a:latin typeface="+mn-lt"/>
                    <a:ea typeface="Cambria Math" panose="02040503050406030204" pitchFamily="18" charset="0"/>
                  </a:rPr>
                  <a:t>"Dry</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a:solidFill>
                      <a:schemeClr val="tx1">
                        <a:lumMod val="75000"/>
                        <a:lumOff val="25000"/>
                      </a:schemeClr>
                    </a:solidFill>
                    <a:latin typeface="+mn-lt"/>
                  </a:rPr>
                  <a:t>: mean and standard deviation of dry-time SAR intensity images</a:t>
                </a:r>
              </a:p>
              <a:p>
                <a:pPr marL="171450" indent="-171450">
                  <a:buFont typeface="Arial" panose="020B0604020202020204" pitchFamily="34" charset="0"/>
                  <a:buChar char="•"/>
                </a:pPr>
                <a:endParaRPr lang="en-US" sz="1200">
                  <a:solidFill>
                    <a:schemeClr val="tx1">
                      <a:lumMod val="75000"/>
                      <a:lumOff val="2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indent="0">
                  <a:buFont typeface="Arial" panose="020B0604020202020204" pitchFamily="34" charset="0"/>
                  <a:buNone/>
                </a:pPr>
                <a:endParaRPr lang="en-US" sz="1200">
                  <a:solidFill>
                    <a:schemeClr val="tx1">
                      <a:lumMod val="75000"/>
                      <a:lumOff val="25000"/>
                    </a:schemeClr>
                  </a:solidFill>
                  <a:latin typeface="+mn-lt"/>
                </a:endParaRPr>
              </a:p>
              <a:p>
                <a:endParaRPr lang="en-US">
                  <a:cs typeface="Calibri"/>
                </a:endParaRPr>
              </a:p>
            </p:txBody>
          </p:sp>
        </mc:Fallback>
      </mc:AlternateContent>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3489325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pictures are the discharge or the flood volume of water in mm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a:p>
            <a:endParaRPr lang="en-US"/>
          </a:p>
          <a:p>
            <a:r>
              <a:rPr lang="en-US"/>
              <a:t>Most of the flood pixel in from Sentinel-1 are the area next to Missouri River, which could be the result of pluvial flooding from river discharge overflowing. Since the model focuses more on fluvial flooding for high rainfall, neither model could predict the flooding presented in satellite-derived flood map. However, the satellite-derived flood map confirms the overestimation of flooding in the original model and proves that the modified model is more realistic</a:t>
            </a: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photos made by </a:t>
            </a:r>
            <a:r>
              <a:rPr lang="en-US" err="1">
                <a:ea typeface="Calibri"/>
                <a:cs typeface="Calibri"/>
              </a:rPr>
              <a:t>DEVELOPers</a:t>
            </a:r>
            <a:r>
              <a:rPr lang="en-US">
                <a:ea typeface="Calibri"/>
                <a:cs typeface="Calibri"/>
              </a:rPr>
              <a:t> in ArcGIS pro</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3030920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improved the </a:t>
            </a:r>
            <a:r>
              <a:rPr lang="en-US" dirty="0" err="1"/>
              <a:t>InVEST</a:t>
            </a:r>
            <a:r>
              <a:rPr lang="en-US" dirty="0"/>
              <a:t> UFRM by adding the ability to input GPM or other raster precipitation data, thus improving the accuracy of the model. This model can have widespread use and various applications, even to those who don't have extensive background in remote sensing. </a:t>
            </a:r>
          </a:p>
          <a:p>
            <a:endParaRPr lang="en-US">
              <a:cs typeface="Calibri"/>
            </a:endParaRPr>
          </a:p>
          <a:p>
            <a:endParaRPr lang="en-US"/>
          </a:p>
          <a:p>
            <a:r>
              <a:rPr lang="en-US" dirty="0"/>
              <a:t>Image: From </a:t>
            </a:r>
            <a:r>
              <a:rPr lang="en-US" dirty="0" err="1"/>
              <a:t>Unsplash</a:t>
            </a:r>
            <a:r>
              <a:rPr lang="en-US" dirty="0"/>
              <a:t> stock photos, </a:t>
            </a:r>
            <a:r>
              <a:rPr lang="en-US" b="1" dirty="0"/>
              <a:t>Nastya </a:t>
            </a:r>
            <a:r>
              <a:rPr lang="en-US" b="1" dirty="0" err="1"/>
              <a:t>Dulhiier</a:t>
            </a:r>
            <a:endParaRPr lang="en-US" b="1" dirty="0">
              <a:cs typeface="Calibri"/>
            </a:endParaRPr>
          </a:p>
          <a:p>
            <a:r>
              <a:rPr lang="en-US" dirty="0" err="1"/>
              <a:t>Url</a:t>
            </a:r>
            <a:r>
              <a:rPr lang="en-US" dirty="0"/>
              <a:t>:   </a:t>
            </a:r>
            <a:r>
              <a:rPr lang="en-US" dirty="0">
                <a:hlinkClick r:id="rId3"/>
              </a:rPr>
              <a:t>https://unsplash.com/photos/FBZgAUe2278</a:t>
            </a:r>
            <a:r>
              <a:rPr lang="en-US" dirty="0"/>
              <a:t> Free to use under the </a:t>
            </a:r>
            <a:r>
              <a:rPr lang="en-US" dirty="0" err="1"/>
              <a:t>Unsplash</a:t>
            </a:r>
            <a:r>
              <a:rPr lang="en-US" dirty="0"/>
              <a:t> License </a:t>
            </a:r>
            <a:r>
              <a:rPr lang="en-US" dirty="0">
                <a:hlinkClick r:id="rId4"/>
              </a:rPr>
              <a:t>https://unsplash.com/license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237771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the errors and limitations of this project were that the model is challenging to implement as only minimum number of variables are looked at. Additionally, the model doesn't account for hydraulic flow, elevation, sewer infrastructure, fluvial flooding, or social vulnerability. The spatial resolution introduces uncertainty with GPM. Lastly, the changes in curve number and impervious surface could be incorrect. </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89155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urban flooding? Urban Flooding is when there is an influx of water from a storm which exceeds the capacity of the drainage system to move the water which results in the water having no where to go and become flood runoff. Not only is urban flooding bad for the economy and infrastructure, but it also can spread diseases, contaminate water supply, and destroy ecosystems. </a:t>
            </a:r>
          </a:p>
          <a:p>
            <a:endParaRPr lang="en-US" dirty="0">
              <a:cs typeface="Calibri"/>
            </a:endParaRPr>
          </a:p>
          <a:p>
            <a:r>
              <a:rPr lang="en-US" dirty="0">
                <a:cs typeface="Calibri"/>
              </a:rPr>
              <a:t>Image: From </a:t>
            </a:r>
            <a:r>
              <a:rPr lang="en-US" dirty="0" err="1">
                <a:cs typeface="Calibri"/>
              </a:rPr>
              <a:t>Unsplash</a:t>
            </a:r>
            <a:r>
              <a:rPr lang="en-US" dirty="0">
                <a:cs typeface="Calibri"/>
              </a:rPr>
              <a:t> stock photos, Sadiq </a:t>
            </a:r>
            <a:r>
              <a:rPr lang="en-US" dirty="0" err="1">
                <a:cs typeface="Calibri"/>
              </a:rPr>
              <a:t>Nafee</a:t>
            </a:r>
            <a:endParaRPr lang="en-US" dirty="0">
              <a:cs typeface="Calibri"/>
            </a:endParaRPr>
          </a:p>
          <a:p>
            <a:r>
              <a:rPr lang="en-US" dirty="0">
                <a:cs typeface="Calibri"/>
              </a:rPr>
              <a:t>Url: </a:t>
            </a:r>
            <a:r>
              <a:rPr lang="en-US" dirty="0">
                <a:hlinkClick r:id="rId3"/>
              </a:rPr>
              <a:t>https://unsplash.com/photos/nrnd1-fTsdQ</a:t>
            </a:r>
            <a:r>
              <a:rPr lang="en-US" dirty="0"/>
              <a:t>  Photo used under </a:t>
            </a:r>
            <a:r>
              <a:rPr lang="en-US" dirty="0" err="1"/>
              <a:t>Unsplash</a:t>
            </a:r>
            <a:r>
              <a:rPr lang="en-US" dirty="0"/>
              <a:t> License: https://unsplash.com/license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39980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forward, some improvements that can be made on this model are to downscale GPM in order to increase the spatial variability of the input precipitation raster. Currently, GPM raster spatial resolution (10 km) is still quite large compared to other raster resolution (30 m). Many academic studies were conducted in downscaling GPM precipitation using DEM and NDVI with random forest regression.  Downscaling precipitation will further improve the model since it is very sensitive to change in precipitation input. Also, curve number derivation method used in the model is good for impervious surface but might not be accurate for area with high infiltration/low imperviousness. Incorporating infiltration calculation to the model for region with low imperviousness will further improve the model. </a:t>
            </a:r>
          </a:p>
          <a:p>
            <a:endParaRPr lang="en-US"/>
          </a:p>
          <a:p>
            <a:r>
              <a:rPr lang="en-US"/>
              <a:t>With any project, further validation improves the accuracy and dependability of models. Since we couldn’t find a good in-situ dataset for the AOI, we have to rely on satellite-based flood mapping which contains many uncertainties. More in-depth validation with overserved data is necessary to confirm the accuracy of the model. Lastly, application in other locations, such as Richmond Virginia and Sacramento California will allow more individuals to work with this model, improve it, and utilize the results. </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410118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would like to acknowledge Dr. Venkat Lakshmi and Dr. Kent Ross for their assistance and guidance throughout this project. We would also like to thank our PC fellows for their assistance throughout the project, especially with our deliverables. We would also like to thanks the MA disasters team for their project which guided us through our project and for letting us use their data and preliminary results for continued improvement. Finally, we'd like to acknowledge and thank our Node Fellow, Caroline Williams for all her help throughout this program. </a:t>
            </a:r>
          </a:p>
        </p:txBody>
      </p:sp>
      <p:sp>
        <p:nvSpPr>
          <p:cNvPr id="4" name="Slide Number Placeholder 3"/>
          <p:cNvSpPr>
            <a:spLocks noGrp="1"/>
          </p:cNvSpPr>
          <p:nvPr>
            <p:ph type="sldNum" sz="quarter" idx="10"/>
          </p:nvPr>
        </p:nvSpPr>
        <p:spPr/>
        <p:txBody>
          <a:bodyPr/>
          <a:lstStyle/>
          <a:p>
            <a:fld id="{66EE4239-191D-4388-B0F5-1C5222233620}" type="slidenum">
              <a:rPr lang="en-US" smtClean="0"/>
              <a:t>41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datasets, purpose, data, source, and resolution for all data used in this project. The raster's, GPM, Soil type, and land cover were used as inputs into the model whereas the curve number was inputted into the biophysical table to relate the soil group and land cover to the runoff retention rate. The DEMs were used for watershed delineation. </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1476102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showcase the outputs that the model produces. There are four separate pieces of information that we can look at. First, the model estimates runoff in mm calculated by the curve number method which is used with the biophysical table. Additionally, the runoff retention per pixel and in m3 across the watershed. All three of these outputs come in raster file and can be visualized in ArcGIS. The final output is the flood risk service shapefile. This includes the average runoff retention, sum of retention volumes and flood volume per sub watershed.</a:t>
            </a:r>
            <a:endParaRPr lang="en-US" b="1">
              <a:cs typeface="Calibri"/>
            </a:endParaRPr>
          </a:p>
          <a:p>
            <a:endParaRPr lang="en-US" b="1">
              <a:cs typeface="Calibri"/>
            </a:endParaRPr>
          </a:p>
          <a:p>
            <a:r>
              <a:rPr lang="en-US" b="1"/>
              <a:t>Parameter log</a:t>
            </a:r>
            <a:r>
              <a:rPr lang="en-US"/>
              <a:t>: Each time the model is run, a text (.txt) file will be created in the Workspace. The file will list the parameter values and output messages for that run and will be named according to the service, the date and time. When contacting </a:t>
            </a:r>
            <a:r>
              <a:rPr lang="en-US" err="1"/>
              <a:t>NatCap</a:t>
            </a:r>
            <a:r>
              <a:rPr lang="en-US"/>
              <a:t> about errors in a model run, please include the parameter log.</a:t>
            </a:r>
            <a:endParaRPr lang="en-US">
              <a:cs typeface="Calibri"/>
            </a:endParaRPr>
          </a:p>
          <a:p>
            <a:pPr marL="171450" indent="-171450">
              <a:buFont typeface="Arial,Sans-Serif"/>
              <a:buChar char="•"/>
            </a:pPr>
            <a:r>
              <a:rPr lang="en-US" b="1" err="1"/>
              <a:t>Runoff_retention.tif</a:t>
            </a:r>
            <a:r>
              <a:rPr lang="en-US"/>
              <a:t>: raster with runoff retention values (no unit, relative to precipitation volume). Calculated from equation </a:t>
            </a:r>
            <a:r>
              <a:rPr lang="en-US">
                <a:hlinkClick r:id="rId3"/>
              </a:rPr>
              <a:t>(117)</a:t>
            </a:r>
            <a:r>
              <a:rPr lang="en-US"/>
              <a:t>.</a:t>
            </a:r>
          </a:p>
          <a:p>
            <a:pPr marL="171450" indent="-171450">
              <a:buFont typeface="Arial,Sans-Serif"/>
              <a:buChar char="•"/>
            </a:pPr>
            <a:r>
              <a:rPr lang="en-US" b="1"/>
              <a:t>Runoff_retention_m3.tif</a:t>
            </a:r>
            <a:r>
              <a:rPr lang="en-US"/>
              <a:t>: raster with runoff retention values (in �3). Calculated from equation </a:t>
            </a:r>
            <a:r>
              <a:rPr lang="en-US">
                <a:hlinkClick r:id="rId4"/>
              </a:rPr>
              <a:t>(118)</a:t>
            </a:r>
            <a:r>
              <a:rPr lang="en-US"/>
              <a:t>.</a:t>
            </a:r>
          </a:p>
          <a:p>
            <a:pPr marL="171450" indent="-171450">
              <a:buFont typeface="Arial,Sans-Serif"/>
              <a:buChar char="•"/>
            </a:pPr>
            <a:r>
              <a:rPr lang="en-US" b="1" err="1"/>
              <a:t>Q_mm.tif</a:t>
            </a:r>
            <a:r>
              <a:rPr lang="en-US"/>
              <a:t>: raster with runoff values (mm). Calculated from equation </a:t>
            </a:r>
            <a:r>
              <a:rPr lang="en-US">
                <a:hlinkClick r:id="rId5"/>
              </a:rPr>
              <a:t>(115)</a:t>
            </a:r>
            <a:r>
              <a:rPr lang="en-US"/>
              <a:t>.</a:t>
            </a:r>
          </a:p>
          <a:p>
            <a:pPr marL="171450" indent="-171450">
              <a:buFont typeface="Arial,Sans-Serif"/>
              <a:buChar char="•"/>
            </a:pPr>
            <a:r>
              <a:rPr lang="en-US" b="1" err="1"/>
              <a:t>flood_risk_service.shp</a:t>
            </a:r>
            <a:r>
              <a:rPr lang="en-US"/>
              <a:t>: Shapefile with results in the attribute table:</a:t>
            </a:r>
          </a:p>
          <a:p>
            <a:pPr marL="628650" lvl="1" indent="-171450">
              <a:buFont typeface="Arial,Sans-Serif"/>
              <a:buChar char="•"/>
            </a:pPr>
            <a:r>
              <a:rPr lang="en-US" b="1" err="1"/>
              <a:t>rnf_rt_idx</a:t>
            </a:r>
            <a:r>
              <a:rPr lang="en-US"/>
              <a:t>: average of runoff retention values (��) per watershed</a:t>
            </a:r>
          </a:p>
          <a:p>
            <a:pPr marL="628650" lvl="1" indent="-171450">
              <a:buFont typeface="Arial,Sans-Serif"/>
              <a:buChar char="•"/>
            </a:pPr>
            <a:r>
              <a:rPr lang="en-US" b="1"/>
              <a:t>rnf_rt_m3</a:t>
            </a:r>
            <a:r>
              <a:rPr lang="en-US"/>
              <a:t>: sum of runoff retention volumes (�_�3�), in �3, per watershed.</a:t>
            </a:r>
          </a:p>
          <a:p>
            <a:pPr marL="628650" lvl="1" indent="-171450">
              <a:buFont typeface="Arial,Sans-Serif"/>
              <a:buChar char="•"/>
            </a:pPr>
            <a:r>
              <a:rPr lang="en-US" b="1" err="1"/>
              <a:t>flood_vol</a:t>
            </a:r>
            <a:r>
              <a:rPr lang="en-US"/>
              <a:t>: The flood volume (Q_m3, equation </a:t>
            </a:r>
            <a:r>
              <a:rPr lang="en-US">
                <a:hlinkClick r:id="rId6"/>
              </a:rPr>
              <a:t>(119)</a:t>
            </a:r>
            <a:r>
              <a:rPr lang="en-US"/>
              <a:t>) per watershed.</a:t>
            </a:r>
          </a:p>
          <a:p>
            <a:pPr marL="628650" lvl="1" indent="-171450">
              <a:buFont typeface="Arial,Sans-Serif"/>
              <a:buChar char="•"/>
            </a:pPr>
            <a:endParaRPr lang="en-US"/>
          </a:p>
          <a:p>
            <a:pPr marL="628650" lvl="1" indent="-171450">
              <a:buFont typeface="Arial,Sans-Serif"/>
              <a:buChar char="•"/>
            </a:pPr>
            <a:endParaRPr lang="en-US">
              <a:cs typeface="Calibri"/>
            </a:endParaRPr>
          </a:p>
          <a:p>
            <a:pPr marL="628650" lvl="1" indent="-171450">
              <a:buFont typeface="Arial,Sans-Serif"/>
              <a:buChar char="•"/>
            </a:pPr>
            <a:r>
              <a:rPr lang="en-US">
                <a:cs typeface="Calibri"/>
              </a:rPr>
              <a:t>The equations are from the model website: </a:t>
            </a:r>
            <a:r>
              <a:rPr lang="en-US">
                <a:hlinkClick r:id="rId7"/>
              </a:rPr>
              <a:t>https://invest-userguide.readthedocs.io/en/latest/urban_flood_mitigation.html</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402063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t>
            </a:r>
            <a:r>
              <a:rPr lang="en-US"/>
              <a:t>Integrated Valuation of Ecosystem Services and Tradeoffs (InVEST) Urban Flood Risk Mitigation Model </a:t>
            </a:r>
            <a:r>
              <a:rPr lang="en-US">
                <a:cs typeface="Calibri"/>
              </a:rPr>
              <a:t> is a flood model that calculates runoff retention and determined the amount of runoff per pixel—the model also calculated the potential economic damage and potential flood extent. The model takes various inputs such as precipitation, land cover, soil type, building footprint and other data input. </a:t>
            </a:r>
          </a:p>
          <a:p>
            <a:endParaRPr lang="en-US">
              <a:cs typeface="Calibri"/>
            </a:endParaRPr>
          </a:p>
          <a:p>
            <a:r>
              <a:rPr lang="en-US">
                <a:cs typeface="Calibri"/>
              </a:rPr>
              <a:t>*Icons came from PowerPoint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5020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InVEST Urban Flood Risk Model (*put in full fancy name*) is a flood model that calculates runoff retention and determined the amount of runoff per pixel—the model also calculated the potential economic damage and potential flood extent. The model takes various inputs such as precipitation, land cover, soil type, building footprint and other data input. The model relies on the curve number which determinates how much rainfall becomes  direct runoff and how much is retained based on the land cover and soil type of each pixel. From there, the model can look into the runoff retention and flood volume of pixels and sub-watershed within a watershed.</a:t>
            </a:r>
          </a:p>
          <a:p>
            <a:endParaRPr lang="en-US">
              <a:cs typeface="Calibri"/>
            </a:endParaRPr>
          </a:p>
          <a:p>
            <a:r>
              <a:rPr lang="en-US">
                <a:cs typeface="Calibri"/>
              </a:rPr>
              <a:t>*Icons came from PowerPoint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51562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InVEST Urban Flood Risk Model has been used in previous develop projects alongside environmental justice measures to determine if different areas and people groups are disproportionately affected by floods. It has also been used to determine areas where floods are prone. Additionally there have been a few applications of this model outside the US such as determining the vulnerability of coastal cities in Italy as well as for a city in India that experiences frequent flash floods. This model predicts where the greatest areas of runoff and discharge are within the study area.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56211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main limitations with InVEST is the inability to input spatially variable precipitation data. Instead of being able to input a raster with various precipitation values, you can only input one value for the entire shapefile. 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p>
          <a:p>
            <a:r>
              <a:rPr lang="en-US"/>
              <a:t>*photos made by </a:t>
            </a:r>
            <a:r>
              <a:rPr lang="en-US" err="1"/>
              <a:t>DEVELOPers</a:t>
            </a:r>
            <a:r>
              <a:rPr lang="en-US"/>
              <a:t> in ArcGIS</a:t>
            </a:r>
          </a:p>
          <a:p>
            <a:endParaRPr lang="en-US"/>
          </a:p>
          <a:p>
            <a:r>
              <a:rPr lang="en-US"/>
              <a:t>As you can see in the photos, there is a large difference in rainfall values over a county and without the spatial variability, a lot of information is missing.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02561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main objectives of this project was to improve the </a:t>
            </a:r>
            <a:r>
              <a:rPr lang="en-US" dirty="0" err="1">
                <a:ea typeface="Calibri"/>
                <a:cs typeface="Calibri"/>
              </a:rPr>
              <a:t>InVEST</a:t>
            </a:r>
            <a:r>
              <a:rPr lang="en-US" dirty="0">
                <a:ea typeface="Calibri"/>
                <a:cs typeface="Calibri"/>
              </a:rPr>
              <a:t> model by implementing spatially variable raster precipitation data into the model, analyzing the significance of the improvement by applying the improved model to the same location that it has been previously used, Kansas City assessing the improvements of the model. </a:t>
            </a:r>
          </a:p>
          <a:p>
            <a:endParaRPr lang="en-US" dirty="0">
              <a:ea typeface="Calibri"/>
              <a:cs typeface="Calibri"/>
            </a:endParaRPr>
          </a:p>
          <a:p>
            <a:r>
              <a:rPr lang="en-US" dirty="0">
                <a:ea typeface="Calibri"/>
                <a:cs typeface="Calibri"/>
              </a:rPr>
              <a:t>*The icons are from PowerPoint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552799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pic>
        <p:nvPicPr>
          <p:cNvPr id="6" name="Picture 5" descr="A picture containing text, tree, graffiti&#10;&#10;Description automatically generated">
            <a:extLst>
              <a:ext uri="{FF2B5EF4-FFF2-40B4-BE49-F238E27FC236}">
                <a16:creationId xmlns:a16="http://schemas.microsoft.com/office/drawing/2014/main" id="{004BEA02-312E-422A-9120-9F78F1D466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12" b="43869"/>
          <a:stretch/>
        </p:blipFill>
        <p:spPr>
          <a:xfrm>
            <a:off x="-2" y="1235521"/>
            <a:ext cx="12192002" cy="275409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236F99">
                    <a:alpha val="10000"/>
                  </a:srgbClr>
                </a:solidFill>
                <a:latin typeface="Century Gothic" panose="020B0502020202020204" pitchFamily="34" charset="0"/>
              </a:rPr>
              <a:t>ANNIVERSARY</a:t>
            </a:r>
            <a:endParaRPr lang="en-US" sz="2400" b="1" spc="4000" baseline="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hf hdr="0" ftr="0" dt="0"/>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1" y="1257300"/>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236F99"/>
                </a:solidFill>
                <a:latin typeface="Century Gothic"/>
              </a:rPr>
              <a:t>Study Area </a:t>
            </a:r>
            <a:r>
              <a:rPr lang="en-US" sz="3200" b="0" spc="0" baseline="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236F99"/>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hf hdr="0" ftr="0" dt="0"/>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B5_24B23E6E.xml"/><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3.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disc.gsfc.nasa.gov/datasets/GPM_3IMERGDF_06/summary" TargetMode="External"/><Relationship Id="rId7" Type="http://schemas.openxmlformats.org/officeDocument/2006/relationships/hyperlink" Target="https://www.sciencebase.gov/catalog/item/4f70aa9fe4b058caae3f8de5"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chrome-extension:/efaidnbmnnnibpcajpcglclefindmkaj/https:/directives.sc.egov.usda.gov/OpenNonWebContent.aspx?content=17752.wba" TargetMode="External"/><Relationship Id="rId5" Type="http://schemas.openxmlformats.org/officeDocument/2006/relationships/hyperlink" Target="https://data.nal.usda.gov/dataset/gridded-soil-survey-geographic-database-gssurgo" TargetMode="External"/><Relationship Id="rId4" Type="http://schemas.openxmlformats.org/officeDocument/2006/relationships/hyperlink" Target="https://www.usgs.gov/data/national-land-cover-database-nlcd-2019-product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err="1">
                <a:solidFill>
                  <a:srgbClr val="236F99"/>
                </a:solidFill>
                <a:latin typeface="Century Gothic"/>
              </a:rPr>
              <a:t>InVEST</a:t>
            </a:r>
            <a:r>
              <a:rPr lang="en-US" sz="3200" spc="0" dirty="0">
                <a:solidFill>
                  <a:srgbClr val="236F99"/>
                </a:solidFill>
                <a:latin typeface="Century Gothic"/>
              </a:rPr>
              <a:t> </a:t>
            </a:r>
            <a:r>
              <a:rPr lang="en-US" sz="3200" b="0" spc="0" baseline="0" dirty="0">
                <a:solidFill>
                  <a:srgbClr val="236F99"/>
                </a:solidFill>
                <a:latin typeface="Century Gothic"/>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Incorporating Earth Observation Data into the Integrated Valuation of Ecosystem Services and Tradeoffs (</a:t>
            </a:r>
            <a:r>
              <a:rPr lang="en-US" sz="2200" dirty="0" err="1">
                <a:solidFill>
                  <a:schemeClr val="tx1">
                    <a:lumMod val="75000"/>
                    <a:lumOff val="25000"/>
                  </a:schemeClr>
                </a:solidFill>
                <a:latin typeface="Century Gothic"/>
              </a:rPr>
              <a:t>InVEST</a:t>
            </a:r>
            <a:r>
              <a:rPr lang="en-US" sz="2200" dirty="0">
                <a:solidFill>
                  <a:schemeClr val="tx1">
                    <a:lumMod val="75000"/>
                    <a:lumOff val="25000"/>
                  </a:schemeClr>
                </a:solidFill>
                <a:latin typeface="Century Gothic"/>
              </a:rPr>
              <a:t>) Urban Flood Risk Mitigation Model Python API</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9310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Son Do</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Jessica Besnier</a:t>
            </a:r>
            <a:endParaRPr lang="en-US" sz="200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Pop-Up Project| Spring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D7AE2CBE-714F-24C3-7D32-9A5281BF1604}"/>
              </a:ext>
            </a:extLst>
          </p:cNvPr>
          <p:cNvPicPr>
            <a:picLocks noChangeAspect="1"/>
          </p:cNvPicPr>
          <p:nvPr/>
        </p:nvPicPr>
        <p:blipFill>
          <a:blip r:embed="rId3"/>
          <a:stretch>
            <a:fillRect/>
          </a:stretch>
        </p:blipFill>
        <p:spPr>
          <a:xfrm>
            <a:off x="2202544" y="1773313"/>
            <a:ext cx="5101771" cy="4272944"/>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75745"/>
            <a:ext cx="10910715" cy="58989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Project Locations</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Testing and Validation</a:t>
            </a:r>
          </a:p>
        </p:txBody>
      </p:sp>
      <p:sp>
        <p:nvSpPr>
          <p:cNvPr id="17" name="TextBox 16">
            <a:extLst>
              <a:ext uri="{FF2B5EF4-FFF2-40B4-BE49-F238E27FC236}">
                <a16:creationId xmlns:a16="http://schemas.microsoft.com/office/drawing/2014/main" id="{408289FF-27F9-6DFF-0D47-370B94AB2D9C}"/>
              </a:ext>
            </a:extLst>
          </p:cNvPr>
          <p:cNvSpPr txBox="1"/>
          <p:nvPr/>
        </p:nvSpPr>
        <p:spPr>
          <a:xfrm>
            <a:off x="629089" y="1211864"/>
            <a:ext cx="6629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Kansas City, Kansas (Wyandotte County)</a:t>
            </a:r>
            <a:endParaRPr lang="en-US" sz="2400">
              <a:solidFill>
                <a:schemeClr val="tx1">
                  <a:lumMod val="75000"/>
                  <a:lumOff val="25000"/>
                </a:schemeClr>
              </a:solidFill>
              <a:latin typeface="Century Gothic"/>
              <a:cs typeface="Calibri"/>
            </a:endParaRPr>
          </a:p>
        </p:txBody>
      </p:sp>
      <p:pic>
        <p:nvPicPr>
          <p:cNvPr id="20" name="Picture 19" descr="A picture containing icon&#10;&#10;Description automatically generated">
            <a:extLst>
              <a:ext uri="{FF2B5EF4-FFF2-40B4-BE49-F238E27FC236}">
                <a16:creationId xmlns:a16="http://schemas.microsoft.com/office/drawing/2014/main" id="{57434CDC-57D0-7040-3B6E-199F0E5066FF}"/>
              </a:ext>
            </a:extLst>
          </p:cNvPr>
          <p:cNvPicPr>
            <a:picLocks noChangeAspect="1"/>
          </p:cNvPicPr>
          <p:nvPr/>
        </p:nvPicPr>
        <p:blipFill>
          <a:blip r:embed="rId4"/>
          <a:stretch>
            <a:fillRect/>
          </a:stretch>
        </p:blipFill>
        <p:spPr>
          <a:xfrm>
            <a:off x="6823090" y="2426686"/>
            <a:ext cx="538126" cy="685919"/>
          </a:xfrm>
          <a:prstGeom prst="rect">
            <a:avLst/>
          </a:prstGeom>
        </p:spPr>
      </p:pic>
      <p:sp>
        <p:nvSpPr>
          <p:cNvPr id="22" name="TextBox 9">
            <a:extLst>
              <a:ext uri="{FF2B5EF4-FFF2-40B4-BE49-F238E27FC236}">
                <a16:creationId xmlns:a16="http://schemas.microsoft.com/office/drawing/2014/main" id="{0EC7CB49-D916-44BC-CAED-D32CCDA133C3}"/>
              </a:ext>
            </a:extLst>
          </p:cNvPr>
          <p:cNvSpPr txBox="1"/>
          <p:nvPr/>
        </p:nvSpPr>
        <p:spPr>
          <a:xfrm>
            <a:off x="6923094" y="2116162"/>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2E26C891-061B-3F15-AB1D-FEDD26B62E44}"/>
              </a:ext>
            </a:extLst>
          </p:cNvPr>
          <p:cNvSpPr txBox="1"/>
          <p:nvPr/>
        </p:nvSpPr>
        <p:spPr>
          <a:xfrm>
            <a:off x="7598761" y="2217661"/>
            <a:ext cx="42118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Calibri"/>
              </a:rPr>
              <a:t>Study Period:</a:t>
            </a:r>
            <a:endParaRPr lang="en-US">
              <a:solidFill>
                <a:schemeClr val="tx1">
                  <a:lumMod val="75000"/>
                  <a:lumOff val="25000"/>
                </a:schemeClr>
              </a:solidFill>
              <a:cs typeface="Calibri" panose="020F0502020204030204"/>
            </a:endParaRPr>
          </a:p>
          <a:p>
            <a:pPr marL="285750" indent="-285750">
              <a:buFont typeface="Calibri"/>
              <a:buChar char="-"/>
            </a:pPr>
            <a:r>
              <a:rPr lang="en-US" sz="2000">
                <a:solidFill>
                  <a:schemeClr val="tx1">
                    <a:lumMod val="75000"/>
                    <a:lumOff val="25000"/>
                  </a:schemeClr>
                </a:solidFill>
                <a:latin typeface="Century Gothic"/>
                <a:cs typeface="Calibri"/>
              </a:rPr>
              <a:t>Storm events in </a:t>
            </a:r>
            <a:r>
              <a:rPr lang="en-US" sz="2000" b="1">
                <a:solidFill>
                  <a:schemeClr val="tx1">
                    <a:lumMod val="75000"/>
                    <a:lumOff val="25000"/>
                  </a:schemeClr>
                </a:solidFill>
                <a:latin typeface="Century Gothic"/>
                <a:cs typeface="Calibri"/>
              </a:rPr>
              <a:t>August 2017</a:t>
            </a:r>
          </a:p>
          <a:p>
            <a:pPr marL="285750" indent="-285750">
              <a:buFont typeface="Calibri"/>
              <a:buChar char="-"/>
            </a:pPr>
            <a:r>
              <a:rPr lang="en-US" sz="2000">
                <a:solidFill>
                  <a:schemeClr val="tx1">
                    <a:lumMod val="75000"/>
                    <a:lumOff val="25000"/>
                  </a:schemeClr>
                </a:solidFill>
                <a:latin typeface="Century Gothic"/>
                <a:cs typeface="Calibri"/>
              </a:rPr>
              <a:t>Storm events in </a:t>
            </a:r>
            <a:r>
              <a:rPr lang="en-US" sz="2000" b="1">
                <a:solidFill>
                  <a:schemeClr val="tx1">
                    <a:lumMod val="75000"/>
                    <a:lumOff val="25000"/>
                  </a:schemeClr>
                </a:solidFill>
                <a:latin typeface="Century Gothic"/>
                <a:cs typeface="Calibri"/>
              </a:rPr>
              <a:t>June 2019</a:t>
            </a:r>
          </a:p>
        </p:txBody>
      </p:sp>
      <p:sp>
        <p:nvSpPr>
          <p:cNvPr id="14" name="TextBox 1">
            <a:extLst>
              <a:ext uri="{FF2B5EF4-FFF2-40B4-BE49-F238E27FC236}">
                <a16:creationId xmlns:a16="http://schemas.microsoft.com/office/drawing/2014/main" id="{BBBCAC62-BC47-3912-126E-7ED150048ED6}"/>
              </a:ext>
            </a:extLst>
          </p:cNvPr>
          <p:cNvSpPr txBox="1"/>
          <p:nvPr/>
        </p:nvSpPr>
        <p:spPr>
          <a:xfrm>
            <a:off x="7933779" y="3954035"/>
            <a:ext cx="3535198" cy="1220035"/>
          </a:xfrm>
          <a:prstGeom prst="rect">
            <a:avLst/>
          </a:prstGeom>
          <a:noFill/>
          <a:ln>
            <a:solidFill>
              <a:srgbClr val="236F99"/>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cs typeface="Calibri"/>
              </a:rPr>
              <a:t>**Will compare previous results to the improved model for sensitivity and statistical analysis</a:t>
            </a:r>
            <a:endParaRPr lang="en-US">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39FCEA0E-E2E3-8B5B-E157-29E712908531}"/>
              </a:ext>
            </a:extLst>
          </p:cNvPr>
          <p:cNvSpPr txBox="1"/>
          <p:nvPr/>
        </p:nvSpPr>
        <p:spPr>
          <a:xfrm>
            <a:off x="3154379" y="5576085"/>
            <a:ext cx="23803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pic>
        <p:nvPicPr>
          <p:cNvPr id="5" name="Picture 7" descr="Diagram, engineering drawing&#10;&#10;Description automatically generated">
            <a:extLst>
              <a:ext uri="{FF2B5EF4-FFF2-40B4-BE49-F238E27FC236}">
                <a16:creationId xmlns:a16="http://schemas.microsoft.com/office/drawing/2014/main" id="{A85B66CF-8D05-58CE-6CA2-AEA8383DB4F6}"/>
              </a:ext>
            </a:extLst>
          </p:cNvPr>
          <p:cNvPicPr>
            <a:picLocks noChangeAspect="1"/>
          </p:cNvPicPr>
          <p:nvPr/>
        </p:nvPicPr>
        <p:blipFill>
          <a:blip r:embed="rId5"/>
          <a:stretch>
            <a:fillRect/>
          </a:stretch>
        </p:blipFill>
        <p:spPr>
          <a:xfrm>
            <a:off x="507511" y="1930794"/>
            <a:ext cx="2093259" cy="1653255"/>
          </a:xfrm>
          <a:prstGeom prst="rect">
            <a:avLst/>
          </a:prstGeom>
          <a:ln>
            <a:solidFill>
              <a:schemeClr val="tx1">
                <a:lumMod val="75000"/>
                <a:lumOff val="25000"/>
              </a:schemeClr>
            </a:solidFill>
          </a:ln>
        </p:spPr>
      </p:pic>
      <p:sp>
        <p:nvSpPr>
          <p:cNvPr id="13" name="Star: 5 Points 12">
            <a:extLst>
              <a:ext uri="{FF2B5EF4-FFF2-40B4-BE49-F238E27FC236}">
                <a16:creationId xmlns:a16="http://schemas.microsoft.com/office/drawing/2014/main" id="{FFDFBE39-8449-B864-6F06-83D6FAB9CF49}"/>
              </a:ext>
            </a:extLst>
          </p:cNvPr>
          <p:cNvSpPr/>
          <p:nvPr/>
        </p:nvSpPr>
        <p:spPr>
          <a:xfrm>
            <a:off x="2333187" y="2350670"/>
            <a:ext cx="254000" cy="22225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6752C4-C793-558D-0B32-F173BBB64E66}"/>
              </a:ext>
            </a:extLst>
          </p:cNvPr>
          <p:cNvSpPr txBox="1"/>
          <p:nvPr/>
        </p:nvSpPr>
        <p:spPr>
          <a:xfrm>
            <a:off x="463468" y="3236920"/>
            <a:ext cx="24210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     60   120  miles</a:t>
            </a:r>
            <a:r>
              <a:rPr lang="en-US" sz="6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3905579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276640"/>
            <a:ext cx="10722957" cy="4853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 Overview</a:t>
            </a:r>
            <a:r>
              <a:rPr lang="en-US" sz="4000">
                <a:solidFill>
                  <a:srgbClr val="236F99"/>
                </a:solidFill>
                <a:latin typeface="Century Gothic"/>
              </a:rPr>
              <a:t>- InVEST Input and Outputs</a:t>
            </a:r>
          </a:p>
        </p:txBody>
      </p:sp>
      <p:sp>
        <p:nvSpPr>
          <p:cNvPr id="2" name="Rectangle: Rounded Corners 1">
            <a:extLst>
              <a:ext uri="{FF2B5EF4-FFF2-40B4-BE49-F238E27FC236}">
                <a16:creationId xmlns:a16="http://schemas.microsoft.com/office/drawing/2014/main" id="{6771DD50-EEF6-DDFD-3A1C-164D8BD5D2E0}"/>
              </a:ext>
            </a:extLst>
          </p:cNvPr>
          <p:cNvSpPr/>
          <p:nvPr/>
        </p:nvSpPr>
        <p:spPr>
          <a:xfrm>
            <a:off x="505810" y="1100302"/>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Precipitation (GPM IMERG)</a:t>
            </a:r>
            <a:endParaRPr lang="en-US">
              <a:latin typeface="Century Gothic"/>
            </a:endParaRPr>
          </a:p>
        </p:txBody>
      </p:sp>
      <p:sp>
        <p:nvSpPr>
          <p:cNvPr id="3" name="Rectangle: Rounded Corners 2">
            <a:extLst>
              <a:ext uri="{FF2B5EF4-FFF2-40B4-BE49-F238E27FC236}">
                <a16:creationId xmlns:a16="http://schemas.microsoft.com/office/drawing/2014/main" id="{0158101E-3F7B-AC0C-1A4D-6516F63B5035}"/>
              </a:ext>
            </a:extLst>
          </p:cNvPr>
          <p:cNvSpPr/>
          <p:nvPr/>
        </p:nvSpPr>
        <p:spPr>
          <a:xfrm>
            <a:off x="505810" y="2006819"/>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(NLCD)</a:t>
            </a:r>
            <a:endParaRPr lang="en-US">
              <a:latin typeface="Century Gothic"/>
            </a:endParaRPr>
          </a:p>
        </p:txBody>
      </p:sp>
      <p:sp>
        <p:nvSpPr>
          <p:cNvPr id="4" name="Rectangle: Rounded Corners 3">
            <a:extLst>
              <a:ext uri="{FF2B5EF4-FFF2-40B4-BE49-F238E27FC236}">
                <a16:creationId xmlns:a16="http://schemas.microsoft.com/office/drawing/2014/main" id="{4A4576F8-85E2-4092-E7E4-893F0D70C82C}"/>
              </a:ext>
            </a:extLst>
          </p:cNvPr>
          <p:cNvSpPr/>
          <p:nvPr/>
        </p:nvSpPr>
        <p:spPr>
          <a:xfrm>
            <a:off x="505810" y="2933043"/>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Hydrological Soil Types </a:t>
            </a:r>
          </a:p>
        </p:txBody>
      </p:sp>
      <p:sp>
        <p:nvSpPr>
          <p:cNvPr id="5" name="Rectangle: Rounded Corners 4">
            <a:extLst>
              <a:ext uri="{FF2B5EF4-FFF2-40B4-BE49-F238E27FC236}">
                <a16:creationId xmlns:a16="http://schemas.microsoft.com/office/drawing/2014/main" id="{168030DD-4E40-55EE-033E-6A501D28DF67}"/>
              </a:ext>
            </a:extLst>
          </p:cNvPr>
          <p:cNvSpPr/>
          <p:nvPr/>
        </p:nvSpPr>
        <p:spPr>
          <a:xfrm>
            <a:off x="505810" y="3865837"/>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Area Polygons</a:t>
            </a:r>
          </a:p>
        </p:txBody>
      </p:sp>
      <p:sp>
        <p:nvSpPr>
          <p:cNvPr id="6" name="Rectangle: Rounded Corners 5">
            <a:extLst>
              <a:ext uri="{FF2B5EF4-FFF2-40B4-BE49-F238E27FC236}">
                <a16:creationId xmlns:a16="http://schemas.microsoft.com/office/drawing/2014/main" id="{B123E5E6-9ADE-4870-7AB7-15F4F226BDD7}"/>
              </a:ext>
            </a:extLst>
          </p:cNvPr>
          <p:cNvSpPr/>
          <p:nvPr/>
        </p:nvSpPr>
        <p:spPr>
          <a:xfrm>
            <a:off x="505810" y="4792060"/>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Building footprints</a:t>
            </a:r>
            <a:endParaRPr lang="en-US">
              <a:latin typeface="Century Gothic"/>
            </a:endParaRPr>
          </a:p>
        </p:txBody>
      </p:sp>
      <p:sp>
        <p:nvSpPr>
          <p:cNvPr id="8" name="Rectangle: Rounded Corners 7">
            <a:extLst>
              <a:ext uri="{FF2B5EF4-FFF2-40B4-BE49-F238E27FC236}">
                <a16:creationId xmlns:a16="http://schemas.microsoft.com/office/drawing/2014/main" id="{2CE9D2CE-6C37-FD3E-0F58-5B2A1D5336A2}"/>
              </a:ext>
            </a:extLst>
          </p:cNvPr>
          <p:cNvSpPr/>
          <p:nvPr/>
        </p:nvSpPr>
        <p:spPr>
          <a:xfrm>
            <a:off x="505810" y="5705146"/>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Damage Loss </a:t>
            </a:r>
            <a:endParaRPr lang="en-US">
              <a:latin typeface="Century Gothic"/>
            </a:endParaRPr>
          </a:p>
        </p:txBody>
      </p:sp>
      <p:sp>
        <p:nvSpPr>
          <p:cNvPr id="14" name="Rectangle: Rounded Corners 13">
            <a:extLst>
              <a:ext uri="{FF2B5EF4-FFF2-40B4-BE49-F238E27FC236}">
                <a16:creationId xmlns:a16="http://schemas.microsoft.com/office/drawing/2014/main" id="{6EFAEC3E-3163-B672-C032-F59F160F858B}"/>
              </a:ext>
            </a:extLst>
          </p:cNvPr>
          <p:cNvSpPr/>
          <p:nvPr/>
        </p:nvSpPr>
        <p:spPr>
          <a:xfrm>
            <a:off x="6966386" y="1410119"/>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5" name="Rectangle: Rounded Corners 14">
            <a:extLst>
              <a:ext uri="{FF2B5EF4-FFF2-40B4-BE49-F238E27FC236}">
                <a16:creationId xmlns:a16="http://schemas.microsoft.com/office/drawing/2014/main" id="{041F128E-8AB6-6787-C354-212DB1839F43}"/>
              </a:ext>
            </a:extLst>
          </p:cNvPr>
          <p:cNvSpPr/>
          <p:nvPr/>
        </p:nvSpPr>
        <p:spPr>
          <a:xfrm>
            <a:off x="6966386" y="2523038"/>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Nominal Flood Depth</a:t>
            </a:r>
            <a:endParaRPr lang="en-US"/>
          </a:p>
        </p:txBody>
      </p:sp>
      <p:sp>
        <p:nvSpPr>
          <p:cNvPr id="16" name="Rectangle: Rounded Corners 15">
            <a:extLst>
              <a:ext uri="{FF2B5EF4-FFF2-40B4-BE49-F238E27FC236}">
                <a16:creationId xmlns:a16="http://schemas.microsoft.com/office/drawing/2014/main" id="{9E4E7334-FF7B-0649-C44D-D3AA6879C6D0}"/>
              </a:ext>
            </a:extLst>
          </p:cNvPr>
          <p:cNvSpPr/>
          <p:nvPr/>
        </p:nvSpPr>
        <p:spPr>
          <a:xfrm>
            <a:off x="6966386" y="4241939"/>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Potential Damage</a:t>
            </a:r>
            <a:endParaRPr lang="en-US"/>
          </a:p>
        </p:txBody>
      </p:sp>
      <p:sp>
        <p:nvSpPr>
          <p:cNvPr id="17" name="Rectangle: Rounded Corners 16">
            <a:extLst>
              <a:ext uri="{FF2B5EF4-FFF2-40B4-BE49-F238E27FC236}">
                <a16:creationId xmlns:a16="http://schemas.microsoft.com/office/drawing/2014/main" id="{41CA1A52-9FEF-D4F4-BE6B-8D156F8D425D}"/>
              </a:ext>
            </a:extLst>
          </p:cNvPr>
          <p:cNvSpPr/>
          <p:nvPr/>
        </p:nvSpPr>
        <p:spPr>
          <a:xfrm>
            <a:off x="6966386" y="5371801"/>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Avoided Damage</a:t>
            </a:r>
            <a:endParaRPr lang="en-US"/>
          </a:p>
        </p:txBody>
      </p:sp>
      <p:cxnSp>
        <p:nvCxnSpPr>
          <p:cNvPr id="18" name="Straight Arrow Connector 17">
            <a:extLst>
              <a:ext uri="{FF2B5EF4-FFF2-40B4-BE49-F238E27FC236}">
                <a16:creationId xmlns:a16="http://schemas.microsoft.com/office/drawing/2014/main" id="{9E17D2B1-2DBB-F5E8-B730-65C1C52527D7}"/>
              </a:ext>
            </a:extLst>
          </p:cNvPr>
          <p:cNvCxnSpPr>
            <a:cxnSpLocks/>
            <a:stCxn id="2" idx="3"/>
          </p:cNvCxnSpPr>
          <p:nvPr/>
        </p:nvCxnSpPr>
        <p:spPr>
          <a:xfrm>
            <a:off x="4729654" y="1504293"/>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3217A7-F446-164F-83CB-A44C1C736C1C}"/>
              </a:ext>
            </a:extLst>
          </p:cNvPr>
          <p:cNvCxnSpPr>
            <a:cxnSpLocks/>
            <a:stCxn id="4" idx="3"/>
          </p:cNvCxnSpPr>
          <p:nvPr/>
        </p:nvCxnSpPr>
        <p:spPr>
          <a:xfrm flipV="1">
            <a:off x="4729654" y="3335593"/>
            <a:ext cx="881108" cy="1441"/>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4E1672-1E2A-3E8C-55C0-B77C0D8F2FC5}"/>
              </a:ext>
            </a:extLst>
          </p:cNvPr>
          <p:cNvCxnSpPr>
            <a:cxnSpLocks/>
            <a:stCxn id="3" idx="3"/>
          </p:cNvCxnSpPr>
          <p:nvPr/>
        </p:nvCxnSpPr>
        <p:spPr>
          <a:xfrm flipV="1">
            <a:off x="4729654" y="2360130"/>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2340B1-0438-7EB1-0033-63A8AFE2FBA1}"/>
              </a:ext>
            </a:extLst>
          </p:cNvPr>
          <p:cNvCxnSpPr>
            <a:cxnSpLocks/>
          </p:cNvCxnSpPr>
          <p:nvPr/>
        </p:nvCxnSpPr>
        <p:spPr>
          <a:xfrm>
            <a:off x="5612147" y="1504293"/>
            <a:ext cx="0" cy="183130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26C9E0D-DB4E-D0EF-DD5C-E4EE0AFD6079}"/>
              </a:ext>
            </a:extLst>
          </p:cNvPr>
          <p:cNvCxnSpPr>
            <a:cxnSpLocks/>
          </p:cNvCxnSpPr>
          <p:nvPr/>
        </p:nvCxnSpPr>
        <p:spPr>
          <a:xfrm flipV="1">
            <a:off x="5614416" y="2360130"/>
            <a:ext cx="3587530"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DFFF28-B9F8-CED9-500E-2EA5BB77142A}"/>
              </a:ext>
            </a:extLst>
          </p:cNvPr>
          <p:cNvCxnSpPr>
            <a:cxnSpLocks/>
          </p:cNvCxnSpPr>
          <p:nvPr/>
        </p:nvCxnSpPr>
        <p:spPr>
          <a:xfrm>
            <a:off x="9204350" y="2195517"/>
            <a:ext cx="0" cy="350105"/>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BD493AD-3992-8D46-4D5C-7AC627ABBD5D}"/>
              </a:ext>
            </a:extLst>
          </p:cNvPr>
          <p:cNvCxnSpPr>
            <a:cxnSpLocks/>
            <a:stCxn id="5" idx="3"/>
          </p:cNvCxnSpPr>
          <p:nvPr/>
        </p:nvCxnSpPr>
        <p:spPr>
          <a:xfrm>
            <a:off x="4729654" y="4269828"/>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9DFC9D-73FE-5DF3-36A9-243E18C554F0}"/>
              </a:ext>
            </a:extLst>
          </p:cNvPr>
          <p:cNvCxnSpPr>
            <a:cxnSpLocks/>
            <a:stCxn id="8" idx="3"/>
          </p:cNvCxnSpPr>
          <p:nvPr/>
        </p:nvCxnSpPr>
        <p:spPr>
          <a:xfrm>
            <a:off x="4729654" y="6109137"/>
            <a:ext cx="874539"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0F1C88-DE50-409A-0508-1415A6C1A2DE}"/>
              </a:ext>
            </a:extLst>
          </p:cNvPr>
          <p:cNvCxnSpPr>
            <a:cxnSpLocks/>
            <a:stCxn id="6" idx="3"/>
          </p:cNvCxnSpPr>
          <p:nvPr/>
        </p:nvCxnSpPr>
        <p:spPr>
          <a:xfrm>
            <a:off x="4729654" y="5196051"/>
            <a:ext cx="874539"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D9EAB4A-EC1A-87E5-7C1B-5F5B4BD14E78}"/>
              </a:ext>
            </a:extLst>
          </p:cNvPr>
          <p:cNvCxnSpPr>
            <a:cxnSpLocks/>
          </p:cNvCxnSpPr>
          <p:nvPr/>
        </p:nvCxnSpPr>
        <p:spPr>
          <a:xfrm>
            <a:off x="5612147" y="4285645"/>
            <a:ext cx="0" cy="182880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2408C9-37A0-596E-2DD6-7F59932004DE}"/>
              </a:ext>
            </a:extLst>
          </p:cNvPr>
          <p:cNvCxnSpPr>
            <a:cxnSpLocks/>
          </p:cNvCxnSpPr>
          <p:nvPr/>
        </p:nvCxnSpPr>
        <p:spPr>
          <a:xfrm>
            <a:off x="5610510" y="5193792"/>
            <a:ext cx="3584448" cy="1059"/>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3AE45B7-1595-0972-A362-C8C394971DEE}"/>
              </a:ext>
            </a:extLst>
          </p:cNvPr>
          <p:cNvCxnSpPr>
            <a:cxnSpLocks/>
          </p:cNvCxnSpPr>
          <p:nvPr/>
        </p:nvCxnSpPr>
        <p:spPr>
          <a:xfrm>
            <a:off x="9184643" y="5056216"/>
            <a:ext cx="0" cy="350105"/>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33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Earth Observations</a:t>
            </a:r>
            <a:endParaRPr lang="en-US"/>
          </a:p>
        </p:txBody>
      </p:sp>
      <p:pic>
        <p:nvPicPr>
          <p:cNvPr id="3" name="Graphic 4" descr="Earth globe: Americas with solid fill">
            <a:extLst>
              <a:ext uri="{FF2B5EF4-FFF2-40B4-BE49-F238E27FC236}">
                <a16:creationId xmlns:a16="http://schemas.microsoft.com/office/drawing/2014/main" id="{8F9FC56D-8795-3225-7BD8-BFFF8DCF8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4760" y="1129205"/>
            <a:ext cx="4599589" cy="4599589"/>
          </a:xfrm>
          <a:prstGeom prst="rect">
            <a:avLst/>
          </a:prstGeom>
        </p:spPr>
      </p:pic>
      <p:sp>
        <p:nvSpPr>
          <p:cNvPr id="5" name="TextBox 4">
            <a:extLst>
              <a:ext uri="{FF2B5EF4-FFF2-40B4-BE49-F238E27FC236}">
                <a16:creationId xmlns:a16="http://schemas.microsoft.com/office/drawing/2014/main" id="{68D39A3D-EEF1-E31E-5B19-B9E3E8E0C08D}"/>
              </a:ext>
            </a:extLst>
          </p:cNvPr>
          <p:cNvSpPr txBox="1"/>
          <p:nvPr/>
        </p:nvSpPr>
        <p:spPr>
          <a:xfrm>
            <a:off x="1696209" y="3477948"/>
            <a:ext cx="1655378"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latin typeface="Century Gothic"/>
                <a:cs typeface="Calibri"/>
              </a:rPr>
              <a:t>GPM  IMERG</a:t>
            </a:r>
            <a:endParaRPr lang="en-US" dirty="0"/>
          </a:p>
        </p:txBody>
      </p:sp>
      <p:sp>
        <p:nvSpPr>
          <p:cNvPr id="6" name="TextBox 5">
            <a:extLst>
              <a:ext uri="{FF2B5EF4-FFF2-40B4-BE49-F238E27FC236}">
                <a16:creationId xmlns:a16="http://schemas.microsoft.com/office/drawing/2014/main" id="{9B0D1FA3-9AD8-F245-D091-4CA283BC6C1A}"/>
              </a:ext>
            </a:extLst>
          </p:cNvPr>
          <p:cNvSpPr txBox="1"/>
          <p:nvPr/>
        </p:nvSpPr>
        <p:spPr>
          <a:xfrm>
            <a:off x="8104388" y="2381285"/>
            <a:ext cx="2681365"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cs typeface="Calibri"/>
              </a:rPr>
              <a:t>Images for Validation</a:t>
            </a:r>
            <a:endParaRPr lang="en-US">
              <a:solidFill>
                <a:srgbClr val="FFFFFF"/>
              </a:solidFill>
            </a:endParaRPr>
          </a:p>
        </p:txBody>
      </p:sp>
      <p:sp>
        <p:nvSpPr>
          <p:cNvPr id="8" name="TextBox 7">
            <a:extLst>
              <a:ext uri="{FF2B5EF4-FFF2-40B4-BE49-F238E27FC236}">
                <a16:creationId xmlns:a16="http://schemas.microsoft.com/office/drawing/2014/main" id="{F152BCB2-F9D1-A4BD-D11A-1D6CF047DBA6}"/>
              </a:ext>
            </a:extLst>
          </p:cNvPr>
          <p:cNvSpPr txBox="1"/>
          <p:nvPr/>
        </p:nvSpPr>
        <p:spPr>
          <a:xfrm>
            <a:off x="1571884" y="3968760"/>
            <a:ext cx="1908942"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rPr>
              <a:t> Precipitation </a:t>
            </a:r>
            <a:endParaRPr lang="en-US">
              <a:solidFill>
                <a:srgbClr val="FFFFFF"/>
              </a:solidFill>
            </a:endParaRPr>
          </a:p>
        </p:txBody>
      </p:sp>
      <p:sp>
        <p:nvSpPr>
          <p:cNvPr id="9" name="TextBox 8">
            <a:extLst>
              <a:ext uri="{FF2B5EF4-FFF2-40B4-BE49-F238E27FC236}">
                <a16:creationId xmlns:a16="http://schemas.microsoft.com/office/drawing/2014/main" id="{805E9454-FDEE-66FA-A395-6264E5AE05DB}"/>
              </a:ext>
            </a:extLst>
          </p:cNvPr>
          <p:cNvSpPr txBox="1"/>
          <p:nvPr/>
        </p:nvSpPr>
        <p:spPr>
          <a:xfrm>
            <a:off x="8397557" y="1900735"/>
            <a:ext cx="2095026"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rPr>
              <a:t>Sentinel-1 SAR </a:t>
            </a:r>
            <a:endParaRPr lang="en-US">
              <a:solidFill>
                <a:srgbClr val="FFFFFF"/>
              </a:solidFill>
            </a:endParaRPr>
          </a:p>
        </p:txBody>
      </p:sp>
      <p:pic>
        <p:nvPicPr>
          <p:cNvPr id="10" name="Picture 10">
            <a:extLst>
              <a:ext uri="{FF2B5EF4-FFF2-40B4-BE49-F238E27FC236}">
                <a16:creationId xmlns:a16="http://schemas.microsoft.com/office/drawing/2014/main" id="{2E296C83-3741-3ECA-6381-C83F69404FED}"/>
              </a:ext>
            </a:extLst>
          </p:cNvPr>
          <p:cNvPicPr>
            <a:picLocks noChangeAspect="1"/>
          </p:cNvPicPr>
          <p:nvPr/>
        </p:nvPicPr>
        <p:blipFill>
          <a:blip r:embed="rId5"/>
          <a:stretch>
            <a:fillRect/>
          </a:stretch>
        </p:blipFill>
        <p:spPr>
          <a:xfrm>
            <a:off x="139828" y="1041632"/>
            <a:ext cx="4145280" cy="2074164"/>
          </a:xfrm>
          <a:prstGeom prst="rect">
            <a:avLst/>
          </a:prstGeom>
        </p:spPr>
      </p:pic>
      <p:pic>
        <p:nvPicPr>
          <p:cNvPr id="11" name="Picture 11">
            <a:extLst>
              <a:ext uri="{FF2B5EF4-FFF2-40B4-BE49-F238E27FC236}">
                <a16:creationId xmlns:a16="http://schemas.microsoft.com/office/drawing/2014/main" id="{D625226E-BCDA-AF0B-1A40-E8CA41D6E274}"/>
              </a:ext>
            </a:extLst>
          </p:cNvPr>
          <p:cNvPicPr>
            <a:picLocks noChangeAspect="1"/>
          </p:cNvPicPr>
          <p:nvPr/>
        </p:nvPicPr>
        <p:blipFill>
          <a:blip r:embed="rId6"/>
          <a:stretch>
            <a:fillRect/>
          </a:stretch>
        </p:blipFill>
        <p:spPr>
          <a:xfrm>
            <a:off x="7876916" y="3029476"/>
            <a:ext cx="2743200" cy="2247900"/>
          </a:xfrm>
          <a:prstGeom prst="rect">
            <a:avLst/>
          </a:prstGeom>
        </p:spPr>
      </p:pic>
      <p:sp>
        <p:nvSpPr>
          <p:cNvPr id="2" name="TextBox 1">
            <a:extLst>
              <a:ext uri="{FF2B5EF4-FFF2-40B4-BE49-F238E27FC236}">
                <a16:creationId xmlns:a16="http://schemas.microsoft.com/office/drawing/2014/main" id="{26D272A9-36F7-889C-7108-6E3C7BD7D413}"/>
              </a:ext>
            </a:extLst>
          </p:cNvPr>
          <p:cNvSpPr txBox="1"/>
          <p:nvPr/>
        </p:nvSpPr>
        <p:spPr>
          <a:xfrm>
            <a:off x="80513" y="6334665"/>
            <a:ext cx="3246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36F99"/>
                </a:solidFill>
                <a:latin typeface="Century Gothic"/>
              </a:rPr>
              <a:t>Image Credit: NASA, ESA</a:t>
            </a:r>
            <a:endParaRPr lang="en-US" dirty="0"/>
          </a:p>
        </p:txBody>
      </p:sp>
    </p:spTree>
    <p:extLst>
      <p:ext uri="{BB962C8B-B14F-4D97-AF65-F5344CB8AC3E}">
        <p14:creationId xmlns:p14="http://schemas.microsoft.com/office/powerpoint/2010/main" val="271921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Other Datasets and their uses</a:t>
            </a:r>
            <a:endParaRPr lang="en-US"/>
          </a:p>
        </p:txBody>
      </p:sp>
      <p:sp>
        <p:nvSpPr>
          <p:cNvPr id="5" name="Rectangle 4">
            <a:extLst>
              <a:ext uri="{FF2B5EF4-FFF2-40B4-BE49-F238E27FC236}">
                <a16:creationId xmlns:a16="http://schemas.microsoft.com/office/drawing/2014/main" id="{DB084A61-1D83-0932-89B4-1228C9234AD8}"/>
              </a:ext>
            </a:extLst>
          </p:cNvPr>
          <p:cNvSpPr/>
          <p:nvPr/>
        </p:nvSpPr>
        <p:spPr>
          <a:xfrm>
            <a:off x="1132840" y="1168400"/>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rPr>
              <a:t>USGS 2019 USA National Land Cover Dataset  </a:t>
            </a:r>
          </a:p>
        </p:txBody>
      </p:sp>
      <p:sp>
        <p:nvSpPr>
          <p:cNvPr id="6" name="Rectangle 5">
            <a:extLst>
              <a:ext uri="{FF2B5EF4-FFF2-40B4-BE49-F238E27FC236}">
                <a16:creationId xmlns:a16="http://schemas.microsoft.com/office/drawing/2014/main" id="{DF4C9C60-8290-DD52-5619-21564692E584}"/>
              </a:ext>
            </a:extLst>
          </p:cNvPr>
          <p:cNvSpPr/>
          <p:nvPr/>
        </p:nvSpPr>
        <p:spPr>
          <a:xfrm>
            <a:off x="6558280" y="1168399"/>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Land Cover </a:t>
            </a:r>
          </a:p>
        </p:txBody>
      </p:sp>
      <p:sp>
        <p:nvSpPr>
          <p:cNvPr id="10" name="Rectangle 9">
            <a:extLst>
              <a:ext uri="{FF2B5EF4-FFF2-40B4-BE49-F238E27FC236}">
                <a16:creationId xmlns:a16="http://schemas.microsoft.com/office/drawing/2014/main" id="{2494FC2A-DB95-4305-9D54-5014E038D1A4}"/>
              </a:ext>
            </a:extLst>
          </p:cNvPr>
          <p:cNvSpPr/>
          <p:nvPr/>
        </p:nvSpPr>
        <p:spPr>
          <a:xfrm>
            <a:off x="1132840" y="2397760"/>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USDA Gridded Soil Survey Geographic Soil Type and drainage class dataset</a:t>
            </a:r>
          </a:p>
        </p:txBody>
      </p:sp>
      <p:sp>
        <p:nvSpPr>
          <p:cNvPr id="11" name="Rectangle 10">
            <a:extLst>
              <a:ext uri="{FF2B5EF4-FFF2-40B4-BE49-F238E27FC236}">
                <a16:creationId xmlns:a16="http://schemas.microsoft.com/office/drawing/2014/main" id="{69C68FAC-8971-6386-F5E7-70E0B3433A86}"/>
              </a:ext>
            </a:extLst>
          </p:cNvPr>
          <p:cNvSpPr/>
          <p:nvPr/>
        </p:nvSpPr>
        <p:spPr>
          <a:xfrm>
            <a:off x="6558280" y="2397758"/>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Soil Groups</a:t>
            </a:r>
            <a:endParaRPr lang="en-US">
              <a:latin typeface="Century Gothic"/>
              <a:cs typeface="Calibri" panose="020F0502020204030204"/>
            </a:endParaRPr>
          </a:p>
        </p:txBody>
      </p:sp>
      <p:sp>
        <p:nvSpPr>
          <p:cNvPr id="12" name="Rectangle 11">
            <a:extLst>
              <a:ext uri="{FF2B5EF4-FFF2-40B4-BE49-F238E27FC236}">
                <a16:creationId xmlns:a16="http://schemas.microsoft.com/office/drawing/2014/main" id="{187E4E6F-710F-B6B0-5B4A-033CBD7367EC}"/>
              </a:ext>
            </a:extLst>
          </p:cNvPr>
          <p:cNvSpPr/>
          <p:nvPr/>
        </p:nvSpPr>
        <p:spPr>
          <a:xfrm>
            <a:off x="1132840" y="3637279"/>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Estimation of Direct Runoff from Storm Rainfall</a:t>
            </a:r>
          </a:p>
        </p:txBody>
      </p:sp>
      <p:sp>
        <p:nvSpPr>
          <p:cNvPr id="13" name="Rectangle 12">
            <a:extLst>
              <a:ext uri="{FF2B5EF4-FFF2-40B4-BE49-F238E27FC236}">
                <a16:creationId xmlns:a16="http://schemas.microsoft.com/office/drawing/2014/main" id="{830225F9-41FE-F2A5-BF65-A5FA3DDC7B5D}"/>
              </a:ext>
            </a:extLst>
          </p:cNvPr>
          <p:cNvSpPr/>
          <p:nvPr/>
        </p:nvSpPr>
        <p:spPr>
          <a:xfrm>
            <a:off x="6558280" y="3627117"/>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Curve Number - Biophysical Table</a:t>
            </a:r>
          </a:p>
        </p:txBody>
      </p:sp>
      <p:sp>
        <p:nvSpPr>
          <p:cNvPr id="14" name="Rectangle 13">
            <a:extLst>
              <a:ext uri="{FF2B5EF4-FFF2-40B4-BE49-F238E27FC236}">
                <a16:creationId xmlns:a16="http://schemas.microsoft.com/office/drawing/2014/main" id="{75404B7E-67E1-D969-E022-96F78C34E5BF}"/>
              </a:ext>
            </a:extLst>
          </p:cNvPr>
          <p:cNvSpPr/>
          <p:nvPr/>
        </p:nvSpPr>
        <p:spPr>
          <a:xfrm>
            <a:off x="1132840" y="4917439"/>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USGS National Elevation Dataset 3D Elevation Program, 1/3rd arc-second digital elevation model  </a:t>
            </a:r>
          </a:p>
        </p:txBody>
      </p:sp>
      <p:sp>
        <p:nvSpPr>
          <p:cNvPr id="15" name="Rectangle 14">
            <a:extLst>
              <a:ext uri="{FF2B5EF4-FFF2-40B4-BE49-F238E27FC236}">
                <a16:creationId xmlns:a16="http://schemas.microsoft.com/office/drawing/2014/main" id="{49C0E2FB-9B02-C3E0-3B5F-875F2DAFCF69}"/>
              </a:ext>
            </a:extLst>
          </p:cNvPr>
          <p:cNvSpPr/>
          <p:nvPr/>
        </p:nvSpPr>
        <p:spPr>
          <a:xfrm>
            <a:off x="6558280" y="4917437"/>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DEM for watershed delineation  </a:t>
            </a:r>
          </a:p>
        </p:txBody>
      </p:sp>
      <p:sp>
        <p:nvSpPr>
          <p:cNvPr id="16" name="Isosceles Triangle 15">
            <a:extLst>
              <a:ext uri="{FF2B5EF4-FFF2-40B4-BE49-F238E27FC236}">
                <a16:creationId xmlns:a16="http://schemas.microsoft.com/office/drawing/2014/main" id="{D814FC75-8AD2-4A1D-900E-2B88DC36B334}"/>
              </a:ext>
            </a:extLst>
          </p:cNvPr>
          <p:cNvSpPr/>
          <p:nvPr/>
        </p:nvSpPr>
        <p:spPr>
          <a:xfrm rot="5400000">
            <a:off x="5669280" y="132080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3BD83B8-C15F-BB04-CEF5-B61C3FFD3B30}"/>
              </a:ext>
            </a:extLst>
          </p:cNvPr>
          <p:cNvSpPr/>
          <p:nvPr/>
        </p:nvSpPr>
        <p:spPr>
          <a:xfrm rot="5400000">
            <a:off x="5669280" y="2560879"/>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DA28EFA-04BD-8CFC-93EF-01BFDB013137}"/>
              </a:ext>
            </a:extLst>
          </p:cNvPr>
          <p:cNvSpPr/>
          <p:nvPr/>
        </p:nvSpPr>
        <p:spPr>
          <a:xfrm rot="5400000">
            <a:off x="5669280" y="378968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D6DC3337-0B51-CCFA-D161-9B4EB4597399}"/>
              </a:ext>
            </a:extLst>
          </p:cNvPr>
          <p:cNvSpPr/>
          <p:nvPr/>
        </p:nvSpPr>
        <p:spPr>
          <a:xfrm rot="5400000">
            <a:off x="5638800" y="506984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3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Map&#10;&#10;Description automatically generated">
            <a:extLst>
              <a:ext uri="{FF2B5EF4-FFF2-40B4-BE49-F238E27FC236}">
                <a16:creationId xmlns:a16="http://schemas.microsoft.com/office/drawing/2014/main" id="{A57D40BA-D12A-11BB-AA93-B5E10A87E8F5}"/>
              </a:ext>
            </a:extLst>
          </p:cNvPr>
          <p:cNvPicPr>
            <a:picLocks noChangeAspect="1"/>
          </p:cNvPicPr>
          <p:nvPr/>
        </p:nvPicPr>
        <p:blipFill rotWithShape="1">
          <a:blip r:embed="rId3"/>
          <a:srcRect l="12456" t="247" r="177" b="1975"/>
          <a:stretch/>
        </p:blipFill>
        <p:spPr>
          <a:xfrm>
            <a:off x="4777874" y="947307"/>
            <a:ext cx="6609790" cy="5288964"/>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a:t>
            </a:r>
            <a:r>
              <a:rPr lang="en-US" sz="4000">
                <a:solidFill>
                  <a:srgbClr val="236F99"/>
                </a:solidFill>
                <a:latin typeface="Century Gothic"/>
              </a:rPr>
              <a:t>- Land Use/ Land Cover (LULC) </a:t>
            </a:r>
          </a:p>
        </p:txBody>
      </p:sp>
      <p:sp>
        <p:nvSpPr>
          <p:cNvPr id="5" name="TextBox 4">
            <a:extLst>
              <a:ext uri="{FF2B5EF4-FFF2-40B4-BE49-F238E27FC236}">
                <a16:creationId xmlns:a16="http://schemas.microsoft.com/office/drawing/2014/main" id="{701A11D4-B53F-A1A4-8282-BC097D919173}"/>
              </a:ext>
            </a:extLst>
          </p:cNvPr>
          <p:cNvSpPr txBox="1"/>
          <p:nvPr/>
        </p:nvSpPr>
        <p:spPr>
          <a:xfrm>
            <a:off x="5549097" y="5847594"/>
            <a:ext cx="3317531" cy="253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61" name="Group 60">
            <a:extLst>
              <a:ext uri="{FF2B5EF4-FFF2-40B4-BE49-F238E27FC236}">
                <a16:creationId xmlns:a16="http://schemas.microsoft.com/office/drawing/2014/main" id="{50F09B33-D668-8F19-E0BE-C5FCCADD8B21}"/>
              </a:ext>
            </a:extLst>
          </p:cNvPr>
          <p:cNvGrpSpPr/>
          <p:nvPr/>
        </p:nvGrpSpPr>
        <p:grpSpPr>
          <a:xfrm>
            <a:off x="507025" y="1229484"/>
            <a:ext cx="6526055" cy="4976379"/>
            <a:chOff x="507025" y="1229484"/>
            <a:chExt cx="6526055" cy="4976379"/>
          </a:xfrm>
        </p:grpSpPr>
        <p:grpSp>
          <p:nvGrpSpPr>
            <p:cNvPr id="29" name="Group 28">
              <a:extLst>
                <a:ext uri="{FF2B5EF4-FFF2-40B4-BE49-F238E27FC236}">
                  <a16:creationId xmlns:a16="http://schemas.microsoft.com/office/drawing/2014/main" id="{48B54757-05C4-FBD9-E284-98F7C8C43CCF}"/>
                </a:ext>
              </a:extLst>
            </p:cNvPr>
            <p:cNvGrpSpPr/>
            <p:nvPr/>
          </p:nvGrpSpPr>
          <p:grpSpPr>
            <a:xfrm>
              <a:off x="507025" y="1282477"/>
              <a:ext cx="457200" cy="4869319"/>
              <a:chOff x="408893" y="984825"/>
              <a:chExt cx="457200" cy="5141660"/>
            </a:xfrm>
          </p:grpSpPr>
          <p:sp>
            <p:nvSpPr>
              <p:cNvPr id="11" name="Rectangle 10">
                <a:extLst>
                  <a:ext uri="{FF2B5EF4-FFF2-40B4-BE49-F238E27FC236}">
                    <a16:creationId xmlns:a16="http://schemas.microsoft.com/office/drawing/2014/main" id="{EADBA7B8-F1C6-2E45-FE31-A74A462DA316}"/>
                  </a:ext>
                </a:extLst>
              </p:cNvPr>
              <p:cNvSpPr/>
              <p:nvPr/>
            </p:nvSpPr>
            <p:spPr>
              <a:xfrm>
                <a:off x="408893" y="984825"/>
                <a:ext cx="457200" cy="289204"/>
              </a:xfrm>
              <a:prstGeom prst="rect">
                <a:avLst/>
              </a:prstGeom>
              <a:solidFill>
                <a:srgbClr val="466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4" name="Rectangle 13">
                <a:extLst>
                  <a:ext uri="{FF2B5EF4-FFF2-40B4-BE49-F238E27FC236}">
                    <a16:creationId xmlns:a16="http://schemas.microsoft.com/office/drawing/2014/main" id="{FFE33A57-0034-E72A-64E2-63247872D63D}"/>
                  </a:ext>
                </a:extLst>
              </p:cNvPr>
              <p:cNvSpPr/>
              <p:nvPr/>
            </p:nvSpPr>
            <p:spPr>
              <a:xfrm>
                <a:off x="408893" y="1331428"/>
                <a:ext cx="457200" cy="289204"/>
              </a:xfrm>
              <a:prstGeom prst="rect">
                <a:avLst/>
              </a:prstGeom>
              <a:solidFill>
                <a:srgbClr val="DE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6" name="Rectangle 15">
                <a:extLst>
                  <a:ext uri="{FF2B5EF4-FFF2-40B4-BE49-F238E27FC236}">
                    <a16:creationId xmlns:a16="http://schemas.microsoft.com/office/drawing/2014/main" id="{598E7482-FE86-4898-FCC7-1B2CBDA2AC84}"/>
                  </a:ext>
                </a:extLst>
              </p:cNvPr>
              <p:cNvSpPr/>
              <p:nvPr/>
            </p:nvSpPr>
            <p:spPr>
              <a:xfrm>
                <a:off x="408893" y="1678032"/>
                <a:ext cx="457200" cy="289204"/>
              </a:xfrm>
              <a:prstGeom prst="rect">
                <a:avLst/>
              </a:prstGeom>
              <a:solidFill>
                <a:srgbClr val="D99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7" name="Rectangle 16">
                <a:extLst>
                  <a:ext uri="{FF2B5EF4-FFF2-40B4-BE49-F238E27FC236}">
                    <a16:creationId xmlns:a16="http://schemas.microsoft.com/office/drawing/2014/main" id="{9EAA5DF8-ABC5-7822-2410-57B72DD2BACD}"/>
                  </a:ext>
                </a:extLst>
              </p:cNvPr>
              <p:cNvSpPr/>
              <p:nvPr/>
            </p:nvSpPr>
            <p:spPr>
              <a:xfrm>
                <a:off x="408893" y="2024635"/>
                <a:ext cx="457200" cy="289204"/>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8" name="Rectangle 17">
                <a:extLst>
                  <a:ext uri="{FF2B5EF4-FFF2-40B4-BE49-F238E27FC236}">
                    <a16:creationId xmlns:a16="http://schemas.microsoft.com/office/drawing/2014/main" id="{4D97674F-AABD-B6AA-DB28-469E943B1141}"/>
                  </a:ext>
                </a:extLst>
              </p:cNvPr>
              <p:cNvSpPr/>
              <p:nvPr/>
            </p:nvSpPr>
            <p:spPr>
              <a:xfrm>
                <a:off x="408893" y="2371239"/>
                <a:ext cx="457200" cy="289204"/>
              </a:xfrm>
              <a:prstGeom prst="rect">
                <a:avLst/>
              </a:prstGeom>
              <a:solidFill>
                <a:srgbClr val="A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9" name="Rectangle 18">
                <a:extLst>
                  <a:ext uri="{FF2B5EF4-FFF2-40B4-BE49-F238E27FC236}">
                    <a16:creationId xmlns:a16="http://schemas.microsoft.com/office/drawing/2014/main" id="{ABDC0384-F438-6273-66A1-462E99B2CCF2}"/>
                  </a:ext>
                </a:extLst>
              </p:cNvPr>
              <p:cNvSpPr/>
              <p:nvPr/>
            </p:nvSpPr>
            <p:spPr>
              <a:xfrm>
                <a:off x="408893" y="2717842"/>
                <a:ext cx="457200" cy="289204"/>
              </a:xfrm>
              <a:prstGeom prst="rect">
                <a:avLst/>
              </a:prstGeom>
              <a:solidFill>
                <a:srgbClr val="B3A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0" name="Rectangle 19">
                <a:extLst>
                  <a:ext uri="{FF2B5EF4-FFF2-40B4-BE49-F238E27FC236}">
                    <a16:creationId xmlns:a16="http://schemas.microsoft.com/office/drawing/2014/main" id="{0927680F-7D07-FCFD-7D54-58CAC6DA48C6}"/>
                  </a:ext>
                </a:extLst>
              </p:cNvPr>
              <p:cNvSpPr/>
              <p:nvPr/>
            </p:nvSpPr>
            <p:spPr>
              <a:xfrm>
                <a:off x="408893" y="3064446"/>
                <a:ext cx="457200" cy="289204"/>
              </a:xfrm>
              <a:prstGeom prst="rect">
                <a:avLst/>
              </a:prstGeom>
              <a:solidFill>
                <a:srgbClr val="68A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1" name="Rectangle 20">
                <a:extLst>
                  <a:ext uri="{FF2B5EF4-FFF2-40B4-BE49-F238E27FC236}">
                    <a16:creationId xmlns:a16="http://schemas.microsoft.com/office/drawing/2014/main" id="{23DD6237-2474-AED6-52E4-014F40540E96}"/>
                  </a:ext>
                </a:extLst>
              </p:cNvPr>
              <p:cNvSpPr/>
              <p:nvPr/>
            </p:nvSpPr>
            <p:spPr>
              <a:xfrm>
                <a:off x="408893" y="3411049"/>
                <a:ext cx="457200" cy="289204"/>
              </a:xfrm>
              <a:prstGeom prst="rect">
                <a:avLst/>
              </a:prstGeom>
              <a:solidFill>
                <a:srgbClr val="1C5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2" name="Rectangle 21">
                <a:extLst>
                  <a:ext uri="{FF2B5EF4-FFF2-40B4-BE49-F238E27FC236}">
                    <a16:creationId xmlns:a16="http://schemas.microsoft.com/office/drawing/2014/main" id="{23E4883B-6294-FBDF-48F9-E886521D4EC0}"/>
                  </a:ext>
                </a:extLst>
              </p:cNvPr>
              <p:cNvSpPr/>
              <p:nvPr/>
            </p:nvSpPr>
            <p:spPr>
              <a:xfrm>
                <a:off x="408893" y="3757654"/>
                <a:ext cx="457200" cy="289204"/>
              </a:xfrm>
              <a:prstGeom prst="rect">
                <a:avLst/>
              </a:prstGeom>
              <a:solidFill>
                <a:srgbClr val="B5C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3" name="Rectangle 22">
                <a:extLst>
                  <a:ext uri="{FF2B5EF4-FFF2-40B4-BE49-F238E27FC236}">
                    <a16:creationId xmlns:a16="http://schemas.microsoft.com/office/drawing/2014/main" id="{18E3CD72-6799-7961-987F-4D5F235258FF}"/>
                  </a:ext>
                </a:extLst>
              </p:cNvPr>
              <p:cNvSpPr/>
              <p:nvPr/>
            </p:nvSpPr>
            <p:spPr>
              <a:xfrm>
                <a:off x="408893" y="4104258"/>
                <a:ext cx="457200" cy="289204"/>
              </a:xfrm>
              <a:prstGeom prst="rect">
                <a:avLst/>
              </a:prstGeom>
              <a:solidFill>
                <a:srgbClr val="CCB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4" name="Rectangle 23">
                <a:extLst>
                  <a:ext uri="{FF2B5EF4-FFF2-40B4-BE49-F238E27FC236}">
                    <a16:creationId xmlns:a16="http://schemas.microsoft.com/office/drawing/2014/main" id="{586BBF14-90F4-3CC5-04D3-94786B0E2237}"/>
                  </a:ext>
                </a:extLst>
              </p:cNvPr>
              <p:cNvSpPr/>
              <p:nvPr/>
            </p:nvSpPr>
            <p:spPr>
              <a:xfrm>
                <a:off x="408893" y="4450861"/>
                <a:ext cx="457200" cy="289204"/>
              </a:xfrm>
              <a:prstGeom prst="rect">
                <a:avLst/>
              </a:prstGeom>
              <a:solidFill>
                <a:srgbClr val="DFD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5" name="Rectangle 24">
                <a:extLst>
                  <a:ext uri="{FF2B5EF4-FFF2-40B4-BE49-F238E27FC236}">
                    <a16:creationId xmlns:a16="http://schemas.microsoft.com/office/drawing/2014/main" id="{0B962286-FD0B-2767-9FD7-90F5F7727D4A}"/>
                  </a:ext>
                </a:extLst>
              </p:cNvPr>
              <p:cNvSpPr/>
              <p:nvPr/>
            </p:nvSpPr>
            <p:spPr>
              <a:xfrm>
                <a:off x="408893" y="4797465"/>
                <a:ext cx="457200" cy="289204"/>
              </a:xfrm>
              <a:prstGeom prst="rect">
                <a:avLst/>
              </a:prstGeom>
              <a:solidFill>
                <a:srgbClr val="DCD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6" name="Rectangle 25">
                <a:extLst>
                  <a:ext uri="{FF2B5EF4-FFF2-40B4-BE49-F238E27FC236}">
                    <a16:creationId xmlns:a16="http://schemas.microsoft.com/office/drawing/2014/main" id="{C4B7B5C8-DD61-D806-8CFB-A552B5E22F98}"/>
                  </a:ext>
                </a:extLst>
              </p:cNvPr>
              <p:cNvSpPr/>
              <p:nvPr/>
            </p:nvSpPr>
            <p:spPr>
              <a:xfrm>
                <a:off x="408893" y="5144068"/>
                <a:ext cx="457200" cy="289204"/>
              </a:xfrm>
              <a:prstGeom prst="rect">
                <a:avLst/>
              </a:prstGeom>
              <a:solidFill>
                <a:srgbClr val="AB6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7" name="Rectangle 26">
                <a:extLst>
                  <a:ext uri="{FF2B5EF4-FFF2-40B4-BE49-F238E27FC236}">
                    <a16:creationId xmlns:a16="http://schemas.microsoft.com/office/drawing/2014/main" id="{B755AB22-EF90-E354-E40F-A3433A538335}"/>
                  </a:ext>
                </a:extLst>
              </p:cNvPr>
              <p:cNvSpPr/>
              <p:nvPr/>
            </p:nvSpPr>
            <p:spPr>
              <a:xfrm>
                <a:off x="408893" y="5490672"/>
                <a:ext cx="457200" cy="289204"/>
              </a:xfrm>
              <a:prstGeom prst="rect">
                <a:avLst/>
              </a:prstGeom>
              <a:solidFill>
                <a:srgbClr val="B8D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8" name="Rectangle 27">
                <a:extLst>
                  <a:ext uri="{FF2B5EF4-FFF2-40B4-BE49-F238E27FC236}">
                    <a16:creationId xmlns:a16="http://schemas.microsoft.com/office/drawing/2014/main" id="{3A0DDE8E-13AE-56ED-16EE-29CBF2DD92F7}"/>
                  </a:ext>
                </a:extLst>
              </p:cNvPr>
              <p:cNvSpPr/>
              <p:nvPr/>
            </p:nvSpPr>
            <p:spPr>
              <a:xfrm>
                <a:off x="408893" y="5837281"/>
                <a:ext cx="457200" cy="289204"/>
              </a:xfrm>
              <a:prstGeom prst="rect">
                <a:avLst/>
              </a:prstGeom>
              <a:solidFill>
                <a:srgbClr val="6C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grpSp>
        <p:grpSp>
          <p:nvGrpSpPr>
            <p:cNvPr id="60" name="Group 59">
              <a:extLst>
                <a:ext uri="{FF2B5EF4-FFF2-40B4-BE49-F238E27FC236}">
                  <a16:creationId xmlns:a16="http://schemas.microsoft.com/office/drawing/2014/main" id="{C3969F61-50BF-D13F-59F0-3A53D8567ECB}"/>
                </a:ext>
              </a:extLst>
            </p:cNvPr>
            <p:cNvGrpSpPr/>
            <p:nvPr/>
          </p:nvGrpSpPr>
          <p:grpSpPr>
            <a:xfrm>
              <a:off x="937080" y="1229484"/>
              <a:ext cx="6096000" cy="4976379"/>
              <a:chOff x="937080" y="1229484"/>
              <a:chExt cx="6096000" cy="4976379"/>
            </a:xfrm>
          </p:grpSpPr>
          <p:sp>
            <p:nvSpPr>
              <p:cNvPr id="30" name="TextBox 29">
                <a:extLst>
                  <a:ext uri="{FF2B5EF4-FFF2-40B4-BE49-F238E27FC236}">
                    <a16:creationId xmlns:a16="http://schemas.microsoft.com/office/drawing/2014/main" id="{7953E89F-0F6D-A492-E23B-1528B122AB94}"/>
                  </a:ext>
                </a:extLst>
              </p:cNvPr>
              <p:cNvSpPr txBox="1"/>
              <p:nvPr/>
            </p:nvSpPr>
            <p:spPr>
              <a:xfrm>
                <a:off x="937080" y="1229484"/>
                <a:ext cx="4185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Open Water</a:t>
                </a:r>
              </a:p>
            </p:txBody>
          </p:sp>
          <p:sp>
            <p:nvSpPr>
              <p:cNvPr id="31" name="TextBox 30">
                <a:extLst>
                  <a:ext uri="{FF2B5EF4-FFF2-40B4-BE49-F238E27FC236}">
                    <a16:creationId xmlns:a16="http://schemas.microsoft.com/office/drawing/2014/main" id="{604F6566-009D-D6EA-E07E-64CB4F8BAF10}"/>
                  </a:ext>
                </a:extLst>
              </p:cNvPr>
              <p:cNvSpPr txBox="1"/>
              <p:nvPr/>
            </p:nvSpPr>
            <p:spPr>
              <a:xfrm>
                <a:off x="937080" y="1558559"/>
                <a:ext cx="4185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Developed, Open Space</a:t>
                </a:r>
              </a:p>
            </p:txBody>
          </p:sp>
          <p:sp>
            <p:nvSpPr>
              <p:cNvPr id="33" name="TextBox 32">
                <a:extLst>
                  <a:ext uri="{FF2B5EF4-FFF2-40B4-BE49-F238E27FC236}">
                    <a16:creationId xmlns:a16="http://schemas.microsoft.com/office/drawing/2014/main" id="{8807B6B7-29DA-E9CD-80F1-EAE585A57947}"/>
                  </a:ext>
                </a:extLst>
              </p:cNvPr>
              <p:cNvSpPr txBox="1"/>
              <p:nvPr/>
            </p:nvSpPr>
            <p:spPr>
              <a:xfrm>
                <a:off x="937080" y="18876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Low Intensity</a:t>
                </a:r>
              </a:p>
            </p:txBody>
          </p:sp>
          <p:sp>
            <p:nvSpPr>
              <p:cNvPr id="35" name="TextBox 34">
                <a:extLst>
                  <a:ext uri="{FF2B5EF4-FFF2-40B4-BE49-F238E27FC236}">
                    <a16:creationId xmlns:a16="http://schemas.microsoft.com/office/drawing/2014/main" id="{28699261-BF27-3B7B-BA33-996040A0BE92}"/>
                  </a:ext>
                </a:extLst>
              </p:cNvPr>
              <p:cNvSpPr txBox="1"/>
              <p:nvPr/>
            </p:nvSpPr>
            <p:spPr>
              <a:xfrm>
                <a:off x="937080" y="22167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Medium Intensity</a:t>
                </a:r>
              </a:p>
            </p:txBody>
          </p:sp>
          <p:sp>
            <p:nvSpPr>
              <p:cNvPr id="37" name="TextBox 36">
                <a:extLst>
                  <a:ext uri="{FF2B5EF4-FFF2-40B4-BE49-F238E27FC236}">
                    <a16:creationId xmlns:a16="http://schemas.microsoft.com/office/drawing/2014/main" id="{2CDCA90E-3501-DD11-7511-F877CEF009C5}"/>
                  </a:ext>
                </a:extLst>
              </p:cNvPr>
              <p:cNvSpPr txBox="1"/>
              <p:nvPr/>
            </p:nvSpPr>
            <p:spPr>
              <a:xfrm>
                <a:off x="937080" y="25457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High Intensity</a:t>
                </a:r>
              </a:p>
            </p:txBody>
          </p:sp>
          <p:sp>
            <p:nvSpPr>
              <p:cNvPr id="41" name="TextBox 40">
                <a:extLst>
                  <a:ext uri="{FF2B5EF4-FFF2-40B4-BE49-F238E27FC236}">
                    <a16:creationId xmlns:a16="http://schemas.microsoft.com/office/drawing/2014/main" id="{AA6F8AD8-9C2B-A461-1387-D835032286F4}"/>
                  </a:ext>
                </a:extLst>
              </p:cNvPr>
              <p:cNvSpPr txBox="1"/>
              <p:nvPr/>
            </p:nvSpPr>
            <p:spPr>
              <a:xfrm>
                <a:off x="937080" y="28748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Barren Land</a:t>
                </a:r>
              </a:p>
            </p:txBody>
          </p:sp>
          <p:sp>
            <p:nvSpPr>
              <p:cNvPr id="43" name="TextBox 42">
                <a:extLst>
                  <a:ext uri="{FF2B5EF4-FFF2-40B4-BE49-F238E27FC236}">
                    <a16:creationId xmlns:a16="http://schemas.microsoft.com/office/drawing/2014/main" id="{C76A09AE-8C32-47B5-C82E-6894C89A883C}"/>
                  </a:ext>
                </a:extLst>
              </p:cNvPr>
              <p:cNvSpPr txBox="1"/>
              <p:nvPr/>
            </p:nvSpPr>
            <p:spPr>
              <a:xfrm>
                <a:off x="937080" y="32039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Deciduous Forest</a:t>
                </a:r>
              </a:p>
            </p:txBody>
          </p:sp>
          <p:sp>
            <p:nvSpPr>
              <p:cNvPr id="45" name="TextBox 44">
                <a:extLst>
                  <a:ext uri="{FF2B5EF4-FFF2-40B4-BE49-F238E27FC236}">
                    <a16:creationId xmlns:a16="http://schemas.microsoft.com/office/drawing/2014/main" id="{5CAF12C4-0A80-22C9-EC34-85B49F3697BC}"/>
                  </a:ext>
                </a:extLst>
              </p:cNvPr>
              <p:cNvSpPr txBox="1"/>
              <p:nvPr/>
            </p:nvSpPr>
            <p:spPr>
              <a:xfrm>
                <a:off x="937080" y="35330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Evergreen Forest</a:t>
                </a:r>
              </a:p>
            </p:txBody>
          </p:sp>
          <p:sp>
            <p:nvSpPr>
              <p:cNvPr id="47" name="TextBox 46">
                <a:extLst>
                  <a:ext uri="{FF2B5EF4-FFF2-40B4-BE49-F238E27FC236}">
                    <a16:creationId xmlns:a16="http://schemas.microsoft.com/office/drawing/2014/main" id="{4FC90D83-3CA4-E88A-B12C-24D4C87947CD}"/>
                  </a:ext>
                </a:extLst>
              </p:cNvPr>
              <p:cNvSpPr txBox="1"/>
              <p:nvPr/>
            </p:nvSpPr>
            <p:spPr>
              <a:xfrm>
                <a:off x="937080" y="38620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Mixed Forest ​</a:t>
                </a:r>
              </a:p>
            </p:txBody>
          </p:sp>
          <p:sp>
            <p:nvSpPr>
              <p:cNvPr id="49" name="TextBox 48">
                <a:extLst>
                  <a:ext uri="{FF2B5EF4-FFF2-40B4-BE49-F238E27FC236}">
                    <a16:creationId xmlns:a16="http://schemas.microsoft.com/office/drawing/2014/main" id="{70739572-3F25-E6BC-D916-649C1F7BC3F8}"/>
                  </a:ext>
                </a:extLst>
              </p:cNvPr>
              <p:cNvSpPr txBox="1"/>
              <p:nvPr/>
            </p:nvSpPr>
            <p:spPr>
              <a:xfrm>
                <a:off x="937080" y="41911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Shrub/Scrub ​</a:t>
                </a:r>
              </a:p>
            </p:txBody>
          </p:sp>
          <p:sp>
            <p:nvSpPr>
              <p:cNvPr id="51" name="TextBox 50">
                <a:extLst>
                  <a:ext uri="{FF2B5EF4-FFF2-40B4-BE49-F238E27FC236}">
                    <a16:creationId xmlns:a16="http://schemas.microsoft.com/office/drawing/2014/main" id="{887BB71C-2889-73C0-DB73-87E73B39AE45}"/>
                  </a:ext>
                </a:extLst>
              </p:cNvPr>
              <p:cNvSpPr txBox="1"/>
              <p:nvPr/>
            </p:nvSpPr>
            <p:spPr>
              <a:xfrm>
                <a:off x="937080" y="45202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Herbaceous</a:t>
                </a:r>
                <a:endParaRPr lang="en-US">
                  <a:solidFill>
                    <a:schemeClr val="tx1">
                      <a:lumMod val="75000"/>
                      <a:lumOff val="25000"/>
                    </a:schemeClr>
                  </a:solidFill>
                  <a:cs typeface="Calibri"/>
                </a:endParaRPr>
              </a:p>
            </p:txBody>
          </p:sp>
          <p:sp>
            <p:nvSpPr>
              <p:cNvPr id="53" name="TextBox 52">
                <a:extLst>
                  <a:ext uri="{FF2B5EF4-FFF2-40B4-BE49-F238E27FC236}">
                    <a16:creationId xmlns:a16="http://schemas.microsoft.com/office/drawing/2014/main" id="{55F3CE91-B50C-7BC8-1C02-B1DDD9CE2BCB}"/>
                  </a:ext>
                </a:extLst>
              </p:cNvPr>
              <p:cNvSpPr txBox="1"/>
              <p:nvPr/>
            </p:nvSpPr>
            <p:spPr>
              <a:xfrm>
                <a:off x="937080" y="48493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Hay/ Pasture</a:t>
                </a:r>
                <a:endParaRPr lang="en-US">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id="{DA91B67F-0D00-9FF1-CCCB-18A99B0FA631}"/>
                  </a:ext>
                </a:extLst>
              </p:cNvPr>
              <p:cNvSpPr txBox="1"/>
              <p:nvPr/>
            </p:nvSpPr>
            <p:spPr>
              <a:xfrm>
                <a:off x="937080" y="51783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Cultivated Crops​</a:t>
                </a:r>
              </a:p>
            </p:txBody>
          </p:sp>
          <p:sp>
            <p:nvSpPr>
              <p:cNvPr id="57" name="TextBox 56">
                <a:extLst>
                  <a:ext uri="{FF2B5EF4-FFF2-40B4-BE49-F238E27FC236}">
                    <a16:creationId xmlns:a16="http://schemas.microsoft.com/office/drawing/2014/main" id="{456F6FBB-BC09-D17E-BA80-85D3E2C5A551}"/>
                  </a:ext>
                </a:extLst>
              </p:cNvPr>
              <p:cNvSpPr txBox="1"/>
              <p:nvPr/>
            </p:nvSpPr>
            <p:spPr>
              <a:xfrm>
                <a:off x="937080" y="55074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Woody Wetlands</a:t>
                </a:r>
                <a:endParaRPr lang="en-US">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B19FB19C-4822-D24A-7AA0-EC9A0D3FBCFE}"/>
                  </a:ext>
                </a:extLst>
              </p:cNvPr>
              <p:cNvSpPr txBox="1"/>
              <p:nvPr/>
            </p:nvSpPr>
            <p:spPr>
              <a:xfrm>
                <a:off x="937080" y="5836531"/>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Emergent Herbaceous Wetlands</a:t>
                </a:r>
                <a:endParaRPr lang="en-US" sz="1800">
                  <a:solidFill>
                    <a:schemeClr val="tx1">
                      <a:lumMod val="75000"/>
                      <a:lumOff val="25000"/>
                    </a:schemeClr>
                  </a:solidFill>
                  <a:latin typeface="Century Gothic"/>
                  <a:cs typeface="Calibri"/>
                </a:endParaRPr>
              </a:p>
            </p:txBody>
          </p:sp>
        </p:grpSp>
      </p:grpSp>
      <p:pic>
        <p:nvPicPr>
          <p:cNvPr id="2" name="Picture 1" descr="A picture containing icon&#10;&#10;Description automatically generated">
            <a:extLst>
              <a:ext uri="{FF2B5EF4-FFF2-40B4-BE49-F238E27FC236}">
                <a16:creationId xmlns:a16="http://schemas.microsoft.com/office/drawing/2014/main" id="{1D20ABE4-F974-5681-EF51-82D55C852AAD}"/>
              </a:ext>
            </a:extLst>
          </p:cNvPr>
          <p:cNvPicPr>
            <a:picLocks noChangeAspect="1"/>
          </p:cNvPicPr>
          <p:nvPr/>
        </p:nvPicPr>
        <p:blipFill>
          <a:blip r:embed="rId4"/>
          <a:stretch>
            <a:fillRect/>
          </a:stretch>
        </p:blipFill>
        <p:spPr>
          <a:xfrm>
            <a:off x="10390615" y="1515372"/>
            <a:ext cx="584108" cy="738470"/>
          </a:xfrm>
          <a:prstGeom prst="rect">
            <a:avLst/>
          </a:prstGeom>
        </p:spPr>
      </p:pic>
      <p:sp>
        <p:nvSpPr>
          <p:cNvPr id="3" name="TextBox 9">
            <a:extLst>
              <a:ext uri="{FF2B5EF4-FFF2-40B4-BE49-F238E27FC236}">
                <a16:creationId xmlns:a16="http://schemas.microsoft.com/office/drawing/2014/main" id="{9E2AE68A-4E94-6D1B-3AF8-AC34FD06BD5A}"/>
              </a:ext>
            </a:extLst>
          </p:cNvPr>
          <p:cNvSpPr txBox="1"/>
          <p:nvPr/>
        </p:nvSpPr>
        <p:spPr>
          <a:xfrm>
            <a:off x="10530032" y="1289369"/>
            <a:ext cx="370286" cy="3092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259328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5" descr="Map&#10;&#10;Description automatically generated">
            <a:extLst>
              <a:ext uri="{FF2B5EF4-FFF2-40B4-BE49-F238E27FC236}">
                <a16:creationId xmlns:a16="http://schemas.microsoft.com/office/drawing/2014/main" id="{76EC63C0-3CFB-9698-5688-D64AF042FECA}"/>
              </a:ext>
            </a:extLst>
          </p:cNvPr>
          <p:cNvPicPr>
            <a:picLocks noChangeAspect="1"/>
          </p:cNvPicPr>
          <p:nvPr/>
        </p:nvPicPr>
        <p:blipFill>
          <a:blip r:embed="rId3"/>
          <a:stretch>
            <a:fillRect/>
          </a:stretch>
        </p:blipFill>
        <p:spPr>
          <a:xfrm>
            <a:off x="5183687" y="858202"/>
            <a:ext cx="6302678" cy="5099845"/>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a:t>
            </a:r>
            <a:r>
              <a:rPr lang="en-US" sz="4000">
                <a:solidFill>
                  <a:srgbClr val="236F99"/>
                </a:solidFill>
                <a:latin typeface="Century Gothic"/>
              </a:rPr>
              <a:t>- Soil Cover </a:t>
            </a:r>
          </a:p>
        </p:txBody>
      </p:sp>
      <p:pic>
        <p:nvPicPr>
          <p:cNvPr id="9" name="Picture 8" descr="A picture containing icon&#10;&#10;Description automatically generated">
            <a:extLst>
              <a:ext uri="{FF2B5EF4-FFF2-40B4-BE49-F238E27FC236}">
                <a16:creationId xmlns:a16="http://schemas.microsoft.com/office/drawing/2014/main" id="{5F3C5700-6AB7-BBD7-144B-1ECD32674BAB}"/>
              </a:ext>
            </a:extLst>
          </p:cNvPr>
          <p:cNvPicPr>
            <a:picLocks noChangeAspect="1"/>
          </p:cNvPicPr>
          <p:nvPr/>
        </p:nvPicPr>
        <p:blipFill>
          <a:blip r:embed="rId4"/>
          <a:stretch>
            <a:fillRect/>
          </a:stretch>
        </p:blipFill>
        <p:spPr>
          <a:xfrm>
            <a:off x="10514440" y="1325498"/>
            <a:ext cx="584108" cy="738470"/>
          </a:xfrm>
          <a:prstGeom prst="rect">
            <a:avLst/>
          </a:prstGeom>
        </p:spPr>
      </p:pic>
      <p:sp>
        <p:nvSpPr>
          <p:cNvPr id="11" name="TextBox 9">
            <a:extLst>
              <a:ext uri="{FF2B5EF4-FFF2-40B4-BE49-F238E27FC236}">
                <a16:creationId xmlns:a16="http://schemas.microsoft.com/office/drawing/2014/main" id="{5512054F-62DF-668F-2360-A57A8F767CE5}"/>
              </a:ext>
            </a:extLst>
          </p:cNvPr>
          <p:cNvSpPr txBox="1"/>
          <p:nvPr/>
        </p:nvSpPr>
        <p:spPr>
          <a:xfrm>
            <a:off x="10653857" y="1099495"/>
            <a:ext cx="370286" cy="3092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15" name="TextBox 14">
            <a:extLst>
              <a:ext uri="{FF2B5EF4-FFF2-40B4-BE49-F238E27FC236}">
                <a16:creationId xmlns:a16="http://schemas.microsoft.com/office/drawing/2014/main" id="{DD3F69F3-053A-F3A3-0343-26AD116C9F9F}"/>
              </a:ext>
            </a:extLst>
          </p:cNvPr>
          <p:cNvSpPr txBox="1"/>
          <p:nvPr/>
        </p:nvSpPr>
        <p:spPr>
          <a:xfrm>
            <a:off x="1331111" y="1824461"/>
            <a:ext cx="3773767" cy="3113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Group A</a:t>
            </a:r>
            <a:endParaRPr lang="en-US" b="1">
              <a:solidFill>
                <a:schemeClr val="tx1">
                  <a:lumMod val="75000"/>
                  <a:lumOff val="25000"/>
                </a:schemeClr>
              </a:solidFill>
              <a:cs typeface="Calibri"/>
            </a:endParaRPr>
          </a:p>
          <a:p>
            <a:r>
              <a:rPr lang="en-US">
                <a:solidFill>
                  <a:schemeClr val="tx1">
                    <a:lumMod val="75000"/>
                    <a:lumOff val="25000"/>
                  </a:schemeClr>
                </a:solidFill>
                <a:latin typeface="Century Gothic"/>
                <a:cs typeface="Calibri"/>
              </a:rPr>
              <a:t>High Infiltration when wet</a:t>
            </a:r>
            <a:endParaRPr lang="en-US">
              <a:solidFill>
                <a:schemeClr val="tx1">
                  <a:lumMod val="75000"/>
                  <a:lumOff val="25000"/>
                </a:schemeClr>
              </a:solidFill>
              <a:cs typeface="Calibri"/>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B</a:t>
            </a:r>
          </a:p>
          <a:p>
            <a:r>
              <a:rPr lang="en-US">
                <a:solidFill>
                  <a:schemeClr val="tx1">
                    <a:lumMod val="75000"/>
                    <a:lumOff val="25000"/>
                  </a:schemeClr>
                </a:solidFill>
                <a:latin typeface="Century Gothic"/>
                <a:cs typeface="Calibri"/>
              </a:rPr>
              <a:t>Moderate infiltration when wet</a:t>
            </a:r>
            <a:endParaRPr lang="en-US">
              <a:solidFill>
                <a:schemeClr val="tx1">
                  <a:lumMod val="75000"/>
                  <a:lumOff val="25000"/>
                </a:schemeClr>
              </a:solidFill>
              <a:latin typeface="Century Gothic"/>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C</a:t>
            </a:r>
          </a:p>
          <a:p>
            <a:r>
              <a:rPr lang="en-US">
                <a:solidFill>
                  <a:schemeClr val="tx1">
                    <a:lumMod val="75000"/>
                    <a:lumOff val="25000"/>
                  </a:schemeClr>
                </a:solidFill>
                <a:latin typeface="Century Gothic"/>
                <a:cs typeface="Calibri"/>
              </a:rPr>
              <a:t>Slow Infiltration when wet</a:t>
            </a:r>
            <a:endParaRPr lang="en-US">
              <a:solidFill>
                <a:schemeClr val="tx1">
                  <a:lumMod val="75000"/>
                  <a:lumOff val="25000"/>
                </a:schemeClr>
              </a:solidFill>
              <a:latin typeface="Century Gothic"/>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D </a:t>
            </a:r>
          </a:p>
          <a:p>
            <a:r>
              <a:rPr lang="en-US">
                <a:solidFill>
                  <a:schemeClr val="tx1">
                    <a:lumMod val="75000"/>
                    <a:lumOff val="25000"/>
                  </a:schemeClr>
                </a:solidFill>
                <a:latin typeface="Century Gothic"/>
                <a:cs typeface="Calibri"/>
              </a:rPr>
              <a:t>Very slow infiltration when wet</a:t>
            </a:r>
            <a:endParaRPr lang="en-US">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EE5AAC3F-252E-29EA-94C4-43C0F68C6D69}"/>
              </a:ext>
            </a:extLst>
          </p:cNvPr>
          <p:cNvSpPr txBox="1"/>
          <p:nvPr/>
        </p:nvSpPr>
        <p:spPr>
          <a:xfrm>
            <a:off x="5957243" y="5459807"/>
            <a:ext cx="23803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4" name="Rectangle 3">
            <a:extLst>
              <a:ext uri="{FF2B5EF4-FFF2-40B4-BE49-F238E27FC236}">
                <a16:creationId xmlns:a16="http://schemas.microsoft.com/office/drawing/2014/main" id="{FEDF409A-F76E-6DAC-FFFA-46A7C8EED91D}"/>
              </a:ext>
            </a:extLst>
          </p:cNvPr>
          <p:cNvSpPr/>
          <p:nvPr/>
        </p:nvSpPr>
        <p:spPr>
          <a:xfrm>
            <a:off x="707573" y="1916009"/>
            <a:ext cx="551856" cy="459660"/>
          </a:xfrm>
          <a:prstGeom prst="rect">
            <a:avLst/>
          </a:prstGeom>
          <a:solidFill>
            <a:srgbClr val="5BD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729C76-16F8-3632-124C-D0A2A9BC3BAB}"/>
              </a:ext>
            </a:extLst>
          </p:cNvPr>
          <p:cNvSpPr/>
          <p:nvPr/>
        </p:nvSpPr>
        <p:spPr>
          <a:xfrm>
            <a:off x="707573" y="2753294"/>
            <a:ext cx="551856" cy="459660"/>
          </a:xfrm>
          <a:prstGeom prst="rect">
            <a:avLst/>
          </a:prstGeom>
          <a:solidFill>
            <a:srgbClr val="6A5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55C52D-CECE-7E15-8819-4F29D9CF1A18}"/>
              </a:ext>
            </a:extLst>
          </p:cNvPr>
          <p:cNvSpPr/>
          <p:nvPr/>
        </p:nvSpPr>
        <p:spPr>
          <a:xfrm>
            <a:off x="707573" y="4325842"/>
            <a:ext cx="551856" cy="459660"/>
          </a:xfrm>
          <a:prstGeom prst="rect">
            <a:avLst/>
          </a:prstGeom>
          <a:solidFill>
            <a:srgbClr val="EC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8739B1-F597-F2E4-CCCA-653EEA504684}"/>
              </a:ext>
            </a:extLst>
          </p:cNvPr>
          <p:cNvSpPr/>
          <p:nvPr/>
        </p:nvSpPr>
        <p:spPr>
          <a:xfrm>
            <a:off x="707573" y="3538864"/>
            <a:ext cx="551856" cy="459660"/>
          </a:xfrm>
          <a:prstGeom prst="rect">
            <a:avLst/>
          </a:prstGeom>
          <a:solidFill>
            <a:srgbClr val="F25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57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088BB6BD-857F-A6E1-59C7-54434038D2F1}"/>
              </a:ext>
            </a:extLst>
          </p:cNvPr>
          <p:cNvCxnSpPr>
            <a:cxnSpLocks/>
            <a:stCxn id="14" idx="3"/>
            <a:endCxn id="5" idx="1"/>
          </p:cNvCxnSpPr>
          <p:nvPr/>
        </p:nvCxnSpPr>
        <p:spPr>
          <a:xfrm>
            <a:off x="1872577" y="1470132"/>
            <a:ext cx="969191"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782979-0AAC-9613-0700-31C3C68E85E9}"/>
              </a:ext>
            </a:extLst>
          </p:cNvPr>
          <p:cNvCxnSpPr>
            <a:cxnSpLocks/>
            <a:stCxn id="15" idx="3"/>
            <a:endCxn id="13" idx="1"/>
          </p:cNvCxnSpPr>
          <p:nvPr/>
        </p:nvCxnSpPr>
        <p:spPr>
          <a:xfrm>
            <a:off x="1872576" y="5622494"/>
            <a:ext cx="969150" cy="50009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A1B5C5-67CF-14EE-096B-62D77134FEF8}"/>
              </a:ext>
            </a:extLst>
          </p:cNvPr>
          <p:cNvCxnSpPr>
            <a:cxnSpLocks/>
            <a:stCxn id="16" idx="3"/>
            <a:endCxn id="13" idx="1"/>
          </p:cNvCxnSpPr>
          <p:nvPr/>
        </p:nvCxnSpPr>
        <p:spPr>
          <a:xfrm flipV="1">
            <a:off x="1872577" y="6122591"/>
            <a:ext cx="969149" cy="2141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1448BE-DCC0-994A-D801-FC3607E66C68}"/>
              </a:ext>
            </a:extLst>
          </p:cNvPr>
          <p:cNvCxnSpPr>
            <a:cxnSpLocks/>
          </p:cNvCxnSpPr>
          <p:nvPr/>
        </p:nvCxnSpPr>
        <p:spPr>
          <a:xfrm>
            <a:off x="4350469" y="1384954"/>
            <a:ext cx="1375901" cy="14152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6439FF-2CA4-6916-4836-9D7331A2AF24}"/>
              </a:ext>
            </a:extLst>
          </p:cNvPr>
          <p:cNvCxnSpPr>
            <a:cxnSpLocks/>
            <a:stCxn id="2" idx="3"/>
          </p:cNvCxnSpPr>
          <p:nvPr/>
        </p:nvCxnSpPr>
        <p:spPr>
          <a:xfrm>
            <a:off x="4459664" y="2633333"/>
            <a:ext cx="1180664" cy="73674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34D94A-C5E9-9A05-15F6-EF2025B30495}"/>
              </a:ext>
            </a:extLst>
          </p:cNvPr>
          <p:cNvCxnSpPr>
            <a:cxnSpLocks/>
            <a:stCxn id="13" idx="3"/>
          </p:cNvCxnSpPr>
          <p:nvPr/>
        </p:nvCxnSpPr>
        <p:spPr>
          <a:xfrm flipV="1">
            <a:off x="4373664" y="4788706"/>
            <a:ext cx="1391032" cy="133388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CF9CAB-74CE-1A29-EB9F-3C0F395B3214}"/>
              </a:ext>
            </a:extLst>
          </p:cNvPr>
          <p:cNvCxnSpPr>
            <a:cxnSpLocks/>
            <a:stCxn id="10" idx="3"/>
          </p:cNvCxnSpPr>
          <p:nvPr/>
        </p:nvCxnSpPr>
        <p:spPr>
          <a:xfrm flipV="1">
            <a:off x="4373664" y="4211139"/>
            <a:ext cx="1266664" cy="74859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7E7F02A-4C1C-523B-CFF2-1AE15E7139F3}"/>
              </a:ext>
            </a:extLst>
          </p:cNvPr>
          <p:cNvCxnSpPr>
            <a:cxnSpLocks/>
            <a:stCxn id="8" idx="3"/>
            <a:endCxn id="17" idx="1"/>
          </p:cNvCxnSpPr>
          <p:nvPr/>
        </p:nvCxnSpPr>
        <p:spPr>
          <a:xfrm flipV="1">
            <a:off x="4373664" y="3794288"/>
            <a:ext cx="1266706" cy="258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1BF526-16DE-FC97-15F0-9E42DB1888DC}"/>
              </a:ext>
            </a:extLst>
          </p:cNvPr>
          <p:cNvCxnSpPr>
            <a:cxnSpLocks/>
            <a:stCxn id="17" idx="3"/>
            <a:endCxn id="18" idx="1"/>
          </p:cNvCxnSpPr>
          <p:nvPr/>
        </p:nvCxnSpPr>
        <p:spPr>
          <a:xfrm flipV="1">
            <a:off x="8743359" y="2669024"/>
            <a:ext cx="1231420" cy="112526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B730900-5920-93C3-E7D0-36DE454F315F}"/>
              </a:ext>
            </a:extLst>
          </p:cNvPr>
          <p:cNvCxnSpPr>
            <a:cxnSpLocks/>
            <a:stCxn id="17" idx="3"/>
            <a:endCxn id="19" idx="1"/>
          </p:cNvCxnSpPr>
          <p:nvPr/>
        </p:nvCxnSpPr>
        <p:spPr>
          <a:xfrm flipV="1">
            <a:off x="8743359" y="3794287"/>
            <a:ext cx="1231420" cy="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84C07E-B160-8EAE-904D-3BFA0EDA205F}"/>
              </a:ext>
            </a:extLst>
          </p:cNvPr>
          <p:cNvCxnSpPr>
            <a:cxnSpLocks/>
            <a:stCxn id="17" idx="3"/>
            <a:endCxn id="20" idx="1"/>
          </p:cNvCxnSpPr>
          <p:nvPr/>
        </p:nvCxnSpPr>
        <p:spPr>
          <a:xfrm>
            <a:off x="8743359" y="3794288"/>
            <a:ext cx="1231378" cy="11252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4D5F2C1-3972-AA22-AEC9-D7CE3BEA69F9}"/>
              </a:ext>
            </a:extLst>
          </p:cNvPr>
          <p:cNvCxnSpPr>
            <a:cxnSpLocks/>
            <a:stCxn id="11" idx="3"/>
            <a:endCxn id="2" idx="1"/>
          </p:cNvCxnSpPr>
          <p:nvPr/>
        </p:nvCxnSpPr>
        <p:spPr>
          <a:xfrm>
            <a:off x="2125923" y="2631950"/>
            <a:ext cx="647915" cy="138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87BE186-CFDD-431D-82F5-FCFD1FCB5FD1}"/>
              </a:ext>
            </a:extLst>
          </p:cNvPr>
          <p:cNvSpPr txBox="1">
            <a:spLocks/>
          </p:cNvSpPr>
          <p:nvPr/>
        </p:nvSpPr>
        <p:spPr>
          <a:xfrm>
            <a:off x="386890" y="322644"/>
            <a:ext cx="1053388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 Original</a:t>
            </a:r>
            <a:r>
              <a:rPr lang="en-US" sz="4000" b="1">
                <a:solidFill>
                  <a:srgbClr val="236F99"/>
                </a:solidFill>
                <a:latin typeface="Century Gothic"/>
              </a:rPr>
              <a:t> </a:t>
            </a:r>
            <a:r>
              <a:rPr lang="en-US" sz="4000">
                <a:solidFill>
                  <a:srgbClr val="236F99"/>
                </a:solidFill>
                <a:latin typeface="Century Gothic"/>
              </a:rPr>
              <a:t>InVEST model </a:t>
            </a:r>
            <a:endParaRPr lang="en-US"/>
          </a:p>
        </p:txBody>
      </p:sp>
      <p:sp>
        <p:nvSpPr>
          <p:cNvPr id="5" name="Rectangle: Rounded Corners 4">
            <a:extLst>
              <a:ext uri="{FF2B5EF4-FFF2-40B4-BE49-F238E27FC236}">
                <a16:creationId xmlns:a16="http://schemas.microsoft.com/office/drawing/2014/main" id="{4298DF7D-492C-513E-3BBB-882AA952D19E}"/>
              </a:ext>
            </a:extLst>
          </p:cNvPr>
          <p:cNvSpPr/>
          <p:nvPr/>
        </p:nvSpPr>
        <p:spPr>
          <a:xfrm>
            <a:off x="2841768" y="1045926"/>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Delineated Watershed Polygons</a:t>
            </a:r>
            <a:endParaRPr lang="en-US">
              <a:latin typeface="Century Gothic"/>
            </a:endParaRPr>
          </a:p>
        </p:txBody>
      </p:sp>
      <p:sp>
        <p:nvSpPr>
          <p:cNvPr id="6" name="Rectangle: Rounded Corners 5">
            <a:extLst>
              <a:ext uri="{FF2B5EF4-FFF2-40B4-BE49-F238E27FC236}">
                <a16:creationId xmlns:a16="http://schemas.microsoft.com/office/drawing/2014/main" id="{33A4CC6B-49A6-DD9F-619A-FFEC5F62309C}"/>
              </a:ext>
            </a:extLst>
          </p:cNvPr>
          <p:cNvSpPr/>
          <p:nvPr/>
        </p:nvSpPr>
        <p:spPr>
          <a:xfrm>
            <a:off x="2841768" y="2209470"/>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Rainfall Depth (mm)</a:t>
            </a:r>
          </a:p>
        </p:txBody>
      </p:sp>
      <p:sp>
        <p:nvSpPr>
          <p:cNvPr id="8" name="Rectangle: Rounded Corners 7">
            <a:extLst>
              <a:ext uri="{FF2B5EF4-FFF2-40B4-BE49-F238E27FC236}">
                <a16:creationId xmlns:a16="http://schemas.microsoft.com/office/drawing/2014/main" id="{E59542A0-70FF-2871-EAB4-FFD1B7D17CF8}"/>
              </a:ext>
            </a:extLst>
          </p:cNvPr>
          <p:cNvSpPr/>
          <p:nvPr/>
        </p:nvSpPr>
        <p:spPr>
          <a:xfrm>
            <a:off x="2841726" y="3373014"/>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Raster</a:t>
            </a:r>
            <a:endParaRPr lang="en-US"/>
          </a:p>
        </p:txBody>
      </p:sp>
      <p:sp>
        <p:nvSpPr>
          <p:cNvPr id="10" name="Rectangle: Rounded Corners 9">
            <a:extLst>
              <a:ext uri="{FF2B5EF4-FFF2-40B4-BE49-F238E27FC236}">
                <a16:creationId xmlns:a16="http://schemas.microsoft.com/office/drawing/2014/main" id="{B1EDC8D7-17D6-F32B-D786-BB2BF96D3153}"/>
              </a:ext>
            </a:extLst>
          </p:cNvPr>
          <p:cNvSpPr/>
          <p:nvPr/>
        </p:nvSpPr>
        <p:spPr>
          <a:xfrm>
            <a:off x="2841726" y="4535871"/>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Soil Groups Raster</a:t>
            </a:r>
            <a:endParaRPr lang="en-US"/>
          </a:p>
        </p:txBody>
      </p:sp>
      <p:sp>
        <p:nvSpPr>
          <p:cNvPr id="13" name="Rectangle: Rounded Corners 12">
            <a:extLst>
              <a:ext uri="{FF2B5EF4-FFF2-40B4-BE49-F238E27FC236}">
                <a16:creationId xmlns:a16="http://schemas.microsoft.com/office/drawing/2014/main" id="{1BFE5BE4-5732-A694-E946-CA3637A7F26A}"/>
              </a:ext>
            </a:extLst>
          </p:cNvPr>
          <p:cNvSpPr/>
          <p:nvPr/>
        </p:nvSpPr>
        <p:spPr>
          <a:xfrm>
            <a:off x="2841726" y="5698728"/>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Biophysical Table</a:t>
            </a:r>
            <a:endParaRPr lang="en-US"/>
          </a:p>
        </p:txBody>
      </p:sp>
      <p:sp>
        <p:nvSpPr>
          <p:cNvPr id="14" name="Rectangle: Rounded Corners 13">
            <a:extLst>
              <a:ext uri="{FF2B5EF4-FFF2-40B4-BE49-F238E27FC236}">
                <a16:creationId xmlns:a16="http://schemas.microsoft.com/office/drawing/2014/main" id="{2BFBF133-4396-32FA-34BE-A3A0A91E7421}"/>
              </a:ext>
            </a:extLst>
          </p:cNvPr>
          <p:cNvSpPr/>
          <p:nvPr/>
        </p:nvSpPr>
        <p:spPr>
          <a:xfrm>
            <a:off x="340722" y="1171616"/>
            <a:ext cx="1531855" cy="5970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Digital Elevation Model (DEM)</a:t>
            </a:r>
            <a:endParaRPr lang="en-US" sz="1200">
              <a:cs typeface="Calibri" panose="020F0502020204030204"/>
            </a:endParaRPr>
          </a:p>
        </p:txBody>
      </p:sp>
      <p:sp>
        <p:nvSpPr>
          <p:cNvPr id="15" name="Rectangle: Rounded Corners 14">
            <a:extLst>
              <a:ext uri="{FF2B5EF4-FFF2-40B4-BE49-F238E27FC236}">
                <a16:creationId xmlns:a16="http://schemas.microsoft.com/office/drawing/2014/main" id="{61AA8DEE-5B2E-7E27-FC58-F32AECAF3592}"/>
              </a:ext>
            </a:extLst>
          </p:cNvPr>
          <p:cNvSpPr/>
          <p:nvPr/>
        </p:nvSpPr>
        <p:spPr>
          <a:xfrm>
            <a:off x="340721" y="5331834"/>
            <a:ext cx="1531855" cy="5813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Land Use and Land Cover</a:t>
            </a:r>
            <a:endParaRPr lang="en-US" sz="1200"/>
          </a:p>
        </p:txBody>
      </p:sp>
      <p:sp>
        <p:nvSpPr>
          <p:cNvPr id="16" name="Rectangle: Rounded Corners 15">
            <a:extLst>
              <a:ext uri="{FF2B5EF4-FFF2-40B4-BE49-F238E27FC236}">
                <a16:creationId xmlns:a16="http://schemas.microsoft.com/office/drawing/2014/main" id="{DF7B2EB2-C89A-1D4E-6E1A-726CBAC55630}"/>
              </a:ext>
            </a:extLst>
          </p:cNvPr>
          <p:cNvSpPr/>
          <p:nvPr/>
        </p:nvSpPr>
        <p:spPr>
          <a:xfrm>
            <a:off x="340722" y="6049987"/>
            <a:ext cx="1531855" cy="5734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Curve Number Values</a:t>
            </a:r>
            <a:endParaRPr lang="en-US" sz="1200"/>
          </a:p>
        </p:txBody>
      </p:sp>
      <p:sp>
        <p:nvSpPr>
          <p:cNvPr id="17" name="Rectangle: Rounded Corners 16">
            <a:extLst>
              <a:ext uri="{FF2B5EF4-FFF2-40B4-BE49-F238E27FC236}">
                <a16:creationId xmlns:a16="http://schemas.microsoft.com/office/drawing/2014/main" id="{11AE0645-7164-8B58-6D82-AB6FF8D6157C}"/>
              </a:ext>
            </a:extLst>
          </p:cNvPr>
          <p:cNvSpPr/>
          <p:nvPr/>
        </p:nvSpPr>
        <p:spPr>
          <a:xfrm>
            <a:off x="5640370" y="2690566"/>
            <a:ext cx="3102989" cy="22074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cs typeface="Calibri"/>
              </a:rPr>
              <a:t>Urban Flood Risk Mitigation Model</a:t>
            </a:r>
          </a:p>
        </p:txBody>
      </p:sp>
      <p:sp>
        <p:nvSpPr>
          <p:cNvPr id="18" name="Rectangle: Rounded Corners 17">
            <a:extLst>
              <a:ext uri="{FF2B5EF4-FFF2-40B4-BE49-F238E27FC236}">
                <a16:creationId xmlns:a16="http://schemas.microsoft.com/office/drawing/2014/main" id="{B0D52FAA-2975-E435-2211-5FDAFA693D94}"/>
              </a:ext>
            </a:extLst>
          </p:cNvPr>
          <p:cNvSpPr/>
          <p:nvPr/>
        </p:nvSpPr>
        <p:spPr>
          <a:xfrm>
            <a:off x="9974779" y="2244818"/>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9" name="Rectangle: Rounded Corners 18">
            <a:extLst>
              <a:ext uri="{FF2B5EF4-FFF2-40B4-BE49-F238E27FC236}">
                <a16:creationId xmlns:a16="http://schemas.microsoft.com/office/drawing/2014/main" id="{EB5642C4-43C4-9CA4-9C97-70E19712E1DC}"/>
              </a:ext>
            </a:extLst>
          </p:cNvPr>
          <p:cNvSpPr/>
          <p:nvPr/>
        </p:nvSpPr>
        <p:spPr>
          <a:xfrm>
            <a:off x="9974779" y="3370081"/>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Volume</a:t>
            </a:r>
            <a:endParaRPr lang="en-US" err="1"/>
          </a:p>
        </p:txBody>
      </p:sp>
      <p:sp>
        <p:nvSpPr>
          <p:cNvPr id="20" name="Rectangle: Rounded Corners 19">
            <a:extLst>
              <a:ext uri="{FF2B5EF4-FFF2-40B4-BE49-F238E27FC236}">
                <a16:creationId xmlns:a16="http://schemas.microsoft.com/office/drawing/2014/main" id="{F248E591-6FA0-2C76-98DB-232D522FF065}"/>
              </a:ext>
            </a:extLst>
          </p:cNvPr>
          <p:cNvSpPr/>
          <p:nvPr/>
        </p:nvSpPr>
        <p:spPr>
          <a:xfrm>
            <a:off x="9974737" y="4495688"/>
            <a:ext cx="1531938" cy="84772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Values</a:t>
            </a:r>
            <a:endParaRPr lang="en-US"/>
          </a:p>
        </p:txBody>
      </p:sp>
      <p:sp>
        <p:nvSpPr>
          <p:cNvPr id="2" name="Rectangle 1">
            <a:extLst>
              <a:ext uri="{FF2B5EF4-FFF2-40B4-BE49-F238E27FC236}">
                <a16:creationId xmlns:a16="http://schemas.microsoft.com/office/drawing/2014/main" id="{902FB41F-8C43-95F9-0596-1043CC9F5C26}"/>
              </a:ext>
            </a:extLst>
          </p:cNvPr>
          <p:cNvSpPr/>
          <p:nvPr/>
        </p:nvSpPr>
        <p:spPr>
          <a:xfrm>
            <a:off x="2773838" y="2134609"/>
            <a:ext cx="1685826" cy="99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FDFD80-A6A4-57C9-4E22-7D179A5313F5}"/>
              </a:ext>
            </a:extLst>
          </p:cNvPr>
          <p:cNvSpPr txBox="1"/>
          <p:nvPr/>
        </p:nvSpPr>
        <p:spPr>
          <a:xfrm>
            <a:off x="221750" y="1970230"/>
            <a:ext cx="1904173" cy="1323439"/>
          </a:xfrm>
          <a:prstGeom prst="rect">
            <a:avLst/>
          </a:prstGeom>
          <a:noFill/>
          <a:ln>
            <a:solidFill>
              <a:schemeClr val="tx1"/>
            </a:solidFill>
          </a:ln>
        </p:spPr>
        <p:txBody>
          <a:bodyPr wrap="square" rtlCol="0">
            <a:spAutoFit/>
          </a:bodyPr>
          <a:lstStyle/>
          <a:p>
            <a:r>
              <a:rPr lang="en-US" sz="1600">
                <a:solidFill>
                  <a:schemeClr val="tx1">
                    <a:lumMod val="75000"/>
                    <a:lumOff val="25000"/>
                  </a:schemeClr>
                </a:solidFill>
                <a:latin typeface="Century Gothic" panose="020B0502020202020204" pitchFamily="34" charset="0"/>
              </a:rPr>
              <a:t>Singular value for the entire AOI </a:t>
            </a:r>
            <a:r>
              <a:rPr lang="en-US" sz="1600">
                <a:solidFill>
                  <a:schemeClr val="tx1">
                    <a:lumMod val="75000"/>
                    <a:lumOff val="25000"/>
                  </a:schemeClr>
                </a:solidFill>
                <a:latin typeface="Century Gothic" panose="020B0502020202020204" pitchFamily="34" charset="0"/>
                <a:sym typeface="Wingdings" panose="05000000000000000000" pitchFamily="2" charset="2"/>
              </a:rPr>
              <a:t> Overestimation of rainfall and flood depth</a:t>
            </a:r>
            <a:endParaRPr lang="en-US" sz="16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9691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1C90F-1791-1F6E-4737-3F146B23A827}"/>
              </a:ext>
            </a:extLst>
          </p:cNvPr>
          <p:cNvSpPr txBox="1">
            <a:spLocks/>
          </p:cNvSpPr>
          <p:nvPr/>
        </p:nvSpPr>
        <p:spPr>
          <a:xfrm>
            <a:off x="386891" y="320039"/>
            <a:ext cx="10530595" cy="42062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 Improved InVEST model </a:t>
            </a:r>
            <a:endParaRPr lang="en-US"/>
          </a:p>
        </p:txBody>
      </p:sp>
      <p:cxnSp>
        <p:nvCxnSpPr>
          <p:cNvPr id="21" name="Straight Arrow Connector 20">
            <a:extLst>
              <a:ext uri="{FF2B5EF4-FFF2-40B4-BE49-F238E27FC236}">
                <a16:creationId xmlns:a16="http://schemas.microsoft.com/office/drawing/2014/main" id="{088BB6BD-857F-A6E1-59C7-54434038D2F1}"/>
              </a:ext>
            </a:extLst>
          </p:cNvPr>
          <p:cNvCxnSpPr>
            <a:cxnSpLocks/>
            <a:stCxn id="14" idx="3"/>
            <a:endCxn id="5" idx="1"/>
          </p:cNvCxnSpPr>
          <p:nvPr/>
        </p:nvCxnSpPr>
        <p:spPr>
          <a:xfrm>
            <a:off x="1872577" y="1470132"/>
            <a:ext cx="969191"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782979-0AAC-9613-0700-31C3C68E85E9}"/>
              </a:ext>
            </a:extLst>
          </p:cNvPr>
          <p:cNvCxnSpPr>
            <a:cxnSpLocks/>
            <a:stCxn id="15" idx="3"/>
            <a:endCxn id="13" idx="1"/>
          </p:cNvCxnSpPr>
          <p:nvPr/>
        </p:nvCxnSpPr>
        <p:spPr>
          <a:xfrm>
            <a:off x="1872576" y="5622494"/>
            <a:ext cx="969150" cy="50009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A1B5C5-67CF-14EE-096B-62D77134FEF8}"/>
              </a:ext>
            </a:extLst>
          </p:cNvPr>
          <p:cNvCxnSpPr>
            <a:cxnSpLocks/>
            <a:stCxn id="16" idx="3"/>
            <a:endCxn id="13" idx="1"/>
          </p:cNvCxnSpPr>
          <p:nvPr/>
        </p:nvCxnSpPr>
        <p:spPr>
          <a:xfrm flipV="1">
            <a:off x="1872577" y="6122591"/>
            <a:ext cx="969149" cy="2141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1448BE-DCC0-994A-D801-FC3607E66C68}"/>
              </a:ext>
            </a:extLst>
          </p:cNvPr>
          <p:cNvCxnSpPr>
            <a:cxnSpLocks/>
          </p:cNvCxnSpPr>
          <p:nvPr/>
        </p:nvCxnSpPr>
        <p:spPr>
          <a:xfrm>
            <a:off x="4350469" y="1384954"/>
            <a:ext cx="1375901" cy="14152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6439FF-2CA4-6916-4836-9D7331A2AF24}"/>
              </a:ext>
            </a:extLst>
          </p:cNvPr>
          <p:cNvCxnSpPr>
            <a:cxnSpLocks/>
            <a:stCxn id="2" idx="3"/>
          </p:cNvCxnSpPr>
          <p:nvPr/>
        </p:nvCxnSpPr>
        <p:spPr>
          <a:xfrm>
            <a:off x="4459664" y="2633333"/>
            <a:ext cx="1180664" cy="73674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34D94A-C5E9-9A05-15F6-EF2025B30495}"/>
              </a:ext>
            </a:extLst>
          </p:cNvPr>
          <p:cNvCxnSpPr>
            <a:cxnSpLocks/>
            <a:stCxn id="13" idx="3"/>
          </p:cNvCxnSpPr>
          <p:nvPr/>
        </p:nvCxnSpPr>
        <p:spPr>
          <a:xfrm flipV="1">
            <a:off x="4373664" y="4788706"/>
            <a:ext cx="1391032" cy="133388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CF9CAB-74CE-1A29-EB9F-3C0F395B3214}"/>
              </a:ext>
            </a:extLst>
          </p:cNvPr>
          <p:cNvCxnSpPr>
            <a:cxnSpLocks/>
            <a:stCxn id="10" idx="3"/>
          </p:cNvCxnSpPr>
          <p:nvPr/>
        </p:nvCxnSpPr>
        <p:spPr>
          <a:xfrm flipV="1">
            <a:off x="4373664" y="4211139"/>
            <a:ext cx="1266664" cy="74859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7E7F02A-4C1C-523B-CFF2-1AE15E7139F3}"/>
              </a:ext>
            </a:extLst>
          </p:cNvPr>
          <p:cNvCxnSpPr>
            <a:cxnSpLocks/>
            <a:stCxn id="8" idx="3"/>
            <a:endCxn id="17" idx="1"/>
          </p:cNvCxnSpPr>
          <p:nvPr/>
        </p:nvCxnSpPr>
        <p:spPr>
          <a:xfrm flipV="1">
            <a:off x="4373664" y="3794288"/>
            <a:ext cx="1266706" cy="258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1BF526-16DE-FC97-15F0-9E42DB1888DC}"/>
              </a:ext>
            </a:extLst>
          </p:cNvPr>
          <p:cNvCxnSpPr>
            <a:cxnSpLocks/>
            <a:stCxn id="17" idx="3"/>
            <a:endCxn id="18" idx="1"/>
          </p:cNvCxnSpPr>
          <p:nvPr/>
        </p:nvCxnSpPr>
        <p:spPr>
          <a:xfrm flipV="1">
            <a:off x="8743359" y="2669024"/>
            <a:ext cx="1231420" cy="112526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B730900-5920-93C3-E7D0-36DE454F315F}"/>
              </a:ext>
            </a:extLst>
          </p:cNvPr>
          <p:cNvCxnSpPr>
            <a:cxnSpLocks/>
            <a:stCxn id="17" idx="3"/>
            <a:endCxn id="19" idx="1"/>
          </p:cNvCxnSpPr>
          <p:nvPr/>
        </p:nvCxnSpPr>
        <p:spPr>
          <a:xfrm flipV="1">
            <a:off x="8743359" y="3794287"/>
            <a:ext cx="1231420" cy="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84C07E-B160-8EAE-904D-3BFA0EDA205F}"/>
              </a:ext>
            </a:extLst>
          </p:cNvPr>
          <p:cNvCxnSpPr>
            <a:cxnSpLocks/>
            <a:stCxn id="17" idx="3"/>
            <a:endCxn id="20" idx="1"/>
          </p:cNvCxnSpPr>
          <p:nvPr/>
        </p:nvCxnSpPr>
        <p:spPr>
          <a:xfrm>
            <a:off x="8743359" y="3794288"/>
            <a:ext cx="1231378" cy="11252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8DF7D-492C-513E-3BBB-882AA952D19E}"/>
              </a:ext>
            </a:extLst>
          </p:cNvPr>
          <p:cNvSpPr/>
          <p:nvPr/>
        </p:nvSpPr>
        <p:spPr>
          <a:xfrm>
            <a:off x="2841768" y="1045926"/>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Delineated Watershed Polygons</a:t>
            </a:r>
            <a:endParaRPr lang="en-US">
              <a:latin typeface="Century Gothic"/>
            </a:endParaRPr>
          </a:p>
        </p:txBody>
      </p:sp>
      <p:sp>
        <p:nvSpPr>
          <p:cNvPr id="6" name="Rectangle: Rounded Corners 5">
            <a:extLst>
              <a:ext uri="{FF2B5EF4-FFF2-40B4-BE49-F238E27FC236}">
                <a16:creationId xmlns:a16="http://schemas.microsoft.com/office/drawing/2014/main" id="{33A4CC6B-49A6-DD9F-619A-FFEC5F62309C}"/>
              </a:ext>
            </a:extLst>
          </p:cNvPr>
          <p:cNvSpPr/>
          <p:nvPr/>
        </p:nvSpPr>
        <p:spPr>
          <a:xfrm>
            <a:off x="2841768" y="2209470"/>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GPM Rainfall Raster</a:t>
            </a:r>
            <a:endParaRPr lang="en-US">
              <a:cs typeface="Calibri"/>
            </a:endParaRPr>
          </a:p>
        </p:txBody>
      </p:sp>
      <p:sp>
        <p:nvSpPr>
          <p:cNvPr id="8" name="Rectangle: Rounded Corners 7">
            <a:extLst>
              <a:ext uri="{FF2B5EF4-FFF2-40B4-BE49-F238E27FC236}">
                <a16:creationId xmlns:a16="http://schemas.microsoft.com/office/drawing/2014/main" id="{E59542A0-70FF-2871-EAB4-FFD1B7D17CF8}"/>
              </a:ext>
            </a:extLst>
          </p:cNvPr>
          <p:cNvSpPr/>
          <p:nvPr/>
        </p:nvSpPr>
        <p:spPr>
          <a:xfrm>
            <a:off x="2841726" y="3373014"/>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Raster</a:t>
            </a:r>
            <a:endParaRPr lang="en-US"/>
          </a:p>
        </p:txBody>
      </p:sp>
      <p:sp>
        <p:nvSpPr>
          <p:cNvPr id="10" name="Rectangle: Rounded Corners 9">
            <a:extLst>
              <a:ext uri="{FF2B5EF4-FFF2-40B4-BE49-F238E27FC236}">
                <a16:creationId xmlns:a16="http://schemas.microsoft.com/office/drawing/2014/main" id="{B1EDC8D7-17D6-F32B-D786-BB2BF96D3153}"/>
              </a:ext>
            </a:extLst>
          </p:cNvPr>
          <p:cNvSpPr/>
          <p:nvPr/>
        </p:nvSpPr>
        <p:spPr>
          <a:xfrm>
            <a:off x="2841726" y="4535871"/>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Soil Groups Raster</a:t>
            </a:r>
            <a:endParaRPr lang="en-US"/>
          </a:p>
        </p:txBody>
      </p:sp>
      <p:sp>
        <p:nvSpPr>
          <p:cNvPr id="13" name="Rectangle: Rounded Corners 12">
            <a:extLst>
              <a:ext uri="{FF2B5EF4-FFF2-40B4-BE49-F238E27FC236}">
                <a16:creationId xmlns:a16="http://schemas.microsoft.com/office/drawing/2014/main" id="{1BFE5BE4-5732-A694-E946-CA3637A7F26A}"/>
              </a:ext>
            </a:extLst>
          </p:cNvPr>
          <p:cNvSpPr/>
          <p:nvPr/>
        </p:nvSpPr>
        <p:spPr>
          <a:xfrm>
            <a:off x="2841726" y="5698728"/>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Biophysical Table</a:t>
            </a:r>
            <a:endParaRPr lang="en-US"/>
          </a:p>
        </p:txBody>
      </p:sp>
      <p:sp>
        <p:nvSpPr>
          <p:cNvPr id="14" name="Rectangle: Rounded Corners 13">
            <a:extLst>
              <a:ext uri="{FF2B5EF4-FFF2-40B4-BE49-F238E27FC236}">
                <a16:creationId xmlns:a16="http://schemas.microsoft.com/office/drawing/2014/main" id="{2BFBF133-4396-32FA-34BE-A3A0A91E7421}"/>
              </a:ext>
            </a:extLst>
          </p:cNvPr>
          <p:cNvSpPr/>
          <p:nvPr/>
        </p:nvSpPr>
        <p:spPr>
          <a:xfrm>
            <a:off x="340722" y="1171616"/>
            <a:ext cx="1531855" cy="5970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Digital Elevation Model (DEM)</a:t>
            </a:r>
            <a:endParaRPr lang="en-US" sz="1200"/>
          </a:p>
        </p:txBody>
      </p:sp>
      <p:sp>
        <p:nvSpPr>
          <p:cNvPr id="15" name="Rectangle: Rounded Corners 14">
            <a:extLst>
              <a:ext uri="{FF2B5EF4-FFF2-40B4-BE49-F238E27FC236}">
                <a16:creationId xmlns:a16="http://schemas.microsoft.com/office/drawing/2014/main" id="{61AA8DEE-5B2E-7E27-FC58-F32AECAF3592}"/>
              </a:ext>
            </a:extLst>
          </p:cNvPr>
          <p:cNvSpPr/>
          <p:nvPr/>
        </p:nvSpPr>
        <p:spPr>
          <a:xfrm>
            <a:off x="340721" y="5331834"/>
            <a:ext cx="1531855" cy="5813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Land Use and Land Cover</a:t>
            </a:r>
            <a:endParaRPr lang="en-US" sz="1200"/>
          </a:p>
        </p:txBody>
      </p:sp>
      <p:sp>
        <p:nvSpPr>
          <p:cNvPr id="16" name="Rectangle: Rounded Corners 15">
            <a:extLst>
              <a:ext uri="{FF2B5EF4-FFF2-40B4-BE49-F238E27FC236}">
                <a16:creationId xmlns:a16="http://schemas.microsoft.com/office/drawing/2014/main" id="{DF7B2EB2-C89A-1D4E-6E1A-726CBAC55630}"/>
              </a:ext>
            </a:extLst>
          </p:cNvPr>
          <p:cNvSpPr/>
          <p:nvPr/>
        </p:nvSpPr>
        <p:spPr>
          <a:xfrm>
            <a:off x="340722" y="6049987"/>
            <a:ext cx="1531855" cy="5734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Curve Number Values</a:t>
            </a:r>
            <a:endParaRPr lang="en-US" sz="1200"/>
          </a:p>
        </p:txBody>
      </p:sp>
      <p:sp>
        <p:nvSpPr>
          <p:cNvPr id="17" name="Rectangle: Rounded Corners 16">
            <a:extLst>
              <a:ext uri="{FF2B5EF4-FFF2-40B4-BE49-F238E27FC236}">
                <a16:creationId xmlns:a16="http://schemas.microsoft.com/office/drawing/2014/main" id="{11AE0645-7164-8B58-6D82-AB6FF8D6157C}"/>
              </a:ext>
            </a:extLst>
          </p:cNvPr>
          <p:cNvSpPr/>
          <p:nvPr/>
        </p:nvSpPr>
        <p:spPr>
          <a:xfrm>
            <a:off x="5640370" y="2690566"/>
            <a:ext cx="3102989" cy="22074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cs typeface="Calibri"/>
              </a:rPr>
              <a:t>Urban Flood Risk Mitigation Model</a:t>
            </a:r>
          </a:p>
        </p:txBody>
      </p:sp>
      <p:sp>
        <p:nvSpPr>
          <p:cNvPr id="18" name="Rectangle: Rounded Corners 17">
            <a:extLst>
              <a:ext uri="{FF2B5EF4-FFF2-40B4-BE49-F238E27FC236}">
                <a16:creationId xmlns:a16="http://schemas.microsoft.com/office/drawing/2014/main" id="{B0D52FAA-2975-E435-2211-5FDAFA693D94}"/>
              </a:ext>
            </a:extLst>
          </p:cNvPr>
          <p:cNvSpPr/>
          <p:nvPr/>
        </p:nvSpPr>
        <p:spPr>
          <a:xfrm>
            <a:off x="9974779" y="2244818"/>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9" name="Rectangle: Rounded Corners 18">
            <a:extLst>
              <a:ext uri="{FF2B5EF4-FFF2-40B4-BE49-F238E27FC236}">
                <a16:creationId xmlns:a16="http://schemas.microsoft.com/office/drawing/2014/main" id="{EB5642C4-43C4-9CA4-9C97-70E19712E1DC}"/>
              </a:ext>
            </a:extLst>
          </p:cNvPr>
          <p:cNvSpPr/>
          <p:nvPr/>
        </p:nvSpPr>
        <p:spPr>
          <a:xfrm>
            <a:off x="9974779" y="3370081"/>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Volume</a:t>
            </a:r>
            <a:endParaRPr lang="en-US" err="1"/>
          </a:p>
        </p:txBody>
      </p:sp>
      <p:sp>
        <p:nvSpPr>
          <p:cNvPr id="20" name="Rectangle: Rounded Corners 19">
            <a:extLst>
              <a:ext uri="{FF2B5EF4-FFF2-40B4-BE49-F238E27FC236}">
                <a16:creationId xmlns:a16="http://schemas.microsoft.com/office/drawing/2014/main" id="{F248E591-6FA0-2C76-98DB-232D522FF065}"/>
              </a:ext>
            </a:extLst>
          </p:cNvPr>
          <p:cNvSpPr/>
          <p:nvPr/>
        </p:nvSpPr>
        <p:spPr>
          <a:xfrm>
            <a:off x="9974737" y="4495688"/>
            <a:ext cx="1531938" cy="84772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Values</a:t>
            </a:r>
            <a:endParaRPr lang="en-US"/>
          </a:p>
        </p:txBody>
      </p:sp>
      <p:sp>
        <p:nvSpPr>
          <p:cNvPr id="2" name="Rectangle 1">
            <a:extLst>
              <a:ext uri="{FF2B5EF4-FFF2-40B4-BE49-F238E27FC236}">
                <a16:creationId xmlns:a16="http://schemas.microsoft.com/office/drawing/2014/main" id="{902FB41F-8C43-95F9-0596-1043CC9F5C26}"/>
              </a:ext>
            </a:extLst>
          </p:cNvPr>
          <p:cNvSpPr/>
          <p:nvPr/>
        </p:nvSpPr>
        <p:spPr>
          <a:xfrm>
            <a:off x="2773838" y="2134609"/>
            <a:ext cx="1685826" cy="99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04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94634611-CF92-C58B-ED56-92761E981602}"/>
              </a:ext>
            </a:extLst>
          </p:cNvPr>
          <p:cNvCxnSpPr>
            <a:cxnSpLocks/>
            <a:endCxn id="17" idx="1"/>
          </p:cNvCxnSpPr>
          <p:nvPr/>
        </p:nvCxnSpPr>
        <p:spPr>
          <a:xfrm>
            <a:off x="5420287" y="5612874"/>
            <a:ext cx="512064"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73F762-1EEE-87B7-FB1C-F7B59C449591}"/>
              </a:ext>
            </a:extLst>
          </p:cNvPr>
          <p:cNvCxnSpPr>
            <a:cxnSpLocks/>
          </p:cNvCxnSpPr>
          <p:nvPr/>
        </p:nvCxnSpPr>
        <p:spPr>
          <a:xfrm>
            <a:off x="5422392" y="3821782"/>
            <a:ext cx="512064"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9BCF90A-3512-572A-7BF2-FBC01D67FB88}"/>
              </a:ext>
            </a:extLst>
          </p:cNvPr>
          <p:cNvCxnSpPr>
            <a:cxnSpLocks/>
            <a:endCxn id="15" idx="1"/>
          </p:cNvCxnSpPr>
          <p:nvPr/>
        </p:nvCxnSpPr>
        <p:spPr>
          <a:xfrm>
            <a:off x="5422995" y="2030690"/>
            <a:ext cx="515152"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87BE186-CFDD-431D-82F5-FCFD1FCB5FD1}"/>
              </a:ext>
            </a:extLst>
          </p:cNvPr>
          <p:cNvSpPr txBox="1">
            <a:spLocks/>
          </p:cNvSpPr>
          <p:nvPr/>
        </p:nvSpPr>
        <p:spPr>
          <a:xfrm>
            <a:off x="258845" y="445023"/>
            <a:ext cx="11921048" cy="49765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Model Alteration</a:t>
            </a:r>
            <a:endParaRPr lang="en-US">
              <a:latin typeface="Century Gothic"/>
            </a:endParaRPr>
          </a:p>
        </p:txBody>
      </p:sp>
      <p:sp>
        <p:nvSpPr>
          <p:cNvPr id="13" name="Rectangle 12">
            <a:extLst>
              <a:ext uri="{FF2B5EF4-FFF2-40B4-BE49-F238E27FC236}">
                <a16:creationId xmlns:a16="http://schemas.microsoft.com/office/drawing/2014/main" id="{2D58FF96-0D9F-32E8-0C1E-E83A7CDCA5AC}"/>
              </a:ext>
            </a:extLst>
          </p:cNvPr>
          <p:cNvSpPr/>
          <p:nvPr/>
        </p:nvSpPr>
        <p:spPr>
          <a:xfrm>
            <a:off x="1625615" y="1967845"/>
            <a:ext cx="2859462" cy="1445442"/>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Create new .</a:t>
            </a:r>
            <a:r>
              <a:rPr lang="en-US" err="1">
                <a:solidFill>
                  <a:srgbClr val="FFFFFF"/>
                </a:solidFill>
                <a:latin typeface="Century Gothic"/>
                <a:ea typeface="+mn-lt"/>
                <a:cs typeface="+mn-lt"/>
              </a:rPr>
              <a:t>py</a:t>
            </a:r>
            <a:r>
              <a:rPr lang="en-US">
                <a:solidFill>
                  <a:srgbClr val="FFFFFF"/>
                </a:solidFill>
                <a:latin typeface="Century Gothic"/>
                <a:ea typeface="+mn-lt"/>
                <a:cs typeface="+mn-lt"/>
              </a:rPr>
              <a:t> model based on the original InVEST model </a:t>
            </a:r>
          </a:p>
        </p:txBody>
      </p:sp>
      <p:sp>
        <p:nvSpPr>
          <p:cNvPr id="14" name="Rectangle 13">
            <a:extLst>
              <a:ext uri="{FF2B5EF4-FFF2-40B4-BE49-F238E27FC236}">
                <a16:creationId xmlns:a16="http://schemas.microsoft.com/office/drawing/2014/main" id="{C750C6C0-680C-15E9-B69F-0C943E966E89}"/>
              </a:ext>
            </a:extLst>
          </p:cNvPr>
          <p:cNvSpPr/>
          <p:nvPr/>
        </p:nvSpPr>
        <p:spPr>
          <a:xfrm>
            <a:off x="1625615" y="3766794"/>
            <a:ext cx="2859462" cy="1445442"/>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Alter model input and raster calculation </a:t>
            </a:r>
          </a:p>
        </p:txBody>
      </p:sp>
      <p:sp>
        <p:nvSpPr>
          <p:cNvPr id="15" name="Rectangle 14">
            <a:extLst>
              <a:ext uri="{FF2B5EF4-FFF2-40B4-BE49-F238E27FC236}">
                <a16:creationId xmlns:a16="http://schemas.microsoft.com/office/drawing/2014/main" id="{B5AD5545-0279-1C61-2AB7-5AA97CEC3F8A}"/>
              </a:ext>
            </a:extLst>
          </p:cNvPr>
          <p:cNvSpPr/>
          <p:nvPr/>
        </p:nvSpPr>
        <p:spPr>
          <a:xfrm>
            <a:off x="5938147" y="1307969"/>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Change rainfall input from single value to raster</a:t>
            </a:r>
            <a:endParaRPr lang="en-US">
              <a:solidFill>
                <a:srgbClr val="FFFFFF"/>
              </a:solidFill>
              <a:latin typeface="Century Gothic"/>
            </a:endParaRPr>
          </a:p>
        </p:txBody>
      </p:sp>
      <p:sp>
        <p:nvSpPr>
          <p:cNvPr id="16" name="Rectangle 15">
            <a:extLst>
              <a:ext uri="{FF2B5EF4-FFF2-40B4-BE49-F238E27FC236}">
                <a16:creationId xmlns:a16="http://schemas.microsoft.com/office/drawing/2014/main" id="{6BE2F7FA-4B16-21C7-4F73-DB773E5111E7}"/>
              </a:ext>
            </a:extLst>
          </p:cNvPr>
          <p:cNvSpPr/>
          <p:nvPr/>
        </p:nvSpPr>
        <p:spPr>
          <a:xfrm>
            <a:off x="5942153" y="3099061"/>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Align and resample land cover, soil type, and rainfall raster</a:t>
            </a:r>
            <a:endParaRPr lang="en-US">
              <a:solidFill>
                <a:srgbClr val="FFFFFF"/>
              </a:solidFill>
              <a:latin typeface="Century Gothic"/>
            </a:endParaRPr>
          </a:p>
        </p:txBody>
      </p:sp>
      <p:sp>
        <p:nvSpPr>
          <p:cNvPr id="17" name="Rectangle 16">
            <a:extLst>
              <a:ext uri="{FF2B5EF4-FFF2-40B4-BE49-F238E27FC236}">
                <a16:creationId xmlns:a16="http://schemas.microsoft.com/office/drawing/2014/main" id="{3CA10276-0D92-3BE2-2964-FB7F434FA28B}"/>
              </a:ext>
            </a:extLst>
          </p:cNvPr>
          <p:cNvSpPr/>
          <p:nvPr/>
        </p:nvSpPr>
        <p:spPr>
          <a:xfrm>
            <a:off x="5942153" y="4890153"/>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Modify flood runoff and retention calculation code for rainfall array input </a:t>
            </a:r>
            <a:endParaRPr lang="en-US">
              <a:solidFill>
                <a:srgbClr val="FFFFFF"/>
              </a:solidFill>
              <a:latin typeface="Century Gothic"/>
            </a:endParaRPr>
          </a:p>
        </p:txBody>
      </p:sp>
      <p:cxnSp>
        <p:nvCxnSpPr>
          <p:cNvPr id="19" name="Straight Arrow Connector 18">
            <a:extLst>
              <a:ext uri="{FF2B5EF4-FFF2-40B4-BE49-F238E27FC236}">
                <a16:creationId xmlns:a16="http://schemas.microsoft.com/office/drawing/2014/main" id="{0D9CCE4E-7F29-DB06-039D-60CA5EA8F855}"/>
              </a:ext>
            </a:extLst>
          </p:cNvPr>
          <p:cNvCxnSpPr>
            <a:cxnSpLocks/>
            <a:stCxn id="14" idx="3"/>
          </p:cNvCxnSpPr>
          <p:nvPr/>
        </p:nvCxnSpPr>
        <p:spPr>
          <a:xfrm>
            <a:off x="4485077" y="4489515"/>
            <a:ext cx="585687"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CE4447-C96B-1E6B-EDD0-DBA3CF6AB978}"/>
              </a:ext>
            </a:extLst>
          </p:cNvPr>
          <p:cNvCxnSpPr>
            <a:cxnSpLocks/>
          </p:cNvCxnSpPr>
          <p:nvPr/>
        </p:nvCxnSpPr>
        <p:spPr>
          <a:xfrm flipH="1">
            <a:off x="5070764" y="3821782"/>
            <a:ext cx="349523" cy="667733"/>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992C97-CE90-1E13-D008-89A67BD0B862}"/>
              </a:ext>
            </a:extLst>
          </p:cNvPr>
          <p:cNvCxnSpPr>
            <a:cxnSpLocks/>
          </p:cNvCxnSpPr>
          <p:nvPr/>
        </p:nvCxnSpPr>
        <p:spPr>
          <a:xfrm flipH="1">
            <a:off x="5422084" y="2030690"/>
            <a:ext cx="0" cy="3582184"/>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820ABB01-22F7-8937-6622-BD00263C510E}"/>
              </a:ext>
            </a:extLst>
          </p:cNvPr>
          <p:cNvSpPr/>
          <p:nvPr/>
        </p:nvSpPr>
        <p:spPr>
          <a:xfrm rot="10800000">
            <a:off x="2736742" y="3353456"/>
            <a:ext cx="610913" cy="413844"/>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8" descr="Programmer female with solid fill">
            <a:extLst>
              <a:ext uri="{FF2B5EF4-FFF2-40B4-BE49-F238E27FC236}">
                <a16:creationId xmlns:a16="http://schemas.microsoft.com/office/drawing/2014/main" id="{A63A52D8-BACD-B712-7FB6-0395F4F44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9839" y="3219202"/>
            <a:ext cx="914400" cy="914400"/>
          </a:xfrm>
          <a:prstGeom prst="rect">
            <a:avLst/>
          </a:prstGeom>
        </p:spPr>
      </p:pic>
      <p:pic>
        <p:nvPicPr>
          <p:cNvPr id="29" name="Graphic 29" descr="Programmer male with solid fill">
            <a:extLst>
              <a:ext uri="{FF2B5EF4-FFF2-40B4-BE49-F238E27FC236}">
                <a16:creationId xmlns:a16="http://schemas.microsoft.com/office/drawing/2014/main" id="{375550D4-C05D-1778-E033-501DFCF9F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6169" y="3213635"/>
            <a:ext cx="914400" cy="914400"/>
          </a:xfrm>
          <a:prstGeom prst="rect">
            <a:avLst/>
          </a:prstGeom>
        </p:spPr>
      </p:pic>
    </p:spTree>
    <p:extLst>
      <p:ext uri="{BB962C8B-B14F-4D97-AF65-F5344CB8AC3E}">
        <p14:creationId xmlns:p14="http://schemas.microsoft.com/office/powerpoint/2010/main" val="3629346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58845" y="445023"/>
            <a:ext cx="11921048" cy="49765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Validation</a:t>
            </a:r>
            <a:endParaRPr lang="en-US"/>
          </a:p>
        </p:txBody>
      </p:sp>
      <p:sp>
        <p:nvSpPr>
          <p:cNvPr id="102" name="Rectangle: Rounded Corners 101">
            <a:extLst>
              <a:ext uri="{FF2B5EF4-FFF2-40B4-BE49-F238E27FC236}">
                <a16:creationId xmlns:a16="http://schemas.microsoft.com/office/drawing/2014/main" id="{367C8661-5284-DA24-C7BE-1A76AA12E27B}"/>
              </a:ext>
            </a:extLst>
          </p:cNvPr>
          <p:cNvSpPr/>
          <p:nvPr/>
        </p:nvSpPr>
        <p:spPr>
          <a:xfrm>
            <a:off x="1743261" y="1351854"/>
            <a:ext cx="8955972" cy="1217221"/>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Acquire</a:t>
            </a:r>
            <a:r>
              <a:rPr lang="en-US" sz="2400">
                <a:solidFill>
                  <a:srgbClr val="FFFFFF"/>
                </a:solidFill>
                <a:latin typeface="Century Gothic"/>
                <a:ea typeface="+mn-lt"/>
                <a:cs typeface="+mn-lt"/>
              </a:rPr>
              <a:t> coincident Sentinel-1 SAR images during the event </a:t>
            </a:r>
            <a:endParaRPr lang="en-US" sz="2400">
              <a:solidFill>
                <a:srgbClr val="FFFFFF"/>
              </a:solidFill>
              <a:latin typeface="Century Gothic"/>
            </a:endParaRPr>
          </a:p>
        </p:txBody>
      </p:sp>
      <p:sp>
        <p:nvSpPr>
          <p:cNvPr id="103" name="Rectangle: Rounded Corners 102">
            <a:extLst>
              <a:ext uri="{FF2B5EF4-FFF2-40B4-BE49-F238E27FC236}">
                <a16:creationId xmlns:a16="http://schemas.microsoft.com/office/drawing/2014/main" id="{9F8E6307-E60A-B843-026D-F6FB12B3FDC7}"/>
              </a:ext>
            </a:extLst>
          </p:cNvPr>
          <p:cNvSpPr/>
          <p:nvPr/>
        </p:nvSpPr>
        <p:spPr>
          <a:xfrm>
            <a:off x="1743261" y="2981100"/>
            <a:ext cx="8955972" cy="1217221"/>
          </a:xfrm>
          <a:prstGeom prst="round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Perform</a:t>
            </a:r>
            <a:r>
              <a:rPr lang="en-US" sz="2400">
                <a:solidFill>
                  <a:srgbClr val="FFFFFF"/>
                </a:solidFill>
                <a:latin typeface="Century Gothic"/>
                <a:ea typeface="+mn-lt"/>
                <a:cs typeface="+mn-lt"/>
              </a:rPr>
              <a:t> water classification and combine it with DEM </a:t>
            </a:r>
            <a:endParaRPr lang="en-US" sz="2400"/>
          </a:p>
        </p:txBody>
      </p:sp>
      <p:sp>
        <p:nvSpPr>
          <p:cNvPr id="104" name="Rectangle: Rounded Corners 103">
            <a:extLst>
              <a:ext uri="{FF2B5EF4-FFF2-40B4-BE49-F238E27FC236}">
                <a16:creationId xmlns:a16="http://schemas.microsoft.com/office/drawing/2014/main" id="{38374069-BC8D-4C45-9AE7-4258CD374B37}"/>
              </a:ext>
            </a:extLst>
          </p:cNvPr>
          <p:cNvSpPr/>
          <p:nvPr/>
        </p:nvSpPr>
        <p:spPr>
          <a:xfrm>
            <a:off x="1743261" y="4610347"/>
            <a:ext cx="8955972" cy="1217221"/>
          </a:xfrm>
          <a:prstGeom prst="round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Compare </a:t>
            </a:r>
            <a:r>
              <a:rPr lang="en-US" sz="2400">
                <a:solidFill>
                  <a:srgbClr val="FFFFFF"/>
                </a:solidFill>
                <a:latin typeface="Century Gothic"/>
                <a:ea typeface="+mn-lt"/>
                <a:cs typeface="+mn-lt"/>
              </a:rPr>
              <a:t>satellite-based flood depth from results from two UFRM models</a:t>
            </a:r>
          </a:p>
        </p:txBody>
      </p:sp>
      <p:pic>
        <p:nvPicPr>
          <p:cNvPr id="106" name="Graphic 106" descr="Images with solid fill">
            <a:extLst>
              <a:ext uri="{FF2B5EF4-FFF2-40B4-BE49-F238E27FC236}">
                <a16:creationId xmlns:a16="http://schemas.microsoft.com/office/drawing/2014/main" id="{621BEDA3-3B7C-FE5D-CE16-DC643646F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371" y="1497280"/>
            <a:ext cx="914400" cy="914400"/>
          </a:xfrm>
          <a:prstGeom prst="rect">
            <a:avLst/>
          </a:prstGeom>
        </p:spPr>
      </p:pic>
      <p:pic>
        <p:nvPicPr>
          <p:cNvPr id="107" name="Graphic 107" descr="Water with solid fill">
            <a:extLst>
              <a:ext uri="{FF2B5EF4-FFF2-40B4-BE49-F238E27FC236}">
                <a16:creationId xmlns:a16="http://schemas.microsoft.com/office/drawing/2014/main" id="{869D963F-F1D7-B497-9854-103F7D9232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5397" y="3120242"/>
            <a:ext cx="914400" cy="914400"/>
          </a:xfrm>
          <a:prstGeom prst="rect">
            <a:avLst/>
          </a:prstGeom>
        </p:spPr>
      </p:pic>
      <p:pic>
        <p:nvPicPr>
          <p:cNvPr id="108" name="Graphic 108" descr="Venn diagram with solid fill">
            <a:extLst>
              <a:ext uri="{FF2B5EF4-FFF2-40B4-BE49-F238E27FC236}">
                <a16:creationId xmlns:a16="http://schemas.microsoft.com/office/drawing/2014/main" id="{943826A5-1F6B-FC0D-0E8E-6787373A23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851" y="4762995"/>
            <a:ext cx="914400" cy="914400"/>
          </a:xfrm>
          <a:prstGeom prst="rect">
            <a:avLst/>
          </a:prstGeom>
        </p:spPr>
      </p:pic>
      <p:sp>
        <p:nvSpPr>
          <p:cNvPr id="109" name="Isosceles Triangle 108">
            <a:extLst>
              <a:ext uri="{FF2B5EF4-FFF2-40B4-BE49-F238E27FC236}">
                <a16:creationId xmlns:a16="http://schemas.microsoft.com/office/drawing/2014/main" id="{1FA835E5-7F35-8AD0-B0B6-B2C2FB29A344}"/>
              </a:ext>
            </a:extLst>
          </p:cNvPr>
          <p:cNvSpPr/>
          <p:nvPr/>
        </p:nvSpPr>
        <p:spPr>
          <a:xfrm rot="10800000">
            <a:off x="5878285" y="2434441"/>
            <a:ext cx="692727" cy="544285"/>
          </a:xfrm>
          <a:prstGeom prst="triangle">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1B09FE8C-457F-4126-E963-BC8990EC548B}"/>
              </a:ext>
            </a:extLst>
          </p:cNvPr>
          <p:cNvSpPr/>
          <p:nvPr/>
        </p:nvSpPr>
        <p:spPr>
          <a:xfrm rot="10800000">
            <a:off x="5878285" y="4067299"/>
            <a:ext cx="692727" cy="544285"/>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66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A8D71EA6-E9B0-8055-9F70-078BEAC0EBD1}"/>
              </a:ext>
            </a:extLst>
          </p:cNvPr>
          <p:cNvSpPr/>
          <p:nvPr/>
        </p:nvSpPr>
        <p:spPr>
          <a:xfrm>
            <a:off x="428256" y="519813"/>
            <a:ext cx="10721162" cy="6107813"/>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121280" y="22884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Meet the Team</a:t>
            </a:r>
            <a:endParaRPr lang="en-US">
              <a:latin typeface="Century Gothic"/>
            </a:endParaRPr>
          </a:p>
        </p:txBody>
      </p:sp>
      <p:sp>
        <p:nvSpPr>
          <p:cNvPr id="4" name="TextBox 3">
            <a:extLst>
              <a:ext uri="{FF2B5EF4-FFF2-40B4-BE49-F238E27FC236}">
                <a16:creationId xmlns:a16="http://schemas.microsoft.com/office/drawing/2014/main" id="{932FE135-F884-643D-F664-A2B7D97DF1EE}"/>
              </a:ext>
            </a:extLst>
          </p:cNvPr>
          <p:cNvSpPr txBox="1"/>
          <p:nvPr/>
        </p:nvSpPr>
        <p:spPr>
          <a:xfrm>
            <a:off x="2628868" y="5177706"/>
            <a:ext cx="27648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Son Do</a:t>
            </a:r>
            <a:endParaRPr lang="en-US">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63E3CB47-E1CA-9371-03DC-CB752D8F47DF}"/>
              </a:ext>
            </a:extLst>
          </p:cNvPr>
          <p:cNvSpPr txBox="1"/>
          <p:nvPr/>
        </p:nvSpPr>
        <p:spPr>
          <a:xfrm>
            <a:off x="6366210" y="5172450"/>
            <a:ext cx="27648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Jessica Besnier</a:t>
            </a:r>
            <a:endParaRPr lang="en-US">
              <a:solidFill>
                <a:schemeClr val="tx1">
                  <a:lumMod val="75000"/>
                  <a:lumOff val="25000"/>
                </a:schemeClr>
              </a:solidFill>
              <a:cs typeface="Calibri"/>
            </a:endParaRPr>
          </a:p>
        </p:txBody>
      </p:sp>
      <p:pic>
        <p:nvPicPr>
          <p:cNvPr id="9" name="Picture 9">
            <a:extLst>
              <a:ext uri="{FF2B5EF4-FFF2-40B4-BE49-F238E27FC236}">
                <a16:creationId xmlns:a16="http://schemas.microsoft.com/office/drawing/2014/main" id="{A4F3BEFE-5B69-C6BF-A718-DDD6263E20D3}"/>
              </a:ext>
            </a:extLst>
          </p:cNvPr>
          <p:cNvPicPr>
            <a:picLocks noChangeAspect="1"/>
          </p:cNvPicPr>
          <p:nvPr/>
        </p:nvPicPr>
        <p:blipFill>
          <a:blip r:embed="rId3"/>
          <a:stretch>
            <a:fillRect/>
          </a:stretch>
        </p:blipFill>
        <p:spPr>
          <a:xfrm>
            <a:off x="2725437" y="1804392"/>
            <a:ext cx="2571750" cy="2971800"/>
          </a:xfrm>
          <a:prstGeom prst="rect">
            <a:avLst/>
          </a:prstGeom>
          <a:solidFill>
            <a:srgbClr val="FFFFFF">
              <a:shade val="85000"/>
            </a:srgbClr>
          </a:solidFill>
          <a:ln w="28575" cap="rnd">
            <a:solidFill>
              <a:srgbClr val="236F9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10" descr="A picture containing person&#10;&#10;Description automatically generated">
            <a:extLst>
              <a:ext uri="{FF2B5EF4-FFF2-40B4-BE49-F238E27FC236}">
                <a16:creationId xmlns:a16="http://schemas.microsoft.com/office/drawing/2014/main" id="{8D8E6BC3-BD5C-CCF3-63F2-C5E9C6BEB785}"/>
              </a:ext>
            </a:extLst>
          </p:cNvPr>
          <p:cNvPicPr>
            <a:picLocks noChangeAspect="1"/>
          </p:cNvPicPr>
          <p:nvPr/>
        </p:nvPicPr>
        <p:blipFill rotWithShape="1">
          <a:blip r:embed="rId4"/>
          <a:srcRect t="3830" r="3972" b="7484"/>
          <a:stretch/>
        </p:blipFill>
        <p:spPr>
          <a:xfrm>
            <a:off x="6462779" y="1804392"/>
            <a:ext cx="2571750" cy="2971800"/>
          </a:xfrm>
          <a:prstGeom prst="rect">
            <a:avLst/>
          </a:prstGeom>
          <a:solidFill>
            <a:srgbClr val="FFFFFF">
              <a:shade val="85000"/>
            </a:srgbClr>
          </a:solidFill>
          <a:ln w="28575" cap="rnd">
            <a:solidFill>
              <a:srgbClr val="236F9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151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Model Outputs</a:t>
            </a:r>
            <a:endParaRPr lang="en-US"/>
          </a:p>
        </p:txBody>
      </p:sp>
      <p:sp>
        <p:nvSpPr>
          <p:cNvPr id="5" name="Rectangle: Rounded Corners 4">
            <a:extLst>
              <a:ext uri="{FF2B5EF4-FFF2-40B4-BE49-F238E27FC236}">
                <a16:creationId xmlns:a16="http://schemas.microsoft.com/office/drawing/2014/main" id="{9752B81A-975B-5B30-1187-12D7D34DF83B}"/>
              </a:ext>
            </a:extLst>
          </p:cNvPr>
          <p:cNvSpPr/>
          <p:nvPr/>
        </p:nvSpPr>
        <p:spPr>
          <a:xfrm>
            <a:off x="2216218" y="941618"/>
            <a:ext cx="3126441" cy="1305485"/>
          </a:xfrm>
          <a:prstGeom prst="roundRect">
            <a:avLst/>
          </a:prstGeom>
          <a:solidFill>
            <a:srgbClr val="236F99"/>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Runoff per pixel</a:t>
            </a:r>
          </a:p>
          <a:p>
            <a:pPr algn="ctr"/>
            <a:r>
              <a:rPr lang="en-US">
                <a:latin typeface="Century Gothic"/>
                <a:cs typeface="Calibri"/>
              </a:rPr>
              <a:t>(Q in mm)</a:t>
            </a:r>
            <a:endParaRPr lang="en-US">
              <a:latin typeface="Century Gothic"/>
            </a:endParaRPr>
          </a:p>
        </p:txBody>
      </p:sp>
      <p:sp>
        <p:nvSpPr>
          <p:cNvPr id="6" name="Isosceles Triangle 5">
            <a:extLst>
              <a:ext uri="{FF2B5EF4-FFF2-40B4-BE49-F238E27FC236}">
                <a16:creationId xmlns:a16="http://schemas.microsoft.com/office/drawing/2014/main" id="{BFD27FCF-E3BC-BADE-4BA7-39082C1951AD}"/>
              </a:ext>
            </a:extLst>
          </p:cNvPr>
          <p:cNvSpPr/>
          <p:nvPr/>
        </p:nvSpPr>
        <p:spPr>
          <a:xfrm rot="5400000">
            <a:off x="5219069" y="1278706"/>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76F6D02-4960-3A32-590E-1F6597E6322C}"/>
              </a:ext>
            </a:extLst>
          </p:cNvPr>
          <p:cNvSpPr/>
          <p:nvPr/>
        </p:nvSpPr>
        <p:spPr>
          <a:xfrm>
            <a:off x="6101602" y="939307"/>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14" name="Rectangle: Rounded Corners 13">
            <a:extLst>
              <a:ext uri="{FF2B5EF4-FFF2-40B4-BE49-F238E27FC236}">
                <a16:creationId xmlns:a16="http://schemas.microsoft.com/office/drawing/2014/main" id="{C370E5E4-BD8F-2FB1-EB77-FC6DBF19BC0A}"/>
              </a:ext>
            </a:extLst>
          </p:cNvPr>
          <p:cNvSpPr/>
          <p:nvPr/>
        </p:nvSpPr>
        <p:spPr>
          <a:xfrm>
            <a:off x="2216218"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a:t>
            </a:r>
            <a:endParaRPr lang="en-US"/>
          </a:p>
        </p:txBody>
      </p:sp>
      <p:sp>
        <p:nvSpPr>
          <p:cNvPr id="15" name="Isosceles Triangle 14">
            <a:extLst>
              <a:ext uri="{FF2B5EF4-FFF2-40B4-BE49-F238E27FC236}">
                <a16:creationId xmlns:a16="http://schemas.microsoft.com/office/drawing/2014/main" id="{2A160CDD-848C-0107-DE86-E3C6EEED39D2}"/>
              </a:ext>
            </a:extLst>
          </p:cNvPr>
          <p:cNvSpPr/>
          <p:nvPr/>
        </p:nvSpPr>
        <p:spPr>
          <a:xfrm rot="5400000">
            <a:off x="5217670" y="2740122"/>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5D070AE-ACC5-34F6-5A89-8288520B5A89}"/>
              </a:ext>
            </a:extLst>
          </p:cNvPr>
          <p:cNvSpPr/>
          <p:nvPr/>
        </p:nvSpPr>
        <p:spPr>
          <a:xfrm>
            <a:off x="6090955" y="2403946"/>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22" name="Rectangle: Rounded Corners 21">
            <a:extLst>
              <a:ext uri="{FF2B5EF4-FFF2-40B4-BE49-F238E27FC236}">
                <a16:creationId xmlns:a16="http://schemas.microsoft.com/office/drawing/2014/main" id="{4E1BF97C-78A6-E803-F898-7AFC7A186F27}"/>
              </a:ext>
            </a:extLst>
          </p:cNvPr>
          <p:cNvSpPr/>
          <p:nvPr/>
        </p:nvSpPr>
        <p:spPr>
          <a:xfrm>
            <a:off x="2216218"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 (m</a:t>
            </a:r>
            <a:r>
              <a:rPr lang="en-US" baseline="30000">
                <a:latin typeface="Century Gothic"/>
                <a:cs typeface="Calibri"/>
              </a:rPr>
              <a:t>3</a:t>
            </a:r>
            <a:r>
              <a:rPr lang="en-US">
                <a:latin typeface="Century Gothic"/>
                <a:cs typeface="Calibri"/>
              </a:rPr>
              <a:t>)</a:t>
            </a:r>
            <a:endParaRPr lang="en-US"/>
          </a:p>
        </p:txBody>
      </p:sp>
      <p:sp>
        <p:nvSpPr>
          <p:cNvPr id="23" name="Isosceles Triangle 22">
            <a:extLst>
              <a:ext uri="{FF2B5EF4-FFF2-40B4-BE49-F238E27FC236}">
                <a16:creationId xmlns:a16="http://schemas.microsoft.com/office/drawing/2014/main" id="{20B17404-2F72-BCBD-458F-2A3A8E17E79A}"/>
              </a:ext>
            </a:extLst>
          </p:cNvPr>
          <p:cNvSpPr/>
          <p:nvPr/>
        </p:nvSpPr>
        <p:spPr>
          <a:xfrm rot="5400000">
            <a:off x="5219620" y="4201010"/>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D3708CE-3EB1-D362-BBEB-B70F4BBD6CC6}"/>
              </a:ext>
            </a:extLst>
          </p:cNvPr>
          <p:cNvSpPr/>
          <p:nvPr/>
        </p:nvSpPr>
        <p:spPr>
          <a:xfrm>
            <a:off x="6090955" y="3868585"/>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36" name="Rectangle: Rounded Corners 35">
            <a:extLst>
              <a:ext uri="{FF2B5EF4-FFF2-40B4-BE49-F238E27FC236}">
                <a16:creationId xmlns:a16="http://schemas.microsoft.com/office/drawing/2014/main" id="{4FE511F5-672A-DAAF-D8AD-DFFBA4C2DF5C}"/>
              </a:ext>
            </a:extLst>
          </p:cNvPr>
          <p:cNvSpPr/>
          <p:nvPr/>
        </p:nvSpPr>
        <p:spPr>
          <a:xfrm>
            <a:off x="2206596" y="5342401"/>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Risk Service</a:t>
            </a:r>
            <a:endParaRPr lang="en-US"/>
          </a:p>
        </p:txBody>
      </p:sp>
      <p:sp>
        <p:nvSpPr>
          <p:cNvPr id="37" name="Isosceles Triangle 36">
            <a:extLst>
              <a:ext uri="{FF2B5EF4-FFF2-40B4-BE49-F238E27FC236}">
                <a16:creationId xmlns:a16="http://schemas.microsoft.com/office/drawing/2014/main" id="{F740AE41-5812-DFF0-D310-E8DA0025C0CF}"/>
              </a:ext>
            </a:extLst>
          </p:cNvPr>
          <p:cNvSpPr/>
          <p:nvPr/>
        </p:nvSpPr>
        <p:spPr>
          <a:xfrm rot="5400000">
            <a:off x="5219069" y="5706978"/>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972E36B-F759-4D76-9A56-18D394847AC0}"/>
              </a:ext>
            </a:extLst>
          </p:cNvPr>
          <p:cNvSpPr/>
          <p:nvPr/>
        </p:nvSpPr>
        <p:spPr>
          <a:xfrm>
            <a:off x="6090955"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Shapefile</a:t>
            </a:r>
            <a:endParaRPr lang="en-US" sz="2000">
              <a:cs typeface="Calibri" panose="020F0502020204030204"/>
            </a:endParaRPr>
          </a:p>
        </p:txBody>
      </p:sp>
    </p:spTree>
    <p:extLst>
      <p:ext uri="{BB962C8B-B14F-4D97-AF65-F5344CB8AC3E}">
        <p14:creationId xmlns:p14="http://schemas.microsoft.com/office/powerpoint/2010/main" val="381247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chematic&#10;&#10;Description automatically generated">
            <a:extLst>
              <a:ext uri="{FF2B5EF4-FFF2-40B4-BE49-F238E27FC236}">
                <a16:creationId xmlns:a16="http://schemas.microsoft.com/office/drawing/2014/main" id="{3FB7C760-77AE-64D9-D34D-B1EB48CF7428}"/>
              </a:ext>
            </a:extLst>
          </p:cNvPr>
          <p:cNvPicPr>
            <a:picLocks noChangeAspect="1"/>
          </p:cNvPicPr>
          <p:nvPr/>
        </p:nvPicPr>
        <p:blipFill rotWithShape="1">
          <a:blip r:embed="rId3"/>
          <a:srcRect l="7375" t="8767" r="6883" b="6480"/>
          <a:stretch/>
        </p:blipFill>
        <p:spPr>
          <a:xfrm>
            <a:off x="568613" y="1520507"/>
            <a:ext cx="5318245" cy="4065449"/>
          </a:xfrm>
          <a:prstGeom prst="rect">
            <a:avLst/>
          </a:prstGeom>
        </p:spPr>
      </p:pic>
      <p:pic>
        <p:nvPicPr>
          <p:cNvPr id="17" name="Picture 19" descr="Schematic, map&#10;&#10;Description automatically generated">
            <a:extLst>
              <a:ext uri="{FF2B5EF4-FFF2-40B4-BE49-F238E27FC236}">
                <a16:creationId xmlns:a16="http://schemas.microsoft.com/office/drawing/2014/main" id="{63015265-2925-817D-2D31-3C93FB650EB3}"/>
              </a:ext>
            </a:extLst>
          </p:cNvPr>
          <p:cNvPicPr>
            <a:picLocks noChangeAspect="1"/>
          </p:cNvPicPr>
          <p:nvPr/>
        </p:nvPicPr>
        <p:blipFill rotWithShape="1">
          <a:blip r:embed="rId4"/>
          <a:srcRect l="7846" t="7693" r="7495" b="6578"/>
          <a:stretch/>
        </p:blipFill>
        <p:spPr>
          <a:xfrm>
            <a:off x="6370644" y="1453809"/>
            <a:ext cx="5251014" cy="411231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4960693" y="1674002"/>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10767729" y="1674002"/>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4" name="TextBox 23">
            <a:extLst>
              <a:ext uri="{FF2B5EF4-FFF2-40B4-BE49-F238E27FC236}">
                <a16:creationId xmlns:a16="http://schemas.microsoft.com/office/drawing/2014/main" id="{FDFBFE48-3591-8624-0D9F-2B2E2A071B75}"/>
              </a:ext>
            </a:extLst>
          </p:cNvPr>
          <p:cNvSpPr txBox="1"/>
          <p:nvPr/>
        </p:nvSpPr>
        <p:spPr>
          <a:xfrm>
            <a:off x="7133011" y="4941872"/>
            <a:ext cx="266264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1247129"/>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1242473"/>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25" name="Group 24">
            <a:extLst>
              <a:ext uri="{FF2B5EF4-FFF2-40B4-BE49-F238E27FC236}">
                <a16:creationId xmlns:a16="http://schemas.microsoft.com/office/drawing/2014/main" id="{08DCF4A7-2B66-ED52-463E-A60AF8CA1D1A}"/>
              </a:ext>
            </a:extLst>
          </p:cNvPr>
          <p:cNvGrpSpPr/>
          <p:nvPr/>
        </p:nvGrpSpPr>
        <p:grpSpPr>
          <a:xfrm>
            <a:off x="3885259" y="4767692"/>
            <a:ext cx="2362120" cy="1775392"/>
            <a:chOff x="3867641" y="4963500"/>
            <a:chExt cx="2362120" cy="1775392"/>
          </a:xfrm>
        </p:grpSpPr>
        <p:sp>
          <p:nvSpPr>
            <p:cNvPr id="9" name="Rectangle 8">
              <a:extLst>
                <a:ext uri="{FF2B5EF4-FFF2-40B4-BE49-F238E27FC236}">
                  <a16:creationId xmlns:a16="http://schemas.microsoft.com/office/drawing/2014/main" id="{E35EF870-EE1F-B41A-2A40-5F1A68D247D0}"/>
                </a:ext>
              </a:extLst>
            </p:cNvPr>
            <p:cNvSpPr/>
            <p:nvPr/>
          </p:nvSpPr>
          <p:spPr>
            <a:xfrm>
              <a:off x="3919116" y="4963500"/>
              <a:ext cx="2217943" cy="17753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347676" y="5264638"/>
              <a:ext cx="1830935"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85,000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85,001 to 170,000</a:t>
              </a:r>
            </a:p>
            <a:p>
              <a:pPr>
                <a:spcAft>
                  <a:spcPts val="500"/>
                </a:spcAft>
              </a:pPr>
              <a:r>
                <a:rPr lang="en-US" sz="1400">
                  <a:solidFill>
                    <a:schemeClr val="tx1">
                      <a:lumMod val="75000"/>
                      <a:lumOff val="25000"/>
                    </a:schemeClr>
                  </a:solidFill>
                  <a:latin typeface="Century Gothic"/>
                  <a:cs typeface="Calibri"/>
                </a:rPr>
                <a:t>170,001 to 250,000</a:t>
              </a:r>
            </a:p>
            <a:p>
              <a:pPr>
                <a:spcAft>
                  <a:spcPts val="500"/>
                </a:spcAft>
              </a:pPr>
              <a:r>
                <a:rPr lang="en-US" sz="1400">
                  <a:solidFill>
                    <a:schemeClr val="tx1">
                      <a:lumMod val="75000"/>
                      <a:lumOff val="25000"/>
                    </a:schemeClr>
                  </a:solidFill>
                  <a:latin typeface="Century Gothic"/>
                  <a:cs typeface="Calibri"/>
                </a:rPr>
                <a:t>250,001 to 340,000</a:t>
              </a:r>
            </a:p>
            <a:p>
              <a:pPr>
                <a:spcAft>
                  <a:spcPts val="500"/>
                </a:spcAft>
              </a:pPr>
              <a:r>
                <a:rPr lang="en-US" sz="1400">
                  <a:solidFill>
                    <a:schemeClr val="tx1">
                      <a:lumMod val="75000"/>
                      <a:lumOff val="25000"/>
                    </a:schemeClr>
                  </a:solidFill>
                  <a:latin typeface="Century Gothic"/>
                  <a:cs typeface="Calibri"/>
                </a:rPr>
                <a:t>340,001 to 425,000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3867641" y="4964344"/>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nvGrpSpPr>
            <p:cNvPr id="23" name="Group 22">
              <a:extLst>
                <a:ext uri="{FF2B5EF4-FFF2-40B4-BE49-F238E27FC236}">
                  <a16:creationId xmlns:a16="http://schemas.microsoft.com/office/drawing/2014/main" id="{EA9A4652-FB25-8BA9-25D3-6BA5ED699762}"/>
                </a:ext>
              </a:extLst>
            </p:cNvPr>
            <p:cNvGrpSpPr/>
            <p:nvPr/>
          </p:nvGrpSpPr>
          <p:grpSpPr>
            <a:xfrm>
              <a:off x="4084525" y="5308403"/>
              <a:ext cx="293969" cy="1338499"/>
              <a:chOff x="6460228" y="5082295"/>
              <a:chExt cx="457200" cy="1551110"/>
            </a:xfrm>
          </p:grpSpPr>
          <p:sp>
            <p:nvSpPr>
              <p:cNvPr id="2" name="Rectangle 1">
                <a:extLst>
                  <a:ext uri="{FF2B5EF4-FFF2-40B4-BE49-F238E27FC236}">
                    <a16:creationId xmlns:a16="http://schemas.microsoft.com/office/drawing/2014/main" id="{7EECC29B-702F-B186-4396-42D27577A14C}"/>
                  </a:ext>
                </a:extLst>
              </p:cNvPr>
              <p:cNvSpPr/>
              <p:nvPr/>
            </p:nvSpPr>
            <p:spPr>
              <a:xfrm>
                <a:off x="6460228" y="5082295"/>
                <a:ext cx="457200" cy="273886"/>
              </a:xfrm>
              <a:prstGeom prst="rect">
                <a:avLst/>
              </a:prstGeom>
              <a:solidFill>
                <a:srgbClr val="F7F8F8"/>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4EEBB4-28B8-EDB9-B2BE-943816C40C53}"/>
                  </a:ext>
                </a:extLst>
              </p:cNvPr>
              <p:cNvSpPr/>
              <p:nvPr/>
            </p:nvSpPr>
            <p:spPr>
              <a:xfrm>
                <a:off x="6460228" y="5720907"/>
                <a:ext cx="457200" cy="273886"/>
              </a:xfrm>
              <a:prstGeom prst="rect">
                <a:avLst/>
              </a:prstGeom>
              <a:solidFill>
                <a:srgbClr val="74A9C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74751F-E8CA-80D9-E3C5-F73D8E2FD358}"/>
                  </a:ext>
                </a:extLst>
              </p:cNvPr>
              <p:cNvSpPr/>
              <p:nvPr/>
            </p:nvSpPr>
            <p:spPr>
              <a:xfrm>
                <a:off x="6460228" y="5401601"/>
                <a:ext cx="457200" cy="273886"/>
              </a:xfrm>
              <a:prstGeom prst="rect">
                <a:avLst/>
              </a:prstGeom>
              <a:solidFill>
                <a:srgbClr val="BDC9E1"/>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4ACBE3-169F-07A8-54D7-39291E20DB43}"/>
                  </a:ext>
                </a:extLst>
              </p:cNvPr>
              <p:cNvSpPr/>
              <p:nvPr/>
            </p:nvSpPr>
            <p:spPr>
              <a:xfrm>
                <a:off x="6460228" y="6040213"/>
                <a:ext cx="457200" cy="273886"/>
              </a:xfrm>
              <a:prstGeom prst="rect">
                <a:avLst/>
              </a:prstGeom>
              <a:solidFill>
                <a:srgbClr val="2B8CBE"/>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A10AB3-D4A7-A006-C3D0-E2EA31E4C7DB}"/>
                  </a:ext>
                </a:extLst>
              </p:cNvPr>
              <p:cNvSpPr/>
              <p:nvPr/>
            </p:nvSpPr>
            <p:spPr>
              <a:xfrm>
                <a:off x="6460228" y="6359519"/>
                <a:ext cx="457200" cy="273886"/>
              </a:xfrm>
              <a:prstGeom prst="rect">
                <a:avLst/>
              </a:prstGeom>
              <a:solidFill>
                <a:srgbClr val="045A8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TextBox 25">
            <a:extLst>
              <a:ext uri="{FF2B5EF4-FFF2-40B4-BE49-F238E27FC236}">
                <a16:creationId xmlns:a16="http://schemas.microsoft.com/office/drawing/2014/main" id="{ED8519CD-136A-6139-124C-6A46C5878B43}"/>
              </a:ext>
            </a:extLst>
          </p:cNvPr>
          <p:cNvSpPr txBox="1"/>
          <p:nvPr/>
        </p:nvSpPr>
        <p:spPr>
          <a:xfrm>
            <a:off x="1389045"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202148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C4BA8F1-2374-2900-2502-5C15C2AAF5FB}"/>
              </a:ext>
            </a:extLst>
          </p:cNvPr>
          <p:cNvPicPr>
            <a:picLocks noChangeAspect="1"/>
          </p:cNvPicPr>
          <p:nvPr/>
        </p:nvPicPr>
        <p:blipFill rotWithShape="1">
          <a:blip r:embed="rId3"/>
          <a:srcRect l="7256" t="8742" r="7070" b="6588"/>
          <a:stretch/>
        </p:blipFill>
        <p:spPr>
          <a:xfrm>
            <a:off x="518040" y="1465337"/>
            <a:ext cx="5354442" cy="4095770"/>
          </a:xfrm>
          <a:prstGeom prst="rect">
            <a:avLst/>
          </a:prstGeom>
        </p:spPr>
      </p:pic>
      <p:pic>
        <p:nvPicPr>
          <p:cNvPr id="12" name="Picture 16">
            <a:extLst>
              <a:ext uri="{FF2B5EF4-FFF2-40B4-BE49-F238E27FC236}">
                <a16:creationId xmlns:a16="http://schemas.microsoft.com/office/drawing/2014/main" id="{0BCC24C3-EE12-454A-F8CB-F558D2506C14}"/>
              </a:ext>
            </a:extLst>
          </p:cNvPr>
          <p:cNvPicPr>
            <a:picLocks noChangeAspect="1"/>
          </p:cNvPicPr>
          <p:nvPr/>
        </p:nvPicPr>
        <p:blipFill rotWithShape="1">
          <a:blip r:embed="rId4"/>
          <a:srcRect l="6608" t="8355" r="7814" b="6887"/>
          <a:stretch/>
        </p:blipFill>
        <p:spPr>
          <a:xfrm>
            <a:off x="6321077" y="1449829"/>
            <a:ext cx="5348398" cy="4100050"/>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784254" cy="55848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a:t>
            </a:r>
            <a:endParaRPr lang="en-US" sz="4000">
              <a:ea typeface="+mj-lt"/>
              <a:cs typeface="+mj-lt"/>
            </a:endParaRP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1172423"/>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1175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sp>
        <p:nvSpPr>
          <p:cNvPr id="9" name="Rectangle 8">
            <a:extLst>
              <a:ext uri="{FF2B5EF4-FFF2-40B4-BE49-F238E27FC236}">
                <a16:creationId xmlns:a16="http://schemas.microsoft.com/office/drawing/2014/main" id="{E35EF870-EE1F-B41A-2A40-5F1A68D247D0}"/>
              </a:ext>
            </a:extLst>
          </p:cNvPr>
          <p:cNvSpPr/>
          <p:nvPr/>
        </p:nvSpPr>
        <p:spPr>
          <a:xfrm>
            <a:off x="4669730" y="4891724"/>
            <a:ext cx="993828" cy="129018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FEAF7E5-4836-8A14-7ED7-C11915BF7294}"/>
              </a:ext>
            </a:extLst>
          </p:cNvPr>
          <p:cNvGrpSpPr/>
          <p:nvPr/>
        </p:nvGrpSpPr>
        <p:grpSpPr>
          <a:xfrm>
            <a:off x="4672722" y="4890800"/>
            <a:ext cx="1147836" cy="1244918"/>
            <a:chOff x="3641499" y="4770286"/>
            <a:chExt cx="1147836" cy="1244918"/>
          </a:xfrm>
        </p:grpSpPr>
        <p:sp>
          <p:nvSpPr>
            <p:cNvPr id="14" name="TextBox 13">
              <a:extLst>
                <a:ext uri="{FF2B5EF4-FFF2-40B4-BE49-F238E27FC236}">
                  <a16:creationId xmlns:a16="http://schemas.microsoft.com/office/drawing/2014/main" id="{47E81435-5846-7A81-2B66-6FC391DE3E4D}"/>
                </a:ext>
              </a:extLst>
            </p:cNvPr>
            <p:cNvSpPr txBox="1"/>
            <p:nvPr/>
          </p:nvSpPr>
          <p:spPr>
            <a:xfrm>
              <a:off x="4180431" y="5148300"/>
              <a:ext cx="567491" cy="8669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30</a:t>
              </a:r>
            </a:p>
            <a:p>
              <a:pPr>
                <a:spcAft>
                  <a:spcPts val="500"/>
                </a:spcAft>
              </a:pPr>
              <a:endParaRPr lang="en-US" sz="1400">
                <a:solidFill>
                  <a:schemeClr val="tx1">
                    <a:lumMod val="75000"/>
                    <a:lumOff val="25000"/>
                  </a:schemeClr>
                </a:solidFill>
                <a:latin typeface="Century Gothic"/>
                <a:cs typeface="Calibri"/>
              </a:endParaRPr>
            </a:p>
            <a:p>
              <a:pPr>
                <a:spcAft>
                  <a:spcPts val="500"/>
                </a:spcAft>
              </a:pPr>
              <a:r>
                <a:rPr lang="en-US" sz="1400">
                  <a:solidFill>
                    <a:schemeClr val="tx1">
                      <a:lumMod val="75000"/>
                      <a:lumOff val="25000"/>
                    </a:schemeClr>
                  </a:solidFill>
                  <a:latin typeface="Century Gothic"/>
                  <a:cs typeface="Calibri"/>
                </a:rPr>
                <a:t>0</a:t>
              </a:r>
              <a:endParaRPr lang="en-US" sz="1400">
                <a:solidFill>
                  <a:schemeClr val="tx1">
                    <a:lumMod val="75000"/>
                    <a:lumOff val="25000"/>
                  </a:schemeClr>
                </a:solidFill>
                <a:ea typeface="Calibri"/>
                <a:cs typeface="Calibri"/>
              </a:endParaRP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3641499" y="4770286"/>
              <a:ext cx="1147836" cy="4740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Q(mm)</a:t>
              </a:r>
            </a:p>
          </p:txBody>
        </p:sp>
        <p:pic>
          <p:nvPicPr>
            <p:cNvPr id="19" name="Picture 19" descr="A picture containing rectangle&#10;&#10;Description automatically generated">
              <a:extLst>
                <a:ext uri="{FF2B5EF4-FFF2-40B4-BE49-F238E27FC236}">
                  <a16:creationId xmlns:a16="http://schemas.microsoft.com/office/drawing/2014/main" id="{68DE2FB5-7949-ECD2-9691-69C662B87E59}"/>
                </a:ext>
              </a:extLst>
            </p:cNvPr>
            <p:cNvPicPr>
              <a:picLocks noChangeAspect="1"/>
            </p:cNvPicPr>
            <p:nvPr/>
          </p:nvPicPr>
          <p:blipFill rotWithShape="1">
            <a:blip r:embed="rId5"/>
            <a:srcRect l="11642" t="6129" r="17829" b="5078"/>
            <a:stretch/>
          </p:blipFill>
          <p:spPr>
            <a:xfrm>
              <a:off x="3800719" y="5153651"/>
              <a:ext cx="341943" cy="850926"/>
            </a:xfrm>
            <a:prstGeom prst="rect">
              <a:avLst/>
            </a:prstGeom>
          </p:spPr>
        </p:pic>
      </p:grpSp>
      <p:pic>
        <p:nvPicPr>
          <p:cNvPr id="2" name="Picture 1" descr="A picture containing icon&#10;&#10;Description automatically generated">
            <a:extLst>
              <a:ext uri="{FF2B5EF4-FFF2-40B4-BE49-F238E27FC236}">
                <a16:creationId xmlns:a16="http://schemas.microsoft.com/office/drawing/2014/main" id="{40E33298-800A-A715-F8A3-63DCB6922CEE}"/>
              </a:ext>
            </a:extLst>
          </p:cNvPr>
          <p:cNvPicPr>
            <a:picLocks noChangeAspect="1"/>
          </p:cNvPicPr>
          <p:nvPr/>
        </p:nvPicPr>
        <p:blipFill>
          <a:blip r:embed="rId6"/>
          <a:stretch>
            <a:fillRect/>
          </a:stretch>
        </p:blipFill>
        <p:spPr>
          <a:xfrm>
            <a:off x="4960693" y="1674002"/>
            <a:ext cx="640136" cy="811307"/>
          </a:xfrm>
          <a:prstGeom prst="rect">
            <a:avLst/>
          </a:prstGeom>
        </p:spPr>
      </p:pic>
      <p:sp>
        <p:nvSpPr>
          <p:cNvPr id="4" name="TextBox 9">
            <a:extLst>
              <a:ext uri="{FF2B5EF4-FFF2-40B4-BE49-F238E27FC236}">
                <a16:creationId xmlns:a16="http://schemas.microsoft.com/office/drawing/2014/main" id="{D2F21CDC-AA4A-3C16-DBB6-09877A24AD14}"/>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7" name="Picture 16" descr="A picture containing icon&#10;&#10;Description automatically generated">
            <a:extLst>
              <a:ext uri="{FF2B5EF4-FFF2-40B4-BE49-F238E27FC236}">
                <a16:creationId xmlns:a16="http://schemas.microsoft.com/office/drawing/2014/main" id="{AC72E33A-0A66-0FFC-AC96-4CFBC501887A}"/>
              </a:ext>
            </a:extLst>
          </p:cNvPr>
          <p:cNvPicPr>
            <a:picLocks noChangeAspect="1"/>
          </p:cNvPicPr>
          <p:nvPr/>
        </p:nvPicPr>
        <p:blipFill>
          <a:blip r:embed="rId6"/>
          <a:stretch>
            <a:fillRect/>
          </a:stretch>
        </p:blipFill>
        <p:spPr>
          <a:xfrm>
            <a:off x="10767729" y="1674002"/>
            <a:ext cx="640136" cy="811307"/>
          </a:xfrm>
          <a:prstGeom prst="rect">
            <a:avLst/>
          </a:prstGeom>
        </p:spPr>
      </p:pic>
      <p:sp>
        <p:nvSpPr>
          <p:cNvPr id="18" name="TextBox 9">
            <a:extLst>
              <a:ext uri="{FF2B5EF4-FFF2-40B4-BE49-F238E27FC236}">
                <a16:creationId xmlns:a16="http://schemas.microsoft.com/office/drawing/2014/main" id="{57C8FA09-CEEA-2507-C02A-84A36E59165B}"/>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8742ABE9-6014-A095-0399-963DB56D1CF4}"/>
              </a:ext>
            </a:extLst>
          </p:cNvPr>
          <p:cNvSpPr txBox="1"/>
          <p:nvPr/>
        </p:nvSpPr>
        <p:spPr>
          <a:xfrm>
            <a:off x="7185562" y="494187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3" name="TextBox 22">
            <a:extLst>
              <a:ext uri="{FF2B5EF4-FFF2-40B4-BE49-F238E27FC236}">
                <a16:creationId xmlns:a16="http://schemas.microsoft.com/office/drawing/2014/main" id="{1B071140-31E4-2457-99ED-762E38ED7940}"/>
              </a:ext>
            </a:extLst>
          </p:cNvPr>
          <p:cNvSpPr txBox="1"/>
          <p:nvPr/>
        </p:nvSpPr>
        <p:spPr>
          <a:xfrm>
            <a:off x="1340920"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240312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graphical user interface&#10;&#10;Description automatically generated">
            <a:extLst>
              <a:ext uri="{FF2B5EF4-FFF2-40B4-BE49-F238E27FC236}">
                <a16:creationId xmlns:a16="http://schemas.microsoft.com/office/drawing/2014/main" id="{0B684C76-BEA3-D51A-6067-0B4FCF9942E7}"/>
              </a:ext>
            </a:extLst>
          </p:cNvPr>
          <p:cNvPicPr>
            <a:picLocks noChangeAspect="1"/>
          </p:cNvPicPr>
          <p:nvPr/>
        </p:nvPicPr>
        <p:blipFill rotWithShape="1">
          <a:blip r:embed="rId3"/>
          <a:srcRect l="7191" t="8066" r="7397" b="7175"/>
          <a:stretch/>
        </p:blipFill>
        <p:spPr>
          <a:xfrm>
            <a:off x="446730" y="1453213"/>
            <a:ext cx="5309238" cy="4082923"/>
          </a:xfrm>
          <a:prstGeom prst="rect">
            <a:avLst/>
          </a:prstGeom>
        </p:spPr>
      </p:pic>
      <p:pic>
        <p:nvPicPr>
          <p:cNvPr id="19" name="Picture 19" descr="A picture containing graphical user interface&#10;&#10;Description automatically generated">
            <a:extLst>
              <a:ext uri="{FF2B5EF4-FFF2-40B4-BE49-F238E27FC236}">
                <a16:creationId xmlns:a16="http://schemas.microsoft.com/office/drawing/2014/main" id="{43EF04E7-E597-539B-F415-8DFBDAE1DFD6}"/>
              </a:ext>
            </a:extLst>
          </p:cNvPr>
          <p:cNvPicPr>
            <a:picLocks noChangeAspect="1"/>
          </p:cNvPicPr>
          <p:nvPr/>
        </p:nvPicPr>
        <p:blipFill rotWithShape="1">
          <a:blip r:embed="rId4"/>
          <a:srcRect l="7678" t="8244" r="6798" b="7168"/>
          <a:stretch/>
        </p:blipFill>
        <p:spPr>
          <a:xfrm>
            <a:off x="6354027" y="1460587"/>
            <a:ext cx="5316194" cy="4074675"/>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 </a:t>
            </a:r>
            <a:endParaRPr lang="en-US" sz="4000">
              <a:ea typeface="+mj-lt"/>
              <a:cs typeface="+mj-lt"/>
            </a:endParaRP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918423"/>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17" name="Group 16">
            <a:extLst>
              <a:ext uri="{FF2B5EF4-FFF2-40B4-BE49-F238E27FC236}">
                <a16:creationId xmlns:a16="http://schemas.microsoft.com/office/drawing/2014/main" id="{675E69DE-9390-5FF7-6D0E-EC32B9C49591}"/>
              </a:ext>
            </a:extLst>
          </p:cNvPr>
          <p:cNvGrpSpPr/>
          <p:nvPr/>
        </p:nvGrpSpPr>
        <p:grpSpPr>
          <a:xfrm>
            <a:off x="3954264" y="4906003"/>
            <a:ext cx="2356526" cy="1431998"/>
            <a:chOff x="4962793" y="4833352"/>
            <a:chExt cx="2356526" cy="1431998"/>
          </a:xfrm>
        </p:grpSpPr>
        <p:sp>
          <p:nvSpPr>
            <p:cNvPr id="9" name="Rectangle 8">
              <a:extLst>
                <a:ext uri="{FF2B5EF4-FFF2-40B4-BE49-F238E27FC236}">
                  <a16:creationId xmlns:a16="http://schemas.microsoft.com/office/drawing/2014/main" id="{E35EF870-EE1F-B41A-2A40-5F1A68D247D0}"/>
                </a:ext>
              </a:extLst>
            </p:cNvPr>
            <p:cNvSpPr/>
            <p:nvPr/>
          </p:nvSpPr>
          <p:spPr>
            <a:xfrm>
              <a:off x="5030088" y="4833352"/>
              <a:ext cx="2110938" cy="14319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5752893" y="5290352"/>
              <a:ext cx="735578" cy="8669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1</a:t>
              </a:r>
            </a:p>
            <a:p>
              <a:pPr>
                <a:spcAft>
                  <a:spcPts val="500"/>
                </a:spcAft>
              </a:pPr>
              <a:endParaRPr lang="en-US" sz="1400">
                <a:solidFill>
                  <a:schemeClr val="tx1">
                    <a:lumMod val="75000"/>
                    <a:lumOff val="25000"/>
                  </a:schemeClr>
                </a:solidFill>
                <a:latin typeface="Century Gothic"/>
                <a:cs typeface="Calibri"/>
              </a:endParaRPr>
            </a:p>
            <a:p>
              <a:pPr>
                <a:spcAft>
                  <a:spcPts val="500"/>
                </a:spcAft>
              </a:pPr>
              <a:r>
                <a:rPr lang="en-US" sz="1400">
                  <a:solidFill>
                    <a:schemeClr val="tx1">
                      <a:lumMod val="75000"/>
                      <a:lumOff val="25000"/>
                    </a:schemeClr>
                  </a:solidFill>
                  <a:latin typeface="Century Gothic"/>
                  <a:cs typeface="Calibri"/>
                </a:rPr>
                <a:t>0</a:t>
              </a:r>
              <a:endParaRPr lang="en-US" sz="1400">
                <a:solidFill>
                  <a:schemeClr val="tx1">
                    <a:lumMod val="75000"/>
                    <a:lumOff val="25000"/>
                  </a:schemeClr>
                </a:solidFill>
                <a:ea typeface="Calibri"/>
                <a:cs typeface="Calibri"/>
              </a:endParaRP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4962793" y="4917940"/>
              <a:ext cx="2356526" cy="4411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Runoff Retention </a:t>
              </a:r>
              <a:endParaRPr lang="en-US">
                <a:solidFill>
                  <a:schemeClr val="tx1">
                    <a:lumMod val="75000"/>
                    <a:lumOff val="25000"/>
                  </a:schemeClr>
                </a:solidFill>
              </a:endParaRPr>
            </a:p>
          </p:txBody>
        </p:sp>
        <p:pic>
          <p:nvPicPr>
            <p:cNvPr id="12" name="Picture 16" descr="Background pattern&#10;&#10;Description automatically generated">
              <a:extLst>
                <a:ext uri="{FF2B5EF4-FFF2-40B4-BE49-F238E27FC236}">
                  <a16:creationId xmlns:a16="http://schemas.microsoft.com/office/drawing/2014/main" id="{924AC7A2-E115-9F36-FA32-E0D0E6E165A9}"/>
                </a:ext>
              </a:extLst>
            </p:cNvPr>
            <p:cNvPicPr>
              <a:picLocks noChangeAspect="1"/>
            </p:cNvPicPr>
            <p:nvPr/>
          </p:nvPicPr>
          <p:blipFill rotWithShape="1">
            <a:blip r:embed="rId5"/>
            <a:srcRect l="9412" t="2084" r="291" b="2601"/>
            <a:stretch/>
          </p:blipFill>
          <p:spPr>
            <a:xfrm>
              <a:off x="5427801" y="5247803"/>
              <a:ext cx="306777" cy="804280"/>
            </a:xfrm>
            <a:prstGeom prst="rect">
              <a:avLst/>
            </a:prstGeom>
          </p:spPr>
        </p:pic>
      </p:grpSp>
      <p:pic>
        <p:nvPicPr>
          <p:cNvPr id="4" name="Picture 3" descr="A picture containing icon&#10;&#10;Description automatically generated">
            <a:extLst>
              <a:ext uri="{FF2B5EF4-FFF2-40B4-BE49-F238E27FC236}">
                <a16:creationId xmlns:a16="http://schemas.microsoft.com/office/drawing/2014/main" id="{2E2D5E38-AD1C-6375-EB29-CC5F61072C60}"/>
              </a:ext>
            </a:extLst>
          </p:cNvPr>
          <p:cNvPicPr>
            <a:picLocks noChangeAspect="1"/>
          </p:cNvPicPr>
          <p:nvPr/>
        </p:nvPicPr>
        <p:blipFill>
          <a:blip r:embed="rId6"/>
          <a:stretch>
            <a:fillRect/>
          </a:stretch>
        </p:blipFill>
        <p:spPr>
          <a:xfrm>
            <a:off x="4960693" y="1674002"/>
            <a:ext cx="640136" cy="811307"/>
          </a:xfrm>
          <a:prstGeom prst="rect">
            <a:avLst/>
          </a:prstGeom>
        </p:spPr>
      </p:pic>
      <p:sp>
        <p:nvSpPr>
          <p:cNvPr id="8" name="TextBox 9">
            <a:extLst>
              <a:ext uri="{FF2B5EF4-FFF2-40B4-BE49-F238E27FC236}">
                <a16:creationId xmlns:a16="http://schemas.microsoft.com/office/drawing/2014/main" id="{54BBD2CE-7B76-3879-2E0E-FDA9D19E59DB}"/>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8" name="Picture 17" descr="A picture containing icon&#10;&#10;Description automatically generated">
            <a:extLst>
              <a:ext uri="{FF2B5EF4-FFF2-40B4-BE49-F238E27FC236}">
                <a16:creationId xmlns:a16="http://schemas.microsoft.com/office/drawing/2014/main" id="{88201F23-BA9C-6855-A161-95CB93BACF66}"/>
              </a:ext>
            </a:extLst>
          </p:cNvPr>
          <p:cNvPicPr>
            <a:picLocks noChangeAspect="1"/>
          </p:cNvPicPr>
          <p:nvPr/>
        </p:nvPicPr>
        <p:blipFill>
          <a:blip r:embed="rId6"/>
          <a:stretch>
            <a:fillRect/>
          </a:stretch>
        </p:blipFill>
        <p:spPr>
          <a:xfrm>
            <a:off x="10767729" y="1674002"/>
            <a:ext cx="640136" cy="811307"/>
          </a:xfrm>
          <a:prstGeom prst="rect">
            <a:avLst/>
          </a:prstGeom>
        </p:spPr>
      </p:pic>
      <p:sp>
        <p:nvSpPr>
          <p:cNvPr id="20" name="TextBox 9">
            <a:extLst>
              <a:ext uri="{FF2B5EF4-FFF2-40B4-BE49-F238E27FC236}">
                <a16:creationId xmlns:a16="http://schemas.microsoft.com/office/drawing/2014/main" id="{6B0F1C92-595B-153A-B2C4-0202D160901A}"/>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8DE7713F-83B1-20FB-8B48-4649C19C941A}"/>
              </a:ext>
            </a:extLst>
          </p:cNvPr>
          <p:cNvSpPr txBox="1"/>
          <p:nvPr/>
        </p:nvSpPr>
        <p:spPr>
          <a:xfrm>
            <a:off x="7156687" y="494187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3" name="TextBox 22">
            <a:extLst>
              <a:ext uri="{FF2B5EF4-FFF2-40B4-BE49-F238E27FC236}">
                <a16:creationId xmlns:a16="http://schemas.microsoft.com/office/drawing/2014/main" id="{24DCE83F-8C76-6ED1-7679-BB3605E5BA52}"/>
              </a:ext>
            </a:extLst>
          </p:cNvPr>
          <p:cNvSpPr txBox="1"/>
          <p:nvPr/>
        </p:nvSpPr>
        <p:spPr>
          <a:xfrm>
            <a:off x="1283170"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155949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 picture containing rectangle&#10;&#10;Description automatically generated">
            <a:extLst>
              <a:ext uri="{FF2B5EF4-FFF2-40B4-BE49-F238E27FC236}">
                <a16:creationId xmlns:a16="http://schemas.microsoft.com/office/drawing/2014/main" id="{1857E3C1-2CEA-C247-D4F6-76484E9CA3D1}"/>
              </a:ext>
            </a:extLst>
          </p:cNvPr>
          <p:cNvPicPr>
            <a:picLocks noChangeAspect="1"/>
          </p:cNvPicPr>
          <p:nvPr/>
        </p:nvPicPr>
        <p:blipFill>
          <a:blip r:embed="rId3"/>
          <a:stretch>
            <a:fillRect/>
          </a:stretch>
        </p:blipFill>
        <p:spPr>
          <a:xfrm>
            <a:off x="6096000" y="1198495"/>
            <a:ext cx="5297424" cy="4540259"/>
          </a:xfrm>
          <a:prstGeom prst="rect">
            <a:avLst/>
          </a:prstGeom>
        </p:spPr>
      </p:pic>
      <p:pic>
        <p:nvPicPr>
          <p:cNvPr id="2" name="Picture 5" descr="Chart, histogram&#10;&#10;Description automatically generated">
            <a:extLst>
              <a:ext uri="{FF2B5EF4-FFF2-40B4-BE49-F238E27FC236}">
                <a16:creationId xmlns:a16="http://schemas.microsoft.com/office/drawing/2014/main" id="{E123764F-E9E8-45C9-641D-B34059B7A405}"/>
              </a:ext>
            </a:extLst>
          </p:cNvPr>
          <p:cNvPicPr>
            <a:picLocks noChangeAspect="1"/>
          </p:cNvPicPr>
          <p:nvPr/>
        </p:nvPicPr>
        <p:blipFill>
          <a:blip r:embed="rId4"/>
          <a:stretch>
            <a:fillRect/>
          </a:stretch>
        </p:blipFill>
        <p:spPr>
          <a:xfrm>
            <a:off x="809351" y="1225884"/>
            <a:ext cx="5109830" cy="4534723"/>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Input</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Rainfall- August 21st, 2017 </a:t>
            </a:r>
            <a:endParaRPr lang="en-US" sz="4000">
              <a:ea typeface="+mj-lt"/>
              <a:cs typeface="+mj-lt"/>
            </a:endParaRPr>
          </a:p>
          <a:p>
            <a:endParaRPr lang="en-US" sz="4000">
              <a:solidFill>
                <a:srgbClr val="236F99"/>
              </a:solidFill>
              <a:latin typeface="Century Gothic"/>
            </a:endParaRP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10370419" y="1582040"/>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10496351" y="1315770"/>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160597" y="1582040"/>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292936" y="1312042"/>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598429" y="525393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019448" y="5027320"/>
            <a:ext cx="2928029" cy="1597457"/>
            <a:chOff x="9585935" y="5441357"/>
            <a:chExt cx="2928029" cy="1406885"/>
          </a:xfrm>
        </p:grpSpPr>
        <p:sp>
          <p:nvSpPr>
            <p:cNvPr id="27" name="Rectangle 26">
              <a:extLst>
                <a:ext uri="{FF2B5EF4-FFF2-40B4-BE49-F238E27FC236}">
                  <a16:creationId xmlns:a16="http://schemas.microsoft.com/office/drawing/2014/main" id="{8C39062B-C884-8342-DE1C-BDE1634E189D}"/>
                </a:ext>
              </a:extLst>
            </p:cNvPr>
            <p:cNvSpPr/>
            <p:nvPr/>
          </p:nvSpPr>
          <p:spPr>
            <a:xfrm>
              <a:off x="9585935" y="5441357"/>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0136551" y="5678691"/>
              <a:ext cx="135575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1.6-1.6</a:t>
              </a:r>
            </a:p>
            <a:p>
              <a:r>
                <a:rPr lang="en-US" sz="1400">
                  <a:solidFill>
                    <a:schemeClr val="tx1">
                      <a:lumMod val="75000"/>
                      <a:lumOff val="25000"/>
                    </a:schemeClr>
                  </a:solidFill>
                  <a:latin typeface="Century Gothic"/>
                  <a:cs typeface="Calibri"/>
                </a:rPr>
                <a:t>1.61- 5</a:t>
              </a:r>
            </a:p>
            <a:p>
              <a:r>
                <a:rPr lang="en-US" sz="1400">
                  <a:solidFill>
                    <a:schemeClr val="tx1">
                      <a:lumMod val="75000"/>
                      <a:lumOff val="25000"/>
                    </a:schemeClr>
                  </a:solidFill>
                  <a:latin typeface="Century Gothic"/>
                  <a:cs typeface="Calibri"/>
                </a:rPr>
                <a:t>5.1-8</a:t>
              </a:r>
            </a:p>
            <a:p>
              <a:r>
                <a:rPr lang="en-US" sz="1400">
                  <a:solidFill>
                    <a:schemeClr val="tx1">
                      <a:lumMod val="75000"/>
                      <a:lumOff val="25000"/>
                    </a:schemeClr>
                  </a:solidFill>
                  <a:latin typeface="Century Gothic"/>
                  <a:cs typeface="Calibri"/>
                </a:rPr>
                <a:t>8.1-10</a:t>
              </a:r>
            </a:p>
            <a:p>
              <a:r>
                <a:rPr lang="en-US" sz="1400">
                  <a:solidFill>
                    <a:schemeClr val="tx1">
                      <a:lumMod val="75000"/>
                      <a:lumOff val="25000"/>
                    </a:schemeClr>
                  </a:solidFill>
                  <a:latin typeface="Century Gothic"/>
                  <a:cs typeface="Calibri"/>
                </a:rPr>
                <a:t>10.1-14.5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9681767" y="5446472"/>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solidFill>
                  <a:schemeClr val="tx1">
                    <a:lumMod val="75000"/>
                    <a:lumOff val="25000"/>
                  </a:schemeClr>
                </a:solidFill>
              </a:endParaRPr>
            </a:p>
          </p:txBody>
        </p:sp>
      </p:grpSp>
      <p:sp>
        <p:nvSpPr>
          <p:cNvPr id="5" name="TextBox 4">
            <a:extLst>
              <a:ext uri="{FF2B5EF4-FFF2-40B4-BE49-F238E27FC236}">
                <a16:creationId xmlns:a16="http://schemas.microsoft.com/office/drawing/2014/main" id="{85690A44-7249-2531-7BED-5DBC51FE83FE}"/>
              </a:ext>
            </a:extLst>
          </p:cNvPr>
          <p:cNvSpPr txBox="1"/>
          <p:nvPr/>
        </p:nvSpPr>
        <p:spPr>
          <a:xfrm>
            <a:off x="1287533" y="525277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13" name="Group 12">
            <a:extLst>
              <a:ext uri="{FF2B5EF4-FFF2-40B4-BE49-F238E27FC236}">
                <a16:creationId xmlns:a16="http://schemas.microsoft.com/office/drawing/2014/main" id="{930F368F-1B88-83F9-5066-F8877035DDAA}"/>
              </a:ext>
            </a:extLst>
          </p:cNvPr>
          <p:cNvGrpSpPr/>
          <p:nvPr/>
        </p:nvGrpSpPr>
        <p:grpSpPr>
          <a:xfrm>
            <a:off x="4328909" y="5348602"/>
            <a:ext cx="238674" cy="1071248"/>
            <a:chOff x="3399019" y="5134603"/>
            <a:chExt cx="293969" cy="1338499"/>
          </a:xfrm>
        </p:grpSpPr>
        <p:sp>
          <p:nvSpPr>
            <p:cNvPr id="8" name="Rectangle 7">
              <a:extLst>
                <a:ext uri="{FF2B5EF4-FFF2-40B4-BE49-F238E27FC236}">
                  <a16:creationId xmlns:a16="http://schemas.microsoft.com/office/drawing/2014/main" id="{9648FFB5-F1BA-E2E1-911B-32D5B7C54E62}"/>
                </a:ext>
              </a:extLst>
            </p:cNvPr>
            <p:cNvSpPr/>
            <p:nvPr/>
          </p:nvSpPr>
          <p:spPr>
            <a:xfrm>
              <a:off x="3399019" y="5134603"/>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D45ADB-A0B3-58FB-8B38-4BC3B5941953}"/>
                </a:ext>
              </a:extLst>
            </p:cNvPr>
            <p:cNvSpPr/>
            <p:nvPr/>
          </p:nvSpPr>
          <p:spPr>
            <a:xfrm>
              <a:off x="3399019" y="5685680"/>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586F84-5958-C9E5-23D5-C9F03DF5F047}"/>
                </a:ext>
              </a:extLst>
            </p:cNvPr>
            <p:cNvSpPr/>
            <p:nvPr/>
          </p:nvSpPr>
          <p:spPr>
            <a:xfrm>
              <a:off x="3399019" y="5410142"/>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85FC87-4C9C-5B31-23F7-E90B56AAD68B}"/>
                </a:ext>
              </a:extLst>
            </p:cNvPr>
            <p:cNvSpPr/>
            <p:nvPr/>
          </p:nvSpPr>
          <p:spPr>
            <a:xfrm>
              <a:off x="3399019" y="5961219"/>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A50CEE-B671-AE71-4C38-C2F0F9FE3EE7}"/>
                </a:ext>
              </a:extLst>
            </p:cNvPr>
            <p:cNvSpPr/>
            <p:nvPr/>
          </p:nvSpPr>
          <p:spPr>
            <a:xfrm>
              <a:off x="3399019" y="6236758"/>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606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522831-12FE-9BF6-649D-630BA7DBEA86}"/>
              </a:ext>
            </a:extLst>
          </p:cNvPr>
          <p:cNvPicPr>
            <a:picLocks noChangeAspect="1"/>
          </p:cNvPicPr>
          <p:nvPr/>
        </p:nvPicPr>
        <p:blipFill rotWithShape="1">
          <a:blip r:embed="rId3"/>
          <a:srcRect l="21429" t="14759" r="23260" b="13223"/>
          <a:stretch/>
        </p:blipFill>
        <p:spPr>
          <a:xfrm>
            <a:off x="246274" y="1354724"/>
            <a:ext cx="6264060" cy="4958518"/>
          </a:xfrm>
          <a:prstGeom prst="rect">
            <a:avLst/>
          </a:prstGeom>
        </p:spPr>
      </p:pic>
      <p:pic>
        <p:nvPicPr>
          <p:cNvPr id="6" name="Picture 7">
            <a:extLst>
              <a:ext uri="{FF2B5EF4-FFF2-40B4-BE49-F238E27FC236}">
                <a16:creationId xmlns:a16="http://schemas.microsoft.com/office/drawing/2014/main" id="{B7F729DE-3DCD-8F6A-9BE3-97076D28CC69}"/>
              </a:ext>
            </a:extLst>
          </p:cNvPr>
          <p:cNvPicPr>
            <a:picLocks noChangeAspect="1"/>
          </p:cNvPicPr>
          <p:nvPr/>
        </p:nvPicPr>
        <p:blipFill rotWithShape="1">
          <a:blip r:embed="rId4"/>
          <a:srcRect l="21211" t="14949" r="25449" b="13243"/>
          <a:stretch/>
        </p:blipFill>
        <p:spPr>
          <a:xfrm>
            <a:off x="6013296" y="1354724"/>
            <a:ext cx="6045283" cy="4944438"/>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8716"/>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21, 2017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5427930" y="1805668"/>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5595362" y="1584782"/>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11305590" y="1805668"/>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11478625" y="1568947"/>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2" name="TextBox 21">
            <a:extLst>
              <a:ext uri="{FF2B5EF4-FFF2-40B4-BE49-F238E27FC236}">
                <a16:creationId xmlns:a16="http://schemas.microsoft.com/office/drawing/2014/main" id="{1B68865B-AB8C-E689-DDB8-529EEE759D63}"/>
              </a:ext>
            </a:extLst>
          </p:cNvPr>
          <p:cNvSpPr txBox="1"/>
          <p:nvPr/>
        </p:nvSpPr>
        <p:spPr>
          <a:xfrm>
            <a:off x="1108589" y="5844777"/>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6897563" y="5844777"/>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19" name="Group 18">
            <a:extLst>
              <a:ext uri="{FF2B5EF4-FFF2-40B4-BE49-F238E27FC236}">
                <a16:creationId xmlns:a16="http://schemas.microsoft.com/office/drawing/2014/main" id="{3B09285D-E58F-CB11-E16C-9E4ED0051218}"/>
              </a:ext>
            </a:extLst>
          </p:cNvPr>
          <p:cNvGrpSpPr/>
          <p:nvPr/>
        </p:nvGrpSpPr>
        <p:grpSpPr>
          <a:xfrm>
            <a:off x="4516160" y="5545969"/>
            <a:ext cx="3031661" cy="1025602"/>
            <a:chOff x="5989667" y="5652590"/>
            <a:chExt cx="3031661" cy="1025602"/>
          </a:xfrm>
        </p:grpSpPr>
        <p:sp>
          <p:nvSpPr>
            <p:cNvPr id="9" name="Rectangle 8">
              <a:extLst>
                <a:ext uri="{FF2B5EF4-FFF2-40B4-BE49-F238E27FC236}">
                  <a16:creationId xmlns:a16="http://schemas.microsoft.com/office/drawing/2014/main" id="{EC0DF200-F83B-9390-0D4B-3D65973E7FED}"/>
                </a:ext>
              </a:extLst>
            </p:cNvPr>
            <p:cNvSpPr/>
            <p:nvPr/>
          </p:nvSpPr>
          <p:spPr>
            <a:xfrm>
              <a:off x="5989667" y="5652590"/>
              <a:ext cx="1276143" cy="9961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D0BA8C-A2F3-8EA2-4EC5-620AE077FE07}"/>
                </a:ext>
              </a:extLst>
            </p:cNvPr>
            <p:cNvSpPr txBox="1"/>
            <p:nvPr/>
          </p:nvSpPr>
          <p:spPr>
            <a:xfrm>
              <a:off x="6376896" y="5939528"/>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13.03</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B952C119-FB4B-6967-02C9-5C08A7BBE367}"/>
                </a:ext>
              </a:extLst>
            </p:cNvPr>
            <p:cNvSpPr txBox="1">
              <a:spLocks/>
            </p:cNvSpPr>
            <p:nvPr/>
          </p:nvSpPr>
          <p:spPr>
            <a:xfrm>
              <a:off x="6189131" y="5657705"/>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11" name="Picture 13" descr="Graphical user interface, application&#10;&#10;Description automatically generated">
              <a:extLst>
                <a:ext uri="{FF2B5EF4-FFF2-40B4-BE49-F238E27FC236}">
                  <a16:creationId xmlns:a16="http://schemas.microsoft.com/office/drawing/2014/main" id="{AE48B003-E845-5ED5-8D5B-4BDB87648E31}"/>
                </a:ext>
              </a:extLst>
            </p:cNvPr>
            <p:cNvPicPr>
              <a:picLocks noChangeAspect="1"/>
            </p:cNvPicPr>
            <p:nvPr/>
          </p:nvPicPr>
          <p:blipFill rotWithShape="1">
            <a:blip r:embed="rId6"/>
            <a:srcRect l="4854" t="10090" r="72330" b="10071"/>
            <a:stretch/>
          </p:blipFill>
          <p:spPr>
            <a:xfrm>
              <a:off x="6137175" y="5939141"/>
              <a:ext cx="273884" cy="694315"/>
            </a:xfrm>
            <a:prstGeom prst="rect">
              <a:avLst/>
            </a:prstGeom>
          </p:spPr>
        </p:pic>
      </p:grpSp>
      <p:sp>
        <p:nvSpPr>
          <p:cNvPr id="8" name="Text Placeholder 5">
            <a:extLst>
              <a:ext uri="{FF2B5EF4-FFF2-40B4-BE49-F238E27FC236}">
                <a16:creationId xmlns:a16="http://schemas.microsoft.com/office/drawing/2014/main" id="{AC80FAAB-29D8-9890-DE04-6636102D9E00}"/>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16238626-EE5C-4C56-C775-B9883D914A0E}"/>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spTree>
    <p:extLst>
      <p:ext uri="{BB962C8B-B14F-4D97-AF65-F5344CB8AC3E}">
        <p14:creationId xmlns:p14="http://schemas.microsoft.com/office/powerpoint/2010/main" val="214861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Map&#10;&#10;Description automatically generated">
            <a:extLst>
              <a:ext uri="{FF2B5EF4-FFF2-40B4-BE49-F238E27FC236}">
                <a16:creationId xmlns:a16="http://schemas.microsoft.com/office/drawing/2014/main" id="{99D403C8-03A6-0294-1A44-E741347BF5ED}"/>
              </a:ext>
            </a:extLst>
          </p:cNvPr>
          <p:cNvPicPr>
            <a:picLocks noChangeAspect="1"/>
          </p:cNvPicPr>
          <p:nvPr/>
        </p:nvPicPr>
        <p:blipFill>
          <a:blip r:embed="rId3"/>
          <a:stretch>
            <a:fillRect/>
          </a:stretch>
        </p:blipFill>
        <p:spPr>
          <a:xfrm>
            <a:off x="6193592" y="1503729"/>
            <a:ext cx="5916010" cy="4985657"/>
          </a:xfrm>
          <a:prstGeom prst="rect">
            <a:avLst/>
          </a:prstGeom>
        </p:spPr>
      </p:pic>
      <p:pic>
        <p:nvPicPr>
          <p:cNvPr id="12" name="Picture 16">
            <a:extLst>
              <a:ext uri="{FF2B5EF4-FFF2-40B4-BE49-F238E27FC236}">
                <a16:creationId xmlns:a16="http://schemas.microsoft.com/office/drawing/2014/main" id="{CD96263F-1AFE-824F-8B3C-5524500F5266}"/>
              </a:ext>
            </a:extLst>
          </p:cNvPr>
          <p:cNvPicPr>
            <a:picLocks noChangeAspect="1"/>
          </p:cNvPicPr>
          <p:nvPr/>
        </p:nvPicPr>
        <p:blipFill>
          <a:blip r:embed="rId4"/>
          <a:stretch>
            <a:fillRect/>
          </a:stretch>
        </p:blipFill>
        <p:spPr>
          <a:xfrm>
            <a:off x="368434" y="1475762"/>
            <a:ext cx="5916010" cy="5013624"/>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21, 2017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11460954" y="2044487"/>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11628386" y="182408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5184399" y="2045461"/>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5357434" y="180825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11" name="Text Placeholder 5">
            <a:extLst>
              <a:ext uri="{FF2B5EF4-FFF2-40B4-BE49-F238E27FC236}">
                <a16:creationId xmlns:a16="http://schemas.microsoft.com/office/drawing/2014/main" id="{71EAD701-0406-337B-2533-196CF1FE47EC}"/>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5" name="Text Placeholder 5">
            <a:extLst>
              <a:ext uri="{FF2B5EF4-FFF2-40B4-BE49-F238E27FC236}">
                <a16:creationId xmlns:a16="http://schemas.microsoft.com/office/drawing/2014/main" id="{82452B68-ECBD-1A5E-4A49-533EF68AB727}"/>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19" name="Group 18">
            <a:extLst>
              <a:ext uri="{FF2B5EF4-FFF2-40B4-BE49-F238E27FC236}">
                <a16:creationId xmlns:a16="http://schemas.microsoft.com/office/drawing/2014/main" id="{014EF62C-9DE5-6D05-9F56-58FF5301DF33}"/>
              </a:ext>
            </a:extLst>
          </p:cNvPr>
          <p:cNvGrpSpPr/>
          <p:nvPr/>
        </p:nvGrpSpPr>
        <p:grpSpPr>
          <a:xfrm>
            <a:off x="4578030" y="5464053"/>
            <a:ext cx="3031661" cy="1129958"/>
            <a:chOff x="4657621" y="5495536"/>
            <a:chExt cx="3031661" cy="1129958"/>
          </a:xfrm>
        </p:grpSpPr>
        <p:sp>
          <p:nvSpPr>
            <p:cNvPr id="9" name="Rectangle 8">
              <a:extLst>
                <a:ext uri="{FF2B5EF4-FFF2-40B4-BE49-F238E27FC236}">
                  <a16:creationId xmlns:a16="http://schemas.microsoft.com/office/drawing/2014/main" id="{5BDE87ED-71F7-04C5-F3A8-9CD9068B3AAA}"/>
                </a:ext>
              </a:extLst>
            </p:cNvPr>
            <p:cNvSpPr/>
            <p:nvPr/>
          </p:nvSpPr>
          <p:spPr>
            <a:xfrm>
              <a:off x="4657621" y="5495536"/>
              <a:ext cx="1345945"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73C78B-F259-2189-575A-C08BE7BBD586}"/>
                </a:ext>
              </a:extLst>
            </p:cNvPr>
            <p:cNvSpPr txBox="1"/>
            <p:nvPr/>
          </p:nvSpPr>
          <p:spPr>
            <a:xfrm>
              <a:off x="5184453" y="575339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14.5</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01D7BF07-3769-C67F-C10D-FE0530A07D03}"/>
                </a:ext>
              </a:extLst>
            </p:cNvPr>
            <p:cNvSpPr txBox="1">
              <a:spLocks/>
            </p:cNvSpPr>
            <p:nvPr/>
          </p:nvSpPr>
          <p:spPr>
            <a:xfrm>
              <a:off x="4857085" y="5500651"/>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Q(mm)</a:t>
              </a:r>
              <a:endParaRPr lang="en-US"/>
            </a:p>
          </p:txBody>
        </p:sp>
        <p:pic>
          <p:nvPicPr>
            <p:cNvPr id="8" name="Picture 10">
              <a:extLst>
                <a:ext uri="{FF2B5EF4-FFF2-40B4-BE49-F238E27FC236}">
                  <a16:creationId xmlns:a16="http://schemas.microsoft.com/office/drawing/2014/main" id="{77844D29-B567-3905-E258-31FD7BDF2CFC}"/>
                </a:ext>
              </a:extLst>
            </p:cNvPr>
            <p:cNvPicPr>
              <a:picLocks noChangeAspect="1"/>
            </p:cNvPicPr>
            <p:nvPr/>
          </p:nvPicPr>
          <p:blipFill rotWithShape="1">
            <a:blip r:embed="rId6"/>
            <a:srcRect l="3672" t="10364" r="71233"/>
            <a:stretch/>
          </p:blipFill>
          <p:spPr>
            <a:xfrm>
              <a:off x="4972991" y="5789043"/>
              <a:ext cx="266738" cy="686718"/>
            </a:xfrm>
            <a:prstGeom prst="rect">
              <a:avLst/>
            </a:prstGeom>
          </p:spPr>
        </p:pic>
      </p:grpSp>
      <p:sp>
        <p:nvSpPr>
          <p:cNvPr id="4" name="TextBox 3">
            <a:extLst>
              <a:ext uri="{FF2B5EF4-FFF2-40B4-BE49-F238E27FC236}">
                <a16:creationId xmlns:a16="http://schemas.microsoft.com/office/drawing/2014/main" id="{EB330D07-755F-6900-769B-C0D972D0BE03}"/>
              </a:ext>
            </a:extLst>
          </p:cNvPr>
          <p:cNvSpPr txBox="1"/>
          <p:nvPr/>
        </p:nvSpPr>
        <p:spPr>
          <a:xfrm>
            <a:off x="1002357" y="5586811"/>
            <a:ext cx="266264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6" name="TextBox 5">
            <a:extLst>
              <a:ext uri="{FF2B5EF4-FFF2-40B4-BE49-F238E27FC236}">
                <a16:creationId xmlns:a16="http://schemas.microsoft.com/office/drawing/2014/main" id="{BE03793E-9DBE-2DA8-E7D3-F5AD143E68CD}"/>
              </a:ext>
            </a:extLst>
          </p:cNvPr>
          <p:cNvSpPr txBox="1"/>
          <p:nvPr/>
        </p:nvSpPr>
        <p:spPr>
          <a:xfrm>
            <a:off x="6787985" y="558681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162259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A picture containing map&#10;&#10;Description automatically generated">
            <a:extLst>
              <a:ext uri="{FF2B5EF4-FFF2-40B4-BE49-F238E27FC236}">
                <a16:creationId xmlns:a16="http://schemas.microsoft.com/office/drawing/2014/main" id="{8BFB5443-2A2B-35A9-9F63-547832D66016}"/>
              </a:ext>
            </a:extLst>
          </p:cNvPr>
          <p:cNvPicPr>
            <a:picLocks noChangeAspect="1"/>
          </p:cNvPicPr>
          <p:nvPr/>
        </p:nvPicPr>
        <p:blipFill>
          <a:blip r:embed="rId3"/>
          <a:stretch>
            <a:fillRect/>
          </a:stretch>
        </p:blipFill>
        <p:spPr>
          <a:xfrm>
            <a:off x="173463" y="1465672"/>
            <a:ext cx="5960029" cy="5082315"/>
          </a:xfrm>
          <a:prstGeom prst="rect">
            <a:avLst/>
          </a:prstGeom>
        </p:spPr>
      </p:pic>
      <p:pic>
        <p:nvPicPr>
          <p:cNvPr id="12" name="Picture 17" descr="A picture containing text&#10;&#10;Description automatically generated">
            <a:extLst>
              <a:ext uri="{FF2B5EF4-FFF2-40B4-BE49-F238E27FC236}">
                <a16:creationId xmlns:a16="http://schemas.microsoft.com/office/drawing/2014/main" id="{E54C331B-767A-6F0A-7D0E-085C2074273B}"/>
              </a:ext>
            </a:extLst>
          </p:cNvPr>
          <p:cNvPicPr>
            <a:picLocks noChangeAspect="1"/>
          </p:cNvPicPr>
          <p:nvPr/>
        </p:nvPicPr>
        <p:blipFill>
          <a:blip r:embed="rId4"/>
          <a:stretch>
            <a:fillRect/>
          </a:stretch>
        </p:blipFill>
        <p:spPr>
          <a:xfrm>
            <a:off x="6094709" y="1465191"/>
            <a:ext cx="5914045" cy="4982518"/>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21, 2017 </a:t>
            </a:r>
            <a:endParaRPr lang="en-US"/>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23" name="Group 22">
            <a:extLst>
              <a:ext uri="{FF2B5EF4-FFF2-40B4-BE49-F238E27FC236}">
                <a16:creationId xmlns:a16="http://schemas.microsoft.com/office/drawing/2014/main" id="{EF9F4A7E-DB11-0DA0-62C2-36FC6ED125C3}"/>
              </a:ext>
            </a:extLst>
          </p:cNvPr>
          <p:cNvGrpSpPr/>
          <p:nvPr/>
        </p:nvGrpSpPr>
        <p:grpSpPr>
          <a:xfrm>
            <a:off x="3243437" y="5449203"/>
            <a:ext cx="2854300" cy="1165462"/>
            <a:chOff x="3755816" y="5403220"/>
            <a:chExt cx="2854300" cy="1165462"/>
          </a:xfrm>
        </p:grpSpPr>
        <p:sp>
          <p:nvSpPr>
            <p:cNvPr id="9" name="Rectangle 8">
              <a:extLst>
                <a:ext uri="{FF2B5EF4-FFF2-40B4-BE49-F238E27FC236}">
                  <a16:creationId xmlns:a16="http://schemas.microsoft.com/office/drawing/2014/main" id="{E35EF870-EE1F-B41A-2A40-5F1A68D247D0}"/>
                </a:ext>
              </a:extLst>
            </p:cNvPr>
            <p:cNvSpPr/>
            <p:nvPr/>
          </p:nvSpPr>
          <p:spPr>
            <a:xfrm>
              <a:off x="3755816" y="5403220"/>
              <a:ext cx="2413677" cy="11654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331340" y="573594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13.03</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3777919" y="5407583"/>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 (m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21" name="Picture 22">
              <a:extLst>
                <a:ext uri="{FF2B5EF4-FFF2-40B4-BE49-F238E27FC236}">
                  <a16:creationId xmlns:a16="http://schemas.microsoft.com/office/drawing/2014/main" id="{2791BBD7-84E6-4C0A-62D6-F2726C08ED68}"/>
                </a:ext>
              </a:extLst>
            </p:cNvPr>
            <p:cNvPicPr>
              <a:picLocks noChangeAspect="1"/>
            </p:cNvPicPr>
            <p:nvPr/>
          </p:nvPicPr>
          <p:blipFill>
            <a:blip r:embed="rId5"/>
            <a:stretch>
              <a:fillRect/>
            </a:stretch>
          </p:blipFill>
          <p:spPr>
            <a:xfrm>
              <a:off x="3912969" y="5709579"/>
              <a:ext cx="365562" cy="746564"/>
            </a:xfrm>
            <a:prstGeom prst="rect">
              <a:avLst/>
            </a:prstGeom>
          </p:spPr>
        </p:pic>
      </p:grpSp>
      <p:sp>
        <p:nvSpPr>
          <p:cNvPr id="2" name="Text Placeholder 5">
            <a:extLst>
              <a:ext uri="{FF2B5EF4-FFF2-40B4-BE49-F238E27FC236}">
                <a16:creationId xmlns:a16="http://schemas.microsoft.com/office/drawing/2014/main" id="{4E77A7E6-010F-CA57-D477-9AB65E2F5E62}"/>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6" name="Text Placeholder 5">
            <a:extLst>
              <a:ext uri="{FF2B5EF4-FFF2-40B4-BE49-F238E27FC236}">
                <a16:creationId xmlns:a16="http://schemas.microsoft.com/office/drawing/2014/main" id="{6D5609E5-40B2-B3A9-09B1-B309F7AF9DBE}"/>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9B701F1D-DCB2-46BA-3746-C61C8F2692FF}"/>
              </a:ext>
            </a:extLst>
          </p:cNvPr>
          <p:cNvSpPr txBox="1"/>
          <p:nvPr/>
        </p:nvSpPr>
        <p:spPr>
          <a:xfrm>
            <a:off x="795321" y="5619285"/>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7" name="TextBox 16">
            <a:extLst>
              <a:ext uri="{FF2B5EF4-FFF2-40B4-BE49-F238E27FC236}">
                <a16:creationId xmlns:a16="http://schemas.microsoft.com/office/drawing/2014/main" id="{05407518-AC46-6B89-44A0-4F2DAE178B55}"/>
              </a:ext>
            </a:extLst>
          </p:cNvPr>
          <p:cNvSpPr txBox="1"/>
          <p:nvPr/>
        </p:nvSpPr>
        <p:spPr>
          <a:xfrm>
            <a:off x="6747631" y="5619285"/>
            <a:ext cx="26232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pic>
        <p:nvPicPr>
          <p:cNvPr id="18" name="Picture 17" descr="A picture containing icon&#10;&#10;Description automatically generated">
            <a:extLst>
              <a:ext uri="{FF2B5EF4-FFF2-40B4-BE49-F238E27FC236}">
                <a16:creationId xmlns:a16="http://schemas.microsoft.com/office/drawing/2014/main" id="{72DCB353-F59F-0DD3-35B2-823211D9272B}"/>
              </a:ext>
            </a:extLst>
          </p:cNvPr>
          <p:cNvPicPr>
            <a:picLocks noChangeAspect="1"/>
          </p:cNvPicPr>
          <p:nvPr/>
        </p:nvPicPr>
        <p:blipFill>
          <a:blip r:embed="rId6"/>
          <a:stretch>
            <a:fillRect/>
          </a:stretch>
        </p:blipFill>
        <p:spPr>
          <a:xfrm>
            <a:off x="5240891" y="1918446"/>
            <a:ext cx="640136" cy="811307"/>
          </a:xfrm>
          <a:prstGeom prst="rect">
            <a:avLst/>
          </a:prstGeom>
        </p:spPr>
      </p:pic>
      <p:sp>
        <p:nvSpPr>
          <p:cNvPr id="19" name="TextBox 9">
            <a:extLst>
              <a:ext uri="{FF2B5EF4-FFF2-40B4-BE49-F238E27FC236}">
                <a16:creationId xmlns:a16="http://schemas.microsoft.com/office/drawing/2014/main" id="{DA33D2E4-EBF0-89BF-F2C9-3DFC52F1AF91}"/>
              </a:ext>
            </a:extLst>
          </p:cNvPr>
          <p:cNvSpPr txBox="1"/>
          <p:nvPr/>
        </p:nvSpPr>
        <p:spPr>
          <a:xfrm>
            <a:off x="5408323" y="169756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5" name="Picture 24" descr="A picture containing icon&#10;&#10;Description automatically generated">
            <a:extLst>
              <a:ext uri="{FF2B5EF4-FFF2-40B4-BE49-F238E27FC236}">
                <a16:creationId xmlns:a16="http://schemas.microsoft.com/office/drawing/2014/main" id="{0E180F9A-68B6-5C3C-1D1C-02DACAC2D0A1}"/>
              </a:ext>
            </a:extLst>
          </p:cNvPr>
          <p:cNvPicPr>
            <a:picLocks noChangeAspect="1"/>
          </p:cNvPicPr>
          <p:nvPr/>
        </p:nvPicPr>
        <p:blipFill>
          <a:blip r:embed="rId6"/>
          <a:stretch>
            <a:fillRect/>
          </a:stretch>
        </p:blipFill>
        <p:spPr>
          <a:xfrm>
            <a:off x="11118551" y="1918446"/>
            <a:ext cx="640136" cy="811307"/>
          </a:xfrm>
          <a:prstGeom prst="rect">
            <a:avLst/>
          </a:prstGeom>
        </p:spPr>
      </p:pic>
      <p:sp>
        <p:nvSpPr>
          <p:cNvPr id="26" name="TextBox 9">
            <a:extLst>
              <a:ext uri="{FF2B5EF4-FFF2-40B4-BE49-F238E27FC236}">
                <a16:creationId xmlns:a16="http://schemas.microsoft.com/office/drawing/2014/main" id="{4ABF8459-8CAA-4CBA-7B98-64B8B43F80D3}"/>
              </a:ext>
            </a:extLst>
          </p:cNvPr>
          <p:cNvSpPr txBox="1"/>
          <p:nvPr/>
        </p:nvSpPr>
        <p:spPr>
          <a:xfrm>
            <a:off x="11291586" y="168172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374644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text&#10;&#10;Description automatically generated">
            <a:extLst>
              <a:ext uri="{FF2B5EF4-FFF2-40B4-BE49-F238E27FC236}">
                <a16:creationId xmlns:a16="http://schemas.microsoft.com/office/drawing/2014/main" id="{AE5BF3B6-BBC9-7013-E4DF-AB3EED266F77}"/>
              </a:ext>
            </a:extLst>
          </p:cNvPr>
          <p:cNvPicPr>
            <a:picLocks noChangeAspect="1"/>
          </p:cNvPicPr>
          <p:nvPr/>
        </p:nvPicPr>
        <p:blipFill>
          <a:blip r:embed="rId4"/>
          <a:stretch>
            <a:fillRect/>
          </a:stretch>
        </p:blipFill>
        <p:spPr>
          <a:xfrm>
            <a:off x="205557" y="1370158"/>
            <a:ext cx="5861494" cy="5001785"/>
          </a:xfrm>
          <a:prstGeom prst="rect">
            <a:avLst/>
          </a:prstGeom>
        </p:spPr>
      </p:pic>
      <p:pic>
        <p:nvPicPr>
          <p:cNvPr id="6" name="Picture 7" descr="A picture containing text&#10;&#10;Description automatically generated">
            <a:extLst>
              <a:ext uri="{FF2B5EF4-FFF2-40B4-BE49-F238E27FC236}">
                <a16:creationId xmlns:a16="http://schemas.microsoft.com/office/drawing/2014/main" id="{8B73FA9C-AA4D-D121-6E17-CDC0EE6D7031}"/>
              </a:ext>
            </a:extLst>
          </p:cNvPr>
          <p:cNvPicPr>
            <a:picLocks noChangeAspect="1"/>
          </p:cNvPicPr>
          <p:nvPr/>
        </p:nvPicPr>
        <p:blipFill>
          <a:blip r:embed="rId5"/>
          <a:stretch>
            <a:fillRect/>
          </a:stretch>
        </p:blipFill>
        <p:spPr>
          <a:xfrm>
            <a:off x="6082907" y="1400989"/>
            <a:ext cx="5909439" cy="4997752"/>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21,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688353" y="550796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33485" y="542981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9" name="Group 18">
            <a:extLst>
              <a:ext uri="{FF2B5EF4-FFF2-40B4-BE49-F238E27FC236}">
                <a16:creationId xmlns:a16="http://schemas.microsoft.com/office/drawing/2014/main" id="{8E54EF31-EB46-20F1-4943-1E60F9BD7181}"/>
              </a:ext>
            </a:extLst>
          </p:cNvPr>
          <p:cNvGrpSpPr/>
          <p:nvPr/>
        </p:nvGrpSpPr>
        <p:grpSpPr>
          <a:xfrm>
            <a:off x="3808369" y="5396652"/>
            <a:ext cx="3031661" cy="1077952"/>
            <a:chOff x="3854903" y="5024377"/>
            <a:chExt cx="3031661" cy="1077952"/>
          </a:xfrm>
        </p:grpSpPr>
        <p:sp>
          <p:nvSpPr>
            <p:cNvPr id="9" name="Rectangle 8">
              <a:extLst>
                <a:ext uri="{FF2B5EF4-FFF2-40B4-BE49-F238E27FC236}">
                  <a16:creationId xmlns:a16="http://schemas.microsoft.com/office/drawing/2014/main" id="{E35EF870-EE1F-B41A-2A40-5F1A68D247D0}"/>
                </a:ext>
              </a:extLst>
            </p:cNvPr>
            <p:cNvSpPr/>
            <p:nvPr/>
          </p:nvSpPr>
          <p:spPr>
            <a:xfrm>
              <a:off x="3854903" y="5024377"/>
              <a:ext cx="2131211" cy="10078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817995" y="5363665"/>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054367" y="503530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a:t>
              </a:r>
              <a:endParaRPr lang="en-US">
                <a:solidFill>
                  <a:schemeClr val="tx1">
                    <a:lumMod val="75000"/>
                    <a:lumOff val="25000"/>
                  </a:schemeClr>
                </a:solidFill>
              </a:endParaRPr>
            </a:p>
          </p:txBody>
        </p:sp>
        <p:pic>
          <p:nvPicPr>
            <p:cNvPr id="17" name="Picture 7" descr="A picture containing shape&#10;&#10;Description automatically generated">
              <a:extLst>
                <a:ext uri="{FF2B5EF4-FFF2-40B4-BE49-F238E27FC236}">
                  <a16:creationId xmlns:a16="http://schemas.microsoft.com/office/drawing/2014/main" id="{E9F94DFC-5449-151D-5DEA-4C401000B3B9}"/>
                </a:ext>
              </a:extLst>
            </p:cNvPr>
            <p:cNvPicPr>
              <a:picLocks noChangeAspect="1"/>
            </p:cNvPicPr>
            <p:nvPr/>
          </p:nvPicPr>
          <p:blipFill rotWithShape="1">
            <a:blip r:embed="rId6"/>
            <a:srcRect l="11207" t="10909" r="43965" b="7689"/>
            <a:stretch/>
          </p:blipFill>
          <p:spPr>
            <a:xfrm>
              <a:off x="4610978" y="5336400"/>
              <a:ext cx="256484" cy="656926"/>
            </a:xfrm>
            <a:prstGeom prst="rect">
              <a:avLst/>
            </a:prstGeom>
          </p:spPr>
        </p:pic>
      </p:grpSp>
      <p:sp>
        <p:nvSpPr>
          <p:cNvPr id="2" name="Text Placeholder 5">
            <a:extLst>
              <a:ext uri="{FF2B5EF4-FFF2-40B4-BE49-F238E27FC236}">
                <a16:creationId xmlns:a16="http://schemas.microsoft.com/office/drawing/2014/main" id="{A7DAD98A-1F6D-F84E-C6D8-7D7CC0584EB3}"/>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B19341EF-158A-FA61-2F43-8C6B502EE586}"/>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8" name="Picture 17" descr="A picture containing icon&#10;&#10;Description automatically generated">
            <a:extLst>
              <a:ext uri="{FF2B5EF4-FFF2-40B4-BE49-F238E27FC236}">
                <a16:creationId xmlns:a16="http://schemas.microsoft.com/office/drawing/2014/main" id="{35E2E679-E3F2-3B27-6789-F4E6F65E28AE}"/>
              </a:ext>
            </a:extLst>
          </p:cNvPr>
          <p:cNvPicPr>
            <a:picLocks noChangeAspect="1"/>
          </p:cNvPicPr>
          <p:nvPr/>
        </p:nvPicPr>
        <p:blipFill>
          <a:blip r:embed="rId7"/>
          <a:stretch>
            <a:fillRect/>
          </a:stretch>
        </p:blipFill>
        <p:spPr>
          <a:xfrm>
            <a:off x="5233377" y="1792893"/>
            <a:ext cx="640136" cy="811307"/>
          </a:xfrm>
          <a:prstGeom prst="rect">
            <a:avLst/>
          </a:prstGeom>
        </p:spPr>
      </p:pic>
      <p:sp>
        <p:nvSpPr>
          <p:cNvPr id="20" name="TextBox 9">
            <a:extLst>
              <a:ext uri="{FF2B5EF4-FFF2-40B4-BE49-F238E27FC236}">
                <a16:creationId xmlns:a16="http://schemas.microsoft.com/office/drawing/2014/main" id="{5D953C6A-F23E-A9C9-DA50-252F2E458E96}"/>
              </a:ext>
            </a:extLst>
          </p:cNvPr>
          <p:cNvSpPr txBox="1"/>
          <p:nvPr/>
        </p:nvSpPr>
        <p:spPr>
          <a:xfrm>
            <a:off x="5400809" y="1572007"/>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1" name="Picture 20" descr="A picture containing icon&#10;&#10;Description automatically generated">
            <a:extLst>
              <a:ext uri="{FF2B5EF4-FFF2-40B4-BE49-F238E27FC236}">
                <a16:creationId xmlns:a16="http://schemas.microsoft.com/office/drawing/2014/main" id="{F433AF96-2960-1379-1D30-DDDC8E1C03F8}"/>
              </a:ext>
            </a:extLst>
          </p:cNvPr>
          <p:cNvPicPr>
            <a:picLocks noChangeAspect="1"/>
          </p:cNvPicPr>
          <p:nvPr/>
        </p:nvPicPr>
        <p:blipFill>
          <a:blip r:embed="rId7"/>
          <a:stretch>
            <a:fillRect/>
          </a:stretch>
        </p:blipFill>
        <p:spPr>
          <a:xfrm>
            <a:off x="11111037" y="1792893"/>
            <a:ext cx="640136" cy="811307"/>
          </a:xfrm>
          <a:prstGeom prst="rect">
            <a:avLst/>
          </a:prstGeom>
        </p:spPr>
      </p:pic>
      <p:sp>
        <p:nvSpPr>
          <p:cNvPr id="23" name="TextBox 9">
            <a:extLst>
              <a:ext uri="{FF2B5EF4-FFF2-40B4-BE49-F238E27FC236}">
                <a16:creationId xmlns:a16="http://schemas.microsoft.com/office/drawing/2014/main" id="{FAC9B3EC-457F-6C32-8CB2-D2788F02DA0D}"/>
              </a:ext>
            </a:extLst>
          </p:cNvPr>
          <p:cNvSpPr txBox="1"/>
          <p:nvPr/>
        </p:nvSpPr>
        <p:spPr>
          <a:xfrm>
            <a:off x="11284072" y="1556172"/>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61566116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descr="Diagram, map&#10;&#10;Description automatically generated">
            <a:extLst>
              <a:ext uri="{FF2B5EF4-FFF2-40B4-BE49-F238E27FC236}">
                <a16:creationId xmlns:a16="http://schemas.microsoft.com/office/drawing/2014/main" id="{B8054F05-5DEC-BA79-B04F-4A04F870AB4A}"/>
              </a:ext>
            </a:extLst>
          </p:cNvPr>
          <p:cNvPicPr>
            <a:picLocks noChangeAspect="1"/>
          </p:cNvPicPr>
          <p:nvPr/>
        </p:nvPicPr>
        <p:blipFill>
          <a:blip r:embed="rId3"/>
          <a:stretch>
            <a:fillRect/>
          </a:stretch>
        </p:blipFill>
        <p:spPr>
          <a:xfrm>
            <a:off x="6217099" y="1230525"/>
            <a:ext cx="5751389" cy="4900497"/>
          </a:xfrm>
          <a:prstGeom prst="rect">
            <a:avLst/>
          </a:prstGeom>
        </p:spPr>
      </p:pic>
      <p:pic>
        <p:nvPicPr>
          <p:cNvPr id="17" name="Picture 18" descr="Map&#10;&#10;Description automatically generated">
            <a:extLst>
              <a:ext uri="{FF2B5EF4-FFF2-40B4-BE49-F238E27FC236}">
                <a16:creationId xmlns:a16="http://schemas.microsoft.com/office/drawing/2014/main" id="{3483E63A-3B2B-1EC5-7756-1590FC9F18A6}"/>
              </a:ext>
            </a:extLst>
          </p:cNvPr>
          <p:cNvPicPr>
            <a:picLocks noChangeAspect="1"/>
          </p:cNvPicPr>
          <p:nvPr/>
        </p:nvPicPr>
        <p:blipFill>
          <a:blip r:embed="rId4"/>
          <a:stretch>
            <a:fillRect/>
          </a:stretch>
        </p:blipFill>
        <p:spPr>
          <a:xfrm>
            <a:off x="266700" y="1285991"/>
            <a:ext cx="5751389" cy="489094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Flood Volume- August 21,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751813" y="5299595"/>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44609" y="530989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18" name="Group 17">
            <a:extLst>
              <a:ext uri="{FF2B5EF4-FFF2-40B4-BE49-F238E27FC236}">
                <a16:creationId xmlns:a16="http://schemas.microsoft.com/office/drawing/2014/main" id="{7B914318-7576-AC13-9FEA-136E4D49DCBC}"/>
              </a:ext>
            </a:extLst>
          </p:cNvPr>
          <p:cNvGrpSpPr/>
          <p:nvPr/>
        </p:nvGrpSpPr>
        <p:grpSpPr>
          <a:xfrm>
            <a:off x="3869804" y="5051035"/>
            <a:ext cx="2519586" cy="1749576"/>
            <a:chOff x="9629869" y="4919628"/>
            <a:chExt cx="2519586" cy="1732635"/>
          </a:xfrm>
        </p:grpSpPr>
        <p:sp>
          <p:nvSpPr>
            <p:cNvPr id="9" name="Rectangle 8">
              <a:extLst>
                <a:ext uri="{FF2B5EF4-FFF2-40B4-BE49-F238E27FC236}">
                  <a16:creationId xmlns:a16="http://schemas.microsoft.com/office/drawing/2014/main" id="{E35EF870-EE1F-B41A-2A40-5F1A68D247D0}"/>
                </a:ext>
              </a:extLst>
            </p:cNvPr>
            <p:cNvSpPr/>
            <p:nvPr/>
          </p:nvSpPr>
          <p:spPr>
            <a:xfrm>
              <a:off x="9681344" y="4919628"/>
              <a:ext cx="2217943" cy="17326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10099975" y="5211186"/>
              <a:ext cx="2049480"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9,000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9,001 to 23,000</a:t>
              </a:r>
            </a:p>
            <a:p>
              <a:pPr>
                <a:spcAft>
                  <a:spcPts val="500"/>
                </a:spcAft>
              </a:pPr>
              <a:r>
                <a:rPr lang="en-US" sz="1400">
                  <a:solidFill>
                    <a:schemeClr val="tx1">
                      <a:lumMod val="75000"/>
                      <a:lumOff val="25000"/>
                    </a:schemeClr>
                  </a:solidFill>
                  <a:latin typeface="Century Gothic"/>
                  <a:cs typeface="Calibri"/>
                </a:rPr>
                <a:t>23,001 to 45,000</a:t>
              </a:r>
            </a:p>
            <a:p>
              <a:pPr>
                <a:spcAft>
                  <a:spcPts val="500"/>
                </a:spcAft>
              </a:pPr>
              <a:r>
                <a:rPr lang="en-US" sz="1400">
                  <a:solidFill>
                    <a:schemeClr val="tx1">
                      <a:lumMod val="75000"/>
                      <a:lumOff val="25000"/>
                    </a:schemeClr>
                  </a:solidFill>
                  <a:latin typeface="Century Gothic"/>
                  <a:cs typeface="Calibri"/>
                </a:rPr>
                <a:t>45,001 to 84,000</a:t>
              </a:r>
            </a:p>
            <a:p>
              <a:pPr>
                <a:spcAft>
                  <a:spcPts val="500"/>
                </a:spcAft>
              </a:pPr>
              <a:r>
                <a:rPr lang="en-US" sz="1400">
                  <a:solidFill>
                    <a:schemeClr val="tx1">
                      <a:lumMod val="75000"/>
                      <a:lumOff val="25000"/>
                    </a:schemeClr>
                  </a:solidFill>
                  <a:latin typeface="Century Gothic"/>
                  <a:cs typeface="Calibri"/>
                </a:rPr>
                <a:t>84,001 to 140,000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9629869" y="4920472"/>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sp>
        <p:nvSpPr>
          <p:cNvPr id="30" name="Text Placeholder 5">
            <a:extLst>
              <a:ext uri="{FF2B5EF4-FFF2-40B4-BE49-F238E27FC236}">
                <a16:creationId xmlns:a16="http://schemas.microsoft.com/office/drawing/2014/main" id="{A21C983A-DC53-F127-D87E-C4A42B67FFD5}"/>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31" name="Text Placeholder 5">
            <a:extLst>
              <a:ext uri="{FF2B5EF4-FFF2-40B4-BE49-F238E27FC236}">
                <a16:creationId xmlns:a16="http://schemas.microsoft.com/office/drawing/2014/main" id="{0C628103-B148-D5D2-5A60-F7A9848B9135}"/>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37" name="Group 36">
            <a:extLst>
              <a:ext uri="{FF2B5EF4-FFF2-40B4-BE49-F238E27FC236}">
                <a16:creationId xmlns:a16="http://schemas.microsoft.com/office/drawing/2014/main" id="{FA6398D2-78D9-269A-764C-E902107B267A}"/>
              </a:ext>
            </a:extLst>
          </p:cNvPr>
          <p:cNvGrpSpPr/>
          <p:nvPr/>
        </p:nvGrpSpPr>
        <p:grpSpPr>
          <a:xfrm>
            <a:off x="4045941" y="5396181"/>
            <a:ext cx="293969" cy="1338499"/>
            <a:chOff x="3240427" y="5374718"/>
            <a:chExt cx="293969" cy="1338499"/>
          </a:xfrm>
        </p:grpSpPr>
        <p:sp>
          <p:nvSpPr>
            <p:cNvPr id="32" name="Rectangle 31">
              <a:extLst>
                <a:ext uri="{FF2B5EF4-FFF2-40B4-BE49-F238E27FC236}">
                  <a16:creationId xmlns:a16="http://schemas.microsoft.com/office/drawing/2014/main" id="{5D61E1B5-CA4F-E6E8-C599-694C802EB986}"/>
                </a:ext>
              </a:extLst>
            </p:cNvPr>
            <p:cNvSpPr/>
            <p:nvPr/>
          </p:nvSpPr>
          <p:spPr>
            <a:xfrm>
              <a:off x="3240427" y="5374718"/>
              <a:ext cx="293969" cy="236344"/>
            </a:xfrm>
            <a:prstGeom prst="rect">
              <a:avLst/>
            </a:prstGeom>
            <a:solidFill>
              <a:srgbClr val="EFF3F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259A36-EF0B-7CDE-34FD-1F10ED654E7F}"/>
                </a:ext>
              </a:extLst>
            </p:cNvPr>
            <p:cNvSpPr/>
            <p:nvPr/>
          </p:nvSpPr>
          <p:spPr>
            <a:xfrm>
              <a:off x="3240427" y="5925795"/>
              <a:ext cx="293969" cy="236344"/>
            </a:xfrm>
            <a:prstGeom prst="rect">
              <a:avLst/>
            </a:prstGeom>
            <a:solidFill>
              <a:srgbClr val="6BAED6"/>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925A40-AC52-3569-CD78-F36CCE2112A3}"/>
                </a:ext>
              </a:extLst>
            </p:cNvPr>
            <p:cNvSpPr/>
            <p:nvPr/>
          </p:nvSpPr>
          <p:spPr>
            <a:xfrm>
              <a:off x="3240427" y="5650257"/>
              <a:ext cx="293969" cy="236344"/>
            </a:xfrm>
            <a:prstGeom prst="rect">
              <a:avLst/>
            </a:prstGeom>
            <a:solidFill>
              <a:srgbClr val="BDD7E7"/>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EA9A33-19BE-CAE0-ACDC-1909A6EB70D9}"/>
                </a:ext>
              </a:extLst>
            </p:cNvPr>
            <p:cNvSpPr/>
            <p:nvPr/>
          </p:nvSpPr>
          <p:spPr>
            <a:xfrm>
              <a:off x="3240427" y="6201334"/>
              <a:ext cx="293969" cy="236344"/>
            </a:xfrm>
            <a:prstGeom prst="rect">
              <a:avLst/>
            </a:prstGeom>
            <a:solidFill>
              <a:srgbClr val="3182B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3C782E0-1C4B-1678-F0C6-7F2C0D72ED3D}"/>
                </a:ext>
              </a:extLst>
            </p:cNvPr>
            <p:cNvSpPr/>
            <p:nvPr/>
          </p:nvSpPr>
          <p:spPr>
            <a:xfrm>
              <a:off x="3240427" y="6476873"/>
              <a:ext cx="293969" cy="236344"/>
            </a:xfrm>
            <a:prstGeom prst="rect">
              <a:avLst/>
            </a:prstGeom>
            <a:solidFill>
              <a:srgbClr val="08519C"/>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A picture containing icon&#10;&#10;Description automatically generated">
            <a:extLst>
              <a:ext uri="{FF2B5EF4-FFF2-40B4-BE49-F238E27FC236}">
                <a16:creationId xmlns:a16="http://schemas.microsoft.com/office/drawing/2014/main" id="{691F276C-B655-C057-5B94-4F4209940E1C}"/>
              </a:ext>
            </a:extLst>
          </p:cNvPr>
          <p:cNvPicPr>
            <a:picLocks noChangeAspect="1"/>
          </p:cNvPicPr>
          <p:nvPr/>
        </p:nvPicPr>
        <p:blipFill>
          <a:blip r:embed="rId5"/>
          <a:stretch>
            <a:fillRect/>
          </a:stretch>
        </p:blipFill>
        <p:spPr>
          <a:xfrm>
            <a:off x="5159328" y="1780505"/>
            <a:ext cx="640136" cy="811307"/>
          </a:xfrm>
          <a:prstGeom prst="rect">
            <a:avLst/>
          </a:prstGeom>
        </p:spPr>
      </p:pic>
      <p:sp>
        <p:nvSpPr>
          <p:cNvPr id="39" name="TextBox 9">
            <a:extLst>
              <a:ext uri="{FF2B5EF4-FFF2-40B4-BE49-F238E27FC236}">
                <a16:creationId xmlns:a16="http://schemas.microsoft.com/office/drawing/2014/main" id="{AC9C7375-9913-9EB6-2F27-7A176346B790}"/>
              </a:ext>
            </a:extLst>
          </p:cNvPr>
          <p:cNvSpPr txBox="1"/>
          <p:nvPr/>
        </p:nvSpPr>
        <p:spPr>
          <a:xfrm>
            <a:off x="5326760" y="155961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40" name="Picture 39" descr="A picture containing icon&#10;&#10;Description automatically generated">
            <a:extLst>
              <a:ext uri="{FF2B5EF4-FFF2-40B4-BE49-F238E27FC236}">
                <a16:creationId xmlns:a16="http://schemas.microsoft.com/office/drawing/2014/main" id="{1608E76C-CAB3-64B2-48D7-40C4A64AA088}"/>
              </a:ext>
            </a:extLst>
          </p:cNvPr>
          <p:cNvPicPr>
            <a:picLocks noChangeAspect="1"/>
          </p:cNvPicPr>
          <p:nvPr/>
        </p:nvPicPr>
        <p:blipFill>
          <a:blip r:embed="rId5"/>
          <a:stretch>
            <a:fillRect/>
          </a:stretch>
        </p:blipFill>
        <p:spPr>
          <a:xfrm>
            <a:off x="11036988" y="1780505"/>
            <a:ext cx="640136" cy="811307"/>
          </a:xfrm>
          <a:prstGeom prst="rect">
            <a:avLst/>
          </a:prstGeom>
        </p:spPr>
      </p:pic>
      <p:sp>
        <p:nvSpPr>
          <p:cNvPr id="41" name="TextBox 9">
            <a:extLst>
              <a:ext uri="{FF2B5EF4-FFF2-40B4-BE49-F238E27FC236}">
                <a16:creationId xmlns:a16="http://schemas.microsoft.com/office/drawing/2014/main" id="{44FB5533-E6C0-3F96-B188-D618CA040252}"/>
              </a:ext>
            </a:extLst>
          </p:cNvPr>
          <p:cNvSpPr txBox="1"/>
          <p:nvPr/>
        </p:nvSpPr>
        <p:spPr>
          <a:xfrm>
            <a:off x="11210023" y="1543784"/>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105139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121280" y="22884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Outline</a:t>
            </a:r>
            <a:endParaRPr lang="en-US">
              <a:latin typeface="Century Gothic"/>
            </a:endParaRPr>
          </a:p>
        </p:txBody>
      </p:sp>
      <p:sp>
        <p:nvSpPr>
          <p:cNvPr id="2" name="TextBox 1">
            <a:extLst>
              <a:ext uri="{FF2B5EF4-FFF2-40B4-BE49-F238E27FC236}">
                <a16:creationId xmlns:a16="http://schemas.microsoft.com/office/drawing/2014/main" id="{D37A2A3D-4031-B200-92CE-8B937B3649D5}"/>
              </a:ext>
            </a:extLst>
          </p:cNvPr>
          <p:cNvSpPr txBox="1"/>
          <p:nvPr/>
        </p:nvSpPr>
        <p:spPr>
          <a:xfrm>
            <a:off x="932709" y="804058"/>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Model Overview </a:t>
            </a:r>
          </a:p>
        </p:txBody>
      </p:sp>
      <p:sp>
        <p:nvSpPr>
          <p:cNvPr id="6" name="TextBox 5">
            <a:extLst>
              <a:ext uri="{FF2B5EF4-FFF2-40B4-BE49-F238E27FC236}">
                <a16:creationId xmlns:a16="http://schemas.microsoft.com/office/drawing/2014/main" id="{5D5A9ACB-49DB-4223-8D2C-EF391AEEA5AB}"/>
              </a:ext>
            </a:extLst>
          </p:cNvPr>
          <p:cNvSpPr txBox="1"/>
          <p:nvPr/>
        </p:nvSpPr>
        <p:spPr>
          <a:xfrm>
            <a:off x="932709" y="1399061"/>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Objectives</a:t>
            </a:r>
            <a:endParaRPr lang="en-US">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1F1951F9-C9A5-FBEA-407D-1F330F920BFA}"/>
              </a:ext>
            </a:extLst>
          </p:cNvPr>
          <p:cNvSpPr txBox="1"/>
          <p:nvPr/>
        </p:nvSpPr>
        <p:spPr>
          <a:xfrm>
            <a:off x="932709" y="201385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Project Locations</a:t>
            </a:r>
            <a:endParaRPr lang="en-US">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30BDD6AE-2659-7F36-0415-32F0AC251A38}"/>
              </a:ext>
            </a:extLst>
          </p:cNvPr>
          <p:cNvSpPr txBox="1"/>
          <p:nvPr/>
        </p:nvSpPr>
        <p:spPr>
          <a:xfrm>
            <a:off x="922813" y="5573980"/>
            <a:ext cx="2774784"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Future Work</a:t>
            </a:r>
            <a:endParaRPr lang="en-US">
              <a:solidFill>
                <a:srgbClr val="3F3F3F"/>
              </a:solidFill>
              <a:latin typeface="Century Gothic"/>
            </a:endParaRPr>
          </a:p>
        </p:txBody>
      </p:sp>
      <p:sp>
        <p:nvSpPr>
          <p:cNvPr id="14" name="TextBox 13">
            <a:extLst>
              <a:ext uri="{FF2B5EF4-FFF2-40B4-BE49-F238E27FC236}">
                <a16:creationId xmlns:a16="http://schemas.microsoft.com/office/drawing/2014/main" id="{31EDB5AF-058F-C7B2-648B-428622735F8E}"/>
              </a:ext>
            </a:extLst>
          </p:cNvPr>
          <p:cNvSpPr txBox="1"/>
          <p:nvPr/>
        </p:nvSpPr>
        <p:spPr>
          <a:xfrm>
            <a:off x="932709" y="2608860"/>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Data</a:t>
            </a:r>
            <a:endParaRPr lang="en-US">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BC702C12-FE47-DD7E-6B9E-EBC7BF1499DA}"/>
              </a:ext>
            </a:extLst>
          </p:cNvPr>
          <p:cNvSpPr txBox="1"/>
          <p:nvPr/>
        </p:nvSpPr>
        <p:spPr>
          <a:xfrm>
            <a:off x="932709" y="319396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Methodology</a:t>
            </a:r>
            <a:endParaRPr lang="en-US">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8560A28F-A1E7-6260-5E99-A3B9F812257E}"/>
              </a:ext>
            </a:extLst>
          </p:cNvPr>
          <p:cNvSpPr txBox="1"/>
          <p:nvPr/>
        </p:nvSpPr>
        <p:spPr>
          <a:xfrm>
            <a:off x="932709" y="3788971"/>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Results</a:t>
            </a:r>
            <a:endParaRPr lang="en-US">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C5A20C12-A171-6116-107D-7486C77A4563}"/>
              </a:ext>
            </a:extLst>
          </p:cNvPr>
          <p:cNvSpPr txBox="1"/>
          <p:nvPr/>
        </p:nvSpPr>
        <p:spPr>
          <a:xfrm>
            <a:off x="932709" y="4383974"/>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Conclusions</a:t>
            </a:r>
            <a:endParaRPr lang="en-US">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09823E18-B86E-0149-CC7E-376E9A573767}"/>
              </a:ext>
            </a:extLst>
          </p:cNvPr>
          <p:cNvSpPr txBox="1"/>
          <p:nvPr/>
        </p:nvSpPr>
        <p:spPr>
          <a:xfrm>
            <a:off x="932709" y="497897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Errors and Uncertainties</a:t>
            </a:r>
            <a:endParaRPr lang="en-US">
              <a:solidFill>
                <a:srgbClr val="3F3F3F"/>
              </a:solidFill>
              <a:latin typeface="Century Gothic"/>
            </a:endParaRPr>
          </a:p>
        </p:txBody>
      </p:sp>
      <p:sp>
        <p:nvSpPr>
          <p:cNvPr id="21" name="TextBox 20">
            <a:extLst>
              <a:ext uri="{FF2B5EF4-FFF2-40B4-BE49-F238E27FC236}">
                <a16:creationId xmlns:a16="http://schemas.microsoft.com/office/drawing/2014/main" id="{1020AB6A-7E7E-AB7E-D221-A466A3CB708A}"/>
              </a:ext>
            </a:extLst>
          </p:cNvPr>
          <p:cNvSpPr txBox="1"/>
          <p:nvPr/>
        </p:nvSpPr>
        <p:spPr>
          <a:xfrm>
            <a:off x="912915" y="6178880"/>
            <a:ext cx="2785240"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Acknowledgements</a:t>
            </a:r>
            <a:endParaRPr lang="en-US">
              <a:solidFill>
                <a:srgbClr val="3F3F3F"/>
              </a:solidFill>
            </a:endParaRPr>
          </a:p>
        </p:txBody>
      </p:sp>
      <p:sp>
        <p:nvSpPr>
          <p:cNvPr id="39" name="Text Placeholder 4">
            <a:extLst>
              <a:ext uri="{FF2B5EF4-FFF2-40B4-BE49-F238E27FC236}">
                <a16:creationId xmlns:a16="http://schemas.microsoft.com/office/drawing/2014/main" id="{6342CCC6-6D2A-CDB5-C5EF-25324420D1F6}"/>
              </a:ext>
            </a:extLst>
          </p:cNvPr>
          <p:cNvSpPr txBox="1">
            <a:spLocks/>
          </p:cNvSpPr>
          <p:nvPr/>
        </p:nvSpPr>
        <p:spPr>
          <a:xfrm>
            <a:off x="8026371" y="5921207"/>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a:solidFill>
                  <a:schemeClr val="tx1">
                    <a:lumMod val="75000"/>
                    <a:lumOff val="25000"/>
                  </a:schemeClr>
                </a:solidFill>
                <a:latin typeface="Century Gothic"/>
              </a:rPr>
              <a:t>George Hodan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pic>
        <p:nvPicPr>
          <p:cNvPr id="3" name="Picture 3" descr="A picture containing tree, outdoor, park, surrounded&#10;&#10;Description automatically generated">
            <a:extLst>
              <a:ext uri="{FF2B5EF4-FFF2-40B4-BE49-F238E27FC236}">
                <a16:creationId xmlns:a16="http://schemas.microsoft.com/office/drawing/2014/main" id="{938F0CAE-043D-0FD9-EFAB-D37048F0C7C7}"/>
              </a:ext>
            </a:extLst>
          </p:cNvPr>
          <p:cNvPicPr>
            <a:picLocks noChangeAspect="1"/>
          </p:cNvPicPr>
          <p:nvPr/>
        </p:nvPicPr>
        <p:blipFill>
          <a:blip r:embed="rId3"/>
          <a:stretch>
            <a:fillRect/>
          </a:stretch>
        </p:blipFill>
        <p:spPr>
          <a:xfrm>
            <a:off x="4258004" y="1049721"/>
            <a:ext cx="7216664" cy="4850523"/>
          </a:xfrm>
          <a:prstGeom prst="rect">
            <a:avLst/>
          </a:prstGeom>
        </p:spPr>
      </p:pic>
      <p:sp>
        <p:nvSpPr>
          <p:cNvPr id="4" name="Isosceles Triangle 3">
            <a:extLst>
              <a:ext uri="{FF2B5EF4-FFF2-40B4-BE49-F238E27FC236}">
                <a16:creationId xmlns:a16="http://schemas.microsoft.com/office/drawing/2014/main" id="{F5A0B1DF-E634-679F-A742-0B20F724416E}"/>
              </a:ext>
            </a:extLst>
          </p:cNvPr>
          <p:cNvSpPr/>
          <p:nvPr/>
        </p:nvSpPr>
        <p:spPr>
          <a:xfrm rot="10800000">
            <a:off x="2118407" y="1175844"/>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575F05C3-86D7-7F13-262B-DD9239876411}"/>
              </a:ext>
            </a:extLst>
          </p:cNvPr>
          <p:cNvSpPr/>
          <p:nvPr/>
        </p:nvSpPr>
        <p:spPr>
          <a:xfrm rot="10800000">
            <a:off x="2118407" y="1767051"/>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56A4582-1C29-D79B-824D-9CA8B72FABC5}"/>
              </a:ext>
            </a:extLst>
          </p:cNvPr>
          <p:cNvSpPr/>
          <p:nvPr/>
        </p:nvSpPr>
        <p:spPr>
          <a:xfrm rot="10800000">
            <a:off x="2118407" y="2384533"/>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FB14F3E-5CA5-CFB2-1026-E27BBA0C9A6A}"/>
              </a:ext>
            </a:extLst>
          </p:cNvPr>
          <p:cNvSpPr/>
          <p:nvPr/>
        </p:nvSpPr>
        <p:spPr>
          <a:xfrm rot="10800000">
            <a:off x="2118407" y="2975740"/>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5E8AFD7-1BD7-5E77-6757-B4403D253B4B}"/>
              </a:ext>
            </a:extLst>
          </p:cNvPr>
          <p:cNvSpPr/>
          <p:nvPr/>
        </p:nvSpPr>
        <p:spPr>
          <a:xfrm rot="10800000">
            <a:off x="2118407" y="3560378"/>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4D13419-6EAB-90CD-230D-4734247B9A72}"/>
              </a:ext>
            </a:extLst>
          </p:cNvPr>
          <p:cNvSpPr/>
          <p:nvPr/>
        </p:nvSpPr>
        <p:spPr>
          <a:xfrm rot="10800000">
            <a:off x="2118407" y="4158153"/>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4323849-C8E6-11B8-976C-06E17677EB91}"/>
              </a:ext>
            </a:extLst>
          </p:cNvPr>
          <p:cNvSpPr/>
          <p:nvPr/>
        </p:nvSpPr>
        <p:spPr>
          <a:xfrm rot="10800000">
            <a:off x="2118407" y="4755930"/>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B70EC83-D869-953A-66BE-3944ADB224DC}"/>
              </a:ext>
            </a:extLst>
          </p:cNvPr>
          <p:cNvSpPr/>
          <p:nvPr/>
        </p:nvSpPr>
        <p:spPr>
          <a:xfrm rot="10800000">
            <a:off x="2118407" y="5347137"/>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2BE691FD-16C3-726B-69AC-7C07E131BC82}"/>
              </a:ext>
            </a:extLst>
          </p:cNvPr>
          <p:cNvSpPr/>
          <p:nvPr/>
        </p:nvSpPr>
        <p:spPr>
          <a:xfrm rot="10800000">
            <a:off x="2118407" y="5944912"/>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65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121EEC-0F17-A8C9-AE3C-23DD4386F9DB}"/>
              </a:ext>
            </a:extLst>
          </p:cNvPr>
          <p:cNvPicPr>
            <a:picLocks noChangeAspect="1"/>
          </p:cNvPicPr>
          <p:nvPr/>
        </p:nvPicPr>
        <p:blipFill>
          <a:blip r:embed="rId3"/>
          <a:stretch>
            <a:fillRect/>
          </a:stretch>
        </p:blipFill>
        <p:spPr>
          <a:xfrm>
            <a:off x="6133842" y="1525570"/>
            <a:ext cx="4980432" cy="4236591"/>
          </a:xfrm>
          <a:prstGeom prst="rect">
            <a:avLst/>
          </a:prstGeom>
          <a:ln>
            <a:solidFill>
              <a:schemeClr val="tx1">
                <a:lumMod val="75000"/>
                <a:lumOff val="25000"/>
              </a:schemeClr>
            </a:solidFill>
          </a:ln>
        </p:spPr>
      </p:pic>
      <p:pic>
        <p:nvPicPr>
          <p:cNvPr id="8" name="Picture 11">
            <a:extLst>
              <a:ext uri="{FF2B5EF4-FFF2-40B4-BE49-F238E27FC236}">
                <a16:creationId xmlns:a16="http://schemas.microsoft.com/office/drawing/2014/main" id="{C0AF39F3-9046-B168-EE90-DC67D9FF640F}"/>
              </a:ext>
            </a:extLst>
          </p:cNvPr>
          <p:cNvPicPr>
            <a:picLocks noChangeAspect="1"/>
          </p:cNvPicPr>
          <p:nvPr/>
        </p:nvPicPr>
        <p:blipFill>
          <a:blip r:embed="rId4"/>
          <a:stretch>
            <a:fillRect/>
          </a:stretch>
        </p:blipFill>
        <p:spPr>
          <a:xfrm>
            <a:off x="761183" y="1551488"/>
            <a:ext cx="5053584" cy="4305689"/>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Input</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Rainfall- August 22,2017 </a:t>
            </a: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6305110" y="1854324"/>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6405115" y="1561251"/>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294274" y="1863909"/>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394278" y="1565019"/>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557628" y="5277854"/>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5" name="TextBox 24">
            <a:extLst>
              <a:ext uri="{FF2B5EF4-FFF2-40B4-BE49-F238E27FC236}">
                <a16:creationId xmlns:a16="http://schemas.microsoft.com/office/drawing/2014/main" id="{2B6D66E9-A43C-A67B-374D-595DC6AD9ECB}"/>
              </a:ext>
            </a:extLst>
          </p:cNvPr>
          <p:cNvSpPr txBox="1"/>
          <p:nvPr/>
        </p:nvSpPr>
        <p:spPr>
          <a:xfrm>
            <a:off x="1246622" y="5374459"/>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120786" y="5066459"/>
            <a:ext cx="2896714" cy="1473162"/>
            <a:chOff x="12701784" y="4488890"/>
            <a:chExt cx="2896714" cy="1348642"/>
          </a:xfrm>
        </p:grpSpPr>
        <p:sp>
          <p:nvSpPr>
            <p:cNvPr id="27" name="Rectangle 26">
              <a:extLst>
                <a:ext uri="{FF2B5EF4-FFF2-40B4-BE49-F238E27FC236}">
                  <a16:creationId xmlns:a16="http://schemas.microsoft.com/office/drawing/2014/main" id="{8C39062B-C884-8342-DE1C-BDE1634E189D}"/>
                </a:ext>
              </a:extLst>
            </p:cNvPr>
            <p:cNvSpPr/>
            <p:nvPr/>
          </p:nvSpPr>
          <p:spPr>
            <a:xfrm>
              <a:off x="12701784" y="4494214"/>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3026864" y="4718999"/>
              <a:ext cx="1355755" cy="1070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110.5-112</a:t>
              </a:r>
            </a:p>
            <a:p>
              <a:r>
                <a:rPr lang="en-US" sz="1400">
                  <a:solidFill>
                    <a:schemeClr val="tx1">
                      <a:lumMod val="75000"/>
                      <a:lumOff val="25000"/>
                    </a:schemeClr>
                  </a:solidFill>
                  <a:latin typeface="Century Gothic"/>
                  <a:cs typeface="Calibri"/>
                </a:rPr>
                <a:t>112.1-114</a:t>
              </a:r>
            </a:p>
            <a:p>
              <a:r>
                <a:rPr lang="en-US" sz="1400">
                  <a:solidFill>
                    <a:schemeClr val="tx1">
                      <a:lumMod val="75000"/>
                      <a:lumOff val="25000"/>
                    </a:schemeClr>
                  </a:solidFill>
                  <a:latin typeface="Century Gothic"/>
                  <a:cs typeface="Calibri"/>
                </a:rPr>
                <a:t>114.1-117.5</a:t>
              </a:r>
            </a:p>
            <a:p>
              <a:r>
                <a:rPr lang="en-US" sz="1400">
                  <a:solidFill>
                    <a:schemeClr val="tx1">
                      <a:lumMod val="75000"/>
                      <a:lumOff val="25000"/>
                    </a:schemeClr>
                  </a:solidFill>
                  <a:latin typeface="Century Gothic"/>
                  <a:cs typeface="Calibri"/>
                </a:rPr>
                <a:t>117.6-121</a:t>
              </a:r>
            </a:p>
            <a:p>
              <a:r>
                <a:rPr lang="en-US" sz="1400">
                  <a:solidFill>
                    <a:schemeClr val="tx1">
                      <a:lumMod val="75000"/>
                      <a:lumOff val="25000"/>
                    </a:schemeClr>
                  </a:solidFill>
                  <a:latin typeface="Century Gothic"/>
                  <a:cs typeface="Calibri"/>
                </a:rPr>
                <a:t>121.1-125.5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12766301" y="4488890"/>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p>
          </p:txBody>
        </p:sp>
      </p:grpSp>
      <p:grpSp>
        <p:nvGrpSpPr>
          <p:cNvPr id="5" name="Group 4">
            <a:extLst>
              <a:ext uri="{FF2B5EF4-FFF2-40B4-BE49-F238E27FC236}">
                <a16:creationId xmlns:a16="http://schemas.microsoft.com/office/drawing/2014/main" id="{1C8490B2-4FA6-B185-5F3E-E0B8CD062027}"/>
              </a:ext>
            </a:extLst>
          </p:cNvPr>
          <p:cNvGrpSpPr/>
          <p:nvPr/>
        </p:nvGrpSpPr>
        <p:grpSpPr>
          <a:xfrm>
            <a:off x="4251321" y="5393914"/>
            <a:ext cx="249046" cy="1040645"/>
            <a:chOff x="3240427" y="5374718"/>
            <a:chExt cx="293969" cy="1338499"/>
          </a:xfrm>
        </p:grpSpPr>
        <p:sp>
          <p:nvSpPr>
            <p:cNvPr id="6" name="Rectangle 5">
              <a:extLst>
                <a:ext uri="{FF2B5EF4-FFF2-40B4-BE49-F238E27FC236}">
                  <a16:creationId xmlns:a16="http://schemas.microsoft.com/office/drawing/2014/main" id="{1483AA4C-89CA-5845-2F91-83101A00BC33}"/>
                </a:ext>
              </a:extLst>
            </p:cNvPr>
            <p:cNvSpPr/>
            <p:nvPr/>
          </p:nvSpPr>
          <p:spPr>
            <a:xfrm>
              <a:off x="3240427" y="5374718"/>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CA0C7F-612A-28D4-9205-67E1E403CFA1}"/>
                </a:ext>
              </a:extLst>
            </p:cNvPr>
            <p:cNvSpPr/>
            <p:nvPr/>
          </p:nvSpPr>
          <p:spPr>
            <a:xfrm>
              <a:off x="3240427" y="5925795"/>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9646A2-5366-7348-55E0-22A5CAC037C5}"/>
                </a:ext>
              </a:extLst>
            </p:cNvPr>
            <p:cNvSpPr/>
            <p:nvPr/>
          </p:nvSpPr>
          <p:spPr>
            <a:xfrm>
              <a:off x="3240427" y="5650257"/>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088F0B-DD8E-93E5-A123-6678DC4000EC}"/>
                </a:ext>
              </a:extLst>
            </p:cNvPr>
            <p:cNvSpPr/>
            <p:nvPr/>
          </p:nvSpPr>
          <p:spPr>
            <a:xfrm>
              <a:off x="3240427" y="6201334"/>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2E6E4E-DACA-B3EF-13C6-F182554E838C}"/>
                </a:ext>
              </a:extLst>
            </p:cNvPr>
            <p:cNvSpPr/>
            <p:nvPr/>
          </p:nvSpPr>
          <p:spPr>
            <a:xfrm>
              <a:off x="3240427" y="6476873"/>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142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A picture containing text&#10;&#10;Description automatically generated">
            <a:extLst>
              <a:ext uri="{FF2B5EF4-FFF2-40B4-BE49-F238E27FC236}">
                <a16:creationId xmlns:a16="http://schemas.microsoft.com/office/drawing/2014/main" id="{54E44DB6-4BBB-00C1-C291-C653D7B8EBA7}"/>
              </a:ext>
            </a:extLst>
          </p:cNvPr>
          <p:cNvPicPr>
            <a:picLocks noChangeAspect="1"/>
          </p:cNvPicPr>
          <p:nvPr/>
        </p:nvPicPr>
        <p:blipFill>
          <a:blip r:embed="rId3"/>
          <a:stretch>
            <a:fillRect/>
          </a:stretch>
        </p:blipFill>
        <p:spPr>
          <a:xfrm>
            <a:off x="410687" y="1610719"/>
            <a:ext cx="5740958" cy="4841672"/>
          </a:xfrm>
          <a:prstGeom prst="rect">
            <a:avLst/>
          </a:prstGeom>
        </p:spPr>
      </p:pic>
      <p:pic>
        <p:nvPicPr>
          <p:cNvPr id="2" name="Picture 5" descr="A picture containing diagram&#10;&#10;Description automatically generated">
            <a:extLst>
              <a:ext uri="{FF2B5EF4-FFF2-40B4-BE49-F238E27FC236}">
                <a16:creationId xmlns:a16="http://schemas.microsoft.com/office/drawing/2014/main" id="{31524A3A-A842-98E9-A4BB-F09C76786048}"/>
              </a:ext>
            </a:extLst>
          </p:cNvPr>
          <p:cNvPicPr>
            <a:picLocks noChangeAspect="1"/>
          </p:cNvPicPr>
          <p:nvPr/>
        </p:nvPicPr>
        <p:blipFill rotWithShape="1">
          <a:blip r:embed="rId4"/>
          <a:srcRect t="1508" r="-193" b="212"/>
          <a:stretch/>
        </p:blipFill>
        <p:spPr>
          <a:xfrm>
            <a:off x="6338869" y="1649443"/>
            <a:ext cx="5752027" cy="4765512"/>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77954" y="592255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1010568" y="5922419"/>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7" name="Text Placeholder 5">
            <a:extLst>
              <a:ext uri="{FF2B5EF4-FFF2-40B4-BE49-F238E27FC236}">
                <a16:creationId xmlns:a16="http://schemas.microsoft.com/office/drawing/2014/main" id="{9A9BB6A0-3F98-5EE6-089F-B682B301DD2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1" name="Group 10">
            <a:extLst>
              <a:ext uri="{FF2B5EF4-FFF2-40B4-BE49-F238E27FC236}">
                <a16:creationId xmlns:a16="http://schemas.microsoft.com/office/drawing/2014/main" id="{445B63CD-C274-B9BA-53C2-5B70810C6423}"/>
              </a:ext>
            </a:extLst>
          </p:cNvPr>
          <p:cNvGrpSpPr/>
          <p:nvPr/>
        </p:nvGrpSpPr>
        <p:grpSpPr>
          <a:xfrm>
            <a:off x="4664951" y="5386267"/>
            <a:ext cx="1271688" cy="1081769"/>
            <a:chOff x="5606845" y="5617776"/>
            <a:chExt cx="1271688" cy="1081769"/>
          </a:xfrm>
        </p:grpSpPr>
        <p:sp>
          <p:nvSpPr>
            <p:cNvPr id="8" name="Rectangle 7">
              <a:extLst>
                <a:ext uri="{FF2B5EF4-FFF2-40B4-BE49-F238E27FC236}">
                  <a16:creationId xmlns:a16="http://schemas.microsoft.com/office/drawing/2014/main" id="{316BB8B5-31DD-D9C3-C1C6-2CB2D5F9771F}"/>
                </a:ext>
              </a:extLst>
            </p:cNvPr>
            <p:cNvSpPr/>
            <p:nvPr/>
          </p:nvSpPr>
          <p:spPr>
            <a:xfrm>
              <a:off x="5606845" y="5626509"/>
              <a:ext cx="1022555" cy="10028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5">
              <a:extLst>
                <a:ext uri="{FF2B5EF4-FFF2-40B4-BE49-F238E27FC236}">
                  <a16:creationId xmlns:a16="http://schemas.microsoft.com/office/drawing/2014/main" id="{04488BDF-01F8-06E5-A9B3-A7D8A26F576B}"/>
                </a:ext>
              </a:extLst>
            </p:cNvPr>
            <p:cNvPicPr>
              <a:picLocks noChangeAspect="1"/>
            </p:cNvPicPr>
            <p:nvPr/>
          </p:nvPicPr>
          <p:blipFill rotWithShape="1">
            <a:blip r:embed="rId5"/>
            <a:srcRect l="9744" t="8867" r="57436" b="9852"/>
            <a:stretch/>
          </p:blipFill>
          <p:spPr>
            <a:xfrm>
              <a:off x="5776448" y="5987854"/>
              <a:ext cx="228993" cy="590330"/>
            </a:xfrm>
            <a:prstGeom prst="rect">
              <a:avLst/>
            </a:prstGeom>
          </p:spPr>
        </p:pic>
        <p:sp>
          <p:nvSpPr>
            <p:cNvPr id="4" name="TextBox 3">
              <a:extLst>
                <a:ext uri="{FF2B5EF4-FFF2-40B4-BE49-F238E27FC236}">
                  <a16:creationId xmlns:a16="http://schemas.microsoft.com/office/drawing/2014/main" id="{74C3FBC8-B860-221C-97D7-2BBC92866B1A}"/>
                </a:ext>
              </a:extLst>
            </p:cNvPr>
            <p:cNvSpPr txBox="1"/>
            <p:nvPr/>
          </p:nvSpPr>
          <p:spPr>
            <a:xfrm>
              <a:off x="6007166" y="5960881"/>
              <a:ext cx="5578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125</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5" name="Text Placeholder 5">
              <a:extLst>
                <a:ext uri="{FF2B5EF4-FFF2-40B4-BE49-F238E27FC236}">
                  <a16:creationId xmlns:a16="http://schemas.microsoft.com/office/drawing/2014/main" id="{AB476851-545C-4A7A-D86B-1CBCF844D0AB}"/>
                </a:ext>
              </a:extLst>
            </p:cNvPr>
            <p:cNvSpPr txBox="1">
              <a:spLocks/>
            </p:cNvSpPr>
            <p:nvPr/>
          </p:nvSpPr>
          <p:spPr>
            <a:xfrm>
              <a:off x="5713191" y="5617776"/>
              <a:ext cx="1165342"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600">
                  <a:solidFill>
                    <a:schemeClr val="tx1">
                      <a:lumMod val="75000"/>
                      <a:lumOff val="25000"/>
                    </a:schemeClr>
                  </a:solidFill>
                  <a:latin typeface="Century Gothic"/>
                </a:rPr>
                <a:t>Q (mm)  </a:t>
              </a:r>
            </a:p>
          </p:txBody>
        </p:sp>
      </p:grpSp>
      <p:sp>
        <p:nvSpPr>
          <p:cNvPr id="18" name="Text Placeholder 5">
            <a:extLst>
              <a:ext uri="{FF2B5EF4-FFF2-40B4-BE49-F238E27FC236}">
                <a16:creationId xmlns:a16="http://schemas.microsoft.com/office/drawing/2014/main" id="{43BEB0E9-3CF1-BF8E-7C1A-C45F060344C0}"/>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9" name="Text Placeholder 5">
            <a:extLst>
              <a:ext uri="{FF2B5EF4-FFF2-40B4-BE49-F238E27FC236}">
                <a16:creationId xmlns:a16="http://schemas.microsoft.com/office/drawing/2014/main" id="{E993ED28-32B9-CAE0-4D42-ABF1CC34BE25}"/>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20" name="Picture 19" descr="A picture containing icon&#10;&#10;Description automatically generated">
            <a:extLst>
              <a:ext uri="{FF2B5EF4-FFF2-40B4-BE49-F238E27FC236}">
                <a16:creationId xmlns:a16="http://schemas.microsoft.com/office/drawing/2014/main" id="{CA0BB036-664F-DFFD-D401-36F57DB4C752}"/>
              </a:ext>
            </a:extLst>
          </p:cNvPr>
          <p:cNvPicPr>
            <a:picLocks noChangeAspect="1"/>
          </p:cNvPicPr>
          <p:nvPr/>
        </p:nvPicPr>
        <p:blipFill>
          <a:blip r:embed="rId6"/>
          <a:stretch>
            <a:fillRect/>
          </a:stretch>
        </p:blipFill>
        <p:spPr>
          <a:xfrm>
            <a:off x="5223706" y="1934097"/>
            <a:ext cx="640136" cy="811307"/>
          </a:xfrm>
          <a:prstGeom prst="rect">
            <a:avLst/>
          </a:prstGeom>
        </p:spPr>
      </p:pic>
      <p:sp>
        <p:nvSpPr>
          <p:cNvPr id="21" name="TextBox 9">
            <a:extLst>
              <a:ext uri="{FF2B5EF4-FFF2-40B4-BE49-F238E27FC236}">
                <a16:creationId xmlns:a16="http://schemas.microsoft.com/office/drawing/2014/main" id="{63EFDF22-94E2-7D73-6BFB-7952C4AA7F85}"/>
              </a:ext>
            </a:extLst>
          </p:cNvPr>
          <p:cNvSpPr txBox="1"/>
          <p:nvPr/>
        </p:nvSpPr>
        <p:spPr>
          <a:xfrm>
            <a:off x="5391138" y="1713211"/>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D22C8062-DA61-A6D6-1109-929388B34170}"/>
              </a:ext>
            </a:extLst>
          </p:cNvPr>
          <p:cNvPicPr>
            <a:picLocks noChangeAspect="1"/>
          </p:cNvPicPr>
          <p:nvPr/>
        </p:nvPicPr>
        <p:blipFill>
          <a:blip r:embed="rId6"/>
          <a:stretch>
            <a:fillRect/>
          </a:stretch>
        </p:blipFill>
        <p:spPr>
          <a:xfrm>
            <a:off x="11101366" y="1934097"/>
            <a:ext cx="640136" cy="811307"/>
          </a:xfrm>
          <a:prstGeom prst="rect">
            <a:avLst/>
          </a:prstGeom>
        </p:spPr>
      </p:pic>
      <p:sp>
        <p:nvSpPr>
          <p:cNvPr id="26" name="TextBox 9">
            <a:extLst>
              <a:ext uri="{FF2B5EF4-FFF2-40B4-BE49-F238E27FC236}">
                <a16:creationId xmlns:a16="http://schemas.microsoft.com/office/drawing/2014/main" id="{DB681E75-1BF7-EB8E-439A-5B1EB280071B}"/>
              </a:ext>
            </a:extLst>
          </p:cNvPr>
          <p:cNvSpPr txBox="1"/>
          <p:nvPr/>
        </p:nvSpPr>
        <p:spPr>
          <a:xfrm>
            <a:off x="11274401" y="1697376"/>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15672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10;&#10;Description automatically generated">
            <a:extLst>
              <a:ext uri="{FF2B5EF4-FFF2-40B4-BE49-F238E27FC236}">
                <a16:creationId xmlns:a16="http://schemas.microsoft.com/office/drawing/2014/main" id="{50FCBC05-82A8-EFE2-445D-8E265302856A}"/>
              </a:ext>
            </a:extLst>
          </p:cNvPr>
          <p:cNvPicPr>
            <a:picLocks noChangeAspect="1"/>
          </p:cNvPicPr>
          <p:nvPr/>
        </p:nvPicPr>
        <p:blipFill rotWithShape="1">
          <a:blip r:embed="rId3"/>
          <a:srcRect l="-678" r="2141" b="373"/>
          <a:stretch/>
        </p:blipFill>
        <p:spPr>
          <a:xfrm>
            <a:off x="6329793" y="1418192"/>
            <a:ext cx="5709216" cy="4713871"/>
          </a:xfrm>
          <a:prstGeom prst="rect">
            <a:avLst/>
          </a:prstGeom>
        </p:spPr>
      </p:pic>
      <p:pic>
        <p:nvPicPr>
          <p:cNvPr id="9" name="Picture 10" descr="Map&#10;&#10;Description automatically generated">
            <a:extLst>
              <a:ext uri="{FF2B5EF4-FFF2-40B4-BE49-F238E27FC236}">
                <a16:creationId xmlns:a16="http://schemas.microsoft.com/office/drawing/2014/main" id="{8D74DFF1-AB70-FA90-6C65-762857780BF9}"/>
              </a:ext>
            </a:extLst>
          </p:cNvPr>
          <p:cNvPicPr>
            <a:picLocks noChangeAspect="1"/>
          </p:cNvPicPr>
          <p:nvPr/>
        </p:nvPicPr>
        <p:blipFill>
          <a:blip r:embed="rId4"/>
          <a:stretch>
            <a:fillRect/>
          </a:stretch>
        </p:blipFill>
        <p:spPr>
          <a:xfrm>
            <a:off x="314348" y="1440177"/>
            <a:ext cx="5799573" cy="493793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26456" y="5731113"/>
            <a:ext cx="26232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1003734" y="579487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6" name="Text Placeholder 5">
            <a:extLst>
              <a:ext uri="{FF2B5EF4-FFF2-40B4-BE49-F238E27FC236}">
                <a16:creationId xmlns:a16="http://schemas.microsoft.com/office/drawing/2014/main" id="{55627713-5B0C-BADA-F7EF-26DE968A4283}"/>
              </a:ext>
            </a:extLst>
          </p:cNvPr>
          <p:cNvSpPr txBox="1">
            <a:spLocks/>
          </p:cNvSpPr>
          <p:nvPr/>
        </p:nvSpPr>
        <p:spPr>
          <a:xfrm>
            <a:off x="7719161" y="842580"/>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30" name="Group 29">
            <a:extLst>
              <a:ext uri="{FF2B5EF4-FFF2-40B4-BE49-F238E27FC236}">
                <a16:creationId xmlns:a16="http://schemas.microsoft.com/office/drawing/2014/main" id="{0F91A4E8-C2EF-091B-F03A-91508CA7B388}"/>
              </a:ext>
            </a:extLst>
          </p:cNvPr>
          <p:cNvGrpSpPr/>
          <p:nvPr/>
        </p:nvGrpSpPr>
        <p:grpSpPr>
          <a:xfrm>
            <a:off x="3517220" y="5414818"/>
            <a:ext cx="2574463" cy="1011623"/>
            <a:chOff x="4780937" y="5042589"/>
            <a:chExt cx="2574463" cy="1011623"/>
          </a:xfrm>
        </p:grpSpPr>
        <p:sp>
          <p:nvSpPr>
            <p:cNvPr id="25" name="Rectangle 24">
              <a:extLst>
                <a:ext uri="{FF2B5EF4-FFF2-40B4-BE49-F238E27FC236}">
                  <a16:creationId xmlns:a16="http://schemas.microsoft.com/office/drawing/2014/main" id="{95B2CFE6-1740-A412-FE2D-C559A0319642}"/>
                </a:ext>
              </a:extLst>
            </p:cNvPr>
            <p:cNvSpPr/>
            <p:nvPr/>
          </p:nvSpPr>
          <p:spPr>
            <a:xfrm>
              <a:off x="4780937" y="5051322"/>
              <a:ext cx="2228227" cy="10028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DA5FBAEC-9136-1770-A414-C4B863BED4EE}"/>
                </a:ext>
              </a:extLst>
            </p:cNvPr>
            <p:cNvSpPr txBox="1"/>
            <p:nvPr/>
          </p:nvSpPr>
          <p:spPr>
            <a:xfrm>
              <a:off x="5623772" y="5292288"/>
              <a:ext cx="121558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112</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28" name="Text Placeholder 5">
              <a:extLst>
                <a:ext uri="{FF2B5EF4-FFF2-40B4-BE49-F238E27FC236}">
                  <a16:creationId xmlns:a16="http://schemas.microsoft.com/office/drawing/2014/main" id="{1DB7FB16-DA0E-3A20-0910-33FC1FF7DD5A}"/>
                </a:ext>
              </a:extLst>
            </p:cNvPr>
            <p:cNvSpPr txBox="1">
              <a:spLocks/>
            </p:cNvSpPr>
            <p:nvPr/>
          </p:nvSpPr>
          <p:spPr>
            <a:xfrm>
              <a:off x="4816029" y="5042589"/>
              <a:ext cx="2539371"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 (m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2" name="Picture 3" descr="Shape&#10;&#10;Description automatically generated">
              <a:extLst>
                <a:ext uri="{FF2B5EF4-FFF2-40B4-BE49-F238E27FC236}">
                  <a16:creationId xmlns:a16="http://schemas.microsoft.com/office/drawing/2014/main" id="{1E8A8B1B-9AD1-1AA7-77BD-5EE1CC9E01EC}"/>
                </a:ext>
              </a:extLst>
            </p:cNvPr>
            <p:cNvPicPr>
              <a:picLocks noChangeAspect="1"/>
            </p:cNvPicPr>
            <p:nvPr/>
          </p:nvPicPr>
          <p:blipFill rotWithShape="1">
            <a:blip r:embed="rId5"/>
            <a:srcRect l="12132" t="12455" r="53676" b="4993"/>
            <a:stretch/>
          </p:blipFill>
          <p:spPr>
            <a:xfrm>
              <a:off x="5327855" y="5335459"/>
              <a:ext cx="269130" cy="673109"/>
            </a:xfrm>
            <a:prstGeom prst="rect">
              <a:avLst/>
            </a:prstGeom>
          </p:spPr>
        </p:pic>
      </p:grpSp>
      <p:sp>
        <p:nvSpPr>
          <p:cNvPr id="4" name="Text Placeholder 5">
            <a:extLst>
              <a:ext uri="{FF2B5EF4-FFF2-40B4-BE49-F238E27FC236}">
                <a16:creationId xmlns:a16="http://schemas.microsoft.com/office/drawing/2014/main" id="{6982FA03-788A-02FD-2041-6DC011CEB178}"/>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1" name="Text Placeholder 5">
            <a:extLst>
              <a:ext uri="{FF2B5EF4-FFF2-40B4-BE49-F238E27FC236}">
                <a16:creationId xmlns:a16="http://schemas.microsoft.com/office/drawing/2014/main" id="{B0D89B7C-D287-7298-2969-F4F10DAC97C9}"/>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2" name="Picture 11" descr="A picture containing icon&#10;&#10;Description automatically generated">
            <a:extLst>
              <a:ext uri="{FF2B5EF4-FFF2-40B4-BE49-F238E27FC236}">
                <a16:creationId xmlns:a16="http://schemas.microsoft.com/office/drawing/2014/main" id="{FFAA8BC0-EE0D-C010-8452-3B8A90B8F9E9}"/>
              </a:ext>
            </a:extLst>
          </p:cNvPr>
          <p:cNvPicPr>
            <a:picLocks noChangeAspect="1"/>
          </p:cNvPicPr>
          <p:nvPr/>
        </p:nvPicPr>
        <p:blipFill>
          <a:blip r:embed="rId6"/>
          <a:stretch>
            <a:fillRect/>
          </a:stretch>
        </p:blipFill>
        <p:spPr>
          <a:xfrm>
            <a:off x="5297919" y="1825954"/>
            <a:ext cx="640136" cy="811307"/>
          </a:xfrm>
          <a:prstGeom prst="rect">
            <a:avLst/>
          </a:prstGeom>
        </p:spPr>
      </p:pic>
      <p:sp>
        <p:nvSpPr>
          <p:cNvPr id="15" name="TextBox 9">
            <a:extLst>
              <a:ext uri="{FF2B5EF4-FFF2-40B4-BE49-F238E27FC236}">
                <a16:creationId xmlns:a16="http://schemas.microsoft.com/office/drawing/2014/main" id="{B61BD77E-7844-09C7-1955-A4AA8B14752E}"/>
              </a:ext>
            </a:extLst>
          </p:cNvPr>
          <p:cNvSpPr txBox="1"/>
          <p:nvPr/>
        </p:nvSpPr>
        <p:spPr>
          <a:xfrm>
            <a:off x="5465351" y="160506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7" name="Picture 16" descr="A picture containing icon&#10;&#10;Description automatically generated">
            <a:extLst>
              <a:ext uri="{FF2B5EF4-FFF2-40B4-BE49-F238E27FC236}">
                <a16:creationId xmlns:a16="http://schemas.microsoft.com/office/drawing/2014/main" id="{E554971A-AF4E-43D4-9BD1-32568D30C8DE}"/>
              </a:ext>
            </a:extLst>
          </p:cNvPr>
          <p:cNvPicPr>
            <a:picLocks noChangeAspect="1"/>
          </p:cNvPicPr>
          <p:nvPr/>
        </p:nvPicPr>
        <p:blipFill>
          <a:blip r:embed="rId6"/>
          <a:stretch>
            <a:fillRect/>
          </a:stretch>
        </p:blipFill>
        <p:spPr>
          <a:xfrm>
            <a:off x="11175579" y="1825954"/>
            <a:ext cx="640136" cy="811307"/>
          </a:xfrm>
          <a:prstGeom prst="rect">
            <a:avLst/>
          </a:prstGeom>
        </p:spPr>
      </p:pic>
      <p:sp>
        <p:nvSpPr>
          <p:cNvPr id="18" name="TextBox 9">
            <a:extLst>
              <a:ext uri="{FF2B5EF4-FFF2-40B4-BE49-F238E27FC236}">
                <a16:creationId xmlns:a16="http://schemas.microsoft.com/office/drawing/2014/main" id="{61D1CAE7-86F0-2601-D01B-24DA1E9D63A9}"/>
              </a:ext>
            </a:extLst>
          </p:cNvPr>
          <p:cNvSpPr txBox="1"/>
          <p:nvPr/>
        </p:nvSpPr>
        <p:spPr>
          <a:xfrm>
            <a:off x="11348614" y="158923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3173508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 tree, fabric&#10;&#10;Description automatically generated">
            <a:extLst>
              <a:ext uri="{FF2B5EF4-FFF2-40B4-BE49-F238E27FC236}">
                <a16:creationId xmlns:a16="http://schemas.microsoft.com/office/drawing/2014/main" id="{882F679D-47BF-F5FD-6A29-AB7469B66E78}"/>
              </a:ext>
            </a:extLst>
          </p:cNvPr>
          <p:cNvPicPr>
            <a:picLocks noChangeAspect="1"/>
          </p:cNvPicPr>
          <p:nvPr/>
        </p:nvPicPr>
        <p:blipFill>
          <a:blip r:embed="rId3"/>
          <a:stretch>
            <a:fillRect/>
          </a:stretch>
        </p:blipFill>
        <p:spPr>
          <a:xfrm>
            <a:off x="6230657" y="1478127"/>
            <a:ext cx="5863458" cy="4939708"/>
          </a:xfrm>
          <a:prstGeom prst="rect">
            <a:avLst/>
          </a:prstGeom>
        </p:spPr>
      </p:pic>
      <p:pic>
        <p:nvPicPr>
          <p:cNvPr id="9" name="Picture 11" descr="A picture containing text&#10;&#10;Description automatically generated">
            <a:extLst>
              <a:ext uri="{FF2B5EF4-FFF2-40B4-BE49-F238E27FC236}">
                <a16:creationId xmlns:a16="http://schemas.microsoft.com/office/drawing/2014/main" id="{AB1318E6-E626-102D-42BD-5510D9512D40}"/>
              </a:ext>
            </a:extLst>
          </p:cNvPr>
          <p:cNvPicPr>
            <a:picLocks noChangeAspect="1"/>
          </p:cNvPicPr>
          <p:nvPr/>
        </p:nvPicPr>
        <p:blipFill>
          <a:blip r:embed="rId4"/>
          <a:stretch>
            <a:fillRect/>
          </a:stretch>
        </p:blipFill>
        <p:spPr>
          <a:xfrm>
            <a:off x="234546" y="1459134"/>
            <a:ext cx="5863458" cy="5016229"/>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18466" y="5849998"/>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902350" y="585194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4" name="Text Placeholder 5">
            <a:extLst>
              <a:ext uri="{FF2B5EF4-FFF2-40B4-BE49-F238E27FC236}">
                <a16:creationId xmlns:a16="http://schemas.microsoft.com/office/drawing/2014/main" id="{19F705EB-B8C4-0E69-9D5E-344A7803FDD1}"/>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23" name="Group 22">
            <a:extLst>
              <a:ext uri="{FF2B5EF4-FFF2-40B4-BE49-F238E27FC236}">
                <a16:creationId xmlns:a16="http://schemas.microsoft.com/office/drawing/2014/main" id="{13798587-C0F6-100A-90C0-493CAE2F5D45}"/>
              </a:ext>
            </a:extLst>
          </p:cNvPr>
          <p:cNvGrpSpPr/>
          <p:nvPr/>
        </p:nvGrpSpPr>
        <p:grpSpPr>
          <a:xfrm>
            <a:off x="3703817" y="5385670"/>
            <a:ext cx="3031661" cy="1031418"/>
            <a:chOff x="5208640" y="4957916"/>
            <a:chExt cx="3031661" cy="1031418"/>
          </a:xfrm>
        </p:grpSpPr>
        <p:sp>
          <p:nvSpPr>
            <p:cNvPr id="16" name="Rectangle 15">
              <a:extLst>
                <a:ext uri="{FF2B5EF4-FFF2-40B4-BE49-F238E27FC236}">
                  <a16:creationId xmlns:a16="http://schemas.microsoft.com/office/drawing/2014/main" id="{67FB72B0-00EF-E7CE-0CE8-4DE116055D4C}"/>
                </a:ext>
              </a:extLst>
            </p:cNvPr>
            <p:cNvSpPr/>
            <p:nvPr/>
          </p:nvSpPr>
          <p:spPr>
            <a:xfrm>
              <a:off x="5208640" y="4957916"/>
              <a:ext cx="2131211" cy="10078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5D2BDB3-760C-0C3E-7EDA-49A00D55F80E}"/>
                </a:ext>
              </a:extLst>
            </p:cNvPr>
            <p:cNvSpPr txBox="1"/>
            <p:nvPr/>
          </p:nvSpPr>
          <p:spPr>
            <a:xfrm>
              <a:off x="6171732" y="525067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20" name="Text Placeholder 5">
              <a:extLst>
                <a:ext uri="{FF2B5EF4-FFF2-40B4-BE49-F238E27FC236}">
                  <a16:creationId xmlns:a16="http://schemas.microsoft.com/office/drawing/2014/main" id="{8A7DE3F7-14F2-68BB-64DA-810A70951024}"/>
                </a:ext>
              </a:extLst>
            </p:cNvPr>
            <p:cNvSpPr txBox="1">
              <a:spLocks/>
            </p:cNvSpPr>
            <p:nvPr/>
          </p:nvSpPr>
          <p:spPr>
            <a:xfrm>
              <a:off x="5408104" y="4968847"/>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a:t>
              </a:r>
              <a:endParaRPr lang="en-US">
                <a:solidFill>
                  <a:schemeClr val="tx1">
                    <a:lumMod val="75000"/>
                    <a:lumOff val="25000"/>
                  </a:schemeClr>
                </a:solidFill>
              </a:endParaRPr>
            </a:p>
          </p:txBody>
        </p:sp>
        <p:pic>
          <p:nvPicPr>
            <p:cNvPr id="6" name="Picture 7" descr="A picture containing shape&#10;&#10;Description automatically generated">
              <a:extLst>
                <a:ext uri="{FF2B5EF4-FFF2-40B4-BE49-F238E27FC236}">
                  <a16:creationId xmlns:a16="http://schemas.microsoft.com/office/drawing/2014/main" id="{A626B9C3-4332-F6CF-6721-37EBF1EBDD46}"/>
                </a:ext>
              </a:extLst>
            </p:cNvPr>
            <p:cNvPicPr>
              <a:picLocks noChangeAspect="1"/>
            </p:cNvPicPr>
            <p:nvPr/>
          </p:nvPicPr>
          <p:blipFill rotWithShape="1">
            <a:blip r:embed="rId5"/>
            <a:srcRect l="11207" t="10909" r="43965" b="7689"/>
            <a:stretch/>
          </p:blipFill>
          <p:spPr>
            <a:xfrm>
              <a:off x="5964715" y="5269939"/>
              <a:ext cx="256484" cy="656926"/>
            </a:xfrm>
            <a:prstGeom prst="rect">
              <a:avLst/>
            </a:prstGeom>
          </p:spPr>
        </p:pic>
      </p:grpSp>
      <p:sp>
        <p:nvSpPr>
          <p:cNvPr id="2" name="Text Placeholder 5">
            <a:extLst>
              <a:ext uri="{FF2B5EF4-FFF2-40B4-BE49-F238E27FC236}">
                <a16:creationId xmlns:a16="http://schemas.microsoft.com/office/drawing/2014/main" id="{4A98D102-3160-D336-0570-AB6F5BF872DD}"/>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0FEF8177-1AD6-1900-CEF2-4A7CA72962CC}"/>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5" name="Picture 14" descr="A picture containing icon&#10;&#10;Description automatically generated">
            <a:extLst>
              <a:ext uri="{FF2B5EF4-FFF2-40B4-BE49-F238E27FC236}">
                <a16:creationId xmlns:a16="http://schemas.microsoft.com/office/drawing/2014/main" id="{3F49C2ED-B89A-C43A-E593-8E06654795DA}"/>
              </a:ext>
            </a:extLst>
          </p:cNvPr>
          <p:cNvPicPr>
            <a:picLocks noChangeAspect="1"/>
          </p:cNvPicPr>
          <p:nvPr/>
        </p:nvPicPr>
        <p:blipFill>
          <a:blip r:embed="rId6"/>
          <a:stretch>
            <a:fillRect/>
          </a:stretch>
        </p:blipFill>
        <p:spPr>
          <a:xfrm>
            <a:off x="5243105" y="1864414"/>
            <a:ext cx="640136" cy="811307"/>
          </a:xfrm>
          <a:prstGeom prst="rect">
            <a:avLst/>
          </a:prstGeom>
        </p:spPr>
      </p:pic>
      <p:sp>
        <p:nvSpPr>
          <p:cNvPr id="17" name="TextBox 9">
            <a:extLst>
              <a:ext uri="{FF2B5EF4-FFF2-40B4-BE49-F238E27FC236}">
                <a16:creationId xmlns:a16="http://schemas.microsoft.com/office/drawing/2014/main" id="{4A5D01CE-8014-FAFF-6F3A-25150572B179}"/>
              </a:ext>
            </a:extLst>
          </p:cNvPr>
          <p:cNvSpPr txBox="1"/>
          <p:nvPr/>
        </p:nvSpPr>
        <p:spPr>
          <a:xfrm>
            <a:off x="5410537" y="164352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8" name="Picture 17" descr="A picture containing icon&#10;&#10;Description automatically generated">
            <a:extLst>
              <a:ext uri="{FF2B5EF4-FFF2-40B4-BE49-F238E27FC236}">
                <a16:creationId xmlns:a16="http://schemas.microsoft.com/office/drawing/2014/main" id="{44876E91-FFF9-6AC2-C978-A856C87FFDE1}"/>
              </a:ext>
            </a:extLst>
          </p:cNvPr>
          <p:cNvPicPr>
            <a:picLocks noChangeAspect="1"/>
          </p:cNvPicPr>
          <p:nvPr/>
        </p:nvPicPr>
        <p:blipFill>
          <a:blip r:embed="rId6"/>
          <a:stretch>
            <a:fillRect/>
          </a:stretch>
        </p:blipFill>
        <p:spPr>
          <a:xfrm>
            <a:off x="11120765" y="1864414"/>
            <a:ext cx="640136" cy="811307"/>
          </a:xfrm>
          <a:prstGeom prst="rect">
            <a:avLst/>
          </a:prstGeom>
        </p:spPr>
      </p:pic>
      <p:sp>
        <p:nvSpPr>
          <p:cNvPr id="21" name="TextBox 9">
            <a:extLst>
              <a:ext uri="{FF2B5EF4-FFF2-40B4-BE49-F238E27FC236}">
                <a16:creationId xmlns:a16="http://schemas.microsoft.com/office/drawing/2014/main" id="{8328CF57-A158-8E3C-C710-679AB9FE5EB7}"/>
              </a:ext>
            </a:extLst>
          </p:cNvPr>
          <p:cNvSpPr txBox="1"/>
          <p:nvPr/>
        </p:nvSpPr>
        <p:spPr>
          <a:xfrm>
            <a:off x="11293800" y="162769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4090331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7F1E1186-446A-FD41-1343-CDB9AEC6A2EF}"/>
              </a:ext>
            </a:extLst>
          </p:cNvPr>
          <p:cNvPicPr>
            <a:picLocks noChangeAspect="1"/>
          </p:cNvPicPr>
          <p:nvPr/>
        </p:nvPicPr>
        <p:blipFill>
          <a:blip r:embed="rId3"/>
          <a:stretch>
            <a:fillRect/>
          </a:stretch>
        </p:blipFill>
        <p:spPr>
          <a:xfrm>
            <a:off x="6220974" y="1365233"/>
            <a:ext cx="5843751" cy="4980685"/>
          </a:xfrm>
          <a:prstGeom prst="rect">
            <a:avLst/>
          </a:prstGeom>
        </p:spPr>
      </p:pic>
      <p:pic>
        <p:nvPicPr>
          <p:cNvPr id="4" name="Picture 18" descr="Map&#10;&#10;Description automatically generated">
            <a:extLst>
              <a:ext uri="{FF2B5EF4-FFF2-40B4-BE49-F238E27FC236}">
                <a16:creationId xmlns:a16="http://schemas.microsoft.com/office/drawing/2014/main" id="{0BF8697D-8598-8938-7156-7F93C818603C}"/>
              </a:ext>
            </a:extLst>
          </p:cNvPr>
          <p:cNvPicPr>
            <a:picLocks noChangeAspect="1"/>
          </p:cNvPicPr>
          <p:nvPr/>
        </p:nvPicPr>
        <p:blipFill>
          <a:blip r:embed="rId4"/>
          <a:stretch>
            <a:fillRect/>
          </a:stretch>
        </p:blipFill>
        <p:spPr>
          <a:xfrm>
            <a:off x="127141" y="1365233"/>
            <a:ext cx="5850320" cy="4980685"/>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Flood Volume-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862325" y="5755094"/>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04017" y="5777928"/>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8" name="Group 17">
            <a:extLst>
              <a:ext uri="{FF2B5EF4-FFF2-40B4-BE49-F238E27FC236}">
                <a16:creationId xmlns:a16="http://schemas.microsoft.com/office/drawing/2014/main" id="{7B914318-7576-AC13-9FEA-136E4D49DCBC}"/>
              </a:ext>
            </a:extLst>
          </p:cNvPr>
          <p:cNvGrpSpPr/>
          <p:nvPr/>
        </p:nvGrpSpPr>
        <p:grpSpPr>
          <a:xfrm>
            <a:off x="3637767" y="5079540"/>
            <a:ext cx="3359435" cy="1777333"/>
            <a:chOff x="9629869" y="4919628"/>
            <a:chExt cx="2965598" cy="1777333"/>
          </a:xfrm>
        </p:grpSpPr>
        <p:sp>
          <p:nvSpPr>
            <p:cNvPr id="9" name="Rectangle 8">
              <a:extLst>
                <a:ext uri="{FF2B5EF4-FFF2-40B4-BE49-F238E27FC236}">
                  <a16:creationId xmlns:a16="http://schemas.microsoft.com/office/drawing/2014/main" id="{E35EF870-EE1F-B41A-2A40-5F1A68D247D0}"/>
                </a:ext>
              </a:extLst>
            </p:cNvPr>
            <p:cNvSpPr/>
            <p:nvPr/>
          </p:nvSpPr>
          <p:spPr>
            <a:xfrm>
              <a:off x="9681344" y="4919628"/>
              <a:ext cx="2217943" cy="17326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10107636" y="5270930"/>
              <a:ext cx="2487831"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122,000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122,001 to 340,000</a:t>
              </a:r>
            </a:p>
            <a:p>
              <a:pPr>
                <a:spcAft>
                  <a:spcPts val="500"/>
                </a:spcAft>
              </a:pPr>
              <a:r>
                <a:rPr lang="en-US" sz="1400">
                  <a:solidFill>
                    <a:schemeClr val="tx1">
                      <a:lumMod val="75000"/>
                      <a:lumOff val="25000"/>
                    </a:schemeClr>
                  </a:solidFill>
                  <a:latin typeface="Century Gothic"/>
                  <a:cs typeface="Calibri"/>
                </a:rPr>
                <a:t>340,001 to 740,000</a:t>
              </a:r>
            </a:p>
            <a:p>
              <a:pPr>
                <a:spcAft>
                  <a:spcPts val="500"/>
                </a:spcAft>
              </a:pPr>
              <a:r>
                <a:rPr lang="en-US" sz="1400">
                  <a:solidFill>
                    <a:schemeClr val="tx1">
                      <a:lumMod val="75000"/>
                      <a:lumOff val="25000"/>
                    </a:schemeClr>
                  </a:solidFill>
                  <a:latin typeface="Century Gothic"/>
                  <a:cs typeface="Calibri"/>
                </a:rPr>
                <a:t>740,001 to 1,500,000</a:t>
              </a:r>
            </a:p>
            <a:p>
              <a:pPr>
                <a:spcAft>
                  <a:spcPts val="500"/>
                </a:spcAft>
              </a:pPr>
              <a:r>
                <a:rPr lang="en-US" sz="1400">
                  <a:solidFill>
                    <a:schemeClr val="tx1">
                      <a:lumMod val="75000"/>
                      <a:lumOff val="25000"/>
                    </a:schemeClr>
                  </a:solidFill>
                  <a:latin typeface="Century Gothic"/>
                  <a:cs typeface="Calibri"/>
                </a:rPr>
                <a:t>1,500,001 to 2,700,000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9629869" y="4920472"/>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sp>
        <p:nvSpPr>
          <p:cNvPr id="12" name="Text Placeholder 5">
            <a:extLst>
              <a:ext uri="{FF2B5EF4-FFF2-40B4-BE49-F238E27FC236}">
                <a16:creationId xmlns:a16="http://schemas.microsoft.com/office/drawing/2014/main" id="{773220F5-A08C-34D7-AE64-8A41E3CCB13C}"/>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9" name="Text Placeholder 5">
            <a:extLst>
              <a:ext uri="{FF2B5EF4-FFF2-40B4-BE49-F238E27FC236}">
                <a16:creationId xmlns:a16="http://schemas.microsoft.com/office/drawing/2014/main" id="{C61A616B-DA7C-33BA-29DC-C509FAAAFCA2}"/>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23" name="Picture 22" descr="A picture containing icon&#10;&#10;Description automatically generated">
            <a:extLst>
              <a:ext uri="{FF2B5EF4-FFF2-40B4-BE49-F238E27FC236}">
                <a16:creationId xmlns:a16="http://schemas.microsoft.com/office/drawing/2014/main" id="{EFEA4B5F-306F-4160-0DE9-5A35596D1921}"/>
              </a:ext>
            </a:extLst>
          </p:cNvPr>
          <p:cNvPicPr>
            <a:picLocks noChangeAspect="1"/>
          </p:cNvPicPr>
          <p:nvPr/>
        </p:nvPicPr>
        <p:blipFill>
          <a:blip r:embed="rId5"/>
          <a:stretch>
            <a:fillRect/>
          </a:stretch>
        </p:blipFill>
        <p:spPr>
          <a:xfrm>
            <a:off x="5301471" y="1792221"/>
            <a:ext cx="640136" cy="811307"/>
          </a:xfrm>
          <a:prstGeom prst="rect">
            <a:avLst/>
          </a:prstGeom>
        </p:spPr>
      </p:pic>
      <p:sp>
        <p:nvSpPr>
          <p:cNvPr id="25" name="TextBox 9">
            <a:extLst>
              <a:ext uri="{FF2B5EF4-FFF2-40B4-BE49-F238E27FC236}">
                <a16:creationId xmlns:a16="http://schemas.microsoft.com/office/drawing/2014/main" id="{58BEBE3D-AD7F-F675-5CEA-E7B86309DC9E}"/>
              </a:ext>
            </a:extLst>
          </p:cNvPr>
          <p:cNvSpPr txBox="1"/>
          <p:nvPr/>
        </p:nvSpPr>
        <p:spPr>
          <a:xfrm>
            <a:off x="5468903" y="157133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6" name="Picture 25" descr="A picture containing icon&#10;&#10;Description automatically generated">
            <a:extLst>
              <a:ext uri="{FF2B5EF4-FFF2-40B4-BE49-F238E27FC236}">
                <a16:creationId xmlns:a16="http://schemas.microsoft.com/office/drawing/2014/main" id="{AFE906DE-4050-9CF2-DF00-8FCFE8CBE10C}"/>
              </a:ext>
            </a:extLst>
          </p:cNvPr>
          <p:cNvPicPr>
            <a:picLocks noChangeAspect="1"/>
          </p:cNvPicPr>
          <p:nvPr/>
        </p:nvPicPr>
        <p:blipFill>
          <a:blip r:embed="rId5"/>
          <a:stretch>
            <a:fillRect/>
          </a:stretch>
        </p:blipFill>
        <p:spPr>
          <a:xfrm>
            <a:off x="11179131" y="1792221"/>
            <a:ext cx="640136" cy="811307"/>
          </a:xfrm>
          <a:prstGeom prst="rect">
            <a:avLst/>
          </a:prstGeom>
        </p:spPr>
      </p:pic>
      <p:sp>
        <p:nvSpPr>
          <p:cNvPr id="27" name="TextBox 9">
            <a:extLst>
              <a:ext uri="{FF2B5EF4-FFF2-40B4-BE49-F238E27FC236}">
                <a16:creationId xmlns:a16="http://schemas.microsoft.com/office/drawing/2014/main" id="{8999750D-E517-24C3-19BC-84CFF624F83C}"/>
              </a:ext>
            </a:extLst>
          </p:cNvPr>
          <p:cNvSpPr txBox="1"/>
          <p:nvPr/>
        </p:nvSpPr>
        <p:spPr>
          <a:xfrm>
            <a:off x="11352166" y="155550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grpSp>
        <p:nvGrpSpPr>
          <p:cNvPr id="28" name="Group 27">
            <a:extLst>
              <a:ext uri="{FF2B5EF4-FFF2-40B4-BE49-F238E27FC236}">
                <a16:creationId xmlns:a16="http://schemas.microsoft.com/office/drawing/2014/main" id="{A6AA5514-D7C4-75E1-11BA-28BF8C8E7595}"/>
              </a:ext>
            </a:extLst>
          </p:cNvPr>
          <p:cNvGrpSpPr/>
          <p:nvPr/>
        </p:nvGrpSpPr>
        <p:grpSpPr>
          <a:xfrm>
            <a:off x="3870270" y="5453210"/>
            <a:ext cx="293969" cy="1338499"/>
            <a:chOff x="3240427" y="5374718"/>
            <a:chExt cx="293969" cy="1338499"/>
          </a:xfrm>
        </p:grpSpPr>
        <p:sp>
          <p:nvSpPr>
            <p:cNvPr id="29" name="Rectangle 28">
              <a:extLst>
                <a:ext uri="{FF2B5EF4-FFF2-40B4-BE49-F238E27FC236}">
                  <a16:creationId xmlns:a16="http://schemas.microsoft.com/office/drawing/2014/main" id="{C7404119-C2C0-7CD2-7851-9BDD0E3A950C}"/>
                </a:ext>
              </a:extLst>
            </p:cNvPr>
            <p:cNvSpPr/>
            <p:nvPr/>
          </p:nvSpPr>
          <p:spPr>
            <a:xfrm>
              <a:off x="3240427" y="5374718"/>
              <a:ext cx="293969" cy="236344"/>
            </a:xfrm>
            <a:prstGeom prst="rect">
              <a:avLst/>
            </a:prstGeom>
            <a:solidFill>
              <a:srgbClr val="EFF3F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F0F805-C3D6-7323-FFF2-DCC64BE39E97}"/>
                </a:ext>
              </a:extLst>
            </p:cNvPr>
            <p:cNvSpPr/>
            <p:nvPr/>
          </p:nvSpPr>
          <p:spPr>
            <a:xfrm>
              <a:off x="3240427" y="5925795"/>
              <a:ext cx="293969" cy="236344"/>
            </a:xfrm>
            <a:prstGeom prst="rect">
              <a:avLst/>
            </a:prstGeom>
            <a:solidFill>
              <a:srgbClr val="6BAED6"/>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1C993-8179-082B-5C6D-EA733024054D}"/>
                </a:ext>
              </a:extLst>
            </p:cNvPr>
            <p:cNvSpPr/>
            <p:nvPr/>
          </p:nvSpPr>
          <p:spPr>
            <a:xfrm>
              <a:off x="3240427" y="5650257"/>
              <a:ext cx="293969" cy="236344"/>
            </a:xfrm>
            <a:prstGeom prst="rect">
              <a:avLst/>
            </a:prstGeom>
            <a:solidFill>
              <a:srgbClr val="BDD7E7"/>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902B0AB-027F-8BA1-A822-535B1E9E32A0}"/>
                </a:ext>
              </a:extLst>
            </p:cNvPr>
            <p:cNvSpPr/>
            <p:nvPr/>
          </p:nvSpPr>
          <p:spPr>
            <a:xfrm>
              <a:off x="3240427" y="6201334"/>
              <a:ext cx="293969" cy="236344"/>
            </a:xfrm>
            <a:prstGeom prst="rect">
              <a:avLst/>
            </a:prstGeom>
            <a:solidFill>
              <a:srgbClr val="3182B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C9A357E-A0FD-5155-02EF-075152EE031D}"/>
                </a:ext>
              </a:extLst>
            </p:cNvPr>
            <p:cNvSpPr/>
            <p:nvPr/>
          </p:nvSpPr>
          <p:spPr>
            <a:xfrm>
              <a:off x="3240427" y="6476873"/>
              <a:ext cx="293969" cy="236344"/>
            </a:xfrm>
            <a:prstGeom prst="rect">
              <a:avLst/>
            </a:prstGeom>
            <a:solidFill>
              <a:srgbClr val="08519C"/>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6776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41043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Validation</a:t>
            </a:r>
            <a:r>
              <a:rPr lang="en-US" sz="4000">
                <a:solidFill>
                  <a:srgbClr val="236F99"/>
                </a:solidFill>
                <a:latin typeface="Century Gothic"/>
              </a:rPr>
              <a:t>– Sentinel-1 pre-processing</a:t>
            </a:r>
            <a:endParaRPr lang="en-US"/>
          </a:p>
        </p:txBody>
      </p:sp>
      <p:pic>
        <p:nvPicPr>
          <p:cNvPr id="2" name="Picture 2" descr="Map&#10;&#10;Description automatically generated">
            <a:extLst>
              <a:ext uri="{FF2B5EF4-FFF2-40B4-BE49-F238E27FC236}">
                <a16:creationId xmlns:a16="http://schemas.microsoft.com/office/drawing/2014/main" id="{9E474F2E-4944-E905-5263-78FE3BD07083}"/>
              </a:ext>
            </a:extLst>
          </p:cNvPr>
          <p:cNvPicPr>
            <a:picLocks noChangeAspect="1"/>
          </p:cNvPicPr>
          <p:nvPr/>
        </p:nvPicPr>
        <p:blipFill>
          <a:blip r:embed="rId3"/>
          <a:stretch>
            <a:fillRect/>
          </a:stretch>
        </p:blipFill>
        <p:spPr>
          <a:xfrm>
            <a:off x="492558" y="1600200"/>
            <a:ext cx="4361043" cy="3657600"/>
          </a:xfrm>
          <a:prstGeom prst="rect">
            <a:avLst/>
          </a:prstGeom>
          <a:ln w="12700">
            <a:solidFill>
              <a:schemeClr val="tx1">
                <a:lumMod val="75000"/>
                <a:lumOff val="25000"/>
              </a:schemeClr>
            </a:solidFill>
          </a:ln>
        </p:spPr>
      </p:pic>
      <p:pic>
        <p:nvPicPr>
          <p:cNvPr id="6" name="Picture 5">
            <a:extLst>
              <a:ext uri="{FF2B5EF4-FFF2-40B4-BE49-F238E27FC236}">
                <a16:creationId xmlns:a16="http://schemas.microsoft.com/office/drawing/2014/main" id="{7D032AAD-0007-CEA5-77F5-C140D6F37189}"/>
              </a:ext>
            </a:extLst>
          </p:cNvPr>
          <p:cNvPicPr>
            <a:picLocks noChangeAspect="1"/>
          </p:cNvPicPr>
          <p:nvPr/>
        </p:nvPicPr>
        <p:blipFill>
          <a:blip r:embed="rId4"/>
          <a:stretch>
            <a:fillRect/>
          </a:stretch>
        </p:blipFill>
        <p:spPr>
          <a:xfrm>
            <a:off x="7142046" y="1600200"/>
            <a:ext cx="4362274" cy="3657600"/>
          </a:xfrm>
          <a:prstGeom prst="rect">
            <a:avLst/>
          </a:prstGeom>
          <a:ln w="12700">
            <a:solidFill>
              <a:schemeClr val="tx1">
                <a:lumMod val="75000"/>
                <a:lumOff val="25000"/>
              </a:schemeClr>
            </a:solidFill>
          </a:ln>
        </p:spPr>
      </p:pic>
      <p:sp>
        <p:nvSpPr>
          <p:cNvPr id="10" name="TextBox 9">
            <a:extLst>
              <a:ext uri="{FF2B5EF4-FFF2-40B4-BE49-F238E27FC236}">
                <a16:creationId xmlns:a16="http://schemas.microsoft.com/office/drawing/2014/main" id="{B595550B-AD7C-437A-62F9-166EA62151DF}"/>
              </a:ext>
            </a:extLst>
          </p:cNvPr>
          <p:cNvSpPr txBox="1"/>
          <p:nvPr/>
        </p:nvSpPr>
        <p:spPr>
          <a:xfrm>
            <a:off x="1078811" y="5489127"/>
            <a:ext cx="3188535" cy="923330"/>
          </a:xfrm>
          <a:prstGeom prst="rect">
            <a:avLst/>
          </a:prstGeom>
          <a:solidFill>
            <a:srgbClr val="4A8FB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Raw Sentinel-1 SAR image over Wyandotte County on June 15</a:t>
            </a:r>
            <a:r>
              <a:rPr lang="en-US" b="1" baseline="30000" dirty="0">
                <a:solidFill>
                  <a:schemeClr val="bg1"/>
                </a:solidFill>
                <a:latin typeface="Century Gothic"/>
                <a:cs typeface="Calibri"/>
              </a:rPr>
              <a:t>th</a:t>
            </a:r>
            <a:r>
              <a:rPr lang="en-US" b="1" dirty="0">
                <a:solidFill>
                  <a:schemeClr val="bg1"/>
                </a:solidFill>
                <a:latin typeface="Century Gothic"/>
                <a:cs typeface="Calibri"/>
              </a:rPr>
              <a:t>, 2019 </a:t>
            </a:r>
            <a:endParaRPr lang="en-US" sz="1600" b="1">
              <a:solidFill>
                <a:schemeClr val="bg1"/>
              </a:solidFill>
              <a:latin typeface="Century Gothic"/>
              <a:cs typeface="Calibri"/>
            </a:endParaRPr>
          </a:p>
        </p:txBody>
      </p:sp>
      <p:cxnSp>
        <p:nvCxnSpPr>
          <p:cNvPr id="11" name="Straight Arrow Connector 10">
            <a:extLst>
              <a:ext uri="{FF2B5EF4-FFF2-40B4-BE49-F238E27FC236}">
                <a16:creationId xmlns:a16="http://schemas.microsoft.com/office/drawing/2014/main" id="{AA7201B4-1D36-E63F-C806-F8148816DA5A}"/>
              </a:ext>
            </a:extLst>
          </p:cNvPr>
          <p:cNvCxnSpPr>
            <a:cxnSpLocks/>
            <a:stCxn id="2" idx="3"/>
            <a:endCxn id="6" idx="1"/>
          </p:cNvCxnSpPr>
          <p:nvPr/>
        </p:nvCxnSpPr>
        <p:spPr>
          <a:xfrm>
            <a:off x="4853601" y="3429000"/>
            <a:ext cx="2288445"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FBFEF5-34B0-4941-DC7C-84A1F2356D2A}"/>
              </a:ext>
            </a:extLst>
          </p:cNvPr>
          <p:cNvSpPr txBox="1"/>
          <p:nvPr/>
        </p:nvSpPr>
        <p:spPr>
          <a:xfrm>
            <a:off x="7972873" y="5950025"/>
            <a:ext cx="2726421" cy="646331"/>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Speckle Filtering</a:t>
            </a:r>
          </a:p>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Slope Correction</a:t>
            </a:r>
          </a:p>
        </p:txBody>
      </p:sp>
      <p:sp>
        <p:nvSpPr>
          <p:cNvPr id="16" name="TextBox 15">
            <a:extLst>
              <a:ext uri="{FF2B5EF4-FFF2-40B4-BE49-F238E27FC236}">
                <a16:creationId xmlns:a16="http://schemas.microsoft.com/office/drawing/2014/main" id="{429555D7-5CCE-C77D-2ADE-2ECDBDFA41B2}"/>
              </a:ext>
            </a:extLst>
          </p:cNvPr>
          <p:cNvSpPr txBox="1"/>
          <p:nvPr/>
        </p:nvSpPr>
        <p:spPr>
          <a:xfrm>
            <a:off x="7745789" y="5489127"/>
            <a:ext cx="3169165" cy="369332"/>
          </a:xfrm>
          <a:prstGeom prst="rect">
            <a:avLst/>
          </a:prstGeom>
          <a:solidFill>
            <a:srgbClr val="4A8FB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Pre-processed SAR image</a:t>
            </a:r>
          </a:p>
        </p:txBody>
      </p:sp>
    </p:spTree>
    <p:extLst>
      <p:ext uri="{BB962C8B-B14F-4D97-AF65-F5344CB8AC3E}">
        <p14:creationId xmlns:p14="http://schemas.microsoft.com/office/powerpoint/2010/main" val="423071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19997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Validation</a:t>
            </a:r>
            <a:r>
              <a:rPr lang="en-US" sz="4000">
                <a:solidFill>
                  <a:srgbClr val="236F99"/>
                </a:solidFill>
                <a:latin typeface="Century Gothic"/>
              </a:rPr>
              <a:t>– Sentinel-1 flood map</a:t>
            </a:r>
            <a:endParaRPr lang="en-US"/>
          </a:p>
        </p:txBody>
      </p:sp>
      <p:sp>
        <p:nvSpPr>
          <p:cNvPr id="27" name="TextBox 26">
            <a:extLst>
              <a:ext uri="{FF2B5EF4-FFF2-40B4-BE49-F238E27FC236}">
                <a16:creationId xmlns:a16="http://schemas.microsoft.com/office/drawing/2014/main" id="{804DDD45-E06D-E012-F7E9-BA874E47CF12}"/>
              </a:ext>
            </a:extLst>
          </p:cNvPr>
          <p:cNvSpPr txBox="1"/>
          <p:nvPr/>
        </p:nvSpPr>
        <p:spPr>
          <a:xfrm>
            <a:off x="1405219" y="4863630"/>
            <a:ext cx="3059503" cy="1477328"/>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Water extent map from Edge Otsu thresholding</a:t>
            </a:r>
          </a:p>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Roads and flat terrain pixels misclassified as flood </a:t>
            </a:r>
          </a:p>
        </p:txBody>
      </p:sp>
      <p:pic>
        <p:nvPicPr>
          <p:cNvPr id="18" name="Picture 17">
            <a:extLst>
              <a:ext uri="{FF2B5EF4-FFF2-40B4-BE49-F238E27FC236}">
                <a16:creationId xmlns:a16="http://schemas.microsoft.com/office/drawing/2014/main" id="{AD6854A7-4BE8-88B7-CF7A-1E222B8E356F}"/>
              </a:ext>
            </a:extLst>
          </p:cNvPr>
          <p:cNvPicPr>
            <a:picLocks/>
          </p:cNvPicPr>
          <p:nvPr/>
        </p:nvPicPr>
        <p:blipFill>
          <a:blip r:embed="rId3"/>
          <a:stretch>
            <a:fillRect/>
          </a:stretch>
        </p:blipFill>
        <p:spPr>
          <a:xfrm>
            <a:off x="591462" y="1112840"/>
            <a:ext cx="4572000" cy="3657600"/>
          </a:xfrm>
          <a:prstGeom prst="rect">
            <a:avLst/>
          </a:prstGeom>
          <a:ln w="12700">
            <a:solidFill>
              <a:schemeClr val="tx1">
                <a:lumMod val="75000"/>
                <a:lumOff val="25000"/>
              </a:schemeClr>
            </a:solidFill>
          </a:ln>
        </p:spPr>
      </p:pic>
      <p:pic>
        <p:nvPicPr>
          <p:cNvPr id="21" name="Picture 20">
            <a:extLst>
              <a:ext uri="{FF2B5EF4-FFF2-40B4-BE49-F238E27FC236}">
                <a16:creationId xmlns:a16="http://schemas.microsoft.com/office/drawing/2014/main" id="{33A3D263-CFCF-EE26-CDA4-14B904C4126B}"/>
              </a:ext>
            </a:extLst>
          </p:cNvPr>
          <p:cNvPicPr>
            <a:picLocks/>
          </p:cNvPicPr>
          <p:nvPr/>
        </p:nvPicPr>
        <p:blipFill>
          <a:blip r:embed="rId4"/>
          <a:stretch>
            <a:fillRect/>
          </a:stretch>
        </p:blipFill>
        <p:spPr>
          <a:xfrm>
            <a:off x="6190132" y="1112840"/>
            <a:ext cx="4572000" cy="3657600"/>
          </a:xfrm>
          <a:prstGeom prst="rect">
            <a:avLst/>
          </a:prstGeom>
          <a:ln w="12700">
            <a:solidFill>
              <a:schemeClr val="tx1">
                <a:lumMod val="75000"/>
                <a:lumOff val="25000"/>
              </a:schemeClr>
            </a:solidFill>
          </a:ln>
        </p:spPr>
      </p:pic>
      <p:sp>
        <p:nvSpPr>
          <p:cNvPr id="25" name="TextBox 24">
            <a:extLst>
              <a:ext uri="{FF2B5EF4-FFF2-40B4-BE49-F238E27FC236}">
                <a16:creationId xmlns:a16="http://schemas.microsoft.com/office/drawing/2014/main" id="{B121C7D4-0D24-3317-E562-260CB0434935}"/>
              </a:ext>
            </a:extLst>
          </p:cNvPr>
          <p:cNvSpPr txBox="1"/>
          <p:nvPr/>
        </p:nvSpPr>
        <p:spPr>
          <a:xfrm>
            <a:off x="7012841" y="5001117"/>
            <a:ext cx="3084732" cy="1200329"/>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Water extent map from Z-score change detection method (DeVries et al., 2020)</a:t>
            </a:r>
          </a:p>
        </p:txBody>
      </p:sp>
    </p:spTree>
    <p:extLst>
      <p:ext uri="{BB962C8B-B14F-4D97-AF65-F5344CB8AC3E}">
        <p14:creationId xmlns:p14="http://schemas.microsoft.com/office/powerpoint/2010/main" val="648048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F6D0278-EB9F-3CD7-7A16-36800884604F}"/>
              </a:ext>
            </a:extLst>
          </p:cNvPr>
          <p:cNvPicPr>
            <a:picLocks/>
          </p:cNvPicPr>
          <p:nvPr/>
        </p:nvPicPr>
        <p:blipFill>
          <a:blip r:embed="rId3"/>
          <a:stretch>
            <a:fillRect/>
          </a:stretch>
        </p:blipFill>
        <p:spPr>
          <a:xfrm>
            <a:off x="3946590" y="1935432"/>
            <a:ext cx="3657600" cy="3236976"/>
          </a:xfrm>
          <a:prstGeom prst="rect">
            <a:avLst/>
          </a:prstGeom>
        </p:spPr>
      </p:pic>
      <p:pic>
        <p:nvPicPr>
          <p:cNvPr id="6" name="Picture 16">
            <a:extLst>
              <a:ext uri="{FF2B5EF4-FFF2-40B4-BE49-F238E27FC236}">
                <a16:creationId xmlns:a16="http://schemas.microsoft.com/office/drawing/2014/main" id="{6A9716E8-0855-509B-899F-87A9B5B73372}"/>
              </a:ext>
            </a:extLst>
          </p:cNvPr>
          <p:cNvPicPr>
            <a:picLocks noChangeAspect="1"/>
          </p:cNvPicPr>
          <p:nvPr/>
        </p:nvPicPr>
        <p:blipFill>
          <a:blip r:embed="rId4"/>
          <a:stretch>
            <a:fillRect/>
          </a:stretch>
        </p:blipFill>
        <p:spPr>
          <a:xfrm>
            <a:off x="12341" y="1912275"/>
            <a:ext cx="3657600" cy="3232381"/>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591640" cy="53850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Model Validation</a:t>
            </a:r>
            <a:r>
              <a:rPr lang="en-US" sz="4000" dirty="0">
                <a:solidFill>
                  <a:srgbClr val="236F99"/>
                </a:solidFill>
                <a:latin typeface="Century Gothic"/>
              </a:rPr>
              <a:t>– Discharge – June 15</a:t>
            </a:r>
            <a:r>
              <a:rPr lang="en-US" sz="4000" baseline="30000" dirty="0">
                <a:solidFill>
                  <a:srgbClr val="236F99"/>
                </a:solidFill>
                <a:latin typeface="Century Gothic"/>
              </a:rPr>
              <a:t>th</a:t>
            </a:r>
            <a:r>
              <a:rPr lang="en-US" sz="4000" dirty="0">
                <a:solidFill>
                  <a:srgbClr val="236F99"/>
                </a:solidFill>
                <a:latin typeface="Century Gothic"/>
              </a:rPr>
              <a:t>, 2019</a:t>
            </a:r>
            <a:endParaRPr lang="en-US" sz="1600" dirty="0"/>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6858354" y="2081065"/>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7040570" y="182233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3082655" y="2146956"/>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3285647" y="186669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2" name="TextBox 21">
            <a:extLst>
              <a:ext uri="{FF2B5EF4-FFF2-40B4-BE49-F238E27FC236}">
                <a16:creationId xmlns:a16="http://schemas.microsoft.com/office/drawing/2014/main" id="{1B68865B-AB8C-E689-DDB8-529EEE759D63}"/>
              </a:ext>
            </a:extLst>
          </p:cNvPr>
          <p:cNvSpPr txBox="1"/>
          <p:nvPr/>
        </p:nvSpPr>
        <p:spPr>
          <a:xfrm>
            <a:off x="4297151" y="466200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326003" y="462893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 0       2.5        5  miles </a:t>
            </a:r>
          </a:p>
        </p:txBody>
      </p:sp>
      <p:sp>
        <p:nvSpPr>
          <p:cNvPr id="11" name="Text Placeholder 5">
            <a:extLst>
              <a:ext uri="{FF2B5EF4-FFF2-40B4-BE49-F238E27FC236}">
                <a16:creationId xmlns:a16="http://schemas.microsoft.com/office/drawing/2014/main" id="{71EAD701-0406-337B-2533-196CF1FE47EC}"/>
              </a:ext>
            </a:extLst>
          </p:cNvPr>
          <p:cNvSpPr txBox="1">
            <a:spLocks/>
          </p:cNvSpPr>
          <p:nvPr/>
        </p:nvSpPr>
        <p:spPr>
          <a:xfrm>
            <a:off x="4956744" y="1367600"/>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5" name="Text Placeholder 5">
            <a:extLst>
              <a:ext uri="{FF2B5EF4-FFF2-40B4-BE49-F238E27FC236}">
                <a16:creationId xmlns:a16="http://schemas.microsoft.com/office/drawing/2014/main" id="{82452B68-ECBD-1A5E-4A49-533EF68AB727}"/>
              </a:ext>
            </a:extLst>
          </p:cNvPr>
          <p:cNvSpPr txBox="1">
            <a:spLocks/>
          </p:cNvSpPr>
          <p:nvPr/>
        </p:nvSpPr>
        <p:spPr>
          <a:xfrm>
            <a:off x="326003" y="1377242"/>
            <a:ext cx="3350757" cy="4023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19" name="Group 18">
            <a:extLst>
              <a:ext uri="{FF2B5EF4-FFF2-40B4-BE49-F238E27FC236}">
                <a16:creationId xmlns:a16="http://schemas.microsoft.com/office/drawing/2014/main" id="{014EF62C-9DE5-6D05-9F56-58FF5301DF33}"/>
              </a:ext>
            </a:extLst>
          </p:cNvPr>
          <p:cNvGrpSpPr/>
          <p:nvPr/>
        </p:nvGrpSpPr>
        <p:grpSpPr>
          <a:xfrm>
            <a:off x="3160415" y="5368264"/>
            <a:ext cx="3031661" cy="1211961"/>
            <a:chOff x="4657621" y="5495536"/>
            <a:chExt cx="3031661" cy="1211961"/>
          </a:xfrm>
        </p:grpSpPr>
        <p:sp>
          <p:nvSpPr>
            <p:cNvPr id="9" name="Rectangle 8">
              <a:extLst>
                <a:ext uri="{FF2B5EF4-FFF2-40B4-BE49-F238E27FC236}">
                  <a16:creationId xmlns:a16="http://schemas.microsoft.com/office/drawing/2014/main" id="{5BDE87ED-71F7-04C5-F3A8-9CD9068B3AAA}"/>
                </a:ext>
              </a:extLst>
            </p:cNvPr>
            <p:cNvSpPr/>
            <p:nvPr/>
          </p:nvSpPr>
          <p:spPr>
            <a:xfrm>
              <a:off x="4657621" y="5495536"/>
              <a:ext cx="1345945"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73C78B-F259-2189-575A-C08BE7BBD586}"/>
                </a:ext>
              </a:extLst>
            </p:cNvPr>
            <p:cNvSpPr txBox="1"/>
            <p:nvPr/>
          </p:nvSpPr>
          <p:spPr>
            <a:xfrm>
              <a:off x="5184453" y="5753390"/>
              <a:ext cx="13557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19.7</a:t>
              </a:r>
            </a:p>
            <a:p>
              <a:endParaRPr lang="en-US" sz="1400">
                <a:latin typeface="Century Gothic"/>
                <a:cs typeface="Calibri"/>
              </a:endParaRPr>
            </a:p>
            <a:p>
              <a:endParaRPr lang="en-US" sz="1400">
                <a:latin typeface="Century Gothic"/>
                <a:cs typeface="Calibri"/>
              </a:endParaRPr>
            </a:p>
            <a:p>
              <a:r>
                <a:rPr lang="en-US" sz="1400">
                  <a:latin typeface="Century Gothic"/>
                  <a:cs typeface="Calibri"/>
                </a:rPr>
                <a:t>0</a:t>
              </a:r>
            </a:p>
          </p:txBody>
        </p:sp>
        <p:sp>
          <p:nvSpPr>
            <p:cNvPr id="16" name="Text Placeholder 5">
              <a:extLst>
                <a:ext uri="{FF2B5EF4-FFF2-40B4-BE49-F238E27FC236}">
                  <a16:creationId xmlns:a16="http://schemas.microsoft.com/office/drawing/2014/main" id="{01D7BF07-3769-C67F-C10D-FE0530A07D03}"/>
                </a:ext>
              </a:extLst>
            </p:cNvPr>
            <p:cNvSpPr txBox="1">
              <a:spLocks/>
            </p:cNvSpPr>
            <p:nvPr/>
          </p:nvSpPr>
          <p:spPr>
            <a:xfrm>
              <a:off x="4857085" y="5500651"/>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Q(mm)</a:t>
              </a:r>
              <a:endParaRPr lang="en-US"/>
            </a:p>
          </p:txBody>
        </p:sp>
        <p:pic>
          <p:nvPicPr>
            <p:cNvPr id="8" name="Picture 10">
              <a:extLst>
                <a:ext uri="{FF2B5EF4-FFF2-40B4-BE49-F238E27FC236}">
                  <a16:creationId xmlns:a16="http://schemas.microsoft.com/office/drawing/2014/main" id="{77844D29-B567-3905-E258-31FD7BDF2CFC}"/>
                </a:ext>
              </a:extLst>
            </p:cNvPr>
            <p:cNvPicPr>
              <a:picLocks noChangeAspect="1"/>
            </p:cNvPicPr>
            <p:nvPr/>
          </p:nvPicPr>
          <p:blipFill rotWithShape="1">
            <a:blip r:embed="rId6"/>
            <a:srcRect l="3672" t="10364" r="71233"/>
            <a:stretch/>
          </p:blipFill>
          <p:spPr>
            <a:xfrm>
              <a:off x="4972991" y="5789043"/>
              <a:ext cx="266738" cy="686718"/>
            </a:xfrm>
            <a:prstGeom prst="rect">
              <a:avLst/>
            </a:prstGeom>
          </p:spPr>
        </p:pic>
      </p:grpSp>
      <p:sp>
        <p:nvSpPr>
          <p:cNvPr id="2" name="Text Placeholder 5">
            <a:extLst>
              <a:ext uri="{FF2B5EF4-FFF2-40B4-BE49-F238E27FC236}">
                <a16:creationId xmlns:a16="http://schemas.microsoft.com/office/drawing/2014/main" id="{744AD4AA-555B-030E-50CB-D42F2AE9A6EC}"/>
              </a:ext>
            </a:extLst>
          </p:cNvPr>
          <p:cNvSpPr txBox="1">
            <a:spLocks/>
          </p:cNvSpPr>
          <p:nvPr/>
        </p:nvSpPr>
        <p:spPr>
          <a:xfrm>
            <a:off x="8860518" y="1343724"/>
            <a:ext cx="1637291" cy="55389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Sentinel-1</a:t>
            </a:r>
            <a:endParaRPr lang="en-US" sz="1800" b="1">
              <a:solidFill>
                <a:schemeClr val="tx1">
                  <a:lumMod val="75000"/>
                  <a:lumOff val="25000"/>
                </a:schemeClr>
              </a:solidFill>
              <a:latin typeface="Century Gothic"/>
              <a:cs typeface="Calibri"/>
            </a:endParaRPr>
          </a:p>
        </p:txBody>
      </p:sp>
      <p:pic>
        <p:nvPicPr>
          <p:cNvPr id="25" name="Picture 3" descr="Chart&#10;&#10;Description automatically generated">
            <a:extLst>
              <a:ext uri="{FF2B5EF4-FFF2-40B4-BE49-F238E27FC236}">
                <a16:creationId xmlns:a16="http://schemas.microsoft.com/office/drawing/2014/main" id="{510EB626-DF10-A25E-5F81-7E320C136E4E}"/>
              </a:ext>
            </a:extLst>
          </p:cNvPr>
          <p:cNvPicPr>
            <a:picLocks/>
          </p:cNvPicPr>
          <p:nvPr/>
        </p:nvPicPr>
        <p:blipFill>
          <a:blip r:embed="rId7"/>
          <a:stretch>
            <a:fillRect/>
          </a:stretch>
        </p:blipFill>
        <p:spPr>
          <a:xfrm>
            <a:off x="7850364" y="1954619"/>
            <a:ext cx="3657600" cy="3236976"/>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390B449D-81B5-525E-4A27-0E5550C77A54}"/>
              </a:ext>
            </a:extLst>
          </p:cNvPr>
          <p:cNvPicPr>
            <a:picLocks noChangeAspect="1"/>
          </p:cNvPicPr>
          <p:nvPr/>
        </p:nvPicPr>
        <p:blipFill>
          <a:blip r:embed="rId5"/>
          <a:stretch>
            <a:fillRect/>
          </a:stretch>
        </p:blipFill>
        <p:spPr>
          <a:xfrm>
            <a:off x="10910720" y="1954619"/>
            <a:ext cx="640136" cy="811307"/>
          </a:xfrm>
          <a:prstGeom prst="rect">
            <a:avLst/>
          </a:prstGeom>
        </p:spPr>
      </p:pic>
      <p:sp>
        <p:nvSpPr>
          <p:cNvPr id="27" name="TextBox 9">
            <a:extLst>
              <a:ext uri="{FF2B5EF4-FFF2-40B4-BE49-F238E27FC236}">
                <a16:creationId xmlns:a16="http://schemas.microsoft.com/office/drawing/2014/main" id="{878ECD1D-8D29-AD8D-778A-94B16EF38666}"/>
              </a:ext>
            </a:extLst>
          </p:cNvPr>
          <p:cNvSpPr txBox="1"/>
          <p:nvPr/>
        </p:nvSpPr>
        <p:spPr>
          <a:xfrm>
            <a:off x="11104062" y="171280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8" name="TextBox 27">
            <a:extLst>
              <a:ext uri="{FF2B5EF4-FFF2-40B4-BE49-F238E27FC236}">
                <a16:creationId xmlns:a16="http://schemas.microsoft.com/office/drawing/2014/main" id="{506DEC0C-C92D-99DE-0E59-A55968D85582}"/>
              </a:ext>
            </a:extLst>
          </p:cNvPr>
          <p:cNvSpPr txBox="1"/>
          <p:nvPr/>
        </p:nvSpPr>
        <p:spPr>
          <a:xfrm>
            <a:off x="8156580" y="475492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0         2.5       5  miles </a:t>
            </a:r>
          </a:p>
        </p:txBody>
      </p:sp>
      <p:grpSp>
        <p:nvGrpSpPr>
          <p:cNvPr id="23" name="Group 22">
            <a:extLst>
              <a:ext uri="{FF2B5EF4-FFF2-40B4-BE49-F238E27FC236}">
                <a16:creationId xmlns:a16="http://schemas.microsoft.com/office/drawing/2014/main" id="{9A3333B2-19CA-22F2-D4E7-9E17C7AE7D05}"/>
              </a:ext>
            </a:extLst>
          </p:cNvPr>
          <p:cNvGrpSpPr/>
          <p:nvPr/>
        </p:nvGrpSpPr>
        <p:grpSpPr>
          <a:xfrm>
            <a:off x="8884139" y="5368264"/>
            <a:ext cx="2346433" cy="1129958"/>
            <a:chOff x="7115834" y="5438065"/>
            <a:chExt cx="2346433" cy="1129958"/>
          </a:xfrm>
        </p:grpSpPr>
        <p:sp>
          <p:nvSpPr>
            <p:cNvPr id="17" name="Rectangle 16">
              <a:extLst>
                <a:ext uri="{FF2B5EF4-FFF2-40B4-BE49-F238E27FC236}">
                  <a16:creationId xmlns:a16="http://schemas.microsoft.com/office/drawing/2014/main" id="{FE953BF1-6F71-3210-219E-B5826B3F7689}"/>
                </a:ext>
              </a:extLst>
            </p:cNvPr>
            <p:cNvSpPr/>
            <p:nvPr/>
          </p:nvSpPr>
          <p:spPr>
            <a:xfrm>
              <a:off x="7115834" y="5438065"/>
              <a:ext cx="2346433"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9" descr="Icon&#10;&#10;Description automatically generated">
              <a:extLst>
                <a:ext uri="{FF2B5EF4-FFF2-40B4-BE49-F238E27FC236}">
                  <a16:creationId xmlns:a16="http://schemas.microsoft.com/office/drawing/2014/main" id="{2F4F083C-8F3D-18E5-F890-A31B97701983}"/>
                </a:ext>
              </a:extLst>
            </p:cNvPr>
            <p:cNvPicPr>
              <a:picLocks noChangeAspect="1"/>
            </p:cNvPicPr>
            <p:nvPr/>
          </p:nvPicPr>
          <p:blipFill>
            <a:blip r:embed="rId8"/>
            <a:stretch>
              <a:fillRect/>
            </a:stretch>
          </p:blipFill>
          <p:spPr>
            <a:xfrm>
              <a:off x="7399798" y="5697185"/>
              <a:ext cx="527655" cy="838346"/>
            </a:xfrm>
            <a:prstGeom prst="rect">
              <a:avLst/>
            </a:prstGeom>
          </p:spPr>
        </p:pic>
        <p:sp>
          <p:nvSpPr>
            <p:cNvPr id="30" name="TextBox 29">
              <a:extLst>
                <a:ext uri="{FF2B5EF4-FFF2-40B4-BE49-F238E27FC236}">
                  <a16:creationId xmlns:a16="http://schemas.microsoft.com/office/drawing/2014/main" id="{3DED74CA-F8E0-6BB7-14E4-C4055E39237D}"/>
                </a:ext>
              </a:extLst>
            </p:cNvPr>
            <p:cNvSpPr txBox="1"/>
            <p:nvPr/>
          </p:nvSpPr>
          <p:spPr>
            <a:xfrm>
              <a:off x="7833647" y="5695341"/>
              <a:ext cx="1477742" cy="784189"/>
            </a:xfrm>
            <a:prstGeom prst="rect">
              <a:avLst/>
            </a:prstGeom>
            <a:noFill/>
          </p:spPr>
          <p:txBody>
            <a:bodyPr wrap="square" lIns="91440" tIns="45720" rIns="91440" bIns="45720" rtlCol="0" anchor="t">
              <a:spAutoFit/>
            </a:bodyPr>
            <a:lstStyle/>
            <a:p>
              <a:pPr>
                <a:lnSpc>
                  <a:spcPct val="150000"/>
                </a:lnSpc>
              </a:pPr>
              <a:r>
                <a:rPr lang="en-US" sz="1600">
                  <a:solidFill>
                    <a:schemeClr val="tx1">
                      <a:lumMod val="75000"/>
                      <a:lumOff val="25000"/>
                    </a:schemeClr>
                  </a:solidFill>
                  <a:latin typeface="Century Gothic"/>
                </a:rPr>
                <a:t>Non-flooded</a:t>
              </a:r>
            </a:p>
            <a:p>
              <a:pPr>
                <a:lnSpc>
                  <a:spcPct val="150000"/>
                </a:lnSpc>
              </a:pPr>
              <a:r>
                <a:rPr lang="en-US" sz="1600">
                  <a:solidFill>
                    <a:schemeClr val="tx1">
                      <a:lumMod val="75000"/>
                      <a:lumOff val="25000"/>
                    </a:schemeClr>
                  </a:solidFill>
                  <a:latin typeface="Century Gothic"/>
                </a:rPr>
                <a:t>Flooded</a:t>
              </a:r>
            </a:p>
          </p:txBody>
        </p:sp>
      </p:grpSp>
      <p:sp>
        <p:nvSpPr>
          <p:cNvPr id="20" name="Text Placeholder 5">
            <a:extLst>
              <a:ext uri="{FF2B5EF4-FFF2-40B4-BE49-F238E27FC236}">
                <a16:creationId xmlns:a16="http://schemas.microsoft.com/office/drawing/2014/main" id="{338355A6-98E7-C3F4-BDDD-28FB15E51157}"/>
              </a:ext>
            </a:extLst>
          </p:cNvPr>
          <p:cNvSpPr txBox="1">
            <a:spLocks/>
          </p:cNvSpPr>
          <p:nvPr/>
        </p:nvSpPr>
        <p:spPr>
          <a:xfrm>
            <a:off x="9240656" y="5431546"/>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Flood Detection</a:t>
            </a:r>
            <a:endParaRPr lang="en-US">
              <a:solidFill>
                <a:schemeClr val="tx1">
                  <a:lumMod val="75000"/>
                  <a:lumOff val="25000"/>
                </a:schemeClr>
              </a:solidFill>
              <a:cs typeface="Calibri"/>
            </a:endParaRPr>
          </a:p>
        </p:txBody>
      </p:sp>
    </p:spTree>
    <p:extLst>
      <p:ext uri="{BB962C8B-B14F-4D97-AF65-F5344CB8AC3E}">
        <p14:creationId xmlns:p14="http://schemas.microsoft.com/office/powerpoint/2010/main" val="94562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Conclusions</a:t>
            </a:r>
            <a:endParaRPr lang="en-US"/>
          </a:p>
        </p:txBody>
      </p:sp>
      <p:sp>
        <p:nvSpPr>
          <p:cNvPr id="2" name="Rectangle: Rounded Corners 1">
            <a:extLst>
              <a:ext uri="{FF2B5EF4-FFF2-40B4-BE49-F238E27FC236}">
                <a16:creationId xmlns:a16="http://schemas.microsoft.com/office/drawing/2014/main" id="{E4AF2436-4DC5-A541-B94B-FC8827524161}"/>
              </a:ext>
            </a:extLst>
          </p:cNvPr>
          <p:cNvSpPr/>
          <p:nvPr/>
        </p:nvSpPr>
        <p:spPr>
          <a:xfrm>
            <a:off x="729830" y="1064411"/>
            <a:ext cx="3580086" cy="1645920"/>
          </a:xfrm>
          <a:prstGeom prst="round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GPM raster rainfall input improves the prediction of flood volume and runoff values </a:t>
            </a:r>
          </a:p>
        </p:txBody>
      </p:sp>
      <p:sp>
        <p:nvSpPr>
          <p:cNvPr id="3" name="Rectangle: Rounded Corners 2">
            <a:extLst>
              <a:ext uri="{FF2B5EF4-FFF2-40B4-BE49-F238E27FC236}">
                <a16:creationId xmlns:a16="http://schemas.microsoft.com/office/drawing/2014/main" id="{9EB27E91-23E6-4D8E-00A5-1E558F8DC507}"/>
              </a:ext>
            </a:extLst>
          </p:cNvPr>
          <p:cNvSpPr/>
          <p:nvPr/>
        </p:nvSpPr>
        <p:spPr>
          <a:xfrm>
            <a:off x="729830" y="2892057"/>
            <a:ext cx="3580086" cy="1645920"/>
          </a:xfrm>
          <a:prstGeom prst="round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More accurate prediction allows for improved resiliency </a:t>
            </a:r>
            <a:endParaRPr lang="en-US"/>
          </a:p>
        </p:txBody>
      </p:sp>
      <p:sp>
        <p:nvSpPr>
          <p:cNvPr id="4" name="Rectangle: Rounded Corners 3">
            <a:extLst>
              <a:ext uri="{FF2B5EF4-FFF2-40B4-BE49-F238E27FC236}">
                <a16:creationId xmlns:a16="http://schemas.microsoft.com/office/drawing/2014/main" id="{0541305B-37D5-92DD-15BF-F6D641015C9A}"/>
              </a:ext>
            </a:extLst>
          </p:cNvPr>
          <p:cNvSpPr/>
          <p:nvPr/>
        </p:nvSpPr>
        <p:spPr>
          <a:xfrm>
            <a:off x="729830" y="4719703"/>
            <a:ext cx="3580086" cy="1645920"/>
          </a:xfrm>
          <a:prstGeom prst="round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Widespread use of a simple urban flood model</a:t>
            </a:r>
            <a:endParaRPr lang="en-US"/>
          </a:p>
        </p:txBody>
      </p:sp>
      <p:pic>
        <p:nvPicPr>
          <p:cNvPr id="6" name="Picture 7">
            <a:extLst>
              <a:ext uri="{FF2B5EF4-FFF2-40B4-BE49-F238E27FC236}">
                <a16:creationId xmlns:a16="http://schemas.microsoft.com/office/drawing/2014/main" id="{88552931-6192-9531-8611-0F889CA75687}"/>
              </a:ext>
            </a:extLst>
          </p:cNvPr>
          <p:cNvPicPr>
            <a:picLocks noChangeAspect="1"/>
          </p:cNvPicPr>
          <p:nvPr/>
        </p:nvPicPr>
        <p:blipFill>
          <a:blip r:embed="rId3"/>
          <a:stretch>
            <a:fillRect/>
          </a:stretch>
        </p:blipFill>
        <p:spPr>
          <a:xfrm>
            <a:off x="4978400" y="1487471"/>
            <a:ext cx="6365460" cy="4225403"/>
          </a:xfrm>
          <a:prstGeom prst="rect">
            <a:avLst/>
          </a:prstGeom>
        </p:spPr>
      </p:pic>
      <p:sp>
        <p:nvSpPr>
          <p:cNvPr id="9" name="Text Placeholder 4">
            <a:extLst>
              <a:ext uri="{FF2B5EF4-FFF2-40B4-BE49-F238E27FC236}">
                <a16:creationId xmlns:a16="http://schemas.microsoft.com/office/drawing/2014/main" id="{ADA4773A-7073-9773-D39B-E99D08B8D17C}"/>
              </a:ext>
            </a:extLst>
          </p:cNvPr>
          <p:cNvSpPr txBox="1">
            <a:spLocks/>
          </p:cNvSpPr>
          <p:nvPr/>
        </p:nvSpPr>
        <p:spPr>
          <a:xfrm>
            <a:off x="7893849" y="5810772"/>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a:solidFill>
                  <a:schemeClr val="tx1">
                    <a:lumMod val="75000"/>
                    <a:lumOff val="25000"/>
                  </a:schemeClr>
                </a:solidFill>
                <a:latin typeface="Century Gothic"/>
              </a:rPr>
              <a:t>Nastya </a:t>
            </a:r>
            <a:r>
              <a:rPr lang="en-US" err="1">
                <a:solidFill>
                  <a:schemeClr val="tx1">
                    <a:lumMod val="75000"/>
                    <a:lumOff val="25000"/>
                  </a:schemeClr>
                </a:solidFill>
                <a:latin typeface="Century Gothic"/>
              </a:rPr>
              <a:t>Dulhiier</a:t>
            </a:r>
            <a:endParaRPr lang="en-US" i="0" u="none" strike="noStrike" kern="1200" cap="none" spc="0" normalizeH="0" baseline="0" noProof="0" err="1">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38022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Errors and Limitations</a:t>
            </a:r>
            <a:endParaRPr lang="en-US"/>
          </a:p>
        </p:txBody>
      </p:sp>
      <p:sp>
        <p:nvSpPr>
          <p:cNvPr id="2" name="Rectangle 1">
            <a:extLst>
              <a:ext uri="{FF2B5EF4-FFF2-40B4-BE49-F238E27FC236}">
                <a16:creationId xmlns:a16="http://schemas.microsoft.com/office/drawing/2014/main" id="{0D263916-A730-3D44-0D32-9086CC0B9EB2}"/>
              </a:ext>
            </a:extLst>
          </p:cNvPr>
          <p:cNvSpPr/>
          <p:nvPr/>
        </p:nvSpPr>
        <p:spPr>
          <a:xfrm>
            <a:off x="2079607" y="981319"/>
            <a:ext cx="8106696" cy="1233948"/>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a:solidFill>
                  <a:schemeClr val="bg1"/>
                </a:solidFill>
                <a:latin typeface="Century Gothic"/>
              </a:rPr>
              <a:t>Challenging to implement as only minimum variables are looked at </a:t>
            </a:r>
            <a:endParaRPr lang="en-US" sz="2400">
              <a:solidFill>
                <a:schemeClr val="bg1"/>
              </a:solidFill>
              <a:ea typeface="+mn-lt"/>
              <a:cs typeface="+mn-lt"/>
            </a:endParaRPr>
          </a:p>
        </p:txBody>
      </p:sp>
      <p:sp>
        <p:nvSpPr>
          <p:cNvPr id="3" name="Rectangle 2">
            <a:extLst>
              <a:ext uri="{FF2B5EF4-FFF2-40B4-BE49-F238E27FC236}">
                <a16:creationId xmlns:a16="http://schemas.microsoft.com/office/drawing/2014/main" id="{8FFAC4FF-05E9-C4DD-8ABF-4A3E8FBF785D}"/>
              </a:ext>
            </a:extLst>
          </p:cNvPr>
          <p:cNvSpPr/>
          <p:nvPr/>
        </p:nvSpPr>
        <p:spPr>
          <a:xfrm>
            <a:off x="2079605" y="2434176"/>
            <a:ext cx="8106696" cy="1233948"/>
          </a:xfrm>
          <a:prstGeom prst="rect">
            <a:avLst/>
          </a:prstGeom>
          <a:solidFill>
            <a:srgbClr val="5F94B8"/>
          </a:solidFill>
          <a:ln>
            <a:solidFill>
              <a:srgbClr val="5F9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entury Gothic"/>
              </a:rPr>
              <a:t>InVEST doesn’t account for hydraulic flow, elevation, sewer infrastructure, fluvial flooding, or social vulnerability</a:t>
            </a:r>
            <a:endParaRPr lang="en-US" sz="2400">
              <a:solidFill>
                <a:schemeClr val="bg1"/>
              </a:solidFill>
              <a:cs typeface="Calibri"/>
            </a:endParaRPr>
          </a:p>
        </p:txBody>
      </p:sp>
      <p:sp>
        <p:nvSpPr>
          <p:cNvPr id="4" name="Rectangle 3">
            <a:extLst>
              <a:ext uri="{FF2B5EF4-FFF2-40B4-BE49-F238E27FC236}">
                <a16:creationId xmlns:a16="http://schemas.microsoft.com/office/drawing/2014/main" id="{BFD64CC0-385F-F1AB-466E-EA4408F11F43}"/>
              </a:ext>
            </a:extLst>
          </p:cNvPr>
          <p:cNvSpPr/>
          <p:nvPr/>
        </p:nvSpPr>
        <p:spPr>
          <a:xfrm>
            <a:off x="2079605" y="3887032"/>
            <a:ext cx="8106696" cy="1233948"/>
          </a:xfrm>
          <a:prstGeom prst="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Century Gothic"/>
              </a:rPr>
              <a:t>GPM's large spatial resolution introduces uncertainty </a:t>
            </a:r>
            <a:endParaRPr lang="en-US"/>
          </a:p>
        </p:txBody>
      </p:sp>
      <p:sp>
        <p:nvSpPr>
          <p:cNvPr id="5" name="Rectangle 4">
            <a:extLst>
              <a:ext uri="{FF2B5EF4-FFF2-40B4-BE49-F238E27FC236}">
                <a16:creationId xmlns:a16="http://schemas.microsoft.com/office/drawing/2014/main" id="{0D8753ED-F6A8-A0ED-CD15-F3CA44CB6EFE}"/>
              </a:ext>
            </a:extLst>
          </p:cNvPr>
          <p:cNvSpPr/>
          <p:nvPr/>
        </p:nvSpPr>
        <p:spPr>
          <a:xfrm>
            <a:off x="2079605" y="5339889"/>
            <a:ext cx="8106696" cy="1233948"/>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Century Gothic"/>
              </a:rPr>
              <a:t>Changes in curve number and impervious surfaces (values used could be incorrect)</a:t>
            </a:r>
            <a:endParaRPr lang="en-US" sz="2400">
              <a:solidFill>
                <a:schemeClr val="bg1"/>
              </a:solidFill>
            </a:endParaRPr>
          </a:p>
        </p:txBody>
      </p:sp>
      <p:sp>
        <p:nvSpPr>
          <p:cNvPr id="6" name="Arrow: Right 5">
            <a:extLst>
              <a:ext uri="{FF2B5EF4-FFF2-40B4-BE49-F238E27FC236}">
                <a16:creationId xmlns:a16="http://schemas.microsoft.com/office/drawing/2014/main" id="{D176356C-F282-4A40-B70B-4110B371D79B}"/>
              </a:ext>
            </a:extLst>
          </p:cNvPr>
          <p:cNvSpPr/>
          <p:nvPr/>
        </p:nvSpPr>
        <p:spPr>
          <a:xfrm>
            <a:off x="374431" y="1257956"/>
            <a:ext cx="1563413" cy="676603"/>
          </a:xfrm>
          <a:prstGeom prst="rightArrow">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E207B98-6274-F2FB-05D5-3DA3611949AC}"/>
              </a:ext>
            </a:extLst>
          </p:cNvPr>
          <p:cNvSpPr/>
          <p:nvPr/>
        </p:nvSpPr>
        <p:spPr>
          <a:xfrm>
            <a:off x="374431" y="2709697"/>
            <a:ext cx="1563413" cy="676603"/>
          </a:xfrm>
          <a:prstGeom prst="rightArrow">
            <a:avLst/>
          </a:prstGeom>
          <a:solidFill>
            <a:srgbClr val="5F94B8"/>
          </a:solidFill>
          <a:ln>
            <a:solidFill>
              <a:srgbClr val="5F9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8DD4D14-3A34-00D1-D719-353ED7FB6E66}"/>
              </a:ext>
            </a:extLst>
          </p:cNvPr>
          <p:cNvSpPr/>
          <p:nvPr/>
        </p:nvSpPr>
        <p:spPr>
          <a:xfrm>
            <a:off x="374431" y="4168007"/>
            <a:ext cx="1563413" cy="676603"/>
          </a:xfrm>
          <a:prstGeom prst="rightArrow">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F36EFA8-5FF5-0255-F642-5A227E69AA32}"/>
              </a:ext>
            </a:extLst>
          </p:cNvPr>
          <p:cNvSpPr/>
          <p:nvPr/>
        </p:nvSpPr>
        <p:spPr>
          <a:xfrm>
            <a:off x="374430" y="5619749"/>
            <a:ext cx="1563413" cy="676603"/>
          </a:xfrm>
          <a:prstGeom prst="rightArrow">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41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Urban Flooding</a:t>
            </a:r>
            <a:endParaRPr lang="en-US"/>
          </a:p>
        </p:txBody>
      </p:sp>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8291026" y="3794975"/>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err="1">
                <a:solidFill>
                  <a:schemeClr val="tx1">
                    <a:lumMod val="75000"/>
                    <a:lumOff val="25000"/>
                  </a:schemeClr>
                </a:solidFill>
                <a:latin typeface="Century Gothic"/>
              </a:rPr>
              <a:t>Unspalsh</a:t>
            </a:r>
            <a:r>
              <a:rPr lang="en-US">
                <a:solidFill>
                  <a:schemeClr val="tx1">
                    <a:lumMod val="75000"/>
                    <a:lumOff val="25000"/>
                  </a:schemeClr>
                </a:solidFill>
                <a:latin typeface="Century Gothic"/>
              </a:rPr>
              <a:t> Stock Photos</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10" name="Arrow: Bent-Up 9">
            <a:extLst>
              <a:ext uri="{FF2B5EF4-FFF2-40B4-BE49-F238E27FC236}">
                <a16:creationId xmlns:a16="http://schemas.microsoft.com/office/drawing/2014/main" id="{228457F4-F4E6-2BE9-214C-6E41CBE2DE8F}"/>
              </a:ext>
            </a:extLst>
          </p:cNvPr>
          <p:cNvSpPr/>
          <p:nvPr/>
        </p:nvSpPr>
        <p:spPr>
          <a:xfrm rot="5400000">
            <a:off x="612739" y="1205845"/>
            <a:ext cx="801278" cy="644165"/>
          </a:xfrm>
          <a:prstGeom prst="bentUpArrow">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746546-5939-8351-3617-16CA8F6BE4E8}"/>
              </a:ext>
            </a:extLst>
          </p:cNvPr>
          <p:cNvSpPr/>
          <p:nvPr/>
        </p:nvSpPr>
        <p:spPr>
          <a:xfrm>
            <a:off x="3928" y="4571999"/>
            <a:ext cx="12207710" cy="557752"/>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entury Gothic"/>
                <a:cs typeface="Calibri"/>
              </a:rPr>
              <a:t>Impacts of Urban Flooding</a:t>
            </a:r>
            <a:endParaRPr lang="en-US" sz="2400" b="1">
              <a:latin typeface="Century Gothic"/>
            </a:endParaRPr>
          </a:p>
        </p:txBody>
      </p:sp>
      <p:sp>
        <p:nvSpPr>
          <p:cNvPr id="15" name="Rectangle: Rounded Corners 14">
            <a:extLst>
              <a:ext uri="{FF2B5EF4-FFF2-40B4-BE49-F238E27FC236}">
                <a16:creationId xmlns:a16="http://schemas.microsoft.com/office/drawing/2014/main" id="{7519D8A5-C995-EFA5-D0D2-7D73BED69B95}"/>
              </a:ext>
            </a:extLst>
          </p:cNvPr>
          <p:cNvSpPr/>
          <p:nvPr/>
        </p:nvSpPr>
        <p:spPr>
          <a:xfrm>
            <a:off x="1013381"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a:cs typeface="Calibri"/>
              </a:rPr>
              <a:t>Infrastructure</a:t>
            </a:r>
            <a:endParaRPr lang="en-US" b="1">
              <a:latin typeface="Century Gothic"/>
            </a:endParaRPr>
          </a:p>
        </p:txBody>
      </p:sp>
      <p:sp>
        <p:nvSpPr>
          <p:cNvPr id="16" name="Rectangle: Rounded Corners 15">
            <a:extLst>
              <a:ext uri="{FF2B5EF4-FFF2-40B4-BE49-F238E27FC236}">
                <a16:creationId xmlns:a16="http://schemas.microsoft.com/office/drawing/2014/main" id="{C05DEFAA-3B8E-85B5-966D-84BA923058E8}"/>
              </a:ext>
            </a:extLst>
          </p:cNvPr>
          <p:cNvSpPr/>
          <p:nvPr/>
        </p:nvSpPr>
        <p:spPr>
          <a:xfrm>
            <a:off x="3660742"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Ecosystems</a:t>
            </a:r>
            <a:endParaRPr lang="en-US" b="1"/>
          </a:p>
        </p:txBody>
      </p:sp>
      <p:sp>
        <p:nvSpPr>
          <p:cNvPr id="17" name="Rectangle: Rounded Corners 16">
            <a:extLst>
              <a:ext uri="{FF2B5EF4-FFF2-40B4-BE49-F238E27FC236}">
                <a16:creationId xmlns:a16="http://schemas.microsoft.com/office/drawing/2014/main" id="{39F70558-9B65-CBB3-10CE-19A6C0109D9F}"/>
              </a:ext>
            </a:extLst>
          </p:cNvPr>
          <p:cNvSpPr/>
          <p:nvPr/>
        </p:nvSpPr>
        <p:spPr>
          <a:xfrm>
            <a:off x="6237402"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Contamination</a:t>
            </a:r>
            <a:endParaRPr lang="en-US" b="1"/>
          </a:p>
        </p:txBody>
      </p:sp>
      <p:sp>
        <p:nvSpPr>
          <p:cNvPr id="18" name="Rectangle: Rounded Corners 17">
            <a:extLst>
              <a:ext uri="{FF2B5EF4-FFF2-40B4-BE49-F238E27FC236}">
                <a16:creationId xmlns:a16="http://schemas.microsoft.com/office/drawing/2014/main" id="{8A174D67-DC3F-BB78-D8B5-F8022059FB4D}"/>
              </a:ext>
            </a:extLst>
          </p:cNvPr>
          <p:cNvSpPr/>
          <p:nvPr/>
        </p:nvSpPr>
        <p:spPr>
          <a:xfrm>
            <a:off x="8892618" y="5432196"/>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Economic Issues</a:t>
            </a:r>
            <a:endParaRPr lang="en-US" b="1"/>
          </a:p>
        </p:txBody>
      </p:sp>
      <p:sp>
        <p:nvSpPr>
          <p:cNvPr id="19" name="TextBox 18">
            <a:extLst>
              <a:ext uri="{FF2B5EF4-FFF2-40B4-BE49-F238E27FC236}">
                <a16:creationId xmlns:a16="http://schemas.microsoft.com/office/drawing/2014/main" id="{754056F9-6C23-7415-D2CC-FD4C623D6C36}"/>
              </a:ext>
            </a:extLst>
          </p:cNvPr>
          <p:cNvSpPr txBox="1"/>
          <p:nvPr/>
        </p:nvSpPr>
        <p:spPr>
          <a:xfrm>
            <a:off x="1455821" y="1205164"/>
            <a:ext cx="4427620" cy="2802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b="1">
                <a:solidFill>
                  <a:schemeClr val="tx1">
                    <a:lumMod val="75000"/>
                    <a:lumOff val="25000"/>
                  </a:schemeClr>
                </a:solidFill>
                <a:latin typeface="Century Gothic"/>
              </a:rPr>
              <a:t>floodwater</a:t>
            </a:r>
            <a:r>
              <a:rPr lang="en-US" sz="2400">
                <a:solidFill>
                  <a:schemeClr val="tx1">
                    <a:lumMod val="75000"/>
                    <a:lumOff val="25000"/>
                  </a:schemeClr>
                </a:solidFill>
                <a:latin typeface="Century Gothic"/>
              </a:rPr>
              <a:t> accumulation resulting from an influx of stormwater which </a:t>
            </a:r>
            <a:r>
              <a:rPr lang="en-US" sz="2400" b="1">
                <a:solidFill>
                  <a:schemeClr val="tx1">
                    <a:lumMod val="75000"/>
                    <a:lumOff val="25000"/>
                  </a:schemeClr>
                </a:solidFill>
                <a:latin typeface="Century Gothic"/>
              </a:rPr>
              <a:t>exceeds the drainage system</a:t>
            </a:r>
            <a:r>
              <a:rPr lang="en-US" sz="2400">
                <a:solidFill>
                  <a:schemeClr val="tx1">
                    <a:lumMod val="75000"/>
                    <a:lumOff val="25000"/>
                  </a:schemeClr>
                </a:solidFill>
                <a:latin typeface="Century Gothic"/>
              </a:rPr>
              <a:t> capacity to move water</a:t>
            </a:r>
            <a:endParaRPr lang="en-US">
              <a:solidFill>
                <a:schemeClr val="tx1">
                  <a:lumMod val="75000"/>
                  <a:lumOff val="25000"/>
                </a:schemeClr>
              </a:solidFill>
              <a:cs typeface="Calibri" panose="020F0502020204030204"/>
            </a:endParaRPr>
          </a:p>
        </p:txBody>
      </p:sp>
      <p:pic>
        <p:nvPicPr>
          <p:cNvPr id="4" name="Picture 4" descr="A picture containing sky, outdoor, boat, power shovel&#10;&#10;Description automatically generated">
            <a:extLst>
              <a:ext uri="{FF2B5EF4-FFF2-40B4-BE49-F238E27FC236}">
                <a16:creationId xmlns:a16="http://schemas.microsoft.com/office/drawing/2014/main" id="{9C45D257-11D1-9AFD-DFDB-9657F5881C26}"/>
              </a:ext>
            </a:extLst>
          </p:cNvPr>
          <p:cNvPicPr>
            <a:picLocks noChangeAspect="1"/>
          </p:cNvPicPr>
          <p:nvPr/>
        </p:nvPicPr>
        <p:blipFill>
          <a:blip r:embed="rId3"/>
          <a:stretch>
            <a:fillRect/>
          </a:stretch>
        </p:blipFill>
        <p:spPr>
          <a:xfrm>
            <a:off x="7113039" y="749218"/>
            <a:ext cx="4526782" cy="3018027"/>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2037924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Future Work</a:t>
            </a:r>
            <a:endParaRPr lang="en-US"/>
          </a:p>
        </p:txBody>
      </p:sp>
      <p:sp>
        <p:nvSpPr>
          <p:cNvPr id="2" name="Oval 1">
            <a:extLst>
              <a:ext uri="{FF2B5EF4-FFF2-40B4-BE49-F238E27FC236}">
                <a16:creationId xmlns:a16="http://schemas.microsoft.com/office/drawing/2014/main" id="{A9779E4F-65F9-52FE-E582-DD09E42FA3C9}"/>
              </a:ext>
            </a:extLst>
          </p:cNvPr>
          <p:cNvSpPr/>
          <p:nvPr/>
        </p:nvSpPr>
        <p:spPr>
          <a:xfrm>
            <a:off x="161925" y="1618155"/>
            <a:ext cx="2844800" cy="274637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Downscaling GPM and using higher resolution precipitation input </a:t>
            </a:r>
            <a:endParaRPr lang="en-US" sz="2000">
              <a:latin typeface="Century Gothic"/>
            </a:endParaRPr>
          </a:p>
        </p:txBody>
      </p:sp>
      <p:sp>
        <p:nvSpPr>
          <p:cNvPr id="3" name="Oval 2">
            <a:extLst>
              <a:ext uri="{FF2B5EF4-FFF2-40B4-BE49-F238E27FC236}">
                <a16:creationId xmlns:a16="http://schemas.microsoft.com/office/drawing/2014/main" id="{3BD9A667-DF1D-6602-C423-30DAA6A03257}"/>
              </a:ext>
            </a:extLst>
          </p:cNvPr>
          <p:cNvSpPr/>
          <p:nvPr/>
        </p:nvSpPr>
        <p:spPr>
          <a:xfrm>
            <a:off x="3167063" y="1618155"/>
            <a:ext cx="2844800" cy="274637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Incorporating infiltration calculations </a:t>
            </a:r>
            <a:endParaRPr lang="en-US"/>
          </a:p>
        </p:txBody>
      </p:sp>
      <p:sp>
        <p:nvSpPr>
          <p:cNvPr id="4" name="Oval 3">
            <a:extLst>
              <a:ext uri="{FF2B5EF4-FFF2-40B4-BE49-F238E27FC236}">
                <a16:creationId xmlns:a16="http://schemas.microsoft.com/office/drawing/2014/main" id="{649BF56F-014C-F807-867D-E3840673830D}"/>
              </a:ext>
            </a:extLst>
          </p:cNvPr>
          <p:cNvSpPr/>
          <p:nvPr/>
        </p:nvSpPr>
        <p:spPr>
          <a:xfrm>
            <a:off x="6172200" y="1618155"/>
            <a:ext cx="2844800" cy="2746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More in-depth validation </a:t>
            </a:r>
            <a:endParaRPr lang="en-US" sz="2000"/>
          </a:p>
        </p:txBody>
      </p:sp>
      <p:sp>
        <p:nvSpPr>
          <p:cNvPr id="5" name="Oval 4">
            <a:extLst>
              <a:ext uri="{FF2B5EF4-FFF2-40B4-BE49-F238E27FC236}">
                <a16:creationId xmlns:a16="http://schemas.microsoft.com/office/drawing/2014/main" id="{74229615-4047-E450-B89A-8BA6FD78364A}"/>
              </a:ext>
            </a:extLst>
          </p:cNvPr>
          <p:cNvSpPr/>
          <p:nvPr/>
        </p:nvSpPr>
        <p:spPr>
          <a:xfrm>
            <a:off x="9177338" y="1618155"/>
            <a:ext cx="2844800" cy="274637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Application in other locations </a:t>
            </a:r>
            <a:endParaRPr lang="en-US">
              <a:latin typeface="Century Gothic"/>
              <a:cs typeface="Calibri"/>
            </a:endParaRPr>
          </a:p>
        </p:txBody>
      </p:sp>
    </p:spTree>
    <p:extLst>
      <p:ext uri="{BB962C8B-B14F-4D97-AF65-F5344CB8AC3E}">
        <p14:creationId xmlns:p14="http://schemas.microsoft.com/office/powerpoint/2010/main" val="328396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99917" y="1241564"/>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defRPr/>
            </a:pPr>
            <a:r>
              <a:rPr lang="en-US" i="1" dirty="0">
                <a:latin typeface="Century Gothic"/>
              </a:rPr>
              <a:t>Advisors: </a:t>
            </a:r>
            <a:endParaRPr lang="en-US" i="1" dirty="0"/>
          </a:p>
          <a:p>
            <a:pPr marL="342900" indent="-342900">
              <a:lnSpc>
                <a:spcPct val="100000"/>
              </a:lnSpc>
              <a:spcBef>
                <a:spcPts val="0"/>
              </a:spcBef>
              <a:spcAft>
                <a:spcPts val="600"/>
              </a:spcAft>
              <a:buChar char="•"/>
              <a:defRPr/>
            </a:pPr>
            <a:r>
              <a:rPr lang="en-US" dirty="0">
                <a:solidFill>
                  <a:schemeClr val="accent1">
                    <a:lumMod val="75000"/>
                  </a:schemeClr>
                </a:solidFill>
                <a:latin typeface="Century Gothic"/>
              </a:rPr>
              <a:t> </a:t>
            </a:r>
            <a:r>
              <a:rPr lang="en-US" dirty="0">
                <a:latin typeface="Century Gothic"/>
              </a:rPr>
              <a:t>Dr. Venkataraman Lakshmi, University of Virginia</a:t>
            </a:r>
            <a:endParaRPr lang="en-US" b="0" i="0" u="none" strike="noStrike" kern="1200" cap="none" spc="0" normalizeH="0" baseline="0" noProof="0" dirty="0">
              <a:ln>
                <a:noFill/>
              </a:ln>
              <a:effectLst/>
              <a:uLnTx/>
              <a:uFillTx/>
            </a:endParaRPr>
          </a:p>
          <a:p>
            <a:pPr marL="342900" indent="-342900">
              <a:lnSpc>
                <a:spcPct val="100000"/>
              </a:lnSpc>
              <a:spcBef>
                <a:spcPts val="0"/>
              </a:spcBef>
              <a:spcAft>
                <a:spcPts val="600"/>
              </a:spcAft>
              <a:buChar char="•"/>
              <a:defRPr/>
            </a:pPr>
            <a:r>
              <a:rPr lang="en-US" dirty="0">
                <a:solidFill>
                  <a:schemeClr val="accent1">
                    <a:lumMod val="75000"/>
                  </a:schemeClr>
                </a:solidFill>
                <a:latin typeface="Century Gothic"/>
              </a:rPr>
              <a:t> </a:t>
            </a:r>
            <a:r>
              <a:rPr lang="en-US" dirty="0">
                <a:latin typeface="Century Gothic"/>
              </a:rPr>
              <a:t>Dr. Kenton Ross, NASA Langley Research Center</a:t>
            </a:r>
            <a:endParaRPr lang="en-US" b="0" i="0" u="none" strike="noStrike" kern="1200" cap="none" spc="0" normalizeH="0" baseline="0" noProof="0" dirty="0">
              <a:ln>
                <a:noFill/>
              </a:ln>
              <a:effectLst/>
              <a:uLnTx/>
              <a:uFillTx/>
            </a:endParaRP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lang="en-US" i="1" dirty="0">
                <a:latin typeface="Century Gothic"/>
              </a:rPr>
              <a:t>DEVELOP Fellows: </a:t>
            </a:r>
          </a:p>
          <a:p>
            <a:pPr marL="342900" indent="-342900">
              <a:lnSpc>
                <a:spcPct val="100000"/>
              </a:lnSpc>
              <a:spcBef>
                <a:spcPts val="0"/>
              </a:spcBef>
              <a:spcAft>
                <a:spcPts val="600"/>
              </a:spcAft>
              <a:buChar char="•"/>
              <a:defRPr/>
            </a:pPr>
            <a:r>
              <a:rPr lang="en-US" dirty="0">
                <a:latin typeface="Century Gothic"/>
              </a:rPr>
              <a:t>Caroline Williams – Node Fellow</a:t>
            </a:r>
          </a:p>
          <a:p>
            <a:pPr marL="342900" indent="-342900">
              <a:lnSpc>
                <a:spcPct val="100000"/>
              </a:lnSpc>
              <a:spcBef>
                <a:spcPts val="0"/>
              </a:spcBef>
              <a:spcAft>
                <a:spcPts val="600"/>
              </a:spcAft>
              <a:buChar char="•"/>
              <a:defRPr/>
            </a:pPr>
            <a:r>
              <a:rPr lang="en-US" dirty="0">
                <a:latin typeface="Century Gothic"/>
              </a:rPr>
              <a:t>Laramie Plott – PC Fellow</a:t>
            </a:r>
          </a:p>
          <a:p>
            <a:pPr marL="342900" indent="-342900">
              <a:lnSpc>
                <a:spcPct val="100000"/>
              </a:lnSpc>
              <a:spcBef>
                <a:spcPts val="0"/>
              </a:spcBef>
              <a:spcAft>
                <a:spcPts val="600"/>
              </a:spcAft>
              <a:buChar char="•"/>
              <a:defRPr/>
            </a:pPr>
            <a:r>
              <a:rPr lang="en-US" dirty="0">
                <a:latin typeface="Century Gothic"/>
              </a:rPr>
              <a:t>Cecil Byles – PC Fellow </a:t>
            </a: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lang="en-US" dirty="0">
                <a:latin typeface="Century Gothic"/>
              </a:rPr>
              <a:t>We would like to thank the MA Disasters team from who we gathered data and information regarding the original </a:t>
            </a:r>
            <a:r>
              <a:rPr lang="en-US" dirty="0" err="1">
                <a:latin typeface="Century Gothic"/>
              </a:rPr>
              <a:t>InVEST</a:t>
            </a:r>
            <a:r>
              <a:rPr lang="en-US" dirty="0">
                <a:latin typeface="Century Gothic"/>
              </a:rPr>
              <a:t> model. </a:t>
            </a: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kumimoji="0" lang="en-US" b="0" i="0" u="none" strike="noStrike" kern="1200" cap="none" spc="0" normalizeH="0" baseline="0" noProof="0" dirty="0">
                <a:ln>
                  <a:noFill/>
                </a:ln>
                <a:effectLst/>
                <a:uLnTx/>
                <a:uFillTx/>
                <a:latin typeface="Century Gothic"/>
              </a:rPr>
              <a:t>This material contains modified Copernicus Sentinel data (</a:t>
            </a:r>
            <a:r>
              <a:rPr lang="en-US" dirty="0">
                <a:latin typeface="Century Gothic"/>
              </a:rPr>
              <a:t>2019</a:t>
            </a:r>
            <a:r>
              <a:rPr kumimoji="0" lang="en-US" b="0" i="0" u="none" strike="noStrike" kern="1200" cap="none" spc="0" normalizeH="0" baseline="0" noProof="0" dirty="0">
                <a:ln>
                  <a:noFill/>
                </a:ln>
                <a:effectLst/>
                <a:uLnTx/>
                <a:uFillTx/>
                <a:latin typeface="Century Gothic"/>
              </a:rPr>
              <a:t>), processed by ESA.</a:t>
            </a:r>
            <a:r>
              <a:rPr lang="en-US" dirty="0">
                <a:latin typeface="Century Gothic"/>
              </a:rPr>
              <a:t> </a:t>
            </a:r>
            <a:endParaRPr lang="en-US"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81960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Datasets Used</a:t>
            </a:r>
            <a:endParaRPr lang="en-US" sz="4000">
              <a:solidFill>
                <a:srgbClr val="236F99"/>
              </a:solidFill>
              <a:latin typeface="Century Gothic"/>
            </a:endParaRPr>
          </a:p>
        </p:txBody>
      </p:sp>
      <p:graphicFrame>
        <p:nvGraphicFramePr>
          <p:cNvPr id="3" name="Table 2">
            <a:extLst>
              <a:ext uri="{FF2B5EF4-FFF2-40B4-BE49-F238E27FC236}">
                <a16:creationId xmlns:a16="http://schemas.microsoft.com/office/drawing/2014/main" id="{FAB0F463-549E-7C44-AC14-1C6D6EA5F72C}"/>
              </a:ext>
            </a:extLst>
          </p:cNvPr>
          <p:cNvGraphicFramePr>
            <a:graphicFrameLocks noGrp="1"/>
          </p:cNvGraphicFramePr>
          <p:nvPr/>
        </p:nvGraphicFramePr>
        <p:xfrm>
          <a:off x="751040" y="1107014"/>
          <a:ext cx="10510617" cy="5120640"/>
        </p:xfrm>
        <a:graphic>
          <a:graphicData uri="http://schemas.openxmlformats.org/drawingml/2006/table">
            <a:tbl>
              <a:tblPr firstRow="1" bandRow="1">
                <a:tableStyleId>{5C22544A-7EE6-4342-B048-85BDC9FD1C3A}</a:tableStyleId>
              </a:tblPr>
              <a:tblGrid>
                <a:gridCol w="3544956">
                  <a:extLst>
                    <a:ext uri="{9D8B030D-6E8A-4147-A177-3AD203B41FA5}">
                      <a16:colId xmlns:a16="http://schemas.microsoft.com/office/drawing/2014/main" val="4038964090"/>
                    </a:ext>
                  </a:extLst>
                </a:gridCol>
                <a:gridCol w="2599082">
                  <a:extLst>
                    <a:ext uri="{9D8B030D-6E8A-4147-A177-3AD203B41FA5}">
                      <a16:colId xmlns:a16="http://schemas.microsoft.com/office/drawing/2014/main" val="4212902832"/>
                    </a:ext>
                  </a:extLst>
                </a:gridCol>
                <a:gridCol w="1142995">
                  <a:extLst>
                    <a:ext uri="{9D8B030D-6E8A-4147-A177-3AD203B41FA5}">
                      <a16:colId xmlns:a16="http://schemas.microsoft.com/office/drawing/2014/main" val="1752304385"/>
                    </a:ext>
                  </a:extLst>
                </a:gridCol>
                <a:gridCol w="1457737">
                  <a:extLst>
                    <a:ext uri="{9D8B030D-6E8A-4147-A177-3AD203B41FA5}">
                      <a16:colId xmlns:a16="http://schemas.microsoft.com/office/drawing/2014/main" val="1034383760"/>
                    </a:ext>
                  </a:extLst>
                </a:gridCol>
                <a:gridCol w="1765847">
                  <a:extLst>
                    <a:ext uri="{9D8B030D-6E8A-4147-A177-3AD203B41FA5}">
                      <a16:colId xmlns:a16="http://schemas.microsoft.com/office/drawing/2014/main" val="1748924812"/>
                    </a:ext>
                  </a:extLst>
                </a:gridCol>
              </a:tblGrid>
              <a:tr h="190500">
                <a:tc>
                  <a:txBody>
                    <a:bodyPr/>
                    <a:lstStyle/>
                    <a:p>
                      <a:pPr fontAlgn="t"/>
                      <a:endParaRPr lang="en-US" sz="1400">
                        <a:effectLst/>
                        <a:latin typeface="Century Gothic"/>
                      </a:endParaRPr>
                    </a:p>
                    <a:p>
                      <a:pPr rtl="0" fontAlgn="base"/>
                      <a:r>
                        <a:rPr lang="en-US" sz="1400">
                          <a:effectLst/>
                          <a:latin typeface="Century Gothic"/>
                        </a:rPr>
                        <a:t>Dataset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Purpose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Date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Source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Resolution  </a:t>
                      </a:r>
                    </a:p>
                  </a:txBody>
                  <a:tcPr>
                    <a:solidFill>
                      <a:srgbClr val="236F99"/>
                    </a:solidFill>
                  </a:tcPr>
                </a:tc>
                <a:extLst>
                  <a:ext uri="{0D108BD9-81ED-4DB2-BD59-A6C34878D82A}">
                    <a16:rowId xmlns:a16="http://schemas.microsoft.com/office/drawing/2014/main" val="693073951"/>
                  </a:ext>
                </a:extLst>
              </a:tr>
              <a:tr h="190500">
                <a:tc>
                  <a:txBody>
                    <a:bodyPr/>
                    <a:lstStyle/>
                    <a:p>
                      <a:pPr fontAlgn="t"/>
                      <a:endParaRPr lang="en-US" sz="1400">
                        <a:effectLst/>
                        <a:latin typeface="Century Gothic"/>
                      </a:endParaRPr>
                    </a:p>
                    <a:p>
                      <a:pPr lvl="0">
                        <a:buNone/>
                      </a:pPr>
                      <a:r>
                        <a:rPr lang="en-US" sz="1400" b="0" i="0" u="none" strike="noStrike" noProof="0">
                          <a:effectLst/>
                          <a:latin typeface="Century Gothic"/>
                        </a:rPr>
                        <a:t>GPM IMERG Final Precipitation L3 1 day 0.1 degree x 0.1 degree V06</a:t>
                      </a:r>
                      <a:endParaRPr lang="en-US" sz="1400">
                        <a:latin typeface="Century Gothic"/>
                      </a:endParaRPr>
                    </a:p>
                  </a:txBody>
                  <a:tcPr/>
                </a:tc>
                <a:tc>
                  <a:txBody>
                    <a:bodyPr/>
                    <a:lstStyle/>
                    <a:p>
                      <a:pPr fontAlgn="t"/>
                      <a:endParaRPr lang="en-US" sz="1400">
                        <a:effectLst/>
                        <a:latin typeface="Century Gothic"/>
                      </a:endParaRPr>
                    </a:p>
                    <a:p>
                      <a:pPr rtl="0" fontAlgn="base"/>
                      <a:r>
                        <a:rPr lang="en-US" sz="1400">
                          <a:effectLst/>
                          <a:latin typeface="Century Gothic"/>
                        </a:rPr>
                        <a:t>Precipitation  </a:t>
                      </a:r>
                    </a:p>
                  </a:txBody>
                  <a:tcPr/>
                </a:tc>
                <a:tc>
                  <a:txBody>
                    <a:bodyPr/>
                    <a:lstStyle/>
                    <a:p>
                      <a:pPr fontAlgn="t"/>
                      <a:endParaRPr lang="en-US" sz="1400">
                        <a:effectLst/>
                        <a:latin typeface="Century Gothic"/>
                      </a:endParaRPr>
                    </a:p>
                    <a:p>
                      <a:pPr rtl="0" fontAlgn="base"/>
                      <a:r>
                        <a:rPr lang="en-US" sz="1400">
                          <a:effectLst/>
                          <a:latin typeface="Century Gothic"/>
                        </a:rPr>
                        <a:t>2017, 2019 </a:t>
                      </a:r>
                    </a:p>
                  </a:txBody>
                  <a:tcPr/>
                </a:tc>
                <a:tc>
                  <a:txBody>
                    <a:bodyPr/>
                    <a:lstStyle/>
                    <a:p>
                      <a:pPr fontAlgn="t"/>
                      <a:endParaRPr lang="en-US" sz="1400">
                        <a:effectLst/>
                        <a:latin typeface="Century Gothic"/>
                      </a:endParaRPr>
                    </a:p>
                    <a:p>
                      <a:pPr lvl="0" rtl="0">
                        <a:buNone/>
                      </a:pPr>
                      <a:r>
                        <a:rPr lang="en-US" sz="1400">
                          <a:effectLst/>
                          <a:latin typeface="Century Gothic"/>
                          <a:hlinkClick r:id="rId3"/>
                        </a:rPr>
                        <a:t>NASA GES DISC</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0.1x0.1 degrees </a:t>
                      </a:r>
                    </a:p>
                  </a:txBody>
                  <a:tcPr/>
                </a:tc>
                <a:extLst>
                  <a:ext uri="{0D108BD9-81ED-4DB2-BD59-A6C34878D82A}">
                    <a16:rowId xmlns:a16="http://schemas.microsoft.com/office/drawing/2014/main" val="3137720036"/>
                  </a:ext>
                </a:extLst>
              </a:tr>
              <a:tr h="190500">
                <a:tc>
                  <a:txBody>
                    <a:bodyPr/>
                    <a:lstStyle/>
                    <a:p>
                      <a:pPr fontAlgn="t"/>
                      <a:endParaRPr lang="en-US" sz="1400">
                        <a:effectLst/>
                        <a:latin typeface="Century Gothic"/>
                      </a:endParaRPr>
                    </a:p>
                    <a:p>
                      <a:pPr rtl="0" fontAlgn="base"/>
                      <a:r>
                        <a:rPr lang="en-US" sz="1400">
                          <a:effectLst/>
                          <a:latin typeface="Century Gothic"/>
                        </a:rPr>
                        <a:t>USGS 2019 USA National Land Cover Dataset  </a:t>
                      </a:r>
                    </a:p>
                  </a:txBody>
                  <a:tcPr/>
                </a:tc>
                <a:tc>
                  <a:txBody>
                    <a:bodyPr/>
                    <a:lstStyle/>
                    <a:p>
                      <a:pPr fontAlgn="t"/>
                      <a:endParaRPr lang="en-US" sz="1400">
                        <a:effectLst/>
                        <a:latin typeface="Century Gothic"/>
                      </a:endParaRPr>
                    </a:p>
                    <a:p>
                      <a:pPr rtl="0" fontAlgn="base"/>
                      <a:r>
                        <a:rPr lang="en-US" sz="1400">
                          <a:effectLst/>
                          <a:latin typeface="Century Gothic"/>
                        </a:rPr>
                        <a:t>Land Cover </a:t>
                      </a:r>
                    </a:p>
                  </a:txBody>
                  <a:tcPr/>
                </a:tc>
                <a:tc>
                  <a:txBody>
                    <a:bodyPr/>
                    <a:lstStyle/>
                    <a:p>
                      <a:pPr fontAlgn="t"/>
                      <a:endParaRPr lang="en-US" sz="1400">
                        <a:effectLst/>
                        <a:latin typeface="Century Gothic"/>
                      </a:endParaRPr>
                    </a:p>
                    <a:p>
                      <a:pPr rtl="0" fontAlgn="base"/>
                      <a:r>
                        <a:rPr lang="en-US" sz="1400">
                          <a:effectLst/>
                          <a:latin typeface="Century Gothic"/>
                        </a:rPr>
                        <a:t>2019  </a:t>
                      </a:r>
                    </a:p>
                  </a:txBody>
                  <a:tcPr/>
                </a:tc>
                <a:tc>
                  <a:txBody>
                    <a:bodyPr/>
                    <a:lstStyle/>
                    <a:p>
                      <a:pPr fontAlgn="t"/>
                      <a:endParaRPr lang="en-US" sz="1400">
                        <a:effectLst/>
                        <a:latin typeface="Century Gothic"/>
                      </a:endParaRPr>
                    </a:p>
                    <a:p>
                      <a:pPr rtl="0" fontAlgn="base"/>
                      <a:r>
                        <a:rPr lang="en-US" sz="1400">
                          <a:effectLst/>
                          <a:latin typeface="Century Gothic"/>
                          <a:hlinkClick r:id="rId4"/>
                        </a:rPr>
                        <a:t>USGS</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30m x30m </a:t>
                      </a:r>
                    </a:p>
                  </a:txBody>
                  <a:tcPr/>
                </a:tc>
                <a:extLst>
                  <a:ext uri="{0D108BD9-81ED-4DB2-BD59-A6C34878D82A}">
                    <a16:rowId xmlns:a16="http://schemas.microsoft.com/office/drawing/2014/main" val="2196389610"/>
                  </a:ext>
                </a:extLst>
              </a:tr>
              <a:tr h="190500">
                <a:tc>
                  <a:txBody>
                    <a:bodyPr/>
                    <a:lstStyle/>
                    <a:p>
                      <a:pPr fontAlgn="t"/>
                      <a:endParaRPr lang="en-US" sz="1400">
                        <a:effectLst/>
                        <a:latin typeface="Century Gothic"/>
                      </a:endParaRPr>
                    </a:p>
                    <a:p>
                      <a:pPr rtl="0" fontAlgn="base"/>
                      <a:r>
                        <a:rPr lang="en-US" sz="1400">
                          <a:effectLst/>
                          <a:latin typeface="Century Gothic"/>
                        </a:rPr>
                        <a:t>USDA Gridded Soil Survey Geographic Soil Type and drainage class dataset </a:t>
                      </a:r>
                    </a:p>
                    <a:p>
                      <a:pPr rtl="0" fontAlgn="base"/>
                      <a:endParaRPr lang="en-US" sz="1400">
                        <a:effectLst/>
                        <a:latin typeface="Century Gothic"/>
                      </a:endParaRPr>
                    </a:p>
                  </a:txBody>
                  <a:tcPr/>
                </a:tc>
                <a:tc>
                  <a:txBody>
                    <a:bodyPr/>
                    <a:lstStyle/>
                    <a:p>
                      <a:pPr fontAlgn="t"/>
                      <a:endParaRPr lang="en-US" sz="1400">
                        <a:effectLst/>
                        <a:latin typeface="Century Gothic"/>
                      </a:endParaRPr>
                    </a:p>
                    <a:p>
                      <a:pPr rtl="0" fontAlgn="base"/>
                      <a:r>
                        <a:rPr lang="en-US" sz="1400">
                          <a:effectLst/>
                          <a:latin typeface="Century Gothic"/>
                        </a:rPr>
                        <a:t>Soil Groups  </a:t>
                      </a:r>
                    </a:p>
                  </a:txBody>
                  <a:tcPr/>
                </a:tc>
                <a:tc>
                  <a:txBody>
                    <a:bodyPr/>
                    <a:lstStyle/>
                    <a:p>
                      <a:pPr fontAlgn="t"/>
                      <a:endParaRPr lang="en-US" sz="1400">
                        <a:effectLst/>
                        <a:latin typeface="Century Gothic"/>
                      </a:endParaRPr>
                    </a:p>
                    <a:p>
                      <a:pPr rtl="0" fontAlgn="base"/>
                      <a:r>
                        <a:rPr lang="en-US" sz="1400">
                          <a:effectLst/>
                          <a:latin typeface="Century Gothic"/>
                        </a:rPr>
                        <a:t>2019 </a:t>
                      </a:r>
                    </a:p>
                  </a:txBody>
                  <a:tcPr/>
                </a:tc>
                <a:tc>
                  <a:txBody>
                    <a:bodyPr/>
                    <a:lstStyle/>
                    <a:p>
                      <a:pPr fontAlgn="t"/>
                      <a:endParaRPr lang="en-US" sz="1400">
                        <a:effectLst/>
                        <a:latin typeface="Century Gothic"/>
                      </a:endParaRPr>
                    </a:p>
                    <a:p>
                      <a:pPr rtl="0" fontAlgn="base"/>
                      <a:r>
                        <a:rPr lang="en-US" sz="1400">
                          <a:effectLst/>
                          <a:latin typeface="Century Gothic"/>
                          <a:hlinkClick r:id="rId5"/>
                        </a:rPr>
                        <a:t>USDA</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10m x 10m </a:t>
                      </a:r>
                    </a:p>
                  </a:txBody>
                  <a:tcPr/>
                </a:tc>
                <a:extLst>
                  <a:ext uri="{0D108BD9-81ED-4DB2-BD59-A6C34878D82A}">
                    <a16:rowId xmlns:a16="http://schemas.microsoft.com/office/drawing/2014/main" val="597923280"/>
                  </a:ext>
                </a:extLst>
              </a:tr>
              <a:tr h="190500">
                <a:tc>
                  <a:txBody>
                    <a:bodyPr/>
                    <a:lstStyle/>
                    <a:p>
                      <a:pPr lvl="0">
                        <a:buNone/>
                      </a:pPr>
                      <a:r>
                        <a:rPr lang="en-US" sz="1400" b="0" i="0" u="none" strike="noStrike" noProof="0">
                          <a:effectLst/>
                          <a:latin typeface="Century Gothic"/>
                        </a:rPr>
                        <a:t>Estimation of Direct Runoff from Storm Rainfall</a:t>
                      </a:r>
                      <a:endParaRPr lang="en-US" sz="1400">
                        <a:latin typeface="Century Gothic"/>
                      </a:endParaRPr>
                    </a:p>
                  </a:txBody>
                  <a:tcPr/>
                </a:tc>
                <a:tc>
                  <a:txBody>
                    <a:bodyPr/>
                    <a:lstStyle/>
                    <a:p>
                      <a:pPr lvl="0">
                        <a:buNone/>
                      </a:pPr>
                      <a:r>
                        <a:rPr lang="en-US" sz="1400">
                          <a:effectLst/>
                          <a:latin typeface="Century Gothic"/>
                        </a:rPr>
                        <a:t>Curve Number</a:t>
                      </a:r>
                    </a:p>
                  </a:txBody>
                  <a:tcPr/>
                </a:tc>
                <a:tc>
                  <a:txBody>
                    <a:bodyPr/>
                    <a:lstStyle/>
                    <a:p>
                      <a:pPr lvl="0">
                        <a:buNone/>
                      </a:pPr>
                      <a:r>
                        <a:rPr lang="en-US" sz="1400">
                          <a:effectLst/>
                          <a:latin typeface="Century Gothic"/>
                        </a:rPr>
                        <a:t>2004</a:t>
                      </a:r>
                    </a:p>
                  </a:txBody>
                  <a:tcPr/>
                </a:tc>
                <a:tc>
                  <a:txBody>
                    <a:bodyPr/>
                    <a:lstStyle/>
                    <a:p>
                      <a:pPr lvl="0">
                        <a:buNone/>
                      </a:pPr>
                      <a:r>
                        <a:rPr lang="en-US" sz="1400">
                          <a:effectLst/>
                          <a:latin typeface="Century Gothic"/>
                          <a:hlinkClick r:id="rId6"/>
                        </a:rPr>
                        <a:t>USDA</a:t>
                      </a:r>
                      <a:endParaRPr lang="en-US" sz="1400">
                        <a:effectLst/>
                        <a:latin typeface="Century Gothic"/>
                      </a:endParaRPr>
                    </a:p>
                  </a:txBody>
                  <a:tcPr/>
                </a:tc>
                <a:tc>
                  <a:txBody>
                    <a:bodyPr/>
                    <a:lstStyle/>
                    <a:p>
                      <a:pPr lvl="0">
                        <a:buNone/>
                      </a:pPr>
                      <a:r>
                        <a:rPr lang="en-US" sz="1400">
                          <a:effectLst/>
                          <a:latin typeface="Century Gothic"/>
                        </a:rPr>
                        <a:t>n/a</a:t>
                      </a:r>
                    </a:p>
                  </a:txBody>
                  <a:tcPr/>
                </a:tc>
                <a:extLst>
                  <a:ext uri="{0D108BD9-81ED-4DB2-BD59-A6C34878D82A}">
                    <a16:rowId xmlns:a16="http://schemas.microsoft.com/office/drawing/2014/main" val="3648849539"/>
                  </a:ext>
                </a:extLst>
              </a:tr>
              <a:tr h="190500">
                <a:tc>
                  <a:txBody>
                    <a:bodyPr/>
                    <a:lstStyle/>
                    <a:p>
                      <a:pPr fontAlgn="t"/>
                      <a:endParaRPr lang="en-US" sz="1400">
                        <a:effectLst/>
                        <a:latin typeface="Century Gothic"/>
                      </a:endParaRPr>
                    </a:p>
                    <a:p>
                      <a:pPr rtl="0" fontAlgn="base"/>
                      <a:r>
                        <a:rPr lang="en-US" sz="1400">
                          <a:effectLst/>
                          <a:latin typeface="Century Gothic"/>
                        </a:rPr>
                        <a:t>USGS National Elevation Dataset 3D Elevation Program, 1/3</a:t>
                      </a:r>
                      <a:r>
                        <a:rPr lang="en-US" sz="1400" baseline="30000">
                          <a:effectLst/>
                          <a:latin typeface="Century Gothic"/>
                        </a:rPr>
                        <a:t>rd</a:t>
                      </a:r>
                      <a:r>
                        <a:rPr lang="en-US" sz="1400">
                          <a:effectLst/>
                          <a:latin typeface="Century Gothic"/>
                        </a:rPr>
                        <a:t> arc-second digital elevation model  </a:t>
                      </a:r>
                    </a:p>
                  </a:txBody>
                  <a:tcPr/>
                </a:tc>
                <a:tc>
                  <a:txBody>
                    <a:bodyPr/>
                    <a:lstStyle/>
                    <a:p>
                      <a:pPr fontAlgn="t"/>
                      <a:endParaRPr lang="en-US" sz="1400">
                        <a:effectLst/>
                        <a:latin typeface="Century Gothic"/>
                      </a:endParaRPr>
                    </a:p>
                    <a:p>
                      <a:pPr rtl="0" fontAlgn="base"/>
                      <a:r>
                        <a:rPr lang="en-US" sz="1400">
                          <a:effectLst/>
                          <a:latin typeface="Century Gothic"/>
                        </a:rPr>
                        <a:t>DEM for watershed delineation  </a:t>
                      </a:r>
                    </a:p>
                  </a:txBody>
                  <a:tcPr/>
                </a:tc>
                <a:tc>
                  <a:txBody>
                    <a:bodyPr/>
                    <a:lstStyle/>
                    <a:p>
                      <a:pPr fontAlgn="t"/>
                      <a:endParaRPr lang="en-US" sz="1400">
                        <a:effectLst/>
                        <a:latin typeface="Century Gothic"/>
                      </a:endParaRPr>
                    </a:p>
                    <a:p>
                      <a:pPr rtl="0" fontAlgn="base"/>
                      <a:r>
                        <a:rPr lang="en-US" sz="1400">
                          <a:effectLst/>
                          <a:latin typeface="Century Gothic"/>
                        </a:rPr>
                        <a:t>2020 </a:t>
                      </a:r>
                    </a:p>
                  </a:txBody>
                  <a:tcPr/>
                </a:tc>
                <a:tc>
                  <a:txBody>
                    <a:bodyPr/>
                    <a:lstStyle/>
                    <a:p>
                      <a:pPr fontAlgn="t"/>
                      <a:endParaRPr lang="en-US" sz="1400">
                        <a:effectLst/>
                        <a:latin typeface="Century Gothic"/>
                      </a:endParaRPr>
                    </a:p>
                    <a:p>
                      <a:pPr rtl="0" fontAlgn="base"/>
                      <a:r>
                        <a:rPr lang="en-US" sz="1400">
                          <a:effectLst/>
                          <a:latin typeface="Century Gothic"/>
                          <a:hlinkClick r:id="rId7"/>
                        </a:rPr>
                        <a:t>USGS</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10m x 10m </a:t>
                      </a:r>
                    </a:p>
                  </a:txBody>
                  <a:tcPr/>
                </a:tc>
                <a:extLst>
                  <a:ext uri="{0D108BD9-81ED-4DB2-BD59-A6C34878D82A}">
                    <a16:rowId xmlns:a16="http://schemas.microsoft.com/office/drawing/2014/main" val="2648848138"/>
                  </a:ext>
                </a:extLst>
              </a:tr>
              <a:tr h="190500">
                <a:tc>
                  <a:txBody>
                    <a:bodyPr/>
                    <a:lstStyle/>
                    <a:p>
                      <a:pPr lvl="0">
                        <a:buNone/>
                      </a:pPr>
                      <a:r>
                        <a:rPr lang="en-US" sz="1400" b="0" i="0" u="none" strike="noStrike" noProof="0">
                          <a:effectLst/>
                          <a:latin typeface="Century Gothic"/>
                        </a:rPr>
                        <a:t>Sentinel-1 SAR GRD: C-band Synthetic Aperture Radar Ground Range Detected</a:t>
                      </a:r>
                    </a:p>
                  </a:txBody>
                  <a:tcPr/>
                </a:tc>
                <a:tc>
                  <a:txBody>
                    <a:bodyPr/>
                    <a:lstStyle/>
                    <a:p>
                      <a:pPr lvl="0">
                        <a:buNone/>
                      </a:pPr>
                      <a:r>
                        <a:rPr lang="en-US" sz="1400" b="0" i="0" u="none" strike="noStrike" noProof="0">
                          <a:effectLst/>
                          <a:latin typeface="Century Gothic"/>
                        </a:rPr>
                        <a:t>SAR images for validation</a:t>
                      </a:r>
                    </a:p>
                  </a:txBody>
                  <a:tcPr/>
                </a:tc>
                <a:tc>
                  <a:txBody>
                    <a:bodyPr/>
                    <a:lstStyle/>
                    <a:p>
                      <a:pPr lvl="0">
                        <a:buNone/>
                      </a:pPr>
                      <a:r>
                        <a:rPr lang="en-US" sz="1400" b="0" i="0" u="none" strike="noStrike" noProof="0">
                          <a:effectLst/>
                          <a:latin typeface="Century Gothic"/>
                        </a:rPr>
                        <a:t>2017, 2019</a:t>
                      </a:r>
                    </a:p>
                  </a:txBody>
                  <a:tcPr/>
                </a:tc>
                <a:tc>
                  <a:txBody>
                    <a:bodyPr/>
                    <a:lstStyle/>
                    <a:p>
                      <a:pPr lvl="0">
                        <a:buNone/>
                      </a:pPr>
                      <a:r>
                        <a:rPr lang="en-US" sz="1400" b="0" i="0" u="none" strike="noStrike" noProof="0">
                          <a:effectLst/>
                          <a:latin typeface="Century Gothic"/>
                        </a:rPr>
                        <a:t>ESA/Google Earth Engine</a:t>
                      </a:r>
                    </a:p>
                  </a:txBody>
                  <a:tcPr/>
                </a:tc>
                <a:tc>
                  <a:txBody>
                    <a:bodyPr/>
                    <a:lstStyle/>
                    <a:p>
                      <a:pPr lvl="0">
                        <a:buNone/>
                      </a:pPr>
                      <a:r>
                        <a:rPr lang="en-US" sz="1400">
                          <a:effectLst/>
                          <a:latin typeface="Century Gothic"/>
                        </a:rPr>
                        <a:t>10m x 10m</a:t>
                      </a:r>
                    </a:p>
                  </a:txBody>
                  <a:tcPr/>
                </a:tc>
                <a:extLst>
                  <a:ext uri="{0D108BD9-81ED-4DB2-BD59-A6C34878D82A}">
                    <a16:rowId xmlns:a16="http://schemas.microsoft.com/office/drawing/2014/main" val="4041665603"/>
                  </a:ext>
                </a:extLst>
              </a:tr>
            </a:tbl>
          </a:graphicData>
        </a:graphic>
      </p:graphicFrame>
    </p:spTree>
    <p:extLst>
      <p:ext uri="{BB962C8B-B14F-4D97-AF65-F5344CB8AC3E}">
        <p14:creationId xmlns:p14="http://schemas.microsoft.com/office/powerpoint/2010/main" val="1436411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Model Outputs</a:t>
            </a:r>
            <a:endParaRPr lang="en-US"/>
          </a:p>
        </p:txBody>
      </p:sp>
      <p:sp>
        <p:nvSpPr>
          <p:cNvPr id="5" name="Rectangle: Rounded Corners 4">
            <a:extLst>
              <a:ext uri="{FF2B5EF4-FFF2-40B4-BE49-F238E27FC236}">
                <a16:creationId xmlns:a16="http://schemas.microsoft.com/office/drawing/2014/main" id="{9752B81A-975B-5B30-1187-12D7D34DF83B}"/>
              </a:ext>
            </a:extLst>
          </p:cNvPr>
          <p:cNvSpPr/>
          <p:nvPr/>
        </p:nvSpPr>
        <p:spPr>
          <a:xfrm>
            <a:off x="705356" y="941618"/>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Runoff per pixel</a:t>
            </a:r>
          </a:p>
          <a:p>
            <a:pPr algn="ctr"/>
            <a:r>
              <a:rPr lang="en-US">
                <a:latin typeface="Century Gothic"/>
                <a:cs typeface="Calibri"/>
              </a:rPr>
              <a:t>(Q in mm)</a:t>
            </a:r>
            <a:endParaRPr lang="en-US">
              <a:latin typeface="Century Gothic"/>
            </a:endParaRPr>
          </a:p>
        </p:txBody>
      </p:sp>
      <p:sp>
        <p:nvSpPr>
          <p:cNvPr id="6" name="Isosceles Triangle 5">
            <a:extLst>
              <a:ext uri="{FF2B5EF4-FFF2-40B4-BE49-F238E27FC236}">
                <a16:creationId xmlns:a16="http://schemas.microsoft.com/office/drawing/2014/main" id="{BFD27FCF-E3BC-BADE-4BA7-39082C1951AD}"/>
              </a:ext>
            </a:extLst>
          </p:cNvPr>
          <p:cNvSpPr/>
          <p:nvPr/>
        </p:nvSpPr>
        <p:spPr>
          <a:xfrm rot="5400000">
            <a:off x="3767328" y="1278706"/>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9BB3130-3CD5-FE83-578D-7DC1F999556B}"/>
              </a:ext>
            </a:extLst>
          </p:cNvPr>
          <p:cNvSpPr/>
          <p:nvPr/>
        </p:nvSpPr>
        <p:spPr>
          <a:xfrm>
            <a:off x="4451229" y="941618"/>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err="1">
                <a:latin typeface="Century Gothic"/>
                <a:cs typeface="Calibri"/>
              </a:rPr>
              <a:t>S</a:t>
            </a:r>
            <a:r>
              <a:rPr lang="en-US" i="1" baseline="-25000" err="1">
                <a:latin typeface="Century Gothic"/>
                <a:cs typeface="Calibri"/>
              </a:rPr>
              <a:t>max,i</a:t>
            </a:r>
            <a:r>
              <a:rPr lang="en-US">
                <a:latin typeface="Century Gothic"/>
                <a:cs typeface="Calibri"/>
              </a:rPr>
              <a:t> = (25400/</a:t>
            </a:r>
            <a:r>
              <a:rPr lang="en-US" i="1" err="1">
                <a:latin typeface="Century Gothic"/>
                <a:cs typeface="Calibri"/>
              </a:rPr>
              <a:t>CN</a:t>
            </a:r>
            <a:r>
              <a:rPr lang="en-US" i="1" baseline="-25000" err="1">
                <a:latin typeface="Century Gothic"/>
                <a:cs typeface="Calibri"/>
              </a:rPr>
              <a:t>i</a:t>
            </a:r>
            <a:r>
              <a:rPr lang="en-US">
                <a:latin typeface="Century Gothic"/>
                <a:cs typeface="Calibri"/>
              </a:rPr>
              <a:t>) - 254</a:t>
            </a:r>
          </a:p>
          <a:p>
            <a:pPr algn="ctr"/>
            <a:r>
              <a:rPr lang="en-US" i="1" err="1">
                <a:latin typeface="Century Gothic"/>
                <a:cs typeface="Calibri"/>
              </a:rPr>
              <a:t>Q</a:t>
            </a:r>
            <a:r>
              <a:rPr lang="en-US" i="1" baseline="-25000" err="1">
                <a:latin typeface="Century Gothic"/>
                <a:cs typeface="Calibri"/>
              </a:rPr>
              <a:t>p,i</a:t>
            </a:r>
            <a:r>
              <a:rPr lang="en-US">
                <a:latin typeface="Century Gothic"/>
                <a:cs typeface="Calibri"/>
              </a:rPr>
              <a:t>= {(P-</a:t>
            </a:r>
            <a:r>
              <a:rPr lang="en-US" i="1" err="1">
                <a:latin typeface="Century Gothic"/>
                <a:cs typeface="Calibri"/>
              </a:rPr>
              <a:t>YS</a:t>
            </a:r>
            <a:r>
              <a:rPr lang="en-US" i="1" baseline="-25000" err="1">
                <a:latin typeface="Century Gothic"/>
                <a:cs typeface="Calibri"/>
              </a:rPr>
              <a:t>max,i</a:t>
            </a:r>
            <a:r>
              <a:rPr lang="en-US">
                <a:latin typeface="Century Gothic"/>
                <a:cs typeface="Calibri"/>
              </a:rPr>
              <a:t>)2/</a:t>
            </a:r>
          </a:p>
          <a:p>
            <a:pPr algn="ctr"/>
            <a:r>
              <a:rPr lang="en-US">
                <a:latin typeface="Century Gothic"/>
                <a:cs typeface="Calibri"/>
              </a:rPr>
              <a:t>(</a:t>
            </a:r>
            <a:r>
              <a:rPr lang="en-US" i="1">
                <a:latin typeface="Century Gothic"/>
                <a:cs typeface="Calibri"/>
              </a:rPr>
              <a:t>P</a:t>
            </a:r>
            <a:r>
              <a:rPr lang="en-US">
                <a:latin typeface="Century Gothic"/>
                <a:cs typeface="Calibri"/>
              </a:rPr>
              <a:t>+[1-</a:t>
            </a:r>
            <a:r>
              <a:rPr lang="en-US" i="1">
                <a:latin typeface="Century Gothic"/>
                <a:cs typeface="Calibri"/>
              </a:rPr>
              <a:t>Y</a:t>
            </a:r>
            <a:r>
              <a:rPr lang="en-US">
                <a:latin typeface="Century Gothic"/>
                <a:cs typeface="Calibri"/>
              </a:rPr>
              <a:t>]</a:t>
            </a:r>
            <a:r>
              <a:rPr lang="en-US" i="1" err="1">
                <a:latin typeface="Century Gothic"/>
                <a:cs typeface="Calibri"/>
              </a:rPr>
              <a:t>S</a:t>
            </a:r>
            <a:r>
              <a:rPr lang="en-US" i="1" baseline="-25000" err="1">
                <a:latin typeface="Century Gothic"/>
                <a:cs typeface="Calibri"/>
              </a:rPr>
              <a:t>max,i</a:t>
            </a:r>
            <a:r>
              <a:rPr lang="en-US">
                <a:latin typeface="Century Gothic"/>
                <a:cs typeface="Calibri"/>
              </a:rPr>
              <a:t>)}</a:t>
            </a:r>
            <a:endParaRPr lang="en-US"/>
          </a:p>
        </p:txBody>
      </p:sp>
      <p:sp>
        <p:nvSpPr>
          <p:cNvPr id="10" name="Rectangle: Rounded Corners 9">
            <a:extLst>
              <a:ext uri="{FF2B5EF4-FFF2-40B4-BE49-F238E27FC236}">
                <a16:creationId xmlns:a16="http://schemas.microsoft.com/office/drawing/2014/main" id="{C76F6D02-4960-3A32-590E-1F6597E6322C}"/>
              </a:ext>
            </a:extLst>
          </p:cNvPr>
          <p:cNvSpPr/>
          <p:nvPr/>
        </p:nvSpPr>
        <p:spPr>
          <a:xfrm>
            <a:off x="8197102" y="939307"/>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values per pixel across entire AOI</a:t>
            </a:r>
            <a:endParaRPr lang="en-US">
              <a:latin typeface="Century Gothic"/>
            </a:endParaRPr>
          </a:p>
        </p:txBody>
      </p:sp>
      <p:sp>
        <p:nvSpPr>
          <p:cNvPr id="13" name="Isosceles Triangle 12">
            <a:extLst>
              <a:ext uri="{FF2B5EF4-FFF2-40B4-BE49-F238E27FC236}">
                <a16:creationId xmlns:a16="http://schemas.microsoft.com/office/drawing/2014/main" id="{560F532D-2E7E-D259-F959-810E8A4E6D14}"/>
              </a:ext>
            </a:extLst>
          </p:cNvPr>
          <p:cNvSpPr/>
          <p:nvPr/>
        </p:nvSpPr>
        <p:spPr>
          <a:xfrm rot="5400000">
            <a:off x="7502948" y="1275483"/>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0E5E4-BD8F-2FB1-EB77-FC6DBF19BC0A}"/>
              </a:ext>
            </a:extLst>
          </p:cNvPr>
          <p:cNvSpPr/>
          <p:nvPr/>
        </p:nvSpPr>
        <p:spPr>
          <a:xfrm>
            <a:off x="705356"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a:t>
            </a:r>
            <a:endParaRPr lang="en-US"/>
          </a:p>
        </p:txBody>
      </p:sp>
      <p:sp>
        <p:nvSpPr>
          <p:cNvPr id="15" name="Isosceles Triangle 14">
            <a:extLst>
              <a:ext uri="{FF2B5EF4-FFF2-40B4-BE49-F238E27FC236}">
                <a16:creationId xmlns:a16="http://schemas.microsoft.com/office/drawing/2014/main" id="{2A160CDD-848C-0107-DE86-E3C6EEED39D2}"/>
              </a:ext>
            </a:extLst>
          </p:cNvPr>
          <p:cNvSpPr/>
          <p:nvPr/>
        </p:nvSpPr>
        <p:spPr>
          <a:xfrm rot="5400000">
            <a:off x="3765929" y="2740122"/>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77C9144-3325-2429-3BC8-6C4AF7405747}"/>
              </a:ext>
            </a:extLst>
          </p:cNvPr>
          <p:cNvSpPr/>
          <p:nvPr/>
        </p:nvSpPr>
        <p:spPr>
          <a:xfrm>
            <a:off x="4453128"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a:latin typeface="Century Gothic"/>
              </a:rPr>
              <a:t>R</a:t>
            </a:r>
            <a:r>
              <a:rPr lang="en-US" i="1" baseline="-25000">
                <a:latin typeface="Century Gothic"/>
              </a:rPr>
              <a:t>i</a:t>
            </a:r>
            <a:r>
              <a:rPr lang="en-US">
                <a:latin typeface="Century Gothic"/>
              </a:rPr>
              <a:t> = </a:t>
            </a:r>
            <a:r>
              <a:rPr lang="en-US" i="1">
                <a:latin typeface="Century Gothic"/>
              </a:rPr>
              <a:t>1 – (</a:t>
            </a:r>
            <a:r>
              <a:rPr lang="en-US" i="1" err="1">
                <a:latin typeface="Century Gothic"/>
              </a:rPr>
              <a:t>Q</a:t>
            </a:r>
            <a:r>
              <a:rPr lang="en-US" i="1" baseline="-25000" err="1">
                <a:latin typeface="Century Gothic"/>
              </a:rPr>
              <a:t>p,i</a:t>
            </a:r>
            <a:r>
              <a:rPr lang="en-US" i="1">
                <a:latin typeface="Century Gothic"/>
              </a:rPr>
              <a:t>/P)</a:t>
            </a:r>
            <a:endParaRPr lang="en-US" i="1">
              <a:latin typeface="Century Gothic"/>
              <a:cs typeface="Calibri"/>
            </a:endParaRPr>
          </a:p>
        </p:txBody>
      </p:sp>
      <p:sp>
        <p:nvSpPr>
          <p:cNvPr id="17" name="Rectangle: Rounded Corners 16">
            <a:extLst>
              <a:ext uri="{FF2B5EF4-FFF2-40B4-BE49-F238E27FC236}">
                <a16:creationId xmlns:a16="http://schemas.microsoft.com/office/drawing/2014/main" id="{85D070AE-ACC5-34F6-5A89-8288520B5A89}"/>
              </a:ext>
            </a:extLst>
          </p:cNvPr>
          <p:cNvSpPr/>
          <p:nvPr/>
        </p:nvSpPr>
        <p:spPr>
          <a:xfrm>
            <a:off x="8193024" y="2403946"/>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runoff values per pixel across entire AOI</a:t>
            </a:r>
            <a:endParaRPr lang="en-US">
              <a:latin typeface="Century Gothic"/>
            </a:endParaRPr>
          </a:p>
        </p:txBody>
      </p:sp>
      <p:sp>
        <p:nvSpPr>
          <p:cNvPr id="18" name="Isosceles Triangle 17">
            <a:extLst>
              <a:ext uri="{FF2B5EF4-FFF2-40B4-BE49-F238E27FC236}">
                <a16:creationId xmlns:a16="http://schemas.microsoft.com/office/drawing/2014/main" id="{8AEADF01-281A-A423-E164-F386278E4E06}"/>
              </a:ext>
            </a:extLst>
          </p:cNvPr>
          <p:cNvSpPr/>
          <p:nvPr/>
        </p:nvSpPr>
        <p:spPr>
          <a:xfrm rot="5400000">
            <a:off x="7507224" y="2743200"/>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E1BF97C-78A6-E803-F898-7AFC7A186F27}"/>
              </a:ext>
            </a:extLst>
          </p:cNvPr>
          <p:cNvSpPr/>
          <p:nvPr/>
        </p:nvSpPr>
        <p:spPr>
          <a:xfrm>
            <a:off x="705356"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 (m</a:t>
            </a:r>
            <a:r>
              <a:rPr lang="en-US" baseline="30000">
                <a:latin typeface="Century Gothic"/>
                <a:cs typeface="Calibri"/>
              </a:rPr>
              <a:t>3</a:t>
            </a:r>
            <a:r>
              <a:rPr lang="en-US">
                <a:latin typeface="Century Gothic"/>
                <a:cs typeface="Calibri"/>
              </a:rPr>
              <a:t>)</a:t>
            </a:r>
            <a:endParaRPr lang="en-US"/>
          </a:p>
        </p:txBody>
      </p:sp>
      <p:sp>
        <p:nvSpPr>
          <p:cNvPr id="23" name="Isosceles Triangle 22">
            <a:extLst>
              <a:ext uri="{FF2B5EF4-FFF2-40B4-BE49-F238E27FC236}">
                <a16:creationId xmlns:a16="http://schemas.microsoft.com/office/drawing/2014/main" id="{20B17404-2F72-BCBD-458F-2A3A8E17E79A}"/>
              </a:ext>
            </a:extLst>
          </p:cNvPr>
          <p:cNvSpPr/>
          <p:nvPr/>
        </p:nvSpPr>
        <p:spPr>
          <a:xfrm rot="5400000">
            <a:off x="3767879" y="4201010"/>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9E0BCB-FA70-6AD5-426C-D70E425D593B}"/>
              </a:ext>
            </a:extLst>
          </p:cNvPr>
          <p:cNvSpPr/>
          <p:nvPr/>
        </p:nvSpPr>
        <p:spPr>
          <a:xfrm>
            <a:off x="4457041"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a:latin typeface="Century Gothic"/>
              <a:cs typeface="Calibri"/>
            </a:endParaRPr>
          </a:p>
          <a:p>
            <a:pPr algn="ctr"/>
            <a:r>
              <a:rPr lang="en-US" i="1">
                <a:latin typeface="Century Gothic"/>
                <a:cs typeface="Calibri"/>
              </a:rPr>
              <a:t>R_m3</a:t>
            </a:r>
            <a:r>
              <a:rPr lang="en-US" i="1" baseline="-25000">
                <a:latin typeface="Century Gothic"/>
                <a:cs typeface="Calibri"/>
              </a:rPr>
              <a:t>i</a:t>
            </a:r>
            <a:r>
              <a:rPr lang="en-US">
                <a:latin typeface="Century Gothic"/>
                <a:cs typeface="Calibri"/>
              </a:rPr>
              <a:t> = </a:t>
            </a:r>
            <a:r>
              <a:rPr lang="en-US" i="1">
                <a:latin typeface="Century Gothic"/>
                <a:cs typeface="Calibri"/>
              </a:rPr>
              <a:t>Ri </a:t>
            </a:r>
            <a:r>
              <a:rPr lang="en-US">
                <a:latin typeface="Century Gothic"/>
                <a:cs typeface="Calibri"/>
              </a:rPr>
              <a:t>* </a:t>
            </a:r>
            <a:r>
              <a:rPr lang="en-US" i="1">
                <a:latin typeface="Century Gothic"/>
                <a:cs typeface="Calibri"/>
              </a:rPr>
              <a:t>P </a:t>
            </a:r>
            <a:r>
              <a:rPr lang="en-US">
                <a:latin typeface="Century Gothic"/>
                <a:cs typeface="Calibri"/>
              </a:rPr>
              <a:t>* </a:t>
            </a:r>
            <a:r>
              <a:rPr lang="en-US" i="1">
                <a:latin typeface="Century Gothic"/>
                <a:cs typeface="Calibri"/>
              </a:rPr>
              <a:t>pixel area</a:t>
            </a:r>
            <a:r>
              <a:rPr lang="en-US">
                <a:latin typeface="Century Gothic"/>
                <a:cs typeface="Calibri"/>
              </a:rPr>
              <a:t> * 10</a:t>
            </a:r>
            <a:r>
              <a:rPr lang="en-US" baseline="30000">
                <a:latin typeface="Century Gothic"/>
                <a:cs typeface="Calibri"/>
              </a:rPr>
              <a:t> -3</a:t>
            </a:r>
            <a:endParaRPr lang="en-US" baseline="30000">
              <a:ea typeface="+mn-lt"/>
              <a:cs typeface="+mn-lt"/>
            </a:endParaRPr>
          </a:p>
          <a:p>
            <a:pPr algn="ctr"/>
            <a:endParaRPr lang="en-US">
              <a:latin typeface="Century Gothic"/>
              <a:cs typeface="Calibri"/>
            </a:endParaRPr>
          </a:p>
        </p:txBody>
      </p:sp>
      <p:sp>
        <p:nvSpPr>
          <p:cNvPr id="25" name="Rectangle: Rounded Corners 24">
            <a:extLst>
              <a:ext uri="{FF2B5EF4-FFF2-40B4-BE49-F238E27FC236}">
                <a16:creationId xmlns:a16="http://schemas.microsoft.com/office/drawing/2014/main" id="{DD3708CE-3EB1-D362-BBEB-B70F4BBD6CC6}"/>
              </a:ext>
            </a:extLst>
          </p:cNvPr>
          <p:cNvSpPr/>
          <p:nvPr/>
        </p:nvSpPr>
        <p:spPr>
          <a:xfrm>
            <a:off x="8193024" y="3868585"/>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runoff values in m</a:t>
            </a:r>
            <a:r>
              <a:rPr lang="en-US" baseline="30000">
                <a:latin typeface="Century Gothic"/>
                <a:cs typeface="Calibri"/>
              </a:rPr>
              <a:t>3</a:t>
            </a:r>
            <a:r>
              <a:rPr lang="en-US">
                <a:latin typeface="Century Gothic"/>
                <a:cs typeface="Calibri"/>
              </a:rPr>
              <a:t> per pixel across entire AOI</a:t>
            </a:r>
            <a:endParaRPr lang="en-US">
              <a:latin typeface="Century Gothic"/>
            </a:endParaRPr>
          </a:p>
        </p:txBody>
      </p:sp>
      <p:sp>
        <p:nvSpPr>
          <p:cNvPr id="26" name="Isosceles Triangle 25">
            <a:extLst>
              <a:ext uri="{FF2B5EF4-FFF2-40B4-BE49-F238E27FC236}">
                <a16:creationId xmlns:a16="http://schemas.microsoft.com/office/drawing/2014/main" id="{EFB450D7-19B0-F69C-49B4-B6C0DE1D8333}"/>
              </a:ext>
            </a:extLst>
          </p:cNvPr>
          <p:cNvSpPr/>
          <p:nvPr/>
        </p:nvSpPr>
        <p:spPr>
          <a:xfrm rot="5400000">
            <a:off x="7507224" y="4195327"/>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FE511F5-672A-DAAF-D8AD-DFFBA4C2DF5C}"/>
              </a:ext>
            </a:extLst>
          </p:cNvPr>
          <p:cNvSpPr/>
          <p:nvPr/>
        </p:nvSpPr>
        <p:spPr>
          <a:xfrm>
            <a:off x="695734" y="5342401"/>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Risk Service</a:t>
            </a:r>
            <a:endParaRPr lang="en-US"/>
          </a:p>
        </p:txBody>
      </p:sp>
      <p:sp>
        <p:nvSpPr>
          <p:cNvPr id="37" name="Isosceles Triangle 36">
            <a:extLst>
              <a:ext uri="{FF2B5EF4-FFF2-40B4-BE49-F238E27FC236}">
                <a16:creationId xmlns:a16="http://schemas.microsoft.com/office/drawing/2014/main" id="{F740AE41-5812-DFF0-D310-E8DA0025C0CF}"/>
              </a:ext>
            </a:extLst>
          </p:cNvPr>
          <p:cNvSpPr/>
          <p:nvPr/>
        </p:nvSpPr>
        <p:spPr>
          <a:xfrm rot="5400000">
            <a:off x="3767328" y="5706978"/>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C2ED5B2-1A83-0716-BD8D-CCC606F7E5AE}"/>
              </a:ext>
            </a:extLst>
          </p:cNvPr>
          <p:cNvSpPr/>
          <p:nvPr/>
        </p:nvSpPr>
        <p:spPr>
          <a:xfrm>
            <a:off x="4453128"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Includes the average runoff retention, sum of retention volumes, and flood volume per sub watershed </a:t>
            </a:r>
          </a:p>
        </p:txBody>
      </p:sp>
      <p:sp>
        <p:nvSpPr>
          <p:cNvPr id="39" name="Rectangle: Rounded Corners 38">
            <a:extLst>
              <a:ext uri="{FF2B5EF4-FFF2-40B4-BE49-F238E27FC236}">
                <a16:creationId xmlns:a16="http://schemas.microsoft.com/office/drawing/2014/main" id="{2972E36B-F759-4D76-9A56-18D394847AC0}"/>
              </a:ext>
            </a:extLst>
          </p:cNvPr>
          <p:cNvSpPr/>
          <p:nvPr/>
        </p:nvSpPr>
        <p:spPr>
          <a:xfrm>
            <a:off x="8193024"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Shapefile</a:t>
            </a:r>
            <a:endParaRPr lang="en-US">
              <a:cs typeface="Calibri" panose="020F0502020204030204"/>
            </a:endParaRPr>
          </a:p>
        </p:txBody>
      </p:sp>
      <p:sp>
        <p:nvSpPr>
          <p:cNvPr id="40" name="Isosceles Triangle 39">
            <a:extLst>
              <a:ext uri="{FF2B5EF4-FFF2-40B4-BE49-F238E27FC236}">
                <a16:creationId xmlns:a16="http://schemas.microsoft.com/office/drawing/2014/main" id="{BEF7FF5E-5EBB-C10B-0023-209B64CD657B}"/>
              </a:ext>
            </a:extLst>
          </p:cNvPr>
          <p:cNvSpPr/>
          <p:nvPr/>
        </p:nvSpPr>
        <p:spPr>
          <a:xfrm rot="5400000">
            <a:off x="7502948" y="5706977"/>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88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8F0C2E4-A780-9945-886D-14E22DB02ECB}"/>
              </a:ext>
            </a:extLst>
          </p:cNvPr>
          <p:cNvSpPr/>
          <p:nvPr/>
        </p:nvSpPr>
        <p:spPr>
          <a:xfrm>
            <a:off x="1509889" y="1763889"/>
            <a:ext cx="9480176" cy="31208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7CBDF"/>
              </a:solidFill>
              <a:cs typeface="Calibri"/>
            </a:endParaRP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endParaRPr lang="en-US" sz="4000"/>
          </a:p>
        </p:txBody>
      </p:sp>
      <p:sp>
        <p:nvSpPr>
          <p:cNvPr id="4" name="Text Placeholder 5">
            <a:extLst>
              <a:ext uri="{FF2B5EF4-FFF2-40B4-BE49-F238E27FC236}">
                <a16:creationId xmlns:a16="http://schemas.microsoft.com/office/drawing/2014/main" id="{9AD244F4-B4FB-0988-C15D-FC8E7D272671}"/>
              </a:ext>
            </a:extLst>
          </p:cNvPr>
          <p:cNvSpPr txBox="1">
            <a:spLocks/>
          </p:cNvSpPr>
          <p:nvPr/>
        </p:nvSpPr>
        <p:spPr>
          <a:xfrm>
            <a:off x="2191474" y="3764650"/>
            <a:ext cx="8422203" cy="5044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a:solidFill>
                  <a:schemeClr val="tx1">
                    <a:lumMod val="75000"/>
                    <a:lumOff val="25000"/>
                  </a:schemeClr>
                </a:solidFill>
                <a:latin typeface="Century Gothic"/>
              </a:rPr>
              <a:t>A family of tools what help quantify the value of natural capitol</a:t>
            </a:r>
          </a:p>
        </p:txBody>
      </p:sp>
      <p:sp>
        <p:nvSpPr>
          <p:cNvPr id="8" name="Text Placeholder 5">
            <a:extLst>
              <a:ext uri="{FF2B5EF4-FFF2-40B4-BE49-F238E27FC236}">
                <a16:creationId xmlns:a16="http://schemas.microsoft.com/office/drawing/2014/main" id="{E6020D2B-231B-FEFC-021F-44BE4763396D}"/>
              </a:ext>
            </a:extLst>
          </p:cNvPr>
          <p:cNvSpPr txBox="1">
            <a:spLocks/>
          </p:cNvSpPr>
          <p:nvPr/>
        </p:nvSpPr>
        <p:spPr>
          <a:xfrm>
            <a:off x="2830208" y="2218237"/>
            <a:ext cx="6634865" cy="10983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3200" b="1">
                <a:solidFill>
                  <a:schemeClr val="tx1">
                    <a:lumMod val="75000"/>
                    <a:lumOff val="25000"/>
                  </a:schemeClr>
                </a:solidFill>
                <a:latin typeface="Century Gothic"/>
              </a:rPr>
              <a:t>InVEST</a:t>
            </a:r>
            <a:r>
              <a:rPr lang="en-US" sz="3200">
                <a:solidFill>
                  <a:schemeClr val="tx1">
                    <a:lumMod val="75000"/>
                    <a:lumOff val="25000"/>
                  </a:schemeClr>
                </a:solidFill>
                <a:latin typeface="Century Gothic"/>
              </a:rPr>
              <a:t>: Integrated Valuation of Ecosystem Service and Tradeoffs</a:t>
            </a:r>
          </a:p>
        </p:txBody>
      </p:sp>
    </p:spTree>
    <p:extLst>
      <p:ext uri="{BB962C8B-B14F-4D97-AF65-F5344CB8AC3E}">
        <p14:creationId xmlns:p14="http://schemas.microsoft.com/office/powerpoint/2010/main" val="150131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endParaRPr lang="en-US"/>
          </a:p>
          <a:p>
            <a:r>
              <a:rPr lang="en-US" sz="3600">
                <a:solidFill>
                  <a:srgbClr val="236F99"/>
                </a:solidFill>
                <a:latin typeface="Century Gothic"/>
              </a:rPr>
              <a:t>InVEST Urban Flood Risk Mitigation (UFRM) Model</a:t>
            </a:r>
            <a:endParaRPr lang="en-US" sz="4000"/>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465768" y="2218238"/>
            <a:ext cx="5760807" cy="16642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2400">
                <a:solidFill>
                  <a:schemeClr val="tx1">
                    <a:lumMod val="75000"/>
                    <a:lumOff val="25000"/>
                  </a:schemeClr>
                </a:solidFill>
                <a:latin typeface="Century Gothic"/>
              </a:rPr>
              <a:t>An </a:t>
            </a:r>
            <a:r>
              <a:rPr lang="en-US" sz="2400" b="1">
                <a:solidFill>
                  <a:schemeClr val="tx1">
                    <a:lumMod val="75000"/>
                    <a:lumOff val="25000"/>
                  </a:schemeClr>
                </a:solidFill>
                <a:latin typeface="Century Gothic"/>
              </a:rPr>
              <a:t>urban flood model </a:t>
            </a:r>
            <a:r>
              <a:rPr lang="en-US" sz="2400">
                <a:solidFill>
                  <a:schemeClr val="tx1">
                    <a:lumMod val="75000"/>
                    <a:lumOff val="25000"/>
                  </a:schemeClr>
                </a:solidFill>
                <a:latin typeface="Century Gothic"/>
              </a:rPr>
              <a:t>that calculates the</a:t>
            </a:r>
            <a:r>
              <a:rPr lang="en-US" sz="2400" b="1">
                <a:solidFill>
                  <a:schemeClr val="tx1">
                    <a:lumMod val="75000"/>
                    <a:lumOff val="25000"/>
                  </a:schemeClr>
                </a:solidFill>
                <a:latin typeface="Century Gothic"/>
                <a:ea typeface="+mn-lt"/>
                <a:cs typeface="+mn-lt"/>
              </a:rPr>
              <a:t> runoff retention </a:t>
            </a:r>
            <a:r>
              <a:rPr lang="en-US" sz="2400">
                <a:solidFill>
                  <a:schemeClr val="tx1">
                    <a:lumMod val="75000"/>
                    <a:lumOff val="25000"/>
                  </a:schemeClr>
                </a:solidFill>
                <a:latin typeface="Century Gothic"/>
              </a:rPr>
              <a:t>and looks at the amount of runoff retained per pixel compared to storm volume</a:t>
            </a:r>
          </a:p>
        </p:txBody>
      </p:sp>
      <p:sp>
        <p:nvSpPr>
          <p:cNvPr id="2" name="TextBox 1">
            <a:extLst>
              <a:ext uri="{FF2B5EF4-FFF2-40B4-BE49-F238E27FC236}">
                <a16:creationId xmlns:a16="http://schemas.microsoft.com/office/drawing/2014/main" id="{E171B9E6-159F-E9B8-046D-FCDF0ECE349D}"/>
              </a:ext>
            </a:extLst>
          </p:cNvPr>
          <p:cNvSpPr txBox="1"/>
          <p:nvPr/>
        </p:nvSpPr>
        <p:spPr>
          <a:xfrm>
            <a:off x="5527118" y="4311307"/>
            <a:ext cx="60878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latin typeface="Century Gothic"/>
              </a:rPr>
              <a:t>Also calculates the </a:t>
            </a:r>
            <a:r>
              <a:rPr lang="en-US" sz="2400" b="1">
                <a:solidFill>
                  <a:srgbClr val="404040"/>
                </a:solidFill>
                <a:latin typeface="Century Gothic"/>
              </a:rPr>
              <a:t>potential economic damage </a:t>
            </a:r>
            <a:r>
              <a:rPr lang="en-US" sz="2400">
                <a:solidFill>
                  <a:srgbClr val="404040"/>
                </a:solidFill>
                <a:latin typeface="Century Gothic"/>
              </a:rPr>
              <a:t>by calculating potential economic damage and flood extent potential </a:t>
            </a:r>
            <a:endParaRPr lang="en-US" sz="2400">
              <a:cs typeface="Calibri"/>
            </a:endParaRPr>
          </a:p>
        </p:txBody>
      </p:sp>
      <p:pic>
        <p:nvPicPr>
          <p:cNvPr id="5" name="Graphic 5" descr="City outline">
            <a:extLst>
              <a:ext uri="{FF2B5EF4-FFF2-40B4-BE49-F238E27FC236}">
                <a16:creationId xmlns:a16="http://schemas.microsoft.com/office/drawing/2014/main" id="{F1EF658D-96C5-9D48-B9F3-F4E9ABA290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647" y="1972445"/>
            <a:ext cx="2019590" cy="2019590"/>
          </a:xfrm>
          <a:prstGeom prst="rect">
            <a:avLst/>
          </a:prstGeom>
        </p:spPr>
      </p:pic>
      <p:sp>
        <p:nvSpPr>
          <p:cNvPr id="6" name="Arrow: Bent 5">
            <a:extLst>
              <a:ext uri="{FF2B5EF4-FFF2-40B4-BE49-F238E27FC236}">
                <a16:creationId xmlns:a16="http://schemas.microsoft.com/office/drawing/2014/main" id="{B3C517E3-7141-ED07-E9F9-5B97C86BF469}"/>
              </a:ext>
            </a:extLst>
          </p:cNvPr>
          <p:cNvSpPr/>
          <p:nvPr/>
        </p:nvSpPr>
        <p:spPr>
          <a:xfrm flipV="1">
            <a:off x="2623373" y="3989467"/>
            <a:ext cx="2466320" cy="1477465"/>
          </a:xfrm>
          <a:prstGeom prst="bentArrow">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16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r>
              <a:rPr lang="en-US" sz="3600">
                <a:solidFill>
                  <a:srgbClr val="236F99"/>
                </a:solidFill>
                <a:latin typeface="Century Gothic"/>
              </a:rPr>
              <a:t>Previous uses of InVEST</a:t>
            </a:r>
            <a:endParaRPr lang="en-US">
              <a:cs typeface="Calibri Light" panose="020F0302020204030204"/>
            </a:endParaRPr>
          </a:p>
        </p:txBody>
      </p:sp>
      <p:sp>
        <p:nvSpPr>
          <p:cNvPr id="3" name="Rectangle: Rounded Corners 2">
            <a:extLst>
              <a:ext uri="{FF2B5EF4-FFF2-40B4-BE49-F238E27FC236}">
                <a16:creationId xmlns:a16="http://schemas.microsoft.com/office/drawing/2014/main" id="{D2BD26C9-6E5D-B396-CA38-2D3E4892700B}"/>
              </a:ext>
            </a:extLst>
          </p:cNvPr>
          <p:cNvSpPr/>
          <p:nvPr/>
        </p:nvSpPr>
        <p:spPr>
          <a:xfrm>
            <a:off x="1945374" y="2108587"/>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Other DEVELOP Teams</a:t>
            </a:r>
            <a:endParaRPr lang="en-US" sz="2000">
              <a:latin typeface="Century Gothic"/>
            </a:endParaRPr>
          </a:p>
        </p:txBody>
      </p:sp>
      <p:sp>
        <p:nvSpPr>
          <p:cNvPr id="4" name="Rectangle: Rounded Corners 3">
            <a:extLst>
              <a:ext uri="{FF2B5EF4-FFF2-40B4-BE49-F238E27FC236}">
                <a16:creationId xmlns:a16="http://schemas.microsoft.com/office/drawing/2014/main" id="{969D1D8A-3420-09E9-DAE0-A02AB90D9AFA}"/>
              </a:ext>
            </a:extLst>
          </p:cNvPr>
          <p:cNvSpPr/>
          <p:nvPr/>
        </p:nvSpPr>
        <p:spPr>
          <a:xfrm>
            <a:off x="1945374" y="4429487"/>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Applications around the world </a:t>
            </a:r>
            <a:endParaRPr lang="en-US" sz="2000">
              <a:latin typeface="Century Gothic"/>
            </a:endParaRPr>
          </a:p>
        </p:txBody>
      </p:sp>
      <p:sp>
        <p:nvSpPr>
          <p:cNvPr id="8" name="Rectangle: Rounded Corners 7">
            <a:extLst>
              <a:ext uri="{FF2B5EF4-FFF2-40B4-BE49-F238E27FC236}">
                <a16:creationId xmlns:a16="http://schemas.microsoft.com/office/drawing/2014/main" id="{B117B7BF-2B28-6112-2761-C624FC61E3CE}"/>
              </a:ext>
            </a:extLst>
          </p:cNvPr>
          <p:cNvSpPr/>
          <p:nvPr/>
        </p:nvSpPr>
        <p:spPr>
          <a:xfrm>
            <a:off x="6235259" y="1329136"/>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Environmental Justice</a:t>
            </a:r>
            <a:endParaRPr lang="en-US" sz="2000">
              <a:latin typeface="Century Gothic"/>
            </a:endParaRPr>
          </a:p>
        </p:txBody>
      </p:sp>
      <p:sp>
        <p:nvSpPr>
          <p:cNvPr id="10" name="Rectangle: Rounded Corners 9">
            <a:extLst>
              <a:ext uri="{FF2B5EF4-FFF2-40B4-BE49-F238E27FC236}">
                <a16:creationId xmlns:a16="http://schemas.microsoft.com/office/drawing/2014/main" id="{C33F40BA-F307-9159-4778-94795A4490BC}"/>
              </a:ext>
            </a:extLst>
          </p:cNvPr>
          <p:cNvSpPr/>
          <p:nvPr/>
        </p:nvSpPr>
        <p:spPr>
          <a:xfrm>
            <a:off x="6235259" y="2593319"/>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Disasters</a:t>
            </a:r>
            <a:endParaRPr lang="en-US" sz="2000"/>
          </a:p>
        </p:txBody>
      </p:sp>
      <p:sp>
        <p:nvSpPr>
          <p:cNvPr id="11" name="Rectangle: Rounded Corners 10">
            <a:extLst>
              <a:ext uri="{FF2B5EF4-FFF2-40B4-BE49-F238E27FC236}">
                <a16:creationId xmlns:a16="http://schemas.microsoft.com/office/drawing/2014/main" id="{77D644A3-6812-AC2E-78CF-CD786C3F81D8}"/>
              </a:ext>
            </a:extLst>
          </p:cNvPr>
          <p:cNvSpPr/>
          <p:nvPr/>
        </p:nvSpPr>
        <p:spPr>
          <a:xfrm>
            <a:off x="6235259" y="5121685"/>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India (Hyderabad city)</a:t>
            </a:r>
          </a:p>
        </p:txBody>
      </p:sp>
      <p:sp>
        <p:nvSpPr>
          <p:cNvPr id="13" name="Rectangle: Rounded Corners 12">
            <a:extLst>
              <a:ext uri="{FF2B5EF4-FFF2-40B4-BE49-F238E27FC236}">
                <a16:creationId xmlns:a16="http://schemas.microsoft.com/office/drawing/2014/main" id="{C81D1365-1926-39DF-10B3-47F80FE7B9F7}"/>
              </a:ext>
            </a:extLst>
          </p:cNvPr>
          <p:cNvSpPr/>
          <p:nvPr/>
        </p:nvSpPr>
        <p:spPr>
          <a:xfrm>
            <a:off x="6235259" y="3857502"/>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Italy (Ligurian coastal cities)</a:t>
            </a:r>
            <a:endParaRPr lang="en-US" sz="2000">
              <a:latin typeface="Century Gothic"/>
            </a:endParaRPr>
          </a:p>
        </p:txBody>
      </p:sp>
      <p:cxnSp>
        <p:nvCxnSpPr>
          <p:cNvPr id="14" name="Straight Arrow Connector 13">
            <a:extLst>
              <a:ext uri="{FF2B5EF4-FFF2-40B4-BE49-F238E27FC236}">
                <a16:creationId xmlns:a16="http://schemas.microsoft.com/office/drawing/2014/main" id="{31B13B1F-DE59-C9F8-4A4B-A9AA74405C5D}"/>
              </a:ext>
            </a:extLst>
          </p:cNvPr>
          <p:cNvCxnSpPr>
            <a:cxnSpLocks/>
            <a:stCxn id="3" idx="3"/>
            <a:endCxn id="8" idx="1"/>
          </p:cNvCxnSpPr>
          <p:nvPr/>
        </p:nvCxnSpPr>
        <p:spPr>
          <a:xfrm flipV="1">
            <a:off x="5202779" y="1846831"/>
            <a:ext cx="1032480" cy="779451"/>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8A6939-226C-1DFB-F8F7-AA21FDE94FCC}"/>
              </a:ext>
            </a:extLst>
          </p:cNvPr>
          <p:cNvCxnSpPr>
            <a:cxnSpLocks/>
            <a:stCxn id="3" idx="3"/>
            <a:endCxn id="10" idx="1"/>
          </p:cNvCxnSpPr>
          <p:nvPr/>
        </p:nvCxnSpPr>
        <p:spPr>
          <a:xfrm>
            <a:off x="5202779" y="2626282"/>
            <a:ext cx="1032480" cy="484732"/>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0D7DB1A-06A8-B90E-1C4F-5BAC66B89243}"/>
              </a:ext>
            </a:extLst>
          </p:cNvPr>
          <p:cNvCxnSpPr>
            <a:cxnSpLocks/>
            <a:stCxn id="4" idx="3"/>
            <a:endCxn id="13" idx="1"/>
          </p:cNvCxnSpPr>
          <p:nvPr/>
        </p:nvCxnSpPr>
        <p:spPr>
          <a:xfrm flipV="1">
            <a:off x="5202779" y="4375197"/>
            <a:ext cx="1032480" cy="571985"/>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7C3CB-C5BB-C848-6E72-CB93CE2F05B6}"/>
              </a:ext>
            </a:extLst>
          </p:cNvPr>
          <p:cNvCxnSpPr>
            <a:cxnSpLocks/>
            <a:stCxn id="4" idx="3"/>
            <a:endCxn id="11" idx="1"/>
          </p:cNvCxnSpPr>
          <p:nvPr/>
        </p:nvCxnSpPr>
        <p:spPr>
          <a:xfrm>
            <a:off x="5202779" y="4947182"/>
            <a:ext cx="1032480" cy="692198"/>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06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121EEC-0F17-A8C9-AE3C-23DD4386F9DB}"/>
              </a:ext>
            </a:extLst>
          </p:cNvPr>
          <p:cNvPicPr>
            <a:picLocks noChangeAspect="1"/>
          </p:cNvPicPr>
          <p:nvPr/>
        </p:nvPicPr>
        <p:blipFill>
          <a:blip r:embed="rId3"/>
          <a:stretch>
            <a:fillRect/>
          </a:stretch>
        </p:blipFill>
        <p:spPr>
          <a:xfrm>
            <a:off x="6188832" y="1776951"/>
            <a:ext cx="4980432" cy="4236591"/>
          </a:xfrm>
          <a:prstGeom prst="rect">
            <a:avLst/>
          </a:prstGeom>
          <a:ln>
            <a:noFill/>
          </a:ln>
        </p:spPr>
      </p:pic>
      <p:pic>
        <p:nvPicPr>
          <p:cNvPr id="8" name="Picture 11">
            <a:extLst>
              <a:ext uri="{FF2B5EF4-FFF2-40B4-BE49-F238E27FC236}">
                <a16:creationId xmlns:a16="http://schemas.microsoft.com/office/drawing/2014/main" id="{C0AF39F3-9046-B168-EE90-DC67D9FF640F}"/>
              </a:ext>
            </a:extLst>
          </p:cNvPr>
          <p:cNvPicPr>
            <a:picLocks noChangeAspect="1"/>
          </p:cNvPicPr>
          <p:nvPr/>
        </p:nvPicPr>
        <p:blipFill>
          <a:blip r:embed="rId4"/>
          <a:stretch>
            <a:fillRect/>
          </a:stretch>
        </p:blipFill>
        <p:spPr>
          <a:xfrm>
            <a:off x="902585" y="1802869"/>
            <a:ext cx="5053584" cy="4305689"/>
          </a:xfrm>
          <a:prstGeom prst="rect">
            <a:avLst/>
          </a:prstGeom>
          <a:ln>
            <a:no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r>
              <a:rPr lang="en-US" sz="4000">
                <a:solidFill>
                  <a:srgbClr val="236F99"/>
                </a:solidFill>
                <a:latin typeface="Century Gothic"/>
              </a:rPr>
              <a:t>Current Limitations </a:t>
            </a:r>
            <a:endParaRPr lang="en-US" sz="4000">
              <a:ea typeface="+mj-lt"/>
              <a:cs typeface="+mj-lt"/>
            </a:endParaRPr>
          </a:p>
          <a:p>
            <a:endParaRPr lang="en-US" sz="4000">
              <a:solidFill>
                <a:srgbClr val="236F99"/>
              </a:solidFill>
              <a:latin typeface="Century Gothic"/>
            </a:endParaRP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6223828" y="2118833"/>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6312789" y="1814716"/>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435676" y="2115290"/>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535680" y="1816400"/>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612618" y="552923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5" name="TextBox 24">
            <a:extLst>
              <a:ext uri="{FF2B5EF4-FFF2-40B4-BE49-F238E27FC236}">
                <a16:creationId xmlns:a16="http://schemas.microsoft.com/office/drawing/2014/main" id="{2B6D66E9-A43C-A67B-374D-595DC6AD9ECB}"/>
              </a:ext>
            </a:extLst>
          </p:cNvPr>
          <p:cNvSpPr txBox="1"/>
          <p:nvPr/>
        </p:nvSpPr>
        <p:spPr>
          <a:xfrm>
            <a:off x="1388024" y="562584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427157" y="5262854"/>
            <a:ext cx="2896714" cy="1399660"/>
            <a:chOff x="12701784" y="4488890"/>
            <a:chExt cx="2896714" cy="1399660"/>
          </a:xfrm>
        </p:grpSpPr>
        <p:sp>
          <p:nvSpPr>
            <p:cNvPr id="27" name="Rectangle 26">
              <a:extLst>
                <a:ext uri="{FF2B5EF4-FFF2-40B4-BE49-F238E27FC236}">
                  <a16:creationId xmlns:a16="http://schemas.microsoft.com/office/drawing/2014/main" id="{8C39062B-C884-8342-DE1C-BDE1634E189D}"/>
                </a:ext>
              </a:extLst>
            </p:cNvPr>
            <p:cNvSpPr/>
            <p:nvPr/>
          </p:nvSpPr>
          <p:spPr>
            <a:xfrm>
              <a:off x="12701784" y="4494214"/>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3026864" y="4718999"/>
              <a:ext cx="135575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110.5-112</a:t>
              </a:r>
            </a:p>
            <a:p>
              <a:r>
                <a:rPr lang="en-US" sz="1400">
                  <a:solidFill>
                    <a:schemeClr val="tx1">
                      <a:lumMod val="75000"/>
                      <a:lumOff val="25000"/>
                    </a:schemeClr>
                  </a:solidFill>
                  <a:latin typeface="Century Gothic"/>
                  <a:cs typeface="Calibri"/>
                </a:rPr>
                <a:t>112.1-114</a:t>
              </a:r>
            </a:p>
            <a:p>
              <a:r>
                <a:rPr lang="en-US" sz="1400">
                  <a:solidFill>
                    <a:schemeClr val="tx1">
                      <a:lumMod val="75000"/>
                      <a:lumOff val="25000"/>
                    </a:schemeClr>
                  </a:solidFill>
                  <a:latin typeface="Century Gothic"/>
                  <a:cs typeface="Calibri"/>
                </a:rPr>
                <a:t>114.1-117.5</a:t>
              </a:r>
            </a:p>
            <a:p>
              <a:r>
                <a:rPr lang="en-US" sz="1400">
                  <a:solidFill>
                    <a:schemeClr val="tx1">
                      <a:lumMod val="75000"/>
                      <a:lumOff val="25000"/>
                    </a:schemeClr>
                  </a:solidFill>
                  <a:latin typeface="Century Gothic"/>
                  <a:cs typeface="Calibri"/>
                </a:rPr>
                <a:t>117.6-121</a:t>
              </a:r>
            </a:p>
            <a:p>
              <a:r>
                <a:rPr lang="en-US" sz="1400">
                  <a:solidFill>
                    <a:schemeClr val="tx1">
                      <a:lumMod val="75000"/>
                      <a:lumOff val="25000"/>
                    </a:schemeClr>
                  </a:solidFill>
                  <a:latin typeface="Century Gothic"/>
                  <a:cs typeface="Calibri"/>
                </a:rPr>
                <a:t>121.1-125.5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12766301" y="4488890"/>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solidFill>
                  <a:schemeClr val="tx1">
                    <a:lumMod val="75000"/>
                    <a:lumOff val="25000"/>
                  </a:schemeClr>
                </a:solidFill>
                <a:cs typeface="Calibri"/>
              </a:endParaRPr>
            </a:p>
          </p:txBody>
        </p:sp>
      </p:grpSp>
      <p:sp>
        <p:nvSpPr>
          <p:cNvPr id="6" name="Text Placeholder 5">
            <a:extLst>
              <a:ext uri="{FF2B5EF4-FFF2-40B4-BE49-F238E27FC236}">
                <a16:creationId xmlns:a16="http://schemas.microsoft.com/office/drawing/2014/main" id="{AA1AC8B1-8FDC-EAED-D59F-96E38EA8CBB0}"/>
              </a:ext>
            </a:extLst>
          </p:cNvPr>
          <p:cNvSpPr txBox="1">
            <a:spLocks/>
          </p:cNvSpPr>
          <p:nvPr/>
        </p:nvSpPr>
        <p:spPr>
          <a:xfrm>
            <a:off x="603800" y="845745"/>
            <a:ext cx="10226079" cy="7984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rPr>
              <a:t>These Show the rainfall on August 22, 2017, in Wyandotte County, KS </a:t>
            </a:r>
            <a:endParaRPr lang="en-US" sz="1800">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rPr>
              <a:t>Rainfall from GPM IMERG with the being one value and the right being raster values </a:t>
            </a:r>
            <a:endParaRPr lang="en-US" sz="1800">
              <a:solidFill>
                <a:schemeClr val="tx1">
                  <a:lumMod val="75000"/>
                  <a:lumOff val="25000"/>
                </a:schemeClr>
              </a:solidFill>
              <a:ea typeface="Calibri"/>
              <a:cs typeface="Calibri"/>
            </a:endParaRPr>
          </a:p>
        </p:txBody>
      </p:sp>
      <p:grpSp>
        <p:nvGrpSpPr>
          <p:cNvPr id="5" name="Group 4">
            <a:extLst>
              <a:ext uri="{FF2B5EF4-FFF2-40B4-BE49-F238E27FC236}">
                <a16:creationId xmlns:a16="http://schemas.microsoft.com/office/drawing/2014/main" id="{8B8ECF94-0AB4-59A8-DB2C-4FD2CA2492FC}"/>
              </a:ext>
            </a:extLst>
          </p:cNvPr>
          <p:cNvGrpSpPr/>
          <p:nvPr/>
        </p:nvGrpSpPr>
        <p:grpSpPr>
          <a:xfrm>
            <a:off x="4573974" y="5570851"/>
            <a:ext cx="249046" cy="1040645"/>
            <a:chOff x="3240427" y="5374718"/>
            <a:chExt cx="293969" cy="1338499"/>
          </a:xfrm>
        </p:grpSpPr>
        <p:sp>
          <p:nvSpPr>
            <p:cNvPr id="9" name="Rectangle 8">
              <a:extLst>
                <a:ext uri="{FF2B5EF4-FFF2-40B4-BE49-F238E27FC236}">
                  <a16:creationId xmlns:a16="http://schemas.microsoft.com/office/drawing/2014/main" id="{9436E0BA-832B-26F2-C2F7-C2727F8C1DFB}"/>
                </a:ext>
              </a:extLst>
            </p:cNvPr>
            <p:cNvSpPr/>
            <p:nvPr/>
          </p:nvSpPr>
          <p:spPr>
            <a:xfrm>
              <a:off x="3240427" y="5374718"/>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C18412-D596-97FA-F91C-8724400891AA}"/>
                </a:ext>
              </a:extLst>
            </p:cNvPr>
            <p:cNvSpPr/>
            <p:nvPr/>
          </p:nvSpPr>
          <p:spPr>
            <a:xfrm>
              <a:off x="3240427" y="5925795"/>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D4A7B2-B744-A6AF-3C95-4FA5A0BBACD3}"/>
                </a:ext>
              </a:extLst>
            </p:cNvPr>
            <p:cNvSpPr/>
            <p:nvPr/>
          </p:nvSpPr>
          <p:spPr>
            <a:xfrm>
              <a:off x="3240427" y="5650257"/>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F73920-8F03-A5D9-EEB4-3EBA19407190}"/>
                </a:ext>
              </a:extLst>
            </p:cNvPr>
            <p:cNvSpPr/>
            <p:nvPr/>
          </p:nvSpPr>
          <p:spPr>
            <a:xfrm>
              <a:off x="3240427" y="6201334"/>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9EA539-C883-8BCB-20C9-85226561A253}"/>
                </a:ext>
              </a:extLst>
            </p:cNvPr>
            <p:cNvSpPr/>
            <p:nvPr/>
          </p:nvSpPr>
          <p:spPr>
            <a:xfrm>
              <a:off x="3240427" y="6476873"/>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9741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D85F16-5284-1614-3B56-91FDB54008F0}"/>
              </a:ext>
            </a:extLst>
          </p:cNvPr>
          <p:cNvSpPr/>
          <p:nvPr/>
        </p:nvSpPr>
        <p:spPr>
          <a:xfrm>
            <a:off x="5045196" y="4298940"/>
            <a:ext cx="6857762"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532811D-6E9F-9D07-DA40-AAD41DFEC8CD}"/>
              </a:ext>
            </a:extLst>
          </p:cNvPr>
          <p:cNvSpPr/>
          <p:nvPr/>
        </p:nvSpPr>
        <p:spPr>
          <a:xfrm>
            <a:off x="407176" y="1148816"/>
            <a:ext cx="8872796"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Objectives</a:t>
            </a:r>
          </a:p>
        </p:txBody>
      </p:sp>
      <p:sp>
        <p:nvSpPr>
          <p:cNvPr id="71" name="Text Placeholder 5">
            <a:extLst>
              <a:ext uri="{FF2B5EF4-FFF2-40B4-BE49-F238E27FC236}">
                <a16:creationId xmlns:a16="http://schemas.microsoft.com/office/drawing/2014/main" id="{7D78D5F1-90F2-48F6-E397-250B9AD09F8B}"/>
              </a:ext>
            </a:extLst>
          </p:cNvPr>
          <p:cNvSpPr txBox="1">
            <a:spLocks/>
          </p:cNvSpPr>
          <p:nvPr/>
        </p:nvSpPr>
        <p:spPr>
          <a:xfrm>
            <a:off x="1426260" y="1557870"/>
            <a:ext cx="7466745" cy="4634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800" b="1">
                <a:solidFill>
                  <a:schemeClr val="tx1">
                    <a:lumMod val="75000"/>
                    <a:lumOff val="25000"/>
                  </a:schemeClr>
                </a:solidFill>
                <a:latin typeface="Century Gothic"/>
              </a:rPr>
              <a:t>Implement </a:t>
            </a:r>
            <a:r>
              <a:rPr lang="en-US" sz="1800">
                <a:solidFill>
                  <a:schemeClr val="tx1">
                    <a:lumMod val="75000"/>
                    <a:lumOff val="25000"/>
                  </a:schemeClr>
                </a:solidFill>
                <a:latin typeface="Century Gothic"/>
              </a:rPr>
              <a:t>spatially variable precipitation data into InVEST Model</a:t>
            </a:r>
          </a:p>
        </p:txBody>
      </p:sp>
      <p:sp>
        <p:nvSpPr>
          <p:cNvPr id="74" name="Text Placeholder 5">
            <a:extLst>
              <a:ext uri="{FF2B5EF4-FFF2-40B4-BE49-F238E27FC236}">
                <a16:creationId xmlns:a16="http://schemas.microsoft.com/office/drawing/2014/main" id="{48DD4C8E-EE06-1353-FE83-9993141E07B1}"/>
              </a:ext>
            </a:extLst>
          </p:cNvPr>
          <p:cNvSpPr txBox="1">
            <a:spLocks/>
          </p:cNvSpPr>
          <p:nvPr/>
        </p:nvSpPr>
        <p:spPr>
          <a:xfrm>
            <a:off x="6201848" y="4646587"/>
            <a:ext cx="5430867" cy="7310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b="1" i="0" u="none" strike="noStrike" dirty="0">
                <a:solidFill>
                  <a:srgbClr val="404040"/>
                </a:solidFill>
                <a:effectLst/>
                <a:latin typeface="Century Gothic" panose="020B0502020202020204" pitchFamily="34" charset="0"/>
              </a:rPr>
              <a:t>Validate </a:t>
            </a:r>
            <a:r>
              <a:rPr lang="en-US" sz="1800" b="0" i="0" u="none" strike="noStrike" dirty="0">
                <a:solidFill>
                  <a:srgbClr val="404040"/>
                </a:solidFill>
                <a:effectLst/>
                <a:latin typeface="Century Gothic" panose="020B0502020202020204" pitchFamily="34" charset="0"/>
              </a:rPr>
              <a:t>modified model with flood map from Sentinel-1</a:t>
            </a:r>
            <a:endParaRPr lang="en-US" sz="1800" dirty="0">
              <a:solidFill>
                <a:schemeClr val="tx1">
                  <a:lumMod val="75000"/>
                  <a:lumOff val="25000"/>
                </a:schemeClr>
              </a:solidFill>
              <a:cs typeface="Calibri" panose="020F0502020204030204"/>
            </a:endParaRPr>
          </a:p>
        </p:txBody>
      </p:sp>
      <p:pic>
        <p:nvPicPr>
          <p:cNvPr id="75" name="Graphic 75" descr="Rain with solid fill">
            <a:extLst>
              <a:ext uri="{FF2B5EF4-FFF2-40B4-BE49-F238E27FC236}">
                <a16:creationId xmlns:a16="http://schemas.microsoft.com/office/drawing/2014/main" id="{B112D658-111F-7887-2462-4B2204036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72" y="1325648"/>
            <a:ext cx="914400" cy="914400"/>
          </a:xfrm>
          <a:prstGeom prst="rect">
            <a:avLst/>
          </a:prstGeom>
        </p:spPr>
      </p:pic>
      <p:grpSp>
        <p:nvGrpSpPr>
          <p:cNvPr id="5" name="Group 4">
            <a:extLst>
              <a:ext uri="{FF2B5EF4-FFF2-40B4-BE49-F238E27FC236}">
                <a16:creationId xmlns:a16="http://schemas.microsoft.com/office/drawing/2014/main" id="{B0E55341-4FE4-7219-8E22-5F222497F501}"/>
              </a:ext>
            </a:extLst>
          </p:cNvPr>
          <p:cNvGrpSpPr/>
          <p:nvPr/>
        </p:nvGrpSpPr>
        <p:grpSpPr>
          <a:xfrm>
            <a:off x="2206125" y="2719949"/>
            <a:ext cx="8547828" cy="1411143"/>
            <a:chOff x="2206125" y="2657104"/>
            <a:chExt cx="8659886" cy="1411143"/>
          </a:xfrm>
        </p:grpSpPr>
        <p:sp>
          <p:nvSpPr>
            <p:cNvPr id="3" name="Rectangle 2">
              <a:extLst>
                <a:ext uri="{FF2B5EF4-FFF2-40B4-BE49-F238E27FC236}">
                  <a16:creationId xmlns:a16="http://schemas.microsoft.com/office/drawing/2014/main" id="{FA835850-E470-03E8-598A-5C3A5E5C89F4}"/>
                </a:ext>
              </a:extLst>
            </p:cNvPr>
            <p:cNvSpPr/>
            <p:nvPr/>
          </p:nvSpPr>
          <p:spPr>
            <a:xfrm>
              <a:off x="2206125" y="2657104"/>
              <a:ext cx="8659886"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a:extLst>
                <a:ext uri="{FF2B5EF4-FFF2-40B4-BE49-F238E27FC236}">
                  <a16:creationId xmlns:a16="http://schemas.microsoft.com/office/drawing/2014/main" id="{81DC2A9B-DE0E-6917-7F2A-C67307F6EEEA}"/>
                </a:ext>
              </a:extLst>
            </p:cNvPr>
            <p:cNvSpPr txBox="1">
              <a:spLocks/>
            </p:cNvSpPr>
            <p:nvPr/>
          </p:nvSpPr>
          <p:spPr>
            <a:xfrm>
              <a:off x="3497039" y="3006253"/>
              <a:ext cx="7071204" cy="6903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800" b="1" dirty="0">
                  <a:solidFill>
                    <a:schemeClr val="tx1">
                      <a:lumMod val="75000"/>
                      <a:lumOff val="25000"/>
                    </a:schemeClr>
                  </a:solidFill>
                  <a:latin typeface="Century Gothic"/>
                </a:rPr>
                <a:t>Analyze </a:t>
              </a:r>
              <a:r>
                <a:rPr lang="en-US" sz="1800" dirty="0">
                  <a:solidFill>
                    <a:schemeClr val="tx1">
                      <a:lumMod val="75000"/>
                      <a:lumOff val="25000"/>
                    </a:schemeClr>
                  </a:solidFill>
                  <a:latin typeface="Century Gothic"/>
                </a:rPr>
                <a:t>significance of the changes before and after model is changed by testing model in Kansas City </a:t>
              </a:r>
            </a:p>
          </p:txBody>
        </p:sp>
        <p:pic>
          <p:nvPicPr>
            <p:cNvPr id="78" name="Graphic 78" descr="Research with solid fill">
              <a:extLst>
                <a:ext uri="{FF2B5EF4-FFF2-40B4-BE49-F238E27FC236}">
                  <a16:creationId xmlns:a16="http://schemas.microsoft.com/office/drawing/2014/main" id="{D3D97707-7B31-1131-C875-04C7B0AC60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0800" y="2907815"/>
              <a:ext cx="914400" cy="914400"/>
            </a:xfrm>
            <a:prstGeom prst="rect">
              <a:avLst/>
            </a:prstGeom>
          </p:spPr>
        </p:pic>
      </p:grpSp>
      <p:pic>
        <p:nvPicPr>
          <p:cNvPr id="80" name="Graphic 80" descr="Checkbox Checked with solid fill">
            <a:extLst>
              <a:ext uri="{FF2B5EF4-FFF2-40B4-BE49-F238E27FC236}">
                <a16:creationId xmlns:a16="http://schemas.microsoft.com/office/drawing/2014/main" id="{D22B112C-7A0E-C52C-C82A-CA6CD827B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4250" y="4538228"/>
            <a:ext cx="914400" cy="914400"/>
          </a:xfrm>
          <a:prstGeom prst="rect">
            <a:avLst/>
          </a:prstGeom>
        </p:spPr>
      </p:pic>
      <p:sp>
        <p:nvSpPr>
          <p:cNvPr id="81" name="Rectangle 80">
            <a:extLst>
              <a:ext uri="{FF2B5EF4-FFF2-40B4-BE49-F238E27FC236}">
                <a16:creationId xmlns:a16="http://schemas.microsoft.com/office/drawing/2014/main" id="{5BC10569-0F6E-FA89-6AF7-CC14DFCE35E6}"/>
              </a:ext>
            </a:extLst>
          </p:cNvPr>
          <p:cNvSpPr/>
          <p:nvPr/>
        </p:nvSpPr>
        <p:spPr>
          <a:xfrm>
            <a:off x="664911" y="1339316"/>
            <a:ext cx="8352916" cy="102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AC892A6-C9C3-C5CB-4F69-996E2DD44277}"/>
              </a:ext>
            </a:extLst>
          </p:cNvPr>
          <p:cNvSpPr/>
          <p:nvPr/>
        </p:nvSpPr>
        <p:spPr>
          <a:xfrm>
            <a:off x="2472265" y="2918853"/>
            <a:ext cx="8009725" cy="1017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6CB5AA2-8959-A03A-DEB0-A94EAB9226D3}"/>
              </a:ext>
            </a:extLst>
          </p:cNvPr>
          <p:cNvSpPr/>
          <p:nvPr/>
        </p:nvSpPr>
        <p:spPr>
          <a:xfrm>
            <a:off x="5280520" y="4478931"/>
            <a:ext cx="6386840" cy="1017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5931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041d2c-28c4-4898-9d7f-fdf3d423cb64">
      <UserInfo>
        <DisplayName>Caroline Williams</DisplayName>
        <AccountId>6</AccountId>
        <AccountType/>
      </UserInfo>
      <UserInfo>
        <DisplayName>Kim Son Do</DisplayName>
        <AccountId>10</AccountId>
        <AccountType/>
      </UserInfo>
      <UserInfo>
        <DisplayName>Jessica Besnier</DisplayName>
        <AccountId>11</AccountId>
        <AccountType/>
      </UserInfo>
    </SharedWithUsers>
    <lcf76f155ced4ddcb4097134ff3c332f xmlns="8fe16c19-f07e-451f-b6f8-9bd333cc244d">
      <Terms xmlns="http://schemas.microsoft.com/office/infopath/2007/PartnerControls"/>
    </lcf76f155ced4ddcb4097134ff3c332f>
    <TaxCatchAll xmlns="7a041d2c-28c4-4898-9d7f-fdf3d423cb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FA751A028CA54C8F665F2DB795C269" ma:contentTypeVersion="12" ma:contentTypeDescription="Create a new document." ma:contentTypeScope="" ma:versionID="3b54e73c1ab08c21b53c1fef13e9c4e1">
  <xsd:schema xmlns:xsd="http://www.w3.org/2001/XMLSchema" xmlns:xs="http://www.w3.org/2001/XMLSchema" xmlns:p="http://schemas.microsoft.com/office/2006/metadata/properties" xmlns:ns2="8fe16c19-f07e-451f-b6f8-9bd333cc244d" xmlns:ns3="7a041d2c-28c4-4898-9d7f-fdf3d423cb64" targetNamespace="http://schemas.microsoft.com/office/2006/metadata/properties" ma:root="true" ma:fieldsID="3f144c8d0c9bede748901825dd87ff35" ns2:_="" ns3:_="">
    <xsd:import namespace="8fe16c19-f07e-451f-b6f8-9bd333cc244d"/>
    <xsd:import namespace="7a041d2c-28c4-4898-9d7f-fdf3d423cb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16c19-f07e-451f-b6f8-9bd333cc2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41d2c-28c4-4898-9d7f-fdf3d423cb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f3f9cca-4852-48a1-af55-e79e20ea202a}" ma:internalName="TaxCatchAll" ma:showField="CatchAllData" ma:web="7a041d2c-28c4-4898-9d7f-fdf3d423c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7a041d2c-28c4-4898-9d7f-fdf3d423cb64"/>
    <ds:schemaRef ds:uri="826f2d49-aab8-4d64-9dd0-395434128463"/>
    <ds:schemaRef ds:uri="8fe16c19-f07e-451f-b6f8-9bd333cc244d"/>
    <ds:schemaRef ds:uri="b917caa0-a85e-431f-8ac1-ab3d148cba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795C97-7609-438C-B2F9-1BBEF2EAB87E}">
  <ds:schemaRefs>
    <ds:schemaRef ds:uri="7a041d2c-28c4-4898-9d7f-fdf3d423cb64"/>
    <ds:schemaRef ds:uri="8fe16c19-f07e-451f-b6f8-9bd333cc2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TotalTime>
  <Words>5946</Words>
  <Application>Microsoft Office PowerPoint</Application>
  <PresentationFormat>Widescreen</PresentationFormat>
  <Paragraphs>652</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Arial,Sans-Serif</vt:lpstr>
      <vt:lpstr>Calibri</vt:lpstr>
      <vt:lpstr>Calibri Light</vt:lpstr>
      <vt:lpstr>Cambria Math</vt:lpstr>
      <vt:lpstr>Century Gothic</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75</cp:revision>
  <dcterms:created xsi:type="dcterms:W3CDTF">2019-11-12T17:46:59Z</dcterms:created>
  <dcterms:modified xsi:type="dcterms:W3CDTF">2023-03-21T21:05:32Z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0x01010007FA751A028CA54C8F665F2DB795C269</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