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3"/>
  </p:notesMasterIdLst>
  <p:sldIdLst>
    <p:sldId id="256" r:id="rId2"/>
    <p:sldId id="258" r:id="rId3"/>
    <p:sldId id="280" r:id="rId4"/>
    <p:sldId id="281" r:id="rId5"/>
    <p:sldId id="282" r:id="rId6"/>
    <p:sldId id="257" r:id="rId7"/>
    <p:sldId id="259" r:id="rId8"/>
    <p:sldId id="260" r:id="rId9"/>
    <p:sldId id="261" r:id="rId10"/>
    <p:sldId id="262" r:id="rId11"/>
    <p:sldId id="302" r:id="rId12"/>
    <p:sldId id="264" r:id="rId13"/>
    <p:sldId id="284" r:id="rId14"/>
    <p:sldId id="263" r:id="rId15"/>
    <p:sldId id="285" r:id="rId16"/>
    <p:sldId id="287" r:id="rId17"/>
    <p:sldId id="286" r:id="rId18"/>
    <p:sldId id="288" r:id="rId19"/>
    <p:sldId id="290" r:id="rId20"/>
    <p:sldId id="291" r:id="rId21"/>
    <p:sldId id="28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1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0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92575-BE27-4D95-AE3B-0DAEDCD7B63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917F8-3B09-4251-9405-79347BE1E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1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002FF-448D-4445-B72D-D88A711AD16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824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5C41A-660C-4E7E-A880-A2172EDFB3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8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73B4E-15E7-46C8-A844-B91FBF92D7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60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EE7AF-59BC-6841-8596-A063D8C67FD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5699D-83BB-4788-B432-CFED3F0FC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5E139-7C5D-45C9-921E-186F209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8F90F-0179-402D-8A68-814001457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355C-A482-4F41-B854-AAFCCF3CD6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F0D20-5696-48E2-9B9A-A130D36EB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841FB-41AB-4D11-BF5B-B7BB1731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526C-EAB0-4FD6-9EDE-0A7C5CE4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7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181D4-FAE7-460E-A520-E92168BD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FC5701-46DC-49DF-952D-BABA5C270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A85B9-BEA3-46CC-BEB1-E3940DDC6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355C-A482-4F41-B854-AAFCCF3CD6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CCA3C-DB5C-4AA4-B954-973FC9640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DE360-1CCF-40AD-B7C7-0EA79398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526C-EAB0-4FD6-9EDE-0A7C5CE4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86CCEB-7DE0-4F08-86B8-8738813DB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DAB14-D7E8-47B2-AC69-FB0F3DEB3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3B9F3-B704-4773-902D-09D1084BB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355C-A482-4F41-B854-AAFCCF3CD6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4C432-1841-4B09-BEF6-E86C4A7B8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9195B-1574-4BEE-A0B2-7F40710C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526C-EAB0-4FD6-9EDE-0A7C5CE4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62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D2E0B-F585-43CA-BC41-2DF67EB0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56D0F-B788-4B13-9ACE-98B0C1A80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4F648-6F4C-4879-9B03-05E4E2B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355C-A482-4F41-B854-AAFCCF3CD6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22D7C-888F-42AD-ABA1-137E89D39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B8443-CBA2-460A-8463-8F8A2043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526C-EAB0-4FD6-9EDE-0A7C5CE4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4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261B3-84B9-444A-8311-E9FDBF4BB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1FF11-F6E4-4986-899F-05D902C0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65B42-6FEA-4D0F-B047-66E670DC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355C-A482-4F41-B854-AAFCCF3CD6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D4AEB-E320-43BE-BCD7-83A921759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C5391-7956-4D5F-8A92-A1C58E46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526C-EAB0-4FD6-9EDE-0A7C5CE4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2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9B21-4BD9-46E4-9A1C-FB75A799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EE0D2-8314-4074-8A87-80B6826C6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50E36-271C-4EDA-AF84-78C0D05FE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63C88-1273-4EA7-8A65-CF9BDF9A2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355C-A482-4F41-B854-AAFCCF3CD6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012D3-1EAA-4D06-A882-9E30F73B0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A64A8-50AD-4332-9AE3-E623D0A6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526C-EAB0-4FD6-9EDE-0A7C5CE4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7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946C1-AAE7-4FC7-A683-7ACC6AE78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A0BEC-6F7C-4FCC-B633-E81B13308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A25E2-F66D-413F-8092-512292276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B1C7B-3CC7-4150-B236-518C98AE2E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9F589C-251B-4692-AE44-0B170F5E0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273FCB-0775-48A7-AD97-8DD2F6C5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355C-A482-4F41-B854-AAFCCF3CD6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4E26A2-6655-4639-8BFE-48BE93896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1AA97E-7D60-484D-943B-D7255748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526C-EAB0-4FD6-9EDE-0A7C5CE4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70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C647E-5355-4FC2-A1ED-94E49555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F4A3A4-E2C3-4BB5-8FB7-49673729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355C-A482-4F41-B854-AAFCCF3CD6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61F2B0-D1E4-4447-AEDD-FED65910E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109B59-642B-4F0A-A7A7-82682C0E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526C-EAB0-4FD6-9EDE-0A7C5CE4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54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9908E4-6937-4A41-AB50-6D0B4C11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355C-A482-4F41-B854-AAFCCF3CD6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EFF9D-7CA0-49BF-B767-828B08706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60042-3975-4BA7-AC39-6CD7B9E6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526C-EAB0-4FD6-9EDE-0A7C5CE4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0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E387-4967-4FA8-9D2B-0F1653E2A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541B4-FDDB-4887-A54D-5147FD24F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ACF0C-92E1-4799-97CB-D321BDE02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65BD2-EBCF-48CA-96E7-DDAF431C1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355C-A482-4F41-B854-AAFCCF3CD6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48EEF-B86B-47F7-A81A-7D27ABF1C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30B0E-5DCA-44D8-88E8-372E3D2D8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526C-EAB0-4FD6-9EDE-0A7C5CE4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8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8998-7E9A-40B7-B8C8-B2BD4C96E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1D4A2F-65C1-4435-ADD4-D0664AD30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F3E81-0A8B-403B-B95E-2F7C628DD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51B18-1329-4431-86EC-01FAA0772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355C-A482-4F41-B854-AAFCCF3CD6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CF644-C095-45E4-9C7D-4B395F065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1DAC0E-E5A2-471D-8FF0-DE65E3AE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526C-EAB0-4FD6-9EDE-0A7C5CE4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BAB163-7BA7-4E7C-99A2-7D9F2ABCB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A1C66-1D89-4DFE-B3BD-DBBD6FB31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4576A-333B-440C-B628-4E1D5FDB5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C355C-A482-4F41-B854-AAFCCF3CD60F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1681D-22ED-4DEC-B35E-EC63E4CBC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28EDB-2031-41D0-84D8-63F6EB881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2526C-EAB0-4FD6-9EDE-0A7C5CE4F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0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32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41.jpeg"/><Relationship Id="rId10" Type="http://schemas.openxmlformats.org/officeDocument/2006/relationships/image" Target="../media/image44.png"/><Relationship Id="rId4" Type="http://schemas.openxmlformats.org/officeDocument/2006/relationships/image" Target="../media/image40.jpe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13.emf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7157F-69FA-4271-BE3A-EE782C7FE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847850"/>
            <a:ext cx="8915400" cy="1408111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Ceramic aerogels for space high temperature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8EC03-6024-4FAF-99AC-B9643B812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Haiquan Guo    (USRA)</a:t>
            </a:r>
          </a:p>
          <a:p>
            <a:r>
              <a:rPr lang="en-US" dirty="0"/>
              <a:t>Jamesa L. stokes  (NASA GRC)</a:t>
            </a:r>
          </a:p>
          <a:p>
            <a:endParaRPr lang="en-US" dirty="0"/>
          </a:p>
          <a:p>
            <a:r>
              <a:rPr lang="en-US" dirty="0"/>
              <a:t>MRS Spring meeting, April 2023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FD8886-D8F3-4E9B-B3C1-45B4A0CF4970}"/>
              </a:ext>
            </a:extLst>
          </p:cNvPr>
          <p:cNvSpPr/>
          <p:nvPr/>
        </p:nvSpPr>
        <p:spPr>
          <a:xfrm>
            <a:off x="0" y="85394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F77A89-2545-4552-83DF-B98905A5F9EC}"/>
              </a:ext>
            </a:extLst>
          </p:cNvPr>
          <p:cNvCxnSpPr/>
          <p:nvPr/>
        </p:nvCxnSpPr>
        <p:spPr>
          <a:xfrm>
            <a:off x="7570122" y="6557592"/>
            <a:ext cx="14752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7FEF0A4-ADF3-4828-BA58-0588FF8A2B11}"/>
              </a:ext>
            </a:extLst>
          </p:cNvPr>
          <p:cNvSpPr txBox="1"/>
          <p:nvPr/>
        </p:nvSpPr>
        <p:spPr>
          <a:xfrm>
            <a:off x="7917648" y="6543536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B2BB36B-C8AF-4FB3-9B69-1AFFAA877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280" y="20559"/>
            <a:ext cx="914400" cy="76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EF7D1C-F1D1-47DA-BA91-A508F5171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0" y="6100997"/>
            <a:ext cx="3525317" cy="7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30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02005" y="350424"/>
            <a:ext cx="7651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Persistence of mesoporous structure heated at 1100 and 1200˚C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6D1028-1B91-44D6-9AAB-B061C8BAD8AF}"/>
              </a:ext>
            </a:extLst>
          </p:cNvPr>
          <p:cNvGrpSpPr/>
          <p:nvPr/>
        </p:nvGrpSpPr>
        <p:grpSpPr>
          <a:xfrm>
            <a:off x="1457341" y="1610350"/>
            <a:ext cx="5772134" cy="4787834"/>
            <a:chOff x="1314466" y="1279490"/>
            <a:chExt cx="5143484" cy="4266385"/>
          </a:xfrm>
        </p:grpSpPr>
        <p:pic>
          <p:nvPicPr>
            <p:cNvPr id="11" name="Picture 10" descr="1200C-1440m-2_06.JPG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9000" contrast="-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070" y="3343433"/>
              <a:ext cx="2468880" cy="185166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5C982D-B7D0-4672-A5D5-3CDD1CCACD27}"/>
                </a:ext>
              </a:extLst>
            </p:cNvPr>
            <p:cNvGrpSpPr/>
            <p:nvPr/>
          </p:nvGrpSpPr>
          <p:grpSpPr>
            <a:xfrm>
              <a:off x="1314466" y="1279490"/>
              <a:ext cx="5133959" cy="4266385"/>
              <a:chOff x="1002030" y="454958"/>
              <a:chExt cx="5133959" cy="4266385"/>
            </a:xfrm>
          </p:grpSpPr>
          <p:pic>
            <p:nvPicPr>
              <p:cNvPr id="3" name="Picture 2" descr="HG1034_02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" contrast="-2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2030" y="454958"/>
                <a:ext cx="2468880" cy="1851661"/>
              </a:xfrm>
              <a:prstGeom prst="rect">
                <a:avLst/>
              </a:prstGeom>
            </p:spPr>
          </p:pic>
          <p:pic>
            <p:nvPicPr>
              <p:cNvPr id="4" name="Picture 3" descr="1100C-1440m-Argon_02.JP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2030" y="2518901"/>
                <a:ext cx="2468880" cy="1851661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639499" y="4395970"/>
                <a:ext cx="10164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1100˚C, 24h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331699" y="4444344"/>
                <a:ext cx="10278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1200˚C, 24h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16598" y="2258219"/>
                <a:ext cx="17187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As </a:t>
                </a:r>
                <a:r>
                  <a:rPr lang="en-US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supercritically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dried</a:t>
                </a:r>
              </a:p>
            </p:txBody>
          </p:sp>
          <p:pic>
            <p:nvPicPr>
              <p:cNvPr id="2" name="Picture 1" descr="600C-1440m_10.JP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7000" contrast="-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7109" y="454958"/>
                <a:ext cx="2468880" cy="1851661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4416657" y="2291781"/>
                <a:ext cx="9428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600˚C, 24h</a:t>
                </a: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141893" y="70788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925" y="111747"/>
            <a:ext cx="791467" cy="6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6096000" y="6629400"/>
            <a:ext cx="259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50626" y="6596390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www.nasa.gov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C2E04C-416A-4C98-A480-07F6730BBE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55" y="6152236"/>
            <a:ext cx="3312415" cy="66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02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SCN6785.JPG"/>
          <p:cNvPicPr>
            <a:picLocks noChangeAspect="1"/>
          </p:cNvPicPr>
          <p:nvPr/>
        </p:nvPicPr>
        <p:blipFill>
          <a:blip r:embed="rId3">
            <a:lum bright="8000"/>
          </a:blip>
          <a:srcRect l="15659" r="26888"/>
          <a:stretch>
            <a:fillRect/>
          </a:stretch>
        </p:blipFill>
        <p:spPr bwMode="auto">
          <a:xfrm>
            <a:off x="404008" y="3646479"/>
            <a:ext cx="1640978" cy="214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Content Placeholder 3" descr="IMG_5071.JPG"/>
          <p:cNvPicPr>
            <a:picLocks noChangeAspect="1"/>
          </p:cNvPicPr>
          <p:nvPr/>
        </p:nvPicPr>
        <p:blipFill>
          <a:blip r:embed="rId4" cstate="print">
            <a:lum bright="16000" contrast="30000"/>
          </a:blip>
          <a:stretch>
            <a:fillRect/>
          </a:stretch>
        </p:blipFill>
        <p:spPr>
          <a:xfrm>
            <a:off x="2485544" y="3586736"/>
            <a:ext cx="1444984" cy="21674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1" descr="DSCN6869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rcRect l="10492" r="15564"/>
          <a:stretch>
            <a:fillRect/>
          </a:stretch>
        </p:blipFill>
        <p:spPr bwMode="auto">
          <a:xfrm>
            <a:off x="7114972" y="3756458"/>
            <a:ext cx="1787434" cy="18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826" t="2249" r="4007" b="4170"/>
          <a:stretch/>
        </p:blipFill>
        <p:spPr>
          <a:xfrm>
            <a:off x="5344361" y="1064528"/>
            <a:ext cx="3530306" cy="26754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7197" y="5816547"/>
            <a:ext cx="2010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Post-test Run 12 Loc 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0762" y="5779560"/>
            <a:ext cx="1868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Post-test BF-20 layers removed</a:t>
            </a: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6941345" y="5713112"/>
            <a:ext cx="22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Underside, APA-2/aerogel layer 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97024" y="5601103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Aerogel microstructure is maintained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9333" y="1348043"/>
            <a:ext cx="4963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BF-20/7 AS-APA-2/Aluminized Kapton</a:t>
            </a:r>
          </a:p>
          <a:p>
            <a:pPr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17W/cm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flux; 1435 psi @3300˚R combustor pressure</a:t>
            </a:r>
          </a:p>
          <a:p>
            <a:pPr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Temperature between aerogel composite and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Kapton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nominally 50˚C, a drop of 700˚C across 7 layers)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1FF237-191C-46A0-918B-88B13531C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1969" y="3781084"/>
            <a:ext cx="2261812" cy="169483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F74EAD6-6D88-47AA-A576-2214D6B245BF}"/>
              </a:ext>
            </a:extLst>
          </p:cNvPr>
          <p:cNvSpPr/>
          <p:nvPr/>
        </p:nvSpPr>
        <p:spPr>
          <a:xfrm>
            <a:off x="141893" y="70788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ED302D9-F8A4-478F-8FF3-C9C4F2F45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925" y="111747"/>
            <a:ext cx="791467" cy="6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FFB5D3-D3A4-4AC7-BEDA-CD61B446E9DB}"/>
              </a:ext>
            </a:extLst>
          </p:cNvPr>
          <p:cNvCxnSpPr/>
          <p:nvPr/>
        </p:nvCxnSpPr>
        <p:spPr>
          <a:xfrm>
            <a:off x="6096000" y="6629400"/>
            <a:ext cx="259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95E1C0A-8D13-4D98-BF6E-956169344CFA}"/>
              </a:ext>
            </a:extLst>
          </p:cNvPr>
          <p:cNvSpPr txBox="1"/>
          <p:nvPr/>
        </p:nvSpPr>
        <p:spPr>
          <a:xfrm>
            <a:off x="7550626" y="6596390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www.nasa.gov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BA54BE5-5F1A-4EAE-9EF6-731D71A1A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55" y="6152236"/>
            <a:ext cx="3312415" cy="66477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98033CD1-731D-479F-B4E0-A2177E680D9F}"/>
              </a:ext>
            </a:extLst>
          </p:cNvPr>
          <p:cNvSpPr/>
          <p:nvPr/>
        </p:nvSpPr>
        <p:spPr>
          <a:xfrm>
            <a:off x="3759647" y="4457700"/>
            <a:ext cx="599562" cy="95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41E3B5-795F-45BE-BD51-BBEE524A0046}"/>
              </a:ext>
            </a:extLst>
          </p:cNvPr>
          <p:cNvSpPr txBox="1"/>
          <p:nvPr/>
        </p:nvSpPr>
        <p:spPr>
          <a:xfrm>
            <a:off x="362217" y="321925"/>
            <a:ext cx="8419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LaRC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8’HTT test (to evaluate for EDL)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41893" y="70788"/>
            <a:ext cx="8847499" cy="6787212"/>
            <a:chOff x="141893" y="70788"/>
            <a:chExt cx="8847499" cy="6787212"/>
          </a:xfrm>
        </p:grpSpPr>
        <p:sp>
          <p:nvSpPr>
            <p:cNvPr id="35" name="Rectangle 34"/>
            <p:cNvSpPr/>
            <p:nvPr/>
          </p:nvSpPr>
          <p:spPr>
            <a:xfrm>
              <a:off x="141893" y="70788"/>
              <a:ext cx="313419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National Aeronautics and Space Administration</a:t>
              </a:r>
            </a:p>
          </p:txBody>
        </p:sp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925" y="111747"/>
              <a:ext cx="791467" cy="656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7" name="Straight Connector 36"/>
            <p:cNvCxnSpPr/>
            <p:nvPr/>
          </p:nvCxnSpPr>
          <p:spPr>
            <a:xfrm>
              <a:off x="6096000" y="6629400"/>
              <a:ext cx="2590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7550626" y="6596390"/>
              <a:ext cx="10246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www.nasa.gov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280579" y="351119"/>
            <a:ext cx="7858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Hydrophobic aluminosilicate aerogel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E080F0A-59D3-46DC-B907-95E78E230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5" y="6152236"/>
            <a:ext cx="3312415" cy="6647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A81ADF7-83C3-41CD-AB9E-E5D44A4AD3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t="44165" r="38762" b="28523"/>
          <a:stretch/>
        </p:blipFill>
        <p:spPr>
          <a:xfrm>
            <a:off x="6512132" y="1327746"/>
            <a:ext cx="2063133" cy="18077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ED50A1E-1F13-4769-B4F3-90BEA57953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08" t="3056" r="10464" b="22499"/>
          <a:stretch/>
        </p:blipFill>
        <p:spPr>
          <a:xfrm>
            <a:off x="6146413" y="3474202"/>
            <a:ext cx="2610580" cy="17962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898C4DC-69FC-4B83-8903-CED6089BCAD8}"/>
              </a:ext>
            </a:extLst>
          </p:cNvPr>
          <p:cNvSpPr txBox="1"/>
          <p:nvPr/>
        </p:nvSpPr>
        <p:spPr>
          <a:xfrm>
            <a:off x="5687985" y="5356080"/>
            <a:ext cx="340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Quartz felt /</a:t>
            </a:r>
            <a:r>
              <a:rPr lang="en-US" dirty="0" err="1"/>
              <a:t>aluminosilicate</a:t>
            </a:r>
            <a:r>
              <a:rPr lang="en-US" dirty="0"/>
              <a:t>/PTMS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AF9E4CA-725C-4DAB-81B2-0738E76E3D6E}"/>
              </a:ext>
            </a:extLst>
          </p:cNvPr>
          <p:cNvGrpSpPr/>
          <p:nvPr/>
        </p:nvGrpSpPr>
        <p:grpSpPr>
          <a:xfrm>
            <a:off x="443877" y="1718456"/>
            <a:ext cx="5828154" cy="1867622"/>
            <a:chOff x="491920" y="1526030"/>
            <a:chExt cx="5828154" cy="186762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4494375-8040-4F73-829B-F081F9D45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920" y="1526030"/>
              <a:ext cx="5162759" cy="147848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A6F4D16-F6A6-4121-91FC-92EE33897F3F}"/>
                </a:ext>
              </a:extLst>
            </p:cNvPr>
            <p:cNvSpPr txBox="1"/>
            <p:nvPr/>
          </p:nvSpPr>
          <p:spPr>
            <a:xfrm>
              <a:off x="679865" y="3024320"/>
              <a:ext cx="56402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600</a:t>
              </a:r>
              <a:r>
                <a:rPr lang="en-US" baseline="30000" dirty="0"/>
                <a:t>o</a:t>
              </a:r>
              <a:r>
                <a:rPr lang="en-US" dirty="0"/>
                <a:t>C	      1000</a:t>
              </a:r>
              <a:r>
                <a:rPr lang="en-US" baseline="30000" dirty="0"/>
                <a:t>o</a:t>
              </a:r>
              <a:r>
                <a:rPr lang="en-US" dirty="0"/>
                <a:t>C                1100</a:t>
              </a:r>
              <a:r>
                <a:rPr lang="en-US" baseline="30000" dirty="0"/>
                <a:t>o</a:t>
              </a:r>
              <a:r>
                <a:rPr lang="en-US" dirty="0"/>
                <a:t>C              1200</a:t>
              </a:r>
              <a:r>
                <a:rPr lang="en-US" baseline="30000" dirty="0"/>
                <a:t>o</a:t>
              </a:r>
              <a:r>
                <a:rPr lang="en-US" dirty="0"/>
                <a:t>C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86DA919-6300-442F-BB74-F4AFD88BDD22}"/>
              </a:ext>
            </a:extLst>
          </p:cNvPr>
          <p:cNvGrpSpPr/>
          <p:nvPr/>
        </p:nvGrpSpPr>
        <p:grpSpPr>
          <a:xfrm>
            <a:off x="155016" y="3890643"/>
            <a:ext cx="5685144" cy="1753785"/>
            <a:chOff x="190234" y="3580508"/>
            <a:chExt cx="5685144" cy="1753785"/>
          </a:xfrm>
        </p:grpSpPr>
        <p:pic>
          <p:nvPicPr>
            <p:cNvPr id="56" name="Picture 55" descr="1134 PTMS 1200C-24m_12.JPG">
              <a:extLst>
                <a:ext uri="{FF2B5EF4-FFF2-40B4-BE49-F238E27FC236}">
                  <a16:creationId xmlns:a16="http://schemas.microsoft.com/office/drawing/2014/main" id="{1A77E61E-116C-4FF1-802A-52EB4E302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5000" contrast="-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6578" y="3580508"/>
              <a:ext cx="1828800" cy="1371600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E31C8AD-21A7-4AA0-97A3-8DB3E32D7E3E}"/>
                </a:ext>
              </a:extLst>
            </p:cNvPr>
            <p:cNvGrpSpPr/>
            <p:nvPr/>
          </p:nvGrpSpPr>
          <p:grpSpPr>
            <a:xfrm>
              <a:off x="190234" y="3594823"/>
              <a:ext cx="5451621" cy="1739470"/>
              <a:chOff x="190234" y="3594823"/>
              <a:chExt cx="5451621" cy="1739470"/>
            </a:xfrm>
          </p:grpSpPr>
          <p:pic>
            <p:nvPicPr>
              <p:cNvPr id="55" name="Picture 54" descr="1134PTMS 1100C-24h_07.JPG">
                <a:extLst>
                  <a:ext uri="{FF2B5EF4-FFF2-40B4-BE49-F238E27FC236}">
                    <a16:creationId xmlns:a16="http://schemas.microsoft.com/office/drawing/2014/main" id="{FB356354-4468-4807-B08F-2135A1118D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8406" y="3594823"/>
                <a:ext cx="1828800" cy="1371600"/>
              </a:xfrm>
              <a:prstGeom prst="rect">
                <a:avLst/>
              </a:prstGeom>
            </p:spPr>
          </p:pic>
          <p:pic>
            <p:nvPicPr>
              <p:cNvPr id="57" name="Picture 56" descr="HG1032_02.JPG">
                <a:extLst>
                  <a:ext uri="{FF2B5EF4-FFF2-40B4-BE49-F238E27FC236}">
                    <a16:creationId xmlns:a16="http://schemas.microsoft.com/office/drawing/2014/main" id="{98E06652-9DEC-4C37-BFE6-120C6F38B6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234" y="3613527"/>
                <a:ext cx="1828800" cy="1371600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5D0E5F6-26C8-496B-84A8-A5C20BE4340C}"/>
                  </a:ext>
                </a:extLst>
              </p:cNvPr>
              <p:cNvSpPr txBox="1"/>
              <p:nvPr/>
            </p:nvSpPr>
            <p:spPr>
              <a:xfrm>
                <a:off x="894512" y="5026516"/>
                <a:ext cx="4202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RT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1FF0A2-687A-4022-A477-6B042F60FA66}"/>
                  </a:ext>
                </a:extLst>
              </p:cNvPr>
              <p:cNvSpPr txBox="1"/>
              <p:nvPr/>
            </p:nvSpPr>
            <p:spPr>
              <a:xfrm>
                <a:off x="2651346" y="5014684"/>
                <a:ext cx="95425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1100</a:t>
                </a:r>
                <a:r>
                  <a:rPr lang="en-US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7C6E2C2-DC04-4FF2-88F3-332E79A876D8}"/>
                  </a:ext>
                </a:extLst>
              </p:cNvPr>
              <p:cNvSpPr txBox="1"/>
              <p:nvPr/>
            </p:nvSpPr>
            <p:spPr>
              <a:xfrm>
                <a:off x="4451764" y="4994927"/>
                <a:ext cx="11900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1200</a:t>
                </a:r>
                <a:r>
                  <a:rPr lang="en-US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C449B1CB-A5AB-4B4B-AA95-093153FEBF05}"/>
              </a:ext>
            </a:extLst>
          </p:cNvPr>
          <p:cNvSpPr txBox="1"/>
          <p:nvPr/>
        </p:nvSpPr>
        <p:spPr>
          <a:xfrm>
            <a:off x="5337856" y="614141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F. I. Hurwitz and H. Guo, U.S. Patent 10343131, 10343131 B1</a:t>
            </a:r>
          </a:p>
        </p:txBody>
      </p:sp>
    </p:spTree>
    <p:extLst>
      <p:ext uri="{BB962C8B-B14F-4D97-AF65-F5344CB8AC3E}">
        <p14:creationId xmlns:p14="http://schemas.microsoft.com/office/powerpoint/2010/main" val="4252472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0648A82-0CA7-4202-A4B9-AD4B59080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6" y="850830"/>
            <a:ext cx="3000767" cy="342275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17EF3E0-AE09-464D-8A04-89C5FF7166EC}"/>
              </a:ext>
            </a:extLst>
          </p:cNvPr>
          <p:cNvCxnSpPr/>
          <p:nvPr/>
        </p:nvCxnSpPr>
        <p:spPr>
          <a:xfrm>
            <a:off x="7570122" y="6557592"/>
            <a:ext cx="14752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7893677-7E17-4218-BDDE-EAA641CB6895}"/>
              </a:ext>
            </a:extLst>
          </p:cNvPr>
          <p:cNvSpPr/>
          <p:nvPr/>
        </p:nvSpPr>
        <p:spPr>
          <a:xfrm>
            <a:off x="56482" y="44520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6A8922-A7AC-4095-A9E0-70FCE76F3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12" y="44520"/>
            <a:ext cx="914400" cy="75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38DEC-F3F4-4321-9BAC-C76C2A06FD37}"/>
              </a:ext>
            </a:extLst>
          </p:cNvPr>
          <p:cNvSpPr txBox="1"/>
          <p:nvPr/>
        </p:nvSpPr>
        <p:spPr>
          <a:xfrm>
            <a:off x="7984331" y="6525690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4CEFC-7F2D-4F5C-963C-E2839AC53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0" y="6109331"/>
            <a:ext cx="3525317" cy="704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78574D-BBB9-4C4C-AC45-C93EFB3F63C3}"/>
              </a:ext>
            </a:extLst>
          </p:cNvPr>
          <p:cNvSpPr txBox="1"/>
          <p:nvPr/>
        </p:nvSpPr>
        <p:spPr>
          <a:xfrm>
            <a:off x="887462" y="204499"/>
            <a:ext cx="6759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YSZ, Y/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YbSZ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YbSZ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aerogels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9F093F-E997-465B-9CEB-144EB41CE317}"/>
              </a:ext>
            </a:extLst>
          </p:cNvPr>
          <p:cNvSpPr txBox="1"/>
          <p:nvPr/>
        </p:nvSpPr>
        <p:spPr>
          <a:xfrm>
            <a:off x="3280367" y="3645797"/>
            <a:ext cx="58968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Co-Doping YSZ with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Ytterbia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•Ytterbium  was chosen due its higher atomic mass and lower valence in comparison to Zr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4+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•Produces lower thermal conductivities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•Higher sintering resistance at high temperatures than YSZ 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•Stabilization of tetragonal zirconia 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17B0FB-06F0-4E7A-8043-198188AEF4EC}"/>
              </a:ext>
            </a:extLst>
          </p:cNvPr>
          <p:cNvSpPr txBox="1"/>
          <p:nvPr/>
        </p:nvSpPr>
        <p:spPr>
          <a:xfrm>
            <a:off x="3666416" y="5885682"/>
            <a:ext cx="398058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US" sz="10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Witz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sz="1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Am. Ceram. Soc., 2007, 90, 2935–2940</a:t>
            </a:r>
          </a:p>
          <a:p>
            <a:r>
              <a:rPr lang="en-US" sz="1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S. Olson, F. I. Hurwitz, H. Guo, N. J. Madden, J. L. Stokes, R. B. Rogers, J. A. Krogstad, J. Am. Ceram. Soc. 10.1111/jace.17792.</a:t>
            </a:r>
          </a:p>
          <a:p>
            <a:r>
              <a:rPr lang="en-US" sz="1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I. Hurwitz, R. B. Rogers, H. Guo, A. Garg, N. S. Olson, D. Phan, J. L. Cashman, J. Am. Ceram. Soc. 2020, 103, 6700-6711.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62AF057-B3C8-4E13-9F81-F858B2CF6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507" y="4320478"/>
            <a:ext cx="1367830" cy="17097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F3B7B29-E169-47FF-B520-DE30C90403F6}"/>
              </a:ext>
            </a:extLst>
          </p:cNvPr>
          <p:cNvSpPr txBox="1"/>
          <p:nvPr/>
        </p:nvSpPr>
        <p:spPr>
          <a:xfrm>
            <a:off x="3324225" y="827733"/>
            <a:ext cx="59200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barrier coatings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•YSZ is a ceramic used in thermal insulating layers on super alloys in aircraft engines ZrO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•Phases of zirconia changed by substitution of Zr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4+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endParaRPr lang="en-US" sz="2000" b="0" i="0" u="none" strike="noStrike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•Minimize surface area loss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•Low thermal conductivity 0.8-2.9 W/(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m·K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would be much lower as an aerogel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•High thermal stability</a:t>
            </a:r>
          </a:p>
        </p:txBody>
      </p:sp>
    </p:spTree>
    <p:extLst>
      <p:ext uri="{BB962C8B-B14F-4D97-AF65-F5344CB8AC3E}">
        <p14:creationId xmlns:p14="http://schemas.microsoft.com/office/powerpoint/2010/main" val="2937718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994C5E7-67C1-4709-A473-69AEAE111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78" y="3794233"/>
            <a:ext cx="4029225" cy="257355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6762" y="35394"/>
            <a:ext cx="8847499" cy="6787212"/>
            <a:chOff x="141893" y="70788"/>
            <a:chExt cx="8847499" cy="6787212"/>
          </a:xfrm>
        </p:grpSpPr>
        <p:sp>
          <p:nvSpPr>
            <p:cNvPr id="8" name="Rectangle 7"/>
            <p:cNvSpPr/>
            <p:nvPr/>
          </p:nvSpPr>
          <p:spPr>
            <a:xfrm>
              <a:off x="141893" y="70788"/>
              <a:ext cx="313419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National Aeronautics and Space Administration</a:t>
              </a: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925" y="111747"/>
              <a:ext cx="791467" cy="656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6096000" y="6629400"/>
              <a:ext cx="2590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550626" y="6596390"/>
              <a:ext cx="10246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www.nasa.gov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F30280A-3B85-4B6D-B6EB-9CCB70DA8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0" y="6109331"/>
            <a:ext cx="3525317" cy="7041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1E46B8-37AB-4E08-96AA-92901361C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556" y="1008753"/>
            <a:ext cx="2882267" cy="28466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5B2E97-78CB-4EAE-82DC-3152FE55A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213" y="1407490"/>
            <a:ext cx="3489583" cy="23867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000229-55A1-4DED-9383-9699A859E9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7805" y="3855361"/>
            <a:ext cx="3411001" cy="24770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3EC0FC-2C8F-4E4A-B3FD-F404AFB91720}"/>
              </a:ext>
            </a:extLst>
          </p:cNvPr>
          <p:cNvSpPr txBox="1"/>
          <p:nvPr/>
        </p:nvSpPr>
        <p:spPr>
          <a:xfrm>
            <a:off x="246762" y="188823"/>
            <a:ext cx="8359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With dopant increasing, surface area decreases, pore size increases</a:t>
            </a:r>
          </a:p>
        </p:txBody>
      </p:sp>
    </p:spTree>
    <p:extLst>
      <p:ext uri="{BB962C8B-B14F-4D97-AF65-F5344CB8AC3E}">
        <p14:creationId xmlns:p14="http://schemas.microsoft.com/office/powerpoint/2010/main" val="2522395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41E5C26-18AB-48B2-85C4-E894A9F5F7C1}"/>
              </a:ext>
            </a:extLst>
          </p:cNvPr>
          <p:cNvCxnSpPr/>
          <p:nvPr/>
        </p:nvCxnSpPr>
        <p:spPr>
          <a:xfrm>
            <a:off x="7570122" y="6557592"/>
            <a:ext cx="14752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A5BBD20-B1DB-447C-A5E4-46957AF2037F}"/>
              </a:ext>
            </a:extLst>
          </p:cNvPr>
          <p:cNvSpPr/>
          <p:nvPr/>
        </p:nvSpPr>
        <p:spPr>
          <a:xfrm>
            <a:off x="56482" y="44520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36D07-01AC-497D-8116-23064F475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12" y="44520"/>
            <a:ext cx="914400" cy="75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368A4-57D6-466C-8BA0-B3CCA00E9379}"/>
              </a:ext>
            </a:extLst>
          </p:cNvPr>
          <p:cNvSpPr txBox="1"/>
          <p:nvPr/>
        </p:nvSpPr>
        <p:spPr>
          <a:xfrm>
            <a:off x="7984331" y="6525690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BF9B1-0E9C-4B53-A3E3-AD1158280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" y="6083151"/>
            <a:ext cx="3525317" cy="704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A98922-702B-40CA-B876-FE32CF7E4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400" y="1414555"/>
            <a:ext cx="7307199" cy="46511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CDE378-3B40-4DFA-8AA8-00D8B8DEF266}"/>
              </a:ext>
            </a:extLst>
          </p:cNvPr>
          <p:cNvSpPr txBox="1"/>
          <p:nvPr/>
        </p:nvSpPr>
        <p:spPr>
          <a:xfrm>
            <a:off x="1084326" y="6081664"/>
            <a:ext cx="83263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N. S. Olson, F. I. Hurwitz, H. Guo, N. J. Madden, J. L. Stokes, R. B. Rogers, J. A. Krogstad, J. Am. Ceram. Soc., 2021, 104, 4190-4202.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F11FC2-E832-4255-A30E-5301CD07B4FA}"/>
              </a:ext>
            </a:extLst>
          </p:cNvPr>
          <p:cNvSpPr txBox="1"/>
          <p:nvPr/>
        </p:nvSpPr>
        <p:spPr>
          <a:xfrm>
            <a:off x="351260" y="354975"/>
            <a:ext cx="7956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High additions (&gt;20 mol% ) of dopant can keep mesoporous structure </a:t>
            </a:r>
          </a:p>
        </p:txBody>
      </p:sp>
    </p:spTree>
    <p:extLst>
      <p:ext uri="{BB962C8B-B14F-4D97-AF65-F5344CB8AC3E}">
        <p14:creationId xmlns:p14="http://schemas.microsoft.com/office/powerpoint/2010/main" val="3867808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AF7ABBA-B984-45A9-86F2-442423900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88" y="3429000"/>
            <a:ext cx="4124397" cy="30537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6A2E1-DB04-42C0-810D-A04C6D2A8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340" y="623246"/>
            <a:ext cx="3875672" cy="2876098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43CE85D-D02D-4619-A6C9-CB7BF8592AE6}"/>
              </a:ext>
            </a:extLst>
          </p:cNvPr>
          <p:cNvCxnSpPr/>
          <p:nvPr/>
        </p:nvCxnSpPr>
        <p:spPr>
          <a:xfrm>
            <a:off x="7570122" y="6557592"/>
            <a:ext cx="14752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B75CA1F-2C07-44BF-AFE0-88E4F2B7A4D3}"/>
              </a:ext>
            </a:extLst>
          </p:cNvPr>
          <p:cNvSpPr/>
          <p:nvPr/>
        </p:nvSpPr>
        <p:spPr>
          <a:xfrm>
            <a:off x="56482" y="44520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79C340-4C8C-4439-BD7C-8FAAE4936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12" y="44520"/>
            <a:ext cx="914400" cy="75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AC8AD3-D6FE-4031-89B5-6306CBC19A77}"/>
              </a:ext>
            </a:extLst>
          </p:cNvPr>
          <p:cNvSpPr txBox="1"/>
          <p:nvPr/>
        </p:nvSpPr>
        <p:spPr>
          <a:xfrm>
            <a:off x="7984331" y="6525690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1E1EB7-C046-46D4-AA7C-895F53355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2" y="6083151"/>
            <a:ext cx="3525317" cy="7041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54B82D-CC8C-4A6C-BEEA-89F50665862F}"/>
              </a:ext>
            </a:extLst>
          </p:cNvPr>
          <p:cNvSpPr txBox="1"/>
          <p:nvPr/>
        </p:nvSpPr>
        <p:spPr>
          <a:xfrm>
            <a:off x="258054" y="454057"/>
            <a:ext cx="458628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•At  1000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10% and 15% dopant both show tetragonal structure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•At 1100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10% dopant shows tetragonal, 15% dopant shows cubic structure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•A cubic structure is present when dopant &gt;20mol%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•Smaller crystallite size is indicated as the dopant concentration increases</a:t>
            </a:r>
          </a:p>
          <a:p>
            <a:endParaRPr lang="en-US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70AEDF-C73A-4190-9C31-D6BE4397F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156" y="3499344"/>
            <a:ext cx="4124396" cy="27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06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433F5A0-706F-4DCA-9CA4-9E67E9C40BEA}"/>
              </a:ext>
            </a:extLst>
          </p:cNvPr>
          <p:cNvCxnSpPr/>
          <p:nvPr/>
        </p:nvCxnSpPr>
        <p:spPr>
          <a:xfrm>
            <a:off x="7570122" y="6557592"/>
            <a:ext cx="14752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489DED3-8502-4B3B-988C-2342AF286775}"/>
              </a:ext>
            </a:extLst>
          </p:cNvPr>
          <p:cNvSpPr/>
          <p:nvPr/>
        </p:nvSpPr>
        <p:spPr>
          <a:xfrm>
            <a:off x="56482" y="44520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5DFECB-16A4-466D-B15C-5DE3D207B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12" y="44520"/>
            <a:ext cx="914400" cy="75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86EC71-C887-4EDE-B974-BDB066D5A4CE}"/>
              </a:ext>
            </a:extLst>
          </p:cNvPr>
          <p:cNvSpPr txBox="1"/>
          <p:nvPr/>
        </p:nvSpPr>
        <p:spPr>
          <a:xfrm>
            <a:off x="7984331" y="6525690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29FB5-6A89-4803-B317-CEE93E31B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" y="6083151"/>
            <a:ext cx="3525317" cy="7041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CCF844-2312-4382-8057-60548040C15A}"/>
              </a:ext>
            </a:extLst>
          </p:cNvPr>
          <p:cNvSpPr txBox="1"/>
          <p:nvPr/>
        </p:nvSpPr>
        <p:spPr>
          <a:xfrm>
            <a:off x="283652" y="1129689"/>
            <a:ext cx="5154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coating suppress the crystalline size growth, and maintains surface area &gt; 100m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/g at 1100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E0C365-9A49-4724-B2F1-9C16C0C6B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68" y="2229798"/>
            <a:ext cx="4833499" cy="3853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E17833-0B8B-43AA-BF94-D81F872B4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890" y="1207293"/>
            <a:ext cx="2319225" cy="52621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813B42-FE15-49BD-AFF7-FC3C7331A6C8}"/>
              </a:ext>
            </a:extLst>
          </p:cNvPr>
          <p:cNvSpPr txBox="1"/>
          <p:nvPr/>
        </p:nvSpPr>
        <p:spPr>
          <a:xfrm>
            <a:off x="213263" y="390860"/>
            <a:ext cx="87174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-YSZ or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YbSZ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core-shell structure </a:t>
            </a:r>
          </a:p>
        </p:txBody>
      </p:sp>
    </p:spTree>
    <p:extLst>
      <p:ext uri="{BB962C8B-B14F-4D97-AF65-F5344CB8AC3E}">
        <p14:creationId xmlns:p14="http://schemas.microsoft.com/office/powerpoint/2010/main" val="603188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F4F738E-6F7B-40DE-A560-FEFA8CBA61CB}"/>
              </a:ext>
            </a:extLst>
          </p:cNvPr>
          <p:cNvCxnSpPr/>
          <p:nvPr/>
        </p:nvCxnSpPr>
        <p:spPr>
          <a:xfrm>
            <a:off x="7570122" y="6557592"/>
            <a:ext cx="14752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8A81FBC-051B-4B62-943A-5BC57C4C299C}"/>
              </a:ext>
            </a:extLst>
          </p:cNvPr>
          <p:cNvSpPr/>
          <p:nvPr/>
        </p:nvSpPr>
        <p:spPr>
          <a:xfrm>
            <a:off x="56482" y="44520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877A8-CF27-42D0-906B-C460CA3C9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12" y="44520"/>
            <a:ext cx="914400" cy="75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36A141-0B5C-4C97-B250-19779BF57BC6}"/>
              </a:ext>
            </a:extLst>
          </p:cNvPr>
          <p:cNvSpPr txBox="1"/>
          <p:nvPr/>
        </p:nvSpPr>
        <p:spPr>
          <a:xfrm>
            <a:off x="7984331" y="6525690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D30A77-5F79-42AE-B774-5D4CDA392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" y="6083151"/>
            <a:ext cx="3525317" cy="704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125182-1159-484D-A7DD-8CF6DE7BC67B}"/>
              </a:ext>
            </a:extLst>
          </p:cNvPr>
          <p:cNvSpPr txBox="1"/>
          <p:nvPr/>
        </p:nvSpPr>
        <p:spPr>
          <a:xfrm>
            <a:off x="2480477" y="1551136"/>
            <a:ext cx="893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76727-5699-423C-AB19-FFD78E119C2C}"/>
              </a:ext>
            </a:extLst>
          </p:cNvPr>
          <p:cNvSpPr txBox="1"/>
          <p:nvPr/>
        </p:nvSpPr>
        <p:spPr>
          <a:xfrm>
            <a:off x="4863907" y="1584702"/>
            <a:ext cx="1035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804EC0-190D-4D26-9DA1-10C5B85F3D51}"/>
              </a:ext>
            </a:extLst>
          </p:cNvPr>
          <p:cNvSpPr txBox="1"/>
          <p:nvPr/>
        </p:nvSpPr>
        <p:spPr>
          <a:xfrm>
            <a:off x="7519107" y="1570071"/>
            <a:ext cx="1016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1100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AE0CCD-AE11-40D1-A29D-16D3323DDE52}"/>
              </a:ext>
            </a:extLst>
          </p:cNvPr>
          <p:cNvSpPr txBox="1"/>
          <p:nvPr/>
        </p:nvSpPr>
        <p:spPr>
          <a:xfrm>
            <a:off x="192864" y="2446880"/>
            <a:ext cx="1430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10%Y-YSZ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B096A1-F669-4683-9F27-BB683C99C512}"/>
              </a:ext>
            </a:extLst>
          </p:cNvPr>
          <p:cNvSpPr/>
          <p:nvPr/>
        </p:nvSpPr>
        <p:spPr>
          <a:xfrm>
            <a:off x="20928" y="4597641"/>
            <a:ext cx="1739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10%Yb-YbSZ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BCB4137-28D2-45D6-A6A3-EADAE91AFD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21"/>
          <a:stretch/>
        </p:blipFill>
        <p:spPr>
          <a:xfrm>
            <a:off x="4223024" y="4094334"/>
            <a:ext cx="2466747" cy="1734531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0732381A-B7A3-4F7D-916D-EE5EFE7948CE}"/>
              </a:ext>
            </a:extLst>
          </p:cNvPr>
          <p:cNvGrpSpPr/>
          <p:nvPr/>
        </p:nvGrpSpPr>
        <p:grpSpPr>
          <a:xfrm>
            <a:off x="1663178" y="2036885"/>
            <a:ext cx="7453046" cy="3765907"/>
            <a:chOff x="1725565" y="2020732"/>
            <a:chExt cx="7453046" cy="37659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CCBBBF0-CBE9-47F7-ABDA-A83167027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210" r="2115"/>
            <a:stretch/>
          </p:blipFill>
          <p:spPr>
            <a:xfrm>
              <a:off x="1807819" y="2171062"/>
              <a:ext cx="2238510" cy="160826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24CB10B-AFA0-4F86-BAC5-ECC33F1D6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7551"/>
            <a:stretch/>
          </p:blipFill>
          <p:spPr>
            <a:xfrm>
              <a:off x="4324017" y="2217702"/>
              <a:ext cx="2344826" cy="16251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23DE640-D60E-443E-9763-D3D9EC3039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6883"/>
            <a:stretch/>
          </p:blipFill>
          <p:spPr>
            <a:xfrm>
              <a:off x="6613302" y="2036020"/>
              <a:ext cx="2565309" cy="179242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3C721E1-34F7-4389-B4E2-817AE9C617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5175"/>
            <a:stretch/>
          </p:blipFill>
          <p:spPr>
            <a:xfrm>
              <a:off x="1725565" y="4075837"/>
              <a:ext cx="2403018" cy="171080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1C88CD-E275-4CF7-B45C-FAC4E8D26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1102"/>
            <a:stretch/>
          </p:blipFill>
          <p:spPr>
            <a:xfrm>
              <a:off x="6722983" y="4122939"/>
              <a:ext cx="2454229" cy="162519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F1D809-847B-44BE-AF97-DEAF73DD9DC1}"/>
                </a:ext>
              </a:extLst>
            </p:cNvPr>
            <p:cNvSpPr txBox="1"/>
            <p:nvPr/>
          </p:nvSpPr>
          <p:spPr>
            <a:xfrm>
              <a:off x="1852888" y="290617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7A561DC-0C0B-4805-B57E-1884A8AD4314}"/>
                </a:ext>
              </a:extLst>
            </p:cNvPr>
            <p:cNvSpPr txBox="1"/>
            <p:nvPr/>
          </p:nvSpPr>
          <p:spPr>
            <a:xfrm>
              <a:off x="1814028" y="4852378"/>
              <a:ext cx="34428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C9A127-F8EA-493C-B133-76808B8A2753}"/>
                </a:ext>
              </a:extLst>
            </p:cNvPr>
            <p:cNvSpPr txBox="1"/>
            <p:nvPr/>
          </p:nvSpPr>
          <p:spPr>
            <a:xfrm>
              <a:off x="4462415" y="2975760"/>
              <a:ext cx="34428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B1E14C-92C8-4351-8F59-BEA8347E62D2}"/>
                </a:ext>
              </a:extLst>
            </p:cNvPr>
            <p:cNvSpPr txBox="1"/>
            <p:nvPr/>
          </p:nvSpPr>
          <p:spPr>
            <a:xfrm>
              <a:off x="4385199" y="4966501"/>
              <a:ext cx="3736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3CD5EB-F8D6-42D4-840B-B467F4012FC1}"/>
                </a:ext>
              </a:extLst>
            </p:cNvPr>
            <p:cNvSpPr txBox="1"/>
            <p:nvPr/>
          </p:nvSpPr>
          <p:spPr>
            <a:xfrm>
              <a:off x="6843556" y="4946867"/>
              <a:ext cx="3736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058ADB-4088-47DE-9DB0-3850E6522FD5}"/>
                </a:ext>
              </a:extLst>
            </p:cNvPr>
            <p:cNvSpPr txBox="1"/>
            <p:nvPr/>
          </p:nvSpPr>
          <p:spPr>
            <a:xfrm>
              <a:off x="6774391" y="2975194"/>
              <a:ext cx="34428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57526C1-71C6-426E-9BCD-5BC33631E98B}"/>
                </a:ext>
              </a:extLst>
            </p:cNvPr>
            <p:cNvSpPr txBox="1"/>
            <p:nvPr/>
          </p:nvSpPr>
          <p:spPr>
            <a:xfrm>
              <a:off x="6793950" y="4674129"/>
              <a:ext cx="64944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A-air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06A234E-5C24-4A15-BF32-2BE981808EF6}"/>
                </a:ext>
              </a:extLst>
            </p:cNvPr>
            <p:cNvSpPr txBox="1"/>
            <p:nvPr/>
          </p:nvSpPr>
          <p:spPr>
            <a:xfrm>
              <a:off x="6654123" y="2643279"/>
              <a:ext cx="74743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A-air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0BEC4B-88DF-4AAD-BA31-9872B96A9567}"/>
                </a:ext>
              </a:extLst>
            </p:cNvPr>
            <p:cNvSpPr txBox="1"/>
            <p:nvPr/>
          </p:nvSpPr>
          <p:spPr>
            <a:xfrm>
              <a:off x="1876563" y="2441661"/>
              <a:ext cx="4308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DC28CA5-1AD8-4239-AC0E-FB3A2CDA338C}"/>
                </a:ext>
              </a:extLst>
            </p:cNvPr>
            <p:cNvSpPr txBox="1"/>
            <p:nvPr/>
          </p:nvSpPr>
          <p:spPr>
            <a:xfrm>
              <a:off x="6717986" y="2339968"/>
              <a:ext cx="3736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EA092D1-2576-435C-8BBB-3F7CE79A868F}"/>
                </a:ext>
              </a:extLst>
            </p:cNvPr>
            <p:cNvSpPr txBox="1"/>
            <p:nvPr/>
          </p:nvSpPr>
          <p:spPr>
            <a:xfrm>
              <a:off x="4411607" y="4487265"/>
              <a:ext cx="25866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27DA245-E87E-4B9B-9D9D-779EAD0310C7}"/>
                </a:ext>
              </a:extLst>
            </p:cNvPr>
            <p:cNvSpPr txBox="1"/>
            <p:nvPr/>
          </p:nvSpPr>
          <p:spPr>
            <a:xfrm>
              <a:off x="4475083" y="2515021"/>
              <a:ext cx="3736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995B68-36AF-490D-8E82-A60B9E4B0D9B}"/>
                </a:ext>
              </a:extLst>
            </p:cNvPr>
            <p:cNvSpPr txBox="1"/>
            <p:nvPr/>
          </p:nvSpPr>
          <p:spPr>
            <a:xfrm>
              <a:off x="1825789" y="4401979"/>
              <a:ext cx="34428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012F239-1678-472D-B571-BB583352AD65}"/>
                </a:ext>
              </a:extLst>
            </p:cNvPr>
            <p:cNvSpPr txBox="1"/>
            <p:nvPr/>
          </p:nvSpPr>
          <p:spPr>
            <a:xfrm>
              <a:off x="6851946" y="4359935"/>
              <a:ext cx="34428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99F92CA-D216-40D5-8B3D-97CC908CE865}"/>
                </a:ext>
              </a:extLst>
            </p:cNvPr>
            <p:cNvSpPr txBox="1"/>
            <p:nvPr/>
          </p:nvSpPr>
          <p:spPr>
            <a:xfrm>
              <a:off x="1876563" y="2020732"/>
              <a:ext cx="3286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FD1B10A-D615-4EF4-A47E-71CC74B4E62F}"/>
                </a:ext>
              </a:extLst>
            </p:cNvPr>
            <p:cNvSpPr txBox="1"/>
            <p:nvPr/>
          </p:nvSpPr>
          <p:spPr>
            <a:xfrm>
              <a:off x="1819140" y="3953570"/>
              <a:ext cx="3736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E7961CB-4D1A-4090-A9B8-5F8A320FBF29}"/>
                </a:ext>
              </a:extLst>
            </p:cNvPr>
            <p:cNvSpPr txBox="1"/>
            <p:nvPr/>
          </p:nvSpPr>
          <p:spPr>
            <a:xfrm>
              <a:off x="6843556" y="4056771"/>
              <a:ext cx="3736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456D6A4-AAC8-4142-9FAD-62AC5444E1BD}"/>
                </a:ext>
              </a:extLst>
            </p:cNvPr>
            <p:cNvSpPr txBox="1"/>
            <p:nvPr/>
          </p:nvSpPr>
          <p:spPr>
            <a:xfrm>
              <a:off x="6745070" y="2020732"/>
              <a:ext cx="3736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75C612E-19D9-4DEC-8351-7CB770BDB58F}"/>
                </a:ext>
              </a:extLst>
            </p:cNvPr>
            <p:cNvSpPr txBox="1"/>
            <p:nvPr/>
          </p:nvSpPr>
          <p:spPr>
            <a:xfrm>
              <a:off x="4424221" y="3973647"/>
              <a:ext cx="3736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759D61A-4999-4C84-847C-CA935CD94CF6}"/>
                </a:ext>
              </a:extLst>
            </p:cNvPr>
            <p:cNvSpPr txBox="1"/>
            <p:nvPr/>
          </p:nvSpPr>
          <p:spPr>
            <a:xfrm>
              <a:off x="4490306" y="2101066"/>
              <a:ext cx="37360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81251D36-0EED-499C-A3CA-A715B4833408}"/>
              </a:ext>
            </a:extLst>
          </p:cNvPr>
          <p:cNvSpPr txBox="1"/>
          <p:nvPr/>
        </p:nvSpPr>
        <p:spPr>
          <a:xfrm>
            <a:off x="598161" y="5758801"/>
            <a:ext cx="850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A: no SiO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coating   B: SiO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coating method 1    C: SiO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coating method 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BDEC044-E90E-4940-9856-234553EF43A8}"/>
              </a:ext>
            </a:extLst>
          </p:cNvPr>
          <p:cNvSpPr txBox="1"/>
          <p:nvPr/>
        </p:nvSpPr>
        <p:spPr>
          <a:xfrm>
            <a:off x="705260" y="234834"/>
            <a:ext cx="76713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36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coating suppress the phase change and crystalline growth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63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FE85891-3BDA-451B-908F-8001F24B5750}"/>
              </a:ext>
            </a:extLst>
          </p:cNvPr>
          <p:cNvCxnSpPr/>
          <p:nvPr/>
        </p:nvCxnSpPr>
        <p:spPr>
          <a:xfrm>
            <a:off x="7570122" y="6557592"/>
            <a:ext cx="14752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322FD6A-7577-4856-A8E6-8861206A2FBB}"/>
              </a:ext>
            </a:extLst>
          </p:cNvPr>
          <p:cNvSpPr/>
          <p:nvPr/>
        </p:nvSpPr>
        <p:spPr>
          <a:xfrm>
            <a:off x="56482" y="44520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D290C5-6417-41A7-AD09-BCAEDAFB9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12" y="44520"/>
            <a:ext cx="914400" cy="75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95BCC5-AE89-4DDE-A006-B21A6B701335}"/>
              </a:ext>
            </a:extLst>
          </p:cNvPr>
          <p:cNvSpPr txBox="1"/>
          <p:nvPr/>
        </p:nvSpPr>
        <p:spPr>
          <a:xfrm>
            <a:off x="7984331" y="6525690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13939E-266C-4DED-B9C0-40C7A0145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" y="6083151"/>
            <a:ext cx="3525317" cy="7041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B61AF1-7BB0-4CA3-81EB-DFC1C82B1F26}"/>
              </a:ext>
            </a:extLst>
          </p:cNvPr>
          <p:cNvSpPr txBox="1"/>
          <p:nvPr/>
        </p:nvSpPr>
        <p:spPr>
          <a:xfrm>
            <a:off x="593407" y="338032"/>
            <a:ext cx="8060531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 algn="ctr"/>
            <a:endParaRPr lang="en-US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Aluminosilicate aerogels</a:t>
            </a:r>
            <a:endParaRPr lang="en-US" sz="2000" b="1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•Aluminosilicate aerogels can be used up to 1100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C. 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•Their composites are not flakey and can be flexible.  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•The aerogel and their composites can be modified to be hydrophobic.</a:t>
            </a:r>
          </a:p>
          <a:p>
            <a:endParaRPr lang="en-US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Yttria and/or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Ytterbia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stabilized Zirconia aerogels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•The surface areas of the as dried a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erogels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 on the total dopant level and water ratio, but no relationship with Y to Yb ratio.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•With increase dopant level, the pore size increases up to 20% dopant, and surface area decreases with the increased dopant.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•Dopant level and the choice of dopant can affect the phase change and crystalline size growth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•Increasing dopant above 20% can avoid the phase transformation and suppress the crystalline growth at 1100</a:t>
            </a:r>
            <a:r>
              <a:rPr lang="en-US" sz="20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0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0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coating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effectively suppress the crystalline growth and phase change.</a:t>
            </a:r>
          </a:p>
        </p:txBody>
      </p:sp>
    </p:spTree>
    <p:extLst>
      <p:ext uri="{BB962C8B-B14F-4D97-AF65-F5344CB8AC3E}">
        <p14:creationId xmlns:p14="http://schemas.microsoft.com/office/powerpoint/2010/main" val="2970487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04D159-C3E7-42F5-9E62-CD94B87B1BD3}"/>
              </a:ext>
            </a:extLst>
          </p:cNvPr>
          <p:cNvSpPr txBox="1"/>
          <p:nvPr/>
        </p:nvSpPr>
        <p:spPr>
          <a:xfrm>
            <a:off x="2324099" y="425246"/>
            <a:ext cx="4295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6B197E-560D-4E8D-BA3C-9506FF0490FC}"/>
              </a:ext>
            </a:extLst>
          </p:cNvPr>
          <p:cNvSpPr/>
          <p:nvPr/>
        </p:nvSpPr>
        <p:spPr>
          <a:xfrm>
            <a:off x="0" y="85394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922152-33FF-40A4-B95B-1C44EF7F817B}"/>
              </a:ext>
            </a:extLst>
          </p:cNvPr>
          <p:cNvCxnSpPr/>
          <p:nvPr/>
        </p:nvCxnSpPr>
        <p:spPr>
          <a:xfrm>
            <a:off x="7570122" y="6557592"/>
            <a:ext cx="14752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69D62A9-3587-49F8-8443-27A1D1B69F8F}"/>
              </a:ext>
            </a:extLst>
          </p:cNvPr>
          <p:cNvSpPr txBox="1"/>
          <p:nvPr/>
        </p:nvSpPr>
        <p:spPr>
          <a:xfrm>
            <a:off x="7917648" y="6543536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74FC82-9461-414B-B8D4-3582997B7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280" y="20559"/>
            <a:ext cx="914400" cy="76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D7279D-EEC0-47A2-B921-3AB211037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0" y="6100997"/>
            <a:ext cx="3525317" cy="7041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AEF61-3179-4D59-9064-F3CC9976AE52}"/>
              </a:ext>
            </a:extLst>
          </p:cNvPr>
          <p:cNvSpPr txBox="1"/>
          <p:nvPr/>
        </p:nvSpPr>
        <p:spPr>
          <a:xfrm>
            <a:off x="392410" y="1668719"/>
            <a:ext cx="46939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Francis Hurwitz  (NASA GRC retiree)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Elizabeth J. Young-dohe (NASA GRC)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Richard B. Rogers (NASA GRC)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5D21C9-1B6E-46AA-9B41-687549795F2B}"/>
              </a:ext>
            </a:extLst>
          </p:cNvPr>
          <p:cNvSpPr txBox="1"/>
          <p:nvPr/>
        </p:nvSpPr>
        <p:spPr>
          <a:xfrm>
            <a:off x="5159581" y="1599765"/>
            <a:ext cx="3309660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Many intern students</a:t>
            </a: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Clay Klein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David Phan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Aileen Peer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Hayley Richardson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Helena Wood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Matthew K. Meyer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Kevin Yu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Eric Schmid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Diane Kjelby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Derek R. Miller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Katy N. Newlin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ECA39F-8C8F-4B33-8631-052962E44F46}"/>
              </a:ext>
            </a:extLst>
          </p:cNvPr>
          <p:cNvSpPr txBox="1"/>
          <p:nvPr/>
        </p:nvSpPr>
        <p:spPr>
          <a:xfrm>
            <a:off x="674759" y="3330255"/>
            <a:ext cx="35253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NASA fellowship students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Nathaniel Olson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Rebecca Walker</a:t>
            </a:r>
          </a:p>
        </p:txBody>
      </p:sp>
    </p:spTree>
    <p:extLst>
      <p:ext uri="{BB962C8B-B14F-4D97-AF65-F5344CB8AC3E}">
        <p14:creationId xmlns:p14="http://schemas.microsoft.com/office/powerpoint/2010/main" val="956285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E0396F-E38A-4E94-BD94-9915C2C0ED37}"/>
              </a:ext>
            </a:extLst>
          </p:cNvPr>
          <p:cNvCxnSpPr/>
          <p:nvPr/>
        </p:nvCxnSpPr>
        <p:spPr>
          <a:xfrm>
            <a:off x="7570122" y="6557592"/>
            <a:ext cx="14752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E581634-0EBA-4896-B2B8-41C7B1DC89D5}"/>
              </a:ext>
            </a:extLst>
          </p:cNvPr>
          <p:cNvSpPr/>
          <p:nvPr/>
        </p:nvSpPr>
        <p:spPr>
          <a:xfrm>
            <a:off x="56482" y="44520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7CAEC-C0BB-480F-91E2-7E0E72F6C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12" y="44520"/>
            <a:ext cx="914400" cy="75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95666C-65AA-4A24-97E7-3CBE1377D4B1}"/>
              </a:ext>
            </a:extLst>
          </p:cNvPr>
          <p:cNvSpPr txBox="1"/>
          <p:nvPr/>
        </p:nvSpPr>
        <p:spPr>
          <a:xfrm>
            <a:off x="7984331" y="6525690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D4554B-AA76-43C0-8166-0AF761D00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" y="6083151"/>
            <a:ext cx="3525317" cy="7041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52CFF2-39D2-4BE2-A6D9-A452DF498942}"/>
              </a:ext>
            </a:extLst>
          </p:cNvPr>
          <p:cNvSpPr/>
          <p:nvPr/>
        </p:nvSpPr>
        <p:spPr>
          <a:xfrm>
            <a:off x="1197520" y="2967335"/>
            <a:ext cx="67489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Fairwater Script" panose="02000507000000020003" pitchFamily="2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571755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CC05A9E-9939-4168-A75D-06BD01520A19}"/>
              </a:ext>
            </a:extLst>
          </p:cNvPr>
          <p:cNvCxnSpPr/>
          <p:nvPr/>
        </p:nvCxnSpPr>
        <p:spPr>
          <a:xfrm>
            <a:off x="7570122" y="6557592"/>
            <a:ext cx="14752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90C6EFA-8C7B-4979-8E5E-7085DE0B6FD2}"/>
              </a:ext>
            </a:extLst>
          </p:cNvPr>
          <p:cNvSpPr/>
          <p:nvPr/>
        </p:nvSpPr>
        <p:spPr>
          <a:xfrm>
            <a:off x="56482" y="44520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C74C6C-918B-4909-B0E9-27BC28F50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12" y="44520"/>
            <a:ext cx="914400" cy="75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024E2C-5095-4CC6-9357-70B830740D9C}"/>
              </a:ext>
            </a:extLst>
          </p:cNvPr>
          <p:cNvSpPr txBox="1"/>
          <p:nvPr/>
        </p:nvSpPr>
        <p:spPr>
          <a:xfrm>
            <a:off x="7984331" y="6525690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862CEE-6D4D-40A4-8CF2-6C503063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" y="6083151"/>
            <a:ext cx="3525317" cy="704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B4F01-1ED2-4EE2-9864-D5756A6E7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46"/>
          <a:stretch/>
        </p:blipFill>
        <p:spPr>
          <a:xfrm>
            <a:off x="56482" y="1934806"/>
            <a:ext cx="4492149" cy="4091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F4F248-10C5-4AE6-BEE0-437C702A6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287" y="2093584"/>
            <a:ext cx="4609713" cy="39895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DBDF81-9077-41C9-97A5-8EED1BA1055A}"/>
              </a:ext>
            </a:extLst>
          </p:cNvPr>
          <p:cNvSpPr txBox="1"/>
          <p:nvPr/>
        </p:nvSpPr>
        <p:spPr>
          <a:xfrm>
            <a:off x="132087" y="561994"/>
            <a:ext cx="8662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36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coating suppress the phase change and crystalline growth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84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56482" y="44520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12" y="44520"/>
            <a:ext cx="914400" cy="75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" name="Straight Connector 29"/>
          <p:cNvCxnSpPr>
            <a:cxnSpLocks/>
          </p:cNvCxnSpPr>
          <p:nvPr/>
        </p:nvCxnSpPr>
        <p:spPr>
          <a:xfrm>
            <a:off x="7805508" y="6525690"/>
            <a:ext cx="12820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984331" y="6525690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00749" y="423899"/>
            <a:ext cx="7962781" cy="4374692"/>
            <a:chOff x="497439" y="-78751"/>
            <a:chExt cx="8247247" cy="4973563"/>
          </a:xfrm>
        </p:grpSpPr>
        <p:sp>
          <p:nvSpPr>
            <p:cNvPr id="4" name="Rectangle 7"/>
            <p:cNvSpPr txBox="1">
              <a:spLocks noChangeArrowheads="1"/>
            </p:cNvSpPr>
            <p:nvPr/>
          </p:nvSpPr>
          <p:spPr>
            <a:xfrm>
              <a:off x="497439" y="-78751"/>
              <a:ext cx="7772400" cy="792162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What are aerogels?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47407" y="770325"/>
              <a:ext cx="7897279" cy="4124487"/>
              <a:chOff x="1265053" y="748793"/>
              <a:chExt cx="7897279" cy="4124487"/>
            </a:xfrm>
          </p:grpSpPr>
          <p:sp>
            <p:nvSpPr>
              <p:cNvPr id="5" name="Rectangle 8"/>
              <p:cNvSpPr txBox="1">
                <a:spLocks noChangeArrowheads="1"/>
              </p:cNvSpPr>
              <p:nvPr/>
            </p:nvSpPr>
            <p:spPr>
              <a:xfrm>
                <a:off x="1265053" y="3035290"/>
                <a:ext cx="7897279" cy="183799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Made by removing solvent from wet gels without collapsing the structure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Highly porous solids with extremely small pore size 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density 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 surface area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thermal conductivity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reduces heat transfer (convection, conduction, and radiation)</a:t>
                </a: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1671131" y="748793"/>
                <a:ext cx="6476339" cy="2074284"/>
                <a:chOff x="2298055" y="1023156"/>
                <a:chExt cx="4220754" cy="1423134"/>
              </a:xfrm>
            </p:grpSpPr>
            <p:pic>
              <p:nvPicPr>
                <p:cNvPr id="3078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2298055" y="1049739"/>
                  <a:ext cx="1064707" cy="1396551"/>
                </a:xfrm>
                <a:prstGeom prst="rect">
                  <a:avLst/>
                </a:prstGeom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  <a:softEdge rad="1270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2683685" y="2110075"/>
                  <a:ext cx="293446" cy="2340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Sol</a:t>
                  </a:r>
                </a:p>
              </p:txBody>
            </p:sp>
            <p:sp>
              <p:nvSpPr>
                <p:cNvPr id="3072" name="Right Arrow 3071"/>
                <p:cNvSpPr/>
                <p:nvPr/>
              </p:nvSpPr>
              <p:spPr>
                <a:xfrm>
                  <a:off x="3476613" y="1630440"/>
                  <a:ext cx="242094" cy="235149"/>
                </a:xfrm>
                <a:prstGeom prst="rightArrow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pic>
              <p:nvPicPr>
                <p:cNvPr id="3079" name="Picture 7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5454102" y="1023156"/>
                  <a:ext cx="1064707" cy="1377653"/>
                </a:xfrm>
                <a:prstGeom prst="rect">
                  <a:avLst/>
                </a:prstGeom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  <a:softEdge rad="1270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3073" name="TextBox 3072"/>
                <p:cNvSpPr txBox="1"/>
                <p:nvPr/>
              </p:nvSpPr>
              <p:spPr>
                <a:xfrm>
                  <a:off x="5770344" y="2109470"/>
                  <a:ext cx="675096" cy="2340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Aerogel</a:t>
                  </a:r>
                </a:p>
              </p:txBody>
            </p:sp>
            <p:pic>
              <p:nvPicPr>
                <p:cNvPr id="3080" name="Picture 8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848961" y="1036619"/>
                  <a:ext cx="1064707" cy="1391751"/>
                </a:xfrm>
                <a:prstGeom prst="rect">
                  <a:avLst/>
                </a:prstGeom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  <a:softEdge rad="1270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3081" name="Right Arrow 3080"/>
                <p:cNvSpPr/>
                <p:nvPr/>
              </p:nvSpPr>
              <p:spPr>
                <a:xfrm>
                  <a:off x="5043921" y="1610893"/>
                  <a:ext cx="263525" cy="232411"/>
                </a:xfrm>
                <a:prstGeom prst="rightArrow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3082" name="TextBox 3081"/>
                <p:cNvSpPr txBox="1"/>
                <p:nvPr/>
              </p:nvSpPr>
              <p:spPr>
                <a:xfrm>
                  <a:off x="4228099" y="2150044"/>
                  <a:ext cx="306430" cy="2340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Gel</a:t>
                  </a:r>
                </a:p>
              </p:txBody>
            </p:sp>
          </p:grp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EE0097B-DB92-4772-9495-CFCEB32E89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93" y="5952346"/>
            <a:ext cx="3525317" cy="70414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2797B-E182-46B2-B314-8918C24E9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0118" y="6251846"/>
            <a:ext cx="2057400" cy="273844"/>
          </a:xfrm>
        </p:spPr>
        <p:txBody>
          <a:bodyPr/>
          <a:lstStyle/>
          <a:p>
            <a:fld id="{65156901-FD8F-417B-B280-D89351EDCDF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96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0B2766-89AB-4CC6-8871-BFEC223B5ED6}"/>
              </a:ext>
            </a:extLst>
          </p:cNvPr>
          <p:cNvSpPr txBox="1"/>
          <p:nvPr/>
        </p:nvSpPr>
        <p:spPr>
          <a:xfrm>
            <a:off x="0" y="238125"/>
            <a:ext cx="865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Aerogels and their space applications</a:t>
            </a:r>
          </a:p>
        </p:txBody>
      </p:sp>
      <p:pic>
        <p:nvPicPr>
          <p:cNvPr id="3" name="Picture 2" descr="http://www.instablogsimages.com/images/2007/08/20/aerogel4_69.jpg">
            <a:extLst>
              <a:ext uri="{FF2B5EF4-FFF2-40B4-BE49-F238E27FC236}">
                <a16:creationId xmlns:a16="http://schemas.microsoft.com/office/drawing/2014/main" id="{D3F7D924-ACEF-4892-99F6-447421988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7676" y="1245538"/>
            <a:ext cx="2496553" cy="22615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F13892-1E7C-4DD1-9C86-69EF1148022C}"/>
              </a:ext>
            </a:extLst>
          </p:cNvPr>
          <p:cNvSpPr txBox="1"/>
          <p:nvPr/>
        </p:nvSpPr>
        <p:spPr>
          <a:xfrm>
            <a:off x="5039729" y="3714315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Collecting Comic Space Dust</a:t>
            </a:r>
          </a:p>
        </p:txBody>
      </p:sp>
      <p:pic>
        <p:nvPicPr>
          <p:cNvPr id="5" name="Picture 6" descr="http://www.jpl.nasa.gov/images/technology/aerogeltracks-browse.jpg">
            <a:extLst>
              <a:ext uri="{FF2B5EF4-FFF2-40B4-BE49-F238E27FC236}">
                <a16:creationId xmlns:a16="http://schemas.microsoft.com/office/drawing/2014/main" id="{F4778C48-9168-4A7F-AFFC-318EE6661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5367" y="1245538"/>
            <a:ext cx="1548558" cy="23188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DDCB59C-A09A-4E4B-B541-032EE51127E1}"/>
              </a:ext>
            </a:extLst>
          </p:cNvPr>
          <p:cNvGrpSpPr/>
          <p:nvPr/>
        </p:nvGrpSpPr>
        <p:grpSpPr>
          <a:xfrm>
            <a:off x="1414275" y="4047483"/>
            <a:ext cx="2561432" cy="2289498"/>
            <a:chOff x="1281483" y="4131046"/>
            <a:chExt cx="2561432" cy="2289498"/>
          </a:xfrm>
        </p:grpSpPr>
        <p:pic>
          <p:nvPicPr>
            <p:cNvPr id="6" name="Picture 5" descr="blue_up1">
              <a:extLst>
                <a:ext uri="{FF2B5EF4-FFF2-40B4-BE49-F238E27FC236}">
                  <a16:creationId xmlns:a16="http://schemas.microsoft.com/office/drawing/2014/main" id="{BA72D2B8-F14E-405B-B169-C91A9E9CB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81483" y="4131046"/>
              <a:ext cx="2412255" cy="193124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785C85-049E-4356-8856-35B0370AF0CB}"/>
                </a:ext>
              </a:extLst>
            </p:cNvPr>
            <p:cNvSpPr txBox="1"/>
            <p:nvPr/>
          </p:nvSpPr>
          <p:spPr>
            <a:xfrm>
              <a:off x="1553867" y="6112767"/>
              <a:ext cx="2289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Insulation on Rovers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41F8E0-6C06-4B95-A6CC-793260E55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296" y="4410308"/>
            <a:ext cx="3051433" cy="192667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7E4ABEA-2939-4DDC-B743-F6F5E2E08B19}"/>
              </a:ext>
            </a:extLst>
          </p:cNvPr>
          <p:cNvSpPr txBox="1"/>
          <p:nvPr/>
        </p:nvSpPr>
        <p:spPr>
          <a:xfrm>
            <a:off x="561975" y="1167089"/>
            <a:ext cx="313176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Silica Aerogels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first produced aerogel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Optically translucent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Silica aerogels begin to sinter about 700˚C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A8B45E-235F-4AEC-AF13-4F1FA995EEBA}"/>
              </a:ext>
            </a:extLst>
          </p:cNvPr>
          <p:cNvSpPr/>
          <p:nvPr/>
        </p:nvSpPr>
        <p:spPr>
          <a:xfrm>
            <a:off x="56482" y="44520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30C3D2FA-555C-468E-AF14-320F8DC3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12" y="44520"/>
            <a:ext cx="914400" cy="75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FCFB58-6DDE-4088-BED9-AC1F39DFD013}"/>
              </a:ext>
            </a:extLst>
          </p:cNvPr>
          <p:cNvSpPr txBox="1"/>
          <p:nvPr/>
        </p:nvSpPr>
        <p:spPr>
          <a:xfrm>
            <a:off x="7984331" y="6525690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5FCF5F-CF83-4F16-946B-2BD12D07A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82" y="6109331"/>
            <a:ext cx="3525317" cy="7041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498CFF-A591-4B2E-83C4-8FE0A460094E}"/>
              </a:ext>
            </a:extLst>
          </p:cNvPr>
          <p:cNvCxnSpPr/>
          <p:nvPr/>
        </p:nvCxnSpPr>
        <p:spPr>
          <a:xfrm>
            <a:off x="7570122" y="6557592"/>
            <a:ext cx="14752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292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11CDD8-775A-4EF4-BDDF-C1853F43D184}"/>
              </a:ext>
            </a:extLst>
          </p:cNvPr>
          <p:cNvGrpSpPr/>
          <p:nvPr/>
        </p:nvGrpSpPr>
        <p:grpSpPr>
          <a:xfrm>
            <a:off x="3128632" y="2302435"/>
            <a:ext cx="1541530" cy="1640541"/>
            <a:chOff x="8602742" y="3110719"/>
            <a:chExt cx="1065175" cy="1301013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pic>
          <p:nvPicPr>
            <p:cNvPr id="3" name="Picture 12" descr="C:\Users\slhanes\Pictures\plasma actuator.jpg">
              <a:extLst>
                <a:ext uri="{FF2B5EF4-FFF2-40B4-BE49-F238E27FC236}">
                  <a16:creationId xmlns:a16="http://schemas.microsoft.com/office/drawing/2014/main" id="{F961F801-4655-4646-AD1F-74E093A5C5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2742" y="3110719"/>
              <a:ext cx="1065175" cy="107424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p3d prstMaterial="matte">
              <a:bevelT w="127000" h="63500"/>
            </a:sp3d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0C5991-EB53-474D-A980-42D364D45F98}"/>
                </a:ext>
              </a:extLst>
            </p:cNvPr>
            <p:cNvSpPr txBox="1"/>
            <p:nvPr/>
          </p:nvSpPr>
          <p:spPr>
            <a:xfrm>
              <a:off x="8834136" y="4186755"/>
              <a:ext cx="497157" cy="22497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Actuators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6B2BA0-8B75-4BA0-A25D-E23FC48BD44B}"/>
              </a:ext>
            </a:extLst>
          </p:cNvPr>
          <p:cNvGrpSpPr/>
          <p:nvPr/>
        </p:nvGrpSpPr>
        <p:grpSpPr>
          <a:xfrm>
            <a:off x="7044198" y="926564"/>
            <a:ext cx="1965652" cy="1635850"/>
            <a:chOff x="9150130" y="936670"/>
            <a:chExt cx="1627684" cy="17784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09F81A-755D-4C69-956A-9644CDD9DD3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39" t="35708" r="40564" b="31924"/>
            <a:stretch/>
          </p:blipFill>
          <p:spPr bwMode="auto">
            <a:xfrm>
              <a:off x="9150130" y="936670"/>
              <a:ext cx="1463040" cy="14630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32380E-55A9-4BBB-A0E8-A9B10C9D9588}"/>
                </a:ext>
              </a:extLst>
            </p:cNvPr>
            <p:cNvSpPr/>
            <p:nvPr/>
          </p:nvSpPr>
          <p:spPr>
            <a:xfrm>
              <a:off x="9229954" y="2380516"/>
              <a:ext cx="1547860" cy="33460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Meteorite collector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C95FFB-A433-42DA-8F51-0610514173D8}"/>
              </a:ext>
            </a:extLst>
          </p:cNvPr>
          <p:cNvGrpSpPr/>
          <p:nvPr/>
        </p:nvGrpSpPr>
        <p:grpSpPr>
          <a:xfrm>
            <a:off x="120982" y="2286215"/>
            <a:ext cx="2493389" cy="1915300"/>
            <a:chOff x="739148" y="2840166"/>
            <a:chExt cx="3298092" cy="215121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1D750B-5EAD-4BE0-97E2-E8B4E40C7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5790" y="2840166"/>
              <a:ext cx="2911450" cy="18426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E4E43E-32A3-4E40-B0AB-D305E359F5A7}"/>
                </a:ext>
              </a:extLst>
            </p:cNvPr>
            <p:cNvSpPr txBox="1"/>
            <p:nvPr/>
          </p:nvSpPr>
          <p:spPr>
            <a:xfrm>
              <a:off x="739148" y="4683599"/>
              <a:ext cx="2869632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Electrical insulation for CNT cable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FF25FB-C13E-4BC7-B771-178CD6063CE0}"/>
              </a:ext>
            </a:extLst>
          </p:cNvPr>
          <p:cNvGrpSpPr/>
          <p:nvPr/>
        </p:nvGrpSpPr>
        <p:grpSpPr>
          <a:xfrm>
            <a:off x="2944750" y="4135997"/>
            <a:ext cx="2575265" cy="2118528"/>
            <a:chOff x="6154019" y="1106381"/>
            <a:chExt cx="2775431" cy="29567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51B1211-2BB4-43EF-988D-B0EA4AD17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4019" y="1106381"/>
              <a:ext cx="2774972" cy="25058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3D5BDA-E718-467C-8CBF-3303E702E36E}"/>
                </a:ext>
              </a:extLst>
            </p:cNvPr>
            <p:cNvSpPr txBox="1"/>
            <p:nvPr/>
          </p:nvSpPr>
          <p:spPr>
            <a:xfrm>
              <a:off x="6722491" y="3755380"/>
              <a:ext cx="2206959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Nanogenerators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CC0E42-37BB-48A6-8EB6-ED782857126F}"/>
              </a:ext>
            </a:extLst>
          </p:cNvPr>
          <p:cNvGrpSpPr/>
          <p:nvPr/>
        </p:nvGrpSpPr>
        <p:grpSpPr>
          <a:xfrm>
            <a:off x="6716563" y="2578365"/>
            <a:ext cx="2354841" cy="1749591"/>
            <a:chOff x="3598693" y="2717514"/>
            <a:chExt cx="2233418" cy="165394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A7FBD8A-2C78-4035-887C-27B048C3C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99" t="6428" r="3864" b="7930"/>
            <a:stretch/>
          </p:blipFill>
          <p:spPr>
            <a:xfrm>
              <a:off x="3598693" y="2717514"/>
              <a:ext cx="2230061" cy="13794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0512E2-CB62-4489-BFEC-A77DB3D2CFA5}"/>
                </a:ext>
              </a:extLst>
            </p:cNvPr>
            <p:cNvSpPr txBox="1"/>
            <p:nvPr/>
          </p:nvSpPr>
          <p:spPr>
            <a:xfrm>
              <a:off x="3967813" y="4063680"/>
              <a:ext cx="18642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IR scattering filter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950C17-72DA-4527-ABB3-9017CB52AF95}"/>
              </a:ext>
            </a:extLst>
          </p:cNvPr>
          <p:cNvGrpSpPr/>
          <p:nvPr/>
        </p:nvGrpSpPr>
        <p:grpSpPr>
          <a:xfrm>
            <a:off x="4954276" y="1908581"/>
            <a:ext cx="1433601" cy="1836086"/>
            <a:chOff x="4851461" y="2244433"/>
            <a:chExt cx="1433601" cy="18360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0EEEE1-AC2A-4BF8-A9C9-F31DFF1BA425}"/>
                </a:ext>
              </a:extLst>
            </p:cNvPr>
            <p:cNvSpPr txBox="1"/>
            <p:nvPr/>
          </p:nvSpPr>
          <p:spPr>
            <a:xfrm>
              <a:off x="5137745" y="3818776"/>
              <a:ext cx="774914" cy="26174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Antenna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A04B7E8-9BD3-4940-9787-D6261B604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1461" y="2244433"/>
              <a:ext cx="1433601" cy="155839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EB4DE1A-A5B6-41E6-9D4C-EBFE16F9BB54}"/>
              </a:ext>
            </a:extLst>
          </p:cNvPr>
          <p:cNvSpPr txBox="1"/>
          <p:nvPr/>
        </p:nvSpPr>
        <p:spPr>
          <a:xfrm>
            <a:off x="132293" y="1390858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Mechanically stronger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Polymer aerogels degrade &lt; 450˚C.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097EF-C44D-41C2-A904-A8EBBFF4D404}"/>
              </a:ext>
            </a:extLst>
          </p:cNvPr>
          <p:cNvSpPr txBox="1"/>
          <p:nvPr/>
        </p:nvSpPr>
        <p:spPr>
          <a:xfrm>
            <a:off x="20572" y="306865"/>
            <a:ext cx="8324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Aerogels and their space application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64339-2BC6-4B93-9F48-BEA7B95F91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15" y="4484072"/>
            <a:ext cx="2688569" cy="18350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41F429-18A4-4561-AA55-83DD970B4427}"/>
              </a:ext>
            </a:extLst>
          </p:cNvPr>
          <p:cNvSpPr txBox="1"/>
          <p:nvPr/>
        </p:nvSpPr>
        <p:spPr>
          <a:xfrm>
            <a:off x="413590" y="1050515"/>
            <a:ext cx="2520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Polyimide aerogels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256A73-2677-4490-A034-7D497FDF0719}"/>
              </a:ext>
            </a:extLst>
          </p:cNvPr>
          <p:cNvSpPr/>
          <p:nvPr/>
        </p:nvSpPr>
        <p:spPr>
          <a:xfrm>
            <a:off x="56482" y="44520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58F54D1D-C8C1-4ACB-BF40-1225827D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12" y="44520"/>
            <a:ext cx="914400" cy="75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0FBDC59-D652-4841-9766-D26C28C42F5D}"/>
              </a:ext>
            </a:extLst>
          </p:cNvPr>
          <p:cNvSpPr txBox="1"/>
          <p:nvPr/>
        </p:nvSpPr>
        <p:spPr>
          <a:xfrm>
            <a:off x="7984331" y="6525690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C5BA42D-7656-497C-838D-EBE3C59C78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70" y="6083151"/>
            <a:ext cx="3525317" cy="70414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C8BEC3-AD3D-4DA0-B2E2-F7AEF6D3B4D0}"/>
              </a:ext>
            </a:extLst>
          </p:cNvPr>
          <p:cNvCxnSpPr/>
          <p:nvPr/>
        </p:nvCxnSpPr>
        <p:spPr>
          <a:xfrm>
            <a:off x="7570122" y="6557592"/>
            <a:ext cx="14752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8882810-F3C2-4541-8374-904A1D287C41}"/>
              </a:ext>
            </a:extLst>
          </p:cNvPr>
          <p:cNvGrpSpPr/>
          <p:nvPr/>
        </p:nvGrpSpPr>
        <p:grpSpPr>
          <a:xfrm>
            <a:off x="5596720" y="4437687"/>
            <a:ext cx="3785406" cy="2074391"/>
            <a:chOff x="5073275" y="4758303"/>
            <a:chExt cx="4593867" cy="192044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5385961-D09B-4713-AF2B-91491CD5A621}"/>
                </a:ext>
              </a:extLst>
            </p:cNvPr>
            <p:cNvSpPr/>
            <p:nvPr/>
          </p:nvSpPr>
          <p:spPr>
            <a:xfrm>
              <a:off x="5073275" y="5830962"/>
              <a:ext cx="3768740" cy="227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Q. Zheng, et al., Adv. Fun. Mater. 2018, 28, 1706365.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50D3B43-2769-47CF-967A-120C5EBAA852}"/>
                </a:ext>
              </a:extLst>
            </p:cNvPr>
            <p:cNvSpPr/>
            <p:nvPr/>
          </p:nvSpPr>
          <p:spPr>
            <a:xfrm>
              <a:off x="5095142" y="5650683"/>
              <a:ext cx="4089371" cy="227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H. Guo, et al., ACS Appl.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Polym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. Mater. 2019, 1, 7, 1680.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73F8B0-45E5-4E02-8144-A3715339062A}"/>
                </a:ext>
              </a:extLst>
            </p:cNvPr>
            <p:cNvSpPr/>
            <p:nvPr/>
          </p:nvSpPr>
          <p:spPr>
            <a:xfrm>
              <a:off x="5095142" y="5474043"/>
              <a:ext cx="4572000" cy="2279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R="0" lvl="0" algn="just">
                <a:spcBef>
                  <a:spcPts val="0"/>
                </a:spcBef>
                <a:spcAft>
                  <a:spcPts val="0"/>
                </a:spcAft>
                <a:tabLst>
                  <a:tab pos="228600" algn="l"/>
                </a:tabLst>
              </a:pPr>
              <a:r>
                <a:rPr lang="en-US" sz="1000" kern="100" dirty="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H. Guo, et al., ACS Appl. Mater. &amp; Inter., 2020,12, 33288.</a:t>
              </a:r>
              <a:endParaRPr lang="en-US" sz="1000" kern="1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367D95A-7E46-4ED2-8478-24B112F64C78}"/>
                </a:ext>
              </a:extLst>
            </p:cNvPr>
            <p:cNvSpPr/>
            <p:nvPr/>
          </p:nvSpPr>
          <p:spPr>
            <a:xfrm>
              <a:off x="5077147" y="5059782"/>
              <a:ext cx="2844568" cy="227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G. Sauti, et al., U.S. Patent 9,137,883. 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562FACC-DF32-425B-80CB-4CC476161168}"/>
                </a:ext>
              </a:extLst>
            </p:cNvPr>
            <p:cNvSpPr/>
            <p:nvPr/>
          </p:nvSpPr>
          <p:spPr>
            <a:xfrm>
              <a:off x="5073275" y="5261664"/>
              <a:ext cx="3304768" cy="227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M. A. B. Meador, et al., U.S. Patent </a:t>
              </a:r>
              <a:r>
                <a:rPr lang="en-US" sz="1000" kern="100" dirty="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10428181.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37715ED-5C80-4321-94C7-595A57D7DEFF}"/>
                </a:ext>
              </a:extLst>
            </p:cNvPr>
            <p:cNvSpPr/>
            <p:nvPr/>
          </p:nvSpPr>
          <p:spPr>
            <a:xfrm>
              <a:off x="5073275" y="4758303"/>
              <a:ext cx="4572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https://www.scientia.global/fine-tuning-polymers-as-flexible-antenna-substrates-for-aircraft/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115A6B9-1F9F-4CB2-A02D-4BE71B87F65B}"/>
                </a:ext>
              </a:extLst>
            </p:cNvPr>
            <p:cNvSpPr/>
            <p:nvPr/>
          </p:nvSpPr>
          <p:spPr>
            <a:xfrm>
              <a:off x="5073275" y="6002076"/>
              <a:ext cx="4334680" cy="3704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T. Essinger-Hileman, et al., Applied Optics, 59, 2020, 5439. (GSC-18207-1)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954B603-87CB-4D38-ACB5-C9D2CFEF25AD}"/>
                </a:ext>
              </a:extLst>
            </p:cNvPr>
            <p:cNvSpPr/>
            <p:nvPr/>
          </p:nvSpPr>
          <p:spPr>
            <a:xfrm>
              <a:off x="5073275" y="6308334"/>
              <a:ext cx="4334680" cy="3704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J.A. Del Corso et al., 9th International Planetary Probe  Workshop June 2012, Toulouse.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4015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184B7A-2BB4-48C7-AEE6-BBDC3D1B4CFD}"/>
              </a:ext>
            </a:extLst>
          </p:cNvPr>
          <p:cNvSpPr txBox="1"/>
          <p:nvPr/>
        </p:nvSpPr>
        <p:spPr>
          <a:xfrm>
            <a:off x="-190500" y="204490"/>
            <a:ext cx="9048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Many applications require higher temperature stability.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109149-F195-41C0-9723-95B5DA883AC6}"/>
              </a:ext>
            </a:extLst>
          </p:cNvPr>
          <p:cNvCxnSpPr/>
          <p:nvPr/>
        </p:nvCxnSpPr>
        <p:spPr>
          <a:xfrm>
            <a:off x="7570122" y="6557592"/>
            <a:ext cx="14752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48578B2-1EEB-47AC-BA15-A088149B79D4}"/>
              </a:ext>
            </a:extLst>
          </p:cNvPr>
          <p:cNvSpPr/>
          <p:nvPr/>
        </p:nvSpPr>
        <p:spPr>
          <a:xfrm>
            <a:off x="56482" y="44520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0197F40-2347-4F2A-B608-7DB4956BD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812" y="44520"/>
            <a:ext cx="914400" cy="75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CECFA4-A222-454C-9796-732E1CD9A5F8}"/>
              </a:ext>
            </a:extLst>
          </p:cNvPr>
          <p:cNvSpPr txBox="1"/>
          <p:nvPr/>
        </p:nvSpPr>
        <p:spPr>
          <a:xfrm>
            <a:off x="7984331" y="6525690"/>
            <a:ext cx="11031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65B23D-CAF4-48F5-85D3-340254197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0" y="6109331"/>
            <a:ext cx="3525317" cy="704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C02E35-E111-4FAE-867C-ED36C17AA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37" y="3922045"/>
            <a:ext cx="3260925" cy="18472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8D8DE9-870A-49C9-81CB-C9BB35EBCC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3041" y="3768893"/>
            <a:ext cx="3022289" cy="217534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751BEE0-CA89-43AA-9987-BC30696F56CF}"/>
              </a:ext>
            </a:extLst>
          </p:cNvPr>
          <p:cNvGrpSpPr/>
          <p:nvPr/>
        </p:nvGrpSpPr>
        <p:grpSpPr>
          <a:xfrm>
            <a:off x="5880992" y="1373648"/>
            <a:ext cx="2381819" cy="2175347"/>
            <a:chOff x="2007683" y="1374141"/>
            <a:chExt cx="1538813" cy="2104151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AB3FAC0B-7E41-4959-BF5E-E23ED84A2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7730" y="1374141"/>
              <a:ext cx="1508766" cy="17544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CBA29BC5-6E56-4C86-95E4-F255EAD5A2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7683" y="3109215"/>
              <a:ext cx="1524282" cy="36907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Inflatable decelerator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750D086-BAFD-4B36-9212-DF1A8A1394AA}"/>
              </a:ext>
            </a:extLst>
          </p:cNvPr>
          <p:cNvSpPr txBox="1"/>
          <p:nvPr/>
        </p:nvSpPr>
        <p:spPr>
          <a:xfrm>
            <a:off x="624098" y="1575418"/>
            <a:ext cx="471623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Lower thermal conductivity: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Light weight: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cost, increasing payload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Reusable when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Mechanical durability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933482-1AA4-4F84-8000-E14E01A177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6070"/>
          <a:stretch/>
        </p:blipFill>
        <p:spPr>
          <a:xfrm>
            <a:off x="3559792" y="4162193"/>
            <a:ext cx="2521894" cy="135749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8844BC-BDE5-474C-AD3D-AEE8D9AD3B6B}"/>
              </a:ext>
            </a:extLst>
          </p:cNvPr>
          <p:cNvSpPr txBox="1"/>
          <p:nvPr/>
        </p:nvSpPr>
        <p:spPr>
          <a:xfrm>
            <a:off x="4133850" y="5562600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Heat shielding</a:t>
            </a:r>
          </a:p>
        </p:txBody>
      </p:sp>
    </p:spTree>
    <p:extLst>
      <p:ext uri="{BB962C8B-B14F-4D97-AF65-F5344CB8AC3E}">
        <p14:creationId xmlns:p14="http://schemas.microsoft.com/office/powerpoint/2010/main" val="3722421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41893" y="70788"/>
            <a:ext cx="8847499" cy="6787212"/>
            <a:chOff x="141893" y="70788"/>
            <a:chExt cx="8847499" cy="6787212"/>
          </a:xfrm>
        </p:grpSpPr>
        <p:sp>
          <p:nvSpPr>
            <p:cNvPr id="3" name="Rectangle 2"/>
            <p:cNvSpPr/>
            <p:nvPr/>
          </p:nvSpPr>
          <p:spPr>
            <a:xfrm>
              <a:off x="141893" y="70788"/>
              <a:ext cx="313419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National Aeronautics and Space Administration</a:t>
              </a: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925" y="111747"/>
              <a:ext cx="791467" cy="656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6096000" y="6629400"/>
              <a:ext cx="2590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550626" y="6596390"/>
              <a:ext cx="10246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www.nasa.gov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72503" y="388501"/>
            <a:ext cx="7084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Aluminosilicate aerogel synthesis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89607" y="4091687"/>
            <a:ext cx="17778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octahedra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766038" y="1209223"/>
            <a:ext cx="2364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Boehmite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(OH)]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44" y="1682550"/>
            <a:ext cx="4977765" cy="23545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83250" y="2727806"/>
            <a:ext cx="365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60854" y="5472538"/>
            <a:ext cx="1141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61613"/>
                </a:solidFill>
                <a:latin typeface="Calibri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hydrogel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5137235" y="4755802"/>
            <a:ext cx="1528237" cy="30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supercritical CO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 cstate="print">
            <a:lum bright="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3"/>
          <a:stretch>
            <a:fillRect/>
          </a:stretch>
        </p:blipFill>
        <p:spPr bwMode="auto">
          <a:xfrm>
            <a:off x="3685675" y="4037130"/>
            <a:ext cx="1141346" cy="136524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 bwMode="auto">
          <a:xfrm>
            <a:off x="2407283" y="4735378"/>
            <a:ext cx="1082259" cy="4005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6183312" y="1864124"/>
            <a:ext cx="2503488" cy="1754929"/>
            <a:chOff x="6159500" y="1387827"/>
            <a:chExt cx="2503488" cy="1754929"/>
          </a:xfrm>
        </p:grpSpPr>
        <p:sp>
          <p:nvSpPr>
            <p:cNvPr id="20" name="TextBox 19"/>
            <p:cNvSpPr txBox="1"/>
            <p:nvPr/>
          </p:nvSpPr>
          <p:spPr>
            <a:xfrm>
              <a:off x="7175558" y="2436175"/>
              <a:ext cx="3342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Si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66279" y="2554821"/>
              <a:ext cx="355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O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35518" y="2649850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O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6921500" y="1387827"/>
              <a:ext cx="0" cy="5251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29" idx="1"/>
            </p:cNvCxnSpPr>
            <p:nvPr/>
          </p:nvCxnSpPr>
          <p:spPr>
            <a:xfrm>
              <a:off x="6921500" y="1912955"/>
              <a:ext cx="254058" cy="1692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159500" y="2620841"/>
              <a:ext cx="368300" cy="1833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527800" y="2620841"/>
              <a:ext cx="304800" cy="1538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78800" y="2327709"/>
              <a:ext cx="484188" cy="2271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509804" y="2804202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O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75558" y="1912955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O</a:t>
              </a:r>
            </a:p>
          </p:txBody>
        </p:sp>
        <p:cxnSp>
          <p:nvCxnSpPr>
            <p:cNvPr id="30" name="Straight Connector 29"/>
            <p:cNvCxnSpPr>
              <a:stCxn id="29" idx="2"/>
              <a:endCxn id="20" idx="0"/>
            </p:cNvCxnSpPr>
            <p:nvPr/>
          </p:nvCxnSpPr>
          <p:spPr>
            <a:xfrm>
              <a:off x="7336019" y="2251509"/>
              <a:ext cx="6662" cy="1846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6980864" y="2611750"/>
              <a:ext cx="272917" cy="1692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1" idx="1"/>
            </p:cNvCxnSpPr>
            <p:nvPr/>
          </p:nvCxnSpPr>
          <p:spPr>
            <a:xfrm>
              <a:off x="7446304" y="2643552"/>
              <a:ext cx="219975" cy="805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7869450" y="2327709"/>
              <a:ext cx="309350" cy="3033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446304" y="2724098"/>
              <a:ext cx="219975" cy="1692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7780550" y="2842575"/>
              <a:ext cx="334750" cy="8010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115300" y="2842575"/>
              <a:ext cx="342900" cy="3001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5168767" y="1161790"/>
            <a:ext cx="355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Tetraethyl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orthosilicate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(TEOS)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902200" y="4719751"/>
            <a:ext cx="1801812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072341" y="5472538"/>
            <a:ext cx="7809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aerogel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BDC73B0-CA04-4EFD-9A69-498002E0F4A0}"/>
              </a:ext>
            </a:extLst>
          </p:cNvPr>
          <p:cNvGrpSpPr/>
          <p:nvPr/>
        </p:nvGrpSpPr>
        <p:grpSpPr>
          <a:xfrm>
            <a:off x="3784640" y="5861713"/>
            <a:ext cx="4697372" cy="747843"/>
            <a:chOff x="4446628" y="5805625"/>
            <a:chExt cx="5435600" cy="747843"/>
          </a:xfrm>
        </p:grpSpPr>
        <p:sp>
          <p:nvSpPr>
            <p:cNvPr id="10" name="TextBox 3"/>
            <p:cNvSpPr txBox="1">
              <a:spLocks noChangeArrowheads="1"/>
            </p:cNvSpPr>
            <p:nvPr/>
          </p:nvSpPr>
          <p:spPr bwMode="auto">
            <a:xfrm>
              <a:off x="4446628" y="5805625"/>
              <a:ext cx="410394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S.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Brühne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Cryst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. Growth Des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., 2008, 8, 489–493n</a:t>
              </a:r>
            </a:p>
          </p:txBody>
        </p:sp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4446628" y="5952341"/>
              <a:ext cx="54356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P. R.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Aravind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et al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Microporous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Mesoporous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Mater. 2006, 96, 14–20 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446628" y="6153358"/>
              <a:ext cx="54356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F. I. Hurwitz, M. Gallagher, T. Olin, M. K. Shave, M. Α. </a:t>
              </a:r>
              <a:r>
                <a:rPr lang="en-US" sz="10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Ittes</a:t>
              </a:r>
              <a:r>
                <a:rPr lang="en-US" sz="10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, K. N. </a:t>
              </a:r>
              <a:r>
                <a:rPr lang="en-US" sz="10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Olafson</a:t>
              </a:r>
              <a:r>
                <a:rPr lang="en-US" sz="10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, M.G. Fields, R. B. Rogers, and H. Guo, </a:t>
              </a:r>
              <a:r>
                <a:rPr lang="en-US" sz="1000" i="1" dirty="0">
                  <a:latin typeface="Arial" panose="020B0604020202020204" pitchFamily="34" charset="0"/>
                  <a:cs typeface="Arial" panose="020B0604020202020204" pitchFamily="34" charset="0"/>
                </a:rPr>
                <a:t>Inter. J. of Appl. Glass Sci.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2004, 1–11</a:t>
              </a:r>
            </a:p>
          </p:txBody>
        </p:sp>
      </p:grpSp>
      <p:pic>
        <p:nvPicPr>
          <p:cNvPr id="42" name="Picture 41" descr="DSC0319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1273" y="3851432"/>
            <a:ext cx="1200800" cy="15407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64E601-4AF7-4156-81A4-068BCA6A1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10" y="6098476"/>
            <a:ext cx="3525317" cy="7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32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4293" y="223188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325" y="264147"/>
            <a:ext cx="791467" cy="6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377508" y="6605513"/>
            <a:ext cx="259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21419" y="6579785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www.nasa.gov</a:t>
            </a:r>
          </a:p>
        </p:txBody>
      </p:sp>
      <p:sp>
        <p:nvSpPr>
          <p:cNvPr id="9" name="Slide Number Placeholder 6"/>
          <p:cNvSpPr txBox="1">
            <a:spLocks/>
          </p:cNvSpPr>
          <p:nvPr/>
        </p:nvSpPr>
        <p:spPr>
          <a:xfrm>
            <a:off x="6610350" y="65087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7457"/>
            <a:ext cx="8629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Aluminosilicate aerogels and their composites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7046" y="1632432"/>
            <a:ext cx="5054413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Aluminosilicate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aerogels can be used </a:t>
            </a:r>
            <a:r>
              <a:rPr lang="en-US" sz="2000" dirty="0">
                <a:latin typeface="Arial" panose="020B06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&gt;1100˚C (400˚C above silica aerogels)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Can be </a:t>
            </a:r>
            <a:r>
              <a:rPr lang="en-US" sz="2000" dirty="0" err="1">
                <a:latin typeface="Arial" panose="020B06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opacified</a:t>
            </a:r>
            <a:r>
              <a:rPr lang="en-US" sz="2000" dirty="0">
                <a:latin typeface="Arial" panose="020B06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 to reduce radiation heat transfer</a:t>
            </a:r>
          </a:p>
          <a:p>
            <a:pPr marL="346075" indent="-346075" defTabSz="457200"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Reinforced with non-woven ceramic   fiber papers or felts</a:t>
            </a:r>
          </a:p>
          <a:p>
            <a:pPr marL="346075" indent="-346075" defTabSz="457200"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Composites can be flexible </a:t>
            </a:r>
          </a:p>
          <a:p>
            <a:pPr marL="346075" indent="-346075" defTabSz="457200"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They can be modified to be hydrophobic</a:t>
            </a:r>
          </a:p>
          <a:p>
            <a:pPr marL="346075" indent="-346075" defTabSz="457200"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Composite densities of 0.07- 0.2 g/cm</a:t>
            </a:r>
            <a:r>
              <a:rPr lang="en-US" sz="2000" baseline="30000" dirty="0">
                <a:latin typeface="Arial" panose="020B06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, lighter than Microtherm HT (0.3428g/cm</a:t>
            </a:r>
            <a:r>
              <a:rPr lang="en-US" sz="2000" baseline="30000" dirty="0">
                <a:latin typeface="Arial" panose="020B06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), tailored with choice of reinforcement</a:t>
            </a:r>
          </a:p>
          <a:p>
            <a:pPr marL="346075" indent="-346075" defTabSz="457200"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ヒラギノ角ゴ Pro W3" pitchFamily="1" charset="-128"/>
                <a:cs typeface="Arial" panose="020B0604020202020204" pitchFamily="34" charset="0"/>
              </a:rPr>
              <a:t>Low thermal conductivity</a:t>
            </a:r>
          </a:p>
          <a:p>
            <a:endParaRPr lang="en-US" dirty="0"/>
          </a:p>
        </p:txBody>
      </p:sp>
      <p:pic>
        <p:nvPicPr>
          <p:cNvPr id="16" name="Picture 2" descr="\\grcfsa\mydocs$\mgfields\Desktop\TiO2 incorporated Monoliths_03.jpg"/>
          <p:cNvPicPr>
            <a:picLocks noChangeAspect="1" noChangeArrowheads="1"/>
          </p:cNvPicPr>
          <p:nvPr/>
        </p:nvPicPr>
        <p:blipFill>
          <a:blip r:embed="rId4" cstate="print"/>
          <a:srcRect t="25924"/>
          <a:stretch>
            <a:fillRect/>
          </a:stretch>
        </p:blipFill>
        <p:spPr bwMode="auto">
          <a:xfrm>
            <a:off x="5954252" y="3954564"/>
            <a:ext cx="2791806" cy="137870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Rectangle 16"/>
          <p:cNvSpPr/>
          <p:nvPr/>
        </p:nvSpPr>
        <p:spPr>
          <a:xfrm>
            <a:off x="6108225" y="5489601"/>
            <a:ext cx="2615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Hydrogels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with varying levels of TiO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incorporation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7643" y="5695083"/>
            <a:ext cx="3953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F. I. Hurwitz, H. Guo, R.B. Rogers, E, J. Sheets, D. R. Miller, K. N.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Newlin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M. K. Shave, A. R.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Palczer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and M. T. Cox, J Sol-Gel Sci. Tech., 2012, 64, 367-374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7D17AD-2B5C-4AAF-AD57-2AA4CCDED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9" y="6074612"/>
            <a:ext cx="3525317" cy="7041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991B198-E3CF-4912-88ED-115000F5B3D9}"/>
              </a:ext>
            </a:extLst>
          </p:cNvPr>
          <p:cNvGrpSpPr/>
          <p:nvPr/>
        </p:nvGrpSpPr>
        <p:grpSpPr>
          <a:xfrm>
            <a:off x="5602730" y="1365053"/>
            <a:ext cx="3242639" cy="2384438"/>
            <a:chOff x="5602730" y="1365053"/>
            <a:chExt cx="3242639" cy="238443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54F048C-751F-419A-BEB1-B668403166E4}"/>
                </a:ext>
              </a:extLst>
            </p:cNvPr>
            <p:cNvSpPr/>
            <p:nvPr/>
          </p:nvSpPr>
          <p:spPr>
            <a:xfrm>
              <a:off x="5602730" y="3226271"/>
              <a:ext cx="3242639" cy="52322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Alumina paper  impregnated with </a:t>
              </a:r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aluminosilicate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aerogel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6F331C7-09C2-481F-8DCB-2A129221E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2555" y="1365053"/>
              <a:ext cx="2644399" cy="2228656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9A356B2-241D-4140-AEAA-E8687D1B2E38}"/>
              </a:ext>
            </a:extLst>
          </p:cNvPr>
          <p:cNvSpPr txBox="1"/>
          <p:nvPr/>
        </p:nvSpPr>
        <p:spPr>
          <a:xfrm>
            <a:off x="1047643" y="6125970"/>
            <a:ext cx="46077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F. I. Hurwitz and H. Guo, U.S. Patent 10343131, 10343131 B1</a:t>
            </a:r>
          </a:p>
        </p:txBody>
      </p:sp>
    </p:spTree>
    <p:extLst>
      <p:ext uri="{BB962C8B-B14F-4D97-AF65-F5344CB8AC3E}">
        <p14:creationId xmlns:p14="http://schemas.microsoft.com/office/powerpoint/2010/main" val="2590992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PA-2_02.JPG"/>
          <p:cNvPicPr>
            <a:picLocks noChangeAspect="1"/>
          </p:cNvPicPr>
          <p:nvPr/>
        </p:nvPicPr>
        <p:blipFill>
          <a:blip r:embed="rId2" cstate="print">
            <a:lum bright="1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514" y="1052876"/>
            <a:ext cx="2389347" cy="179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6238182" y="2815375"/>
            <a:ext cx="2055506" cy="35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7" rIns="91436" bIns="45717">
            <a:spAutoFit/>
          </a:bodyPr>
          <a:lstStyle>
            <a:lvl1pPr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dirty="0"/>
              <a:t>APA-2 alumina paper</a:t>
            </a:r>
          </a:p>
        </p:txBody>
      </p:sp>
      <p:pic>
        <p:nvPicPr>
          <p:cNvPr id="6" name="Picture 3" descr="A2-21_08.JPG"/>
          <p:cNvPicPr>
            <a:picLocks noChangeAspect="1"/>
          </p:cNvPicPr>
          <p:nvPr/>
        </p:nvPicPr>
        <p:blipFill>
          <a:blip r:embed="rId3" cstate="print">
            <a:lum bright="10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08" y="3235850"/>
            <a:ext cx="2411363" cy="18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5875225" y="5099929"/>
            <a:ext cx="2784918" cy="58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7" rIns="91436" bIns="45717">
            <a:spAutoFit/>
          </a:bodyPr>
          <a:lstStyle>
            <a:lvl1pPr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Aluminosilicate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aerogel/ APA-2 felt composite 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195909" y="5702937"/>
            <a:ext cx="3570556" cy="7078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7" rIns="91436" bIns="45717">
            <a:spAutoFit/>
          </a:bodyPr>
          <a:lstStyle>
            <a:lvl1pPr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Aerogel well bonded to fiber—does not “flake”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4293" y="223188"/>
            <a:ext cx="31341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325" y="264147"/>
            <a:ext cx="791467" cy="6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377508" y="6605513"/>
            <a:ext cx="259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721419" y="6579785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www.nasa.gov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2387" y="373376"/>
            <a:ext cx="7520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Aluminosilicate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Aerogel Composites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854549" y="1548617"/>
            <a:ext cx="2832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Thermal conductivity </a:t>
            </a:r>
            <a:endParaRPr lang="en-US" sz="20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A739BE-5EF3-47C6-9991-BAB24F89B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55" y="6152236"/>
            <a:ext cx="3312415" cy="664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B0856E-AE65-48AF-BC15-88572AFD3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46" y="2068900"/>
            <a:ext cx="4841121" cy="352207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6278D15-96C4-4FE0-8BBE-61DC50D25186}"/>
              </a:ext>
            </a:extLst>
          </p:cNvPr>
          <p:cNvGrpSpPr/>
          <p:nvPr/>
        </p:nvGrpSpPr>
        <p:grpSpPr>
          <a:xfrm>
            <a:off x="940792" y="5958895"/>
            <a:ext cx="4619624" cy="470195"/>
            <a:chOff x="940792" y="5958895"/>
            <a:chExt cx="4619624" cy="470195"/>
          </a:xfrm>
        </p:grpSpPr>
        <p:sp>
          <p:nvSpPr>
            <p:cNvPr id="2" name="TextBox 1"/>
            <p:cNvSpPr txBox="1"/>
            <p:nvPr/>
          </p:nvSpPr>
          <p:spPr>
            <a:xfrm>
              <a:off x="940792" y="6182869"/>
              <a:ext cx="41504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J.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Gembarovic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 and  R. E. Taylor,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Int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J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Thermophys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, 2007, 2164–2175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E06E1-9178-444E-A03E-5B5793859424}"/>
                </a:ext>
              </a:extLst>
            </p:cNvPr>
            <p:cNvSpPr txBox="1"/>
            <p:nvPr/>
          </p:nvSpPr>
          <p:spPr>
            <a:xfrm>
              <a:off x="940792" y="5958895"/>
              <a:ext cx="461962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F. I. Hurwitz and H. Guo, U.S. Patent 10343131, 10343131 B1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549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</TotalTime>
  <Words>1668</Words>
  <Application>Microsoft Office PowerPoint</Application>
  <PresentationFormat>On-screen Show (4:3)</PresentationFormat>
  <Paragraphs>240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Fairwater Script</vt:lpstr>
      <vt:lpstr>Wingdings</vt:lpstr>
      <vt:lpstr>Office Theme</vt:lpstr>
      <vt:lpstr>Ceramic aerogels for space high temperature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Ceramic aerogels for space high temperature applications</dc:title>
  <dc:creator>Guo, Haiquan N. (GRC-LMN0)[UNIVERSITIES SPACE RESEARCH ASSOCIATION]</dc:creator>
  <cp:lastModifiedBy>Guo, Haiquan N. (GRC-LMN0)[UNIVERSITIES SPACE RESEARCH ASSOCIATION]</cp:lastModifiedBy>
  <cp:revision>14</cp:revision>
  <dcterms:created xsi:type="dcterms:W3CDTF">2023-03-11T02:35:49Z</dcterms:created>
  <dcterms:modified xsi:type="dcterms:W3CDTF">2023-03-17T16:56:37Z</dcterms:modified>
</cp:coreProperties>
</file>