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43" r:id="rId5"/>
    <p:sldId id="328" r:id="rId6"/>
    <p:sldId id="350" r:id="rId7"/>
    <p:sldId id="348" r:id="rId8"/>
    <p:sldId id="329" r:id="rId9"/>
    <p:sldId id="349" r:id="rId10"/>
    <p:sldId id="341" r:id="rId11"/>
    <p:sldId id="282" r:id="rId12"/>
    <p:sldId id="325" r:id="rId13"/>
    <p:sldId id="345" r:id="rId14"/>
    <p:sldId id="351" r:id="rId15"/>
    <p:sldId id="342" r:id="rId16"/>
    <p:sldId id="334" r:id="rId17"/>
    <p:sldId id="335" r:id="rId18"/>
    <p:sldId id="336" r:id="rId19"/>
    <p:sldId id="339" r:id="rId20"/>
    <p:sldId id="355" r:id="rId21"/>
    <p:sldId id="352" r:id="rId22"/>
    <p:sldId id="34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5EB00-A6EE-7258-ED85-6CCAB816762C}" name="Kaely Harris" initials="KH" userId="S::kaely.harris@ssaihq.com::c9dc76ac-a5b7-4eef-9c95-88f6bb841b7f" providerId="AD"/>
  <p188:author id="{15CC626B-6CC7-BC4C-7DBC-2BF5EC59ED25}" name="Michael Pazmino" initials="MP" userId="S::michael.pazmino@ssaihq.com::fb60f6e2-0fc3-41af-9b0c-911f99b014cf" providerId="AD"/>
  <p188:author id="{4553E56E-ADD0-A267-E979-4175E57E6AEB}" name="Laramie Plott" initials="LP" userId="S::laramie.plott@ssaihq.com::a8064d5a-ba34-4312-8c4f-d888f3e6b9b0" providerId="AD"/>
  <p188:author id="{3710D983-E6E8-4EF7-DD9B-C026DD84F20F}" name="Byles, Robert C. (LARC-E3)[SSAI DEVELOP]" initials="BRC(ED" userId="S::rcbyles@ndc.nasa.gov::f2fd4499-2563-4908-9210-b44e2282d021" providerId="AD"/>
  <p188:author id="{C3E00CD3-E8F9-8265-0B4F-06B474C9FCAD}" name="Cecil Byles" initials="CB" userId="S::robert.byles@ssaihq.com::c798ae76-1ca0-48cd-999b-80a00bd13fc4" providerId="AD"/>
  <p188:author id="{7F7388FC-FA45-5A74-59DC-D51CFD4F1147}" name="Emma Waugh" initials="EW" userId="S::emma.waugh@ssaihq.com::332fc435-bb04-4f25-be64-cff5c0cde8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04040"/>
    <a:srgbClr val="6B944A"/>
    <a:srgbClr val="85C650"/>
    <a:srgbClr val="4DAEB3"/>
    <a:srgbClr val="000000"/>
    <a:srgbClr val="ADD8E6"/>
    <a:srgbClr val="D2B48C"/>
    <a:srgbClr val="013220"/>
    <a:srgbClr val="90E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535" autoAdjust="0"/>
  </p:normalViewPr>
  <p:slideViewPr>
    <p:cSldViewPr snapToGrid="0">
      <p:cViewPr varScale="1">
        <p:scale>
          <a:sx n="62" d="100"/>
          <a:sy n="62" d="100"/>
        </p:scale>
        <p:origin x="1459" y="53"/>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aticon.com/free-icons/wetlan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53282474@N02/4566687219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data.humdata.org/dataset/south-sudan-water-bodies" TargetMode="External"/><Relationship Id="rId4" Type="http://schemas.openxmlformats.org/officeDocument/2006/relationships/hyperlink" Target="https://data.humdata.org/dataset/cod-ab-ss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evpedia.developexchange.com/dp/images/8/81/23_Sentinel1.pn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devpedia.developexchange.com/dp/images/d/dd/24_Sentinel2.png" TargetMode="External"/><Relationship Id="rId5" Type="http://schemas.openxmlformats.org/officeDocument/2006/relationships/hyperlink" Target="https://www.devpedia.developexchange.com/dp/images/9/91/05_Terra.png" TargetMode="External"/><Relationship Id="rId4" Type="http://schemas.openxmlformats.org/officeDocument/2006/relationships/hyperlink" Target="https://smd-prod.s3.amazonaws.com/science-pink/s3fs-public/thumbnails/image/NI-SAR_0.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a:cs typeface="Segoe UI"/>
              </a:rPr>
              <a:t>Speaker Notes: </a:t>
            </a:r>
          </a:p>
          <a:p>
            <a:pPr marL="171450" indent="-171450">
              <a:buFontTx/>
              <a:buChar char="-"/>
            </a:pPr>
            <a:r>
              <a:rPr lang="en-US" dirty="0">
                <a:latin typeface="Segoe UI"/>
                <a:cs typeface="Segoe UI"/>
              </a:rPr>
              <a:t>This project is </a:t>
            </a:r>
            <a:r>
              <a:rPr lang="en-US" sz="1200" dirty="0">
                <a:solidFill>
                  <a:srgbClr val="404040"/>
                </a:solidFill>
                <a:latin typeface="Century Gothic"/>
                <a:cs typeface="Segoe UI"/>
              </a:rPr>
              <a:t>A </a:t>
            </a:r>
            <a:r>
              <a:rPr lang="en-US" sz="1200" dirty="0">
                <a:solidFill>
                  <a:srgbClr val="404040"/>
                </a:solidFill>
                <a:latin typeface="Century Gothic"/>
              </a:rPr>
              <a:t>Google Earth Engine Python API Tool to Automate Wetland Extent Mapping Using Radar Satellite Sensors for Wetland Management and Monitoring</a:t>
            </a:r>
          </a:p>
          <a:p>
            <a:pPr marL="171450" indent="-171450">
              <a:buFontTx/>
              <a:buChar char="-"/>
            </a:pPr>
            <a:r>
              <a:rPr lang="en-US" dirty="0">
                <a:latin typeface="Segoe UI"/>
                <a:cs typeface="Segoe UI"/>
              </a:rPr>
              <a:t>Introduce team members: Lori, </a:t>
            </a:r>
            <a:r>
              <a:rPr lang="en-US" dirty="0" err="1">
                <a:latin typeface="Segoe UI"/>
                <a:cs typeface="Segoe UI"/>
              </a:rPr>
              <a:t>Kaely</a:t>
            </a:r>
            <a:r>
              <a:rPr lang="en-US" dirty="0">
                <a:latin typeface="Segoe UI"/>
                <a:cs typeface="Segoe UI"/>
              </a:rPr>
              <a:t>, Mitch, Emma </a:t>
            </a:r>
          </a:p>
          <a:p>
            <a:pPr marL="171450" indent="-171450">
              <a:buFontTx/>
              <a:buChar char="-"/>
            </a:pPr>
            <a:r>
              <a:rPr lang="en-US" dirty="0">
                <a:latin typeface="Segoe UI"/>
                <a:cs typeface="Segoe UI"/>
              </a:rPr>
              <a:t>Introduce science advisors: Bruce Chapman and Benjamin Holt</a:t>
            </a:r>
          </a:p>
          <a:p>
            <a:endParaRPr lang="en-US" dirty="0">
              <a:latin typeface="Segoe UI"/>
              <a:cs typeface="Segoe UI"/>
            </a:endParaRPr>
          </a:p>
          <a:p>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This is the methodology for determining the thresholds we used for our inundation classification.</a:t>
            </a:r>
          </a:p>
          <a:p>
            <a:pPr marL="171450" indent="-171450">
              <a:buFontTx/>
              <a:buChar char="-"/>
            </a:pPr>
            <a:r>
              <a:rPr lang="en-US" dirty="0">
                <a:cs typeface="Calibri"/>
              </a:rPr>
              <a:t>We used the Dynamic World product as well as SAR imagery as a reference, where we found images with few clouds in our region of interest. We made sure the dates were matched to a SAR image from the same area. </a:t>
            </a:r>
          </a:p>
          <a:p>
            <a:pPr marL="171450" indent="-171450">
              <a:buFontTx/>
              <a:buChar char="-"/>
            </a:pPr>
            <a:r>
              <a:rPr lang="en-US" dirty="0">
                <a:cs typeface="Calibri"/>
              </a:rPr>
              <a:t>Then we drew polygons for each of our chosen land cover classes, which were open water, inundated vegetation, and land/no water.</a:t>
            </a:r>
          </a:p>
          <a:p>
            <a:pPr marL="171450" indent="-171450">
              <a:buFontTx/>
              <a:buChar char="-"/>
            </a:pPr>
            <a:r>
              <a:rPr lang="en-US" dirty="0">
                <a:cs typeface="Calibri"/>
              </a:rPr>
              <a:t>We plotted histograms of the pixel values to determine the thresholds between each class.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41083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These are histograms showing the distributions of pixel values within each class from both vertically transmitted-vertically received and vertically transmitted-horizontally received data from an area in the Sudd wetland in October 2021.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We combined the grass, trees, and shrub and scrub classes to “no water” because of their overlap.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We selected threshold values between each of the three classes.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02242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a:t>
            </a:r>
          </a:p>
          <a:p>
            <a:pPr marL="171450" indent="-171450">
              <a:buFontTx/>
              <a:buChar char="-"/>
            </a:pPr>
            <a:r>
              <a:rPr lang="en-US" dirty="0"/>
              <a:t>This is the overall workflow for the WET 3.0 tool</a:t>
            </a:r>
          </a:p>
          <a:p>
            <a:pPr marL="171450" indent="-171450">
              <a:buFontTx/>
              <a:buChar char="-"/>
            </a:pPr>
            <a:r>
              <a:rPr lang="en-US" dirty="0"/>
              <a:t>We input SAR data, filter by a desired date range and region of interest, then display a range of snow-free dates from a Terra MODIS snow mask</a:t>
            </a:r>
          </a:p>
          <a:p>
            <a:pPr marL="171450" indent="-171450">
              <a:buFontTx/>
              <a:buChar char="-"/>
            </a:pPr>
            <a:r>
              <a:rPr lang="en-US" dirty="0"/>
              <a:t>We also </a:t>
            </a:r>
            <a:r>
              <a:rPr lang="en-US" dirty="0" err="1"/>
              <a:t>despeckle</a:t>
            </a:r>
            <a:r>
              <a:rPr lang="en-US" dirty="0"/>
              <a:t> the images using spatial and temporal rolling averages, and calculate a VV to VH ratio</a:t>
            </a:r>
          </a:p>
          <a:p>
            <a:pPr marL="171450" indent="-171450">
              <a:buFontTx/>
              <a:buChar char="-"/>
            </a:pPr>
            <a:r>
              <a:rPr lang="en-US" dirty="0"/>
              <a:t>We calculate mean pixel values across the date range to calculate a relative change from the mean for each image in the range</a:t>
            </a:r>
          </a:p>
          <a:p>
            <a:pPr marL="171450" indent="-171450">
              <a:buFontTx/>
              <a:buChar char="-"/>
            </a:pPr>
            <a:r>
              <a:rPr lang="en-US" dirty="0"/>
              <a:t>And we apply the inundation thresholds determined with our histograms to create a classified image from each SAR image</a:t>
            </a:r>
          </a:p>
          <a:p>
            <a:pPr marL="171450" indent="-171450">
              <a:buFontTx/>
              <a:buChar char="-"/>
            </a:pPr>
            <a:r>
              <a:rPr lang="en-US" dirty="0"/>
              <a:t>We used a VIIRS floodwater fraction dataset from Downs et al (2023) to assess the accuracy of our classified products</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588165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Here is an example classified image from the Sudd from October 16, 2021, during the flood season, along with the VV backscatter image from the same date. </a:t>
            </a:r>
          </a:p>
          <a:p>
            <a:pPr marL="171450" indent="-171450">
              <a:buFontTx/>
              <a:buChar char="-"/>
            </a:pPr>
            <a:r>
              <a:rPr lang="en-US" dirty="0">
                <a:cs typeface="Calibri"/>
              </a:rPr>
              <a:t>For the thresholds, we used 0 to 0.01 for open water, 0.01 to 0.11 for inundated vegetation, and about 0.11 for no water. There are different values for the VH image, not pictured here.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aramond"/>
              </a:rPr>
              <a:t>VV threshold values are: open water &lt; 0.01 &lt; inundated vegetation &lt; 0.11 &lt; no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aramond"/>
              </a:rPr>
              <a:t>VH threshold values are: open water &lt; 0.0015 &lt; inundated vegetation &lt; 0.011 &lt; no water.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4097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We compared our land classification product from the Sudd from mid-October 2021 to a VIIRS floodwater fraction dataset from the same month, and produced a confusion matrix</a:t>
            </a:r>
          </a:p>
          <a:p>
            <a:pPr marL="171450" indent="-171450">
              <a:buFontTx/>
              <a:buChar char="-"/>
            </a:pPr>
            <a:r>
              <a:rPr lang="en-US" dirty="0">
                <a:cs typeface="Calibri"/>
              </a:rPr>
              <a:t>A confusion matrix is a table that is used to </a:t>
            </a:r>
            <a:r>
              <a:rPr lang="en-US" dirty="0"/>
              <a:t>define the performance of a classification algorithm, and visualizes and summarizes the performance in a table like the one on the right, and includes various measurements of accuracy</a:t>
            </a:r>
          </a:p>
          <a:p>
            <a:pPr marL="171450" indent="-171450">
              <a:buFontTx/>
              <a:buChar char="-"/>
            </a:pPr>
            <a:r>
              <a:rPr lang="en-US" dirty="0"/>
              <a:t>% accuracy measures the number of correct predictions made divided by the total number of predictions made</a:t>
            </a:r>
            <a:endParaRPr lang="en-US" dirty="0">
              <a:cs typeface="Calibri"/>
            </a:endParaRPr>
          </a:p>
          <a:p>
            <a:pPr marL="171450" indent="-171450">
              <a:buFontTx/>
              <a:buChar char="-"/>
            </a:pPr>
            <a:r>
              <a:rPr lang="en-US" dirty="0"/>
              <a:t>Overall accuracy is the probability that an individual will be correctly classified by a test; that is, the sum of the true positives plus true negatives divided by the total number of individuals tested</a:t>
            </a:r>
            <a:endParaRPr lang="en-US" dirty="0">
              <a:cs typeface="Calibri"/>
            </a:endParaRPr>
          </a:p>
          <a:p>
            <a:pPr marL="171450" indent="-171450">
              <a:buFontTx/>
              <a:buChar char="-"/>
            </a:pPr>
            <a:r>
              <a:rPr lang="en-US" dirty="0"/>
              <a:t>User’s accuracy, or </a:t>
            </a:r>
            <a:r>
              <a:rPr lang="en-US" i="1" dirty="0"/>
              <a:t>reliability</a:t>
            </a:r>
            <a:r>
              <a:rPr lang="en-US" i="0" dirty="0"/>
              <a:t>, </a:t>
            </a:r>
            <a:r>
              <a:rPr lang="en-US" dirty="0"/>
              <a:t> is the accuracy from the point of view of a map user, not the map maker. The User's accuracy essentially tells us how often the class on the map will actually be present on the ground</a:t>
            </a:r>
          </a:p>
          <a:p>
            <a:pPr marL="171450" indent="-171450">
              <a:buFontTx/>
              <a:buChar char="-"/>
            </a:pPr>
            <a:r>
              <a:rPr lang="en-US" dirty="0"/>
              <a:t>Producer’s accuracy is the map’s accuracy from the point of view of the map maker (the producer). This is how often real features on the ground are correctly shown on the classified map or the probability that a certain land cover of an area on the ground is classified as such</a:t>
            </a:r>
            <a:endParaRPr lang="en-US" dirty="0">
              <a:cs typeface="Calibri"/>
            </a:endParaRPr>
          </a:p>
          <a:p>
            <a:pPr marL="171450" indent="-171450">
              <a:buFontTx/>
              <a:buChar char="-"/>
            </a:pPr>
            <a:r>
              <a:rPr lang="en-US" dirty="0">
                <a:cs typeface="Calibri"/>
              </a:rPr>
              <a:t>The </a:t>
            </a:r>
            <a:r>
              <a:rPr lang="en-US" dirty="0"/>
              <a:t>Kappa coefficient is generated from a statistical test to evaluate how well the classification performed as compared to just randomly assigning values, i.e. did the classification do better than random. The kappa coefficient can range from -1 to 1, where 0 indicates that the classification is no better than a random classification, a negative number indicates the classification is significantly worse than random, and a value close to 1 indicates that the classification is significantly better than random.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5004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Webdings,Sans-Serif"/>
              <a:buNone/>
            </a:pPr>
            <a:r>
              <a:rPr lang="en-US" dirty="0"/>
              <a:t>Speaker Notes:</a:t>
            </a:r>
          </a:p>
          <a:p>
            <a:pPr marL="171450" indent="-171450">
              <a:spcAft>
                <a:spcPts val="600"/>
              </a:spcAft>
              <a:buFontTx/>
              <a:buChar char="-"/>
            </a:pPr>
            <a:r>
              <a:rPr lang="en-US" dirty="0"/>
              <a:t>Here’s an overview of some interactive pieces of the script that we included to make it more accessible. </a:t>
            </a:r>
          </a:p>
          <a:p>
            <a:pPr marL="171450" indent="-171450">
              <a:spcAft>
                <a:spcPts val="600"/>
              </a:spcAft>
              <a:buFontTx/>
              <a:buChar char="-"/>
            </a:pPr>
            <a:r>
              <a:rPr lang="en-US" dirty="0"/>
              <a:t>First, users select a region of interest with the draw geometry tool, similar to in the GEE </a:t>
            </a:r>
            <a:r>
              <a:rPr lang="en-US" dirty="0" err="1"/>
              <a:t>Javascript</a:t>
            </a:r>
            <a:r>
              <a:rPr lang="en-US" dirty="0"/>
              <a:t> code editor, and then use the calendar widget to select a beginning and end date. </a:t>
            </a:r>
          </a:p>
          <a:p>
            <a:pPr marL="171450" indent="-171450">
              <a:spcAft>
                <a:spcPts val="600"/>
              </a:spcAft>
              <a:buFontTx/>
              <a:buChar char="-"/>
            </a:pPr>
            <a:r>
              <a:rPr lang="en-US" dirty="0"/>
              <a:t>Users can also customize other parts of the script to adjust dates to the local snow-free period, select ascending or descending orbits depending on the data that’s available in the region of interest, and more. </a:t>
            </a:r>
          </a:p>
          <a:p>
            <a:pPr marL="171450" indent="-171450">
              <a:spcAft>
                <a:spcPts val="600"/>
              </a:spcAft>
              <a:buFontTx/>
              <a:buChar char="-"/>
            </a:pPr>
            <a:r>
              <a:rPr lang="en-US" dirty="0"/>
              <a:t>The script also includes an embedded Folium map that displays imagery and allows users to inspect each layer.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98780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C-band SAR is less effective than other wavelengths, like L-band, in penetrating tree canopy. This tool is better suited for wetland areas without tree canopy for now, while it utilizes Sentinel-1. </a:t>
            </a:r>
          </a:p>
          <a:p>
            <a:pPr marL="171450" indent="-171450">
              <a:buFontTx/>
              <a:buChar char="-"/>
            </a:pPr>
            <a:r>
              <a:rPr lang="en-US" dirty="0">
                <a:cs typeface="Calibri"/>
              </a:rPr>
              <a:t>In our classification, the inundated vegetation class and the no water class have pretty significant overlap, meaning those areas could be misclassified. </a:t>
            </a:r>
          </a:p>
          <a:p>
            <a:pPr marL="171450" indent="-171450">
              <a:buFontTx/>
              <a:buChar char="-"/>
            </a:pPr>
            <a:r>
              <a:rPr lang="en-US" dirty="0">
                <a:cs typeface="Calibri"/>
              </a:rPr>
              <a:t>The Dynamic World inundated vegetation class is not always accurate, which we used as one of the reference images for drawing our training polygons. This contributes to some of the uncertainty of the classification, but was mitigated somewhat by also referring to SAR images.</a:t>
            </a:r>
          </a:p>
          <a:p>
            <a:pPr marL="171450" indent="-171450">
              <a:buFontTx/>
              <a:buChar char="-"/>
            </a:pPr>
            <a:r>
              <a:rPr lang="en-US" dirty="0">
                <a:cs typeface="Calibri"/>
              </a:rPr>
              <a:t>Current data management and remote sensing platforms are slowly trending towards subscription based models. If Google begins charging for Earth Engine processing the data catalog and data structure utilized in this tool would become inaccessible to some users.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25393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Currently, the tool works with Sentinel-1 C-SAR data, but our team has made preparations in the script for the integration of NISAR data as well when it becomes available. </a:t>
            </a:r>
          </a:p>
          <a:p>
            <a:pPr marL="171450" indent="-171450">
              <a:buFontTx/>
              <a:buChar char="-"/>
            </a:pPr>
            <a:r>
              <a:rPr lang="en-US" dirty="0">
                <a:cs typeface="Calibri"/>
              </a:rPr>
              <a:t>We’d also like to include an algorithm for automated thresholding that integrates both VV and VH data.</a:t>
            </a:r>
          </a:p>
          <a:p>
            <a:pPr marL="171450" indent="-171450">
              <a:buFontTx/>
              <a:buChar char="-"/>
            </a:pPr>
            <a:r>
              <a:rPr lang="en-US" dirty="0">
                <a:cs typeface="Calibri"/>
              </a:rPr>
              <a:t>And lastly, we’re hoping this tool will continue to be developed and improved upon as needed by future data and projects!</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02023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 </a:t>
            </a:r>
          </a:p>
          <a:p>
            <a:pPr marL="171450" indent="-171450">
              <a:spcAft>
                <a:spcPts val="600"/>
              </a:spcAft>
              <a:buFontTx/>
              <a:buChar char="-"/>
            </a:pPr>
            <a:r>
              <a:rPr lang="en-US" dirty="0">
                <a:cs typeface="Calibri"/>
              </a:rPr>
              <a:t>We developed a user-friendly tool that can be used for regional wetland monitoring anywhere on Earth, and allows users to visualize and analyze satellite data within the script. </a:t>
            </a:r>
          </a:p>
          <a:p>
            <a:pPr marL="171450" indent="-171450">
              <a:spcAft>
                <a:spcPts val="600"/>
              </a:spcAft>
              <a:buFontTx/>
              <a:buChar char="-"/>
            </a:pPr>
            <a:r>
              <a:rPr lang="en-US" dirty="0">
                <a:cs typeface="Calibri"/>
              </a:rPr>
              <a:t>This tool will improve remote sensing applications for water resource management using SAR, and contributes to a denser timeseries of wetland inundation products. </a:t>
            </a:r>
          </a:p>
          <a:p>
            <a:pPr marL="171450" indent="-171450">
              <a:spcAft>
                <a:spcPts val="600"/>
              </a:spcAft>
              <a:buFontTx/>
              <a:buChar char="-"/>
            </a:pPr>
            <a:r>
              <a:rPr lang="en-US" dirty="0">
                <a:cs typeface="Calibri"/>
              </a:rPr>
              <a:t>The tool is ready for NISAR integration once it’s launched.</a:t>
            </a:r>
          </a:p>
          <a:p>
            <a:pPr marL="171450" indent="-171450">
              <a:spcAft>
                <a:spcPts val="600"/>
              </a:spcAft>
              <a:buFontTx/>
              <a:buChar char="-"/>
            </a:pPr>
            <a:r>
              <a:rPr lang="en-US" dirty="0">
                <a:cs typeface="Calibri"/>
              </a:rPr>
              <a:t>It also promotes the use of Google Earth Engine’s Python API, which increases accessibility to more users and capitalizes on python data analysis and software management. </a:t>
            </a:r>
          </a:p>
          <a:p>
            <a:pPr marL="171450" indent="-171450">
              <a:spcAft>
                <a:spcPts val="600"/>
              </a:spcAft>
              <a:buFontTx/>
              <a:buChar char="-"/>
            </a:pPr>
            <a:r>
              <a:rPr lang="en-US" dirty="0">
                <a:cs typeface="Calibri"/>
              </a:rPr>
              <a:t>We’re hoping the tool is released soon, to be used for wetland research and management in all spheres.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808690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marL="171450" indent="-171450">
              <a:buFontTx/>
              <a:buChar char="-"/>
            </a:pPr>
            <a:r>
              <a:rPr lang="en-US" dirty="0"/>
              <a:t>We’d like to thank our science advisors, Bruce Chapman and Benjamin Holt of JPL, and our DEVELOP Fellow from JPL, Michael </a:t>
            </a:r>
            <a:r>
              <a:rPr lang="en-US" dirty="0" err="1"/>
              <a:t>Pazmino</a:t>
            </a:r>
            <a:r>
              <a:rPr lang="en-US" dirty="0"/>
              <a:t>.</a:t>
            </a:r>
          </a:p>
          <a:p>
            <a:pPr marL="171450" indent="-171450">
              <a:buFontTx/>
              <a:buChar char="-"/>
            </a:pPr>
            <a:r>
              <a:rPr lang="en-US" dirty="0"/>
              <a:t>This work is based on the work of the WET 2.0 DEVELOP project.</a:t>
            </a:r>
          </a:p>
          <a:p>
            <a:pPr marL="171450" indent="-171450">
              <a:buFontTx/>
              <a:buChar char="-"/>
            </a:pPr>
            <a:r>
              <a:rPr lang="en-US" dirty="0"/>
              <a:t>We’d also like to acknowledge Brandi Downs and the other authors on their 2023 paper, for the use of their VIIRS floodwater data we used for our validation in the Sudd case study.</a:t>
            </a: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28264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Wetlands are year-round or seasonally wet transition zones between. land and water.</a:t>
            </a:r>
          </a:p>
          <a:p>
            <a:pPr marL="171450" indent="-171450">
              <a:buFontTx/>
              <a:buChar char="-"/>
            </a:pPr>
            <a:r>
              <a:rPr lang="en-US" dirty="0">
                <a:cs typeface="Calibri"/>
              </a:rPr>
              <a:t>They perform vital ecosystem functions, such as water filtration, floodwater storage, hosting wildlife, and sequestering carbon. </a:t>
            </a:r>
            <a:endParaRPr lang="en-US" dirty="0">
              <a:cs typeface="+mn-cs"/>
            </a:endParaRPr>
          </a:p>
          <a:p>
            <a:endParaRPr lang="en-US" dirty="0"/>
          </a:p>
          <a:p>
            <a:r>
              <a:rPr lang="en-US" dirty="0"/>
              <a:t>------------------------------Image Information Below ------------------------------</a:t>
            </a:r>
            <a:endParaRPr lang="en-US" dirty="0">
              <a:cs typeface="Calibri"/>
            </a:endParaRPr>
          </a:p>
          <a:p>
            <a:r>
              <a:rPr lang="en-US" dirty="0"/>
              <a:t>Image Credit: Wikipedia Commons </a:t>
            </a:r>
            <a:endParaRPr lang="en-US" dirty="0">
              <a:cs typeface="Calibri"/>
            </a:endParaRPr>
          </a:p>
          <a:p>
            <a:r>
              <a:rPr lang="en-US" dirty="0"/>
              <a:t>Image Source</a:t>
            </a:r>
            <a:r>
              <a:rPr lang="en-US" i="1" dirty="0"/>
              <a:t>: https://</a:t>
            </a:r>
            <a:r>
              <a:rPr lang="en-US" i="1" dirty="0" err="1"/>
              <a:t>commons.wikimedia.org</a:t>
            </a:r>
            <a:r>
              <a:rPr lang="en-US" i="1" dirty="0"/>
              <a:t>/wiki/File:Rietvlei_wetland_reserve_-_Cape_Town_2.jpg, </a:t>
            </a:r>
            <a:r>
              <a:rPr lang="en-US" i="0" dirty="0"/>
              <a:t>Licensed under </a:t>
            </a:r>
            <a:r>
              <a:rPr lang="en-US" i="1" dirty="0"/>
              <a:t>Creative Commons CC 1.0 Universal Public Domain Dedication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8590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Wetland extent is a valuable parameter to measure seasonal and interannual change in wetland areas</a:t>
            </a:r>
          </a:p>
          <a:p>
            <a:pPr marL="171450" indent="-171450">
              <a:buFont typeface="Calibri"/>
              <a:buChar char="-"/>
            </a:pPr>
            <a:r>
              <a:rPr lang="en-US" dirty="0">
                <a:cs typeface="Calibri"/>
              </a:rPr>
              <a:t>Remote sensing applications can provide inexpensive, automated wetland monitoring to support management decisions </a:t>
            </a:r>
          </a:p>
          <a:p>
            <a:pPr marL="171450" indent="-171450">
              <a:buFont typeface="Calibri"/>
              <a:buChar char="-"/>
            </a:pPr>
            <a:r>
              <a:rPr lang="en-US" dirty="0">
                <a:cs typeface="Calibri"/>
              </a:rPr>
              <a:t>Including processing steps for upcoming</a:t>
            </a:r>
          </a:p>
          <a:p>
            <a:pPr marL="171450" indent="-171450">
              <a:buFont typeface="Calibri"/>
              <a:buChar char="-"/>
            </a:pPr>
            <a:r>
              <a:rPr lang="en-US" dirty="0">
                <a:cs typeface="Calibri"/>
              </a:rPr>
              <a:t>The upcoming NASA-ISRO NISAR mission with hi-res L-band SAR, to be launched in January 2024, provides us with the opportunity to include NISAR processing in our tool so analysis is ready to go as soon as data is available.</a:t>
            </a:r>
          </a:p>
          <a:p>
            <a:pPr marL="171450" indent="-171450">
              <a:buFont typeface="Calibri"/>
              <a:buChar char="-"/>
            </a:pPr>
            <a:endParaRPr lang="en-US" dirty="0"/>
          </a:p>
          <a:p>
            <a:r>
              <a:rPr lang="en-US" dirty="0"/>
              <a:t>------------------------------Image Information Below ------------------------------</a:t>
            </a:r>
            <a:endParaRPr lang="en-US" dirty="0">
              <a:cs typeface="Calibri"/>
            </a:endParaRPr>
          </a:p>
          <a:p>
            <a:r>
              <a:rPr lang="en-US" dirty="0"/>
              <a:t>Image Credit: </a:t>
            </a:r>
            <a:r>
              <a:rPr lang="en-US" dirty="0" err="1"/>
              <a:t>Mimihimi</a:t>
            </a:r>
            <a:r>
              <a:rPr lang="en-US" dirty="0"/>
              <a:t> Glyph, NASA</a:t>
            </a:r>
            <a:endParaRPr lang="en-US" dirty="0">
              <a:cs typeface="Calibri"/>
            </a:endParaRPr>
          </a:p>
          <a:p>
            <a:r>
              <a:rPr lang="en-US" dirty="0"/>
              <a:t>Image </a:t>
            </a:r>
            <a:r>
              <a:rPr lang="en-US" dirty="0" err="1"/>
              <a:t>Source:</a:t>
            </a:r>
            <a:r>
              <a:rPr lang="en-US" dirty="0" err="1">
                <a:hlinkClick r:id="rId3"/>
              </a:rPr>
              <a:t>https</a:t>
            </a:r>
            <a:r>
              <a:rPr lang="en-US" dirty="0">
                <a:hlinkClick r:id="rId3"/>
              </a:rPr>
              <a:t>://www.flaticon.com/free-icons/wetland</a:t>
            </a:r>
            <a:r>
              <a:rPr lang="en-US" dirty="0"/>
              <a:t> (</a:t>
            </a:r>
            <a:r>
              <a:rPr lang="en-US" dirty="0" err="1"/>
              <a:t>flaticon</a:t>
            </a:r>
            <a:r>
              <a:rPr lang="en-US" dirty="0"/>
              <a:t> license), Satellite icon provided by </a:t>
            </a:r>
            <a:r>
              <a:rPr lang="en-US" dirty="0" err="1"/>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77402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a:t>
            </a:r>
          </a:p>
          <a:p>
            <a:pPr marL="171450" indent="-171450">
              <a:spcAft>
                <a:spcPts val="600"/>
              </a:spcAft>
              <a:buFontTx/>
              <a:buChar char="-"/>
            </a:pPr>
            <a:r>
              <a:rPr lang="en-US" dirty="0">
                <a:cs typeface="Calibri"/>
              </a:rPr>
              <a:t>Synthetic aperture radar (SAR) is a type of satellite remote sensing that transmits radar waves and records the reflected energy, called backscatter. </a:t>
            </a:r>
          </a:p>
          <a:p>
            <a:pPr marL="171450" indent="-171450">
              <a:spcAft>
                <a:spcPts val="600"/>
              </a:spcAft>
              <a:buFontTx/>
              <a:buChar char="-"/>
            </a:pPr>
            <a:r>
              <a:rPr lang="en-US" dirty="0">
                <a:cs typeface="Calibri"/>
              </a:rPr>
              <a:t>When hit by radar signals, different surface types and moisture levels reflect the waves in distinct ways, giving unique backscatter signals. </a:t>
            </a:r>
          </a:p>
          <a:p>
            <a:pPr marL="171450" indent="-171450">
              <a:spcAft>
                <a:spcPts val="600"/>
              </a:spcAft>
              <a:buFontTx/>
              <a:buChar char="-"/>
            </a:pPr>
            <a:r>
              <a:rPr lang="en-US" dirty="0">
                <a:cs typeface="Calibri"/>
              </a:rPr>
              <a:t>Because of the longer wavelengths, SAR can penetrate cloud cover and vegetation, unlike optical imagery. </a:t>
            </a:r>
          </a:p>
          <a:p>
            <a:pPr marL="171450" indent="-171450">
              <a:spcAft>
                <a:spcPts val="600"/>
              </a:spcAft>
              <a:buFontTx/>
              <a:buChar char="-"/>
            </a:pPr>
            <a:r>
              <a:rPr lang="en-US" dirty="0">
                <a:cs typeface="Calibri"/>
              </a:rPr>
              <a:t>We utilize SAR imagery in this project because it allows for high resolution imagery regardless of local cloud cover, which is especially helpful during rainy seasons.  </a:t>
            </a:r>
          </a:p>
          <a:p>
            <a:pPr marL="171450" indent="-171450">
              <a:spcAft>
                <a:spcPts val="600"/>
              </a:spcAft>
              <a:buFontTx/>
              <a:buChar char="-"/>
            </a:pPr>
            <a:r>
              <a:rPr lang="en-US" dirty="0">
                <a:cs typeface="Calibri"/>
              </a:rPr>
              <a:t>Calibrating SAR-based wetland classification to optical products can fill in the gaps to create a dense time series of inundation products. </a:t>
            </a:r>
          </a:p>
          <a:p>
            <a:pPr>
              <a:spcAft>
                <a:spcPts val="600"/>
              </a:spcAft>
            </a:pPr>
            <a:endParaRPr lang="en-US" dirty="0"/>
          </a:p>
          <a:p>
            <a:r>
              <a:rPr lang="en-US" dirty="0"/>
              <a:t>------------------------------Image Information Below ------------------------------</a:t>
            </a:r>
            <a:endParaRPr lang="en-US" dirty="0">
              <a:cs typeface="Calibri"/>
            </a:endParaRPr>
          </a:p>
          <a:p>
            <a:r>
              <a:rPr lang="en-US" dirty="0"/>
              <a:t>Image Credit: </a:t>
            </a:r>
            <a:endParaRPr lang="en-US" dirty="0">
              <a:cs typeface="Calibri"/>
            </a:endParaRPr>
          </a:p>
          <a:p>
            <a:r>
              <a:rPr lang="en-US" dirty="0"/>
              <a:t>Image Source:  Icons provided by </a:t>
            </a:r>
            <a:r>
              <a:rPr lang="en-US" dirty="0" err="1"/>
              <a:t>Powerpoint</a:t>
            </a:r>
            <a:endParaRPr lang="en-US" dirty="0">
              <a:cs typeface="Calibri"/>
            </a:endParaRPr>
          </a:p>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81387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 </a:t>
            </a:r>
          </a:p>
          <a:p>
            <a:pPr marL="171450" indent="-171450">
              <a:spcAft>
                <a:spcPts val="600"/>
              </a:spcAft>
              <a:buFontTx/>
              <a:buChar char="-"/>
            </a:pPr>
            <a:r>
              <a:rPr lang="en-US" dirty="0">
                <a:cs typeface="Calibri"/>
              </a:rPr>
              <a:t>The goals of this project are to </a:t>
            </a:r>
            <a:r>
              <a:rPr lang="en-US" dirty="0">
                <a:cs typeface="+mn-cs"/>
              </a:rPr>
              <a:t>d</a:t>
            </a:r>
            <a:r>
              <a:rPr lang="en-US" dirty="0">
                <a:cs typeface="Calibri" panose="020F0502020204030204"/>
              </a:rPr>
              <a:t>evelop a tool to quantify wetland extent on regional scales anywhere the planet. Previous versions of this tool were geographically restricted. This tool will allow for the user to choose any region on an interactive map to run their analysis</a:t>
            </a:r>
          </a:p>
          <a:p>
            <a:pPr marL="171450" indent="-171450">
              <a:spcAft>
                <a:spcPts val="600"/>
              </a:spcAft>
              <a:buFontTx/>
              <a:buChar char="-"/>
            </a:pPr>
            <a:r>
              <a:rPr lang="en-US" dirty="0">
                <a:cs typeface="Calibri" panose="020F0502020204030204"/>
              </a:rPr>
              <a:t>We also wanted to create a user friendly interface for visualizing and analyzing wetland extent for users from any background.</a:t>
            </a:r>
          </a:p>
          <a:p>
            <a:pPr marL="171450" indent="-171450">
              <a:spcAft>
                <a:spcPts val="600"/>
              </a:spcAft>
              <a:buFontTx/>
              <a:buChar char="-"/>
            </a:pPr>
            <a:r>
              <a:rPr lang="en-US" dirty="0">
                <a:cs typeface="Calibri" panose="020F0502020204030204"/>
              </a:rPr>
              <a:t>And lastly, </a:t>
            </a:r>
            <a:r>
              <a:rPr lang="en-US" dirty="0">
                <a:cs typeface="+mn-cs"/>
              </a:rPr>
              <a:t>t</a:t>
            </a:r>
            <a:r>
              <a:rPr lang="en-US" dirty="0">
                <a:cs typeface="Calibri"/>
              </a:rPr>
              <a:t>he tool will improve remote sensing applications for water resources using SAR sensors. Combined with optical products, we hope this tool will help stakeholders and researchers create a dense time series of inundation products to support water resource management. </a:t>
            </a:r>
          </a:p>
          <a:p>
            <a:pPr>
              <a:spcAft>
                <a:spcPts val="600"/>
              </a:spcAft>
            </a:pPr>
            <a:endParaRPr lang="en-US" dirty="0"/>
          </a:p>
          <a:p>
            <a:pPr>
              <a:spcAft>
                <a:spcPts val="600"/>
              </a:spcAft>
            </a:pPr>
            <a:r>
              <a:rPr lang="en-US" dirty="0"/>
              <a:t>------------------------------Image Information Below ------------------------------</a:t>
            </a:r>
            <a:endParaRPr lang="en-US" dirty="0">
              <a:cs typeface="Calibri" panose="020F0502020204030204"/>
            </a:endParaRPr>
          </a:p>
          <a:p>
            <a:r>
              <a:rPr lang="en-US" dirty="0"/>
              <a:t>Image Credit: </a:t>
            </a:r>
          </a:p>
          <a:p>
            <a:r>
              <a:rPr lang="en-US" dirty="0"/>
              <a:t>Image Source: </a:t>
            </a:r>
            <a:r>
              <a:rPr lang="en-US" dirty="0">
                <a:cs typeface="Calibri" panose="020F0502020204030204"/>
              </a:rPr>
              <a:t>Icons provided by </a:t>
            </a:r>
            <a:r>
              <a:rPr lang="en-US" dirty="0" err="1">
                <a:cs typeface="Calibri" panose="020F0502020204030204"/>
              </a:rPr>
              <a:t>Powerpoint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87581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cs typeface="+mn-cs"/>
            </a:endParaRPr>
          </a:p>
          <a:p>
            <a:pPr marL="171450" indent="-171450">
              <a:buFontTx/>
              <a:buChar char="-"/>
            </a:pPr>
            <a:r>
              <a:rPr lang="en-US" dirty="0">
                <a:cs typeface="Calibri" panose="020F0502020204030204"/>
              </a:rPr>
              <a:t>The tool was built in a </a:t>
            </a:r>
            <a:r>
              <a:rPr lang="en-US" dirty="0" err="1">
                <a:cs typeface="Calibri" panose="020F0502020204030204"/>
              </a:rPr>
              <a:t>jupyter</a:t>
            </a:r>
            <a:r>
              <a:rPr lang="en-US" dirty="0">
                <a:cs typeface="Calibri" panose="020F0502020204030204"/>
              </a:rPr>
              <a:t> notebook utilizing Google Earth Engine though a Python API</a:t>
            </a:r>
          </a:p>
          <a:p>
            <a:pPr marL="171450" indent="-171450">
              <a:buFontTx/>
              <a:buChar char="-"/>
            </a:pPr>
            <a:r>
              <a:rPr lang="en-US" dirty="0" err="1">
                <a:cs typeface="Calibri" panose="020F0502020204030204"/>
              </a:rPr>
              <a:t>Jupyter</a:t>
            </a:r>
            <a:r>
              <a:rPr lang="en-US" dirty="0">
                <a:cs typeface="Calibri" panose="020F0502020204030204"/>
              </a:rPr>
              <a:t> notebooks are user-friendly and allowed us to use valuable Python data processing modules and software management </a:t>
            </a:r>
          </a:p>
          <a:p>
            <a:pPr marL="171450" indent="-171450">
              <a:buFontTx/>
              <a:buChar char="-"/>
            </a:pPr>
            <a:r>
              <a:rPr lang="en-US" dirty="0">
                <a:cs typeface="Calibri" panose="020F0502020204030204"/>
              </a:rPr>
              <a:t>While still accessing Google Earth Engine’s data catalog and cloud computing without having to download data </a:t>
            </a:r>
          </a:p>
          <a:p>
            <a:pPr marL="171450" indent="-171450">
              <a:buFontTx/>
              <a:buChar char="-"/>
            </a:pPr>
            <a:r>
              <a:rPr lang="en-US" dirty="0">
                <a:cs typeface="Calibri" panose="020F0502020204030204"/>
              </a:rPr>
              <a:t>The python script allows for the user to makes adjustments to the script once downloaded, which promotes continuation of code development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1271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Speaker Notes: </a:t>
            </a:r>
          </a:p>
          <a:p>
            <a:pPr marL="171450" indent="-171450">
              <a:spcAft>
                <a:spcPts val="600"/>
              </a:spcAft>
              <a:buFontTx/>
              <a:buChar char="-"/>
            </a:pPr>
            <a:r>
              <a:rPr lang="en-US" dirty="0"/>
              <a:t>We hope our tool can contribute to environmental management, conservation and research initiatives surrounding wetland areas. </a:t>
            </a:r>
          </a:p>
          <a:p>
            <a:pPr marL="171450" indent="-171450">
              <a:spcAft>
                <a:spcPts val="600"/>
              </a:spcAft>
              <a:buFontTx/>
              <a:buChar char="-"/>
            </a:pPr>
            <a:r>
              <a:rPr lang="en-US" dirty="0">
                <a:cs typeface="Calibri"/>
              </a:rPr>
              <a:t>This tool is meant to be used by future DEVELOP wetlands projects and the NASA science network</a:t>
            </a:r>
          </a:p>
          <a:p>
            <a:pPr marL="171450" indent="-171450">
              <a:spcAft>
                <a:spcPts val="600"/>
              </a:spcAft>
              <a:buFontTx/>
              <a:buChar char="-"/>
            </a:pPr>
            <a:r>
              <a:rPr lang="en-US" dirty="0">
                <a:cs typeface="Calibri"/>
              </a:rPr>
              <a:t>Pending JPL software release, we hope that </a:t>
            </a:r>
            <a:r>
              <a:rPr lang="en-US" dirty="0"/>
              <a:t>the algorithms are eventually publicly available via GitHub for continued use and development.  </a:t>
            </a:r>
            <a:endParaRPr lang="en-US" dirty="0">
              <a:cs typeface="Calibri"/>
            </a:endParaRPr>
          </a:p>
          <a:p>
            <a:endParaRPr lang="en-US" dirty="0"/>
          </a:p>
          <a:p>
            <a:r>
              <a:rPr lang="en-US" dirty="0"/>
              <a:t>------------------------------Image Information Below ------------------------------</a:t>
            </a:r>
          </a:p>
          <a:p>
            <a:r>
              <a:rPr lang="en-US" dirty="0"/>
              <a:t>Image Credit: NASA DEVELOP, NASA</a:t>
            </a:r>
            <a:endParaRPr lang="en-US" dirty="0">
              <a:cs typeface="Calibri"/>
            </a:endParaRPr>
          </a:p>
          <a:p>
            <a:r>
              <a:rPr lang="en-US" dirty="0"/>
              <a:t>Image Source: https://develop.larc.nasa.gov/</a:t>
            </a:r>
            <a:r>
              <a:rPr lang="en-US" dirty="0" err="1"/>
              <a:t>about.php</a:t>
            </a:r>
            <a:r>
              <a:rPr lang="en-US" dirty="0"/>
              <a:t>. People icon provided by </a:t>
            </a:r>
            <a:r>
              <a:rPr lang="en-US" dirty="0" err="1"/>
              <a:t>Powerpoint</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91425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We used a case study region in the Sudd wetland in South Sudan to validate and calibrate the sensitivity of our tool</a:t>
            </a:r>
          </a:p>
          <a:p>
            <a:pPr marL="171450" indent="-171450">
              <a:buFontTx/>
              <a:buChar char="-"/>
            </a:pPr>
            <a:r>
              <a:rPr lang="en-US" dirty="0">
                <a:cs typeface="Calibri"/>
              </a:rPr>
              <a:t>We chose this study site in part because it’s a large, regionally important freshwater ecosystem that supports wildlife and pastured livestock and provides critical floodwater storage. A proposed dam in the While Nile River threatens the Sudd’s primary water source. </a:t>
            </a:r>
          </a:p>
          <a:p>
            <a:pPr marL="171450" indent="-171450">
              <a:buFontTx/>
              <a:buChar char="-"/>
            </a:pPr>
            <a:r>
              <a:rPr lang="en-US" dirty="0">
                <a:cs typeface="Calibri"/>
              </a:rPr>
              <a:t>Also, there is limited tree cover in the Sudd, making it a perfect test case for Sentinel-1’s C-band SAR that is unable to penetrate dense canopy. </a:t>
            </a:r>
          </a:p>
          <a:p>
            <a:r>
              <a:rPr lang="en-US" dirty="0">
                <a:cs typeface="Calibri"/>
              </a:rPr>
              <a:t> </a:t>
            </a:r>
          </a:p>
          <a:p>
            <a:r>
              <a:rPr lang="en-US" dirty="0"/>
              <a:t>------------------------------Image Information Below ------------------------------</a:t>
            </a:r>
            <a:endParaRPr lang="en-US" dirty="0">
              <a:cs typeface="Calibri"/>
            </a:endParaRPr>
          </a:p>
          <a:p>
            <a:r>
              <a:rPr lang="en-US" dirty="0"/>
              <a:t>Image Credit: Terra/INPE (Brazil National Institute for Space Research) </a:t>
            </a:r>
            <a:endParaRPr lang="en-US" dirty="0">
              <a:cs typeface="Calibri"/>
            </a:endParaRPr>
          </a:p>
          <a:p>
            <a:r>
              <a:rPr lang="en-US" dirty="0"/>
              <a:t>Image Source:  "Pantanal Sudd, </a:t>
            </a:r>
            <a:r>
              <a:rPr lang="en-US" dirty="0" err="1"/>
              <a:t>Sudão</a:t>
            </a:r>
            <a:r>
              <a:rPr lang="en-US" dirty="0"/>
              <a:t> do Sul" by </a:t>
            </a:r>
            <a:r>
              <a:rPr lang="en-US" dirty="0" err="1"/>
              <a:t>Coordenação-Geral</a:t>
            </a:r>
            <a:r>
              <a:rPr lang="en-US" dirty="0"/>
              <a:t> de </a:t>
            </a:r>
            <a:r>
              <a:rPr lang="en-US" dirty="0" err="1"/>
              <a:t>Observação</a:t>
            </a:r>
            <a:r>
              <a:rPr lang="en-US" dirty="0"/>
              <a:t> da Terra/INPE </a:t>
            </a:r>
            <a:r>
              <a:rPr lang="en-US" dirty="0">
                <a:hlinkClick r:id="rId3"/>
              </a:rPr>
              <a:t>https://www.flickr.com/photos/153282474@N02/45666872191</a:t>
            </a:r>
            <a:r>
              <a:rPr lang="en-US" dirty="0"/>
              <a:t>, licensed under CC BY-SA 2.0.</a:t>
            </a:r>
            <a:endParaRPr lang="en-US" dirty="0">
              <a:cs typeface="Calibri"/>
            </a:endParaRPr>
          </a:p>
          <a:p>
            <a:endParaRPr lang="en-US" dirty="0">
              <a:cs typeface="Calibri"/>
            </a:endParaRPr>
          </a:p>
          <a:p>
            <a:r>
              <a:rPr lang="en-US" dirty="0">
                <a:cs typeface="Calibri"/>
              </a:rPr>
              <a:t>South Sudan Map shapefiles sourced from Humanitarian Data Exchange</a:t>
            </a:r>
          </a:p>
          <a:p>
            <a:r>
              <a:rPr lang="en-US" dirty="0"/>
              <a:t>Subnational Administrative Boundaries, </a:t>
            </a:r>
            <a:r>
              <a:rPr lang="en-US" i="1" dirty="0"/>
              <a:t>ssd_admbnda_imwg_nbs_20221219_SHP,</a:t>
            </a:r>
            <a:r>
              <a:rPr lang="en-US" dirty="0"/>
              <a:t> </a:t>
            </a:r>
            <a:r>
              <a:rPr lang="en-US" dirty="0">
                <a:hlinkClick r:id="rId4"/>
              </a:rPr>
              <a:t>https://data.humdata.org/dataset/cod-ab-ssd</a:t>
            </a:r>
            <a:endParaRPr lang="en-US" dirty="0">
              <a:cs typeface="Calibri"/>
              <a:hlinkClick r:id="rId4"/>
            </a:endParaRPr>
          </a:p>
          <a:p>
            <a:r>
              <a:rPr lang="en-US" dirty="0"/>
              <a:t>Water Bodies, </a:t>
            </a:r>
            <a:r>
              <a:rPr lang="en-US" i="1" dirty="0"/>
              <a:t>ssd_Lakes_and_marshland_fao_500k</a:t>
            </a:r>
            <a:r>
              <a:rPr lang="en-US" dirty="0"/>
              <a:t> </a:t>
            </a:r>
            <a:r>
              <a:rPr lang="en-US" dirty="0">
                <a:hlinkClick r:id="rId5"/>
              </a:rPr>
              <a:t>https://data.humdata.org/dataset/south-sudan-water-bodies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81508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cs typeface="+mn-cs"/>
            </a:endParaRPr>
          </a:p>
          <a:p>
            <a:pPr marL="171450" indent="-171450">
              <a:buFontTx/>
              <a:buChar char="-"/>
            </a:pPr>
            <a:r>
              <a:rPr lang="en-US" dirty="0">
                <a:cs typeface="Calibri" panose="020F0502020204030204"/>
              </a:rPr>
              <a:t>We utilize data from  five Earth Observing satellites:</a:t>
            </a:r>
          </a:p>
          <a:p>
            <a:pPr marL="171450" indent="-171450">
              <a:buFontTx/>
              <a:buChar char="-"/>
            </a:pPr>
            <a:r>
              <a:rPr lang="en-US" dirty="0">
                <a:cs typeface="Calibri" panose="020F0502020204030204"/>
              </a:rPr>
              <a:t>The European Space administration’s Sentinel-1 C-band SAR as well as Sentinel-2’s Multispectral Instrument,</a:t>
            </a:r>
          </a:p>
          <a:p>
            <a:pPr marL="171450" indent="-171450">
              <a:buFontTx/>
              <a:buChar char="-"/>
            </a:pPr>
            <a:r>
              <a:rPr lang="en-US" dirty="0">
                <a:cs typeface="Calibri" panose="020F0502020204030204"/>
              </a:rPr>
              <a:t>NASA’s Terra Moderate Resolution Imaging Spectroradiometer (MODIS) </a:t>
            </a:r>
          </a:p>
          <a:p>
            <a:pPr marL="171450" indent="-171450">
              <a:buFontTx/>
              <a:buChar char="-"/>
            </a:pPr>
            <a:r>
              <a:rPr lang="en-US" dirty="0">
                <a:cs typeface="Calibri" panose="020F0502020204030204"/>
              </a:rPr>
              <a:t>NASA and the Indian Space Research Organization’s NISAR (Set to launch 2024)</a:t>
            </a:r>
          </a:p>
          <a:p>
            <a:pPr marL="171450" indent="-171450">
              <a:buFontTx/>
              <a:buChar char="-"/>
            </a:pPr>
            <a:r>
              <a:rPr lang="en-US" dirty="0">
                <a:cs typeface="Calibri" panose="020F0502020204030204"/>
              </a:rPr>
              <a:t>And we used a validation product from NOAA Suomi-NPP Visible Infrared Imaging Radiometer Suite (VIIRS) </a:t>
            </a:r>
          </a:p>
          <a:p>
            <a:endParaRPr lang="en-US" dirty="0"/>
          </a:p>
          <a:p>
            <a:r>
              <a:rPr lang="en-US" dirty="0"/>
              <a:t>------------------------------Image Information Below ------------------------------</a:t>
            </a:r>
            <a:endParaRPr lang="en-US" dirty="0">
              <a:cs typeface="Calibri"/>
            </a:endParaRPr>
          </a:p>
          <a:p>
            <a:r>
              <a:rPr lang="en-US" dirty="0"/>
              <a:t>Image Credit: NASA, DEVELOP, ESA, NOAA</a:t>
            </a:r>
            <a:endParaRPr lang="en-US" dirty="0">
              <a:cs typeface="Calibri"/>
            </a:endParaRPr>
          </a:p>
          <a:p>
            <a:r>
              <a:rPr lang="en-US" dirty="0"/>
              <a:t>Image Sources: </a:t>
            </a:r>
            <a:r>
              <a:rPr lang="en-US" dirty="0">
                <a:hlinkClick r:id="rId3"/>
              </a:rPr>
              <a:t>https://www.devpedia.developexchange.com/dp/images/8/81/23_Sentinel1.png</a:t>
            </a:r>
            <a:r>
              <a:rPr lang="en-US" dirty="0"/>
              <a:t>, </a:t>
            </a:r>
            <a:r>
              <a:rPr lang="en-US" dirty="0">
                <a:hlinkClick r:id="rId4"/>
              </a:rPr>
              <a:t>https://smd-prod.s3.amazonaws.com/science-pink/s3fs-public/thumbnails/image/NI-SAR_0.png</a:t>
            </a:r>
            <a:r>
              <a:rPr lang="en-US" dirty="0"/>
              <a:t>, </a:t>
            </a:r>
            <a:r>
              <a:rPr lang="en-US" dirty="0">
                <a:hlinkClick r:id="rId5"/>
              </a:rPr>
              <a:t>https://www.devpedia.developexchange.com/dp/images/9/91/05_Terra.png</a:t>
            </a:r>
            <a:r>
              <a:rPr lang="en-US" dirty="0"/>
              <a:t>, </a:t>
            </a:r>
            <a:r>
              <a:rPr lang="en-US" dirty="0">
                <a:hlinkClick r:id="rId6"/>
              </a:rPr>
              <a:t>https://www.devpedia.developexchange.com/dp/images/d/dd/24_Sentinel2.png</a:t>
            </a:r>
            <a:r>
              <a:rPr lang="en-US" dirty="0"/>
              <a:t>,  public domain.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037052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64" b="34964"/>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4DAEB3">
                    <a:alpha val="10000"/>
                  </a:srgbClr>
                </a:solidFill>
                <a:latin typeface="Century Gothic" panose="020B0502020202020204" pitchFamily="34" charset="0"/>
              </a:rPr>
              <a:t>ANNIVERSARY</a:t>
            </a:r>
            <a:endParaRPr lang="en-US" sz="2400" b="1" spc="4000" baseline="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Study Area </a:t>
            </a:r>
            <a:r>
              <a:rPr lang="en-US" sz="3200" b="0" spc="0" baseline="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4DAE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4DAEB3"/>
                </a:solidFill>
              </a:rPr>
              <a:t>STUDY AREA</a:t>
            </a:r>
          </a:p>
          <a:p>
            <a:pPr algn="ctr"/>
            <a:r>
              <a:rPr lang="en-US" sz="2600" b="0" spc="0" baseline="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82" r:id="rId3"/>
    <p:sldLayoutId id="2147483783" r:id="rId4"/>
    <p:sldLayoutId id="2147483784" r:id="rId5"/>
    <p:sldLayoutId id="2147483769" r:id="rId6"/>
    <p:sldLayoutId id="2147483716" r:id="rId7"/>
    <p:sldLayoutId id="2147483719" r:id="rId8"/>
    <p:sldLayoutId id="2147483718" r:id="rId9"/>
    <p:sldLayoutId id="2147483679" r:id="rId10"/>
    <p:sldLayoutId id="2147483721" r:id="rId11"/>
    <p:sldLayoutId id="2147483785" r:id="rId12"/>
    <p:sldLayoutId id="2147483728" r:id="rId13"/>
    <p:sldLayoutId id="2147483786" r:id="rId14"/>
    <p:sldLayoutId id="2147483775" r:id="rId15"/>
    <p:sldLayoutId id="2147483720" r:id="rId16"/>
    <p:sldLayoutId id="2147483707" r:id="rId17"/>
    <p:sldLayoutId id="2147483722" r:id="rId18"/>
    <p:sldLayoutId id="2147483690" r:id="rId19"/>
    <p:sldLayoutId id="214748371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WET </a:t>
            </a:r>
            <a:r>
              <a:rPr lang="en-US" sz="3200" b="0" spc="0" baseline="0" dirty="0">
                <a:solidFill>
                  <a:srgbClr val="4DAEB3"/>
                </a:solidFill>
                <a:latin typeface="Century Gothic"/>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rgbClr val="404040"/>
                </a:solidFill>
                <a:latin typeface="Century Gothic"/>
              </a:rPr>
              <a:t>A Google Earth Engine Python API Tool to Automate Wetland Extent Mapping Using Radar Satellite Sensors for Wetland Management and Monitoring</a:t>
            </a:r>
            <a:endParaRPr lang="en-US" dirty="0"/>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29617"/>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Lori Berberian (Project Lead)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Kaely</a:t>
            </a:r>
            <a:r>
              <a:rPr lang="en-US" sz="2000" dirty="0">
                <a:solidFill>
                  <a:schemeClr val="tx1">
                    <a:lumMod val="75000"/>
                    <a:lumOff val="25000"/>
                  </a:schemeClr>
                </a:solidFill>
                <a:latin typeface="Century Gothic"/>
              </a:rPr>
              <a:t> Harris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Mitch Porter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Emma Waugh</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a:t>
            </a:r>
            <a:r>
              <a:rPr lang="en-US" sz="1600" b="1" i="1">
                <a:solidFill>
                  <a:schemeClr val="bg1"/>
                </a:solidFill>
                <a:latin typeface="Century Gothic"/>
                <a:ea typeface="+mn-lt"/>
                <a:cs typeface="+mn-lt"/>
              </a:rPr>
              <a:t>–</a:t>
            </a:r>
            <a:r>
              <a:rPr lang="en-US" sz="1600" b="1" i="1">
                <a:solidFill>
                  <a:schemeClr val="bg1"/>
                </a:solidFill>
                <a:latin typeface="Century Gothic"/>
                <a:cs typeface="Calibri"/>
              </a:rPr>
              <a:t> </a:t>
            </a:r>
            <a:r>
              <a:rPr lang="en-US" sz="1600" b="1">
                <a:solidFill>
                  <a:schemeClr val="bg1"/>
                </a:solidFill>
                <a:latin typeface="Century Gothic"/>
              </a:rPr>
              <a:t>JPL| Spring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270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20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Methodology</a:t>
            </a:r>
            <a:r>
              <a:rPr lang="en-US" sz="4000" b="1">
                <a:solidFill>
                  <a:srgbClr val="4DAEB3"/>
                </a:solidFill>
                <a:latin typeface="Century Gothic"/>
                <a:cs typeface="Calibri Light"/>
              </a:rPr>
              <a:t>:</a:t>
            </a:r>
            <a:r>
              <a:rPr lang="en-US" sz="4000">
                <a:solidFill>
                  <a:srgbClr val="4DAEB3"/>
                </a:solidFill>
                <a:latin typeface="Century Gothic"/>
                <a:cs typeface="Calibri Light"/>
              </a:rPr>
              <a:t> Thresholds for classification</a:t>
            </a:r>
            <a:endParaRPr lang="en-US" sz="4000">
              <a:solidFill>
                <a:srgbClr val="4DAEB3"/>
              </a:solidFill>
              <a:latin typeface="Century Gothic"/>
            </a:endParaRPr>
          </a:p>
        </p:txBody>
      </p:sp>
      <p:sp>
        <p:nvSpPr>
          <p:cNvPr id="11" name="Rectangle 10">
            <a:extLst>
              <a:ext uri="{FF2B5EF4-FFF2-40B4-BE49-F238E27FC236}">
                <a16:creationId xmlns:a16="http://schemas.microsoft.com/office/drawing/2014/main" id="{71C1012F-1047-8F86-FE1D-7C84CBD6D58F}"/>
              </a:ext>
            </a:extLst>
          </p:cNvPr>
          <p:cNvSpPr/>
          <p:nvPr/>
        </p:nvSpPr>
        <p:spPr>
          <a:xfrm>
            <a:off x="844763" y="1311733"/>
            <a:ext cx="2633232" cy="386138"/>
          </a:xfrm>
          <a:prstGeom prst="rect">
            <a:avLst/>
          </a:prstGeom>
          <a:solidFill>
            <a:srgbClr val="6B944A">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INPUT</a:t>
            </a:r>
          </a:p>
        </p:txBody>
      </p:sp>
      <p:sp>
        <p:nvSpPr>
          <p:cNvPr id="13" name="Rectangle 12">
            <a:extLst>
              <a:ext uri="{FF2B5EF4-FFF2-40B4-BE49-F238E27FC236}">
                <a16:creationId xmlns:a16="http://schemas.microsoft.com/office/drawing/2014/main" id="{50300CF0-2D01-1C90-F0CA-EBE244111D47}"/>
              </a:ext>
            </a:extLst>
          </p:cNvPr>
          <p:cNvSpPr/>
          <p:nvPr/>
        </p:nvSpPr>
        <p:spPr>
          <a:xfrm>
            <a:off x="3712704" y="1311733"/>
            <a:ext cx="2640245" cy="386138"/>
          </a:xfrm>
          <a:prstGeom prst="rect">
            <a:avLst/>
          </a:prstGeom>
          <a:solidFill>
            <a:srgbClr val="6B944A">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SELECT IMAGES</a:t>
            </a:r>
            <a:endParaRPr lang="en-US"/>
          </a:p>
        </p:txBody>
      </p:sp>
      <p:sp>
        <p:nvSpPr>
          <p:cNvPr id="16" name="Rectangle 15">
            <a:extLst>
              <a:ext uri="{FF2B5EF4-FFF2-40B4-BE49-F238E27FC236}">
                <a16:creationId xmlns:a16="http://schemas.microsoft.com/office/drawing/2014/main" id="{A66BFF54-6CCE-C875-DCB7-3B20E553853F}"/>
              </a:ext>
            </a:extLst>
          </p:cNvPr>
          <p:cNvSpPr/>
          <p:nvPr/>
        </p:nvSpPr>
        <p:spPr>
          <a:xfrm>
            <a:off x="9456117" y="1306055"/>
            <a:ext cx="2633044" cy="387056"/>
          </a:xfrm>
          <a:prstGeom prst="rect">
            <a:avLst/>
          </a:prstGeom>
          <a:solidFill>
            <a:srgbClr val="6B944A">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Century Gothic"/>
              </a:rPr>
              <a:t>CLASSIFY</a:t>
            </a:r>
          </a:p>
        </p:txBody>
      </p:sp>
      <p:sp>
        <p:nvSpPr>
          <p:cNvPr id="20" name="Rectangle 19">
            <a:extLst>
              <a:ext uri="{FF2B5EF4-FFF2-40B4-BE49-F238E27FC236}">
                <a16:creationId xmlns:a16="http://schemas.microsoft.com/office/drawing/2014/main" id="{1F53C6BF-BB01-FD4C-CA3D-4A15B39142FE}"/>
              </a:ext>
            </a:extLst>
          </p:cNvPr>
          <p:cNvSpPr/>
          <p:nvPr/>
        </p:nvSpPr>
        <p:spPr>
          <a:xfrm>
            <a:off x="6587901" y="1312258"/>
            <a:ext cx="2632986" cy="386137"/>
          </a:xfrm>
          <a:prstGeom prst="rect">
            <a:avLst/>
          </a:prstGeom>
          <a:solidFill>
            <a:srgbClr val="6B944A">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SELECT</a:t>
            </a:r>
          </a:p>
        </p:txBody>
      </p:sp>
      <p:cxnSp>
        <p:nvCxnSpPr>
          <p:cNvPr id="22" name="Straight Arrow Connector 21">
            <a:extLst>
              <a:ext uri="{FF2B5EF4-FFF2-40B4-BE49-F238E27FC236}">
                <a16:creationId xmlns:a16="http://schemas.microsoft.com/office/drawing/2014/main" id="{B2AF518E-52E6-9303-FF49-06FC77EFCB06}"/>
              </a:ext>
            </a:extLst>
          </p:cNvPr>
          <p:cNvCxnSpPr>
            <a:cxnSpLocks/>
          </p:cNvCxnSpPr>
          <p:nvPr/>
        </p:nvCxnSpPr>
        <p:spPr>
          <a:xfrm flipV="1">
            <a:off x="3104897" y="2261963"/>
            <a:ext cx="961748" cy="536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5A977EE-57D0-BF96-7F1D-2BF9569076D6}"/>
              </a:ext>
            </a:extLst>
          </p:cNvPr>
          <p:cNvCxnSpPr>
            <a:cxnSpLocks/>
          </p:cNvCxnSpPr>
          <p:nvPr/>
        </p:nvCxnSpPr>
        <p:spPr>
          <a:xfrm flipV="1">
            <a:off x="3101330" y="4706426"/>
            <a:ext cx="1030788" cy="76191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BFB23670-4465-28A5-9484-23FBF4C19C55}"/>
              </a:ext>
            </a:extLst>
          </p:cNvPr>
          <p:cNvCxnSpPr>
            <a:cxnSpLocks/>
          </p:cNvCxnSpPr>
          <p:nvPr/>
        </p:nvCxnSpPr>
        <p:spPr>
          <a:xfrm flipV="1">
            <a:off x="3061124" y="2384559"/>
            <a:ext cx="1005304" cy="976119"/>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4">
            <a:extLst>
              <a:ext uri="{FF2B5EF4-FFF2-40B4-BE49-F238E27FC236}">
                <a16:creationId xmlns:a16="http://schemas.microsoft.com/office/drawing/2014/main" id="{0D7A4A2D-3349-0243-D441-6355113B4C35}"/>
              </a:ext>
            </a:extLst>
          </p:cNvPr>
          <p:cNvSpPr txBox="1"/>
          <p:nvPr/>
        </p:nvSpPr>
        <p:spPr>
          <a:xfrm>
            <a:off x="1244600" y="4334990"/>
            <a:ext cx="1802190" cy="707886"/>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Sentinel-1 C-SAR</a:t>
            </a:r>
          </a:p>
        </p:txBody>
      </p:sp>
      <p:sp>
        <p:nvSpPr>
          <p:cNvPr id="40" name="TextBox 34">
            <a:extLst>
              <a:ext uri="{FF2B5EF4-FFF2-40B4-BE49-F238E27FC236}">
                <a16:creationId xmlns:a16="http://schemas.microsoft.com/office/drawing/2014/main" id="{6C3B86F8-F1A9-21BD-E5F7-D2B2EB897CD9}"/>
              </a:ext>
            </a:extLst>
          </p:cNvPr>
          <p:cNvSpPr txBox="1"/>
          <p:nvPr/>
        </p:nvSpPr>
        <p:spPr>
          <a:xfrm>
            <a:off x="1237342" y="5311352"/>
            <a:ext cx="1802190" cy="400110"/>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NISAR*</a:t>
            </a:r>
          </a:p>
        </p:txBody>
      </p:sp>
      <p:sp>
        <p:nvSpPr>
          <p:cNvPr id="44" name="TextBox 34">
            <a:extLst>
              <a:ext uri="{FF2B5EF4-FFF2-40B4-BE49-F238E27FC236}">
                <a16:creationId xmlns:a16="http://schemas.microsoft.com/office/drawing/2014/main" id="{06F10038-D1CB-E549-7D4A-8E60FE422CF8}"/>
              </a:ext>
            </a:extLst>
          </p:cNvPr>
          <p:cNvSpPr txBox="1"/>
          <p:nvPr/>
        </p:nvSpPr>
        <p:spPr>
          <a:xfrm>
            <a:off x="1267581" y="3168079"/>
            <a:ext cx="1802190" cy="400110"/>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solidFill>
                  <a:srgbClr val="404040"/>
                </a:solidFill>
                <a:latin typeface="Century Gothic"/>
                <a:cs typeface="Calibri" panose="020F0502020204030204"/>
              </a:rPr>
              <a:t>GeoTIFF</a:t>
            </a:r>
            <a:endParaRPr lang="en-US" err="1"/>
          </a:p>
        </p:txBody>
      </p:sp>
      <p:sp>
        <p:nvSpPr>
          <p:cNvPr id="46" name="TextBox 34">
            <a:extLst>
              <a:ext uri="{FF2B5EF4-FFF2-40B4-BE49-F238E27FC236}">
                <a16:creationId xmlns:a16="http://schemas.microsoft.com/office/drawing/2014/main" id="{831D0183-EBDB-75B0-9277-6B00F54779F5}"/>
              </a:ext>
            </a:extLst>
          </p:cNvPr>
          <p:cNvSpPr txBox="1"/>
          <p:nvPr/>
        </p:nvSpPr>
        <p:spPr>
          <a:xfrm>
            <a:off x="4126896" y="2166592"/>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filter by ROI</a:t>
            </a:r>
            <a:endParaRPr lang="en-US" sz="2000">
              <a:latin typeface="Century Gothic"/>
            </a:endParaRPr>
          </a:p>
        </p:txBody>
      </p:sp>
      <p:sp>
        <p:nvSpPr>
          <p:cNvPr id="56" name="TextBox 34">
            <a:extLst>
              <a:ext uri="{FF2B5EF4-FFF2-40B4-BE49-F238E27FC236}">
                <a16:creationId xmlns:a16="http://schemas.microsoft.com/office/drawing/2014/main" id="{D04C88B4-4D2A-6160-1882-1B55A62E54F8}"/>
              </a:ext>
            </a:extLst>
          </p:cNvPr>
          <p:cNvSpPr txBox="1"/>
          <p:nvPr/>
        </p:nvSpPr>
        <p:spPr>
          <a:xfrm>
            <a:off x="6999513" y="2044151"/>
            <a:ext cx="1802190" cy="707886"/>
          </a:xfrm>
          <a:prstGeom prst="rect">
            <a:avLst/>
          </a:prstGeom>
          <a:noFill/>
          <a:ln w="57150">
            <a:solidFill>
              <a:srgbClr val="6B944A">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draw polygons</a:t>
            </a:r>
          </a:p>
        </p:txBody>
      </p:sp>
      <p:sp>
        <p:nvSpPr>
          <p:cNvPr id="62" name="TextBox 34">
            <a:extLst>
              <a:ext uri="{FF2B5EF4-FFF2-40B4-BE49-F238E27FC236}">
                <a16:creationId xmlns:a16="http://schemas.microsoft.com/office/drawing/2014/main" id="{645E4716-2E6F-CF81-4609-EA0C7760AE5E}"/>
              </a:ext>
            </a:extLst>
          </p:cNvPr>
          <p:cNvSpPr txBox="1"/>
          <p:nvPr/>
        </p:nvSpPr>
        <p:spPr>
          <a:xfrm>
            <a:off x="6998301" y="4108806"/>
            <a:ext cx="1802190" cy="707886"/>
          </a:xfrm>
          <a:prstGeom prst="rect">
            <a:avLst/>
          </a:prstGeom>
          <a:noFill/>
          <a:ln w="57150">
            <a:solidFill>
              <a:srgbClr val="6B944A">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plot histograms</a:t>
            </a:r>
            <a:endParaRPr lang="en-US"/>
          </a:p>
        </p:txBody>
      </p:sp>
      <p:sp>
        <p:nvSpPr>
          <p:cNvPr id="64" name="TextBox 34">
            <a:extLst>
              <a:ext uri="{FF2B5EF4-FFF2-40B4-BE49-F238E27FC236}">
                <a16:creationId xmlns:a16="http://schemas.microsoft.com/office/drawing/2014/main" id="{93C4CBAF-5105-4ED8-F588-001971852B11}"/>
              </a:ext>
            </a:extLst>
          </p:cNvPr>
          <p:cNvSpPr txBox="1"/>
          <p:nvPr/>
        </p:nvSpPr>
        <p:spPr>
          <a:xfrm>
            <a:off x="9872130" y="1835833"/>
            <a:ext cx="1802190" cy="1015663"/>
          </a:xfrm>
          <a:prstGeom prst="rect">
            <a:avLst/>
          </a:prstGeom>
          <a:noFill/>
          <a:ln w="57150">
            <a:solidFill>
              <a:srgbClr val="6B944A">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determine inundation thresholds</a:t>
            </a:r>
            <a:endParaRPr lang="en-US"/>
          </a:p>
        </p:txBody>
      </p:sp>
      <p:cxnSp>
        <p:nvCxnSpPr>
          <p:cNvPr id="72" name="Straight Arrow Connector 71">
            <a:extLst>
              <a:ext uri="{FF2B5EF4-FFF2-40B4-BE49-F238E27FC236}">
                <a16:creationId xmlns:a16="http://schemas.microsoft.com/office/drawing/2014/main" id="{53213F09-0C6F-90EF-3DD0-CA5705E34F7A}"/>
              </a:ext>
            </a:extLst>
          </p:cNvPr>
          <p:cNvCxnSpPr>
            <a:cxnSpLocks/>
          </p:cNvCxnSpPr>
          <p:nvPr/>
        </p:nvCxnSpPr>
        <p:spPr>
          <a:xfrm>
            <a:off x="5029323" y="2609531"/>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34">
            <a:extLst>
              <a:ext uri="{FF2B5EF4-FFF2-40B4-BE49-F238E27FC236}">
                <a16:creationId xmlns:a16="http://schemas.microsoft.com/office/drawing/2014/main" id="{BC911BBE-878C-5B9B-0390-9ACE90956423}"/>
              </a:ext>
            </a:extLst>
          </p:cNvPr>
          <p:cNvSpPr txBox="1"/>
          <p:nvPr/>
        </p:nvSpPr>
        <p:spPr>
          <a:xfrm>
            <a:off x="1259112" y="1885423"/>
            <a:ext cx="1802190" cy="1015663"/>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Sentinel-2 Dynamic World</a:t>
            </a:r>
          </a:p>
        </p:txBody>
      </p:sp>
      <p:sp>
        <p:nvSpPr>
          <p:cNvPr id="78" name="TextBox 34">
            <a:extLst>
              <a:ext uri="{FF2B5EF4-FFF2-40B4-BE49-F238E27FC236}">
                <a16:creationId xmlns:a16="http://schemas.microsoft.com/office/drawing/2014/main" id="{27760ED8-0104-0EA4-D015-B37A0694024D}"/>
              </a:ext>
            </a:extLst>
          </p:cNvPr>
          <p:cNvSpPr txBox="1"/>
          <p:nvPr/>
        </p:nvSpPr>
        <p:spPr>
          <a:xfrm>
            <a:off x="4163181" y="4463477"/>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a:rPr>
              <a:t>match date</a:t>
            </a:r>
          </a:p>
        </p:txBody>
      </p:sp>
      <p:sp>
        <p:nvSpPr>
          <p:cNvPr id="79" name="Rectangle 78">
            <a:extLst>
              <a:ext uri="{FF2B5EF4-FFF2-40B4-BE49-F238E27FC236}">
                <a16:creationId xmlns:a16="http://schemas.microsoft.com/office/drawing/2014/main" id="{335279E7-558F-0CCA-BD91-D78626E8A101}"/>
              </a:ext>
            </a:extLst>
          </p:cNvPr>
          <p:cNvSpPr/>
          <p:nvPr/>
        </p:nvSpPr>
        <p:spPr>
          <a:xfrm rot="16200000">
            <a:off x="-162166" y="2334385"/>
            <a:ext cx="1624490" cy="733271"/>
          </a:xfrm>
          <a:prstGeom prst="rect">
            <a:avLst/>
          </a:prstGeom>
          <a:solidFill>
            <a:srgbClr val="6B94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a:rPr>
              <a:t>REFERENCE IMAGES</a:t>
            </a:r>
            <a:endParaRPr lang="en-US">
              <a:solidFill>
                <a:schemeClr val="bg1"/>
              </a:solidFill>
              <a:cs typeface="Calibri"/>
            </a:endParaRPr>
          </a:p>
        </p:txBody>
      </p:sp>
      <p:sp>
        <p:nvSpPr>
          <p:cNvPr id="80" name="Rectangle 79">
            <a:extLst>
              <a:ext uri="{FF2B5EF4-FFF2-40B4-BE49-F238E27FC236}">
                <a16:creationId xmlns:a16="http://schemas.microsoft.com/office/drawing/2014/main" id="{51ABE3C1-866A-8381-8D8F-40C6DA5BC630}"/>
              </a:ext>
            </a:extLst>
          </p:cNvPr>
          <p:cNvSpPr/>
          <p:nvPr/>
        </p:nvSpPr>
        <p:spPr>
          <a:xfrm rot="16200000">
            <a:off x="-169423" y="4677232"/>
            <a:ext cx="1624490" cy="747785"/>
          </a:xfrm>
          <a:prstGeom prst="rect">
            <a:avLst/>
          </a:prstGeom>
          <a:solidFill>
            <a:srgbClr val="6B94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a:rPr>
              <a:t>SAR DATA</a:t>
            </a:r>
            <a:endParaRPr lang="en-US">
              <a:solidFill>
                <a:schemeClr val="bg1"/>
              </a:solidFill>
              <a:cs typeface="Calibri"/>
            </a:endParaRPr>
          </a:p>
        </p:txBody>
      </p:sp>
      <p:sp>
        <p:nvSpPr>
          <p:cNvPr id="83" name="TextBox 34">
            <a:extLst>
              <a:ext uri="{FF2B5EF4-FFF2-40B4-BE49-F238E27FC236}">
                <a16:creationId xmlns:a16="http://schemas.microsoft.com/office/drawing/2014/main" id="{CA0E4370-A06B-A99C-FBDD-20A9F5E02904}"/>
              </a:ext>
            </a:extLst>
          </p:cNvPr>
          <p:cNvSpPr txBox="1"/>
          <p:nvPr/>
        </p:nvSpPr>
        <p:spPr>
          <a:xfrm>
            <a:off x="4126895" y="2964877"/>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a:rPr>
              <a:t>cloud free</a:t>
            </a:r>
          </a:p>
        </p:txBody>
      </p:sp>
      <p:cxnSp>
        <p:nvCxnSpPr>
          <p:cNvPr id="84" name="Straight Arrow Connector 83">
            <a:extLst>
              <a:ext uri="{FF2B5EF4-FFF2-40B4-BE49-F238E27FC236}">
                <a16:creationId xmlns:a16="http://schemas.microsoft.com/office/drawing/2014/main" id="{55B51BF8-49E9-612C-6FEF-DE4E1ED45ADF}"/>
              </a:ext>
            </a:extLst>
          </p:cNvPr>
          <p:cNvCxnSpPr>
            <a:cxnSpLocks/>
          </p:cNvCxnSpPr>
          <p:nvPr/>
        </p:nvCxnSpPr>
        <p:spPr>
          <a:xfrm flipV="1">
            <a:off x="3068610" y="4613276"/>
            <a:ext cx="1077862" cy="536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C37880F-9AE1-4496-EA66-AB7CAB170FF6}"/>
              </a:ext>
            </a:extLst>
          </p:cNvPr>
          <p:cNvCxnSpPr>
            <a:cxnSpLocks/>
          </p:cNvCxnSpPr>
          <p:nvPr/>
        </p:nvCxnSpPr>
        <p:spPr>
          <a:xfrm flipH="1">
            <a:off x="5010669" y="3422330"/>
            <a:ext cx="4138" cy="10027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FDC0680-AD40-8552-01F8-D3C2C2D4BA18}"/>
              </a:ext>
            </a:extLst>
          </p:cNvPr>
          <p:cNvCxnSpPr>
            <a:cxnSpLocks/>
          </p:cNvCxnSpPr>
          <p:nvPr/>
        </p:nvCxnSpPr>
        <p:spPr>
          <a:xfrm flipH="1">
            <a:off x="7927443" y="2797099"/>
            <a:ext cx="10708" cy="1286405"/>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39A2B7E-A862-2DD6-4062-CC1192267FCE}"/>
              </a:ext>
            </a:extLst>
          </p:cNvPr>
          <p:cNvCxnSpPr>
            <a:cxnSpLocks/>
          </p:cNvCxnSpPr>
          <p:nvPr/>
        </p:nvCxnSpPr>
        <p:spPr>
          <a:xfrm>
            <a:off x="5971468" y="2325386"/>
            <a:ext cx="1027062" cy="914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7042872-7414-1522-F551-F5420920A7A0}"/>
              </a:ext>
            </a:extLst>
          </p:cNvPr>
          <p:cNvCxnSpPr>
            <a:cxnSpLocks/>
          </p:cNvCxnSpPr>
          <p:nvPr/>
        </p:nvCxnSpPr>
        <p:spPr>
          <a:xfrm flipV="1">
            <a:off x="8827215" y="2282540"/>
            <a:ext cx="987245" cy="2053681"/>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30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CDFEE27-7F4F-068D-0825-9A4EEA81ACF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Methodology</a:t>
            </a:r>
            <a:r>
              <a:rPr lang="en-US" sz="4000" b="1">
                <a:solidFill>
                  <a:srgbClr val="4DAEB3"/>
                </a:solidFill>
                <a:latin typeface="Century Gothic"/>
                <a:cs typeface="Calibri Light"/>
              </a:rPr>
              <a:t>:</a:t>
            </a:r>
            <a:r>
              <a:rPr lang="en-US" sz="4000">
                <a:solidFill>
                  <a:srgbClr val="4DAEB3"/>
                </a:solidFill>
                <a:latin typeface="Century Gothic"/>
                <a:cs typeface="Calibri Light"/>
              </a:rPr>
              <a:t> Thresholding</a:t>
            </a:r>
            <a:endParaRPr lang="en-US" sz="4000">
              <a:solidFill>
                <a:srgbClr val="4DAEB3"/>
              </a:solidFill>
              <a:latin typeface="Century Gothic"/>
            </a:endParaRPr>
          </a:p>
        </p:txBody>
      </p:sp>
      <p:grpSp>
        <p:nvGrpSpPr>
          <p:cNvPr id="13" name="Group 12">
            <a:extLst>
              <a:ext uri="{FF2B5EF4-FFF2-40B4-BE49-F238E27FC236}">
                <a16:creationId xmlns:a16="http://schemas.microsoft.com/office/drawing/2014/main" id="{A29BAA8D-E159-6EF1-F4A2-B047C4E06785}"/>
              </a:ext>
            </a:extLst>
          </p:cNvPr>
          <p:cNvGrpSpPr/>
          <p:nvPr/>
        </p:nvGrpSpPr>
        <p:grpSpPr>
          <a:xfrm>
            <a:off x="270989" y="1724082"/>
            <a:ext cx="5911947" cy="3464630"/>
            <a:chOff x="374470" y="911329"/>
            <a:chExt cx="5911947" cy="3464630"/>
          </a:xfrm>
        </p:grpSpPr>
        <p:pic>
          <p:nvPicPr>
            <p:cNvPr id="16" name="Picture 16" descr="Chart, histogram&#10;&#10;Description automatically generated">
              <a:extLst>
                <a:ext uri="{FF2B5EF4-FFF2-40B4-BE49-F238E27FC236}">
                  <a16:creationId xmlns:a16="http://schemas.microsoft.com/office/drawing/2014/main" id="{8CF94F2E-7353-8013-514B-9F9093B618E2}"/>
                </a:ext>
              </a:extLst>
            </p:cNvPr>
            <p:cNvPicPr>
              <a:picLocks noChangeAspect="1"/>
            </p:cNvPicPr>
            <p:nvPr/>
          </p:nvPicPr>
          <p:blipFill rotWithShape="1">
            <a:blip r:embed="rId3"/>
            <a:srcRect l="10198" t="11019" r="-626" b="18295"/>
            <a:stretch/>
          </p:blipFill>
          <p:spPr>
            <a:xfrm>
              <a:off x="703439" y="911329"/>
              <a:ext cx="5582978" cy="3193774"/>
            </a:xfrm>
            <a:prstGeom prst="rect">
              <a:avLst/>
            </a:prstGeom>
          </p:spPr>
        </p:pic>
        <p:sp>
          <p:nvSpPr>
            <p:cNvPr id="21" name="TextBox 20">
              <a:extLst>
                <a:ext uri="{FF2B5EF4-FFF2-40B4-BE49-F238E27FC236}">
                  <a16:creationId xmlns:a16="http://schemas.microsoft.com/office/drawing/2014/main" id="{D8F835ED-1F4E-2573-A9A3-EC52A47C103B}"/>
                </a:ext>
              </a:extLst>
            </p:cNvPr>
            <p:cNvSpPr txBox="1"/>
            <p:nvPr/>
          </p:nvSpPr>
          <p:spPr>
            <a:xfrm>
              <a:off x="1270000" y="1251184"/>
              <a:ext cx="3668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VV Pixel Values</a:t>
              </a:r>
              <a:endParaRPr lang="en-US" sz="2400"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F1A67A45-E266-DEBF-C72F-516B93B93D40}"/>
                </a:ext>
              </a:extLst>
            </p:cNvPr>
            <p:cNvSpPr txBox="1"/>
            <p:nvPr/>
          </p:nvSpPr>
          <p:spPr>
            <a:xfrm rot="-5400000">
              <a:off x="-959557" y="2333036"/>
              <a:ext cx="30066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0   2000        6000        10000</a:t>
              </a:r>
              <a:endParaRPr lang="en-US" sz="1600"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3095AAB8-8A58-8AAD-AE6E-17C6CEA83CE6}"/>
                </a:ext>
              </a:extLst>
            </p:cNvPr>
            <p:cNvSpPr txBox="1"/>
            <p:nvPr/>
          </p:nvSpPr>
          <p:spPr>
            <a:xfrm>
              <a:off x="874889" y="4035776"/>
              <a:ext cx="5048014" cy="340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0             0.2           0.4            0.6           0.8           1.0 </a:t>
              </a:r>
              <a:endParaRPr lang="en-US" sz="1600" dirty="0">
                <a:solidFill>
                  <a:schemeClr val="tx1">
                    <a:lumMod val="75000"/>
                    <a:lumOff val="25000"/>
                  </a:schemeClr>
                </a:solidFill>
                <a:cs typeface="Calibri"/>
              </a:endParaRPr>
            </a:p>
          </p:txBody>
        </p:sp>
      </p:grpSp>
      <p:grpSp>
        <p:nvGrpSpPr>
          <p:cNvPr id="5" name="Group 4">
            <a:extLst>
              <a:ext uri="{FF2B5EF4-FFF2-40B4-BE49-F238E27FC236}">
                <a16:creationId xmlns:a16="http://schemas.microsoft.com/office/drawing/2014/main" id="{FA0C03E4-DD6C-EE38-5DE1-D5773E3DFA8C}"/>
              </a:ext>
            </a:extLst>
          </p:cNvPr>
          <p:cNvGrpSpPr/>
          <p:nvPr/>
        </p:nvGrpSpPr>
        <p:grpSpPr>
          <a:xfrm>
            <a:off x="4026370" y="2534309"/>
            <a:ext cx="1937926" cy="1236553"/>
            <a:chOff x="818444" y="5089407"/>
            <a:chExt cx="1937926" cy="1236553"/>
          </a:xfrm>
        </p:grpSpPr>
        <p:sp>
          <p:nvSpPr>
            <p:cNvPr id="23" name="TextBox 22">
              <a:extLst>
                <a:ext uri="{FF2B5EF4-FFF2-40B4-BE49-F238E27FC236}">
                  <a16:creationId xmlns:a16="http://schemas.microsoft.com/office/drawing/2014/main" id="{748ED620-2092-00BB-7369-8C3411411F2D}"/>
                </a:ext>
              </a:extLst>
            </p:cNvPr>
            <p:cNvSpPr txBox="1"/>
            <p:nvPr/>
          </p:nvSpPr>
          <p:spPr>
            <a:xfrm>
              <a:off x="912519" y="508940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open water</a:t>
              </a:r>
            </a:p>
          </p:txBody>
        </p:sp>
        <p:sp>
          <p:nvSpPr>
            <p:cNvPr id="25" name="TextBox 24">
              <a:extLst>
                <a:ext uri="{FF2B5EF4-FFF2-40B4-BE49-F238E27FC236}">
                  <a16:creationId xmlns:a16="http://schemas.microsoft.com/office/drawing/2014/main" id="{DE5D8BD9-8E93-7578-F0AD-6FE4E34ECBD7}"/>
                </a:ext>
              </a:extLst>
            </p:cNvPr>
            <p:cNvSpPr txBox="1"/>
            <p:nvPr/>
          </p:nvSpPr>
          <p:spPr>
            <a:xfrm>
              <a:off x="921926" y="5823185"/>
              <a:ext cx="11382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trees</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5037C66B-2AE4-D945-B864-F6BAB450332A}"/>
                </a:ext>
              </a:extLst>
            </p:cNvPr>
            <p:cNvSpPr txBox="1"/>
            <p:nvPr/>
          </p:nvSpPr>
          <p:spPr>
            <a:xfrm>
              <a:off x="912519" y="5569184"/>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grass</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131D42B3-719E-3D56-0773-D751FDBB2C24}"/>
                </a:ext>
              </a:extLst>
            </p:cNvPr>
            <p:cNvSpPr txBox="1"/>
            <p:nvPr/>
          </p:nvSpPr>
          <p:spPr>
            <a:xfrm>
              <a:off x="912517" y="6048961"/>
              <a:ext cx="14581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shrub &amp; scrub</a:t>
              </a:r>
              <a:endParaRPr lang="en-US" dirty="0">
                <a:solidFill>
                  <a:schemeClr val="tx1">
                    <a:lumMod val="75000"/>
                    <a:lumOff val="25000"/>
                  </a:schemeClr>
                </a:solidFill>
              </a:endParaRPr>
            </a:p>
          </p:txBody>
        </p:sp>
        <p:sp>
          <p:nvSpPr>
            <p:cNvPr id="28" name="Rectangle 27">
              <a:extLst>
                <a:ext uri="{FF2B5EF4-FFF2-40B4-BE49-F238E27FC236}">
                  <a16:creationId xmlns:a16="http://schemas.microsoft.com/office/drawing/2014/main" id="{5D4BB332-88E4-790A-6DE3-F4375324B0D9}"/>
                </a:ext>
              </a:extLst>
            </p:cNvPr>
            <p:cNvSpPr/>
            <p:nvPr/>
          </p:nvSpPr>
          <p:spPr>
            <a:xfrm>
              <a:off x="818445" y="5202297"/>
              <a:ext cx="112888" cy="112888"/>
            </a:xfrm>
            <a:prstGeom prst="rect">
              <a:avLst/>
            </a:prstGeom>
            <a:solidFill>
              <a:srgbClr val="00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151E87-9394-DDA3-F285-66D0955DE975}"/>
                </a:ext>
              </a:extLst>
            </p:cNvPr>
            <p:cNvSpPr/>
            <p:nvPr/>
          </p:nvSpPr>
          <p:spPr>
            <a:xfrm>
              <a:off x="818445" y="5437482"/>
              <a:ext cx="112888" cy="112888"/>
            </a:xfrm>
            <a:prstGeom prst="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A005170-1339-7487-0D5A-680617BE55CB}"/>
                </a:ext>
              </a:extLst>
            </p:cNvPr>
            <p:cNvSpPr/>
            <p:nvPr/>
          </p:nvSpPr>
          <p:spPr>
            <a:xfrm>
              <a:off x="818445" y="5682074"/>
              <a:ext cx="112888" cy="112888"/>
            </a:xfrm>
            <a:prstGeom prst="rect">
              <a:avLst/>
            </a:prstGeom>
            <a:solidFill>
              <a:srgbClr val="90E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84C7BC3-982C-DC1E-EA42-46FBA1C33EB8}"/>
                </a:ext>
              </a:extLst>
            </p:cNvPr>
            <p:cNvSpPr/>
            <p:nvPr/>
          </p:nvSpPr>
          <p:spPr>
            <a:xfrm>
              <a:off x="818445" y="5917259"/>
              <a:ext cx="112888" cy="112888"/>
            </a:xfrm>
            <a:prstGeom prst="rect">
              <a:avLst/>
            </a:prstGeom>
            <a:solidFill>
              <a:srgbClr val="013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CC812B5-6737-CAE2-86B7-AABC8147AA0E}"/>
                </a:ext>
              </a:extLst>
            </p:cNvPr>
            <p:cNvSpPr/>
            <p:nvPr/>
          </p:nvSpPr>
          <p:spPr>
            <a:xfrm>
              <a:off x="818444" y="6161851"/>
              <a:ext cx="112888" cy="112888"/>
            </a:xfrm>
            <a:prstGeom prst="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B380DE-6171-E770-4DDC-2401791531AA}"/>
                </a:ext>
              </a:extLst>
            </p:cNvPr>
            <p:cNvSpPr txBox="1"/>
            <p:nvPr/>
          </p:nvSpPr>
          <p:spPr>
            <a:xfrm>
              <a:off x="912519" y="5343408"/>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inundated vegetation</a:t>
              </a:r>
              <a:endParaRPr lang="en-US" dirty="0">
                <a:solidFill>
                  <a:schemeClr val="tx1">
                    <a:lumMod val="75000"/>
                    <a:lumOff val="25000"/>
                  </a:schemeClr>
                </a:solidFill>
              </a:endParaRPr>
            </a:p>
          </p:txBody>
        </p:sp>
      </p:grpSp>
      <p:grpSp>
        <p:nvGrpSpPr>
          <p:cNvPr id="12" name="Group 11">
            <a:extLst>
              <a:ext uri="{FF2B5EF4-FFF2-40B4-BE49-F238E27FC236}">
                <a16:creationId xmlns:a16="http://schemas.microsoft.com/office/drawing/2014/main" id="{41BCB83B-0D10-333B-D49B-0F453E8F1822}"/>
              </a:ext>
            </a:extLst>
          </p:cNvPr>
          <p:cNvGrpSpPr/>
          <p:nvPr/>
        </p:nvGrpSpPr>
        <p:grpSpPr>
          <a:xfrm>
            <a:off x="6018915" y="1724082"/>
            <a:ext cx="5889492" cy="3463001"/>
            <a:chOff x="6112989" y="911329"/>
            <a:chExt cx="5889492" cy="3463001"/>
          </a:xfrm>
        </p:grpSpPr>
        <p:pic>
          <p:nvPicPr>
            <p:cNvPr id="17" name="Picture 17" descr="Chart, histogram&#10;&#10;Description automatically generated">
              <a:extLst>
                <a:ext uri="{FF2B5EF4-FFF2-40B4-BE49-F238E27FC236}">
                  <a16:creationId xmlns:a16="http://schemas.microsoft.com/office/drawing/2014/main" id="{CAC3AC06-C1B7-0640-474F-21AC2C8EADE1}"/>
                </a:ext>
              </a:extLst>
            </p:cNvPr>
            <p:cNvPicPr>
              <a:picLocks noChangeAspect="1"/>
            </p:cNvPicPr>
            <p:nvPr/>
          </p:nvPicPr>
          <p:blipFill rotWithShape="1">
            <a:blip r:embed="rId4"/>
            <a:srcRect l="9908" t="10811" r="-305" b="18607"/>
            <a:stretch/>
          </p:blipFill>
          <p:spPr>
            <a:xfrm>
              <a:off x="6421496" y="911329"/>
              <a:ext cx="5580985" cy="3188399"/>
            </a:xfrm>
            <a:prstGeom prst="rect">
              <a:avLst/>
            </a:prstGeom>
          </p:spPr>
        </p:pic>
        <p:sp>
          <p:nvSpPr>
            <p:cNvPr id="6" name="TextBox 5">
              <a:extLst>
                <a:ext uri="{FF2B5EF4-FFF2-40B4-BE49-F238E27FC236}">
                  <a16:creationId xmlns:a16="http://schemas.microsoft.com/office/drawing/2014/main" id="{E26638E9-B13D-25B1-D3CC-B5AA113F1BD9}"/>
                </a:ext>
              </a:extLst>
            </p:cNvPr>
            <p:cNvSpPr txBox="1"/>
            <p:nvPr/>
          </p:nvSpPr>
          <p:spPr>
            <a:xfrm>
              <a:off x="7215482" y="1251184"/>
              <a:ext cx="3668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VH Pixel Values</a:t>
              </a:r>
              <a:endParaRPr lang="en-US" sz="24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3890A46C-9090-B978-837E-DADFC0A6890B}"/>
                </a:ext>
              </a:extLst>
            </p:cNvPr>
            <p:cNvSpPr txBox="1"/>
            <p:nvPr/>
          </p:nvSpPr>
          <p:spPr>
            <a:xfrm rot="-5400000">
              <a:off x="4910666" y="249296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0   2000  4000  6000  8000</a:t>
              </a:r>
              <a:endParaRPr lang="en-US" sz="1600"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C473E26D-4E9C-7223-4986-0B01ED0495DF}"/>
                </a:ext>
              </a:extLst>
            </p:cNvPr>
            <p:cNvSpPr txBox="1"/>
            <p:nvPr/>
          </p:nvSpPr>
          <p:spPr>
            <a:xfrm>
              <a:off x="6641629" y="4035776"/>
              <a:ext cx="50480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0           0.02          0.04         0.06          0.08         0.10</a:t>
              </a:r>
              <a:endParaRPr lang="en-US" sz="1600" dirty="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655083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CE40EDA9-4995-60CA-9BDC-171827F6B16D}"/>
              </a:ext>
            </a:extLst>
          </p:cNvPr>
          <p:cNvCxnSpPr>
            <a:cxnSpLocks/>
          </p:cNvCxnSpPr>
          <p:nvPr/>
        </p:nvCxnSpPr>
        <p:spPr>
          <a:xfrm flipV="1">
            <a:off x="7103657" y="2228604"/>
            <a:ext cx="2821310" cy="4764"/>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8DC1AEB3-5ACE-1D3C-CA05-25690D43D5FD}"/>
              </a:ext>
            </a:extLst>
          </p:cNvPr>
          <p:cNvSpPr txBox="1">
            <a:spLocks/>
          </p:cNvSpPr>
          <p:nvPr/>
        </p:nvSpPr>
        <p:spPr>
          <a:xfrm>
            <a:off x="266700" y="342900"/>
            <a:ext cx="10176305" cy="687906"/>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Methodology: </a:t>
            </a:r>
            <a:r>
              <a:rPr lang="en-US" sz="4000">
                <a:solidFill>
                  <a:srgbClr val="4DAEB3"/>
                </a:solidFill>
                <a:latin typeface="Century Gothic"/>
              </a:rPr>
              <a:t>WET 3.0 workflow</a:t>
            </a:r>
            <a:endParaRPr lang="en-US" sz="4000">
              <a:solidFill>
                <a:srgbClr val="4DAEB3"/>
              </a:solidFill>
              <a:latin typeface="Century Gothic" panose="020B0502020202020204" pitchFamily="34" charset="0"/>
            </a:endParaRPr>
          </a:p>
        </p:txBody>
      </p:sp>
      <p:cxnSp>
        <p:nvCxnSpPr>
          <p:cNvPr id="48" name="Straight Arrow Connector 47">
            <a:extLst>
              <a:ext uri="{FF2B5EF4-FFF2-40B4-BE49-F238E27FC236}">
                <a16:creationId xmlns:a16="http://schemas.microsoft.com/office/drawing/2014/main" id="{5DCF2CB8-DA00-A943-C316-FECCA7BB0DE0}"/>
              </a:ext>
            </a:extLst>
          </p:cNvPr>
          <p:cNvCxnSpPr>
            <a:cxnSpLocks/>
          </p:cNvCxnSpPr>
          <p:nvPr/>
        </p:nvCxnSpPr>
        <p:spPr>
          <a:xfrm flipV="1">
            <a:off x="9439602" y="5077479"/>
            <a:ext cx="487678" cy="415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9463DF3-5B7F-E07E-113A-D19EA2DDB063}"/>
              </a:ext>
            </a:extLst>
          </p:cNvPr>
          <p:cNvSpPr/>
          <p:nvPr/>
        </p:nvSpPr>
        <p:spPr>
          <a:xfrm>
            <a:off x="264192" y="1333504"/>
            <a:ext cx="2197804" cy="386138"/>
          </a:xfrm>
          <a:prstGeom prst="rect">
            <a:avLst/>
          </a:prstGeom>
          <a:solidFill>
            <a:srgbClr val="4DAEB3">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INPUT</a:t>
            </a:r>
          </a:p>
        </p:txBody>
      </p:sp>
      <p:sp>
        <p:nvSpPr>
          <p:cNvPr id="50" name="Rectangle 49">
            <a:extLst>
              <a:ext uri="{FF2B5EF4-FFF2-40B4-BE49-F238E27FC236}">
                <a16:creationId xmlns:a16="http://schemas.microsoft.com/office/drawing/2014/main" id="{FC3C041E-8945-5291-4300-C9AE4ADB145E}"/>
              </a:ext>
            </a:extLst>
          </p:cNvPr>
          <p:cNvSpPr/>
          <p:nvPr/>
        </p:nvSpPr>
        <p:spPr>
          <a:xfrm>
            <a:off x="2660419" y="1333504"/>
            <a:ext cx="2197560" cy="386138"/>
          </a:xfrm>
          <a:prstGeom prst="rect">
            <a:avLst/>
          </a:prstGeom>
          <a:solidFill>
            <a:srgbClr val="4DAEB3">
              <a:alpha val="25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PROCESSING</a:t>
            </a:r>
          </a:p>
        </p:txBody>
      </p:sp>
      <p:sp>
        <p:nvSpPr>
          <p:cNvPr id="51" name="Rectangle 50">
            <a:extLst>
              <a:ext uri="{FF2B5EF4-FFF2-40B4-BE49-F238E27FC236}">
                <a16:creationId xmlns:a16="http://schemas.microsoft.com/office/drawing/2014/main" id="{48006AE4-CF89-1751-2CFC-CA79861FFEED}"/>
              </a:ext>
            </a:extLst>
          </p:cNvPr>
          <p:cNvSpPr/>
          <p:nvPr/>
        </p:nvSpPr>
        <p:spPr>
          <a:xfrm>
            <a:off x="7424117" y="1320569"/>
            <a:ext cx="2175844" cy="387056"/>
          </a:xfrm>
          <a:prstGeom prst="rect">
            <a:avLst/>
          </a:prstGeom>
          <a:solidFill>
            <a:srgbClr val="4DAEB3">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CLASSIFICATION</a:t>
            </a:r>
          </a:p>
        </p:txBody>
      </p:sp>
      <p:sp>
        <p:nvSpPr>
          <p:cNvPr id="52" name="Rectangle 51">
            <a:extLst>
              <a:ext uri="{FF2B5EF4-FFF2-40B4-BE49-F238E27FC236}">
                <a16:creationId xmlns:a16="http://schemas.microsoft.com/office/drawing/2014/main" id="{B9C71CDD-7DD1-610D-868D-16A8EB1383EA}"/>
              </a:ext>
            </a:extLst>
          </p:cNvPr>
          <p:cNvSpPr/>
          <p:nvPr/>
        </p:nvSpPr>
        <p:spPr>
          <a:xfrm>
            <a:off x="9772418" y="1334028"/>
            <a:ext cx="2197803" cy="385613"/>
          </a:xfrm>
          <a:prstGeom prst="rect">
            <a:avLst/>
          </a:prstGeom>
          <a:solidFill>
            <a:srgbClr val="4DAEB3"/>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OUTPUT</a:t>
            </a:r>
          </a:p>
        </p:txBody>
      </p:sp>
      <p:sp>
        <p:nvSpPr>
          <p:cNvPr id="53" name="Rectangle 52">
            <a:extLst>
              <a:ext uri="{FF2B5EF4-FFF2-40B4-BE49-F238E27FC236}">
                <a16:creationId xmlns:a16="http://schemas.microsoft.com/office/drawing/2014/main" id="{CB0D9C59-478B-43CD-DF31-FF1491FFA4F6}"/>
              </a:ext>
            </a:extLst>
          </p:cNvPr>
          <p:cNvSpPr/>
          <p:nvPr/>
        </p:nvSpPr>
        <p:spPr>
          <a:xfrm>
            <a:off x="5056644" y="1334029"/>
            <a:ext cx="2197558" cy="386138"/>
          </a:xfrm>
          <a:prstGeom prst="rect">
            <a:avLst/>
          </a:prstGeom>
          <a:solidFill>
            <a:srgbClr val="4DAEB3">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ANALYSIS</a:t>
            </a:r>
            <a:endParaRPr lang="en-US"/>
          </a:p>
        </p:txBody>
      </p:sp>
      <p:cxnSp>
        <p:nvCxnSpPr>
          <p:cNvPr id="55" name="Straight Arrow Connector 54">
            <a:extLst>
              <a:ext uri="{FF2B5EF4-FFF2-40B4-BE49-F238E27FC236}">
                <a16:creationId xmlns:a16="http://schemas.microsoft.com/office/drawing/2014/main" id="{50914C75-F528-F382-59DF-6CF35AFA5CAA}"/>
              </a:ext>
            </a:extLst>
          </p:cNvPr>
          <p:cNvCxnSpPr>
            <a:cxnSpLocks/>
          </p:cNvCxnSpPr>
          <p:nvPr/>
        </p:nvCxnSpPr>
        <p:spPr>
          <a:xfrm>
            <a:off x="2294517" y="2195967"/>
            <a:ext cx="533577" cy="1891"/>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590D797F-F160-F8AE-8AD7-2B391A74F99F}"/>
              </a:ext>
            </a:extLst>
          </p:cNvPr>
          <p:cNvCxnSpPr/>
          <p:nvPr/>
        </p:nvCxnSpPr>
        <p:spPr>
          <a:xfrm flipV="1">
            <a:off x="4676216" y="2541840"/>
            <a:ext cx="552609" cy="230814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D3B3C64-6B5A-9DC9-A186-70FFD44FA5B0}"/>
              </a:ext>
            </a:extLst>
          </p:cNvPr>
          <p:cNvCxnSpPr>
            <a:cxnSpLocks/>
          </p:cNvCxnSpPr>
          <p:nvPr/>
        </p:nvCxnSpPr>
        <p:spPr>
          <a:xfrm>
            <a:off x="8507631" y="4388690"/>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12F515B-FFD6-CDD1-780A-B213A76594BC}"/>
              </a:ext>
            </a:extLst>
          </p:cNvPr>
          <p:cNvCxnSpPr>
            <a:cxnSpLocks/>
          </p:cNvCxnSpPr>
          <p:nvPr/>
        </p:nvCxnSpPr>
        <p:spPr>
          <a:xfrm>
            <a:off x="3723039" y="2711131"/>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662C9ACC-DFC4-445E-201C-B5D840520F71}"/>
              </a:ext>
            </a:extLst>
          </p:cNvPr>
          <p:cNvCxnSpPr>
            <a:cxnSpLocks/>
          </p:cNvCxnSpPr>
          <p:nvPr/>
        </p:nvCxnSpPr>
        <p:spPr>
          <a:xfrm flipV="1">
            <a:off x="2300626" y="2418007"/>
            <a:ext cx="544560" cy="60951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F0C5FB-ED96-B747-1102-7E6D647B81D7}"/>
              </a:ext>
            </a:extLst>
          </p:cNvPr>
          <p:cNvCxnSpPr>
            <a:cxnSpLocks/>
          </p:cNvCxnSpPr>
          <p:nvPr/>
        </p:nvCxnSpPr>
        <p:spPr>
          <a:xfrm flipV="1">
            <a:off x="2291868" y="3240901"/>
            <a:ext cx="548104" cy="540691"/>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34">
            <a:extLst>
              <a:ext uri="{FF2B5EF4-FFF2-40B4-BE49-F238E27FC236}">
                <a16:creationId xmlns:a16="http://schemas.microsoft.com/office/drawing/2014/main" id="{2485BD38-A1DA-9A21-1EAB-05C0351F548D}"/>
              </a:ext>
            </a:extLst>
          </p:cNvPr>
          <p:cNvSpPr txBox="1"/>
          <p:nvPr/>
        </p:nvSpPr>
        <p:spPr>
          <a:xfrm>
            <a:off x="459620" y="1959485"/>
            <a:ext cx="1802190" cy="707886"/>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Sentinel-1 C-SAR</a:t>
            </a:r>
          </a:p>
        </p:txBody>
      </p:sp>
      <p:sp>
        <p:nvSpPr>
          <p:cNvPr id="64" name="TextBox 34">
            <a:extLst>
              <a:ext uri="{FF2B5EF4-FFF2-40B4-BE49-F238E27FC236}">
                <a16:creationId xmlns:a16="http://schemas.microsoft.com/office/drawing/2014/main" id="{2BCAE858-6F03-F14F-9CD8-BEE94333D102}"/>
              </a:ext>
            </a:extLst>
          </p:cNvPr>
          <p:cNvSpPr txBox="1"/>
          <p:nvPr/>
        </p:nvSpPr>
        <p:spPr>
          <a:xfrm>
            <a:off x="453571" y="2857228"/>
            <a:ext cx="1802190" cy="400110"/>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NISAR*</a:t>
            </a:r>
          </a:p>
        </p:txBody>
      </p:sp>
      <p:sp>
        <p:nvSpPr>
          <p:cNvPr id="65" name="TextBox 34">
            <a:extLst>
              <a:ext uri="{FF2B5EF4-FFF2-40B4-BE49-F238E27FC236}">
                <a16:creationId xmlns:a16="http://schemas.microsoft.com/office/drawing/2014/main" id="{FA3139D9-5DC1-6F2F-0589-5E9C7935647D}"/>
              </a:ext>
            </a:extLst>
          </p:cNvPr>
          <p:cNvSpPr txBox="1"/>
          <p:nvPr/>
        </p:nvSpPr>
        <p:spPr>
          <a:xfrm>
            <a:off x="459620" y="3540609"/>
            <a:ext cx="1802190" cy="400110"/>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Terra MODIS</a:t>
            </a:r>
            <a:endParaRPr lang="en-US" sz="2000" b="1">
              <a:latin typeface="Century Gothic"/>
            </a:endParaRPr>
          </a:p>
        </p:txBody>
      </p:sp>
      <p:sp>
        <p:nvSpPr>
          <p:cNvPr id="66" name="TextBox 34">
            <a:extLst>
              <a:ext uri="{FF2B5EF4-FFF2-40B4-BE49-F238E27FC236}">
                <a16:creationId xmlns:a16="http://schemas.microsoft.com/office/drawing/2014/main" id="{2301191F-7A6E-AC57-C1AC-93EFCD72DBDD}"/>
              </a:ext>
            </a:extLst>
          </p:cNvPr>
          <p:cNvSpPr txBox="1"/>
          <p:nvPr/>
        </p:nvSpPr>
        <p:spPr>
          <a:xfrm>
            <a:off x="411239" y="5409978"/>
            <a:ext cx="1802190" cy="1015663"/>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404040"/>
                </a:solidFill>
                <a:latin typeface="Century Gothic"/>
                <a:cs typeface="Calibri" panose="020F0502020204030204"/>
              </a:rPr>
              <a:t>VIIRS data from Downs et al. 2023</a:t>
            </a:r>
          </a:p>
        </p:txBody>
      </p:sp>
      <p:sp>
        <p:nvSpPr>
          <p:cNvPr id="67" name="TextBox 34">
            <a:extLst>
              <a:ext uri="{FF2B5EF4-FFF2-40B4-BE49-F238E27FC236}">
                <a16:creationId xmlns:a16="http://schemas.microsoft.com/office/drawing/2014/main" id="{F66A8307-9AA7-70BA-531E-860A81C3231E}"/>
              </a:ext>
            </a:extLst>
          </p:cNvPr>
          <p:cNvSpPr txBox="1"/>
          <p:nvPr/>
        </p:nvSpPr>
        <p:spPr>
          <a:xfrm>
            <a:off x="2854477" y="1959485"/>
            <a:ext cx="1802190" cy="707886"/>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filter by date and ROI</a:t>
            </a:r>
            <a:endParaRPr lang="en-US" sz="2000">
              <a:latin typeface="Century Gothic"/>
            </a:endParaRPr>
          </a:p>
        </p:txBody>
      </p:sp>
      <p:sp>
        <p:nvSpPr>
          <p:cNvPr id="68" name="TextBox 34">
            <a:extLst>
              <a:ext uri="{FF2B5EF4-FFF2-40B4-BE49-F238E27FC236}">
                <a16:creationId xmlns:a16="http://schemas.microsoft.com/office/drawing/2014/main" id="{0271C933-778B-2F0F-ED13-CD15BB5F6418}"/>
              </a:ext>
            </a:extLst>
          </p:cNvPr>
          <p:cNvSpPr txBox="1"/>
          <p:nvPr/>
        </p:nvSpPr>
        <p:spPr>
          <a:xfrm>
            <a:off x="2854476" y="3026561"/>
            <a:ext cx="1802190" cy="400110"/>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snow mask</a:t>
            </a:r>
            <a:endParaRPr lang="en-US" sz="2000">
              <a:latin typeface="Century Gothic"/>
            </a:endParaRPr>
          </a:p>
        </p:txBody>
      </p:sp>
      <p:sp>
        <p:nvSpPr>
          <p:cNvPr id="69" name="TextBox 34">
            <a:extLst>
              <a:ext uri="{FF2B5EF4-FFF2-40B4-BE49-F238E27FC236}">
                <a16:creationId xmlns:a16="http://schemas.microsoft.com/office/drawing/2014/main" id="{821159CB-4FD1-548F-A413-1AEA15E8D72A}"/>
              </a:ext>
            </a:extLst>
          </p:cNvPr>
          <p:cNvSpPr txBox="1"/>
          <p:nvPr/>
        </p:nvSpPr>
        <p:spPr>
          <a:xfrm>
            <a:off x="2871408" y="3792190"/>
            <a:ext cx="1802190" cy="400110"/>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de-speckle </a:t>
            </a:r>
          </a:p>
        </p:txBody>
      </p:sp>
      <p:sp>
        <p:nvSpPr>
          <p:cNvPr id="70" name="TextBox 34">
            <a:extLst>
              <a:ext uri="{FF2B5EF4-FFF2-40B4-BE49-F238E27FC236}">
                <a16:creationId xmlns:a16="http://schemas.microsoft.com/office/drawing/2014/main" id="{035CAED9-3635-DC2D-C5FE-A15A71A40C90}"/>
              </a:ext>
            </a:extLst>
          </p:cNvPr>
          <p:cNvSpPr txBox="1"/>
          <p:nvPr/>
        </p:nvSpPr>
        <p:spPr>
          <a:xfrm>
            <a:off x="2854476" y="4534561"/>
            <a:ext cx="1802190" cy="707886"/>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calculate VV/VH ratio</a:t>
            </a:r>
            <a:endParaRPr lang="en-US" sz="2000">
              <a:latin typeface="Century Gothic"/>
            </a:endParaRPr>
          </a:p>
        </p:txBody>
      </p:sp>
      <p:sp>
        <p:nvSpPr>
          <p:cNvPr id="71" name="TextBox 34">
            <a:extLst>
              <a:ext uri="{FF2B5EF4-FFF2-40B4-BE49-F238E27FC236}">
                <a16:creationId xmlns:a16="http://schemas.microsoft.com/office/drawing/2014/main" id="{9F0EE53E-5403-277C-2EC8-4955586A0B6A}"/>
              </a:ext>
            </a:extLst>
          </p:cNvPr>
          <p:cNvSpPr txBox="1"/>
          <p:nvPr/>
        </p:nvSpPr>
        <p:spPr>
          <a:xfrm>
            <a:off x="5249334" y="2008797"/>
            <a:ext cx="1802190" cy="1015663"/>
          </a:xfrm>
          <a:prstGeom prst="rect">
            <a:avLst/>
          </a:prstGeom>
          <a:noFill/>
          <a:ln w="57150">
            <a:solidFill>
              <a:srgbClr val="4DAEB3">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calculate mean pixel values</a:t>
            </a:r>
            <a:endParaRPr lang="en-US" sz="2000">
              <a:latin typeface="Century Gothic"/>
            </a:endParaRPr>
          </a:p>
        </p:txBody>
      </p:sp>
      <p:sp>
        <p:nvSpPr>
          <p:cNvPr id="74" name="TextBox 34">
            <a:extLst>
              <a:ext uri="{FF2B5EF4-FFF2-40B4-BE49-F238E27FC236}">
                <a16:creationId xmlns:a16="http://schemas.microsoft.com/office/drawing/2014/main" id="{192AC7F0-2D87-6627-D6C9-C0CE30B3B95F}"/>
              </a:ext>
            </a:extLst>
          </p:cNvPr>
          <p:cNvSpPr txBox="1"/>
          <p:nvPr/>
        </p:nvSpPr>
        <p:spPr>
          <a:xfrm>
            <a:off x="7607902" y="3612901"/>
            <a:ext cx="1802190" cy="707886"/>
          </a:xfrm>
          <a:prstGeom prst="rect">
            <a:avLst/>
          </a:prstGeom>
          <a:noFill/>
          <a:ln w="57150">
            <a:solidFill>
              <a:srgbClr val="4DAEB3">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classify study area</a:t>
            </a:r>
            <a:endParaRPr lang="en-US" sz="2000">
              <a:latin typeface="Century Gothic"/>
            </a:endParaRPr>
          </a:p>
        </p:txBody>
      </p:sp>
      <p:sp>
        <p:nvSpPr>
          <p:cNvPr id="75" name="TextBox 34">
            <a:extLst>
              <a:ext uri="{FF2B5EF4-FFF2-40B4-BE49-F238E27FC236}">
                <a16:creationId xmlns:a16="http://schemas.microsoft.com/office/drawing/2014/main" id="{BEEF0B18-6178-AD94-D531-FAF66DC55ED9}"/>
              </a:ext>
            </a:extLst>
          </p:cNvPr>
          <p:cNvSpPr txBox="1"/>
          <p:nvPr/>
        </p:nvSpPr>
        <p:spPr>
          <a:xfrm>
            <a:off x="7644187" y="4725663"/>
            <a:ext cx="1802190" cy="707886"/>
          </a:xfrm>
          <a:prstGeom prst="rect">
            <a:avLst/>
          </a:prstGeom>
          <a:noFill/>
          <a:ln w="57150">
            <a:solidFill>
              <a:srgbClr val="4DAEB3">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accuracy assessment</a:t>
            </a:r>
            <a:endParaRPr lang="en-US" sz="2000">
              <a:latin typeface="Century Gothic"/>
            </a:endParaRPr>
          </a:p>
        </p:txBody>
      </p:sp>
      <p:sp>
        <p:nvSpPr>
          <p:cNvPr id="76" name="TextBox 34">
            <a:extLst>
              <a:ext uri="{FF2B5EF4-FFF2-40B4-BE49-F238E27FC236}">
                <a16:creationId xmlns:a16="http://schemas.microsoft.com/office/drawing/2014/main" id="{9DEC761B-3030-ACC3-CC66-179F197040BF}"/>
              </a:ext>
            </a:extLst>
          </p:cNvPr>
          <p:cNvSpPr txBox="1"/>
          <p:nvPr/>
        </p:nvSpPr>
        <p:spPr>
          <a:xfrm>
            <a:off x="9966473" y="1953435"/>
            <a:ext cx="1802190" cy="707886"/>
          </a:xfrm>
          <a:prstGeom prst="rect">
            <a:avLst/>
          </a:prstGeom>
          <a:noFill/>
          <a:ln w="57150">
            <a:solidFill>
              <a:srgbClr val="4DAEB3"/>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change from the mean</a:t>
            </a:r>
            <a:endParaRPr lang="en-US" b="1">
              <a:cs typeface="Calibri" panose="020F0502020204030204"/>
            </a:endParaRPr>
          </a:p>
        </p:txBody>
      </p:sp>
      <p:sp>
        <p:nvSpPr>
          <p:cNvPr id="77" name="TextBox 34">
            <a:extLst>
              <a:ext uri="{FF2B5EF4-FFF2-40B4-BE49-F238E27FC236}">
                <a16:creationId xmlns:a16="http://schemas.microsoft.com/office/drawing/2014/main" id="{87F04A7C-8655-7FF0-824A-20641D9F09CB}"/>
              </a:ext>
            </a:extLst>
          </p:cNvPr>
          <p:cNvSpPr txBox="1"/>
          <p:nvPr/>
        </p:nvSpPr>
        <p:spPr>
          <a:xfrm>
            <a:off x="9976148" y="4737992"/>
            <a:ext cx="1802190" cy="707886"/>
          </a:xfrm>
          <a:prstGeom prst="rect">
            <a:avLst/>
          </a:prstGeom>
          <a:noFill/>
          <a:ln w="57150">
            <a:solidFill>
              <a:srgbClr val="4DAEB3"/>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final classification</a:t>
            </a:r>
            <a:endParaRPr lang="en-US" b="1">
              <a:ea typeface="Calibri"/>
              <a:cs typeface="Calibri"/>
            </a:endParaRPr>
          </a:p>
        </p:txBody>
      </p:sp>
      <p:cxnSp>
        <p:nvCxnSpPr>
          <p:cNvPr id="82" name="Straight Arrow Connector 81">
            <a:extLst>
              <a:ext uri="{FF2B5EF4-FFF2-40B4-BE49-F238E27FC236}">
                <a16:creationId xmlns:a16="http://schemas.microsoft.com/office/drawing/2014/main" id="{7CAE1D7A-D842-F483-E458-F350A272AE8F}"/>
              </a:ext>
            </a:extLst>
          </p:cNvPr>
          <p:cNvCxnSpPr>
            <a:cxnSpLocks/>
          </p:cNvCxnSpPr>
          <p:nvPr/>
        </p:nvCxnSpPr>
        <p:spPr>
          <a:xfrm flipV="1">
            <a:off x="8514889" y="5465240"/>
            <a:ext cx="3120" cy="590175"/>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33CE1BD-CEC5-9B24-672C-0036550D5B87}"/>
              </a:ext>
            </a:extLst>
          </p:cNvPr>
          <p:cNvCxnSpPr>
            <a:cxnSpLocks/>
          </p:cNvCxnSpPr>
          <p:nvPr/>
        </p:nvCxnSpPr>
        <p:spPr>
          <a:xfrm flipV="1">
            <a:off x="2254393" y="6068791"/>
            <a:ext cx="6262406" cy="41050"/>
          </a:xfrm>
          <a:prstGeom prst="straightConnector1">
            <a:avLst/>
          </a:prstGeom>
          <a:ln w="28575">
            <a:solidFill>
              <a:srgbClr val="000000">
                <a:alpha val="7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C635D2C-9AEF-B551-50D9-5554413E5F4D}"/>
              </a:ext>
            </a:extLst>
          </p:cNvPr>
          <p:cNvCxnSpPr>
            <a:cxnSpLocks/>
          </p:cNvCxnSpPr>
          <p:nvPr/>
        </p:nvCxnSpPr>
        <p:spPr>
          <a:xfrm>
            <a:off x="3723038" y="3467083"/>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A89AD6F-8A59-A37E-607E-C6FB4901BC1D}"/>
              </a:ext>
            </a:extLst>
          </p:cNvPr>
          <p:cNvCxnSpPr>
            <a:cxnSpLocks/>
          </p:cNvCxnSpPr>
          <p:nvPr/>
        </p:nvCxnSpPr>
        <p:spPr>
          <a:xfrm>
            <a:off x="3723038" y="4232712"/>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34">
            <a:extLst>
              <a:ext uri="{FF2B5EF4-FFF2-40B4-BE49-F238E27FC236}">
                <a16:creationId xmlns:a16="http://schemas.microsoft.com/office/drawing/2014/main" id="{6C7EE202-821F-A69E-7F2C-C0C49D26B840}"/>
              </a:ext>
            </a:extLst>
          </p:cNvPr>
          <p:cNvSpPr txBox="1"/>
          <p:nvPr/>
        </p:nvSpPr>
        <p:spPr>
          <a:xfrm>
            <a:off x="7607902" y="2497721"/>
            <a:ext cx="1802190" cy="707886"/>
          </a:xfrm>
          <a:prstGeom prst="rect">
            <a:avLst/>
          </a:prstGeom>
          <a:noFill/>
          <a:ln w="57150">
            <a:solidFill>
              <a:srgbClr val="6B944A">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inundation thresholds</a:t>
            </a:r>
            <a:endParaRPr lang="en-US" b="1">
              <a:cs typeface="Calibri"/>
            </a:endParaRPr>
          </a:p>
        </p:txBody>
      </p:sp>
      <p:cxnSp>
        <p:nvCxnSpPr>
          <p:cNvPr id="4" name="Connector: Elbow 3">
            <a:extLst>
              <a:ext uri="{FF2B5EF4-FFF2-40B4-BE49-F238E27FC236}">
                <a16:creationId xmlns:a16="http://schemas.microsoft.com/office/drawing/2014/main" id="{F02B2B5A-51FC-24B9-A499-E44A1BF42F8A}"/>
              </a:ext>
            </a:extLst>
          </p:cNvPr>
          <p:cNvCxnSpPr>
            <a:cxnSpLocks/>
          </p:cNvCxnSpPr>
          <p:nvPr/>
        </p:nvCxnSpPr>
        <p:spPr>
          <a:xfrm>
            <a:off x="7114614" y="2527695"/>
            <a:ext cx="501809" cy="1407516"/>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05AA59F-EC40-9AEA-23AC-72E8AF996E47}"/>
              </a:ext>
            </a:extLst>
          </p:cNvPr>
          <p:cNvCxnSpPr>
            <a:cxnSpLocks/>
          </p:cNvCxnSpPr>
          <p:nvPr/>
        </p:nvCxnSpPr>
        <p:spPr>
          <a:xfrm>
            <a:off x="8478602" y="3256575"/>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41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a:t>
            </a:r>
            <a:endParaRPr lang="en-US">
              <a:solidFill>
                <a:srgbClr val="000000"/>
              </a:solidFill>
              <a:latin typeface="Calibri Light" panose="020F0302020204030204"/>
              <a:cs typeface="Calibri Light" panose="020F0302020204030204"/>
            </a:endParaRPr>
          </a:p>
        </p:txBody>
      </p:sp>
      <p:pic>
        <p:nvPicPr>
          <p:cNvPr id="4" name="Picture 4">
            <a:extLst>
              <a:ext uri="{FF2B5EF4-FFF2-40B4-BE49-F238E27FC236}">
                <a16:creationId xmlns:a16="http://schemas.microsoft.com/office/drawing/2014/main" id="{0D88F756-7F97-4BE6-A188-8AEF65383E76}"/>
              </a:ext>
            </a:extLst>
          </p:cNvPr>
          <p:cNvPicPr>
            <a:picLocks noChangeAspect="1"/>
          </p:cNvPicPr>
          <p:nvPr/>
        </p:nvPicPr>
        <p:blipFill>
          <a:blip r:embed="rId3"/>
          <a:stretch>
            <a:fillRect/>
          </a:stretch>
        </p:blipFill>
        <p:spPr>
          <a:xfrm>
            <a:off x="430591" y="982470"/>
            <a:ext cx="8046961" cy="2619154"/>
          </a:xfrm>
          <a:prstGeom prst="rect">
            <a:avLst/>
          </a:prstGeom>
        </p:spPr>
      </p:pic>
      <p:pic>
        <p:nvPicPr>
          <p:cNvPr id="5" name="Picture 6" descr="A picture containing text, old&#10;&#10;Description automatically generated">
            <a:extLst>
              <a:ext uri="{FF2B5EF4-FFF2-40B4-BE49-F238E27FC236}">
                <a16:creationId xmlns:a16="http://schemas.microsoft.com/office/drawing/2014/main" id="{BBE4A0C5-DE39-5443-FE4B-D8C765BAFB49}"/>
              </a:ext>
            </a:extLst>
          </p:cNvPr>
          <p:cNvPicPr>
            <a:picLocks noChangeAspect="1"/>
          </p:cNvPicPr>
          <p:nvPr/>
        </p:nvPicPr>
        <p:blipFill>
          <a:blip r:embed="rId4"/>
          <a:stretch>
            <a:fillRect/>
          </a:stretch>
        </p:blipFill>
        <p:spPr>
          <a:xfrm>
            <a:off x="451034" y="3673964"/>
            <a:ext cx="8006072" cy="2594359"/>
          </a:xfrm>
          <a:prstGeom prst="rect">
            <a:avLst/>
          </a:prstGeom>
        </p:spPr>
      </p:pic>
      <p:grpSp>
        <p:nvGrpSpPr>
          <p:cNvPr id="28" name="Group 27">
            <a:extLst>
              <a:ext uri="{FF2B5EF4-FFF2-40B4-BE49-F238E27FC236}">
                <a16:creationId xmlns:a16="http://schemas.microsoft.com/office/drawing/2014/main" id="{C76E95DC-522F-E78F-6C94-47D71B4CE1D1}"/>
              </a:ext>
            </a:extLst>
          </p:cNvPr>
          <p:cNvGrpSpPr/>
          <p:nvPr/>
        </p:nvGrpSpPr>
        <p:grpSpPr>
          <a:xfrm>
            <a:off x="8658846" y="1753137"/>
            <a:ext cx="1937926" cy="798896"/>
            <a:chOff x="1159798" y="4311280"/>
            <a:chExt cx="1937926" cy="798896"/>
          </a:xfrm>
        </p:grpSpPr>
        <p:sp>
          <p:nvSpPr>
            <p:cNvPr id="20" name="TextBox 19">
              <a:extLst>
                <a:ext uri="{FF2B5EF4-FFF2-40B4-BE49-F238E27FC236}">
                  <a16:creationId xmlns:a16="http://schemas.microsoft.com/office/drawing/2014/main" id="{A674F9D0-A610-F6EC-BC75-D42B6648946E}"/>
                </a:ext>
              </a:extLst>
            </p:cNvPr>
            <p:cNvSpPr txBox="1"/>
            <p:nvPr/>
          </p:nvSpPr>
          <p:spPr>
            <a:xfrm>
              <a:off x="1253873" y="4311280"/>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open water</a:t>
              </a:r>
            </a:p>
          </p:txBody>
        </p:sp>
        <p:sp>
          <p:nvSpPr>
            <p:cNvPr id="22" name="TextBox 21">
              <a:extLst>
                <a:ext uri="{FF2B5EF4-FFF2-40B4-BE49-F238E27FC236}">
                  <a16:creationId xmlns:a16="http://schemas.microsoft.com/office/drawing/2014/main" id="{D0B98784-0ADD-3614-3C5B-3D06C6C7D3E9}"/>
                </a:ext>
              </a:extLst>
            </p:cNvPr>
            <p:cNvSpPr txBox="1"/>
            <p:nvPr/>
          </p:nvSpPr>
          <p:spPr>
            <a:xfrm>
              <a:off x="1253873" y="483317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no water</a:t>
              </a: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A6A24F22-05DE-F2E4-E8E5-CDD6777F6DF7}"/>
                </a:ext>
              </a:extLst>
            </p:cNvPr>
            <p:cNvSpPr/>
            <p:nvPr/>
          </p:nvSpPr>
          <p:spPr>
            <a:xfrm>
              <a:off x="1159799" y="4424170"/>
              <a:ext cx="112888" cy="112888"/>
            </a:xfrm>
            <a:prstGeom prst="rect">
              <a:avLst/>
            </a:prstGeom>
            <a:solidFill>
              <a:srgbClr val="00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AA96B9-1241-8476-3649-C5511109F2B0}"/>
                </a:ext>
              </a:extLst>
            </p:cNvPr>
            <p:cNvSpPr/>
            <p:nvPr/>
          </p:nvSpPr>
          <p:spPr>
            <a:xfrm>
              <a:off x="1159799" y="4659355"/>
              <a:ext cx="112888" cy="112888"/>
            </a:xfrm>
            <a:prstGeom prst="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2058B3-392C-04CA-391A-A2C631767C0B}"/>
                </a:ext>
              </a:extLst>
            </p:cNvPr>
            <p:cNvSpPr/>
            <p:nvPr/>
          </p:nvSpPr>
          <p:spPr>
            <a:xfrm>
              <a:off x="1159798" y="4924104"/>
              <a:ext cx="112888" cy="112888"/>
            </a:xfrm>
            <a:prstGeom prst="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E5EADD-032B-200D-41DE-80E966D70F7E}"/>
                </a:ext>
              </a:extLst>
            </p:cNvPr>
            <p:cNvSpPr txBox="1"/>
            <p:nvPr/>
          </p:nvSpPr>
          <p:spPr>
            <a:xfrm>
              <a:off x="1253873" y="4574246"/>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404040"/>
                  </a:solidFill>
                  <a:latin typeface="Century Gothic"/>
                  <a:cs typeface="Calibri"/>
                </a:rPr>
                <a:t>inundated vegetation</a:t>
              </a:r>
              <a:endParaRPr lang="en-US" dirty="0"/>
            </a:p>
          </p:txBody>
        </p:sp>
      </p:grpSp>
      <p:sp>
        <p:nvSpPr>
          <p:cNvPr id="29" name="TextBox 28">
            <a:extLst>
              <a:ext uri="{FF2B5EF4-FFF2-40B4-BE49-F238E27FC236}">
                <a16:creationId xmlns:a16="http://schemas.microsoft.com/office/drawing/2014/main" id="{92AF8417-99E6-70C5-6A79-53B6D8DD596F}"/>
              </a:ext>
            </a:extLst>
          </p:cNvPr>
          <p:cNvSpPr txBox="1"/>
          <p:nvPr/>
        </p:nvSpPr>
        <p:spPr>
          <a:xfrm>
            <a:off x="8582781" y="13437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Classified Image</a:t>
            </a:r>
          </a:p>
        </p:txBody>
      </p:sp>
      <p:sp>
        <p:nvSpPr>
          <p:cNvPr id="30" name="TextBox 29">
            <a:extLst>
              <a:ext uri="{FF2B5EF4-FFF2-40B4-BE49-F238E27FC236}">
                <a16:creationId xmlns:a16="http://schemas.microsoft.com/office/drawing/2014/main" id="{F8FDC381-9C26-A23C-B9DE-21885CF8DD70}"/>
              </a:ext>
            </a:extLst>
          </p:cNvPr>
          <p:cNvSpPr txBox="1"/>
          <p:nvPr/>
        </p:nvSpPr>
        <p:spPr>
          <a:xfrm>
            <a:off x="8622194" y="3672113"/>
            <a:ext cx="3281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Sentinel-1 C-SAR VV Image</a:t>
            </a:r>
            <a:endParaRPr lang="en-US"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DC1C7955-EF02-FA0E-E2D5-85844929157D}"/>
              </a:ext>
            </a:extLst>
          </p:cNvPr>
          <p:cNvSpPr txBox="1"/>
          <p:nvPr/>
        </p:nvSpPr>
        <p:spPr>
          <a:xfrm>
            <a:off x="8582780" y="92837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October 16, 2021</a:t>
            </a:r>
            <a:endParaRPr lang="en-US" dirty="0">
              <a:solidFill>
                <a:schemeClr val="tx1">
                  <a:lumMod val="75000"/>
                  <a:lumOff val="25000"/>
                </a:schemeClr>
              </a:solidFill>
            </a:endParaRPr>
          </a:p>
        </p:txBody>
      </p:sp>
      <p:grpSp>
        <p:nvGrpSpPr>
          <p:cNvPr id="32" name="Group 31">
            <a:extLst>
              <a:ext uri="{FF2B5EF4-FFF2-40B4-BE49-F238E27FC236}">
                <a16:creationId xmlns:a16="http://schemas.microsoft.com/office/drawing/2014/main" id="{4ADD6E53-DC60-2ED1-1009-169B461F0B1A}"/>
              </a:ext>
            </a:extLst>
          </p:cNvPr>
          <p:cNvGrpSpPr/>
          <p:nvPr/>
        </p:nvGrpSpPr>
        <p:grpSpPr>
          <a:xfrm>
            <a:off x="8658845" y="4031327"/>
            <a:ext cx="1937926" cy="792328"/>
            <a:chOff x="1159798" y="4317848"/>
            <a:chExt cx="1937926" cy="792328"/>
          </a:xfrm>
        </p:grpSpPr>
        <p:sp>
          <p:nvSpPr>
            <p:cNvPr id="33" name="TextBox 32">
              <a:extLst>
                <a:ext uri="{FF2B5EF4-FFF2-40B4-BE49-F238E27FC236}">
                  <a16:creationId xmlns:a16="http://schemas.microsoft.com/office/drawing/2014/main" id="{2E08B1AE-AC41-8BBE-3D74-B55A24B6F66D}"/>
                </a:ext>
              </a:extLst>
            </p:cNvPr>
            <p:cNvSpPr txBox="1"/>
            <p:nvPr/>
          </p:nvSpPr>
          <p:spPr>
            <a:xfrm>
              <a:off x="1253873" y="4317848"/>
              <a:ext cx="14958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Backscatter</a:t>
              </a:r>
              <a:endParaRPr lang="en-US" sz="1400" dirty="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8E0FCFF9-DA47-D38D-9F0F-F5803E15918F}"/>
                </a:ext>
              </a:extLst>
            </p:cNvPr>
            <p:cNvSpPr txBox="1"/>
            <p:nvPr/>
          </p:nvSpPr>
          <p:spPr>
            <a:xfrm>
              <a:off x="1262733" y="483317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0.5</a:t>
              </a: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F673D54D-06E1-7472-90B8-EBAA49C64F6B}"/>
                </a:ext>
              </a:extLst>
            </p:cNvPr>
            <p:cNvSpPr/>
            <p:nvPr/>
          </p:nvSpPr>
          <p:spPr>
            <a:xfrm>
              <a:off x="1159799" y="4659355"/>
              <a:ext cx="112888" cy="1128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69E937-AB35-00F2-E13A-9697EA9A7351}"/>
                </a:ext>
              </a:extLst>
            </p:cNvPr>
            <p:cNvSpPr/>
            <p:nvPr/>
          </p:nvSpPr>
          <p:spPr>
            <a:xfrm>
              <a:off x="1159798" y="4906383"/>
              <a:ext cx="112888" cy="112888"/>
            </a:xfrm>
            <a:prstGeom prst="rect">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1337974-0E2F-8BA4-64F4-A0FA7D3BF249}"/>
                </a:ext>
              </a:extLst>
            </p:cNvPr>
            <p:cNvSpPr txBox="1"/>
            <p:nvPr/>
          </p:nvSpPr>
          <p:spPr>
            <a:xfrm>
              <a:off x="1253873" y="4601141"/>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a:t>
              </a:r>
              <a:endParaRPr lang="en-US" dirty="0">
                <a:solidFill>
                  <a:schemeClr val="tx1">
                    <a:lumMod val="75000"/>
                    <a:lumOff val="25000"/>
                  </a:schemeClr>
                </a:solidFill>
              </a:endParaRPr>
            </a:p>
          </p:txBody>
        </p:sp>
      </p:grpSp>
    </p:spTree>
    <p:extLst>
      <p:ext uri="{BB962C8B-B14F-4D97-AF65-F5344CB8AC3E}">
        <p14:creationId xmlns:p14="http://schemas.microsoft.com/office/powerpoint/2010/main" val="135877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Accuracy Assessment </a:t>
            </a:r>
            <a:endParaRPr lang="en-US">
              <a:solidFill>
                <a:srgbClr val="000000"/>
              </a:solidFill>
              <a:latin typeface="Calibri Light" panose="020F0302020204030204"/>
              <a:cs typeface="Calibri Light" panose="020F0302020204030204"/>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1556563" y="3755659"/>
            <a:ext cx="4256612" cy="29363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000" dirty="0">
              <a:solidFill>
                <a:schemeClr val="tx1">
                  <a:lumMod val="75000"/>
                  <a:lumOff val="25000"/>
                </a:schemeClr>
              </a:solidFill>
              <a:latin typeface="Century Gothic"/>
              <a:cs typeface="Calibri"/>
            </a:endParaRP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 accuracy of classifier </a:t>
            </a:r>
            <a:endParaRPr lang="en-US" dirty="0">
              <a:solidFill>
                <a:schemeClr val="tx1">
                  <a:lumMod val="75000"/>
                  <a:lumOff val="25000"/>
                </a:schemeClr>
              </a:solidFill>
              <a:cs typeface="Calibri"/>
            </a:endParaRP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Overall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User's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Producer's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Kappa coefficient</a:t>
            </a:r>
          </a:p>
          <a:p>
            <a:pPr marL="800100" lvl="1">
              <a:lnSpc>
                <a:spcPct val="100000"/>
              </a:lnSpc>
              <a:spcBef>
                <a:spcPts val="0"/>
              </a:spcBef>
              <a:spcAft>
                <a:spcPts val="600"/>
              </a:spcAft>
              <a:buClr>
                <a:srgbClr val="4DAEB3"/>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a:p>
            <a:pPr marL="457200" lvl="1" indent="0">
              <a:lnSpc>
                <a:spcPct val="100000"/>
              </a:lnSpc>
              <a:spcBef>
                <a:spcPts val="0"/>
              </a:spcBef>
              <a:spcAft>
                <a:spcPts val="600"/>
              </a:spcAft>
              <a:buClr>
                <a:srgbClr val="4DAEB3"/>
              </a:buClr>
              <a:buNone/>
            </a:pPr>
            <a:endParaRPr lang="en-US" sz="1400" dirty="0">
              <a:solidFill>
                <a:schemeClr val="tx1">
                  <a:lumMod val="75000"/>
                  <a:lumOff val="25000"/>
                </a:schemeClr>
              </a:solidFill>
              <a:latin typeface="Century Gothic"/>
            </a:endParaRPr>
          </a:p>
          <a:p>
            <a:pPr marL="1257300" lvl="2">
              <a:lnSpc>
                <a:spcPct val="100000"/>
              </a:lnSpc>
              <a:spcBef>
                <a:spcPts val="0"/>
              </a:spcBef>
              <a:spcAft>
                <a:spcPts val="600"/>
              </a:spcAft>
              <a:buClr>
                <a:srgbClr val="4DAEB3"/>
              </a:buClr>
              <a:buFont typeface="Webdings" panose="05030102010509060703" pitchFamily="18" charset="2"/>
              <a:buChar char="4"/>
            </a:pPr>
            <a:endParaRPr lang="en-US" sz="1000" dirty="0">
              <a:solidFill>
                <a:schemeClr val="tx1">
                  <a:lumMod val="75000"/>
                  <a:lumOff val="25000"/>
                </a:schemeClr>
              </a:solidFill>
              <a:latin typeface="Century Gothic"/>
            </a:endParaRPr>
          </a:p>
        </p:txBody>
      </p:sp>
      <p:pic>
        <p:nvPicPr>
          <p:cNvPr id="8" name="Picture 13">
            <a:extLst>
              <a:ext uri="{FF2B5EF4-FFF2-40B4-BE49-F238E27FC236}">
                <a16:creationId xmlns:a16="http://schemas.microsoft.com/office/drawing/2014/main" id="{CACBD3D0-A631-3867-3791-6C29D5A0C86C}"/>
              </a:ext>
            </a:extLst>
          </p:cNvPr>
          <p:cNvPicPr>
            <a:picLocks noChangeAspect="1"/>
          </p:cNvPicPr>
          <p:nvPr/>
        </p:nvPicPr>
        <p:blipFill rotWithShape="1">
          <a:blip r:embed="rId3"/>
          <a:srcRect l="4692" t="5119" r="11731" b="25960"/>
          <a:stretch/>
        </p:blipFill>
        <p:spPr>
          <a:xfrm>
            <a:off x="210229" y="2089070"/>
            <a:ext cx="6953001" cy="1390051"/>
          </a:xfrm>
          <a:prstGeom prst="rect">
            <a:avLst/>
          </a:prstGeom>
        </p:spPr>
      </p:pic>
      <p:sp>
        <p:nvSpPr>
          <p:cNvPr id="9" name="TextBox 8">
            <a:extLst>
              <a:ext uri="{FF2B5EF4-FFF2-40B4-BE49-F238E27FC236}">
                <a16:creationId xmlns:a16="http://schemas.microsoft.com/office/drawing/2014/main" id="{79B25CB4-00D5-3D0D-7BF6-9D36EB2B9CBF}"/>
              </a:ext>
            </a:extLst>
          </p:cNvPr>
          <p:cNvSpPr txBox="1"/>
          <p:nvPr/>
        </p:nvSpPr>
        <p:spPr>
          <a:xfrm>
            <a:off x="310444" y="1206309"/>
            <a:ext cx="9699976"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75000"/>
                    <a:lumOff val="25000"/>
                  </a:schemeClr>
                </a:solidFill>
                <a:latin typeface="Century Gothic"/>
                <a:ea typeface="+mn-lt"/>
                <a:cs typeface="+mn-lt"/>
              </a:rPr>
              <a:t>We compared our land classification tool to a VIIRS floodwater fraction dataset from the same month. </a:t>
            </a:r>
            <a:endParaRPr lang="en-US" sz="2400" dirty="0">
              <a:solidFill>
                <a:schemeClr val="tx1">
                  <a:lumMod val="75000"/>
                  <a:lumOff val="25000"/>
                </a:schemeClr>
              </a:solidFill>
              <a:latin typeface="Calibri" panose="020F0502020204030204"/>
              <a:ea typeface="+mn-lt"/>
              <a:cs typeface="+mn-lt"/>
            </a:endParaRPr>
          </a:p>
          <a:p>
            <a:pPr>
              <a:spcAft>
                <a:spcPts val="600"/>
              </a:spcAft>
            </a:pPr>
            <a:endParaRPr lang="en-US" sz="2400"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B04096E3-8887-8511-6B64-AFA10A5E5B7C}"/>
              </a:ext>
            </a:extLst>
          </p:cNvPr>
          <p:cNvSpPr txBox="1"/>
          <p:nvPr/>
        </p:nvSpPr>
        <p:spPr>
          <a:xfrm>
            <a:off x="207646" y="3485619"/>
            <a:ext cx="61207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chemeClr val="tx1">
                    <a:lumMod val="75000"/>
                    <a:lumOff val="25000"/>
                  </a:schemeClr>
                </a:solidFill>
                <a:latin typeface="Century Gothic"/>
              </a:rPr>
              <a:t>Floodwater Fraction product from Downs, et al. 2023</a:t>
            </a:r>
            <a:endParaRPr lang="en-US" sz="1600" i="1" dirty="0">
              <a:solidFill>
                <a:schemeClr val="tx1">
                  <a:lumMod val="75000"/>
                  <a:lumOff val="25000"/>
                </a:schemeClr>
              </a:solidFill>
              <a:cs typeface="Calibri"/>
            </a:endParaRPr>
          </a:p>
        </p:txBody>
      </p:sp>
      <p:graphicFrame>
        <p:nvGraphicFramePr>
          <p:cNvPr id="3" name="Table 4">
            <a:extLst>
              <a:ext uri="{FF2B5EF4-FFF2-40B4-BE49-F238E27FC236}">
                <a16:creationId xmlns:a16="http://schemas.microsoft.com/office/drawing/2014/main" id="{DBBFE8C6-C700-194A-9147-5661B85F1641}"/>
              </a:ext>
            </a:extLst>
          </p:cNvPr>
          <p:cNvGraphicFramePr>
            <a:graphicFrameLocks noGrp="1"/>
          </p:cNvGraphicFramePr>
          <p:nvPr>
            <p:extLst>
              <p:ext uri="{D42A27DB-BD31-4B8C-83A1-F6EECF244321}">
                <p14:modId xmlns:p14="http://schemas.microsoft.com/office/powerpoint/2010/main" val="3139929931"/>
              </p:ext>
            </p:extLst>
          </p:nvPr>
        </p:nvGraphicFramePr>
        <p:xfrm>
          <a:off x="7694090" y="2839181"/>
          <a:ext cx="4256610" cy="2936370"/>
        </p:xfrm>
        <a:graphic>
          <a:graphicData uri="http://schemas.openxmlformats.org/drawingml/2006/table">
            <a:tbl>
              <a:tblPr firstRow="1" bandRow="1">
                <a:tableStyleId>{5940675A-B579-460E-94D1-54222C63F5DA}</a:tableStyleId>
              </a:tblPr>
              <a:tblGrid>
                <a:gridCol w="1418870">
                  <a:extLst>
                    <a:ext uri="{9D8B030D-6E8A-4147-A177-3AD203B41FA5}">
                      <a16:colId xmlns:a16="http://schemas.microsoft.com/office/drawing/2014/main" val="3795329461"/>
                    </a:ext>
                  </a:extLst>
                </a:gridCol>
                <a:gridCol w="1418870">
                  <a:extLst>
                    <a:ext uri="{9D8B030D-6E8A-4147-A177-3AD203B41FA5}">
                      <a16:colId xmlns:a16="http://schemas.microsoft.com/office/drawing/2014/main" val="2953058110"/>
                    </a:ext>
                  </a:extLst>
                </a:gridCol>
                <a:gridCol w="1418870">
                  <a:extLst>
                    <a:ext uri="{9D8B030D-6E8A-4147-A177-3AD203B41FA5}">
                      <a16:colId xmlns:a16="http://schemas.microsoft.com/office/drawing/2014/main" val="857070956"/>
                    </a:ext>
                  </a:extLst>
                </a:gridCol>
              </a:tblGrid>
              <a:tr h="538256">
                <a:tc>
                  <a:txBody>
                    <a:bodyPr/>
                    <a:lstStyle/>
                    <a:p>
                      <a:pPr algn="ctr"/>
                      <a:endParaRPr lang="en-US" sz="2000" b="1" dirty="0">
                        <a:solidFill>
                          <a:srgbClr val="40404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404040"/>
                          </a:solidFill>
                          <a:latin typeface="Century Gothic" panose="020B0502020202020204" pitchFamily="34" charset="0"/>
                        </a:rPr>
                        <a:t>Positive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404040"/>
                          </a:solidFill>
                          <a:latin typeface="Century Gothic" panose="020B0502020202020204" pitchFamily="34" charset="0"/>
                        </a:rPr>
                        <a:t>Negative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7971444"/>
                  </a:ext>
                </a:extLst>
              </a:tr>
              <a:tr h="1199057">
                <a:tc>
                  <a:txBody>
                    <a:bodyPr/>
                    <a:lstStyle/>
                    <a:p>
                      <a:pPr algn="ctr"/>
                      <a:r>
                        <a:rPr lang="en-US" sz="2000" b="1" dirty="0">
                          <a:solidFill>
                            <a:srgbClr val="404040"/>
                          </a:solidFill>
                          <a:latin typeface="Century Gothic" panose="020B0502020202020204" pitchFamily="34" charset="0"/>
                        </a:rPr>
                        <a:t>Positive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404040"/>
                          </a:solidFill>
                          <a:latin typeface="Century Gothic" panose="020B0502020202020204" pitchFamily="34" charset="0"/>
                        </a:rPr>
                        <a:t>True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944A">
                        <a:alpha val="69804"/>
                      </a:srgbClr>
                    </a:solidFill>
                  </a:tcPr>
                </a:tc>
                <a:tc>
                  <a:txBody>
                    <a:bodyPr/>
                    <a:lstStyle/>
                    <a:p>
                      <a:pPr algn="ctr"/>
                      <a:r>
                        <a:rPr lang="en-US" sz="2000" dirty="0">
                          <a:solidFill>
                            <a:srgbClr val="404040"/>
                          </a:solidFill>
                          <a:latin typeface="Century Gothic" panose="020B0502020202020204" pitchFamily="34" charset="0"/>
                        </a:rPr>
                        <a:t>False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alpha val="50196"/>
                      </a:srgbClr>
                    </a:solidFill>
                  </a:tcPr>
                </a:tc>
                <a:extLst>
                  <a:ext uri="{0D108BD9-81ED-4DB2-BD59-A6C34878D82A}">
                    <a16:rowId xmlns:a16="http://schemas.microsoft.com/office/drawing/2014/main" val="3056867913"/>
                  </a:ext>
                </a:extLst>
              </a:tr>
              <a:tr h="1199057">
                <a:tc>
                  <a:txBody>
                    <a:bodyPr/>
                    <a:lstStyle/>
                    <a:p>
                      <a:pPr algn="ctr"/>
                      <a:r>
                        <a:rPr lang="en-US" sz="2000" b="1" dirty="0">
                          <a:solidFill>
                            <a:srgbClr val="404040"/>
                          </a:solidFill>
                          <a:latin typeface="Century Gothic" panose="020B0502020202020204" pitchFamily="34" charset="0"/>
                        </a:rPr>
                        <a:t>Negative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404040"/>
                          </a:solidFill>
                          <a:latin typeface="Century Gothic" panose="020B0502020202020204" pitchFamily="34" charset="0"/>
                        </a:rPr>
                        <a:t>False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alpha val="50196"/>
                      </a:srgbClr>
                    </a:solidFill>
                  </a:tcPr>
                </a:tc>
                <a:tc>
                  <a:txBody>
                    <a:bodyPr/>
                    <a:lstStyle/>
                    <a:p>
                      <a:pPr algn="ctr"/>
                      <a:r>
                        <a:rPr lang="en-US" sz="2000" dirty="0">
                          <a:solidFill>
                            <a:srgbClr val="404040"/>
                          </a:solidFill>
                          <a:latin typeface="Century Gothic" panose="020B0502020202020204" pitchFamily="34" charset="0"/>
                        </a:rPr>
                        <a:t>True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944A">
                        <a:alpha val="69804"/>
                      </a:srgbClr>
                    </a:solidFill>
                  </a:tcPr>
                </a:tc>
                <a:extLst>
                  <a:ext uri="{0D108BD9-81ED-4DB2-BD59-A6C34878D82A}">
                    <a16:rowId xmlns:a16="http://schemas.microsoft.com/office/drawing/2014/main" val="56823381"/>
                  </a:ext>
                </a:extLst>
              </a:tr>
            </a:tbl>
          </a:graphicData>
        </a:graphic>
      </p:graphicFrame>
      <p:sp>
        <p:nvSpPr>
          <p:cNvPr id="5" name="TextBox 4">
            <a:extLst>
              <a:ext uri="{FF2B5EF4-FFF2-40B4-BE49-F238E27FC236}">
                <a16:creationId xmlns:a16="http://schemas.microsoft.com/office/drawing/2014/main" id="{30B1C7C4-C904-3341-8643-A37CA17521A6}"/>
              </a:ext>
            </a:extLst>
          </p:cNvPr>
          <p:cNvSpPr txBox="1"/>
          <p:nvPr/>
        </p:nvSpPr>
        <p:spPr>
          <a:xfrm>
            <a:off x="9822395" y="2394872"/>
            <a:ext cx="1340432" cy="523220"/>
          </a:xfrm>
          <a:prstGeom prst="rect">
            <a:avLst/>
          </a:prstGeom>
          <a:noFill/>
        </p:spPr>
        <p:txBody>
          <a:bodyPr wrap="none" rtlCol="0">
            <a:spAutoFit/>
          </a:bodyPr>
          <a:lstStyle/>
          <a:p>
            <a:r>
              <a:rPr lang="en-US" sz="2800" b="1" i="1" dirty="0">
                <a:solidFill>
                  <a:srgbClr val="404040"/>
                </a:solidFill>
                <a:latin typeface="Century Gothic" panose="020B0502020202020204" pitchFamily="34" charset="0"/>
              </a:rPr>
              <a:t>Actual</a:t>
            </a:r>
          </a:p>
        </p:txBody>
      </p:sp>
      <p:sp>
        <p:nvSpPr>
          <p:cNvPr id="10" name="TextBox 9">
            <a:extLst>
              <a:ext uri="{FF2B5EF4-FFF2-40B4-BE49-F238E27FC236}">
                <a16:creationId xmlns:a16="http://schemas.microsoft.com/office/drawing/2014/main" id="{E718DCA4-FE18-214D-ADB9-CDF99C228C68}"/>
              </a:ext>
            </a:extLst>
          </p:cNvPr>
          <p:cNvSpPr txBox="1"/>
          <p:nvPr/>
        </p:nvSpPr>
        <p:spPr>
          <a:xfrm rot="16200000">
            <a:off x="6528708" y="4388631"/>
            <a:ext cx="1856598" cy="523220"/>
          </a:xfrm>
          <a:prstGeom prst="rect">
            <a:avLst/>
          </a:prstGeom>
          <a:noFill/>
        </p:spPr>
        <p:txBody>
          <a:bodyPr wrap="none" rtlCol="0">
            <a:spAutoFit/>
          </a:bodyPr>
          <a:lstStyle/>
          <a:p>
            <a:r>
              <a:rPr lang="en-US" sz="2800" b="1" i="1" dirty="0">
                <a:solidFill>
                  <a:srgbClr val="404040"/>
                </a:solidFill>
                <a:latin typeface="Century Gothic" panose="020B0502020202020204" pitchFamily="34" charset="0"/>
              </a:rPr>
              <a:t>Predicted</a:t>
            </a:r>
          </a:p>
        </p:txBody>
      </p:sp>
    </p:spTree>
    <p:extLst>
      <p:ext uri="{BB962C8B-B14F-4D97-AF65-F5344CB8AC3E}">
        <p14:creationId xmlns:p14="http://schemas.microsoft.com/office/powerpoint/2010/main" val="2883148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Interactive Script</a:t>
            </a:r>
            <a:endParaRPr lang="en-US">
              <a:solidFill>
                <a:srgbClr val="000000"/>
              </a:solidFill>
              <a:latin typeface="Calibri Light" panose="020F0302020204030204"/>
              <a:cs typeface="Calibri Light" panose="020F0302020204030204"/>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513024" y="1451205"/>
            <a:ext cx="4939476" cy="6347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Users can select region of interest and date range</a:t>
            </a:r>
            <a:endParaRPr lang="en-US"/>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pic>
        <p:nvPicPr>
          <p:cNvPr id="3" name="Picture 3" descr="Map&#10;&#10;Description automatically generated">
            <a:extLst>
              <a:ext uri="{FF2B5EF4-FFF2-40B4-BE49-F238E27FC236}">
                <a16:creationId xmlns:a16="http://schemas.microsoft.com/office/drawing/2014/main" id="{27B33591-7BFB-B4E9-6C64-D6910F6EF9D1}"/>
              </a:ext>
            </a:extLst>
          </p:cNvPr>
          <p:cNvPicPr>
            <a:picLocks noChangeAspect="1"/>
          </p:cNvPicPr>
          <p:nvPr/>
        </p:nvPicPr>
        <p:blipFill>
          <a:blip r:embed="rId3"/>
          <a:stretch>
            <a:fillRect/>
          </a:stretch>
        </p:blipFill>
        <p:spPr>
          <a:xfrm>
            <a:off x="158451" y="2084594"/>
            <a:ext cx="5669132" cy="3388491"/>
          </a:xfrm>
          <a:prstGeom prst="rect">
            <a:avLst/>
          </a:prstGeom>
        </p:spPr>
      </p:pic>
      <p:pic>
        <p:nvPicPr>
          <p:cNvPr id="4" name="Picture 4" descr="Graphical user interface, text, application, chat or text message&#10;&#10;Description automatically generated">
            <a:extLst>
              <a:ext uri="{FF2B5EF4-FFF2-40B4-BE49-F238E27FC236}">
                <a16:creationId xmlns:a16="http://schemas.microsoft.com/office/drawing/2014/main" id="{F3B5FE1F-3DFC-24A6-A3F3-2FA31CE58D0B}"/>
              </a:ext>
            </a:extLst>
          </p:cNvPr>
          <p:cNvPicPr>
            <a:picLocks noChangeAspect="1"/>
          </p:cNvPicPr>
          <p:nvPr/>
        </p:nvPicPr>
        <p:blipFill>
          <a:blip r:embed="rId4"/>
          <a:stretch>
            <a:fillRect/>
          </a:stretch>
        </p:blipFill>
        <p:spPr>
          <a:xfrm>
            <a:off x="4790612" y="2812936"/>
            <a:ext cx="1308625" cy="1540718"/>
          </a:xfrm>
          <a:prstGeom prst="rect">
            <a:avLst/>
          </a:prstGeom>
        </p:spPr>
      </p:pic>
      <p:pic>
        <p:nvPicPr>
          <p:cNvPr id="5" name="Picture 6" descr="A picture containing text, sign, old&#10;&#10;Description automatically generated">
            <a:extLst>
              <a:ext uri="{FF2B5EF4-FFF2-40B4-BE49-F238E27FC236}">
                <a16:creationId xmlns:a16="http://schemas.microsoft.com/office/drawing/2014/main" id="{15B9BB54-4E1A-6315-171F-88B680348F0C}"/>
              </a:ext>
            </a:extLst>
          </p:cNvPr>
          <p:cNvPicPr>
            <a:picLocks noChangeAspect="1"/>
          </p:cNvPicPr>
          <p:nvPr/>
        </p:nvPicPr>
        <p:blipFill>
          <a:blip r:embed="rId5"/>
          <a:stretch>
            <a:fillRect/>
          </a:stretch>
        </p:blipFill>
        <p:spPr>
          <a:xfrm>
            <a:off x="6296025" y="2087838"/>
            <a:ext cx="5610225" cy="3387174"/>
          </a:xfrm>
          <a:prstGeom prst="rect">
            <a:avLst/>
          </a:prstGeom>
        </p:spPr>
      </p:pic>
      <p:sp>
        <p:nvSpPr>
          <p:cNvPr id="7" name="Text Placeholder 5">
            <a:extLst>
              <a:ext uri="{FF2B5EF4-FFF2-40B4-BE49-F238E27FC236}">
                <a16:creationId xmlns:a16="http://schemas.microsoft.com/office/drawing/2014/main" id="{C047D6DE-B909-986C-7FD5-5E4EE596D056}"/>
              </a:ext>
            </a:extLst>
          </p:cNvPr>
          <p:cNvSpPr txBox="1">
            <a:spLocks/>
          </p:cNvSpPr>
          <p:nvPr/>
        </p:nvSpPr>
        <p:spPr>
          <a:xfrm>
            <a:off x="6294699" y="1441679"/>
            <a:ext cx="4949001" cy="11300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Utilizes embedded Folium map to display and inspect imagery </a:t>
            </a:r>
            <a:endParaRPr lang="en-US">
              <a:solidFill>
                <a:schemeClr val="tx1">
                  <a:lumMod val="75000"/>
                  <a:lumOff val="25000"/>
                </a:schemeClr>
              </a:solidFill>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Tree>
    <p:extLst>
      <p:ext uri="{BB962C8B-B14F-4D97-AF65-F5344CB8AC3E}">
        <p14:creationId xmlns:p14="http://schemas.microsoft.com/office/powerpoint/2010/main" val="1471752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98276" cy="53884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cs typeface="Calibri Light" panose="020F0302020204030204"/>
              </a:rPr>
              <a:t>Addressing Uncertainties </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407921" y="1048948"/>
            <a:ext cx="11377134" cy="45288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Sentinel-1 C-SAR is less effective in the presence of tree canopy</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Overlapping ranges for different classes </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Limited accuracy of inundated vegetation class in Dynamic World</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GEE is a proprietary software and may not remain free</a:t>
            </a:r>
          </a:p>
        </p:txBody>
      </p:sp>
    </p:spTree>
    <p:extLst>
      <p:ext uri="{BB962C8B-B14F-4D97-AF65-F5344CB8AC3E}">
        <p14:creationId xmlns:p14="http://schemas.microsoft.com/office/powerpoint/2010/main" val="190690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98276" cy="53884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cs typeface="Calibri Light" panose="020F0302020204030204"/>
              </a:rPr>
              <a:t>Future Work</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407921" y="1048949"/>
            <a:ext cx="11377134" cy="411072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Integrate with NISAR imagery on GEE </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alibri"/>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Automated thresholding from histograms</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Continued development and use by DEVELOP projects</a:t>
            </a:r>
            <a:endParaRPr lang="en-US" sz="2400" dirty="0">
              <a:solidFill>
                <a:schemeClr val="tx1">
                  <a:lumMod val="75000"/>
                  <a:lumOff val="25000"/>
                </a:schemeClr>
              </a:solidFill>
              <a:cs typeface="Calibri"/>
            </a:endParaRPr>
          </a:p>
        </p:txBody>
      </p:sp>
    </p:spTree>
    <p:extLst>
      <p:ext uri="{BB962C8B-B14F-4D97-AF65-F5344CB8AC3E}">
        <p14:creationId xmlns:p14="http://schemas.microsoft.com/office/powerpoint/2010/main" val="294407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Conclusions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513024" y="1086356"/>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571500" lvl="1" indent="0">
              <a:lnSpc>
                <a:spcPct val="100000"/>
              </a:lnSpc>
              <a:spcBef>
                <a:spcPts val="0"/>
              </a:spcBef>
              <a:spcAft>
                <a:spcPts val="600"/>
              </a:spcAft>
              <a:buClr>
                <a:srgbClr val="4DAEB3"/>
              </a:buClr>
              <a:buNone/>
            </a:pPr>
            <a:endParaRPr lang="en-US" sz="1400">
              <a:solidFill>
                <a:srgbClr val="404040"/>
              </a:solidFill>
              <a:latin typeface="Century Gothic"/>
            </a:endParaRPr>
          </a:p>
          <a:p>
            <a:pPr marL="457200" lvl="1" indent="0">
              <a:lnSpc>
                <a:spcPct val="100000"/>
              </a:lnSpc>
              <a:spcBef>
                <a:spcPts val="0"/>
              </a:spcBef>
              <a:spcAft>
                <a:spcPts val="600"/>
              </a:spcAft>
              <a:buClr>
                <a:srgbClr val="4DAEB3"/>
              </a:buClr>
              <a:buNone/>
            </a:pPr>
            <a:endParaRPr lang="en-US" sz="1400">
              <a:solidFill>
                <a:srgbClr val="404040"/>
              </a:solidFill>
              <a:latin typeface="Century Gothic"/>
            </a:endParaRPr>
          </a:p>
        </p:txBody>
      </p:sp>
      <p:sp>
        <p:nvSpPr>
          <p:cNvPr id="16" name="TextBox 15">
            <a:extLst>
              <a:ext uri="{FF2B5EF4-FFF2-40B4-BE49-F238E27FC236}">
                <a16:creationId xmlns:a16="http://schemas.microsoft.com/office/drawing/2014/main" id="{19A8D995-CD06-CB73-76C6-596FB483EA1B}"/>
              </a:ext>
            </a:extLst>
          </p:cNvPr>
          <p:cNvSpPr txBox="1"/>
          <p:nvPr/>
        </p:nvSpPr>
        <p:spPr>
          <a:xfrm>
            <a:off x="667678" y="1086713"/>
            <a:ext cx="11108303" cy="1200329"/>
          </a:xfrm>
          <a:prstGeom prst="rect">
            <a:avLst/>
          </a:prstGeom>
          <a:solidFill>
            <a:srgbClr val="4DAEB3">
              <a:alpha val="1490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tx1">
                    <a:lumMod val="75000"/>
                    <a:lumOff val="25000"/>
                  </a:schemeClr>
                </a:solidFill>
                <a:latin typeface="Century Gothic"/>
                <a:ea typeface="+mn-lt"/>
                <a:cs typeface="+mn-lt"/>
              </a:rPr>
              <a:t>Developed user-friendly tool for regional wetland inundation assessment</a:t>
            </a:r>
            <a:endParaRPr lang="en-US" sz="3600" dirty="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47CB40F9-B07C-5668-99A5-7268667EA309}"/>
              </a:ext>
            </a:extLst>
          </p:cNvPr>
          <p:cNvSpPr txBox="1"/>
          <p:nvPr/>
        </p:nvSpPr>
        <p:spPr>
          <a:xfrm>
            <a:off x="513024" y="2855271"/>
            <a:ext cx="339451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Contributed to a dense time series used for detecting wetlands, a particularly important application during rainy seasons </a:t>
            </a:r>
          </a:p>
        </p:txBody>
      </p:sp>
      <p:sp>
        <p:nvSpPr>
          <p:cNvPr id="21" name="TextBox 20">
            <a:extLst>
              <a:ext uri="{FF2B5EF4-FFF2-40B4-BE49-F238E27FC236}">
                <a16:creationId xmlns:a16="http://schemas.microsoft.com/office/drawing/2014/main" id="{61D54E3D-A88C-3A26-66A5-1C270A2E0044}"/>
              </a:ext>
            </a:extLst>
          </p:cNvPr>
          <p:cNvSpPr txBox="1"/>
          <p:nvPr/>
        </p:nvSpPr>
        <p:spPr>
          <a:xfrm>
            <a:off x="4591680" y="3337920"/>
            <a:ext cx="32762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Created an open-source tool for potential Sentinel-1 and NISAR data fusion</a:t>
            </a:r>
            <a:endParaRPr lang="en-US" sz="24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id="{2FA05D6D-3DA5-8BC1-CB73-069B35533A99}"/>
              </a:ext>
            </a:extLst>
          </p:cNvPr>
          <p:cNvSpPr txBox="1"/>
          <p:nvPr/>
        </p:nvSpPr>
        <p:spPr>
          <a:xfrm>
            <a:off x="8621799" y="3039937"/>
            <a:ext cx="30571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Promoted the use of Python API which increases accessibility and data analysis capacity</a:t>
            </a:r>
            <a:endParaRPr lang="en-US" dirty="0">
              <a:solidFill>
                <a:schemeClr val="tx1">
                  <a:lumMod val="75000"/>
                  <a:lumOff val="25000"/>
                </a:schemeClr>
              </a:solidFill>
            </a:endParaRPr>
          </a:p>
        </p:txBody>
      </p:sp>
      <p:cxnSp>
        <p:nvCxnSpPr>
          <p:cNvPr id="25" name="Straight Arrow Connector 24">
            <a:extLst>
              <a:ext uri="{FF2B5EF4-FFF2-40B4-BE49-F238E27FC236}">
                <a16:creationId xmlns:a16="http://schemas.microsoft.com/office/drawing/2014/main" id="{D2B9BA48-CFA2-3523-CA74-7D2F1E9BE8A6}"/>
              </a:ext>
            </a:extLst>
          </p:cNvPr>
          <p:cNvCxnSpPr/>
          <p:nvPr/>
        </p:nvCxnSpPr>
        <p:spPr>
          <a:xfrm>
            <a:off x="4322749" y="2499203"/>
            <a:ext cx="8629" cy="4206815"/>
          </a:xfrm>
          <a:prstGeom prst="straightConnector1">
            <a:avLst/>
          </a:prstGeom>
          <a:ln w="57150">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61688F1-A77D-C6B4-2CE8-3B05DCF5BDE6}"/>
              </a:ext>
            </a:extLst>
          </p:cNvPr>
          <p:cNvCxnSpPr/>
          <p:nvPr/>
        </p:nvCxnSpPr>
        <p:spPr>
          <a:xfrm>
            <a:off x="8224673" y="2482269"/>
            <a:ext cx="8629" cy="4206815"/>
          </a:xfrm>
          <a:prstGeom prst="straightConnector1">
            <a:avLst/>
          </a:prstGeom>
          <a:ln w="5715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4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2811A0FF-2B10-8C5A-DCA5-BC4DE080ECCA}"/>
              </a:ext>
            </a:extLst>
          </p:cNvPr>
          <p:cNvSpPr txBox="1"/>
          <p:nvPr/>
        </p:nvSpPr>
        <p:spPr>
          <a:xfrm>
            <a:off x="297385" y="1872280"/>
            <a:ext cx="11127563"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Science Advisors </a:t>
            </a:r>
            <a:r>
              <a:rPr lang="en-US" sz="2400" dirty="0">
                <a:solidFill>
                  <a:schemeClr val="tx1">
                    <a:lumMod val="75000"/>
                    <a:lumOff val="25000"/>
                  </a:schemeClr>
                </a:solidFill>
                <a:latin typeface="Century Gothic"/>
              </a:rPr>
              <a:t>D</a:t>
            </a:r>
            <a:r>
              <a:rPr lang="en-US" sz="2400" dirty="0">
                <a:solidFill>
                  <a:schemeClr val="tx1">
                    <a:lumMod val="75000"/>
                    <a:lumOff val="25000"/>
                  </a:schemeClr>
                </a:solidFill>
                <a:latin typeface="Century Gothic"/>
                <a:ea typeface="+mn-lt"/>
                <a:cs typeface="+mn-lt"/>
              </a:rPr>
              <a:t>r. Bruce Chapman (NASA Jet Propulsion Laboratory)</a:t>
            </a:r>
            <a:endParaRPr lang="en-US" sz="2400" dirty="0">
              <a:solidFill>
                <a:schemeClr val="tx1">
                  <a:lumMod val="75000"/>
                  <a:lumOff val="25000"/>
                </a:schemeClr>
              </a:solidFill>
              <a:latin typeface="Century Gothic"/>
            </a:endParaRPr>
          </a:p>
          <a:p>
            <a:r>
              <a:rPr lang="en-US" sz="2400" dirty="0">
                <a:solidFill>
                  <a:schemeClr val="tx1">
                    <a:lumMod val="75000"/>
                    <a:lumOff val="25000"/>
                  </a:schemeClr>
                </a:solidFill>
                <a:latin typeface="Century Gothic"/>
                <a:cs typeface="Calibri"/>
              </a:rPr>
              <a:t>                                    Benjamin Holt (NASA Jet Propulsion Laboratory)</a:t>
            </a:r>
            <a:endParaRPr lang="en-US" sz="2400" b="1" dirty="0">
              <a:solidFill>
                <a:schemeClr val="tx1">
                  <a:lumMod val="75000"/>
                  <a:lumOff val="25000"/>
                </a:schemeClr>
              </a:solidFill>
              <a:latin typeface="Century Gothic"/>
            </a:endParaRPr>
          </a:p>
        </p:txBody>
      </p:sp>
      <p:sp>
        <p:nvSpPr>
          <p:cNvPr id="8" name="TextBox 5">
            <a:extLst>
              <a:ext uri="{FF2B5EF4-FFF2-40B4-BE49-F238E27FC236}">
                <a16:creationId xmlns:a16="http://schemas.microsoft.com/office/drawing/2014/main" id="{96245F9C-D83E-8EFF-E41D-A924FAB018B7}"/>
              </a:ext>
            </a:extLst>
          </p:cNvPr>
          <p:cNvSpPr txBox="1"/>
          <p:nvPr/>
        </p:nvSpPr>
        <p:spPr>
          <a:xfrm>
            <a:off x="297384" y="3821903"/>
            <a:ext cx="844832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Past Contributors </a:t>
            </a:r>
            <a:r>
              <a:rPr lang="en-US" sz="2400" dirty="0">
                <a:solidFill>
                  <a:schemeClr val="tx1">
                    <a:lumMod val="75000"/>
                    <a:lumOff val="25000"/>
                  </a:schemeClr>
                </a:solidFill>
                <a:latin typeface="Century Gothic"/>
              </a:rPr>
              <a:t>WET 2.0 DEVELOP team</a:t>
            </a:r>
          </a:p>
        </p:txBody>
      </p:sp>
      <p:sp>
        <p:nvSpPr>
          <p:cNvPr id="11" name="TextBox 8">
            <a:extLst>
              <a:ext uri="{FF2B5EF4-FFF2-40B4-BE49-F238E27FC236}">
                <a16:creationId xmlns:a16="http://schemas.microsoft.com/office/drawing/2014/main" id="{439D2D2F-D274-C84B-118E-7A909272DD81}"/>
              </a:ext>
            </a:extLst>
          </p:cNvPr>
          <p:cNvSpPr txBox="1"/>
          <p:nvPr/>
        </p:nvSpPr>
        <p:spPr>
          <a:xfrm>
            <a:off x="0" y="6212351"/>
            <a:ext cx="12191999" cy="10310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lvl="0" algn="ctr">
              <a:spcAft>
                <a:spcPts val="600"/>
              </a:spcAft>
              <a:defRPr/>
            </a:pPr>
            <a:r>
              <a:rPr lang="en-US" sz="1050" dirty="0">
                <a:solidFill>
                  <a:schemeClr val="tx1">
                    <a:lumMod val="75000"/>
                    <a:lumOff val="25000"/>
                  </a:schemeClr>
                </a:solidFill>
                <a:latin typeface="Century Gothic" panose="020B0502020202020204" pitchFamily="34" charset="0"/>
              </a:rPr>
              <a:t>This material contains modified Copernicus Sentinel data (2016-2019), processed by ESA. </a:t>
            </a:r>
          </a:p>
          <a:p>
            <a:pPr lvl="0">
              <a:spcAft>
                <a:spcPts val="600"/>
              </a:spcAft>
              <a:defRPr/>
            </a:pPr>
            <a:endParaRPr lang="en-US" sz="2200" dirty="0">
              <a:solidFill>
                <a:prstClr val="black">
                  <a:lumMod val="75000"/>
                  <a:lumOff val="25000"/>
                </a:prstClr>
              </a:solidFill>
              <a:latin typeface="Century Gothic" panose="020B0502020202020204" pitchFamily="34" charset="0"/>
            </a:endParaRPr>
          </a:p>
          <a:p>
            <a:endParaRPr lang="en-US" dirty="0"/>
          </a:p>
        </p:txBody>
      </p:sp>
      <p:sp>
        <p:nvSpPr>
          <p:cNvPr id="12" name="TextBox 3">
            <a:extLst>
              <a:ext uri="{FF2B5EF4-FFF2-40B4-BE49-F238E27FC236}">
                <a16:creationId xmlns:a16="http://schemas.microsoft.com/office/drawing/2014/main" id="{5C53A675-7898-5E68-5A86-32D8BA76987B}"/>
              </a:ext>
            </a:extLst>
          </p:cNvPr>
          <p:cNvSpPr txBox="1"/>
          <p:nvPr/>
        </p:nvSpPr>
        <p:spPr>
          <a:xfrm>
            <a:off x="297385" y="3002142"/>
            <a:ext cx="11127563"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Node Fellow </a:t>
            </a:r>
            <a:r>
              <a:rPr lang="en-US" sz="2400" dirty="0">
                <a:solidFill>
                  <a:schemeClr val="tx1">
                    <a:lumMod val="75000"/>
                    <a:lumOff val="25000"/>
                  </a:schemeClr>
                </a:solidFill>
                <a:latin typeface="Century Gothic"/>
              </a:rPr>
              <a:t>Michael </a:t>
            </a:r>
            <a:r>
              <a:rPr lang="en-US" sz="2400" dirty="0" err="1">
                <a:solidFill>
                  <a:schemeClr val="tx1">
                    <a:lumMod val="75000"/>
                    <a:lumOff val="25000"/>
                  </a:schemeClr>
                </a:solidFill>
                <a:latin typeface="Century Gothic"/>
              </a:rPr>
              <a:t>Pazmino</a:t>
            </a:r>
            <a:endParaRPr lang="en-US" sz="2400" dirty="0">
              <a:solidFill>
                <a:schemeClr val="tx1">
                  <a:lumMod val="75000"/>
                  <a:lumOff val="25000"/>
                </a:schemeClr>
              </a:solidFill>
              <a:latin typeface="Century Gothic"/>
            </a:endParaRPr>
          </a:p>
        </p:txBody>
      </p:sp>
      <p:sp>
        <p:nvSpPr>
          <p:cNvPr id="13" name="TextBox 5">
            <a:extLst>
              <a:ext uri="{FF2B5EF4-FFF2-40B4-BE49-F238E27FC236}">
                <a16:creationId xmlns:a16="http://schemas.microsoft.com/office/drawing/2014/main" id="{BD654484-A92D-D415-1F85-C3FBD202E9A5}"/>
              </a:ext>
            </a:extLst>
          </p:cNvPr>
          <p:cNvSpPr txBox="1"/>
          <p:nvPr/>
        </p:nvSpPr>
        <p:spPr>
          <a:xfrm>
            <a:off x="297384" y="4583902"/>
            <a:ext cx="844832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Additional Thanks </a:t>
            </a:r>
            <a:r>
              <a:rPr lang="en-US" sz="2400" dirty="0">
                <a:solidFill>
                  <a:schemeClr val="tx1">
                    <a:lumMod val="75000"/>
                    <a:lumOff val="25000"/>
                  </a:schemeClr>
                </a:solidFill>
                <a:latin typeface="Century Gothic"/>
              </a:rPr>
              <a:t>Brandi Downs et al. (2023) </a:t>
            </a:r>
            <a:endParaRPr lang="en-US" dirty="0">
              <a:solidFill>
                <a:schemeClr val="tx1">
                  <a:lumMod val="75000"/>
                  <a:lumOff val="25000"/>
                </a:schemeClr>
              </a:solidFill>
            </a:endParaRPr>
          </a:p>
        </p:txBody>
      </p:sp>
    </p:spTree>
    <p:extLst>
      <p:ext uri="{BB962C8B-B14F-4D97-AF65-F5344CB8AC3E}">
        <p14:creationId xmlns:p14="http://schemas.microsoft.com/office/powerpoint/2010/main" val="91409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319278-BB64-093B-583B-9B53AC295F06}"/>
              </a:ext>
            </a:extLst>
          </p:cNvPr>
          <p:cNvSpPr/>
          <p:nvPr/>
        </p:nvSpPr>
        <p:spPr>
          <a:xfrm>
            <a:off x="1635588" y="1126970"/>
            <a:ext cx="8920823" cy="1143483"/>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Wetland Ecosystems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1406987" y="1202607"/>
            <a:ext cx="8920823" cy="99221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4DAEB3"/>
              </a:buClr>
              <a:buNone/>
            </a:pPr>
            <a:r>
              <a:rPr lang="en-US" sz="2600" b="1" dirty="0">
                <a:solidFill>
                  <a:schemeClr val="tx1">
                    <a:lumMod val="75000"/>
                    <a:lumOff val="25000"/>
                  </a:schemeClr>
                </a:solidFill>
                <a:latin typeface="Century Gothic"/>
                <a:cs typeface="Calibri" panose="020F0502020204030204"/>
              </a:rPr>
              <a:t>Year-round </a:t>
            </a:r>
            <a:r>
              <a:rPr lang="en-US" sz="2600" dirty="0">
                <a:solidFill>
                  <a:schemeClr val="tx1">
                    <a:lumMod val="75000"/>
                    <a:lumOff val="25000"/>
                  </a:schemeClr>
                </a:solidFill>
                <a:latin typeface="Century Gothic"/>
                <a:cs typeface="Calibri" panose="020F0502020204030204"/>
              </a:rPr>
              <a:t>or </a:t>
            </a:r>
            <a:r>
              <a:rPr lang="en-US" sz="2600" b="1" dirty="0">
                <a:solidFill>
                  <a:srgbClr val="404040"/>
                </a:solidFill>
                <a:latin typeface="Century Gothic"/>
                <a:cs typeface="Calibri" panose="020F0502020204030204"/>
              </a:rPr>
              <a:t>seasonally</a:t>
            </a:r>
            <a:r>
              <a:rPr lang="en-US" sz="2600" b="1" dirty="0">
                <a:solidFill>
                  <a:schemeClr val="tx1">
                    <a:lumMod val="75000"/>
                    <a:lumOff val="25000"/>
                  </a:schemeClr>
                </a:solidFill>
                <a:latin typeface="Century Gothic"/>
                <a:cs typeface="Calibri" panose="020F0502020204030204"/>
              </a:rPr>
              <a:t> wet transition zones</a:t>
            </a:r>
            <a:r>
              <a:rPr lang="en-US" sz="2600" dirty="0">
                <a:solidFill>
                  <a:schemeClr val="tx1">
                    <a:lumMod val="75000"/>
                    <a:lumOff val="25000"/>
                  </a:schemeClr>
                </a:solidFill>
                <a:latin typeface="Century Gothic"/>
                <a:cs typeface="Calibri" panose="020F0502020204030204"/>
              </a:rPr>
              <a:t> between land and water</a:t>
            </a:r>
            <a:r>
              <a:rPr lang="en-US" sz="2600" b="1" dirty="0">
                <a:solidFill>
                  <a:schemeClr val="tx1">
                    <a:lumMod val="75000"/>
                    <a:lumOff val="25000"/>
                  </a:schemeClr>
                </a:solidFill>
                <a:latin typeface="Century Gothic"/>
                <a:cs typeface="Calibri" panose="020F0502020204030204"/>
              </a:rPr>
              <a:t> </a:t>
            </a:r>
            <a:endParaRPr lang="en-US" sz="2600" b="1" dirty="0">
              <a:solidFill>
                <a:schemeClr val="tx1">
                  <a:lumMod val="75000"/>
                  <a:lumOff val="25000"/>
                </a:schemeClr>
              </a:solidFill>
              <a:latin typeface="Century Gothic"/>
              <a:ea typeface="Calibri" panose="020F0502020204030204"/>
              <a:cs typeface="Calibri" panose="020F0502020204030204"/>
            </a:endParaRPr>
          </a:p>
        </p:txBody>
      </p:sp>
      <p:sp>
        <p:nvSpPr>
          <p:cNvPr id="7" name="Rectangle 6">
            <a:extLst>
              <a:ext uri="{FF2B5EF4-FFF2-40B4-BE49-F238E27FC236}">
                <a16:creationId xmlns:a16="http://schemas.microsoft.com/office/drawing/2014/main" id="{89869821-C270-CE3E-D35D-7B65DDCAD330}"/>
              </a:ext>
            </a:extLst>
          </p:cNvPr>
          <p:cNvSpPr/>
          <p:nvPr/>
        </p:nvSpPr>
        <p:spPr>
          <a:xfrm>
            <a:off x="608231" y="2543174"/>
            <a:ext cx="4306669" cy="3576059"/>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6">
            <a:extLst>
              <a:ext uri="{FF2B5EF4-FFF2-40B4-BE49-F238E27FC236}">
                <a16:creationId xmlns:a16="http://schemas.microsoft.com/office/drawing/2014/main" id="{20314F43-0A15-AC14-FC7A-7C7ECEA01C64}"/>
              </a:ext>
            </a:extLst>
          </p:cNvPr>
          <p:cNvSpPr txBox="1"/>
          <p:nvPr/>
        </p:nvSpPr>
        <p:spPr>
          <a:xfrm>
            <a:off x="608231" y="2730544"/>
            <a:ext cx="3473559"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404040"/>
                </a:solidFill>
                <a:latin typeface="Century Gothic"/>
              </a:rPr>
              <a:t>Ecosystem Functions</a:t>
            </a:r>
          </a:p>
        </p:txBody>
      </p:sp>
      <p:sp>
        <p:nvSpPr>
          <p:cNvPr id="10" name="TextBox 7">
            <a:extLst>
              <a:ext uri="{FF2B5EF4-FFF2-40B4-BE49-F238E27FC236}">
                <a16:creationId xmlns:a16="http://schemas.microsoft.com/office/drawing/2014/main" id="{3194120C-6523-BB09-F1FB-AD2BC1BCB39B}"/>
              </a:ext>
            </a:extLst>
          </p:cNvPr>
          <p:cNvSpPr txBox="1"/>
          <p:nvPr/>
        </p:nvSpPr>
        <p:spPr>
          <a:xfrm>
            <a:off x="1249822" y="3415455"/>
            <a:ext cx="3531892" cy="20159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800"/>
              </a:spcAft>
              <a:buFont typeface="Webdings" panose="05030102010509060703" pitchFamily="18" charset="2"/>
              <a:buChar char="4"/>
            </a:pPr>
            <a:r>
              <a:rPr lang="en-US" sz="2000" dirty="0">
                <a:solidFill>
                  <a:srgbClr val="404040"/>
                </a:solidFill>
                <a:latin typeface="Century Gothic"/>
                <a:sym typeface="Webdings" panose="05030102010509060703" pitchFamily="18" charset="2"/>
              </a:rPr>
              <a:t>Water filtration</a:t>
            </a:r>
            <a:endParaRPr lang="en-US" sz="2000" dirty="0">
              <a:solidFill>
                <a:srgbClr val="404040"/>
              </a:solidFill>
              <a:latin typeface="Century Gothic"/>
            </a:endParaRPr>
          </a:p>
          <a:p>
            <a:pPr marL="285750" indent="-285750">
              <a:spcAft>
                <a:spcPts val="1800"/>
              </a:spcAft>
              <a:buFont typeface="Webdings" panose="05030102010509060703" pitchFamily="18" charset="2"/>
              <a:buChar char="4"/>
            </a:pPr>
            <a:r>
              <a:rPr lang="en-US" sz="2000" dirty="0">
                <a:solidFill>
                  <a:srgbClr val="404040"/>
                </a:solidFill>
                <a:latin typeface="Century Gothic"/>
              </a:rPr>
              <a:t>Flood mitigation</a:t>
            </a:r>
          </a:p>
          <a:p>
            <a:pPr marL="285750" indent="-285750">
              <a:spcAft>
                <a:spcPts val="1800"/>
              </a:spcAft>
              <a:buFont typeface="Webdings" panose="05030102010509060703" pitchFamily="18" charset="2"/>
              <a:buChar char="4"/>
            </a:pPr>
            <a:r>
              <a:rPr lang="en-US" sz="2000" dirty="0">
                <a:solidFill>
                  <a:srgbClr val="404040"/>
                </a:solidFill>
                <a:latin typeface="Century Gothic"/>
              </a:rPr>
              <a:t>Biodiversity </a:t>
            </a:r>
            <a:endParaRPr lang="en-US" sz="2000" dirty="0">
              <a:solidFill>
                <a:srgbClr val="404040"/>
              </a:solidFill>
              <a:latin typeface="Century Gothic" panose="020B0502020202020204" pitchFamily="34" charset="0"/>
            </a:endParaRPr>
          </a:p>
          <a:p>
            <a:pPr marL="285750" indent="-285750">
              <a:spcAft>
                <a:spcPts val="1800"/>
              </a:spcAft>
              <a:buFont typeface="Webdings" panose="05030102010509060703" pitchFamily="18" charset="2"/>
              <a:buChar char="4"/>
            </a:pPr>
            <a:r>
              <a:rPr lang="en-US" sz="2000" dirty="0">
                <a:solidFill>
                  <a:srgbClr val="404040"/>
                </a:solidFill>
                <a:latin typeface="Century Gothic"/>
              </a:rPr>
              <a:t>Carbon sequestration</a:t>
            </a:r>
            <a:endParaRPr lang="en-US" sz="2000" dirty="0">
              <a:solidFill>
                <a:srgbClr val="404040"/>
              </a:solidFill>
              <a:latin typeface="Century Gothic" panose="020B0502020202020204" pitchFamily="34" charset="0"/>
            </a:endParaRPr>
          </a:p>
        </p:txBody>
      </p:sp>
      <p:pic>
        <p:nvPicPr>
          <p:cNvPr id="5" name="Picture 4">
            <a:extLst>
              <a:ext uri="{FF2B5EF4-FFF2-40B4-BE49-F238E27FC236}">
                <a16:creationId xmlns:a16="http://schemas.microsoft.com/office/drawing/2014/main" id="{4D40F1A8-8EAC-407F-AC13-0660F544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74" y="2549477"/>
            <a:ext cx="5599621" cy="3569758"/>
          </a:xfrm>
          <a:prstGeom prst="rect">
            <a:avLst/>
          </a:prstGeom>
        </p:spPr>
      </p:pic>
      <p:sp>
        <p:nvSpPr>
          <p:cNvPr id="11" name="TextBox 10">
            <a:extLst>
              <a:ext uri="{FF2B5EF4-FFF2-40B4-BE49-F238E27FC236}">
                <a16:creationId xmlns:a16="http://schemas.microsoft.com/office/drawing/2014/main" id="{51BB1681-EA61-A446-92BA-C567CA6291E9}"/>
              </a:ext>
            </a:extLst>
          </p:cNvPr>
          <p:cNvSpPr txBox="1"/>
          <p:nvPr/>
        </p:nvSpPr>
        <p:spPr>
          <a:xfrm>
            <a:off x="0" y="6376600"/>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Credits: Abu </a:t>
            </a:r>
            <a:r>
              <a:rPr lang="en-US" sz="1200" dirty="0" err="1">
                <a:solidFill>
                  <a:srgbClr val="3F3F3F"/>
                </a:solidFill>
                <a:latin typeface="Century Gothic"/>
              </a:rPr>
              <a:t>Shawka</a:t>
            </a:r>
            <a:endParaRPr lang="en-US" sz="1200" dirty="0">
              <a:latin typeface="Century Gothic"/>
            </a:endParaRPr>
          </a:p>
        </p:txBody>
      </p:sp>
    </p:spTree>
    <p:extLst>
      <p:ext uri="{BB962C8B-B14F-4D97-AF65-F5344CB8AC3E}">
        <p14:creationId xmlns:p14="http://schemas.microsoft.com/office/powerpoint/2010/main" val="417742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Research Opportunities</a:t>
            </a:r>
            <a:endParaRPr lang="en-US"/>
          </a:p>
        </p:txBody>
      </p:sp>
      <p:pic>
        <p:nvPicPr>
          <p:cNvPr id="4" name="Graphic 13" descr="Satellite with solid fill">
            <a:extLst>
              <a:ext uri="{FF2B5EF4-FFF2-40B4-BE49-F238E27FC236}">
                <a16:creationId xmlns:a16="http://schemas.microsoft.com/office/drawing/2014/main" id="{08DCD8B0-D979-49DF-1ADB-4A5E08555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1205" y="2197955"/>
            <a:ext cx="916379" cy="909781"/>
          </a:xfrm>
          <a:prstGeom prst="rect">
            <a:avLst/>
          </a:prstGeom>
        </p:spPr>
      </p:pic>
      <p:pic>
        <p:nvPicPr>
          <p:cNvPr id="7" name="Picture 7">
            <a:extLst>
              <a:ext uri="{FF2B5EF4-FFF2-40B4-BE49-F238E27FC236}">
                <a16:creationId xmlns:a16="http://schemas.microsoft.com/office/drawing/2014/main" id="{43854595-56BD-ABCC-3FCD-8E00ACD49C73}"/>
              </a:ext>
            </a:extLst>
          </p:cNvPr>
          <p:cNvPicPr>
            <a:picLocks noChangeAspect="1"/>
          </p:cNvPicPr>
          <p:nvPr/>
        </p:nvPicPr>
        <p:blipFill>
          <a:blip r:embed="rId5"/>
          <a:stretch>
            <a:fillRect/>
          </a:stretch>
        </p:blipFill>
        <p:spPr>
          <a:xfrm>
            <a:off x="7677793" y="4403136"/>
            <a:ext cx="2743200" cy="1371600"/>
          </a:xfrm>
          <a:prstGeom prst="rect">
            <a:avLst/>
          </a:prstGeom>
        </p:spPr>
      </p:pic>
      <p:pic>
        <p:nvPicPr>
          <p:cNvPr id="8" name="Picture 8" descr="Logo&#10;&#10;Description automatically generated">
            <a:extLst>
              <a:ext uri="{FF2B5EF4-FFF2-40B4-BE49-F238E27FC236}">
                <a16:creationId xmlns:a16="http://schemas.microsoft.com/office/drawing/2014/main" id="{1B06EE86-14E0-E762-4CE7-6934D3F4F8FF}"/>
              </a:ext>
            </a:extLst>
          </p:cNvPr>
          <p:cNvPicPr>
            <a:picLocks noChangeAspect="1"/>
          </p:cNvPicPr>
          <p:nvPr/>
        </p:nvPicPr>
        <p:blipFill>
          <a:blip r:embed="rId6"/>
          <a:stretch>
            <a:fillRect/>
          </a:stretch>
        </p:blipFill>
        <p:spPr>
          <a:xfrm>
            <a:off x="8101721" y="3429000"/>
            <a:ext cx="1727200" cy="867059"/>
          </a:xfrm>
          <a:prstGeom prst="rect">
            <a:avLst/>
          </a:prstGeom>
        </p:spPr>
      </p:pic>
      <p:sp>
        <p:nvSpPr>
          <p:cNvPr id="11" name="Text Placeholder 5">
            <a:extLst>
              <a:ext uri="{FF2B5EF4-FFF2-40B4-BE49-F238E27FC236}">
                <a16:creationId xmlns:a16="http://schemas.microsoft.com/office/drawing/2014/main" id="{79377A24-0B71-E8B8-507A-A5C3C087FCA1}"/>
              </a:ext>
            </a:extLst>
          </p:cNvPr>
          <p:cNvSpPr txBox="1">
            <a:spLocks/>
          </p:cNvSpPr>
          <p:nvPr/>
        </p:nvSpPr>
        <p:spPr>
          <a:xfrm>
            <a:off x="513024" y="1232130"/>
            <a:ext cx="8018213" cy="40038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404040"/>
                </a:solidFill>
                <a:latin typeface="Century Gothic"/>
                <a:ea typeface="+mn-lt"/>
                <a:cs typeface="+mn-lt"/>
              </a:rPr>
              <a:t>Wetland extent </a:t>
            </a:r>
            <a:r>
              <a:rPr lang="en-US" sz="2400" dirty="0">
                <a:solidFill>
                  <a:srgbClr val="404040"/>
                </a:solidFill>
                <a:latin typeface="Century Gothic"/>
                <a:ea typeface="+mn-lt"/>
                <a:cs typeface="+mn-lt"/>
              </a:rPr>
              <a:t>indicates seasonal wetland change and interannual trends</a:t>
            </a:r>
          </a:p>
          <a:p>
            <a:pPr marL="0" indent="0">
              <a:lnSpc>
                <a:spcPct val="100000"/>
              </a:lnSpc>
              <a:spcBef>
                <a:spcPts val="0"/>
              </a:spcBef>
              <a:spcAft>
                <a:spcPts val="600"/>
              </a:spcAft>
              <a:buClr>
                <a:srgbClr val="4DAEB3"/>
              </a:buClr>
              <a:buNone/>
            </a:pPr>
            <a:endParaRPr lang="en-US" sz="2400" dirty="0">
              <a:solidFill>
                <a:srgbClr val="404040"/>
              </a:solidFill>
              <a:latin typeface="Century Gothic"/>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rgbClr val="404040"/>
                </a:solidFill>
                <a:latin typeface="Century Gothic"/>
                <a:ea typeface="+mn-lt"/>
                <a:cs typeface="+mn-lt"/>
              </a:rPr>
              <a:t>Provide </a:t>
            </a:r>
            <a:r>
              <a:rPr lang="en-US" sz="2400" b="1" dirty="0">
                <a:solidFill>
                  <a:srgbClr val="404040"/>
                </a:solidFill>
                <a:latin typeface="Century Gothic"/>
                <a:ea typeface="+mn-lt"/>
                <a:cs typeface="+mn-lt"/>
              </a:rPr>
              <a:t>inexpensive, automated wetland monitoring</a:t>
            </a:r>
            <a:r>
              <a:rPr lang="en-US" sz="2400" dirty="0">
                <a:solidFill>
                  <a:srgbClr val="404040"/>
                </a:solidFill>
                <a:latin typeface="Century Gothic"/>
                <a:ea typeface="+mn-lt"/>
                <a:cs typeface="+mn-lt"/>
              </a:rPr>
              <a:t> to support management decisions</a:t>
            </a:r>
            <a:endParaRPr lang="en-US" sz="2400" dirty="0">
              <a:solidFill>
                <a:srgbClr val="404040"/>
              </a:solidFill>
              <a:latin typeface="Century Gothic"/>
              <a:ea typeface="Calibri"/>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404040"/>
              </a:solidFill>
              <a:latin typeface="Century Gothic"/>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rgbClr val="404040"/>
                </a:solidFill>
                <a:latin typeface="Century Gothic"/>
                <a:ea typeface="+mn-lt"/>
                <a:cs typeface="+mn-lt"/>
              </a:rPr>
              <a:t>Include processing steps for upcoming NISAR mission –</a:t>
            </a:r>
            <a:r>
              <a:rPr lang="en-US" sz="2400" b="1" dirty="0">
                <a:solidFill>
                  <a:srgbClr val="404040"/>
                </a:solidFill>
                <a:latin typeface="Century Gothic"/>
                <a:ea typeface="+mn-lt"/>
                <a:cs typeface="+mn-lt"/>
              </a:rPr>
              <a:t> functional tool for new, high-resolution imagery</a:t>
            </a:r>
            <a:r>
              <a:rPr lang="en-US" sz="2400" dirty="0">
                <a:solidFill>
                  <a:srgbClr val="404040"/>
                </a:solidFill>
                <a:latin typeface="Century Gothic"/>
                <a:ea typeface="+mn-lt"/>
                <a:cs typeface="+mn-lt"/>
              </a:rPr>
              <a:t> upon launch</a:t>
            </a:r>
            <a:endParaRPr lang="en-US" sz="2400" dirty="0">
              <a:solidFill>
                <a:srgbClr val="404040"/>
              </a:solidFill>
              <a:latin typeface="Century Gothic"/>
              <a:ea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sz="2400" dirty="0">
              <a:solidFill>
                <a:schemeClr val="tx1">
                  <a:lumMod val="75000"/>
                  <a:lumOff val="25000"/>
                </a:schemeClr>
              </a:solidFill>
              <a:latin typeface="Century Gothic"/>
              <a:ea typeface="Calibri" panose="020F0502020204030204"/>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b="1"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600" dirty="0">
              <a:solidFill>
                <a:schemeClr val="tx1">
                  <a:lumMod val="75000"/>
                  <a:lumOff val="25000"/>
                </a:schemeClr>
              </a:solidFill>
              <a:latin typeface="Century Gothic"/>
            </a:endParaRPr>
          </a:p>
        </p:txBody>
      </p:sp>
      <p:pic>
        <p:nvPicPr>
          <p:cNvPr id="3" name="Picture 5">
            <a:extLst>
              <a:ext uri="{FF2B5EF4-FFF2-40B4-BE49-F238E27FC236}">
                <a16:creationId xmlns:a16="http://schemas.microsoft.com/office/drawing/2014/main" id="{0F190E16-0B3A-2415-6429-A953B0C9199F}"/>
              </a:ext>
            </a:extLst>
          </p:cNvPr>
          <p:cNvPicPr>
            <a:picLocks noChangeAspect="1"/>
          </p:cNvPicPr>
          <p:nvPr/>
        </p:nvPicPr>
        <p:blipFill>
          <a:blip r:embed="rId7"/>
          <a:stretch>
            <a:fillRect/>
          </a:stretch>
        </p:blipFill>
        <p:spPr>
          <a:xfrm>
            <a:off x="8681321" y="1068130"/>
            <a:ext cx="736143" cy="736143"/>
          </a:xfrm>
          <a:prstGeom prst="rect">
            <a:avLst/>
          </a:prstGeom>
        </p:spPr>
      </p:pic>
      <p:sp>
        <p:nvSpPr>
          <p:cNvPr id="5" name="TextBox 4">
            <a:extLst>
              <a:ext uri="{FF2B5EF4-FFF2-40B4-BE49-F238E27FC236}">
                <a16:creationId xmlns:a16="http://schemas.microsoft.com/office/drawing/2014/main" id="{26D9721E-3992-4D5A-ACCC-373507DBAE4C}"/>
              </a:ext>
            </a:extLst>
          </p:cNvPr>
          <p:cNvSpPr txBox="1"/>
          <p:nvPr/>
        </p:nvSpPr>
        <p:spPr>
          <a:xfrm>
            <a:off x="266700" y="6384295"/>
            <a:ext cx="2215671"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Image Credit: </a:t>
            </a:r>
            <a:r>
              <a:rPr lang="en-US" sz="1100" dirty="0" err="1">
                <a:solidFill>
                  <a:schemeClr val="tx1">
                    <a:lumMod val="75000"/>
                    <a:lumOff val="25000"/>
                  </a:schemeClr>
                </a:solidFill>
                <a:latin typeface="Century Gothic" panose="020B0502020202020204" pitchFamily="34" charset="0"/>
              </a:rPr>
              <a:t>Mimihimi</a:t>
            </a:r>
            <a:r>
              <a:rPr lang="en-US" sz="1100" dirty="0">
                <a:solidFill>
                  <a:schemeClr val="tx1">
                    <a:lumMod val="75000"/>
                    <a:lumOff val="25000"/>
                  </a:schemeClr>
                </a:solidFill>
                <a:latin typeface="Century Gothic" panose="020B0502020202020204" pitchFamily="34" charset="0"/>
              </a:rPr>
              <a:t> Glyph</a:t>
            </a:r>
          </a:p>
        </p:txBody>
      </p:sp>
    </p:spTree>
    <p:extLst>
      <p:ext uri="{BB962C8B-B14F-4D97-AF65-F5344CB8AC3E}">
        <p14:creationId xmlns:p14="http://schemas.microsoft.com/office/powerpoint/2010/main" val="130183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71705" cy="10287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Research Opportunities: </a:t>
            </a:r>
            <a:r>
              <a:rPr lang="en-US" sz="4000" dirty="0">
                <a:solidFill>
                  <a:srgbClr val="4DAEB3"/>
                </a:solidFill>
                <a:latin typeface="Century Gothic"/>
              </a:rPr>
              <a:t>Synthetic Aperture Radar</a:t>
            </a:r>
            <a:endParaRPr lang="en-US" sz="4000" b="1" dirty="0">
              <a:solidFill>
                <a:srgbClr val="4DAEB3"/>
              </a:solidFill>
              <a:latin typeface="Century Gothic"/>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382397" y="5209046"/>
            <a:ext cx="11422712" cy="12026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dirty="0">
                <a:solidFill>
                  <a:schemeClr val="tx1">
                    <a:lumMod val="75000"/>
                    <a:lumOff val="25000"/>
                  </a:schemeClr>
                </a:solidFill>
                <a:latin typeface="Century Gothic"/>
                <a:ea typeface="+mn-lt"/>
                <a:cs typeface="+mn-lt"/>
              </a:rPr>
              <a:t>Calibrating SAR-based classification to optical products can fill in the gaps to create a dense time series of inundation products</a:t>
            </a:r>
            <a:endParaRPr lang="en-US" dirty="0">
              <a:solidFill>
                <a:schemeClr val="tx1">
                  <a:lumMod val="75000"/>
                  <a:lumOff val="25000"/>
                </a:schemeClr>
              </a:solidFill>
            </a:endParaRP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ea typeface="+mn-lt"/>
              <a:cs typeface="+mn-lt"/>
            </a:endParaRPr>
          </a:p>
        </p:txBody>
      </p:sp>
      <p:grpSp>
        <p:nvGrpSpPr>
          <p:cNvPr id="22" name="Group 21">
            <a:extLst>
              <a:ext uri="{FF2B5EF4-FFF2-40B4-BE49-F238E27FC236}">
                <a16:creationId xmlns:a16="http://schemas.microsoft.com/office/drawing/2014/main" id="{0288C0EC-2789-5F82-C51F-519EBACE0D20}"/>
              </a:ext>
            </a:extLst>
          </p:cNvPr>
          <p:cNvGrpSpPr/>
          <p:nvPr/>
        </p:nvGrpSpPr>
        <p:grpSpPr>
          <a:xfrm>
            <a:off x="2010230" y="1773083"/>
            <a:ext cx="3672182" cy="2726345"/>
            <a:chOff x="2329544" y="1032854"/>
            <a:chExt cx="3672182" cy="2726345"/>
          </a:xfrm>
        </p:grpSpPr>
        <p:sp>
          <p:nvSpPr>
            <p:cNvPr id="10" name="Oval 9">
              <a:extLst>
                <a:ext uri="{FF2B5EF4-FFF2-40B4-BE49-F238E27FC236}">
                  <a16:creationId xmlns:a16="http://schemas.microsoft.com/office/drawing/2014/main" id="{D9CE2F2D-335D-9D92-3952-ECB528A629D0}"/>
                </a:ext>
              </a:extLst>
            </p:cNvPr>
            <p:cNvSpPr/>
            <p:nvPr/>
          </p:nvSpPr>
          <p:spPr>
            <a:xfrm>
              <a:off x="2329544" y="2982686"/>
              <a:ext cx="3033484" cy="77651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3" descr="Satellite with solid fill">
              <a:extLst>
                <a:ext uri="{FF2B5EF4-FFF2-40B4-BE49-F238E27FC236}">
                  <a16:creationId xmlns:a16="http://schemas.microsoft.com/office/drawing/2014/main" id="{78EB5E7E-BCDF-E9B2-0F57-0D0F824D4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5383" y="1032854"/>
              <a:ext cx="856343" cy="856343"/>
            </a:xfrm>
            <a:prstGeom prst="rect">
              <a:avLst/>
            </a:prstGeom>
          </p:spPr>
        </p:pic>
        <p:pic>
          <p:nvPicPr>
            <p:cNvPr id="5" name="Graphic 6" descr="Cloud with solid fill">
              <a:extLst>
                <a:ext uri="{FF2B5EF4-FFF2-40B4-BE49-F238E27FC236}">
                  <a16:creationId xmlns:a16="http://schemas.microsoft.com/office/drawing/2014/main" id="{7437B2E7-A46B-BD37-6ED5-365225FFC9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571" y="1607457"/>
              <a:ext cx="1059543" cy="1095828"/>
            </a:xfrm>
            <a:prstGeom prst="rect">
              <a:avLst/>
            </a:prstGeom>
          </p:spPr>
        </p:pic>
        <p:pic>
          <p:nvPicPr>
            <p:cNvPr id="8" name="Graphic 7" descr="Fir tree with solid fill">
              <a:extLst>
                <a:ext uri="{FF2B5EF4-FFF2-40B4-BE49-F238E27FC236}">
                  <a16:creationId xmlns:a16="http://schemas.microsoft.com/office/drawing/2014/main" id="{DCE19290-7B61-D7D8-06CC-F314CF6B89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6400" y="2449285"/>
              <a:ext cx="754743" cy="740229"/>
            </a:xfrm>
            <a:prstGeom prst="rect">
              <a:avLst/>
            </a:prstGeom>
          </p:spPr>
        </p:pic>
        <p:pic>
          <p:nvPicPr>
            <p:cNvPr id="9" name="Graphic 7" descr="Fir tree with solid fill">
              <a:extLst>
                <a:ext uri="{FF2B5EF4-FFF2-40B4-BE49-F238E27FC236}">
                  <a16:creationId xmlns:a16="http://schemas.microsoft.com/office/drawing/2014/main" id="{9BFDD234-ECEF-1CEE-3694-9F88BA0884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685" y="2456543"/>
              <a:ext cx="1045028" cy="1045028"/>
            </a:xfrm>
            <a:prstGeom prst="rect">
              <a:avLst/>
            </a:prstGeom>
          </p:spPr>
        </p:pic>
        <p:pic>
          <p:nvPicPr>
            <p:cNvPr id="12" name="Graphic 6" descr="Cloud with solid fill">
              <a:extLst>
                <a:ext uri="{FF2B5EF4-FFF2-40B4-BE49-F238E27FC236}">
                  <a16:creationId xmlns:a16="http://schemas.microsoft.com/office/drawing/2014/main" id="{7A11519B-27BE-484A-BD2B-6583673158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6513" y="2202542"/>
              <a:ext cx="638629" cy="616858"/>
            </a:xfrm>
            <a:prstGeom prst="rect">
              <a:avLst/>
            </a:prstGeom>
          </p:spPr>
        </p:pic>
        <p:pic>
          <p:nvPicPr>
            <p:cNvPr id="11" name="Graphic 6" descr="Cloud with solid fill">
              <a:extLst>
                <a:ext uri="{FF2B5EF4-FFF2-40B4-BE49-F238E27FC236}">
                  <a16:creationId xmlns:a16="http://schemas.microsoft.com/office/drawing/2014/main" id="{329514A8-9C74-FA0A-5878-A5F77973D6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085" y="1992085"/>
              <a:ext cx="841829" cy="820058"/>
            </a:xfrm>
            <a:prstGeom prst="rect">
              <a:avLst/>
            </a:prstGeom>
          </p:spPr>
        </p:pic>
        <p:pic>
          <p:nvPicPr>
            <p:cNvPr id="7" name="Graphic 7" descr="Fir tree with solid fill">
              <a:extLst>
                <a:ext uri="{FF2B5EF4-FFF2-40B4-BE49-F238E27FC236}">
                  <a16:creationId xmlns:a16="http://schemas.microsoft.com/office/drawing/2014/main" id="{56B83134-8A3A-1FB7-080F-FD42C48416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4058" y="2456544"/>
              <a:ext cx="914400" cy="914400"/>
            </a:xfrm>
            <a:prstGeom prst="rect">
              <a:avLst/>
            </a:prstGeom>
          </p:spPr>
        </p:pic>
        <p:cxnSp>
          <p:nvCxnSpPr>
            <p:cNvPr id="13" name="Straight Arrow Connector 12">
              <a:extLst>
                <a:ext uri="{FF2B5EF4-FFF2-40B4-BE49-F238E27FC236}">
                  <a16:creationId xmlns:a16="http://schemas.microsoft.com/office/drawing/2014/main" id="{F8877A47-11DE-F810-633B-936215EC5DD1}"/>
                </a:ext>
              </a:extLst>
            </p:cNvPr>
            <p:cNvCxnSpPr/>
            <p:nvPr/>
          </p:nvCxnSpPr>
          <p:spPr>
            <a:xfrm flipH="1">
              <a:off x="4513943" y="1810659"/>
              <a:ext cx="747486" cy="1661884"/>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FF9BB1-D07F-C7BA-9B71-4D8C6933BCDB}"/>
                </a:ext>
              </a:extLst>
            </p:cNvPr>
            <p:cNvCxnSpPr>
              <a:cxnSpLocks/>
            </p:cNvCxnSpPr>
            <p:nvPr/>
          </p:nvCxnSpPr>
          <p:spPr>
            <a:xfrm flipH="1">
              <a:off x="3868057" y="1701802"/>
              <a:ext cx="1335315" cy="827313"/>
            </a:xfrm>
            <a:prstGeom prst="straightConnector1">
              <a:avLst/>
            </a:prstGeom>
            <a:ln w="57150">
              <a:solidFill>
                <a:schemeClr val="accent4">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D5F523-2DF1-E4B2-FF9B-ABED82C2AE5A}"/>
                </a:ext>
              </a:extLst>
            </p:cNvPr>
            <p:cNvCxnSpPr/>
            <p:nvPr/>
          </p:nvCxnSpPr>
          <p:spPr>
            <a:xfrm flipV="1">
              <a:off x="4606018" y="1808390"/>
              <a:ext cx="740229" cy="1647371"/>
            </a:xfrm>
            <a:prstGeom prst="straightConnector1">
              <a:avLst/>
            </a:prstGeom>
            <a:ln w="57150">
              <a:solidFill>
                <a:schemeClr val="accent4">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9FAEB5C-802F-0AFF-775F-348F67A56691}"/>
                </a:ext>
              </a:extLst>
            </p:cNvPr>
            <p:cNvCxnSpPr>
              <a:cxnSpLocks/>
            </p:cNvCxnSpPr>
            <p:nvPr/>
          </p:nvCxnSpPr>
          <p:spPr>
            <a:xfrm flipV="1">
              <a:off x="3952874" y="1750332"/>
              <a:ext cx="1335315" cy="805541"/>
            </a:xfrm>
            <a:prstGeom prst="straightConnector1">
              <a:avLst/>
            </a:prstGeom>
            <a:ln w="57150">
              <a:solidFill>
                <a:schemeClr val="accent4">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935AC8E4-C2F9-2820-0582-DAFA07989ECC}"/>
              </a:ext>
            </a:extLst>
          </p:cNvPr>
          <p:cNvSpPr txBox="1"/>
          <p:nvPr/>
        </p:nvSpPr>
        <p:spPr>
          <a:xfrm>
            <a:off x="7068457" y="1458685"/>
            <a:ext cx="3519714" cy="1193072"/>
          </a:xfrm>
          <a:prstGeom prst="rect">
            <a:avLst/>
          </a:prstGeom>
          <a:solidFill>
            <a:srgbClr val="4DAEB3">
              <a:alpha val="30000"/>
            </a:srgbClr>
          </a:solid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different surface types give off unique </a:t>
            </a:r>
            <a:r>
              <a:rPr lang="en-US" sz="2400" b="1" dirty="0">
                <a:solidFill>
                  <a:schemeClr val="tx1">
                    <a:lumMod val="75000"/>
                    <a:lumOff val="25000"/>
                  </a:schemeClr>
                </a:solidFill>
                <a:latin typeface="Century Gothic"/>
                <a:cs typeface="Calibri"/>
              </a:rPr>
              <a:t>backscatter</a:t>
            </a:r>
            <a:r>
              <a:rPr lang="en-US" sz="2400" dirty="0">
                <a:solidFill>
                  <a:schemeClr val="tx1">
                    <a:lumMod val="75000"/>
                    <a:lumOff val="25000"/>
                  </a:schemeClr>
                </a:solidFill>
                <a:latin typeface="Century Gothic"/>
                <a:cs typeface="Calibri"/>
              </a:rPr>
              <a:t> signals</a:t>
            </a:r>
          </a:p>
        </p:txBody>
      </p:sp>
      <p:sp>
        <p:nvSpPr>
          <p:cNvPr id="21" name="TextBox 20">
            <a:extLst>
              <a:ext uri="{FF2B5EF4-FFF2-40B4-BE49-F238E27FC236}">
                <a16:creationId xmlns:a16="http://schemas.microsoft.com/office/drawing/2014/main" id="{F2475410-C311-2203-C0F1-7F3525C83BF5}"/>
              </a:ext>
            </a:extLst>
          </p:cNvPr>
          <p:cNvSpPr txBox="1"/>
          <p:nvPr/>
        </p:nvSpPr>
        <p:spPr>
          <a:xfrm>
            <a:off x="7068456" y="2917370"/>
            <a:ext cx="3526971" cy="1569660"/>
          </a:xfrm>
          <a:prstGeom prst="rect">
            <a:avLst/>
          </a:prstGeom>
          <a:solidFill>
            <a:srgbClr val="4DAEB3">
              <a:alpha val="3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ea typeface="+mn-lt"/>
                <a:cs typeface="+mn-lt"/>
              </a:rPr>
              <a:t>not limited by</a:t>
            </a:r>
            <a:r>
              <a:rPr lang="en-US" sz="2400" b="1" dirty="0">
                <a:solidFill>
                  <a:schemeClr val="tx1">
                    <a:lumMod val="75000"/>
                    <a:lumOff val="25000"/>
                  </a:schemeClr>
                </a:solidFill>
                <a:latin typeface="Century Gothic"/>
                <a:ea typeface="+mn-lt"/>
                <a:cs typeface="+mn-lt"/>
              </a:rPr>
              <a:t> cloud cover</a:t>
            </a:r>
            <a:r>
              <a:rPr lang="en-US" sz="2400" dirty="0">
                <a:solidFill>
                  <a:schemeClr val="tx1">
                    <a:lumMod val="75000"/>
                    <a:lumOff val="25000"/>
                  </a:schemeClr>
                </a:solidFill>
                <a:latin typeface="Century Gothic"/>
                <a:ea typeface="+mn-lt"/>
                <a:cs typeface="+mn-lt"/>
              </a:rPr>
              <a:t> and </a:t>
            </a:r>
            <a:r>
              <a:rPr lang="en-US" sz="2400" b="1" dirty="0">
                <a:solidFill>
                  <a:schemeClr val="tx1">
                    <a:lumMod val="75000"/>
                    <a:lumOff val="25000"/>
                  </a:schemeClr>
                </a:solidFill>
                <a:latin typeface="Century Gothic"/>
                <a:ea typeface="+mn-lt"/>
                <a:cs typeface="+mn-lt"/>
              </a:rPr>
              <a:t>vegetation, </a:t>
            </a:r>
            <a:r>
              <a:rPr lang="en-US" sz="2400" dirty="0">
                <a:solidFill>
                  <a:schemeClr val="tx1">
                    <a:lumMod val="75000"/>
                    <a:lumOff val="25000"/>
                  </a:schemeClr>
                </a:solidFill>
                <a:latin typeface="Century Gothic"/>
                <a:ea typeface="+mn-lt"/>
                <a:cs typeface="+mn-lt"/>
              </a:rPr>
              <a:t>unlike optical imagery </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88408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Project Objectives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571500" lvl="1" indent="0">
              <a:lnSpc>
                <a:spcPct val="100000"/>
              </a:lnSpc>
              <a:spcBef>
                <a:spcPts val="0"/>
              </a:spcBef>
              <a:spcAft>
                <a:spcPts val="600"/>
              </a:spcAft>
              <a:buClr>
                <a:srgbClr val="4DAEB3"/>
              </a:buClr>
              <a:buNone/>
            </a:pPr>
            <a:endParaRPr lang="en-US" sz="1400">
              <a:solidFill>
                <a:srgbClr val="404040"/>
              </a:solidFill>
              <a:latin typeface="Century Gothic"/>
            </a:endParaRPr>
          </a:p>
          <a:p>
            <a:pPr marL="457200" lvl="1" indent="0">
              <a:lnSpc>
                <a:spcPct val="100000"/>
              </a:lnSpc>
              <a:spcBef>
                <a:spcPts val="0"/>
              </a:spcBef>
              <a:spcAft>
                <a:spcPts val="600"/>
              </a:spcAft>
              <a:buClr>
                <a:srgbClr val="4DAEB3"/>
              </a:buClr>
              <a:buNone/>
            </a:pPr>
            <a:endParaRPr lang="en-US" sz="1400">
              <a:solidFill>
                <a:srgbClr val="404040"/>
              </a:solidFill>
              <a:latin typeface="Century Gothic"/>
            </a:endParaRPr>
          </a:p>
        </p:txBody>
      </p:sp>
      <p:sp>
        <p:nvSpPr>
          <p:cNvPr id="4" name="Rectangle 3">
            <a:extLst>
              <a:ext uri="{FF2B5EF4-FFF2-40B4-BE49-F238E27FC236}">
                <a16:creationId xmlns:a16="http://schemas.microsoft.com/office/drawing/2014/main" id="{A0D93C8B-CA9A-97CB-B207-E0F8E4AEF43A}"/>
              </a:ext>
            </a:extLst>
          </p:cNvPr>
          <p:cNvSpPr/>
          <p:nvPr/>
        </p:nvSpPr>
        <p:spPr>
          <a:xfrm>
            <a:off x="1016000" y="1386300"/>
            <a:ext cx="3106056" cy="4298909"/>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D5E4DE-636C-C4D8-B698-3C8588403DBD}"/>
              </a:ext>
            </a:extLst>
          </p:cNvPr>
          <p:cNvSpPr txBox="1"/>
          <p:nvPr/>
        </p:nvSpPr>
        <p:spPr>
          <a:xfrm>
            <a:off x="1299029" y="1499260"/>
            <a:ext cx="25400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4040"/>
                </a:solidFill>
                <a:latin typeface="Century Gothic"/>
                <a:ea typeface="+mn-lt"/>
                <a:cs typeface="+mn-lt"/>
              </a:rPr>
              <a:t>Develop tool to </a:t>
            </a:r>
            <a:r>
              <a:rPr lang="en-US" sz="2400" b="1" dirty="0">
                <a:solidFill>
                  <a:srgbClr val="404040"/>
                </a:solidFill>
                <a:latin typeface="Century Gothic"/>
                <a:ea typeface="+mn-lt"/>
                <a:cs typeface="+mn-lt"/>
              </a:rPr>
              <a:t>quantify wetland extent</a:t>
            </a:r>
            <a:r>
              <a:rPr lang="en-US" sz="2400" dirty="0">
                <a:solidFill>
                  <a:srgbClr val="404040"/>
                </a:solidFill>
                <a:latin typeface="Century Gothic"/>
                <a:ea typeface="+mn-lt"/>
                <a:cs typeface="+mn-lt"/>
              </a:rPr>
              <a:t> on regional scales anywhere on Earth</a:t>
            </a:r>
            <a:endParaRPr lang="en-US" sz="2400" dirty="0">
              <a:solidFill>
                <a:srgbClr val="404040"/>
              </a:solidFill>
              <a:latin typeface="Century Gothic"/>
              <a:cs typeface="Calibri"/>
            </a:endParaRPr>
          </a:p>
        </p:txBody>
      </p:sp>
      <p:sp>
        <p:nvSpPr>
          <p:cNvPr id="8" name="Rectangle 7">
            <a:extLst>
              <a:ext uri="{FF2B5EF4-FFF2-40B4-BE49-F238E27FC236}">
                <a16:creationId xmlns:a16="http://schemas.microsoft.com/office/drawing/2014/main" id="{9911B247-6625-0786-539D-724BB7271DE3}"/>
              </a:ext>
            </a:extLst>
          </p:cNvPr>
          <p:cNvSpPr/>
          <p:nvPr/>
        </p:nvSpPr>
        <p:spPr>
          <a:xfrm>
            <a:off x="4470399" y="1386300"/>
            <a:ext cx="3106056" cy="4301780"/>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221703-790B-10BF-6359-09754867D9F5}"/>
              </a:ext>
            </a:extLst>
          </p:cNvPr>
          <p:cNvSpPr/>
          <p:nvPr/>
        </p:nvSpPr>
        <p:spPr>
          <a:xfrm>
            <a:off x="7968342" y="1386298"/>
            <a:ext cx="3106056" cy="4298018"/>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933B5F-7D1D-F4E2-8D09-0ED713BD7D02}"/>
              </a:ext>
            </a:extLst>
          </p:cNvPr>
          <p:cNvSpPr txBox="1"/>
          <p:nvPr/>
        </p:nvSpPr>
        <p:spPr>
          <a:xfrm>
            <a:off x="4753428" y="1494173"/>
            <a:ext cx="25400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ea typeface="+mn-lt"/>
                <a:cs typeface="+mn-lt"/>
              </a:rPr>
              <a:t>Create </a:t>
            </a:r>
            <a:r>
              <a:rPr lang="en-US" sz="2400" b="1" dirty="0">
                <a:solidFill>
                  <a:schemeClr val="tx1">
                    <a:lumMod val="75000"/>
                    <a:lumOff val="25000"/>
                  </a:schemeClr>
                </a:solidFill>
                <a:latin typeface="Century Gothic"/>
                <a:ea typeface="+mn-lt"/>
                <a:cs typeface="+mn-lt"/>
              </a:rPr>
              <a:t>user-friendly interface</a:t>
            </a:r>
            <a:r>
              <a:rPr lang="en-US" sz="2400" dirty="0">
                <a:solidFill>
                  <a:schemeClr val="tx1">
                    <a:lumMod val="75000"/>
                    <a:lumOff val="25000"/>
                  </a:schemeClr>
                </a:solidFill>
                <a:latin typeface="Century Gothic"/>
                <a:ea typeface="+mn-lt"/>
                <a:cs typeface="+mn-lt"/>
              </a:rPr>
              <a:t> for visualizing and analyzing wetland extent</a:t>
            </a:r>
            <a:endParaRPr lang="en-US" sz="2400"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2A32D1F1-D2DE-139F-5444-9031FC49D5F5}"/>
              </a:ext>
            </a:extLst>
          </p:cNvPr>
          <p:cNvSpPr txBox="1"/>
          <p:nvPr/>
        </p:nvSpPr>
        <p:spPr>
          <a:xfrm>
            <a:off x="8251370" y="1501564"/>
            <a:ext cx="25400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400">
                <a:solidFill>
                  <a:schemeClr val="tx1">
                    <a:lumMod val="75000"/>
                    <a:lumOff val="25000"/>
                  </a:schemeClr>
                </a:solidFill>
                <a:latin typeface="Century Gothic"/>
                <a:ea typeface="+mn-lt"/>
                <a:cs typeface="+mn-lt"/>
              </a:rPr>
              <a:t>Improve </a:t>
            </a:r>
            <a:r>
              <a:rPr lang="en-US" sz="2400" b="1">
                <a:solidFill>
                  <a:schemeClr val="tx1">
                    <a:lumMod val="75000"/>
                    <a:lumOff val="25000"/>
                  </a:schemeClr>
                </a:solidFill>
                <a:latin typeface="Century Gothic"/>
                <a:ea typeface="+mn-lt"/>
                <a:cs typeface="+mn-lt"/>
              </a:rPr>
              <a:t>remote sensing applications</a:t>
            </a:r>
            <a:r>
              <a:rPr lang="en-US" sz="2400">
                <a:solidFill>
                  <a:schemeClr val="tx1">
                    <a:lumMod val="75000"/>
                    <a:lumOff val="25000"/>
                  </a:schemeClr>
                </a:solidFill>
                <a:latin typeface="Century Gothic"/>
                <a:ea typeface="+mn-lt"/>
                <a:cs typeface="+mn-lt"/>
              </a:rPr>
              <a:t> for water resources using SAR</a:t>
            </a:r>
            <a:r>
              <a:rPr lang="en-US" sz="2400" b="1">
                <a:solidFill>
                  <a:schemeClr val="tx1">
                    <a:lumMod val="75000"/>
                    <a:lumOff val="25000"/>
                  </a:schemeClr>
                </a:solidFill>
                <a:latin typeface="Century Gothic"/>
                <a:ea typeface="+mn-lt"/>
                <a:cs typeface="+mn-lt"/>
              </a:rPr>
              <a:t> </a:t>
            </a:r>
            <a:r>
              <a:rPr lang="en-US" sz="2400">
                <a:solidFill>
                  <a:schemeClr val="tx1">
                    <a:lumMod val="75000"/>
                    <a:lumOff val="25000"/>
                  </a:schemeClr>
                </a:solidFill>
                <a:latin typeface="Century Gothic"/>
                <a:ea typeface="+mn-lt"/>
                <a:cs typeface="+mn-lt"/>
              </a:rPr>
              <a:t>sensors</a:t>
            </a:r>
            <a:endParaRPr lang="en-US" sz="2400">
              <a:solidFill>
                <a:schemeClr val="tx1">
                  <a:lumMod val="75000"/>
                  <a:lumOff val="25000"/>
                </a:schemeClr>
              </a:solidFill>
              <a:latin typeface="Century Gothic"/>
              <a:ea typeface="Calibri"/>
              <a:cs typeface="Calibri"/>
            </a:endParaRPr>
          </a:p>
        </p:txBody>
      </p:sp>
      <p:pic>
        <p:nvPicPr>
          <p:cNvPr id="3" name="Graphic 4" descr="Earth globe: Americas with solid fill">
            <a:extLst>
              <a:ext uri="{FF2B5EF4-FFF2-40B4-BE49-F238E27FC236}">
                <a16:creationId xmlns:a16="http://schemas.microsoft.com/office/drawing/2014/main" id="{1674A873-A816-53E4-90FF-7867DEE8C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3660" y="4449154"/>
            <a:ext cx="914400" cy="914400"/>
          </a:xfrm>
          <a:prstGeom prst="rect">
            <a:avLst/>
          </a:prstGeom>
        </p:spPr>
      </p:pic>
      <p:pic>
        <p:nvPicPr>
          <p:cNvPr id="13" name="Graphic 13" descr="Satellite with solid fill">
            <a:extLst>
              <a:ext uri="{FF2B5EF4-FFF2-40B4-BE49-F238E27FC236}">
                <a16:creationId xmlns:a16="http://schemas.microsoft.com/office/drawing/2014/main" id="{FEAF25CC-4788-D36B-59B6-65B172927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4239" y="4449154"/>
            <a:ext cx="914400" cy="914400"/>
          </a:xfrm>
          <a:prstGeom prst="rect">
            <a:avLst/>
          </a:prstGeom>
        </p:spPr>
      </p:pic>
      <p:pic>
        <p:nvPicPr>
          <p:cNvPr id="14" name="Graphic 14" descr="Ui Ux with solid fill">
            <a:extLst>
              <a:ext uri="{FF2B5EF4-FFF2-40B4-BE49-F238E27FC236}">
                <a16:creationId xmlns:a16="http://schemas.microsoft.com/office/drawing/2014/main" id="{1454087E-86C5-849F-EF1C-9B053618A9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7585" y="4449154"/>
            <a:ext cx="914400" cy="914400"/>
          </a:xfrm>
          <a:prstGeom prst="rect">
            <a:avLst/>
          </a:prstGeom>
        </p:spPr>
      </p:pic>
    </p:spTree>
    <p:extLst>
      <p:ext uri="{BB962C8B-B14F-4D97-AF65-F5344CB8AC3E}">
        <p14:creationId xmlns:p14="http://schemas.microsoft.com/office/powerpoint/2010/main" val="351601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527823"/>
            <a:ext cx="11928905" cy="48441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Why use Python API vs JavaScript Interface?</a:t>
            </a:r>
            <a:endParaRPr lang="en-US"/>
          </a:p>
        </p:txBody>
      </p:sp>
      <p:sp>
        <p:nvSpPr>
          <p:cNvPr id="9" name="Text Placeholder 5">
            <a:extLst>
              <a:ext uri="{FF2B5EF4-FFF2-40B4-BE49-F238E27FC236}">
                <a16:creationId xmlns:a16="http://schemas.microsoft.com/office/drawing/2014/main" id="{0F008C31-D6EE-77A6-2133-4EAA20C51023}"/>
              </a:ext>
            </a:extLst>
          </p:cNvPr>
          <p:cNvSpPr txBox="1">
            <a:spLocks/>
          </p:cNvSpPr>
          <p:nvPr/>
        </p:nvSpPr>
        <p:spPr>
          <a:xfrm>
            <a:off x="438261" y="1009334"/>
            <a:ext cx="9903781" cy="47578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32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3200" dirty="0">
                <a:solidFill>
                  <a:schemeClr val="tx1">
                    <a:lumMod val="75000"/>
                    <a:lumOff val="25000"/>
                  </a:schemeClr>
                </a:solidFill>
                <a:latin typeface="Century Gothic"/>
                <a:ea typeface="+mn-lt"/>
                <a:cs typeface="+mn-lt"/>
              </a:rPr>
              <a:t>Python API enables the best of both worlds in a user-friendly interface</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a:solidFill>
                  <a:schemeClr val="tx1">
                    <a:lumMod val="75000"/>
                    <a:lumOff val="25000"/>
                  </a:schemeClr>
                </a:solidFill>
                <a:latin typeface="Century Gothic"/>
                <a:ea typeface="+mn-lt"/>
                <a:cs typeface="+mn-lt"/>
              </a:rPr>
              <a:t>Python modules and software management</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a:solidFill>
                  <a:schemeClr val="tx1">
                    <a:lumMod val="75000"/>
                    <a:lumOff val="25000"/>
                  </a:schemeClr>
                </a:solidFill>
                <a:latin typeface="Century Gothic"/>
                <a:ea typeface="+mn-lt"/>
                <a:cs typeface="+mn-lt"/>
              </a:rPr>
              <a:t>GEE functions for data access and cloud computing </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err="1">
                <a:solidFill>
                  <a:schemeClr val="tx1">
                    <a:lumMod val="75000"/>
                    <a:lumOff val="25000"/>
                  </a:schemeClr>
                </a:solidFill>
                <a:latin typeface="Century Gothic"/>
                <a:ea typeface="+mn-lt"/>
                <a:cs typeface="+mn-lt"/>
              </a:rPr>
              <a:t>Jupyter</a:t>
            </a:r>
            <a:r>
              <a:rPr lang="en-US" sz="2800" dirty="0">
                <a:solidFill>
                  <a:schemeClr val="tx1">
                    <a:lumMod val="75000"/>
                    <a:lumOff val="25000"/>
                  </a:schemeClr>
                </a:solidFill>
                <a:latin typeface="Century Gothic"/>
                <a:ea typeface="+mn-lt"/>
                <a:cs typeface="+mn-lt"/>
              </a:rPr>
              <a:t> Notebook offers accessible to any users and promotes continuation of code development</a:t>
            </a:r>
            <a:endParaRPr lang="en-US" sz="2800" dirty="0">
              <a:solidFill>
                <a:schemeClr val="tx1">
                  <a:lumMod val="75000"/>
                  <a:lumOff val="25000"/>
                </a:schemeClr>
              </a:solidFill>
              <a:ea typeface="+mn-lt"/>
              <a:cs typeface="+mn-lt"/>
            </a:endParaRPr>
          </a:p>
        </p:txBody>
      </p:sp>
    </p:spTree>
    <p:extLst>
      <p:ext uri="{BB962C8B-B14F-4D97-AF65-F5344CB8AC3E}">
        <p14:creationId xmlns:p14="http://schemas.microsoft.com/office/powerpoint/2010/main" val="2078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3817BC-608C-4110-17ED-222D20F72F08}"/>
              </a:ext>
            </a:extLst>
          </p:cNvPr>
          <p:cNvSpPr/>
          <p:nvPr/>
        </p:nvSpPr>
        <p:spPr>
          <a:xfrm>
            <a:off x="8149459" y="1580217"/>
            <a:ext cx="3532992" cy="433197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319DD0-DE62-A91C-128D-EA7DC1266063}"/>
              </a:ext>
            </a:extLst>
          </p:cNvPr>
          <p:cNvSpPr/>
          <p:nvPr/>
        </p:nvSpPr>
        <p:spPr>
          <a:xfrm>
            <a:off x="4331988" y="1580217"/>
            <a:ext cx="3532992" cy="433197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5A5440-67BE-7595-F68A-E0481A249450}"/>
              </a:ext>
            </a:extLst>
          </p:cNvPr>
          <p:cNvSpPr/>
          <p:nvPr/>
        </p:nvSpPr>
        <p:spPr>
          <a:xfrm>
            <a:off x="514517" y="1572747"/>
            <a:ext cx="3525522" cy="433944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Intended Users</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516123" y="1793768"/>
            <a:ext cx="3521605" cy="10619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Future DEVELOP projects &amp; partners</a:t>
            </a:r>
            <a:endParaRPr lang="en-US">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b="1">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cs typeface="Calibri"/>
            </a:endParaRPr>
          </a:p>
        </p:txBody>
      </p:sp>
      <p:pic>
        <p:nvPicPr>
          <p:cNvPr id="7" name="Graphic 7" descr="Target Audience with solid fill">
            <a:extLst>
              <a:ext uri="{FF2B5EF4-FFF2-40B4-BE49-F238E27FC236}">
                <a16:creationId xmlns:a16="http://schemas.microsoft.com/office/drawing/2014/main" id="{3DE687D8-7809-A22B-3FD6-D5126DB60C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5421" y="3076849"/>
            <a:ext cx="2836993" cy="2828886"/>
          </a:xfrm>
          <a:prstGeom prst="rect">
            <a:avLst/>
          </a:prstGeom>
        </p:spPr>
      </p:pic>
      <p:sp>
        <p:nvSpPr>
          <p:cNvPr id="8" name="Text Placeholder 5">
            <a:extLst>
              <a:ext uri="{FF2B5EF4-FFF2-40B4-BE49-F238E27FC236}">
                <a16:creationId xmlns:a16="http://schemas.microsoft.com/office/drawing/2014/main" id="{F1146D4D-2570-5B8B-5882-6A533A2FFF08}"/>
              </a:ext>
            </a:extLst>
          </p:cNvPr>
          <p:cNvSpPr txBox="1">
            <a:spLocks/>
          </p:cNvSpPr>
          <p:nvPr/>
        </p:nvSpPr>
        <p:spPr>
          <a:xfrm>
            <a:off x="4729375" y="1771356"/>
            <a:ext cx="2752134" cy="1110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NASA science network</a:t>
            </a:r>
            <a:endParaRPr lang="en-US">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800" b="1">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9" name="Text Placeholder 5">
            <a:extLst>
              <a:ext uri="{FF2B5EF4-FFF2-40B4-BE49-F238E27FC236}">
                <a16:creationId xmlns:a16="http://schemas.microsoft.com/office/drawing/2014/main" id="{4763A52F-4C8E-3C5F-0B74-CCDE7AE9614C}"/>
              </a:ext>
            </a:extLst>
          </p:cNvPr>
          <p:cNvSpPr txBox="1">
            <a:spLocks/>
          </p:cNvSpPr>
          <p:nvPr/>
        </p:nvSpPr>
        <p:spPr>
          <a:xfrm>
            <a:off x="8294277" y="1769926"/>
            <a:ext cx="3214833" cy="19961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Public access to the script via GitHub</a:t>
            </a:r>
            <a:endParaRPr lang="en-US">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b="1">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cs typeface="Calibri"/>
            </a:endParaRPr>
          </a:p>
        </p:txBody>
      </p:sp>
      <p:pic>
        <p:nvPicPr>
          <p:cNvPr id="10" name="Picture 10" descr="Logo, icon&#10;&#10;Description automatically generated">
            <a:extLst>
              <a:ext uri="{FF2B5EF4-FFF2-40B4-BE49-F238E27FC236}">
                <a16:creationId xmlns:a16="http://schemas.microsoft.com/office/drawing/2014/main" id="{81DF0A2B-50BB-E9AC-A820-AB31CC576632}"/>
              </a:ext>
            </a:extLst>
          </p:cNvPr>
          <p:cNvPicPr>
            <a:picLocks noChangeAspect="1"/>
          </p:cNvPicPr>
          <p:nvPr/>
        </p:nvPicPr>
        <p:blipFill rotWithShape="1">
          <a:blip r:embed="rId5"/>
          <a:srcRect l="21091" t="1449" r="20591" b="362"/>
          <a:stretch/>
        </p:blipFill>
        <p:spPr>
          <a:xfrm>
            <a:off x="4674806" y="3284419"/>
            <a:ext cx="2857819" cy="2423604"/>
          </a:xfrm>
          <a:prstGeom prst="rect">
            <a:avLst/>
          </a:prstGeom>
        </p:spPr>
      </p:pic>
      <p:pic>
        <p:nvPicPr>
          <p:cNvPr id="17" name="Picture 17" descr="A picture containing text, device, meter&#10;&#10;Description automatically generated">
            <a:extLst>
              <a:ext uri="{FF2B5EF4-FFF2-40B4-BE49-F238E27FC236}">
                <a16:creationId xmlns:a16="http://schemas.microsoft.com/office/drawing/2014/main" id="{8B720176-235C-1A15-4A92-4D492C9F5365}"/>
              </a:ext>
            </a:extLst>
          </p:cNvPr>
          <p:cNvPicPr>
            <a:picLocks noChangeAspect="1"/>
          </p:cNvPicPr>
          <p:nvPr/>
        </p:nvPicPr>
        <p:blipFill>
          <a:blip r:embed="rId6"/>
          <a:stretch>
            <a:fillRect/>
          </a:stretch>
        </p:blipFill>
        <p:spPr>
          <a:xfrm>
            <a:off x="1265517" y="3431987"/>
            <a:ext cx="2011084" cy="2011084"/>
          </a:xfrm>
          <a:prstGeom prst="rect">
            <a:avLst/>
          </a:prstGeom>
        </p:spPr>
      </p:pic>
      <p:sp>
        <p:nvSpPr>
          <p:cNvPr id="19" name="TextBox 18">
            <a:extLst>
              <a:ext uri="{FF2B5EF4-FFF2-40B4-BE49-F238E27FC236}">
                <a16:creationId xmlns:a16="http://schemas.microsoft.com/office/drawing/2014/main" id="{DE95C878-52DD-83B3-C2BB-1C8A9FFB79EA}"/>
              </a:ext>
            </a:extLst>
          </p:cNvPr>
          <p:cNvSpPr txBox="1"/>
          <p:nvPr/>
        </p:nvSpPr>
        <p:spPr>
          <a:xfrm>
            <a:off x="0" y="6376600"/>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Credits: NASA</a:t>
            </a:r>
            <a:endParaRPr lang="en-US" sz="1200" dirty="0">
              <a:latin typeface="Century Gothic"/>
            </a:endParaRPr>
          </a:p>
        </p:txBody>
      </p:sp>
    </p:spTree>
    <p:extLst>
      <p:ext uri="{BB962C8B-B14F-4D97-AF65-F5344CB8AC3E}">
        <p14:creationId xmlns:p14="http://schemas.microsoft.com/office/powerpoint/2010/main" val="328043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317796" cy="4341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Case Study</a:t>
            </a:r>
            <a:r>
              <a:rPr lang="en-US" sz="4000" b="1">
                <a:solidFill>
                  <a:srgbClr val="4DAEB3"/>
                </a:solidFill>
                <a:latin typeface="Century Gothic"/>
                <a:ea typeface="+mj-lt"/>
                <a:cs typeface="+mj-lt"/>
              </a:rPr>
              <a:t>: </a:t>
            </a:r>
            <a:r>
              <a:rPr lang="en-US" sz="4000">
                <a:solidFill>
                  <a:srgbClr val="4DAEB3"/>
                </a:solidFill>
                <a:latin typeface="Century Gothic"/>
                <a:ea typeface="+mj-lt"/>
                <a:cs typeface="+mj-lt"/>
              </a:rPr>
              <a:t>Sudd wetland, South Sudan</a:t>
            </a:r>
            <a:endParaRPr lang="en-US">
              <a:solidFill>
                <a:srgbClr val="4DAEB3"/>
              </a:solidFill>
              <a:latin typeface="Century Gothic"/>
            </a:endParaRPr>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390121" y="866152"/>
            <a:ext cx="11363996" cy="8420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Test the precision and accuracy of our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Regionally important freshwater environment threatened by development</a:t>
            </a:r>
            <a:endParaRPr lang="en-US" dirty="0">
              <a:solidFill>
                <a:schemeClr val="tx1">
                  <a:lumMod val="75000"/>
                  <a:lumOff val="25000"/>
                </a:schemeClr>
              </a:solidFill>
              <a:latin typeface="Calibri" panose="020F0502020204030204"/>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Unobscured by tree canopy</a:t>
            </a:r>
            <a:endParaRPr lang="en-US" dirty="0">
              <a:solidFill>
                <a:schemeClr val="tx1">
                  <a:lumMod val="75000"/>
                  <a:lumOff val="25000"/>
                </a:schemeClr>
              </a:solidFill>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2021flood season</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12" name="Picture 12" descr="A picture containing nature, plant&#10;&#10;Description automatically generated">
            <a:extLst>
              <a:ext uri="{FF2B5EF4-FFF2-40B4-BE49-F238E27FC236}">
                <a16:creationId xmlns:a16="http://schemas.microsoft.com/office/drawing/2014/main" id="{6E908448-5714-C673-21E3-BD5D53AF82E2}"/>
              </a:ext>
            </a:extLst>
          </p:cNvPr>
          <p:cNvPicPr>
            <a:picLocks noChangeAspect="1"/>
          </p:cNvPicPr>
          <p:nvPr/>
        </p:nvPicPr>
        <p:blipFill>
          <a:blip r:embed="rId3"/>
          <a:stretch>
            <a:fillRect/>
          </a:stretch>
        </p:blipFill>
        <p:spPr>
          <a:xfrm>
            <a:off x="6769445" y="2501670"/>
            <a:ext cx="4818403" cy="2737500"/>
          </a:xfrm>
          <a:prstGeom prst="rect">
            <a:avLst/>
          </a:prstGeom>
        </p:spPr>
      </p:pic>
      <p:sp>
        <p:nvSpPr>
          <p:cNvPr id="14" name="TextBox 13">
            <a:extLst>
              <a:ext uri="{FF2B5EF4-FFF2-40B4-BE49-F238E27FC236}">
                <a16:creationId xmlns:a16="http://schemas.microsoft.com/office/drawing/2014/main" id="{DAA6D35C-40D8-0B26-B7EF-930710DEB176}"/>
              </a:ext>
            </a:extLst>
          </p:cNvPr>
          <p:cNvSpPr txBox="1"/>
          <p:nvPr/>
        </p:nvSpPr>
        <p:spPr>
          <a:xfrm>
            <a:off x="9755605" y="6334992"/>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Credits: INPE</a:t>
            </a:r>
          </a:p>
        </p:txBody>
      </p:sp>
      <p:sp>
        <p:nvSpPr>
          <p:cNvPr id="9" name="TextBox 8">
            <a:extLst>
              <a:ext uri="{FF2B5EF4-FFF2-40B4-BE49-F238E27FC236}">
                <a16:creationId xmlns:a16="http://schemas.microsoft.com/office/drawing/2014/main" id="{E8AC260C-3F46-8D93-5640-DB87AAC39764}"/>
              </a:ext>
            </a:extLst>
          </p:cNvPr>
          <p:cNvSpPr txBox="1"/>
          <p:nvPr/>
        </p:nvSpPr>
        <p:spPr>
          <a:xfrm>
            <a:off x="7547757" y="5237689"/>
            <a:ext cx="38779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Satellite image of the Sudd in October 2018</a:t>
            </a:r>
          </a:p>
        </p:txBody>
      </p:sp>
      <p:grpSp>
        <p:nvGrpSpPr>
          <p:cNvPr id="19" name="Group 18">
            <a:extLst>
              <a:ext uri="{FF2B5EF4-FFF2-40B4-BE49-F238E27FC236}">
                <a16:creationId xmlns:a16="http://schemas.microsoft.com/office/drawing/2014/main" id="{F9D5031D-A13D-709A-1405-4A70ED3904AA}"/>
              </a:ext>
            </a:extLst>
          </p:cNvPr>
          <p:cNvGrpSpPr/>
          <p:nvPr/>
        </p:nvGrpSpPr>
        <p:grpSpPr>
          <a:xfrm>
            <a:off x="264459" y="1596353"/>
            <a:ext cx="6432151" cy="5026506"/>
            <a:chOff x="264459" y="1596353"/>
            <a:chExt cx="6432151" cy="5026506"/>
          </a:xfrm>
        </p:grpSpPr>
        <p:pic>
          <p:nvPicPr>
            <p:cNvPr id="11" name="Picture 14" descr="Map&#10;&#10;Description automatically generated">
              <a:extLst>
                <a:ext uri="{FF2B5EF4-FFF2-40B4-BE49-F238E27FC236}">
                  <a16:creationId xmlns:a16="http://schemas.microsoft.com/office/drawing/2014/main" id="{D922C66D-6DC0-B20E-DCF7-FAED997FB3B4}"/>
                </a:ext>
              </a:extLst>
            </p:cNvPr>
            <p:cNvPicPr>
              <a:picLocks noChangeAspect="1"/>
            </p:cNvPicPr>
            <p:nvPr/>
          </p:nvPicPr>
          <p:blipFill rotWithShape="1">
            <a:blip r:embed="rId4"/>
            <a:srcRect r="9292" b="-106"/>
            <a:stretch/>
          </p:blipFill>
          <p:spPr>
            <a:xfrm>
              <a:off x="264459" y="1596353"/>
              <a:ext cx="6432151" cy="5026506"/>
            </a:xfrm>
            <a:prstGeom prst="rect">
              <a:avLst/>
            </a:prstGeom>
          </p:spPr>
        </p:pic>
        <p:sp>
          <p:nvSpPr>
            <p:cNvPr id="8" name="TextBox 7">
              <a:extLst>
                <a:ext uri="{FF2B5EF4-FFF2-40B4-BE49-F238E27FC236}">
                  <a16:creationId xmlns:a16="http://schemas.microsoft.com/office/drawing/2014/main" id="{D0038BB9-01D7-3C1B-3C71-EB72FFF8AC22}"/>
                </a:ext>
              </a:extLst>
            </p:cNvPr>
            <p:cNvSpPr txBox="1"/>
            <p:nvPr/>
          </p:nvSpPr>
          <p:spPr>
            <a:xfrm>
              <a:off x="1626912" y="4242921"/>
              <a:ext cx="3039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South Sudan</a:t>
              </a:r>
              <a:endParaRPr lang="en-US" sz="2000" b="1" dirty="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63C361A5-818C-F7CC-104D-842B2D84AEC9}"/>
                </a:ext>
              </a:extLst>
            </p:cNvPr>
            <p:cNvSpPr txBox="1"/>
            <p:nvPr/>
          </p:nvSpPr>
          <p:spPr>
            <a:xfrm>
              <a:off x="4036238" y="2319359"/>
              <a:ext cx="1262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4DAEB3"/>
                  </a:solidFill>
                  <a:latin typeface="Century Gothic"/>
                  <a:cs typeface="Calibri"/>
                </a:rPr>
                <a:t>White Nile River</a:t>
              </a:r>
              <a:endParaRPr lang="en-US" sz="1400" b="1" dirty="0">
                <a:solidFill>
                  <a:srgbClr val="4DAEB3"/>
                </a:solidFill>
                <a:latin typeface="Century Gothic"/>
              </a:endParaRPr>
            </a:p>
          </p:txBody>
        </p:sp>
        <p:sp>
          <p:nvSpPr>
            <p:cNvPr id="13" name="TextBox 12">
              <a:extLst>
                <a:ext uri="{FF2B5EF4-FFF2-40B4-BE49-F238E27FC236}">
                  <a16:creationId xmlns:a16="http://schemas.microsoft.com/office/drawing/2014/main" id="{E12178BB-DF1A-CC74-9BA9-C3767A6FECD0}"/>
                </a:ext>
              </a:extLst>
            </p:cNvPr>
            <p:cNvSpPr txBox="1"/>
            <p:nvPr/>
          </p:nvSpPr>
          <p:spPr>
            <a:xfrm>
              <a:off x="3341551" y="4380948"/>
              <a:ext cx="15008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6B944A"/>
                  </a:solidFill>
                  <a:latin typeface="Century Gothic"/>
                  <a:cs typeface="Calibri"/>
                </a:rPr>
                <a:t>Sudd Wetland</a:t>
              </a:r>
            </a:p>
          </p:txBody>
        </p:sp>
        <p:sp>
          <p:nvSpPr>
            <p:cNvPr id="15" name="TextBox 14">
              <a:extLst>
                <a:ext uri="{FF2B5EF4-FFF2-40B4-BE49-F238E27FC236}">
                  <a16:creationId xmlns:a16="http://schemas.microsoft.com/office/drawing/2014/main" id="{74C89CCB-11D4-8A8B-C072-C3F56CCEAE3C}"/>
                </a:ext>
              </a:extLst>
            </p:cNvPr>
            <p:cNvSpPr txBox="1"/>
            <p:nvPr/>
          </p:nvSpPr>
          <p:spPr>
            <a:xfrm>
              <a:off x="2370666" y="6059714"/>
              <a:ext cx="2878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rgbClr val="404040"/>
                  </a:solidFill>
                  <a:latin typeface="Century Gothic"/>
                  <a:ea typeface="+mn-lt"/>
                  <a:cs typeface="+mn-lt"/>
                </a:rPr>
                <a:t>0</a:t>
              </a:r>
            </a:p>
          </p:txBody>
        </p:sp>
        <p:sp>
          <p:nvSpPr>
            <p:cNvPr id="16" name="TextBox 15">
              <a:extLst>
                <a:ext uri="{FF2B5EF4-FFF2-40B4-BE49-F238E27FC236}">
                  <a16:creationId xmlns:a16="http://schemas.microsoft.com/office/drawing/2014/main" id="{3484F4F1-C60E-912A-C2C5-10EF3635956B}"/>
                </a:ext>
              </a:extLst>
            </p:cNvPr>
            <p:cNvSpPr txBox="1"/>
            <p:nvPr/>
          </p:nvSpPr>
          <p:spPr>
            <a:xfrm>
              <a:off x="2733523" y="6059713"/>
              <a:ext cx="408818" cy="255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404040"/>
                  </a:solidFill>
                  <a:latin typeface="Century Gothic"/>
                  <a:ea typeface="+mn-lt"/>
                  <a:cs typeface="+mn-lt"/>
                </a:rPr>
                <a:t>100</a:t>
              </a:r>
            </a:p>
          </p:txBody>
        </p:sp>
        <p:sp>
          <p:nvSpPr>
            <p:cNvPr id="17" name="TextBox 16">
              <a:extLst>
                <a:ext uri="{FF2B5EF4-FFF2-40B4-BE49-F238E27FC236}">
                  <a16:creationId xmlns:a16="http://schemas.microsoft.com/office/drawing/2014/main" id="{326971F8-3183-4555-E46F-58C45B02AE57}"/>
                </a:ext>
              </a:extLst>
            </p:cNvPr>
            <p:cNvSpPr txBox="1"/>
            <p:nvPr/>
          </p:nvSpPr>
          <p:spPr>
            <a:xfrm>
              <a:off x="3132665" y="6059713"/>
              <a:ext cx="67491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404040"/>
                  </a:solidFill>
                  <a:latin typeface="Century Gothic"/>
                  <a:ea typeface="+mn-lt"/>
                  <a:cs typeface="+mn-lt"/>
                </a:rPr>
                <a:t>200 km</a:t>
              </a:r>
            </a:p>
          </p:txBody>
        </p:sp>
      </p:grpSp>
    </p:spTree>
    <p:extLst>
      <p:ext uri="{BB962C8B-B14F-4D97-AF65-F5344CB8AC3E}">
        <p14:creationId xmlns:p14="http://schemas.microsoft.com/office/powerpoint/2010/main" val="364669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Satellites: NASA Earth Observations</a:t>
            </a:r>
            <a:endParaRPr lang="en-US"/>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342231" y="1029806"/>
            <a:ext cx="4565211" cy="5625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0" indent="0">
              <a:lnSpc>
                <a:spcPct val="100000"/>
              </a:lnSpc>
              <a:buClr>
                <a:srgbClr val="4DAEB3"/>
              </a:buClr>
              <a:buNone/>
            </a:pPr>
            <a:endParaRPr lang="en-US" sz="1800">
              <a:solidFill>
                <a:schemeClr val="tx1">
                  <a:lumMod val="75000"/>
                  <a:lumOff val="25000"/>
                </a:schemeClr>
              </a:solidFill>
              <a:latin typeface="Century Gothic"/>
              <a:cs typeface="Calibri" panose="020F0502020204030204"/>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120A8BE8-4C2D-79BF-6861-53162A752554}"/>
              </a:ext>
            </a:extLst>
          </p:cNvPr>
          <p:cNvSpPr txBox="1"/>
          <p:nvPr/>
        </p:nvSpPr>
        <p:spPr>
          <a:xfrm>
            <a:off x="2005" y="6360392"/>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Credits: NASA, ESA, NOAA​</a:t>
            </a:r>
          </a:p>
        </p:txBody>
      </p:sp>
      <p:sp>
        <p:nvSpPr>
          <p:cNvPr id="11" name="TextBox 10">
            <a:extLst>
              <a:ext uri="{FF2B5EF4-FFF2-40B4-BE49-F238E27FC236}">
                <a16:creationId xmlns:a16="http://schemas.microsoft.com/office/drawing/2014/main" id="{3564AF0A-3791-CED1-551B-4302E3020C8B}"/>
              </a:ext>
            </a:extLst>
          </p:cNvPr>
          <p:cNvSpPr txBox="1"/>
          <p:nvPr/>
        </p:nvSpPr>
        <p:spPr>
          <a:xfrm>
            <a:off x="1150926" y="26446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Sentinel-1 C-SAR</a:t>
            </a:r>
            <a:r>
              <a:rPr lang="en-US">
                <a:solidFill>
                  <a:srgbClr val="4DAEB3"/>
                </a:solidFill>
                <a:latin typeface="Century Gothic"/>
              </a:rPr>
              <a:t>​</a:t>
            </a:r>
          </a:p>
        </p:txBody>
      </p:sp>
      <p:sp>
        <p:nvSpPr>
          <p:cNvPr id="12" name="TextBox 11">
            <a:extLst>
              <a:ext uri="{FF2B5EF4-FFF2-40B4-BE49-F238E27FC236}">
                <a16:creationId xmlns:a16="http://schemas.microsoft.com/office/drawing/2014/main" id="{6C4B4003-DEAF-37A9-43B7-E858529D1362}"/>
              </a:ext>
            </a:extLst>
          </p:cNvPr>
          <p:cNvSpPr txBox="1"/>
          <p:nvPr/>
        </p:nvSpPr>
        <p:spPr>
          <a:xfrm>
            <a:off x="695730" y="56718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Terra MODIS</a:t>
            </a:r>
            <a:endParaRPr lang="en-US"/>
          </a:p>
        </p:txBody>
      </p:sp>
      <p:sp>
        <p:nvSpPr>
          <p:cNvPr id="13" name="TextBox 12">
            <a:extLst>
              <a:ext uri="{FF2B5EF4-FFF2-40B4-BE49-F238E27FC236}">
                <a16:creationId xmlns:a16="http://schemas.microsoft.com/office/drawing/2014/main" id="{E99638B7-8314-AE65-0569-FAA78AF6C076}"/>
              </a:ext>
            </a:extLst>
          </p:cNvPr>
          <p:cNvSpPr txBox="1"/>
          <p:nvPr/>
        </p:nvSpPr>
        <p:spPr>
          <a:xfrm>
            <a:off x="5223579" y="3341257"/>
            <a:ext cx="2018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NISAR (set to launch in 2024)</a:t>
            </a:r>
            <a:endParaRPr lang="en-US"/>
          </a:p>
        </p:txBody>
      </p:sp>
      <p:pic>
        <p:nvPicPr>
          <p:cNvPr id="3" name="Picture 3" descr="A picture containing satellite&#10;&#10;Description automatically generated">
            <a:extLst>
              <a:ext uri="{FF2B5EF4-FFF2-40B4-BE49-F238E27FC236}">
                <a16:creationId xmlns:a16="http://schemas.microsoft.com/office/drawing/2014/main" id="{5B278A14-8191-24EE-921F-66B8BECDFB32}"/>
              </a:ext>
            </a:extLst>
          </p:cNvPr>
          <p:cNvPicPr>
            <a:picLocks noChangeAspect="1"/>
          </p:cNvPicPr>
          <p:nvPr/>
        </p:nvPicPr>
        <p:blipFill>
          <a:blip r:embed="rId3"/>
          <a:stretch>
            <a:fillRect/>
          </a:stretch>
        </p:blipFill>
        <p:spPr>
          <a:xfrm>
            <a:off x="4282195" y="1179262"/>
            <a:ext cx="2610604" cy="4496744"/>
          </a:xfrm>
          <a:prstGeom prst="rect">
            <a:avLst/>
          </a:prstGeom>
        </p:spPr>
      </p:pic>
      <p:sp>
        <p:nvSpPr>
          <p:cNvPr id="5" name="TextBox 4">
            <a:extLst>
              <a:ext uri="{FF2B5EF4-FFF2-40B4-BE49-F238E27FC236}">
                <a16:creationId xmlns:a16="http://schemas.microsoft.com/office/drawing/2014/main" id="{40079A57-BE92-368A-4001-64C8F83A3D92}"/>
              </a:ext>
            </a:extLst>
          </p:cNvPr>
          <p:cNvSpPr txBox="1"/>
          <p:nvPr/>
        </p:nvSpPr>
        <p:spPr>
          <a:xfrm>
            <a:off x="8734639" y="2020540"/>
            <a:ext cx="1770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AEB3"/>
                </a:solidFill>
                <a:latin typeface="Century Gothic"/>
              </a:rPr>
              <a:t>Sentinel-2 MSI</a:t>
            </a:r>
          </a:p>
        </p:txBody>
      </p:sp>
      <p:pic>
        <p:nvPicPr>
          <p:cNvPr id="8" name="Picture 13" descr="A picture containing transport, satellite&#10;&#10;Description automatically generated">
            <a:extLst>
              <a:ext uri="{FF2B5EF4-FFF2-40B4-BE49-F238E27FC236}">
                <a16:creationId xmlns:a16="http://schemas.microsoft.com/office/drawing/2014/main" id="{65AADC4B-F9DF-9AF3-0562-BFDB8FCF52AA}"/>
              </a:ext>
            </a:extLst>
          </p:cNvPr>
          <p:cNvPicPr>
            <a:picLocks noChangeAspect="1"/>
          </p:cNvPicPr>
          <p:nvPr/>
        </p:nvPicPr>
        <p:blipFill>
          <a:blip r:embed="rId4"/>
          <a:stretch>
            <a:fillRect/>
          </a:stretch>
        </p:blipFill>
        <p:spPr>
          <a:xfrm>
            <a:off x="7595305" y="1544971"/>
            <a:ext cx="2933701" cy="2179412"/>
          </a:xfrm>
          <a:prstGeom prst="rect">
            <a:avLst/>
          </a:prstGeom>
        </p:spPr>
      </p:pic>
      <p:pic>
        <p:nvPicPr>
          <p:cNvPr id="14" name="Picture 14">
            <a:extLst>
              <a:ext uri="{FF2B5EF4-FFF2-40B4-BE49-F238E27FC236}">
                <a16:creationId xmlns:a16="http://schemas.microsoft.com/office/drawing/2014/main" id="{1AAB2FAC-1E37-C5A0-9FF5-DF8C72764BA4}"/>
              </a:ext>
            </a:extLst>
          </p:cNvPr>
          <p:cNvPicPr>
            <a:picLocks noChangeAspect="1"/>
          </p:cNvPicPr>
          <p:nvPr/>
        </p:nvPicPr>
        <p:blipFill>
          <a:blip r:embed="rId5"/>
          <a:stretch>
            <a:fillRect/>
          </a:stretch>
        </p:blipFill>
        <p:spPr>
          <a:xfrm>
            <a:off x="166922" y="828671"/>
            <a:ext cx="3488419" cy="2839812"/>
          </a:xfrm>
          <a:prstGeom prst="rect">
            <a:avLst/>
          </a:prstGeom>
        </p:spPr>
      </p:pic>
      <p:pic>
        <p:nvPicPr>
          <p:cNvPr id="15" name="Picture 15" descr="A picture containing transport, satellite&#10;&#10;Description automatically generated">
            <a:extLst>
              <a:ext uri="{FF2B5EF4-FFF2-40B4-BE49-F238E27FC236}">
                <a16:creationId xmlns:a16="http://schemas.microsoft.com/office/drawing/2014/main" id="{3627F718-33E6-A090-3620-9B4AA2F93740}"/>
              </a:ext>
            </a:extLst>
          </p:cNvPr>
          <p:cNvPicPr>
            <a:picLocks noChangeAspect="1"/>
          </p:cNvPicPr>
          <p:nvPr/>
        </p:nvPicPr>
        <p:blipFill>
          <a:blip r:embed="rId6"/>
          <a:stretch>
            <a:fillRect/>
          </a:stretch>
        </p:blipFill>
        <p:spPr>
          <a:xfrm>
            <a:off x="957715" y="3841523"/>
            <a:ext cx="2692854" cy="2012497"/>
          </a:xfrm>
          <a:prstGeom prst="rect">
            <a:avLst/>
          </a:prstGeom>
        </p:spPr>
      </p:pic>
      <p:pic>
        <p:nvPicPr>
          <p:cNvPr id="4" name="Picture 6" descr="A picture containing light, satellite&#10;&#10;Description automatically generated">
            <a:extLst>
              <a:ext uri="{FF2B5EF4-FFF2-40B4-BE49-F238E27FC236}">
                <a16:creationId xmlns:a16="http://schemas.microsoft.com/office/drawing/2014/main" id="{BD151E3F-3F74-E862-FA20-92FF2F247DD8}"/>
              </a:ext>
            </a:extLst>
          </p:cNvPr>
          <p:cNvPicPr>
            <a:picLocks noChangeAspect="1"/>
          </p:cNvPicPr>
          <p:nvPr/>
        </p:nvPicPr>
        <p:blipFill>
          <a:blip r:embed="rId7"/>
          <a:stretch>
            <a:fillRect/>
          </a:stretch>
        </p:blipFill>
        <p:spPr>
          <a:xfrm>
            <a:off x="7491101" y="3990396"/>
            <a:ext cx="3099275" cy="1903844"/>
          </a:xfrm>
          <a:prstGeom prst="rect">
            <a:avLst/>
          </a:prstGeom>
        </p:spPr>
      </p:pic>
      <p:sp>
        <p:nvSpPr>
          <p:cNvPr id="9" name="TextBox 8">
            <a:extLst>
              <a:ext uri="{FF2B5EF4-FFF2-40B4-BE49-F238E27FC236}">
                <a16:creationId xmlns:a16="http://schemas.microsoft.com/office/drawing/2014/main" id="{3F0ECD81-269C-C186-273A-B672AF533F7B}"/>
              </a:ext>
            </a:extLst>
          </p:cNvPr>
          <p:cNvSpPr txBox="1"/>
          <p:nvPr/>
        </p:nvSpPr>
        <p:spPr>
          <a:xfrm>
            <a:off x="7894139" y="5669985"/>
            <a:ext cx="2018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Suomi-NPP VIIRS</a:t>
            </a:r>
          </a:p>
        </p:txBody>
      </p:sp>
    </p:spTree>
    <p:extLst>
      <p:ext uri="{BB962C8B-B14F-4D97-AF65-F5344CB8AC3E}">
        <p14:creationId xmlns:p14="http://schemas.microsoft.com/office/powerpoint/2010/main" val="276967780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MediaLengthInSeconds xmlns="21e6a8e8-1dff-48a6-ab9b-8d556c6946c0" xsi:nil="true"/>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A41F3-44F3-4D9A-9BC7-4D51479DD56E}">
  <ds:schemaRefs>
    <ds:schemaRef ds:uri="http://purl.org/dc/terms/"/>
    <ds:schemaRef ds:uri="http://schemas.openxmlformats.org/package/2006/metadata/core-properties"/>
    <ds:schemaRef ds:uri="21e6a8e8-1dff-48a6-ab9b-8d556c6946c0"/>
    <ds:schemaRef ds:uri="http://schemas.microsoft.com/office/2006/metadata/properties"/>
    <ds:schemaRef ds:uri="7df78d0b-135a-4de7-9166-7c181cd87fb4"/>
    <ds:schemaRef ds:uri="http://schemas.microsoft.com/office/2006/documentManagement/types"/>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F1C5A0ED-259D-4DD4-8FFB-12AD18816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1540</TotalTime>
  <Words>3082</Words>
  <Application>Microsoft Office PowerPoint</Application>
  <PresentationFormat>Widescreen</PresentationFormat>
  <Paragraphs>322</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Century Gothic</vt:lpstr>
      <vt:lpstr>Garamond</vt:lpstr>
      <vt:lpstr>Segoe UI</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15</cp:revision>
  <dcterms:created xsi:type="dcterms:W3CDTF">2019-11-12T17:46:59Z</dcterms:created>
  <dcterms:modified xsi:type="dcterms:W3CDTF">2023-03-20T14:02:14Z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