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74" r:id="rId4"/>
    <p:sldId id="260" r:id="rId5"/>
    <p:sldId id="259" r:id="rId6"/>
    <p:sldId id="261" r:id="rId7"/>
    <p:sldId id="262" r:id="rId8"/>
    <p:sldId id="276" r:id="rId9"/>
    <p:sldId id="266" r:id="rId10"/>
    <p:sldId id="275" r:id="rId11"/>
    <p:sldId id="277" r:id="rId12"/>
    <p:sldId id="27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C6025-7235-5642-B200-E43994BF1D59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974A3-9C04-0249-B9B6-1FC6897864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75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Strong cloud top cooling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164B04-9153-6546-84F7-280C52B528A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42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8171F-285E-A102-5F83-8816328F8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1AF0E0-B391-5E1E-97CD-FB6AA0C81C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299A1-512D-2D6A-8C7A-B43A2A1CF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9A745-1E35-9035-4FB7-4E5880E9A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02ED9-DE73-C0EF-E4AA-712B9D284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54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1D9E-435B-DDD2-12F7-14AF227B8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8666B-D662-A21A-8AAF-F56E3121A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378AB-1080-6AE9-C038-8B0FFCAEC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7305C-BB9E-D3FD-0D5D-181DCEB4C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6208E-447E-29A4-8871-5681A5A24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51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541F6-7701-4A5A-B77C-2E6B8E7DB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E780A-CF17-1442-7246-C6C5C321C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24E2F-9C96-30B5-0E1F-8E266E9D9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0A9D4-D2B4-4C30-A67D-3301FE30F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40BA1-A2ED-FE40-AF76-BCD14342E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9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F1A69-B2A2-A8D5-277C-9C44C68D2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990C8-1EFE-EC3E-0135-DD0A478D56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5CCB0-9CE8-0E49-BF4D-2F9C88445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D0C0E-ABEA-83DA-5AA6-E986DB5B8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DBBC1-8D32-729F-717C-69B605C99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3CF963-408E-C793-374E-0CDE9CCE5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59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9A755-CD7A-7FAB-0737-E024550F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84DA9-09F2-C9D4-64AF-000D9AD4C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4C705A-C3FF-A77E-FD05-CDF509C1A2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49FF5F-D81C-0C97-0B5F-2854213A4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11EAF-B952-6C86-6F2A-8A88751AD7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6BF692-D4CE-0964-3B30-7851814D2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4DDD8-F06C-B047-813A-8AED67DE9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317777-8C3A-1A5E-013C-DDBDAE8F8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888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74EF4-67E5-0EF8-482E-009FA956A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84E37D-7620-9814-A137-A4C9A4EB4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5F4F9-DE6A-9876-A59B-6358D59BA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B618C-2BDF-C7FB-83E6-853619D7C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369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1CD57-6B3E-A436-C886-E9B1662C5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701226-A667-BD33-B950-599255A33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7A40E-FC46-41A5-FD45-D8E0725B3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14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C3C60-7957-6B99-FFC2-5BF975F16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C06D0-4AF2-B48A-5DAB-1E40BD3CE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0709A-0B78-23EB-74B9-15AD902C5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8E1CD-3EEB-F157-EEDC-DA1D4A1FF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BCE15-8C49-9327-6375-96EE3AE51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FAFE9-2469-1E88-AE48-0F463175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963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F93B5-CDF1-1B93-3B2B-EDE25678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9A4ED3-4BB2-45E2-F40A-4841781F1F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B6BD2-D164-2893-7C0D-D15B35776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1BB16-C204-ECC7-21F2-A595602CB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066022-A30B-AECD-EF52-0A0B3EAF6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DD515-B0EC-4388-C105-D1B6EAB0F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1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E5ADA-DA7B-0201-D3AB-1BDDE040C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AB2A0C-7F1D-9358-A5F5-822BEFBFC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06F7D-2308-2A85-76DD-58BE9093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A1B4C-0A6D-C7C0-FDBE-3E9BA6DB4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96D98-0BF7-C74F-D3B0-CA6B26CBB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283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C0F12-D41A-9C4D-83D8-1EE4FE116A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0D80AE-2BD6-F70F-4A25-E4E63167E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736F9-AEC4-7F0E-4CF7-E5A84964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5F52C-D76D-06E7-CB54-753C92ED6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69CA7-1BA7-E0F3-414A-F4E671CE5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7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52D352-1AB2-F9C4-B57B-3E21F66EB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9F57C-53BB-E43C-1021-526939F56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C7148-7091-1D49-27B7-4AAD85268A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86B70-78CD-C746-BE97-669C93B55E8B}" type="datetimeFigureOut">
              <a:rPr lang="en-US" smtClean="0"/>
              <a:t>3/19/23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5737D-C895-FC93-B79F-35416F1BC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B99F8-956E-5FFE-401F-87B8A90103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08FD7-5131-4E4E-AE54-B7046FE63D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56E9E-98B0-0A2C-57C6-5E5719A89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3047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Observation-based radiative heating rate profiles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734CA1-98A6-DCDC-6BAD-C5EC65B4ED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Seiji Kato, Seung-Hee Ham, and Fred G. Rose</a:t>
            </a:r>
          </a:p>
          <a:p>
            <a:r>
              <a:rPr lang="en-US" dirty="0"/>
              <a:t>NASA Langley Research Center</a:t>
            </a:r>
          </a:p>
          <a:p>
            <a:endParaRPr lang="en-US" dirty="0"/>
          </a:p>
          <a:p>
            <a:r>
              <a:rPr lang="en-US" dirty="0"/>
              <a:t>ICCP-GSRA workshop and 2</a:t>
            </a:r>
            <a:r>
              <a:rPr lang="en-US" baseline="30000" dirty="0"/>
              <a:t>nd</a:t>
            </a:r>
            <a:r>
              <a:rPr lang="en-US" dirty="0"/>
              <a:t> EarthCARE modeling workshop</a:t>
            </a:r>
          </a:p>
          <a:p>
            <a:r>
              <a:rPr lang="en-US" dirty="0"/>
              <a:t>March 27-29, 2023</a:t>
            </a:r>
          </a:p>
          <a:p>
            <a:endParaRPr lang="en-US" dirty="0"/>
          </a:p>
        </p:txBody>
      </p:sp>
      <p:pic>
        <p:nvPicPr>
          <p:cNvPr id="4" name="Picture 2" descr="NASA_logo.svg.png">
            <a:extLst>
              <a:ext uri="{FF2B5EF4-FFF2-40B4-BE49-F238E27FC236}">
                <a16:creationId xmlns:a16="http://schemas.microsoft.com/office/drawing/2014/main" id="{EFCE5C09-E545-AFAC-5D9C-CF14F00F7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39" y="5257800"/>
            <a:ext cx="1311666" cy="116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eres_logo_round">
            <a:extLst>
              <a:ext uri="{FF2B5EF4-FFF2-40B4-BE49-F238E27FC236}">
                <a16:creationId xmlns:a16="http://schemas.microsoft.com/office/drawing/2014/main" id="{3BB9E9E1-4E71-6248-C50F-A972B5537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675" y="5177002"/>
            <a:ext cx="1338262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5673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40FFE-9992-EEFC-AB8E-2C6EF1ECA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this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E3721-CC8E-9BEE-AB86-81A38B1F0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Tight connections among cloud radiative effects, dynamics in the atmosphere, and hydrological cycle</a:t>
            </a:r>
          </a:p>
          <a:p>
            <a:r>
              <a:rPr lang="en-US" dirty="0"/>
              <a:t>Radiative heating rate profile derived from A-train observations</a:t>
            </a:r>
          </a:p>
          <a:p>
            <a:r>
              <a:rPr lang="en-US" dirty="0"/>
              <a:t>Entropy balance equation</a:t>
            </a:r>
          </a:p>
          <a:p>
            <a:r>
              <a:rPr lang="en-US" dirty="0"/>
              <a:t>Balance among radiative heating rate profiles, irreversible processes, and entropy stored in the atmosphere. </a:t>
            </a:r>
          </a:p>
          <a:p>
            <a:r>
              <a:rPr lang="en-US" dirty="0"/>
              <a:t>Irreversible processes associated with clouds are large contributors of entropy production rates in the atmosphere.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29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98D848-1360-F54C-936C-0796121E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83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Effect of longwave cloud effect </a:t>
            </a:r>
            <a:br>
              <a:rPr lang="en-US" b="1" dirty="0"/>
            </a:br>
            <a:r>
              <a:rPr lang="en-US" b="1" dirty="0"/>
              <a:t>(Control – no LW cloud effects)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90D06A-9164-8B46-80BA-784EDEB13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371" y="1504875"/>
            <a:ext cx="9024851" cy="4387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1A5A16-4DE1-2E4A-90C4-4608DAF9FFA5}"/>
              </a:ext>
            </a:extLst>
          </p:cNvPr>
          <p:cNvSpPr txBox="1"/>
          <p:nvPr/>
        </p:nvSpPr>
        <p:spPr>
          <a:xfrm>
            <a:off x="9545410" y="6311074"/>
            <a:ext cx="2291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Slingo and Slingo 1988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1F40F5-17F0-E04A-8CC4-0D588E685A3C}"/>
              </a:ext>
            </a:extLst>
          </p:cNvPr>
          <p:cNvSpPr txBox="1"/>
          <p:nvPr/>
        </p:nvSpPr>
        <p:spPr>
          <a:xfrm>
            <a:off x="1192735" y="5821018"/>
            <a:ext cx="97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Longwave cloud radiative effect: Warm the tropical mid-latitude atmosphere, strengthening zonal wind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6C1F73-F5D8-6349-817F-39F55571E620}"/>
              </a:ext>
            </a:extLst>
          </p:cNvPr>
          <p:cNvSpPr txBox="1"/>
          <p:nvPr/>
        </p:nvSpPr>
        <p:spPr>
          <a:xfrm>
            <a:off x="2724346" y="1206631"/>
            <a:ext cx="1730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Temperature (K)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E829C2-2082-AD4C-A598-8D3D1FB9FDDD}"/>
              </a:ext>
            </a:extLst>
          </p:cNvPr>
          <p:cNvSpPr txBox="1"/>
          <p:nvPr/>
        </p:nvSpPr>
        <p:spPr>
          <a:xfrm>
            <a:off x="7494309" y="1206631"/>
            <a:ext cx="1900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Zonal wind (ms</a:t>
            </a:r>
            <a:r>
              <a:rPr lang="en-US" b="1" baseline="30000" dirty="0"/>
              <a:t>-1</a:t>
            </a:r>
            <a:r>
              <a:rPr lang="en-US" b="1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F8C167-5678-B248-A7BB-1D852C41536F}"/>
              </a:ext>
            </a:extLst>
          </p:cNvPr>
          <p:cNvSpPr txBox="1"/>
          <p:nvPr/>
        </p:nvSpPr>
        <p:spPr>
          <a:xfrm>
            <a:off x="10031768" y="2858610"/>
            <a:ext cx="1562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Hatched: negative values</a:t>
            </a:r>
          </a:p>
        </p:txBody>
      </p:sp>
    </p:spTree>
    <p:extLst>
      <p:ext uri="{BB962C8B-B14F-4D97-AF65-F5344CB8AC3E}">
        <p14:creationId xmlns:p14="http://schemas.microsoft.com/office/powerpoint/2010/main" val="390031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4DAD50-AAE2-CD45-B25A-E2C54940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Zonal monthly mean active sensor derived cloud vertical profile (April 2010)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9C3FA8-8204-0143-9E67-A37A57B08CFE}"/>
              </a:ext>
            </a:extLst>
          </p:cNvPr>
          <p:cNvSpPr txBox="1"/>
          <p:nvPr/>
        </p:nvSpPr>
        <p:spPr>
          <a:xfrm>
            <a:off x="838200" y="2734322"/>
            <a:ext cx="3165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Percentage of cloud occurrence in a 1 degree zonal and 1 hPa layer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CBE6F0-FAE6-C242-82D4-BD9775866991}"/>
              </a:ext>
            </a:extLst>
          </p:cNvPr>
          <p:cNvSpPr txBox="1"/>
          <p:nvPr/>
        </p:nvSpPr>
        <p:spPr>
          <a:xfrm>
            <a:off x="11272316" y="6262042"/>
            <a:ext cx="590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(%)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150BD0-C23F-2989-117A-90ECE795D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829" y="2166258"/>
            <a:ext cx="7496910" cy="39995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B9B266-7C11-2252-E082-C05EA34935B4}"/>
              </a:ext>
            </a:extLst>
          </p:cNvPr>
          <p:cNvSpPr txBox="1"/>
          <p:nvPr/>
        </p:nvSpPr>
        <p:spPr>
          <a:xfrm>
            <a:off x="5246915" y="1843173"/>
            <a:ext cx="2117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CALOPSO + CloudSat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D39AA7-0E14-B2F5-3D5E-F86D65D58522}"/>
              </a:ext>
            </a:extLst>
          </p:cNvPr>
          <p:cNvSpPr txBox="1"/>
          <p:nvPr/>
        </p:nvSpPr>
        <p:spPr>
          <a:xfrm>
            <a:off x="9241971" y="1796926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Aqua MODIS</a:t>
            </a:r>
          </a:p>
        </p:txBody>
      </p:sp>
    </p:spTree>
    <p:extLst>
      <p:ext uri="{BB962C8B-B14F-4D97-AF65-F5344CB8AC3E}">
        <p14:creationId xmlns:p14="http://schemas.microsoft.com/office/powerpoint/2010/main" val="2847411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4D50B5-57B9-EB4E-AA3F-194CC1035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427"/>
            <a:ext cx="10515600" cy="1325563"/>
          </a:xfrm>
        </p:spPr>
        <p:txBody>
          <a:bodyPr/>
          <a:lstStyle/>
          <a:p>
            <a:r>
              <a:rPr lang="en-US" b="1" dirty="0"/>
              <a:t>Longwave and shortwave monthly zonal mean radiative heating rate in K day</a:t>
            </a:r>
            <a:r>
              <a:rPr lang="en-US" b="1" baseline="30000" dirty="0"/>
              <a:t>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DD15A4-DCD6-CA4B-AFCD-1B07C5D1C94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66" y="1938867"/>
            <a:ext cx="102870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29C403-22C1-4E42-9787-DBDA0A48D7C2}"/>
              </a:ext>
            </a:extLst>
          </p:cNvPr>
          <p:cNvSpPr txBox="1"/>
          <p:nvPr/>
        </p:nvSpPr>
        <p:spPr>
          <a:xfrm>
            <a:off x="3062796" y="6285389"/>
            <a:ext cx="810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 day</a:t>
            </a:r>
            <a:r>
              <a:rPr lang="en-US" baseline="30000" dirty="0"/>
              <a:t>-1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E13A05-708B-B04B-904B-1B47B38A0323}"/>
              </a:ext>
            </a:extLst>
          </p:cNvPr>
          <p:cNvSpPr txBox="1"/>
          <p:nvPr/>
        </p:nvSpPr>
        <p:spPr>
          <a:xfrm>
            <a:off x="8726750" y="6303144"/>
            <a:ext cx="810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 day</a:t>
            </a:r>
            <a:r>
              <a:rPr lang="en-US" baseline="30000" dirty="0"/>
              <a:t>-1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780D1E-103D-264E-8DA9-D0CDDD0DCD42}"/>
              </a:ext>
            </a:extLst>
          </p:cNvPr>
          <p:cNvSpPr txBox="1"/>
          <p:nvPr/>
        </p:nvSpPr>
        <p:spPr>
          <a:xfrm>
            <a:off x="2831976" y="1480755"/>
            <a:ext cx="1636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Longwave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F835ED-A1E1-9246-859C-4365C770D32F}"/>
              </a:ext>
            </a:extLst>
          </p:cNvPr>
          <p:cNvSpPr txBox="1"/>
          <p:nvPr/>
        </p:nvSpPr>
        <p:spPr>
          <a:xfrm>
            <a:off x="7830103" y="1482571"/>
            <a:ext cx="1727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Shortwave</a:t>
            </a:r>
          </a:p>
        </p:txBody>
      </p:sp>
    </p:spTree>
    <p:extLst>
      <p:ext uri="{BB962C8B-B14F-4D97-AF65-F5344CB8AC3E}">
        <p14:creationId xmlns:p14="http://schemas.microsoft.com/office/powerpoint/2010/main" val="271750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036F2-D7DD-E74E-844B-A4A89DA21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026"/>
            <a:ext cx="10515600" cy="51540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Mean zonal longwave + shortwave radiative heating rates in K day</a:t>
            </a:r>
            <a:r>
              <a:rPr lang="en-US" b="1" baseline="30000" dirty="0"/>
              <a:t>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471F0C-9181-624C-BBC5-F4133011B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55" y="1687399"/>
            <a:ext cx="5947833" cy="41859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991720-0D6A-9049-860D-0CB01A8EBD5F}"/>
              </a:ext>
            </a:extLst>
          </p:cNvPr>
          <p:cNvSpPr txBox="1"/>
          <p:nvPr/>
        </p:nvSpPr>
        <p:spPr>
          <a:xfrm>
            <a:off x="6980767" y="2001520"/>
            <a:ext cx="44416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Atmosphere is cooled radiatively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Radiative cooling is relatively flat zonally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But diabatic heating by precipitation is much larger in the tropics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1DF2FB-1D3F-AD46-945D-A720047E143A}"/>
              </a:ext>
            </a:extLst>
          </p:cNvPr>
          <p:cNvSpPr txBox="1"/>
          <p:nvPr/>
        </p:nvSpPr>
        <p:spPr>
          <a:xfrm>
            <a:off x="3626271" y="5877017"/>
            <a:ext cx="810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 day</a:t>
            </a:r>
            <a:r>
              <a:rPr lang="en-US" baseline="30000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15070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1CB02-F3C6-DC4F-A5BA-125F80706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538" y="365125"/>
            <a:ext cx="10812262" cy="59499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Zonal monthly mean cloud radiative effect in K day</a:t>
            </a:r>
            <a:r>
              <a:rPr lang="en-US" b="1" baseline="30000" dirty="0"/>
              <a:t>-1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9E71A8A-0B87-3F41-BB0B-8DEC502B6751}"/>
              </a:ext>
            </a:extLst>
          </p:cNvPr>
          <p:cNvGrpSpPr/>
          <p:nvPr/>
        </p:nvGrpSpPr>
        <p:grpSpPr>
          <a:xfrm>
            <a:off x="267018" y="1079668"/>
            <a:ext cx="5539422" cy="4168140"/>
            <a:chOff x="312738" y="1668780"/>
            <a:chExt cx="5539422" cy="416814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5EE4A1A-8B9E-F94E-AEF6-6356818E1726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738" y="2192020"/>
              <a:ext cx="5539422" cy="364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F15B494-E5B2-4545-ACA3-3C4964BF6867}"/>
                </a:ext>
              </a:extLst>
            </p:cNvPr>
            <p:cNvSpPr txBox="1"/>
            <p:nvPr/>
          </p:nvSpPr>
          <p:spPr>
            <a:xfrm>
              <a:off x="2590800" y="1668780"/>
              <a:ext cx="1636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Longwave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992231A-17CB-EB4F-B4C9-D3B4DF55EC91}"/>
              </a:ext>
            </a:extLst>
          </p:cNvPr>
          <p:cNvGrpSpPr/>
          <p:nvPr/>
        </p:nvGrpSpPr>
        <p:grpSpPr>
          <a:xfrm>
            <a:off x="6229350" y="1145732"/>
            <a:ext cx="5269230" cy="4241165"/>
            <a:chOff x="6206490" y="1668780"/>
            <a:chExt cx="5269230" cy="424116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EC84431-FE04-CE43-A104-5A5312F9497F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6490" y="2118995"/>
              <a:ext cx="5269230" cy="3790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B9F07F5-6F4B-2045-AAEF-5C2677DFF9CB}"/>
                </a:ext>
              </a:extLst>
            </p:cNvPr>
            <p:cNvSpPr txBox="1"/>
            <p:nvPr/>
          </p:nvSpPr>
          <p:spPr>
            <a:xfrm>
              <a:off x="8249055" y="1668780"/>
              <a:ext cx="17276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Shortwave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0157989-CDB6-CC4A-B6A2-75926F519387}"/>
              </a:ext>
            </a:extLst>
          </p:cNvPr>
          <p:cNvSpPr txBox="1"/>
          <p:nvPr/>
        </p:nvSpPr>
        <p:spPr>
          <a:xfrm>
            <a:off x="838200" y="5492272"/>
            <a:ext cx="104165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Clouds help reducing radiative cooling in the tropics and enhance radiative cooling in polar regions</a:t>
            </a:r>
          </a:p>
          <a:p>
            <a:r>
              <a:rPr lang="en-US" sz="2000" dirty="0"/>
              <a:t>i.e. contributing the production of mean zonal available potential energy</a:t>
            </a:r>
          </a:p>
          <a:p>
            <a:endParaRPr lang="en-US" sz="2000" dirty="0"/>
          </a:p>
          <a:p>
            <a:r>
              <a:rPr lang="en-US" sz="2000" dirty="0"/>
              <a:t>Large cloud top cooling and warming in the tropics between 400 hPa to 200 hPa</a:t>
            </a:r>
          </a:p>
        </p:txBody>
      </p:sp>
    </p:spTree>
    <p:extLst>
      <p:ext uri="{BB962C8B-B14F-4D97-AF65-F5344CB8AC3E}">
        <p14:creationId xmlns:p14="http://schemas.microsoft.com/office/powerpoint/2010/main" val="3418986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Simplest system (Planck 1906)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276600" y="2438400"/>
            <a:ext cx="4648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14618" y="1676400"/>
            <a:ext cx="4338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 of the atmosphere (black) = 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5200" y="2939534"/>
            <a:ext cx="3866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 of the surface (black) = 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4038600"/>
            <a:ext cx="756848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Entropy produced by the surface is the sum of 1) and 2) </a:t>
            </a:r>
          </a:p>
          <a:p>
            <a:pPr marL="342900" indent="-342900">
              <a:buAutoNum type="arabicParenR"/>
            </a:pPr>
            <a:r>
              <a:rPr lang="en-US" dirty="0"/>
              <a:t>Due to heating and cooling σ(Ta</a:t>
            </a:r>
            <a:r>
              <a:rPr lang="en-US" baseline="30000" dirty="0"/>
              <a:t>4</a:t>
            </a:r>
            <a:r>
              <a:rPr lang="en-US" dirty="0"/>
              <a:t>-Ts</a:t>
            </a:r>
            <a:r>
              <a:rPr lang="en-US" baseline="30000" dirty="0"/>
              <a:t>4</a:t>
            </a:r>
            <a:r>
              <a:rPr lang="en-US" dirty="0"/>
              <a:t>)/Ts</a:t>
            </a:r>
          </a:p>
          <a:p>
            <a:pPr marL="342900" indent="-342900">
              <a:buAutoNum type="arabicParenR"/>
            </a:pPr>
            <a:r>
              <a:rPr lang="en-US" dirty="0"/>
              <a:t>Due to radiation exchange (4/3)σTs</a:t>
            </a:r>
            <a:r>
              <a:rPr lang="en-US" baseline="30000" dirty="0"/>
              <a:t>4</a:t>
            </a:r>
            <a:r>
              <a:rPr lang="en-US" dirty="0"/>
              <a:t>/Ts – (4/3)σTa</a:t>
            </a:r>
            <a:r>
              <a:rPr lang="en-US" baseline="30000" dirty="0"/>
              <a:t>4</a:t>
            </a:r>
            <a:r>
              <a:rPr lang="en-US" dirty="0"/>
              <a:t>/Ta</a:t>
            </a:r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dirty="0"/>
              <a:t>Total entropy production by the surface</a:t>
            </a:r>
          </a:p>
          <a:p>
            <a:r>
              <a:rPr lang="en-US" dirty="0"/>
              <a:t>σ(Ta</a:t>
            </a:r>
            <a:r>
              <a:rPr lang="en-US" baseline="30000" dirty="0"/>
              <a:t>4</a:t>
            </a:r>
            <a:r>
              <a:rPr lang="en-US" dirty="0"/>
              <a:t>-Ts</a:t>
            </a:r>
            <a:r>
              <a:rPr lang="en-US" baseline="30000" dirty="0"/>
              <a:t>4</a:t>
            </a:r>
            <a:r>
              <a:rPr lang="en-US" dirty="0"/>
              <a:t>)/Ts + (4/3)σTs</a:t>
            </a:r>
            <a:r>
              <a:rPr lang="en-US" baseline="30000" dirty="0"/>
              <a:t>4</a:t>
            </a:r>
            <a:r>
              <a:rPr lang="en-US" dirty="0"/>
              <a:t>/Ts – (4/3)σTa</a:t>
            </a:r>
            <a:r>
              <a:rPr lang="en-US" baseline="30000" dirty="0"/>
              <a:t>4</a:t>
            </a:r>
            <a:r>
              <a:rPr lang="en-US" dirty="0"/>
              <a:t>/Ta</a:t>
            </a:r>
          </a:p>
          <a:p>
            <a:endParaRPr lang="en-US" dirty="0"/>
          </a:p>
          <a:p>
            <a:r>
              <a:rPr lang="en-US" dirty="0"/>
              <a:t>(the second and third term can be looked as the entropy flux, positive outward)</a:t>
            </a:r>
          </a:p>
        </p:txBody>
      </p:sp>
    </p:spTree>
    <p:extLst>
      <p:ext uri="{BB962C8B-B14F-4D97-AF65-F5344CB8AC3E}">
        <p14:creationId xmlns:p14="http://schemas.microsoft.com/office/powerpoint/2010/main" val="3915298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0C08C4-7071-3C44-9989-7ACDB91B0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46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A thermodynamic view of Earth energy imbalance</a:t>
            </a:r>
            <a:br>
              <a:rPr lang="en-US" sz="4000" dirty="0"/>
            </a:br>
            <a:r>
              <a:rPr lang="en-US" sz="4000" dirty="0"/>
              <a:t>A conceptional model to understand an entropy view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D2147C0-4CA4-D14E-A0A4-C612FC7CD783}"/>
              </a:ext>
            </a:extLst>
          </p:cNvPr>
          <p:cNvGrpSpPr/>
          <p:nvPr/>
        </p:nvGrpSpPr>
        <p:grpSpPr>
          <a:xfrm>
            <a:off x="5772946" y="2240251"/>
            <a:ext cx="4156293" cy="3248432"/>
            <a:chOff x="5448482" y="2219778"/>
            <a:chExt cx="4156293" cy="32484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F4B3C9-F04E-9848-AEE5-52DABA15DF66}"/>
                </a:ext>
              </a:extLst>
            </p:cNvPr>
            <p:cNvSpPr txBox="1"/>
            <p:nvPr/>
          </p:nvSpPr>
          <p:spPr>
            <a:xfrm>
              <a:off x="8330067" y="2508911"/>
              <a:ext cx="1274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Qe</a:t>
              </a:r>
              <a:r>
                <a:rPr lang="en-US" dirty="0"/>
                <a:t>: Cooling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FAC4AA0-969A-5B4B-8FD9-F0B44B75203C}"/>
                </a:ext>
              </a:extLst>
            </p:cNvPr>
            <p:cNvGrpSpPr/>
            <p:nvPr/>
          </p:nvGrpSpPr>
          <p:grpSpPr>
            <a:xfrm>
              <a:off x="5448482" y="2219778"/>
              <a:ext cx="3918759" cy="3248432"/>
              <a:chOff x="3270317" y="2237968"/>
              <a:chExt cx="3918759" cy="3248432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9C448EE-9943-D446-8A65-E62C98B63288}"/>
                  </a:ext>
                </a:extLst>
              </p:cNvPr>
              <p:cNvSpPr/>
              <p:nvPr/>
            </p:nvSpPr>
            <p:spPr>
              <a:xfrm>
                <a:off x="4740166" y="4519448"/>
                <a:ext cx="2448910" cy="96695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water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B5BE5F8-3E2F-814E-9B08-3C11014F91EB}"/>
                  </a:ext>
                </a:extLst>
              </p:cNvPr>
              <p:cNvSpPr/>
              <p:nvPr/>
            </p:nvSpPr>
            <p:spPr>
              <a:xfrm>
                <a:off x="4750676" y="3121572"/>
                <a:ext cx="2427890" cy="1397876"/>
              </a:xfrm>
              <a:prstGeom prst="rect">
                <a:avLst/>
              </a:prstGeom>
              <a:noFill/>
              <a:ln w="63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664D86F-6603-F64A-B6C8-442D9A6AE907}"/>
                  </a:ext>
                </a:extLst>
              </p:cNvPr>
              <p:cNvSpPr/>
              <p:nvPr/>
            </p:nvSpPr>
            <p:spPr>
              <a:xfrm>
                <a:off x="4740166" y="3121572"/>
                <a:ext cx="2427890" cy="193021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581DC44C-8870-8D4B-AF47-88813A7E69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44959" y="4519448"/>
                <a:ext cx="667267" cy="0"/>
              </a:xfrm>
              <a:prstGeom prst="straightConnector1">
                <a:avLst/>
              </a:prstGeom>
              <a:ln w="1016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40979B8-6E50-704A-BF2B-C02FDEA4374A}"/>
                  </a:ext>
                </a:extLst>
              </p:cNvPr>
              <p:cNvSpPr txBox="1"/>
              <p:nvPr/>
            </p:nvSpPr>
            <p:spPr>
              <a:xfrm>
                <a:off x="3270317" y="4897105"/>
                <a:ext cx="12950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Qa</a:t>
                </a:r>
                <a:r>
                  <a:rPr lang="en-US" dirty="0"/>
                  <a:t>: Heating</a:t>
                </a: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2D8B4140-F9D3-714F-A26E-5535BCA19EF7}"/>
                  </a:ext>
                </a:extLst>
              </p:cNvPr>
              <p:cNvCxnSpPr>
                <a:stCxn id="6" idx="0"/>
              </p:cNvCxnSpPr>
              <p:nvPr/>
            </p:nvCxnSpPr>
            <p:spPr>
              <a:xfrm flipV="1">
                <a:off x="5964621" y="2237968"/>
                <a:ext cx="0" cy="883604"/>
              </a:xfrm>
              <a:prstGeom prst="straightConnector1">
                <a:avLst/>
              </a:prstGeom>
              <a:ln w="952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0F931BE-1FDA-2A41-B844-BD5717F517A9}"/>
                  </a:ext>
                </a:extLst>
              </p:cNvPr>
              <p:cNvSpPr txBox="1"/>
              <p:nvPr/>
            </p:nvSpPr>
            <p:spPr>
              <a:xfrm>
                <a:off x="5750224" y="3732354"/>
                <a:ext cx="4287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air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CF1CB5D-C9E8-F245-992D-36E6EBF44304}"/>
                </a:ext>
              </a:extLst>
            </p:cNvPr>
            <p:cNvSpPr txBox="1"/>
            <p:nvPr/>
          </p:nvSpPr>
          <p:spPr>
            <a:xfrm>
              <a:off x="5468145" y="4058566"/>
              <a:ext cx="10937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Ta = 282K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1CF5243-5B10-DA40-B4E0-FFFB67294823}"/>
                </a:ext>
              </a:extLst>
            </p:cNvPr>
            <p:cNvSpPr txBox="1"/>
            <p:nvPr/>
          </p:nvSpPr>
          <p:spPr>
            <a:xfrm>
              <a:off x="6743517" y="2476414"/>
              <a:ext cx="11371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Te = 257 K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353BDC0-E01E-FA40-A428-00BD9D9473BE}"/>
                  </a:ext>
                </a:extLst>
              </p:cNvPr>
              <p:cNvSpPr/>
              <p:nvPr/>
            </p:nvSpPr>
            <p:spPr>
              <a:xfrm>
                <a:off x="275918" y="1259267"/>
                <a:ext cx="5395353" cy="52806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Entropy budget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i="0">
                              <a:latin typeface="Cambria Math" panose="02040503050406030204" pitchFamily="18" charset="0"/>
                            </a:rPr>
                            <m:t>irr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𝑇𝑂𝐴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𝑛𝑒𝑡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𝑆𝑆𝑇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𝑛𝑒𝑡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𝑆𝑊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𝑡𝑟𝑎𝑛𝑠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𝑢𝑝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𝐿𝑊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irr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irr</m:t>
                        </m:r>
                      </m:sub>
                    </m:sSub>
                  </m:oMath>
                </a14:m>
                <a:r>
                  <a:rPr lang="en-US" dirty="0"/>
                  <a:t> includes entropy produced by all irreversible process in the Earth system</a:t>
                </a:r>
              </a:p>
              <a:p>
                <a:endParaRPr lang="en-US" dirty="0"/>
              </a:p>
              <a:p>
                <a:r>
                  <a:rPr lang="en-US" dirty="0"/>
                  <a:t>Ta and Te are effective absorption and emission temperatures</a:t>
                </a:r>
              </a:p>
              <a:p>
                <a:endParaRPr lang="en-US" dirty="0"/>
              </a:p>
              <a:p>
                <a:r>
                  <a:rPr lang="en-US" dirty="0"/>
                  <a:t>The CERES team computed shortwave absorption divide by the layer temperature and longwave emission to space divide by the layer temperature and estimated entropy production rate (Edition 4.1 SYN1deg)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353BDC0-E01E-FA40-A428-00BD9D947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918" y="1259267"/>
                <a:ext cx="5395353" cy="5280613"/>
              </a:xfrm>
              <a:prstGeom prst="rect">
                <a:avLst/>
              </a:prstGeom>
              <a:blipFill>
                <a:blip r:embed="rId2"/>
                <a:stretch>
                  <a:fillRect l="-939" t="-719" r="-1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46DC318-E130-FF44-9EB1-1BFB3BAF76B8}"/>
              </a:ext>
            </a:extLst>
          </p:cNvPr>
          <p:cNvSpPr txBox="1"/>
          <p:nvPr/>
        </p:nvSpPr>
        <p:spPr>
          <a:xfrm>
            <a:off x="9813043" y="3802040"/>
            <a:ext cx="2378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do not ask how Earth is heated and cooled.</a:t>
            </a:r>
          </a:p>
        </p:txBody>
      </p:sp>
    </p:spTree>
    <p:extLst>
      <p:ext uri="{BB962C8B-B14F-4D97-AF65-F5344CB8AC3E}">
        <p14:creationId xmlns:p14="http://schemas.microsoft.com/office/powerpoint/2010/main" val="478681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12361044-E3B7-CEE8-342D-719C760906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3609226"/>
                  </p:ext>
                </p:extLst>
              </p:nvPr>
            </p:nvGraphicFramePr>
            <p:xfrm>
              <a:off x="4604657" y="227965"/>
              <a:ext cx="6074228" cy="640206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41527">
                      <a:extLst>
                        <a:ext uri="{9D8B030D-6E8A-4147-A177-3AD203B41FA5}">
                          <a16:colId xmlns:a16="http://schemas.microsoft.com/office/drawing/2014/main" val="1905913458"/>
                        </a:ext>
                      </a:extLst>
                    </a:gridCol>
                    <a:gridCol w="1151301">
                      <a:extLst>
                        <a:ext uri="{9D8B030D-6E8A-4147-A177-3AD203B41FA5}">
                          <a16:colId xmlns:a16="http://schemas.microsoft.com/office/drawing/2014/main" val="881554190"/>
                        </a:ext>
                      </a:extLst>
                    </a:gridCol>
                    <a:gridCol w="2667000">
                      <a:extLst>
                        <a:ext uri="{9D8B030D-6E8A-4147-A177-3AD203B41FA5}">
                          <a16:colId xmlns:a16="http://schemas.microsoft.com/office/drawing/2014/main" val="3647814829"/>
                        </a:ext>
                      </a:extLst>
                    </a:gridCol>
                    <a:gridCol w="914400">
                      <a:extLst>
                        <a:ext uri="{9D8B030D-6E8A-4147-A177-3AD203B41FA5}">
                          <a16:colId xmlns:a16="http://schemas.microsoft.com/office/drawing/2014/main" val="1874546536"/>
                        </a:ext>
                      </a:extLst>
                    </a:gridCol>
                  </a:tblGrid>
                  <a:tr h="323050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Entropy source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Expression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Conditions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Size 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( W kg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r>
                            <a:rPr lang="en-US" sz="1200" dirty="0">
                              <a:effectLst/>
                            </a:rPr>
                            <a:t> K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r>
                            <a:rPr lang="en-US" sz="1200" dirty="0">
                              <a:effectLst/>
                            </a:rPr>
                            <a:t>)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extLst>
                      <a:ext uri="{0D108BD9-81ED-4DB2-BD59-A6C34878D82A}">
                        <a16:rowId xmlns:a16="http://schemas.microsoft.com/office/drawing/2014/main" val="1823039769"/>
                      </a:ext>
                    </a:extLst>
                  </a:tr>
                  <a:tr h="1332411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2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𝑑𝑖𝑓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Diffusion of enthalpy by air-hydrometeor (liquid) conduction 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sSup>
                                      <m:sSup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𝑐𝑙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Liquid water content at 500 hPa: 5 g m</a:t>
                          </a:r>
                          <a:r>
                            <a:rPr lang="en-US" sz="1200" baseline="30000" dirty="0">
                              <a:effectLst/>
                            </a:rPr>
                            <a:t>-3</a:t>
                          </a:r>
                          <a:r>
                            <a:rPr lang="en-US" sz="1200" dirty="0">
                              <a:effectLst/>
                            </a:rPr>
                            <a:t> 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Mixing ratio r</a:t>
                          </a:r>
                          <a:r>
                            <a:rPr lang="en-US" sz="1200" baseline="-25000" dirty="0">
                              <a:effectLst/>
                            </a:rPr>
                            <a:t>l</a:t>
                          </a:r>
                          <a:r>
                            <a:rPr lang="en-US" sz="1200" dirty="0">
                              <a:effectLst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7.5×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oMath>
                          </a14:m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Specific heat capacity of liquid water c</a:t>
                          </a:r>
                          <a:r>
                            <a:rPr lang="en-US" sz="1200" baseline="-25000" dirty="0">
                              <a:effectLst/>
                            </a:rPr>
                            <a:t>l</a:t>
                          </a:r>
                          <a:r>
                            <a:rPr lang="en-US" sz="1200" dirty="0">
                              <a:effectLst/>
                            </a:rPr>
                            <a:t>:4218 J kg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r>
                            <a:rPr lang="en-US" sz="1200" dirty="0">
                              <a:effectLst/>
                            </a:rPr>
                            <a:t> K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Air temperature T: 265 K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Hydrometeor temperature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: 275 K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Conductive timescale: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𝑐𝑙</m:t>
                                  </m:r>
                                </m:sub>
                              </m:sSub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≈100</m:t>
                              </m:r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4×</m:t>
                                </m:r>
                                <m:sSup>
                                  <m:sSup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extLst>
                      <a:ext uri="{0D108BD9-81ED-4DB2-BD59-A6C34878D82A}">
                        <a16:rowId xmlns:a16="http://schemas.microsoft.com/office/drawing/2014/main" val="517520786"/>
                      </a:ext>
                    </a:extLst>
                  </a:tr>
                  <a:tr h="984548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2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𝑑𝑖𝑓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Diffusion of kinetic energy through air-hydrometeor drag force (rain drops)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𝐯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𝐯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𝑣𝑙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Rain rate of 10 mm hr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Mixing ratio r</a:t>
                          </a:r>
                          <a:r>
                            <a:rPr lang="en-US" sz="1200" baseline="-25000" dirty="0">
                              <a:effectLst/>
                            </a:rPr>
                            <a:t>l</a:t>
                          </a:r>
                          <a:r>
                            <a:rPr lang="en-US" sz="1200" dirty="0">
                              <a:effectLst/>
                            </a:rPr>
                            <a:t>: 0.4</a:t>
                          </a:r>
                          <a:r>
                            <a:rPr lang="en-US" sz="1200" dirty="0">
                              <a:effectLst/>
                              <a:sym typeface="Symbol" pitchFamily="2" charset="2"/>
                            </a:rPr>
                            <a:t></a:t>
                          </a:r>
                          <a:r>
                            <a:rPr lang="en-US" sz="1200" dirty="0">
                              <a:effectLst/>
                            </a:rPr>
                            <a:t>10</a:t>
                          </a:r>
                          <a:r>
                            <a:rPr lang="en-US" sz="1200" baseline="30000" dirty="0">
                              <a:effectLst/>
                            </a:rPr>
                            <a:t>-3</a:t>
                          </a:r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Terminal velocity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:10 m s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Viscous time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𝑣𝑙</m:t>
                                  </m:r>
                                </m:sub>
                              </m:sSub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≈</m:t>
                              </m:r>
                              <m:f>
                                <m:f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2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den>
                              </m:f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oMath>
                          </a14:m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Air temperature: 265 K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2×</m:t>
                                </m:r>
                                <m:sSup>
                                  <m:sSup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extLst>
                      <a:ext uri="{0D108BD9-81ED-4DB2-BD59-A6C34878D82A}">
                        <a16:rowId xmlns:a16="http://schemas.microsoft.com/office/drawing/2014/main" val="837513021"/>
                      </a:ext>
                    </a:extLst>
                  </a:tr>
                  <a:tr h="323050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2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𝑟𝑎𝑑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Radiative heating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n-US" sz="1200" i="1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200"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𝑞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𝑟𝑎𝑑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Heating rate: 1 K day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Air temperature: 273 K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4×</m:t>
                                </m:r>
                                <m:sSup>
                                  <m:sSup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extLst>
                      <a:ext uri="{0D108BD9-81ED-4DB2-BD59-A6C34878D82A}">
                        <a16:rowId xmlns:a16="http://schemas.microsoft.com/office/drawing/2014/main" val="3794500306"/>
                      </a:ext>
                    </a:extLst>
                  </a:tr>
                  <a:tr h="1191141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2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𝑑𝑖𝑓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Diffusion of enthalpy by air-hydrometeor (ice) conduction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sSup>
                                      <m:sSup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  <m:sup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𝑐𝑙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Ice water content 0.3 g m</a:t>
                          </a:r>
                          <a:r>
                            <a:rPr lang="en-US" sz="1200" baseline="30000" dirty="0">
                              <a:effectLst/>
                            </a:rPr>
                            <a:t>-3 </a:t>
                          </a:r>
                          <a:r>
                            <a:rPr lang="en-US" sz="1200" dirty="0">
                              <a:effectLst/>
                            </a:rPr>
                            <a:t>at 400 hPa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Mixing ratio r</a:t>
                          </a:r>
                          <a:r>
                            <a:rPr lang="en-US" sz="1200" baseline="-25000" dirty="0">
                              <a:effectLst/>
                            </a:rPr>
                            <a:t>i</a:t>
                          </a:r>
                          <a:r>
                            <a:rPr lang="en-US" sz="1200" dirty="0">
                              <a:effectLst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5.5×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−4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Specific heat capacity of liquid water c</a:t>
                          </a:r>
                          <a:r>
                            <a:rPr lang="en-US" sz="1200" baseline="-25000" dirty="0">
                              <a:effectLst/>
                            </a:rPr>
                            <a:t>i</a:t>
                          </a:r>
                          <a:r>
                            <a:rPr lang="en-US" sz="1200" dirty="0">
                              <a:effectLst/>
                            </a:rPr>
                            <a:t>:2106 J kg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r>
                            <a:rPr lang="en-US" sz="1200" dirty="0">
                              <a:effectLst/>
                            </a:rPr>
                            <a:t> K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Air temperature T = 265 K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Hydrometeor temperature: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= 270 K</a:t>
                          </a: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2×</m:t>
                                </m:r>
                                <m:sSup>
                                  <m:sSup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extLst>
                      <a:ext uri="{0D108BD9-81ED-4DB2-BD59-A6C34878D82A}">
                        <a16:rowId xmlns:a16="http://schemas.microsoft.com/office/drawing/2014/main" val="2567456456"/>
                      </a:ext>
                    </a:extLst>
                  </a:tr>
                  <a:tr h="814862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2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𝑑𝑖𝑓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Diffusion by conduction in moist air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  <m:sSup>
                                      <m:sSup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p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𝛁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𝛁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Thermal conductivity k</a:t>
                          </a:r>
                          <a:r>
                            <a:rPr lang="en-US" sz="1200" baseline="-25000" dirty="0">
                              <a:effectLst/>
                            </a:rPr>
                            <a:t>T</a:t>
                          </a:r>
                          <a:r>
                            <a:rPr lang="en-US" sz="1200" dirty="0">
                              <a:effectLst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32×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−4</m:t>
                                  </m:r>
                                </m:sup>
                              </m:sSup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oMath>
                          </a14:m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Air density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0.66 </m:t>
                              </m:r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𝑘𝑔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oMath>
                          </a14:m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Air temperature T: 265 K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Temperature gradient 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:10 K m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7×</m:t>
                                </m:r>
                                <m:sSup>
                                  <m:sSup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extLst>
                      <a:ext uri="{0D108BD9-81ED-4DB2-BD59-A6C34878D82A}">
                        <a16:rowId xmlns:a16="http://schemas.microsoft.com/office/drawing/2014/main" val="1544761110"/>
                      </a:ext>
                    </a:extLst>
                  </a:tr>
                  <a:tr h="1088699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2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𝑑𝑖𝑓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Diffusion of kinetic energy through air-hydrometeor drag force (cloud drops)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f>
                                  <m:f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𝐯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∙</m:t>
                                    </m:r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𝐯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𝑣𝑙</m:t>
                                        </m:r>
                                      </m:sub>
                                    </m:sSub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10 </a:t>
                          </a:r>
                          <a:r>
                            <a:rPr lang="en-US" sz="1200" dirty="0">
                              <a:effectLst/>
                              <a:sym typeface="Symbol" pitchFamily="2" charset="2"/>
                            </a:rPr>
                            <a:t></a:t>
                          </a:r>
                          <a:r>
                            <a:rPr lang="en-US" sz="1200" dirty="0">
                              <a:effectLst/>
                            </a:rPr>
                            <a:t>m diameter with the concentration of 500 cm</a:t>
                          </a:r>
                          <a:r>
                            <a:rPr lang="en-US" sz="1200" baseline="30000" dirty="0">
                              <a:effectLst/>
                            </a:rPr>
                            <a:t>-3</a:t>
                          </a:r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Mixing ratio r</a:t>
                          </a:r>
                          <a:r>
                            <a:rPr lang="en-US" sz="1200" baseline="-25000" dirty="0">
                              <a:effectLst/>
                            </a:rPr>
                            <a:t>l</a:t>
                          </a:r>
                          <a:r>
                            <a:rPr lang="en-US" sz="1200" dirty="0">
                              <a:effectLst/>
                            </a:rPr>
                            <a:t>:  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2.8×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−4</m:t>
                                  </m:r>
                                </m:sup>
                              </m:sSup>
                            </m:oMath>
                          </a14:m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Terminal velocity v</a:t>
                          </a:r>
                          <a:r>
                            <a:rPr lang="en-US" sz="1200" baseline="-25000" dirty="0">
                              <a:effectLst/>
                            </a:rPr>
                            <a:t>l</a:t>
                          </a:r>
                          <a:r>
                            <a:rPr lang="en-US" sz="1200" dirty="0">
                              <a:effectLst/>
                            </a:rPr>
                            <a:t>:1 cm s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Viscous time: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2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sz="1200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den>
                              </m:f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200">
                                      <a:effectLst/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 s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Air temperature: 265 K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 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1×</m:t>
                                </m:r>
                                <m:sSup>
                                  <m:sSupPr>
                                    <m:ctrlPr>
                                      <a:rPr lang="en-US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extLst>
                      <a:ext uri="{0D108BD9-81ED-4DB2-BD59-A6C34878D82A}">
                        <a16:rowId xmlns:a16="http://schemas.microsoft.com/office/drawing/2014/main" val="271069021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12361044-E3B7-CEE8-342D-719C760906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3609226"/>
                  </p:ext>
                </p:extLst>
              </p:nvPr>
            </p:nvGraphicFramePr>
            <p:xfrm>
              <a:off x="4604657" y="227965"/>
              <a:ext cx="6074228" cy="6402069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341527">
                      <a:extLst>
                        <a:ext uri="{9D8B030D-6E8A-4147-A177-3AD203B41FA5}">
                          <a16:colId xmlns:a16="http://schemas.microsoft.com/office/drawing/2014/main" val="1905913458"/>
                        </a:ext>
                      </a:extLst>
                    </a:gridCol>
                    <a:gridCol w="1151301">
                      <a:extLst>
                        <a:ext uri="{9D8B030D-6E8A-4147-A177-3AD203B41FA5}">
                          <a16:colId xmlns:a16="http://schemas.microsoft.com/office/drawing/2014/main" val="881554190"/>
                        </a:ext>
                      </a:extLst>
                    </a:gridCol>
                    <a:gridCol w="2667000">
                      <a:extLst>
                        <a:ext uri="{9D8B030D-6E8A-4147-A177-3AD203B41FA5}">
                          <a16:colId xmlns:a16="http://schemas.microsoft.com/office/drawing/2014/main" val="3647814829"/>
                        </a:ext>
                      </a:extLst>
                    </a:gridCol>
                    <a:gridCol w="914400">
                      <a:extLst>
                        <a:ext uri="{9D8B030D-6E8A-4147-A177-3AD203B41FA5}">
                          <a16:colId xmlns:a16="http://schemas.microsoft.com/office/drawing/2014/main" val="187454653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Entropy source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Expression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Conditions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Size </a:t>
                          </a: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( W kg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r>
                            <a:rPr lang="en-US" sz="1200" dirty="0">
                              <a:effectLst/>
                            </a:rPr>
                            <a:t> K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r>
                            <a:rPr lang="en-US" sz="1200" dirty="0">
                              <a:effectLst/>
                            </a:rPr>
                            <a:t>)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extLst>
                      <a:ext uri="{0D108BD9-81ED-4DB2-BD59-A6C34878D82A}">
                        <a16:rowId xmlns:a16="http://schemas.microsoft.com/office/drawing/2014/main" val="1823039769"/>
                      </a:ext>
                    </a:extLst>
                  </a:tr>
                  <a:tr h="133241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3" t="-30476" r="-353774" b="-3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117582" t="-30476" r="-312088" b="-3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286" t="-30476" r="-35238" b="-3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566667" t="-30476" r="-2778" b="-36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7520786"/>
                      </a:ext>
                    </a:extLst>
                  </a:tr>
                  <a:tr h="10121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3" t="-171250" r="-353774" b="-37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117582" t="-171250" r="-312088" b="-37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286" t="-171250" r="-35238" b="-37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566667" t="-171250" r="-2778" b="-37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751302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3" t="-748276" r="-353774" b="-9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117582" t="-748276" r="-312088" b="-9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Heating rate: 1 K day</a:t>
                          </a:r>
                          <a:r>
                            <a:rPr lang="en-US" sz="1200" baseline="30000" dirty="0">
                              <a:effectLst/>
                            </a:rPr>
                            <a:t>-1</a:t>
                          </a:r>
                          <a:endParaRPr lang="en-US" sz="1200" dirty="0">
                            <a:effectLst/>
                          </a:endParaRPr>
                        </a:p>
                        <a:p>
                          <a:pPr marL="0" marR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Air temperature: 273 K</a:t>
                          </a:r>
                          <a:endParaRPr lang="en-US" sz="12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3855" marR="43855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566667" t="-748276" r="-2778" b="-9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4500306"/>
                      </a:ext>
                    </a:extLst>
                  </a:tr>
                  <a:tr h="11911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3" t="-261702" r="-353774" b="-186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117582" t="-261702" r="-312088" b="-186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286" t="-261702" r="-35238" b="-1861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566667" t="-261702" r="-2778" b="-1861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67456456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3" t="-465753" r="-353774" b="-1397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117582" t="-465753" r="-312088" b="-1397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286" t="-465753" r="-35238" b="-1397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566667" t="-465753" r="-2778" b="-1397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4761110"/>
                      </a:ext>
                    </a:extLst>
                  </a:tr>
                  <a:tr h="122047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3" t="-430208" r="-353774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117582" t="-430208" r="-312088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94286" t="-430208" r="-35238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3855" marR="43855" marT="0" marB="0">
                        <a:blipFill>
                          <a:blip r:embed="rId2"/>
                          <a:stretch>
                            <a:fillRect l="-566667" t="-430208" r="-2778" b="-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06902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D08D6789-FFFB-25D4-64B7-26452AF0C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7" y="365125"/>
            <a:ext cx="4005943" cy="1325563"/>
          </a:xfrm>
        </p:spPr>
        <p:txBody>
          <a:bodyPr>
            <a:normAutofit/>
          </a:bodyPr>
          <a:lstStyle/>
          <a:p>
            <a:r>
              <a:rPr lang="en-US" sz="3200" dirty="0"/>
              <a:t>Magnitude of entropy production by process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2837AB-7DCE-692C-BD1F-61243A53F742}"/>
              </a:ext>
            </a:extLst>
          </p:cNvPr>
          <p:cNvSpPr txBox="1"/>
          <p:nvPr/>
        </p:nvSpPr>
        <p:spPr>
          <a:xfrm>
            <a:off x="446314" y="3309257"/>
            <a:ext cx="33310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Large entropy productions in the atmosphere occur in processes associated with clouds</a:t>
            </a:r>
          </a:p>
        </p:txBody>
      </p:sp>
    </p:spTree>
    <p:extLst>
      <p:ext uri="{BB962C8B-B14F-4D97-AF65-F5344CB8AC3E}">
        <p14:creationId xmlns:p14="http://schemas.microsoft.com/office/powerpoint/2010/main" val="495316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E3630-A178-ABE6-612B-3DB91B83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D76A4-2B5F-F3FF-A693-F5A8397B7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Earlier studies show that cloud radiative effects have impacts on dynamics and hydrological cycle. </a:t>
            </a:r>
          </a:p>
          <a:p>
            <a:r>
              <a:rPr lang="en-US" dirty="0"/>
              <a:t>Active sensors provide vertical profile of clouds and aerosol properties that can be used to compute radiative heating profiles.</a:t>
            </a:r>
          </a:p>
          <a:p>
            <a:r>
              <a:rPr lang="en-US" dirty="0"/>
              <a:t>According to the entropy balance equation, vertical radiative heating rate profiles is balanced with entropy production rate by reversible processes and entropy stored in the atmosphere. </a:t>
            </a:r>
          </a:p>
          <a:p>
            <a:r>
              <a:rPr lang="en-US" dirty="0"/>
              <a:t>Processes associated with clouds contribute most to entropy production rate in the atmosphere.</a:t>
            </a:r>
          </a:p>
          <a:p>
            <a:r>
              <a:rPr lang="en-US" dirty="0"/>
              <a:t>Propose to use observation-based radiative heating rate profiles to assess irreversible processes in climate models.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207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4DAD50-AAE2-CD45-B25A-E2C54940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Zonal monthly mean active sensor derived cloud vertical profile (April 2010)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C72B5-92FF-B748-A42F-A5EDE7C4C48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344" y="1726225"/>
            <a:ext cx="5177063" cy="50117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9C3FA8-8204-0143-9E67-A37A57B08CFE}"/>
              </a:ext>
            </a:extLst>
          </p:cNvPr>
          <p:cNvSpPr txBox="1"/>
          <p:nvPr/>
        </p:nvSpPr>
        <p:spPr>
          <a:xfrm>
            <a:off x="838200" y="2734322"/>
            <a:ext cx="3165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Percentage of cloud occurrence in a 1 degree zonal and 1 hPa layer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CBE6F0-FAE6-C242-82D4-BD9775866991}"/>
              </a:ext>
            </a:extLst>
          </p:cNvPr>
          <p:cNvSpPr txBox="1"/>
          <p:nvPr/>
        </p:nvSpPr>
        <p:spPr>
          <a:xfrm>
            <a:off x="9552373" y="6285390"/>
            <a:ext cx="590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(%)</a:t>
            </a:r>
          </a:p>
        </p:txBody>
      </p:sp>
    </p:spTree>
    <p:extLst>
      <p:ext uri="{BB962C8B-B14F-4D97-AF65-F5344CB8AC3E}">
        <p14:creationId xmlns:p14="http://schemas.microsoft.com/office/powerpoint/2010/main" val="1556825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934</Words>
  <Application>Microsoft Macintosh PowerPoint</Application>
  <PresentationFormat>Widescreen</PresentationFormat>
  <Paragraphs>133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Symbol</vt:lpstr>
      <vt:lpstr>Office Theme</vt:lpstr>
      <vt:lpstr>Observation-based radiative heating rate profiles</vt:lpstr>
      <vt:lpstr>Outline of this talk</vt:lpstr>
      <vt:lpstr>Effect of longwave cloud effect  (Control – no LW cloud effects)</vt:lpstr>
      <vt:lpstr>Zonal monthly mean active sensor derived cloud vertical profile (April 2010)</vt:lpstr>
      <vt:lpstr>Longwave and shortwave monthly zonal mean radiative heating rate in K day-1</vt:lpstr>
      <vt:lpstr>Mean zonal longwave + shortwave radiative heating rates in K day-1</vt:lpstr>
      <vt:lpstr>Zonal monthly mean cloud radiative effect in K day-1</vt:lpstr>
      <vt:lpstr>Simplest system (Planck 1906)</vt:lpstr>
      <vt:lpstr>A thermodynamic view of Earth energy imbalance A conceptional model to understand an entropy view</vt:lpstr>
      <vt:lpstr>Magnitude of entropy production by process</vt:lpstr>
      <vt:lpstr>Summary</vt:lpstr>
      <vt:lpstr>Zonal monthly mean active sensor derived cloud vertical profile (April 2010)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Radiative heating rates derived from satellite observations</dc:title>
  <dc:creator>Kato, Seiji (LARC-E302)</dc:creator>
  <cp:lastModifiedBy>Kato, Seiji (LARC-E302)</cp:lastModifiedBy>
  <cp:revision>20</cp:revision>
  <dcterms:created xsi:type="dcterms:W3CDTF">2023-02-17T16:42:44Z</dcterms:created>
  <dcterms:modified xsi:type="dcterms:W3CDTF">2023-03-19T15:16:48Z</dcterms:modified>
</cp:coreProperties>
</file>