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6"/>
  </p:notesMasterIdLst>
  <p:sldIdLst>
    <p:sldId id="377" r:id="rId5"/>
    <p:sldId id="381" r:id="rId6"/>
    <p:sldId id="380" r:id="rId7"/>
    <p:sldId id="379" r:id="rId8"/>
    <p:sldId id="393" r:id="rId9"/>
    <p:sldId id="383" r:id="rId10"/>
    <p:sldId id="389" r:id="rId11"/>
    <p:sldId id="391" r:id="rId12"/>
    <p:sldId id="398" r:id="rId13"/>
    <p:sldId id="394" r:id="rId14"/>
    <p:sldId id="386" r:id="rId15"/>
    <p:sldId id="395" r:id="rId16"/>
    <p:sldId id="399" r:id="rId17"/>
    <p:sldId id="397" r:id="rId18"/>
    <p:sldId id="400" r:id="rId19"/>
    <p:sldId id="401" r:id="rId20"/>
    <p:sldId id="388" r:id="rId21"/>
    <p:sldId id="367" r:id="rId22"/>
    <p:sldId id="282" r:id="rId23"/>
    <p:sldId id="323" r:id="rId24"/>
    <p:sldId id="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6DFDA52E-B336-9320-5DAB-9699F2088976}" name="Mccartney, Sean (GSFC-610.0)[SCIENCE SYSTEMS AND APPLICATIONS INC]" initials="SM" userId="S::smccart4@ndc.nasa.gov::e88bd411-76b0-4812-8fd7-62f268a53505" providerId="AD"/>
  <p188:author id="{9D8AA032-6115-F5B6-CE74-8B3B7334F923}" name="Melodi Hess" initials="MH" userId="S::melodi.hess@ssaihq.com::d36743e0-bf4f-4a08-b26d-0bce7335fd07" providerId="AD"/>
  <p188:author id="{0C36EB43-09A1-CA4C-CE04-CB7479321EFF}" name="Sarah Payne" initials="SP" userId="S::sarah.payne@ssaihq.com::bbaed961-01d0-4dc6-ae28-cf6a60d8f039" providerId="AD"/>
  <p188:author id="{EABB514C-5F0B-93A5-222B-B16DBF30FDD2}" name="Kathleen Lange" initials="KL" userId="Kathleen Lange" providerId="None"/>
  <p188:author id="{D6B910DA-5F61-4B21-FE04-A3C0624414E0}" name="Tyler Morvant" initials="TM" userId="S::tyler.morvant@ssaihq.com::ad4ed795-2c54-461a-a3e2-4f2795800773" providerId="AD"/>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F1EDDD"/>
    <a:srgbClr val="67A478"/>
    <a:srgbClr val="C5E0B4"/>
    <a:srgbClr val="E0CAA4"/>
    <a:srgbClr val="F2ACE2"/>
    <a:srgbClr val="FFC675"/>
    <a:srgbClr val="9BB37D"/>
    <a:srgbClr val="9E9D24"/>
    <a:srgbClr val="86A6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3A6036-D3A4-49B6-12B3-1FCC605B0089}" v="8" dt="2023-03-15T23:20:57.945"/>
    <p1510:client id="{95DF5744-2033-430E-8639-2DE8BC14D32B}" v="109" dt="2023-03-15T15:59:56.159"/>
    <p1510:client id="{B29D8EB3-B742-2C99-298C-6597B4295471}" v="115" dt="2023-03-16T18:44:20.510"/>
    <p1510:client id="{B8C7C78A-4E21-4844-A7C6-3F40532C7E50}" v="4" dt="2023-03-15T19:57:37.675"/>
    <p1510:client id="{E38D3947-84EE-81F4-400E-5FD1A698A35D}" v="557" dt="2023-03-15T20:57:21.763"/>
    <p1510:client id="{E52E2927-593A-47EB-9507-B8C65543E313}" v="29" dt="2023-03-15T23:23:49.105"/>
    <p1510:client id="{EAF6DAB8-A4D2-DFC4-C4BF-3F85D3035904}" v="630" dt="2023-03-16T19:23:30.010"/>
    <p1510:client id="{EBF030B7-C15A-C9C2-DE22-06D8B93FB83C}" v="1" dt="2023-03-14T21:02:25.699"/>
    <p1510:client id="{EDEEC070-5053-4AC3-BD78-5B7902773ACA}" v="54" dt="2023-03-15T23:33:28.417"/>
    <p1510:client id="{F3921590-26C5-489D-B29B-A87D4B96B456}" v="31" dt="2023-03-16T17:59:20.2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0"/>
    <p:restoredTop sz="82412" autoAdjust="0"/>
  </p:normalViewPr>
  <p:slideViewPr>
    <p:cSldViewPr snapToGrid="0">
      <p:cViewPr varScale="1">
        <p:scale>
          <a:sx n="67" d="100"/>
          <a:sy n="67" d="100"/>
        </p:scale>
        <p:origin x="122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rso\Desktop\DEVELOP%20spring%2023\Classifiers%20and%20Accurac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arso\Desktop\DEVELOP%20spring%2023\Classifiers%20and%20Accurac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arso\Desktop\DEVELOP%20spring%2023\Classifiers%20and%20Accurac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arso\Desktop\DEVELOP%20spring%2023\Classifiers%20and%20Accuracy.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arso\Desktop\DEVELOP%20spring%2023\Classifiers%20and%20Accurac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arso\Desktop\DEVELOP%20spring%2023\Classifiers%20and%20Accuracy.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Century Gothic" panose="020B0502020202020204" pitchFamily="34" charset="0"/>
                <a:ea typeface="+mn-ea"/>
                <a:cs typeface="+mn-cs"/>
              </a:defRPr>
            </a:pPr>
            <a:r>
              <a:rPr lang="en-US" dirty="0">
                <a:solidFill>
                  <a:schemeClr val="tx1">
                    <a:lumMod val="75000"/>
                    <a:lumOff val="25000"/>
                  </a:schemeClr>
                </a:solidFill>
                <a:latin typeface="Century Gothic" panose="020B0502020202020204" pitchFamily="34" charset="0"/>
              </a:rPr>
              <a:t>Sentinel Principal Component </a:t>
            </a:r>
          </a:p>
          <a:p>
            <a:pPr>
              <a:defRPr>
                <a:solidFill>
                  <a:schemeClr val="tx1">
                    <a:lumMod val="75000"/>
                    <a:lumOff val="25000"/>
                  </a:schemeClr>
                </a:solidFill>
                <a:latin typeface="Century Gothic" panose="020B0502020202020204" pitchFamily="34" charset="0"/>
              </a:defRPr>
            </a:pPr>
            <a:r>
              <a:rPr lang="en-US" dirty="0">
                <a:solidFill>
                  <a:schemeClr val="tx1">
                    <a:lumMod val="75000"/>
                    <a:lumOff val="25000"/>
                  </a:schemeClr>
                </a:solidFill>
                <a:latin typeface="Century Gothic" panose="020B0502020202020204" pitchFamily="34" charset="0"/>
              </a:rPr>
              <a:t>Explained Variance (June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[1]Sheet1!$A$1:$A$17</c:f>
              <c:strCache>
                <c:ptCount val="17"/>
                <c:pt idx="0">
                  <c:v>pc1</c:v>
                </c:pt>
                <c:pt idx="1">
                  <c:v>pc2</c:v>
                </c:pt>
                <c:pt idx="2">
                  <c:v>pc3</c:v>
                </c:pt>
                <c:pt idx="3">
                  <c:v>pc4</c:v>
                </c:pt>
                <c:pt idx="4">
                  <c:v>pc5</c:v>
                </c:pt>
                <c:pt idx="5">
                  <c:v>pc6</c:v>
                </c:pt>
                <c:pt idx="6">
                  <c:v>pc7</c:v>
                </c:pt>
                <c:pt idx="7">
                  <c:v>pc8</c:v>
                </c:pt>
                <c:pt idx="8">
                  <c:v>pc9</c:v>
                </c:pt>
                <c:pt idx="9">
                  <c:v>pc10</c:v>
                </c:pt>
                <c:pt idx="10">
                  <c:v>pc11</c:v>
                </c:pt>
                <c:pt idx="11">
                  <c:v>pc12</c:v>
                </c:pt>
                <c:pt idx="12">
                  <c:v>pc13</c:v>
                </c:pt>
                <c:pt idx="13">
                  <c:v>pc14</c:v>
                </c:pt>
                <c:pt idx="14">
                  <c:v>pc15</c:v>
                </c:pt>
                <c:pt idx="15">
                  <c:v>pc16</c:v>
                </c:pt>
                <c:pt idx="16">
                  <c:v>pc17</c:v>
                </c:pt>
              </c:strCache>
            </c:strRef>
          </c:cat>
          <c:val>
            <c:numRef>
              <c:f>PCA!$B$2:$B$18</c:f>
              <c:numCache>
                <c:formatCode>General</c:formatCode>
                <c:ptCount val="17"/>
                <c:pt idx="0">
                  <c:v>47.878929999999997</c:v>
                </c:pt>
                <c:pt idx="1">
                  <c:v>38.813720000000004</c:v>
                </c:pt>
                <c:pt idx="2">
                  <c:v>11.4323</c:v>
                </c:pt>
                <c:pt idx="3">
                  <c:v>0.68845000000000001</c:v>
                </c:pt>
                <c:pt idx="4">
                  <c:v>0.55191000000000001</c:v>
                </c:pt>
                <c:pt idx="5">
                  <c:v>0.30476999999999999</c:v>
                </c:pt>
                <c:pt idx="6">
                  <c:v>0.11891</c:v>
                </c:pt>
                <c:pt idx="7">
                  <c:v>7.979E-2</c:v>
                </c:pt>
                <c:pt idx="8">
                  <c:v>4.4979999999999999E-2</c:v>
                </c:pt>
                <c:pt idx="9">
                  <c:v>3.4430000000000002E-2</c:v>
                </c:pt>
                <c:pt idx="10">
                  <c:v>2.5950000000000001E-2</c:v>
                </c:pt>
                <c:pt idx="11">
                  <c:v>2.138E-2</c:v>
                </c:pt>
                <c:pt idx="12">
                  <c:v>3.5699999999999998E-3</c:v>
                </c:pt>
                <c:pt idx="13">
                  <c:v>8.9999999999999998E-4</c:v>
                </c:pt>
                <c:pt idx="14">
                  <c:v>0</c:v>
                </c:pt>
                <c:pt idx="15">
                  <c:v>0</c:v>
                </c:pt>
                <c:pt idx="16">
                  <c:v>0</c:v>
                </c:pt>
              </c:numCache>
            </c:numRef>
          </c:val>
          <c:extLst>
            <c:ext xmlns:c16="http://schemas.microsoft.com/office/drawing/2014/chart" uri="{C3380CC4-5D6E-409C-BE32-E72D297353CC}">
              <c16:uniqueId val="{00000000-5347-4CD1-98A2-AD76268D0E71}"/>
            </c:ext>
          </c:extLst>
        </c:ser>
        <c:dLbls>
          <c:showLegendKey val="0"/>
          <c:showVal val="0"/>
          <c:showCatName val="0"/>
          <c:showSerName val="0"/>
          <c:showPercent val="0"/>
          <c:showBubbleSize val="0"/>
        </c:dLbls>
        <c:gapWidth val="219"/>
        <c:overlap val="-27"/>
        <c:axId val="718962975"/>
        <c:axId val="718955071"/>
      </c:barChart>
      <c:lineChart>
        <c:grouping val="standard"/>
        <c:varyColors val="0"/>
        <c:ser>
          <c:idx val="1"/>
          <c:order val="1"/>
          <c:tx>
            <c:v>Cumulative Percent</c:v>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[1]Sheet1!$A$1:$A$17</c:f>
              <c:strCache>
                <c:ptCount val="17"/>
                <c:pt idx="0">
                  <c:v>pc1</c:v>
                </c:pt>
                <c:pt idx="1">
                  <c:v>pc2</c:v>
                </c:pt>
                <c:pt idx="2">
                  <c:v>pc3</c:v>
                </c:pt>
                <c:pt idx="3">
                  <c:v>pc4</c:v>
                </c:pt>
                <c:pt idx="4">
                  <c:v>pc5</c:v>
                </c:pt>
                <c:pt idx="5">
                  <c:v>pc6</c:v>
                </c:pt>
                <c:pt idx="6">
                  <c:v>pc7</c:v>
                </c:pt>
                <c:pt idx="7">
                  <c:v>pc8</c:v>
                </c:pt>
                <c:pt idx="8">
                  <c:v>pc9</c:v>
                </c:pt>
                <c:pt idx="9">
                  <c:v>pc10</c:v>
                </c:pt>
                <c:pt idx="10">
                  <c:v>pc11</c:v>
                </c:pt>
                <c:pt idx="11">
                  <c:v>pc12</c:v>
                </c:pt>
                <c:pt idx="12">
                  <c:v>pc13</c:v>
                </c:pt>
                <c:pt idx="13">
                  <c:v>pc14</c:v>
                </c:pt>
                <c:pt idx="14">
                  <c:v>pc15</c:v>
                </c:pt>
                <c:pt idx="15">
                  <c:v>pc16</c:v>
                </c:pt>
                <c:pt idx="16">
                  <c:v>pc17</c:v>
                </c:pt>
              </c:strCache>
            </c:strRef>
          </c:cat>
          <c:val>
            <c:numRef>
              <c:f>PCA!$C$2:$C$18</c:f>
              <c:numCache>
                <c:formatCode>General</c:formatCode>
                <c:ptCount val="17"/>
                <c:pt idx="0">
                  <c:v>47.878929999999997</c:v>
                </c:pt>
                <c:pt idx="1">
                  <c:v>86.69265</c:v>
                </c:pt>
                <c:pt idx="2">
                  <c:v>98.124949999999998</c:v>
                </c:pt>
                <c:pt idx="3">
                  <c:v>98.813400000000001</c:v>
                </c:pt>
                <c:pt idx="4">
                  <c:v>99.365310000000008</c:v>
                </c:pt>
                <c:pt idx="5">
                  <c:v>99.670080000000013</c:v>
                </c:pt>
                <c:pt idx="6">
                  <c:v>99.788990000000013</c:v>
                </c:pt>
                <c:pt idx="7">
                  <c:v>99.868780000000015</c:v>
                </c:pt>
                <c:pt idx="8">
                  <c:v>99.913760000000011</c:v>
                </c:pt>
                <c:pt idx="9">
                  <c:v>99.948190000000011</c:v>
                </c:pt>
                <c:pt idx="10">
                  <c:v>99.974140000000006</c:v>
                </c:pt>
                <c:pt idx="11">
                  <c:v>99.995519999999999</c:v>
                </c:pt>
                <c:pt idx="12">
                  <c:v>99.999089999999995</c:v>
                </c:pt>
                <c:pt idx="13">
                  <c:v>99.999989999999997</c:v>
                </c:pt>
                <c:pt idx="14">
                  <c:v>99.999989999999997</c:v>
                </c:pt>
                <c:pt idx="15">
                  <c:v>99.999989999999997</c:v>
                </c:pt>
                <c:pt idx="16">
                  <c:v>99.999989999999997</c:v>
                </c:pt>
              </c:numCache>
            </c:numRef>
          </c:val>
          <c:smooth val="0"/>
          <c:extLst>
            <c:ext xmlns:c16="http://schemas.microsoft.com/office/drawing/2014/chart" uri="{C3380CC4-5D6E-409C-BE32-E72D297353CC}">
              <c16:uniqueId val="{00000001-5347-4CD1-98A2-AD76268D0E71}"/>
            </c:ext>
          </c:extLst>
        </c:ser>
        <c:dLbls>
          <c:showLegendKey val="0"/>
          <c:showVal val="0"/>
          <c:showCatName val="0"/>
          <c:showSerName val="0"/>
          <c:showPercent val="0"/>
          <c:showBubbleSize val="0"/>
        </c:dLbls>
        <c:marker val="1"/>
        <c:smooth val="0"/>
        <c:axId val="718962975"/>
        <c:axId val="718955071"/>
      </c:lineChart>
      <c:catAx>
        <c:axId val="71896297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75000"/>
                        <a:lumOff val="25000"/>
                      </a:schemeClr>
                    </a:solidFill>
                    <a:latin typeface="Century Gothic" panose="020B0502020202020204" pitchFamily="34" charset="0"/>
                    <a:ea typeface="+mn-ea"/>
                    <a:cs typeface="+mn-cs"/>
                  </a:defRPr>
                </a:pPr>
                <a:r>
                  <a:rPr lang="en-US" dirty="0">
                    <a:solidFill>
                      <a:schemeClr val="tx1">
                        <a:lumMod val="75000"/>
                        <a:lumOff val="25000"/>
                      </a:schemeClr>
                    </a:solidFill>
                    <a:latin typeface="Century Gothic" panose="020B0502020202020204" pitchFamily="34" charset="0"/>
                  </a:rPr>
                  <a:t>Principal Component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718955071"/>
        <c:crosses val="autoZero"/>
        <c:auto val="1"/>
        <c:lblAlgn val="ctr"/>
        <c:lblOffset val="100"/>
        <c:noMultiLvlLbl val="0"/>
      </c:catAx>
      <c:valAx>
        <c:axId val="718955071"/>
        <c:scaling>
          <c:orientation val="minMax"/>
          <c:max val="10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75000"/>
                        <a:lumOff val="25000"/>
                      </a:schemeClr>
                    </a:solidFill>
                    <a:latin typeface="Century Gothic" panose="020B0502020202020204" pitchFamily="34" charset="0"/>
                    <a:ea typeface="+mn-ea"/>
                    <a:cs typeface="+mn-cs"/>
                  </a:defRPr>
                </a:pPr>
                <a:r>
                  <a:rPr lang="en-US" dirty="0">
                    <a:solidFill>
                      <a:schemeClr val="tx1">
                        <a:lumMod val="75000"/>
                        <a:lumOff val="25000"/>
                      </a:schemeClr>
                    </a:solidFill>
                    <a:latin typeface="Century Gothic" panose="020B0502020202020204" pitchFamily="34" charset="0"/>
                  </a:rPr>
                  <a:t>Percent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718962975"/>
        <c:crosses val="autoZero"/>
        <c:crossBetween val="between"/>
      </c:valAx>
      <c:spPr>
        <a:noFill/>
        <a:ln>
          <a:noFill/>
        </a:ln>
        <a:effectLst/>
      </c:spPr>
    </c:plotArea>
    <c:plotVisOnly val="1"/>
    <c:dispBlanksAs val="gap"/>
    <c:showDLblsOverMax val="0"/>
  </c:chart>
  <c:spPr>
    <a:solidFill>
      <a:schemeClr val="lt1"/>
    </a:solidFill>
    <a:ln w="12700" cap="flat" cmpd="sng" algn="ctr">
      <a:solidFill>
        <a:schemeClr val="accent6"/>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Century Gothic" panose="020B0502020202020204" pitchFamily="34" charset="0"/>
                <a:ea typeface="+mn-ea"/>
                <a:cs typeface="+mn-cs"/>
              </a:defRPr>
            </a:pPr>
            <a:r>
              <a:rPr lang="en-US" dirty="0">
                <a:solidFill>
                  <a:schemeClr val="tx1">
                    <a:lumMod val="75000"/>
                    <a:lumOff val="25000"/>
                  </a:schemeClr>
                </a:solidFill>
                <a:latin typeface="Century Gothic" panose="020B0502020202020204" pitchFamily="34" charset="0"/>
              </a:rPr>
              <a:t>Landsat 8 Principal Component </a:t>
            </a:r>
          </a:p>
          <a:p>
            <a:pPr>
              <a:defRPr>
                <a:solidFill>
                  <a:schemeClr val="tx1">
                    <a:lumMod val="75000"/>
                    <a:lumOff val="25000"/>
                  </a:schemeClr>
                </a:solidFill>
                <a:latin typeface="Century Gothic" panose="020B0502020202020204" pitchFamily="34" charset="0"/>
              </a:defRPr>
            </a:pPr>
            <a:r>
              <a:rPr lang="en-US" dirty="0">
                <a:solidFill>
                  <a:schemeClr val="tx1">
                    <a:lumMod val="75000"/>
                    <a:lumOff val="25000"/>
                  </a:schemeClr>
                </a:solidFill>
                <a:latin typeface="Century Gothic" panose="020B0502020202020204" pitchFamily="34" charset="0"/>
              </a:rPr>
              <a:t>Explained Variance (June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[1]Sheet1!$A$26:$A$38</c:f>
              <c:strCache>
                <c:ptCount val="13"/>
                <c:pt idx="0">
                  <c:v>pc1</c:v>
                </c:pt>
                <c:pt idx="1">
                  <c:v>pc2</c:v>
                </c:pt>
                <c:pt idx="2">
                  <c:v>pc3</c:v>
                </c:pt>
                <c:pt idx="3">
                  <c:v>pc4</c:v>
                </c:pt>
                <c:pt idx="4">
                  <c:v>pc5</c:v>
                </c:pt>
                <c:pt idx="5">
                  <c:v>pc6</c:v>
                </c:pt>
                <c:pt idx="6">
                  <c:v>pc7</c:v>
                </c:pt>
                <c:pt idx="7">
                  <c:v>pc8</c:v>
                </c:pt>
                <c:pt idx="8">
                  <c:v>pc9</c:v>
                </c:pt>
                <c:pt idx="9">
                  <c:v>pc10</c:v>
                </c:pt>
                <c:pt idx="10">
                  <c:v>pc11</c:v>
                </c:pt>
                <c:pt idx="11">
                  <c:v>pc12</c:v>
                </c:pt>
                <c:pt idx="12">
                  <c:v>pc13</c:v>
                </c:pt>
              </c:strCache>
            </c:strRef>
          </c:cat>
          <c:val>
            <c:numRef>
              <c:f>PCA!$N$22:$N$34</c:f>
              <c:numCache>
                <c:formatCode>General</c:formatCode>
                <c:ptCount val="13"/>
                <c:pt idx="0">
                  <c:v>57.745750000000001</c:v>
                </c:pt>
                <c:pt idx="1">
                  <c:v>30.7559</c:v>
                </c:pt>
                <c:pt idx="2">
                  <c:v>10.840020000000001</c:v>
                </c:pt>
                <c:pt idx="3">
                  <c:v>0.28759000000000001</c:v>
                </c:pt>
                <c:pt idx="4">
                  <c:v>0.20504</c:v>
                </c:pt>
                <c:pt idx="5">
                  <c:v>0.1066</c:v>
                </c:pt>
                <c:pt idx="6">
                  <c:v>3.1029999999999999E-2</c:v>
                </c:pt>
                <c:pt idx="7">
                  <c:v>2.5780000000000001E-2</c:v>
                </c:pt>
                <c:pt idx="8">
                  <c:v>1.33E-3</c:v>
                </c:pt>
                <c:pt idx="9">
                  <c:v>9.5E-4</c:v>
                </c:pt>
                <c:pt idx="10">
                  <c:v>0</c:v>
                </c:pt>
                <c:pt idx="11">
                  <c:v>0</c:v>
                </c:pt>
                <c:pt idx="12">
                  <c:v>0</c:v>
                </c:pt>
              </c:numCache>
            </c:numRef>
          </c:val>
          <c:extLst>
            <c:ext xmlns:c16="http://schemas.microsoft.com/office/drawing/2014/chart" uri="{C3380CC4-5D6E-409C-BE32-E72D297353CC}">
              <c16:uniqueId val="{00000000-BE03-4499-853C-FA7D3D29DDD4}"/>
            </c:ext>
          </c:extLst>
        </c:ser>
        <c:dLbls>
          <c:showLegendKey val="0"/>
          <c:showVal val="0"/>
          <c:showCatName val="0"/>
          <c:showSerName val="0"/>
          <c:showPercent val="0"/>
          <c:showBubbleSize val="0"/>
        </c:dLbls>
        <c:gapWidth val="219"/>
        <c:overlap val="-27"/>
        <c:axId val="990545887"/>
        <c:axId val="990560863"/>
      </c:barChart>
      <c:lineChart>
        <c:grouping val="standard"/>
        <c:varyColors val="0"/>
        <c:ser>
          <c:idx val="1"/>
          <c:order val="1"/>
          <c:tx>
            <c:v>Cumulative Percent</c:v>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[1]Sheet1!$A$26:$A$38</c:f>
              <c:strCache>
                <c:ptCount val="13"/>
                <c:pt idx="0">
                  <c:v>pc1</c:v>
                </c:pt>
                <c:pt idx="1">
                  <c:v>pc2</c:v>
                </c:pt>
                <c:pt idx="2">
                  <c:v>pc3</c:v>
                </c:pt>
                <c:pt idx="3">
                  <c:v>pc4</c:v>
                </c:pt>
                <c:pt idx="4">
                  <c:v>pc5</c:v>
                </c:pt>
                <c:pt idx="5">
                  <c:v>pc6</c:v>
                </c:pt>
                <c:pt idx="6">
                  <c:v>pc7</c:v>
                </c:pt>
                <c:pt idx="7">
                  <c:v>pc8</c:v>
                </c:pt>
                <c:pt idx="8">
                  <c:v>pc9</c:v>
                </c:pt>
                <c:pt idx="9">
                  <c:v>pc10</c:v>
                </c:pt>
                <c:pt idx="10">
                  <c:v>pc11</c:v>
                </c:pt>
                <c:pt idx="11">
                  <c:v>pc12</c:v>
                </c:pt>
                <c:pt idx="12">
                  <c:v>pc13</c:v>
                </c:pt>
              </c:strCache>
            </c:strRef>
          </c:cat>
          <c:val>
            <c:numRef>
              <c:f>PCA!$O$22:$O$34</c:f>
              <c:numCache>
                <c:formatCode>General</c:formatCode>
                <c:ptCount val="13"/>
                <c:pt idx="0">
                  <c:v>57.745750000000001</c:v>
                </c:pt>
                <c:pt idx="1">
                  <c:v>88.501649999999998</c:v>
                </c:pt>
                <c:pt idx="2">
                  <c:v>99.341669999999993</c:v>
                </c:pt>
                <c:pt idx="3">
                  <c:v>99.629259999999988</c:v>
                </c:pt>
                <c:pt idx="4">
                  <c:v>99.834299999999985</c:v>
                </c:pt>
                <c:pt idx="5">
                  <c:v>99.940899999999985</c:v>
                </c:pt>
                <c:pt idx="6">
                  <c:v>99.971929999999986</c:v>
                </c:pt>
                <c:pt idx="7">
                  <c:v>99.997709999999984</c:v>
                </c:pt>
                <c:pt idx="8">
                  <c:v>99.999039999999979</c:v>
                </c:pt>
                <c:pt idx="9">
                  <c:v>99.999989999999983</c:v>
                </c:pt>
                <c:pt idx="10">
                  <c:v>99.999989999999983</c:v>
                </c:pt>
                <c:pt idx="11">
                  <c:v>99.999989999999983</c:v>
                </c:pt>
                <c:pt idx="12">
                  <c:v>99.999989999999983</c:v>
                </c:pt>
              </c:numCache>
            </c:numRef>
          </c:val>
          <c:smooth val="0"/>
          <c:extLst>
            <c:ext xmlns:c16="http://schemas.microsoft.com/office/drawing/2014/chart" uri="{C3380CC4-5D6E-409C-BE32-E72D297353CC}">
              <c16:uniqueId val="{00000001-BE03-4499-853C-FA7D3D29DDD4}"/>
            </c:ext>
          </c:extLst>
        </c:ser>
        <c:dLbls>
          <c:showLegendKey val="0"/>
          <c:showVal val="0"/>
          <c:showCatName val="0"/>
          <c:showSerName val="0"/>
          <c:showPercent val="0"/>
          <c:showBubbleSize val="0"/>
        </c:dLbls>
        <c:marker val="1"/>
        <c:smooth val="0"/>
        <c:axId val="990545887"/>
        <c:axId val="990560863"/>
      </c:lineChart>
      <c:catAx>
        <c:axId val="99054588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75000"/>
                        <a:lumOff val="25000"/>
                      </a:schemeClr>
                    </a:solidFill>
                    <a:latin typeface="Century Gothic" panose="020B0502020202020204" pitchFamily="34" charset="0"/>
                    <a:ea typeface="+mn-ea"/>
                    <a:cs typeface="+mn-cs"/>
                  </a:defRPr>
                </a:pPr>
                <a:r>
                  <a:rPr lang="en-US" dirty="0">
                    <a:solidFill>
                      <a:schemeClr val="tx1">
                        <a:lumMod val="75000"/>
                        <a:lumOff val="25000"/>
                      </a:schemeClr>
                    </a:solidFill>
                    <a:latin typeface="Century Gothic" panose="020B0502020202020204" pitchFamily="34" charset="0"/>
                  </a:rPr>
                  <a:t>Principal Component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990560863"/>
        <c:crosses val="autoZero"/>
        <c:auto val="1"/>
        <c:lblAlgn val="ctr"/>
        <c:lblOffset val="100"/>
        <c:noMultiLvlLbl val="0"/>
      </c:catAx>
      <c:valAx>
        <c:axId val="990560863"/>
        <c:scaling>
          <c:orientation val="minMax"/>
          <c:max val="10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75000"/>
                        <a:lumOff val="25000"/>
                      </a:schemeClr>
                    </a:solidFill>
                    <a:latin typeface="Century Gothic" panose="020B0502020202020204" pitchFamily="34" charset="0"/>
                    <a:ea typeface="+mn-ea"/>
                    <a:cs typeface="+mn-cs"/>
                  </a:defRPr>
                </a:pPr>
                <a:r>
                  <a:rPr lang="en-US" dirty="0">
                    <a:solidFill>
                      <a:schemeClr val="tx1">
                        <a:lumMod val="75000"/>
                        <a:lumOff val="25000"/>
                      </a:schemeClr>
                    </a:solidFill>
                    <a:latin typeface="Century Gothic" panose="020B0502020202020204" pitchFamily="34" charset="0"/>
                  </a:rPr>
                  <a:t>Percent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990545887"/>
        <c:crosses val="autoZero"/>
        <c:crossBetween val="between"/>
      </c:valAx>
      <c:spPr>
        <a:noFill/>
        <a:ln>
          <a:noFill/>
        </a:ln>
        <a:effectLst/>
      </c:spPr>
    </c:plotArea>
    <c:plotVisOnly val="1"/>
    <c:dispBlanksAs val="gap"/>
    <c:showDLblsOverMax val="0"/>
  </c:chart>
  <c:spPr>
    <a:solidFill>
      <a:schemeClr val="lt1"/>
    </a:solidFill>
    <a:ln w="12700" cap="flat" cmpd="sng" algn="ctr">
      <a:solidFill>
        <a:schemeClr val="accent6"/>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dk1"/>
                </a:solidFill>
                <a:latin typeface="Century Gothic" panose="020B0502020202020204" pitchFamily="34" charset="0"/>
                <a:ea typeface="+mn-ea"/>
                <a:cs typeface="+mn-cs"/>
              </a:defRPr>
            </a:pPr>
            <a:r>
              <a:rPr lang="en-US" sz="2000" b="1" dirty="0">
                <a:solidFill>
                  <a:schemeClr val="tx1">
                    <a:lumMod val="65000"/>
                    <a:lumOff val="35000"/>
                  </a:schemeClr>
                </a:solidFill>
                <a:latin typeface="Century Gothic" panose="020B0502020202020204" pitchFamily="34" charset="0"/>
              </a:rPr>
              <a:t>Random Forest June 2022 Overall Accuracy</a:t>
            </a:r>
          </a:p>
        </c:rich>
      </c:tx>
      <c:layout>
        <c:manualLayout>
          <c:xMode val="edge"/>
          <c:yMode val="edge"/>
          <c:x val="0.21116730838278591"/>
          <c:y val="3.1547089122762391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dk1"/>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strRef>
              <c:f>ALLSets13Class!$C$62</c:f>
              <c:strCache>
                <c:ptCount val="1"/>
                <c:pt idx="0">
                  <c:v>4 Class Accuracy</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
              <c:layout>
                <c:manualLayout>
                  <c:x val="-8.3333333333333332E-3"/>
                  <c:y val="1.73611111111111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96C-4FEC-BD25-FC27809BE13C}"/>
                </c:ext>
              </c:extLst>
            </c:dLbl>
            <c:dLbl>
              <c:idx val="2"/>
              <c:layout>
                <c:manualLayout>
                  <c:x val="-8.3333333333333332E-3"/>
                  <c:y val="-3.03819444444444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6C-4FEC-BD25-FC27809BE13C}"/>
                </c:ext>
              </c:extLst>
            </c:dLbl>
            <c:dLbl>
              <c:idx val="3"/>
              <c:layout>
                <c:manualLayout>
                  <c:x val="-8.3333333333333332E-3"/>
                  <c:y val="3.47222222222222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6C-4FEC-BD25-FC27809BE13C}"/>
                </c:ext>
              </c:extLst>
            </c:dLbl>
            <c:spPr>
              <a:solidFill>
                <a:schemeClr val="accent6">
                  <a:alpha val="50000"/>
                </a:schemeClr>
              </a:solidFill>
              <a:ln>
                <a:solidFill>
                  <a:schemeClr val="accent6"/>
                </a:solidFill>
              </a:ln>
              <a:effectLst/>
            </c:spPr>
            <c:txPr>
              <a:bodyPr rot="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ALLSets13Class!$B$63:$B$66</c:f>
              <c:strCache>
                <c:ptCount val="4"/>
                <c:pt idx="0">
                  <c:v>Sentinel-2</c:v>
                </c:pt>
                <c:pt idx="1">
                  <c:v>Planet</c:v>
                </c:pt>
                <c:pt idx="2">
                  <c:v>Landsat</c:v>
                </c:pt>
                <c:pt idx="3">
                  <c:v>NAIP (2019)</c:v>
                </c:pt>
              </c:strCache>
            </c:strRef>
          </c:cat>
          <c:val>
            <c:numRef>
              <c:f>ALLSets13Class!$C$63:$C$66</c:f>
              <c:numCache>
                <c:formatCode>0.00%</c:formatCode>
                <c:ptCount val="4"/>
                <c:pt idx="0">
                  <c:v>0.75939999999999996</c:v>
                </c:pt>
                <c:pt idx="1">
                  <c:v>0.6391</c:v>
                </c:pt>
                <c:pt idx="2">
                  <c:v>0.75190000000000001</c:v>
                </c:pt>
                <c:pt idx="3">
                  <c:v>0.70679999999999998</c:v>
                </c:pt>
              </c:numCache>
            </c:numRef>
          </c:val>
          <c:smooth val="0"/>
          <c:extLst>
            <c:ext xmlns:c16="http://schemas.microsoft.com/office/drawing/2014/chart" uri="{C3380CC4-5D6E-409C-BE32-E72D297353CC}">
              <c16:uniqueId val="{00000003-296C-4FEC-BD25-FC27809BE13C}"/>
            </c:ext>
          </c:extLst>
        </c:ser>
        <c:ser>
          <c:idx val="1"/>
          <c:order val="1"/>
          <c:tx>
            <c:strRef>
              <c:f>ALLSets13Class!$D$62</c:f>
              <c:strCache>
                <c:ptCount val="1"/>
                <c:pt idx="0">
                  <c:v>13 Class Accuracy</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1"/>
              <c:layout>
                <c:manualLayout>
                  <c:x val="-5.5555555555555558E-3"/>
                  <c:y val="1.30208333333333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96C-4FEC-BD25-FC27809BE13C}"/>
                </c:ext>
              </c:extLst>
            </c:dLbl>
            <c:dLbl>
              <c:idx val="2"/>
              <c:layout>
                <c:manualLayout>
                  <c:x val="-5.5555555555555558E-3"/>
                  <c:y val="-3.47222222222222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96C-4FEC-BD25-FC27809BE13C}"/>
                </c:ext>
              </c:extLst>
            </c:dLbl>
            <c:dLbl>
              <c:idx val="3"/>
              <c:layout>
                <c:manualLayout>
                  <c:x val="-5.5555555555556572E-3"/>
                  <c:y val="2.17013888888888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96C-4FEC-BD25-FC27809BE13C}"/>
                </c:ext>
              </c:extLst>
            </c:dLbl>
            <c:spPr>
              <a:solidFill>
                <a:schemeClr val="accent6">
                  <a:alpha val="50000"/>
                </a:schemeClr>
              </a:solidFill>
              <a:ln>
                <a:solidFill>
                  <a:schemeClr val="accent6"/>
                </a:solidFill>
              </a:ln>
              <a:effectLst/>
            </c:spPr>
            <c:txPr>
              <a:bodyPr rot="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ALLSets13Class!$B$63:$B$66</c:f>
              <c:strCache>
                <c:ptCount val="4"/>
                <c:pt idx="0">
                  <c:v>Sentinel-2</c:v>
                </c:pt>
                <c:pt idx="1">
                  <c:v>Planet</c:v>
                </c:pt>
                <c:pt idx="2">
                  <c:v>Landsat</c:v>
                </c:pt>
                <c:pt idx="3">
                  <c:v>NAIP (2019)</c:v>
                </c:pt>
              </c:strCache>
            </c:strRef>
          </c:cat>
          <c:val>
            <c:numRef>
              <c:f>ALLSets13Class!$D$63:$D$66</c:f>
              <c:numCache>
                <c:formatCode>0.00%</c:formatCode>
                <c:ptCount val="4"/>
                <c:pt idx="0">
                  <c:v>0.6391</c:v>
                </c:pt>
                <c:pt idx="1">
                  <c:v>0.43609999999999999</c:v>
                </c:pt>
                <c:pt idx="2">
                  <c:v>0.63160000000000005</c:v>
                </c:pt>
                <c:pt idx="3">
                  <c:v>0.59399999999999997</c:v>
                </c:pt>
              </c:numCache>
            </c:numRef>
          </c:val>
          <c:smooth val="0"/>
          <c:extLst>
            <c:ext xmlns:c16="http://schemas.microsoft.com/office/drawing/2014/chart" uri="{C3380CC4-5D6E-409C-BE32-E72D297353CC}">
              <c16:uniqueId val="{00000007-296C-4FEC-BD25-FC27809BE13C}"/>
            </c:ext>
          </c:extLst>
        </c:ser>
        <c:dLbls>
          <c:dLblPos val="r"/>
          <c:showLegendKey val="0"/>
          <c:showVal val="1"/>
          <c:showCatName val="0"/>
          <c:showSerName val="0"/>
          <c:showPercent val="0"/>
          <c:showBubbleSize val="0"/>
        </c:dLbls>
        <c:marker val="1"/>
        <c:smooth val="0"/>
        <c:axId val="879133120"/>
        <c:axId val="879123136"/>
      </c:lineChart>
      <c:catAx>
        <c:axId val="879133120"/>
        <c:scaling>
          <c:orientation val="minMax"/>
        </c:scaling>
        <c:delete val="0"/>
        <c:axPos val="b"/>
        <c:title>
          <c:tx>
            <c:rich>
              <a:bodyPr rot="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1500" dirty="0">
                    <a:solidFill>
                      <a:schemeClr val="tx1">
                        <a:lumMod val="75000"/>
                        <a:lumOff val="25000"/>
                      </a:schemeClr>
                    </a:solidFill>
                    <a:latin typeface="Century Gothic" panose="020B0502020202020204" pitchFamily="34" charset="0"/>
                  </a:rPr>
                  <a:t>Satellite</a:t>
                </a:r>
              </a:p>
            </c:rich>
          </c:tx>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879123136"/>
        <c:crosses val="autoZero"/>
        <c:auto val="1"/>
        <c:lblAlgn val="ctr"/>
        <c:lblOffset val="100"/>
        <c:noMultiLvlLbl val="0"/>
      </c:catAx>
      <c:valAx>
        <c:axId val="879123136"/>
        <c:scaling>
          <c:orientation val="minMax"/>
          <c:min val="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1500" dirty="0">
                    <a:solidFill>
                      <a:schemeClr val="tx1">
                        <a:lumMod val="75000"/>
                        <a:lumOff val="25000"/>
                      </a:schemeClr>
                    </a:solidFill>
                    <a:latin typeface="Century Gothic" panose="020B0502020202020204" pitchFamily="34" charset="0"/>
                  </a:rPr>
                  <a:t>Percent Accuracy</a:t>
                </a:r>
              </a:p>
            </c:rich>
          </c:tx>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879133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2000" b="1" dirty="0">
                <a:latin typeface="Century Gothic" panose="020B0502020202020204" pitchFamily="34" charset="0"/>
              </a:rPr>
              <a:t>Forest Misclassification</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ALLSets13Class!$U$26</c:f>
              <c:strCache>
                <c:ptCount val="1"/>
                <c:pt idx="0">
                  <c:v>False Positive</c:v>
                </c:pt>
              </c:strCache>
            </c:strRef>
          </c:tx>
          <c:spPr>
            <a:solidFill>
              <a:schemeClr val="accent6"/>
            </a:solidFill>
            <a:ln>
              <a:noFill/>
            </a:ln>
            <a:effectLst/>
          </c:spPr>
          <c:invertIfNegative val="0"/>
          <c:cat>
            <c:strRef>
              <c:f>ALLSets13Class!$V$25:$Y$25</c:f>
              <c:strCache>
                <c:ptCount val="4"/>
                <c:pt idx="0">
                  <c:v>Sentinel</c:v>
                </c:pt>
                <c:pt idx="1">
                  <c:v>Planet</c:v>
                </c:pt>
                <c:pt idx="2">
                  <c:v>NAIP</c:v>
                </c:pt>
                <c:pt idx="3">
                  <c:v>Landsat</c:v>
                </c:pt>
              </c:strCache>
            </c:strRef>
          </c:cat>
          <c:val>
            <c:numRef>
              <c:f>ALLSets13Class!$V$26:$Y$26</c:f>
              <c:numCache>
                <c:formatCode>General</c:formatCode>
                <c:ptCount val="4"/>
                <c:pt idx="0">
                  <c:v>0.36</c:v>
                </c:pt>
                <c:pt idx="1">
                  <c:v>0.42105263157894735</c:v>
                </c:pt>
                <c:pt idx="2">
                  <c:v>0.36</c:v>
                </c:pt>
                <c:pt idx="3">
                  <c:v>0.52</c:v>
                </c:pt>
              </c:numCache>
            </c:numRef>
          </c:val>
          <c:extLst>
            <c:ext xmlns:c16="http://schemas.microsoft.com/office/drawing/2014/chart" uri="{C3380CC4-5D6E-409C-BE32-E72D297353CC}">
              <c16:uniqueId val="{00000000-1BCD-48E9-A6A1-84D330CE2C30}"/>
            </c:ext>
          </c:extLst>
        </c:ser>
        <c:ser>
          <c:idx val="1"/>
          <c:order val="1"/>
          <c:tx>
            <c:strRef>
              <c:f>ALLSets13Class!$U$27</c:f>
              <c:strCache>
                <c:ptCount val="1"/>
                <c:pt idx="0">
                  <c:v>False Negative</c:v>
                </c:pt>
              </c:strCache>
            </c:strRef>
          </c:tx>
          <c:spPr>
            <a:solidFill>
              <a:schemeClr val="accent2"/>
            </a:solidFill>
            <a:ln>
              <a:noFill/>
            </a:ln>
            <a:effectLst/>
          </c:spPr>
          <c:invertIfNegative val="0"/>
          <c:cat>
            <c:strRef>
              <c:f>ALLSets13Class!$V$25:$Y$25</c:f>
              <c:strCache>
                <c:ptCount val="4"/>
                <c:pt idx="0">
                  <c:v>Sentinel</c:v>
                </c:pt>
                <c:pt idx="1">
                  <c:v>Planet</c:v>
                </c:pt>
                <c:pt idx="2">
                  <c:v>NAIP</c:v>
                </c:pt>
                <c:pt idx="3">
                  <c:v>Landsat</c:v>
                </c:pt>
              </c:strCache>
            </c:strRef>
          </c:cat>
          <c:val>
            <c:numRef>
              <c:f>ALLSets13Class!$V$27:$Y$27</c:f>
              <c:numCache>
                <c:formatCode>General</c:formatCode>
                <c:ptCount val="4"/>
                <c:pt idx="0">
                  <c:v>0.39130434782608697</c:v>
                </c:pt>
                <c:pt idx="1">
                  <c:v>0.27027027027027029</c:v>
                </c:pt>
                <c:pt idx="2">
                  <c:v>0.39130434782608697</c:v>
                </c:pt>
                <c:pt idx="3">
                  <c:v>0.16666666666666666</c:v>
                </c:pt>
              </c:numCache>
            </c:numRef>
          </c:val>
          <c:extLst>
            <c:ext xmlns:c16="http://schemas.microsoft.com/office/drawing/2014/chart" uri="{C3380CC4-5D6E-409C-BE32-E72D297353CC}">
              <c16:uniqueId val="{00000001-1BCD-48E9-A6A1-84D330CE2C30}"/>
            </c:ext>
          </c:extLst>
        </c:ser>
        <c:dLbls>
          <c:showLegendKey val="0"/>
          <c:showVal val="0"/>
          <c:showCatName val="0"/>
          <c:showSerName val="0"/>
          <c:showPercent val="0"/>
          <c:showBubbleSize val="0"/>
        </c:dLbls>
        <c:gapWidth val="219"/>
        <c:overlap val="-27"/>
        <c:axId val="884878768"/>
        <c:axId val="884879184"/>
      </c:barChart>
      <c:catAx>
        <c:axId val="88487876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dirty="0">
                    <a:latin typeface="Century Gothic" panose="020B0502020202020204" pitchFamily="34" charset="0"/>
                  </a:rPr>
                  <a:t>Dataset</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884879184"/>
        <c:crosses val="autoZero"/>
        <c:auto val="1"/>
        <c:lblAlgn val="ctr"/>
        <c:lblOffset val="100"/>
        <c:noMultiLvlLbl val="0"/>
      </c:catAx>
      <c:valAx>
        <c:axId val="884879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dirty="0">
                    <a:latin typeface="Century Gothic" panose="020B0502020202020204" pitchFamily="34" charset="0"/>
                  </a:rPr>
                  <a:t>Percent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884878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solidFill>
        <a:schemeClr val="accent5"/>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2000" b="1" dirty="0">
                <a:latin typeface="Century Gothic" panose="020B0502020202020204" pitchFamily="34" charset="0"/>
              </a:rPr>
              <a:t>Invasive Plants Class</a:t>
            </a:r>
            <a:r>
              <a:rPr lang="en-US" sz="2000" b="1" baseline="0" dirty="0">
                <a:latin typeface="Century Gothic" panose="020B0502020202020204" pitchFamily="34" charset="0"/>
              </a:rPr>
              <a:t> Accuracy</a:t>
            </a:r>
            <a:endParaRPr lang="en-US" sz="2000" b="1" dirty="0">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ALLSets4Class!$R$3</c:f>
              <c:strCache>
                <c:ptCount val="1"/>
                <c:pt idx="0">
                  <c:v>Consumer</c:v>
                </c:pt>
              </c:strCache>
            </c:strRef>
          </c:tx>
          <c:spPr>
            <a:solidFill>
              <a:schemeClr val="accent2"/>
            </a:solidFill>
            <a:ln>
              <a:noFill/>
            </a:ln>
            <a:effectLst/>
          </c:spPr>
          <c:invertIfNegative val="0"/>
          <c:cat>
            <c:strRef>
              <c:f>ALLSets4Class!$S$2:$Z$2</c:f>
              <c:strCache>
                <c:ptCount val="8"/>
                <c:pt idx="0">
                  <c:v>Sentinel: 4</c:v>
                </c:pt>
                <c:pt idx="1">
                  <c:v>Sentinel: 13</c:v>
                </c:pt>
                <c:pt idx="2">
                  <c:v>Planet: 4</c:v>
                </c:pt>
                <c:pt idx="3">
                  <c:v>Planet: 13</c:v>
                </c:pt>
                <c:pt idx="4">
                  <c:v>NAIP: 4</c:v>
                </c:pt>
                <c:pt idx="5">
                  <c:v>NAIP: 13</c:v>
                </c:pt>
                <c:pt idx="6">
                  <c:v>Landsat: 4</c:v>
                </c:pt>
                <c:pt idx="7">
                  <c:v>Landsat: 13</c:v>
                </c:pt>
              </c:strCache>
            </c:strRef>
          </c:cat>
          <c:val>
            <c:numRef>
              <c:f>ALLSets4Class!$S$3:$Z$3</c:f>
              <c:numCache>
                <c:formatCode>0.00%</c:formatCode>
                <c:ptCount val="8"/>
                <c:pt idx="0">
                  <c:v>0.65</c:v>
                </c:pt>
                <c:pt idx="1">
                  <c:v>0.66669999999999996</c:v>
                </c:pt>
                <c:pt idx="2">
                  <c:v>0.66669999999999996</c:v>
                </c:pt>
                <c:pt idx="3">
                  <c:v>0.41670000000000001</c:v>
                </c:pt>
                <c:pt idx="4">
                  <c:v>0.69230000000000003</c:v>
                </c:pt>
                <c:pt idx="5">
                  <c:v>0.63749999999999996</c:v>
                </c:pt>
                <c:pt idx="6">
                  <c:v>0.76919999999999999</c:v>
                </c:pt>
                <c:pt idx="7">
                  <c:v>0.7</c:v>
                </c:pt>
              </c:numCache>
            </c:numRef>
          </c:val>
          <c:extLst>
            <c:ext xmlns:c16="http://schemas.microsoft.com/office/drawing/2014/chart" uri="{C3380CC4-5D6E-409C-BE32-E72D297353CC}">
              <c16:uniqueId val="{00000000-B755-4A3A-B89A-FC991514505C}"/>
            </c:ext>
          </c:extLst>
        </c:ser>
        <c:ser>
          <c:idx val="1"/>
          <c:order val="1"/>
          <c:tx>
            <c:strRef>
              <c:f>ALLSets4Class!$R$4</c:f>
              <c:strCache>
                <c:ptCount val="1"/>
                <c:pt idx="0">
                  <c:v>Producer</c:v>
                </c:pt>
              </c:strCache>
            </c:strRef>
          </c:tx>
          <c:spPr>
            <a:solidFill>
              <a:schemeClr val="accent4"/>
            </a:solidFill>
            <a:ln>
              <a:noFill/>
            </a:ln>
            <a:effectLst/>
          </c:spPr>
          <c:invertIfNegative val="0"/>
          <c:cat>
            <c:strRef>
              <c:f>ALLSets4Class!$S$2:$Z$2</c:f>
              <c:strCache>
                <c:ptCount val="8"/>
                <c:pt idx="0">
                  <c:v>Sentinel: 4</c:v>
                </c:pt>
                <c:pt idx="1">
                  <c:v>Sentinel: 13</c:v>
                </c:pt>
                <c:pt idx="2">
                  <c:v>Planet: 4</c:v>
                </c:pt>
                <c:pt idx="3">
                  <c:v>Planet: 13</c:v>
                </c:pt>
                <c:pt idx="4">
                  <c:v>NAIP: 4</c:v>
                </c:pt>
                <c:pt idx="5">
                  <c:v>NAIP: 13</c:v>
                </c:pt>
                <c:pt idx="6">
                  <c:v>Landsat: 4</c:v>
                </c:pt>
                <c:pt idx="7">
                  <c:v>Landsat: 13</c:v>
                </c:pt>
              </c:strCache>
            </c:strRef>
          </c:cat>
          <c:val>
            <c:numRef>
              <c:f>ALLSets4Class!$S$4:$Z$4</c:f>
              <c:numCache>
                <c:formatCode>0.00%</c:formatCode>
                <c:ptCount val="8"/>
                <c:pt idx="0">
                  <c:v>1</c:v>
                </c:pt>
                <c:pt idx="1">
                  <c:v>1</c:v>
                </c:pt>
                <c:pt idx="2">
                  <c:v>0.30769999999999997</c:v>
                </c:pt>
                <c:pt idx="3">
                  <c:v>0.36909999999999998</c:v>
                </c:pt>
                <c:pt idx="4">
                  <c:v>0.69230000000000003</c:v>
                </c:pt>
                <c:pt idx="5">
                  <c:v>0.66669999999999996</c:v>
                </c:pt>
                <c:pt idx="6">
                  <c:v>0.76919999999999999</c:v>
                </c:pt>
                <c:pt idx="7">
                  <c:v>0.66669999999999996</c:v>
                </c:pt>
              </c:numCache>
            </c:numRef>
          </c:val>
          <c:extLst>
            <c:ext xmlns:c16="http://schemas.microsoft.com/office/drawing/2014/chart" uri="{C3380CC4-5D6E-409C-BE32-E72D297353CC}">
              <c16:uniqueId val="{00000001-B755-4A3A-B89A-FC991514505C}"/>
            </c:ext>
          </c:extLst>
        </c:ser>
        <c:dLbls>
          <c:showLegendKey val="0"/>
          <c:showVal val="0"/>
          <c:showCatName val="0"/>
          <c:showSerName val="0"/>
          <c:showPercent val="0"/>
          <c:showBubbleSize val="0"/>
        </c:dLbls>
        <c:gapWidth val="219"/>
        <c:overlap val="-27"/>
        <c:axId val="879116480"/>
        <c:axId val="879135200"/>
      </c:barChart>
      <c:catAx>
        <c:axId val="87911648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dirty="0">
                    <a:latin typeface="Century Gothic" panose="020B0502020202020204" pitchFamily="34" charset="0"/>
                  </a:rPr>
                  <a:t>Classifier Dataset &amp;</a:t>
                </a:r>
                <a:r>
                  <a:rPr lang="en-US" sz="1400" baseline="0" dirty="0">
                    <a:latin typeface="Century Gothic" panose="020B0502020202020204" pitchFamily="34" charset="0"/>
                  </a:rPr>
                  <a:t> # of Classes</a:t>
                </a:r>
                <a:endParaRPr lang="en-US" sz="1400" dirty="0">
                  <a:latin typeface="Century Gothic" panose="020B0502020202020204" pitchFamily="34" charset="0"/>
                </a:endParaRPr>
              </a:p>
            </c:rich>
          </c:tx>
          <c:layout>
            <c:manualLayout>
              <c:xMode val="edge"/>
              <c:yMode val="edge"/>
              <c:x val="0.28889238845144355"/>
              <c:y val="0.8119565008642211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879135200"/>
        <c:crosses val="autoZero"/>
        <c:auto val="1"/>
        <c:lblAlgn val="ctr"/>
        <c:lblOffset val="100"/>
        <c:noMultiLvlLbl val="0"/>
      </c:catAx>
      <c:valAx>
        <c:axId val="87913520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dirty="0">
                    <a:latin typeface="Century Gothic" panose="020B0502020202020204" pitchFamily="34" charset="0"/>
                  </a:rPr>
                  <a:t>Percent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879116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2000" b="1" dirty="0">
                <a:latin typeface="Century Gothic" panose="020B0502020202020204" pitchFamily="34" charset="0"/>
              </a:rPr>
              <a:t>Native</a:t>
            </a:r>
            <a:r>
              <a:rPr lang="en-US" sz="2000" b="1" baseline="0" dirty="0">
                <a:latin typeface="Century Gothic" panose="020B0502020202020204" pitchFamily="34" charset="0"/>
              </a:rPr>
              <a:t> Plants Class Accuracy</a:t>
            </a:r>
            <a:endParaRPr lang="en-US" sz="2000" b="1" dirty="0">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ALLSets4Class!$T$31</c:f>
              <c:strCache>
                <c:ptCount val="1"/>
                <c:pt idx="0">
                  <c:v>Consumer</c:v>
                </c:pt>
              </c:strCache>
            </c:strRef>
          </c:tx>
          <c:spPr>
            <a:solidFill>
              <a:schemeClr val="accent1"/>
            </a:solidFill>
            <a:ln>
              <a:noFill/>
            </a:ln>
            <a:effectLst/>
          </c:spPr>
          <c:invertIfNegative val="0"/>
          <c:cat>
            <c:strRef>
              <c:f>ALLSets4Class!$U$30:$AB$30</c:f>
              <c:strCache>
                <c:ptCount val="8"/>
                <c:pt idx="0">
                  <c:v>Sentinel: 4</c:v>
                </c:pt>
                <c:pt idx="1">
                  <c:v>Sentinel: 13</c:v>
                </c:pt>
                <c:pt idx="2">
                  <c:v>Planet: 4</c:v>
                </c:pt>
                <c:pt idx="3">
                  <c:v>Planet: 13</c:v>
                </c:pt>
                <c:pt idx="4">
                  <c:v>NAIP: 4</c:v>
                </c:pt>
                <c:pt idx="5">
                  <c:v>NAIP: 13</c:v>
                </c:pt>
                <c:pt idx="6">
                  <c:v>Landsat: 4</c:v>
                </c:pt>
                <c:pt idx="7">
                  <c:v>Landsat: 13</c:v>
                </c:pt>
              </c:strCache>
            </c:strRef>
          </c:cat>
          <c:val>
            <c:numRef>
              <c:f>ALLSets4Class!$U$31:$AB$31</c:f>
              <c:numCache>
                <c:formatCode>0.00%</c:formatCode>
                <c:ptCount val="8"/>
                <c:pt idx="0">
                  <c:v>0.8</c:v>
                </c:pt>
                <c:pt idx="1">
                  <c:v>0.63</c:v>
                </c:pt>
                <c:pt idx="2">
                  <c:v>0.67</c:v>
                </c:pt>
                <c:pt idx="3">
                  <c:v>0.32</c:v>
                </c:pt>
                <c:pt idx="4">
                  <c:v>0.76</c:v>
                </c:pt>
                <c:pt idx="5">
                  <c:v>0.69</c:v>
                </c:pt>
                <c:pt idx="6">
                  <c:v>0.78</c:v>
                </c:pt>
                <c:pt idx="7">
                  <c:v>0.61</c:v>
                </c:pt>
              </c:numCache>
            </c:numRef>
          </c:val>
          <c:extLst>
            <c:ext xmlns:c16="http://schemas.microsoft.com/office/drawing/2014/chart" uri="{C3380CC4-5D6E-409C-BE32-E72D297353CC}">
              <c16:uniqueId val="{00000000-1617-4F80-8C5F-4F8FAB371A00}"/>
            </c:ext>
          </c:extLst>
        </c:ser>
        <c:ser>
          <c:idx val="1"/>
          <c:order val="1"/>
          <c:tx>
            <c:strRef>
              <c:f>ALLSets4Class!$T$32</c:f>
              <c:strCache>
                <c:ptCount val="1"/>
                <c:pt idx="0">
                  <c:v>Producer</c:v>
                </c:pt>
              </c:strCache>
            </c:strRef>
          </c:tx>
          <c:spPr>
            <a:solidFill>
              <a:schemeClr val="accent6"/>
            </a:solidFill>
            <a:ln>
              <a:noFill/>
            </a:ln>
            <a:effectLst/>
          </c:spPr>
          <c:invertIfNegative val="0"/>
          <c:cat>
            <c:strRef>
              <c:f>ALLSets4Class!$U$30:$AB$30</c:f>
              <c:strCache>
                <c:ptCount val="8"/>
                <c:pt idx="0">
                  <c:v>Sentinel: 4</c:v>
                </c:pt>
                <c:pt idx="1">
                  <c:v>Sentinel: 13</c:v>
                </c:pt>
                <c:pt idx="2">
                  <c:v>Planet: 4</c:v>
                </c:pt>
                <c:pt idx="3">
                  <c:v>Planet: 13</c:v>
                </c:pt>
                <c:pt idx="4">
                  <c:v>NAIP: 4</c:v>
                </c:pt>
                <c:pt idx="5">
                  <c:v>NAIP: 13</c:v>
                </c:pt>
                <c:pt idx="6">
                  <c:v>Landsat: 4</c:v>
                </c:pt>
                <c:pt idx="7">
                  <c:v>Landsat: 13</c:v>
                </c:pt>
              </c:strCache>
            </c:strRef>
          </c:cat>
          <c:val>
            <c:numRef>
              <c:f>ALLSets4Class!$U$32:$AB$32</c:f>
              <c:numCache>
                <c:formatCode>0.00%</c:formatCode>
                <c:ptCount val="8"/>
                <c:pt idx="0">
                  <c:v>0.93</c:v>
                </c:pt>
                <c:pt idx="1">
                  <c:v>0.73</c:v>
                </c:pt>
                <c:pt idx="2">
                  <c:v>0.89</c:v>
                </c:pt>
                <c:pt idx="3">
                  <c:v>0.38</c:v>
                </c:pt>
                <c:pt idx="4">
                  <c:v>0.8</c:v>
                </c:pt>
                <c:pt idx="5">
                  <c:v>0.57999999999999996</c:v>
                </c:pt>
                <c:pt idx="6">
                  <c:v>0.86</c:v>
                </c:pt>
                <c:pt idx="7">
                  <c:v>0.53</c:v>
                </c:pt>
              </c:numCache>
            </c:numRef>
          </c:val>
          <c:extLst>
            <c:ext xmlns:c16="http://schemas.microsoft.com/office/drawing/2014/chart" uri="{C3380CC4-5D6E-409C-BE32-E72D297353CC}">
              <c16:uniqueId val="{00000001-1617-4F80-8C5F-4F8FAB371A00}"/>
            </c:ext>
          </c:extLst>
        </c:ser>
        <c:dLbls>
          <c:showLegendKey val="0"/>
          <c:showVal val="0"/>
          <c:showCatName val="0"/>
          <c:showSerName val="0"/>
          <c:showPercent val="0"/>
          <c:showBubbleSize val="0"/>
        </c:dLbls>
        <c:gapWidth val="219"/>
        <c:overlap val="-27"/>
        <c:axId val="884870448"/>
        <c:axId val="884872528"/>
      </c:barChart>
      <c:catAx>
        <c:axId val="88487044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dirty="0">
                    <a:latin typeface="Century Gothic" panose="020B0502020202020204" pitchFamily="34" charset="0"/>
                  </a:rPr>
                  <a:t>Classifier Dataset &amp; # of Classes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884872528"/>
        <c:crosses val="autoZero"/>
        <c:auto val="1"/>
        <c:lblAlgn val="ctr"/>
        <c:lblOffset val="100"/>
        <c:noMultiLvlLbl val="0"/>
      </c:catAx>
      <c:valAx>
        <c:axId val="884872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dirty="0">
                    <a:latin typeface="Century Gothic" panose="020B0502020202020204" pitchFamily="34" charset="0"/>
                  </a:rPr>
                  <a:t>Percent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884870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are the Coronado Ecological Conservation team at the GA, Athens Node. We have been Utilizing NASA Earth observations to assess invasive</a:t>
            </a:r>
            <a:r>
              <a:rPr lang="en-US" baseline="0" dirty="0"/>
              <a:t> species spread and </a:t>
            </a:r>
            <a:r>
              <a:rPr lang="en-US" dirty="0"/>
              <a:t>change in vegetation health in southeastern Arizona due to the construction of the US-Mexico border wall. The NPS at Coronado National</a:t>
            </a:r>
            <a:r>
              <a:rPr lang="en-US" baseline="0" dirty="0"/>
              <a:t> Memorial will use our end products to bolster their plans and funding requests for restoration work in the disturbed areas.</a:t>
            </a:r>
          </a:p>
          <a:p>
            <a:pPr>
              <a:defRPr/>
            </a:pPr>
            <a:endParaRPr lang="en-US" baseline="0" dirty="0"/>
          </a:p>
          <a:p>
            <a:pPr>
              <a:defRPr/>
            </a:pPr>
            <a:r>
              <a:rPr lang="en-US" dirty="0"/>
              <a:t>------------------------------Image Information Below ------------------------------</a:t>
            </a:r>
          </a:p>
          <a:p>
            <a:pPr>
              <a:defRPr/>
            </a:pPr>
            <a:endParaRPr lang="en-US" dirty="0"/>
          </a:p>
          <a:p>
            <a:pPr>
              <a:defRPr/>
            </a:pPr>
            <a:r>
              <a:rPr lang="en-US" dirty="0"/>
              <a:t>•Image Credit: Image created by the CORO Eco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are images across all four datasets, Landsat, Planet Scope, NAIP, &amp; Sentinel-2 for June 2022 with an unsupervised classification producing 13 classes. </a:t>
            </a:r>
          </a:p>
          <a:p>
            <a:endParaRPr lang="en-US" dirty="0">
              <a:cs typeface="Calibri"/>
            </a:endParaRPr>
          </a:p>
          <a:p>
            <a:r>
              <a:rPr lang="en-US" dirty="0">
                <a:ea typeface="Calibri" panose="020F0502020204030204"/>
                <a:cs typeface="Calibri"/>
              </a:rPr>
              <a:t>K-means++ is an iterative machine learning algorithm that produces an unsupervised classification of k clusters based on variable inputs. The algorithm maximizes both within-group similarities and between-group differences. We used k-means to produce images with 13 clusters, which could pick out signals such as grasslands, roads, and forested areas. While the colors in each image are randomly assigned to the computer-generated classes, the above images provide a starting point for examining landscape segmentation and understanding the differences in spatial resolution across our sensors. </a:t>
            </a:r>
            <a:endParaRPr lang="en-US" dirty="0"/>
          </a:p>
          <a:p>
            <a:endParaRPr lang="en-US" dirty="0"/>
          </a:p>
          <a:p>
            <a:r>
              <a:rPr lang="en-US" dirty="0"/>
              <a:t>One of the main differences as a result of our differing resolutions is that Landsat and Sentinel-2 dataset sampled every pixel within the image, while the NAIP and PlanetScope imagery needed to set the number of pixels sampled to 500,000 and 16,655 pixels, respectively, in order to compute at such a high resolution.</a:t>
            </a:r>
          </a:p>
          <a:p>
            <a:endParaRPr lang="en-US" dirty="0">
              <a:cs typeface="+mn-lt"/>
            </a:endParaRPr>
          </a:p>
          <a:p>
            <a:r>
              <a:rPr lang="en-US" sz="1800" dirty="0">
                <a:effectLst/>
                <a:latin typeface="Century Gothic" panose="020B0502020202020204" pitchFamily="34" charset="0"/>
                <a:ea typeface="Times New Roman" panose="02020603050405020304" pitchFamily="18" charset="0"/>
                <a:cs typeface="Calibri" panose="020F0502020204030204" pitchFamily="34" charset="0"/>
              </a:rPr>
              <a:t>Includes copyrighted material of Planet Labs PBC. All rights reserved.</a:t>
            </a:r>
            <a:br>
              <a:rPr lang="en-US" dirty="0">
                <a:cs typeface="+mn-lt"/>
              </a:rPr>
            </a:b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096852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The next step was to run a supervised classification. In order to do this, we needed to feed in 70% of the training points provided to us (or ground truth data) that we received from our partners. For the random forest approach, the Sentinel and Landsat classifiers used the principal components, and NAIP and Planet used all possible vegetative indices and spectral bands.</a:t>
            </a:r>
          </a:p>
          <a:p>
            <a:pPr marL="171450" indent="-171450">
              <a:buFont typeface="Calibri"/>
              <a:buChar char="-"/>
            </a:pPr>
            <a:endParaRPr lang="en-US" dirty="0"/>
          </a:p>
          <a:p>
            <a:pPr marL="171450" indent="-171450">
              <a:buFont typeface="Calibri"/>
              <a:buChar char="-"/>
            </a:pPr>
            <a:r>
              <a:rPr lang="en-US" dirty="0"/>
              <a:t>The RF was run</a:t>
            </a:r>
            <a:r>
              <a:rPr lang="en-US" baseline="0" dirty="0"/>
              <a:t> to classify with both 13 classes and 4 classes, and then validation was performed using 30% of the point sample from each class. </a:t>
            </a:r>
            <a:endParaRPr lang="en-US" dirty="0"/>
          </a:p>
          <a:p>
            <a:endParaRPr lang="en-US" dirty="0"/>
          </a:p>
          <a:p>
            <a:endParaRPr lang="en-US" dirty="0"/>
          </a:p>
          <a:p>
            <a:r>
              <a:rPr lang="en-US" dirty="0"/>
              <a:t>------------------------------Image Information Below ------------------------------</a:t>
            </a:r>
            <a:endParaRPr lang="en-US" dirty="0">
              <a:cs typeface="Calibri" panose="020F0502020204030204"/>
            </a:endParaRPr>
          </a:p>
          <a:p>
            <a:r>
              <a:rPr lang="en-US" dirty="0"/>
              <a:t>•Image Credit: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4236260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cs typeface="Calibri"/>
              </a:rPr>
              <a:t>Here you can compare the 13 class RF for each dataset. Greens and browns represent shrub and forested lands, purple and black developed areas, and yellow grasslands. Pay special attention to dark gold: Lehmann lovegrass and pink: Russian Thistle. </a:t>
            </a:r>
            <a:br>
              <a:rPr lang="en-US" dirty="0">
                <a:cs typeface="Calibri"/>
              </a:rPr>
            </a:br>
            <a:endParaRPr lang="en-US" dirty="0">
              <a:cs typeface="Calibri"/>
            </a:endParaRPr>
          </a:p>
          <a:p>
            <a:pPr marL="171450" indent="-171450">
              <a:buFont typeface="Calibri"/>
              <a:buChar char="-"/>
            </a:pPr>
            <a:r>
              <a:rPr lang="en-US" dirty="0">
                <a:cs typeface="Calibri"/>
              </a:rPr>
              <a:t>It is important to note that NAIP data for 2022 is not yet available,</a:t>
            </a:r>
            <a:r>
              <a:rPr lang="en-US" baseline="0" dirty="0">
                <a:cs typeface="Calibri"/>
              </a:rPr>
              <a:t> so the most recent date we were able to use was 2019.</a:t>
            </a:r>
            <a:endParaRPr lang="en-US" dirty="0">
              <a:cs typeface="Calibri"/>
            </a:endParaRPr>
          </a:p>
          <a:p>
            <a:pPr marL="171450" indent="-171450">
              <a:buFont typeface="Calibri"/>
              <a:buChar char="-"/>
            </a:pPr>
            <a:endParaRPr lang="en-US" dirty="0">
              <a:cs typeface="Calibri"/>
            </a:endParaRPr>
          </a:p>
          <a:p>
            <a:pPr marL="171450" indent="-171450">
              <a:buFont typeface="Calibri"/>
              <a:buChar char="-"/>
            </a:pPr>
            <a:r>
              <a:rPr lang="en-US" dirty="0">
                <a:cs typeface="Calibri"/>
              </a:rPr>
              <a:t>These results aligned with what our partners reported in that the southeast corner of the park is dominated by Lehmann's lovegrass and the majority of the Russian thistle can be found along the southern border of the park near the border road. </a:t>
            </a:r>
            <a:endParaRPr lang="en-US" dirty="0">
              <a:ea typeface="Calibri" panose="020F0502020204030204"/>
              <a:cs typeface="Calibri"/>
            </a:endParaRPr>
          </a:p>
          <a:p>
            <a:endParaRPr lang="en-US" dirty="0">
              <a:cs typeface="Calibri"/>
            </a:endParaRPr>
          </a:p>
          <a:p>
            <a:pPr marL="171450" marR="0" indent="-171450" algn="l" defTabSz="914400" rtl="0" eaLnBrk="1" fontAlgn="auto" latinLnBrk="0" hangingPunct="1">
              <a:lnSpc>
                <a:spcPct val="100000"/>
              </a:lnSpc>
              <a:spcBef>
                <a:spcPts val="0"/>
              </a:spcBef>
              <a:spcAft>
                <a:spcPts val="0"/>
              </a:spcAft>
              <a:buClrTx/>
              <a:buSzTx/>
              <a:buFont typeface="Calibri"/>
              <a:buChar char="-"/>
              <a:tabLst/>
              <a:defRPr/>
            </a:pPr>
            <a:r>
              <a:rPr lang="en-US" dirty="0">
                <a:cs typeface="Calibri"/>
              </a:rPr>
              <a:t>Interestingly, Landsat and Sentinel both had higher accuracies than the PlanetScope and NAIP classifications. </a:t>
            </a:r>
            <a:r>
              <a:rPr lang="en-US" baseline="0" dirty="0">
                <a:cs typeface="Calibri"/>
              </a:rPr>
              <a:t>We believe Planet and NAIP may be overfitting the data due to their extremely fine spatial resolution.</a:t>
            </a:r>
            <a:r>
              <a:rPr lang="en-US" baseline="0" dirty="0">
                <a:ea typeface="Calibri"/>
                <a:cs typeface="Calibri"/>
              </a:rPr>
              <a:t> In addition,</a:t>
            </a:r>
            <a:r>
              <a:rPr lang="en-US" baseline="0" dirty="0">
                <a:cs typeface="Calibri"/>
              </a:rPr>
              <a:t> p</a:t>
            </a:r>
            <a:r>
              <a:rPr lang="en-US" dirty="0">
                <a:cs typeface="Calibri"/>
              </a:rPr>
              <a:t>erhaps Landsat and Sentinel’s additional</a:t>
            </a:r>
            <a:r>
              <a:rPr lang="en-US" baseline="0" dirty="0">
                <a:cs typeface="Calibri"/>
              </a:rPr>
              <a:t> spectral bands c</a:t>
            </a:r>
            <a:r>
              <a:rPr lang="en-US" dirty="0">
                <a:cs typeface="Calibri"/>
              </a:rPr>
              <a:t>ontribute more precise information to the classifier.</a:t>
            </a:r>
          </a:p>
          <a:p>
            <a:pPr marL="171450" marR="0" indent="-171450" algn="l" defTabSz="914400" rtl="0" eaLnBrk="1" fontAlgn="auto" latinLnBrk="0" hangingPunct="1">
              <a:lnSpc>
                <a:spcPct val="100000"/>
              </a:lnSpc>
              <a:spcBef>
                <a:spcPts val="0"/>
              </a:spcBef>
              <a:spcAft>
                <a:spcPts val="0"/>
              </a:spcAft>
              <a:buClrTx/>
              <a:buSzTx/>
              <a:buFont typeface="Calibri"/>
              <a:buChar char="-"/>
              <a:tabLst/>
              <a:defRPr/>
            </a:pPr>
            <a:endParaRPr lang="en-US" dirty="0">
              <a:cs typeface="Calibri"/>
            </a:endParaRPr>
          </a:p>
          <a:p>
            <a:pPr marL="171450" marR="0" indent="-171450" algn="l" defTabSz="914400" rtl="0" eaLnBrk="1" fontAlgn="auto" latinLnBrk="0" hangingPunct="1">
              <a:lnSpc>
                <a:spcPct val="100000"/>
              </a:lnSpc>
              <a:spcBef>
                <a:spcPts val="0"/>
              </a:spcBef>
              <a:spcAft>
                <a:spcPts val="0"/>
              </a:spcAft>
              <a:buClrTx/>
              <a:buSzTx/>
              <a:buFont typeface="Calibri"/>
              <a:buChar char="-"/>
              <a:tabLst/>
              <a:defRPr/>
            </a:pPr>
            <a:r>
              <a:rPr lang="en-US" sz="1800" dirty="0">
                <a:effectLst/>
                <a:latin typeface="Century Gothic" panose="020B0502020202020204" pitchFamily="34" charset="0"/>
                <a:ea typeface="Times New Roman" panose="02020603050405020304" pitchFamily="18" charset="0"/>
                <a:cs typeface="Calibri" panose="020F0502020204030204" pitchFamily="34" charset="0"/>
              </a:rPr>
              <a:t>Includes copyrighted material of Planet Labs PBC. All rights reserved.</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328925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order to focus on invasive species spread as requested by the NPS, we further condensed the 13 classes into 4: developed/ bare ground, native, partially invasive, and mostly invasive. We then re-ran the classifier with the 4 classes.</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4278199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ea typeface="Calibri"/>
                <a:cs typeface="Calibri"/>
              </a:rPr>
              <a:t>These classifications had even higher accuracies, up to 60–75% depending on the sensor, and are easier to read at a glance—the dark yellow represents mostly and fully invasive vegetation, the light yellow represents partially invasive vegetation, the gray is developed or rock, and the green is native vegetation. </a:t>
            </a:r>
          </a:p>
          <a:p>
            <a:endParaRPr lang="en-US" dirty="0">
              <a:ea typeface="Calibri"/>
              <a:cs typeface="Calibri"/>
            </a:endParaRPr>
          </a:p>
          <a:p>
            <a:pPr marL="171450" indent="-171450">
              <a:buFont typeface="Calibri"/>
              <a:buChar char="-"/>
            </a:pPr>
            <a:r>
              <a:rPr lang="en-US" dirty="0">
                <a:ea typeface="Calibri"/>
                <a:cs typeface="Calibri"/>
              </a:rPr>
              <a:t>Again, we see clustering of invasives in the park's southeast corner and along the international border. </a:t>
            </a:r>
          </a:p>
          <a:p>
            <a:pPr marL="171450" indent="-171450">
              <a:buFont typeface="Calibri"/>
              <a:buChar char="-"/>
            </a:pPr>
            <a:endParaRPr lang="en-US" dirty="0">
              <a:ea typeface="Calibri"/>
              <a:cs typeface="Calibri"/>
            </a:endParaRPr>
          </a:p>
          <a:p>
            <a:pPr marL="171450" indent="-171450">
              <a:buFont typeface="Calibri"/>
              <a:buChar char="-"/>
            </a:pPr>
            <a:r>
              <a:rPr lang="en-US" sz="1800" dirty="0">
                <a:effectLst/>
                <a:latin typeface="Century Gothic" panose="020B0502020202020204" pitchFamily="34" charset="0"/>
                <a:ea typeface="Times New Roman" panose="02020603050405020304" pitchFamily="18" charset="0"/>
                <a:cs typeface="Calibri" panose="020F0502020204030204" pitchFamily="34" charset="0"/>
              </a:rPr>
              <a:t>Includes copyrighted material of Planet Labs PBC. All rights reserved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837784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ea typeface="Calibri"/>
                <a:cs typeface="Calibri"/>
              </a:rPr>
              <a:t>You can see how the accuracy of the 13 and 4 class classifiers compares between</a:t>
            </a:r>
            <a:r>
              <a:rPr lang="en-US" baseline="0" dirty="0">
                <a:ea typeface="Calibri"/>
                <a:cs typeface="Calibri"/>
              </a:rPr>
              <a:t> datasets.</a:t>
            </a:r>
          </a:p>
          <a:p>
            <a:pPr marL="171450" indent="-171450">
              <a:buFont typeface="Calibri"/>
              <a:buChar char="-"/>
            </a:pPr>
            <a:r>
              <a:rPr lang="en-US" baseline="0" dirty="0">
                <a:ea typeface="Calibri"/>
                <a:cs typeface="Calibri"/>
              </a:rPr>
              <a:t>Landsat and Sentinel had the highest accuracies, while Planet had the lowest.</a:t>
            </a:r>
            <a:br>
              <a:rPr lang="en-US" baseline="0" dirty="0">
                <a:ea typeface="Calibri"/>
                <a:cs typeface="Calibri"/>
              </a:rPr>
            </a:br>
            <a:endParaRPr lang="en-US" baseline="0" dirty="0">
              <a:ea typeface="Calibri"/>
              <a:cs typeface="Calibri"/>
            </a:endParaRPr>
          </a:p>
          <a:p>
            <a:pPr marL="171450" indent="-171450">
              <a:buFont typeface="Calibri"/>
              <a:buChar char="-"/>
            </a:pPr>
            <a:r>
              <a:rPr lang="en-US" baseline="0" dirty="0">
                <a:ea typeface="Calibri"/>
                <a:cs typeface="Calibri"/>
              </a:rPr>
              <a:t>In the 13 class that was the most often misclassified was Forest, both for false positives and false negatives. This graph on the right shows the percent of forest misclassifications out of the total misclassifications (# of forest FPs/ total forest FPs) &amp; (# of forest FNs/ total forest FNs).</a:t>
            </a:r>
          </a:p>
          <a:p>
            <a:pPr marL="171450" indent="-171450">
              <a:buFont typeface="Calibri"/>
              <a:buChar char="-"/>
            </a:pPr>
            <a:r>
              <a:rPr lang="en-US" baseline="0" dirty="0">
                <a:ea typeface="Calibri"/>
                <a:cs typeface="Calibri"/>
              </a:rPr>
              <a:t>In this case, A false positive refers to a validation point that was labeled as forest but was actually another class. A false negative refers to a validation point that should have been labeled as forest but was labeled as another class.</a:t>
            </a:r>
          </a:p>
          <a:p>
            <a:pPr marL="171450" indent="-171450">
              <a:buFont typeface="Calibri"/>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1095509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ea typeface="Calibri"/>
                <a:cs typeface="Calibri"/>
              </a:rPr>
              <a:t>The producer’s accuracy tells you the percent of points in each class that were classified correctly</a:t>
            </a:r>
            <a:r>
              <a:rPr lang="en-US" baseline="0" dirty="0">
                <a:ea typeface="Calibri"/>
                <a:cs typeface="Calibri"/>
              </a:rPr>
              <a:t> by the RF.</a:t>
            </a:r>
          </a:p>
          <a:p>
            <a:pPr marL="171450" indent="-171450">
              <a:buFont typeface="Calibri"/>
              <a:buChar char="-"/>
            </a:pPr>
            <a:r>
              <a:rPr lang="en-US" dirty="0">
                <a:ea typeface="Calibri"/>
                <a:cs typeface="Calibri"/>
              </a:rPr>
              <a:t>The consumer’s accuracy tells you of the points that were classified as a certain class, what</a:t>
            </a:r>
            <a:r>
              <a:rPr lang="en-US" baseline="0" dirty="0">
                <a:ea typeface="Calibri"/>
                <a:cs typeface="Calibri"/>
              </a:rPr>
              <a:t> % of them were actually correct?</a:t>
            </a:r>
            <a:endParaRPr lang="en-US" dirty="0">
              <a:ea typeface="Calibri"/>
              <a:cs typeface="Calibri"/>
            </a:endParaRPr>
          </a:p>
          <a:p>
            <a:pPr marL="171450" indent="-171450">
              <a:buFont typeface="Calibri"/>
              <a:buChar char="-"/>
            </a:pPr>
            <a:r>
              <a:rPr lang="en-US" dirty="0">
                <a:ea typeface="Calibri"/>
                <a:cs typeface="Calibri"/>
              </a:rPr>
              <a:t>For ease of comparison, we took the producer’s accuracy</a:t>
            </a:r>
            <a:r>
              <a:rPr lang="en-US" baseline="0" dirty="0">
                <a:ea typeface="Calibri"/>
                <a:cs typeface="Calibri"/>
              </a:rPr>
              <a:t> and condensed down to the 4 classes of interest.</a:t>
            </a:r>
          </a:p>
          <a:p>
            <a:pPr marL="171450" indent="-171450">
              <a:buFont typeface="Calibri"/>
              <a:buChar char="-"/>
            </a:pPr>
            <a:r>
              <a:rPr lang="en-US" baseline="0" dirty="0">
                <a:ea typeface="Calibri"/>
                <a:cs typeface="Calibri"/>
              </a:rPr>
              <a:t>We can see a couple of key points of interest here.</a:t>
            </a:r>
          </a:p>
          <a:p>
            <a:pPr marL="171450" indent="-171450">
              <a:buFont typeface="Calibri"/>
              <a:buChar char="-"/>
            </a:pPr>
            <a:r>
              <a:rPr lang="en-US" baseline="0" dirty="0">
                <a:ea typeface="Calibri"/>
                <a:cs typeface="Calibri"/>
              </a:rPr>
              <a:t>First, the accuracies are surprisingly different for the 13 and 4 class classifiers.</a:t>
            </a:r>
          </a:p>
          <a:p>
            <a:pPr marL="171450" indent="-171450">
              <a:buFont typeface="Calibri"/>
              <a:buChar char="-"/>
            </a:pPr>
            <a:r>
              <a:rPr lang="en-US" baseline="0" dirty="0">
                <a:ea typeface="Calibri"/>
                <a:cs typeface="Calibri"/>
              </a:rPr>
              <a:t>Second, for both classes, sentinel had a 100% success rate in picking out invasive species.</a:t>
            </a:r>
          </a:p>
          <a:p>
            <a:pPr marL="171450" indent="-171450">
              <a:buFont typeface="Calibri"/>
              <a:buChar char="-"/>
            </a:pPr>
            <a:r>
              <a:rPr lang="en-US" baseline="0" dirty="0">
                <a:ea typeface="Calibri"/>
                <a:cs typeface="Calibri"/>
              </a:rPr>
              <a:t>Landsat and NAIP had more consistent consumer and producer’s accuracies throughout all classifications.</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3040043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cs typeface="Calibri"/>
              </a:rPr>
              <a:t> This is a time-series created with a combination of Landsat 5 imagery from 1986–2011 and Landsat 8 imagery from 2013–2022. It is worth noting that there was a gap in the data for 2012. </a:t>
            </a:r>
          </a:p>
          <a:p>
            <a:endParaRPr lang="en-US" dirty="0">
              <a:cs typeface="Calibri"/>
            </a:endParaRPr>
          </a:p>
          <a:p>
            <a:pPr marL="171450" indent="-171450">
              <a:buFont typeface="Calibri"/>
              <a:buChar char="-"/>
            </a:pPr>
            <a:r>
              <a:rPr lang="en-US" dirty="0">
                <a:cs typeface="Calibri"/>
              </a:rPr>
              <a:t>The team calculated the Modified Soil Adjusted Vegetation Index 2 for each year to showcase the change in vegetation overtime through out the park. MSAVI2 is a metric designed to evaluate vegetation health in places with a lot of bare soil.  </a:t>
            </a:r>
            <a:endParaRPr lang="en-US" dirty="0">
              <a:ea typeface="Calibri"/>
              <a:cs typeface="Calibri"/>
            </a:endParaRPr>
          </a:p>
          <a:p>
            <a:pPr marL="171450" indent="-171450">
              <a:buFont typeface="Calibri"/>
              <a:buChar char="-"/>
            </a:pPr>
            <a:endParaRPr lang="en-US" dirty="0">
              <a:cs typeface="Calibri"/>
            </a:endParaRPr>
          </a:p>
          <a:p>
            <a:pPr marL="171450" indent="-171450">
              <a:buFont typeface="Calibri"/>
              <a:buChar char="-"/>
            </a:pPr>
            <a:r>
              <a:rPr lang="en-US" dirty="0">
                <a:cs typeface="Calibri"/>
              </a:rPr>
              <a:t>What's interesting here are these two significant dips in median vegetation. The first dip is likely due to the Peak Fire that actually occurred in June of 1988, and you see this dramatic decline of vegetation since about 2,600 acres of land burned was with in the park.</a:t>
            </a:r>
          </a:p>
          <a:p>
            <a:pPr marL="171450" indent="-171450">
              <a:buFont typeface="Calibri"/>
              <a:buChar char="-"/>
            </a:pPr>
            <a:endParaRPr lang="en-US" dirty="0">
              <a:cs typeface="Calibri"/>
            </a:endParaRPr>
          </a:p>
          <a:p>
            <a:pPr marL="171450" indent="-171450">
              <a:buFont typeface="Calibri"/>
              <a:buChar char="-"/>
            </a:pPr>
            <a:r>
              <a:rPr lang="en-US" dirty="0">
                <a:cs typeface="Calibri"/>
              </a:rPr>
              <a:t>The second dramatic dip is likely due to the Horseshoe Fire that occurred in May of 2011. Almost 100% of the park's acreage burned in this human-caused fire. </a:t>
            </a:r>
          </a:p>
          <a:p>
            <a:pPr marL="171450" indent="-171450">
              <a:buFont typeface="Calibri"/>
              <a:buChar char="-"/>
            </a:pPr>
            <a:endParaRPr lang="en-US" dirty="0">
              <a:ea typeface="Calibri"/>
              <a:cs typeface="Calibri"/>
            </a:endParaRPr>
          </a:p>
          <a:p>
            <a:pPr marL="171450" indent="-171450">
              <a:buFont typeface="Calibri"/>
              <a:buChar char="-"/>
            </a:pPr>
            <a:r>
              <a:rPr lang="en-US" dirty="0">
                <a:ea typeface="Calibri"/>
                <a:cs typeface="Calibri"/>
              </a:rPr>
              <a:t>We have also highlighted the beginning of the border wall construction inside Coronado national memorial, which coincides with another dip in vegetation health.</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3823876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glad we used PCA to reduce the inputs to our machine learning algorithms</a:t>
            </a:r>
            <a:r>
              <a:rPr lang="en-US" baseline="0" dirty="0">
                <a:cs typeface="Calibri"/>
              </a:rPr>
              <a:t> while preserving variance in the data, ultimately lending to quite a successful random forest classifier.</a:t>
            </a:r>
          </a:p>
          <a:p>
            <a:endParaRPr lang="en-US" baseline="0" dirty="0">
              <a:cs typeface="Calibri"/>
            </a:endParaRPr>
          </a:p>
          <a:p>
            <a:r>
              <a:rPr lang="en-US" baseline="0" dirty="0">
                <a:cs typeface="Calibri"/>
              </a:rPr>
              <a:t>We were able to identify historical events correlated with significant changes in vegetation health using Landsat 5 and 8.</a:t>
            </a:r>
            <a:br>
              <a:rPr lang="en-US" baseline="0" dirty="0">
                <a:cs typeface="Calibri"/>
              </a:rPr>
            </a:br>
            <a:endParaRPr lang="en-US" baseline="0" dirty="0">
              <a:cs typeface="Calibri"/>
            </a:endParaRPr>
          </a:p>
          <a:p>
            <a:r>
              <a:rPr lang="en-US" baseline="0" dirty="0">
                <a:cs typeface="Calibri"/>
              </a:rPr>
              <a:t>We are so excited to pass off our final products to our partners for their restoration planning and to help add a new tool to their vegetation mapping toolbox and we look forward to seeing how they use and improve on these products in the next few years.</a:t>
            </a:r>
            <a:endParaRPr lang="en-US" dirty="0">
              <a:cs typeface="Calibri"/>
            </a:endParaRPr>
          </a:p>
          <a:p>
            <a:r>
              <a:rPr lang="en-US" dirty="0">
                <a:cs typeface="Calibri"/>
              </a:rPr>
              <a:t>-------------------------------------------------------------------------</a:t>
            </a:r>
          </a:p>
          <a:p>
            <a:r>
              <a:rPr lang="en-US" dirty="0">
                <a:cs typeface="Calibri"/>
              </a:rPr>
              <a:t>Photo credit: NPS CORO</a:t>
            </a:r>
          </a:p>
          <a:p>
            <a:r>
              <a:rPr lang="en-US" dirty="0">
                <a:cs typeface="Calibri"/>
              </a:rPr>
              <a:t>https://www.nps.gov/npgallery/GetAsset/670759F9-155D-451F-6756B182AE1D2943/proxy/hires?</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880368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Not enough data in each training data set: we wanted at least 30 in each class. The classes that had less than 30 included "developed", invasive grassland, shrubland, native wooded grassland shrubland, asphalt, and gravel. While adding more points to these categories would improve overall accuracy of the 13 class classification, this was less of a problem for the 4 class version. </a:t>
            </a:r>
            <a:endParaRPr lang="en-US" dirty="0">
              <a:ea typeface="Calibri"/>
              <a:cs typeface="Calibri"/>
            </a:endParaRPr>
          </a:p>
          <a:p>
            <a:pPr marL="171450" indent="-171450">
              <a:buFont typeface="Calibri"/>
              <a:buChar char="-"/>
            </a:pPr>
            <a:endParaRPr lang="en-US" dirty="0"/>
          </a:p>
          <a:p>
            <a:pPr marL="171450" indent="-171450">
              <a:buFont typeface="Arial"/>
              <a:buChar char="•"/>
            </a:pPr>
            <a:r>
              <a:rPr lang="en-US" dirty="0"/>
              <a:t>Historical classification could only be done by Landsat because the other datasets did not have</a:t>
            </a:r>
            <a:r>
              <a:rPr lang="en-US" baseline="0" dirty="0"/>
              <a:t> enough historical data. Landsat unfortunately </a:t>
            </a:r>
            <a:r>
              <a:rPr lang="en-US" dirty="0"/>
              <a:t>has incredibly coarse resolution to be tasked with detecting</a:t>
            </a:r>
            <a:r>
              <a:rPr lang="en-US" baseline="0" dirty="0"/>
              <a:t> invasive plants.</a:t>
            </a:r>
            <a:br>
              <a:rPr lang="en-US" baseline="0" dirty="0"/>
            </a:br>
            <a:endParaRPr lang="en-US" dirty="0">
              <a:ea typeface="Calibri"/>
              <a:cs typeface="Calibri"/>
            </a:endParaRPr>
          </a:p>
          <a:p>
            <a:pPr marL="171450" indent="-171450">
              <a:buFont typeface="Calibri,Sans-Serif"/>
              <a:buChar char="-"/>
            </a:pPr>
            <a:r>
              <a:rPr lang="en-US" dirty="0"/>
              <a:t>Additionally, we don't have a complete set of ground truth data points for historical imagery and comparisons; this presents a large challenge particularly for Russian thistle identification, as it is an annual. We do have a set of invasive points from 1999-2001 which Landsat was able to utilize, but this set only has 4 Russian thistle points spread across the 3 year collection period which likely impacts accuracy. We did not run RF classifiers for previous years as we did not want to train a classifier on irrelevant data points.</a:t>
            </a:r>
            <a:br>
              <a:rPr lang="en-US" dirty="0"/>
            </a:br>
            <a:endParaRPr lang="en-US" dirty="0"/>
          </a:p>
          <a:p>
            <a:pPr marL="171450" indent="-171450">
              <a:buFont typeface="Calibri,Sans-Serif"/>
              <a:buChar char="-"/>
            </a:pPr>
            <a:r>
              <a:rPr lang="en-US" dirty="0">
                <a:ea typeface="Calibri"/>
                <a:cs typeface="Calibri"/>
              </a:rPr>
              <a:t>NAIP</a:t>
            </a:r>
            <a:r>
              <a:rPr lang="en-US" baseline="0" dirty="0">
                <a:ea typeface="Calibri"/>
                <a:cs typeface="Calibri"/>
              </a:rPr>
              <a:t> imagery was not yet available for 2022, so the most recent image available was 2019. We hoped NAIP would perform well due to its very fine spatial resolution but unfortunately, without accurate training data for the available imagery, we can only take a very mild guess at how the classifier is performing.</a:t>
            </a:r>
            <a:endParaRPr lang="en-US" dirty="0">
              <a:ea typeface="Calibri"/>
              <a:cs typeface="Calibri"/>
            </a:endParaRPr>
          </a:p>
          <a:p>
            <a:pPr marL="171450" indent="-171450">
              <a:buFont typeface="Calibri"/>
              <a:buChar char="-"/>
            </a:pPr>
            <a:endParaRPr lang="en-US" dirty="0"/>
          </a:p>
          <a:p>
            <a:pPr marL="0" indent="0">
              <a:buFont typeface="Calibri"/>
              <a:buNone/>
            </a:pPr>
            <a:endParaRPr lang="en-US" dirty="0"/>
          </a:p>
          <a:p>
            <a:pPr marL="171450" indent="-171450">
              <a:buFont typeface="Calibri"/>
              <a:buChar char="-"/>
            </a:pPr>
            <a:endParaRPr lang="en-US" dirty="0"/>
          </a:p>
          <a:p>
            <a:pPr marL="171450" indent="-171450">
              <a:buFont typeface="Calibri"/>
              <a:buChar char="-"/>
            </a:pPr>
            <a:r>
              <a:rPr lang="en-US" dirty="0"/>
              <a:t>Photo credit: national park service, Coronado national memorial</a:t>
            </a:r>
          </a:p>
          <a:p>
            <a:pPr marL="171450" indent="-171450">
              <a:buFont typeface="Calibri"/>
              <a:buChar char="-"/>
            </a:pPr>
            <a:r>
              <a:rPr lang="en-US" dirty="0"/>
              <a:t>https://www.nps.gov/npgallery/GetAsset/9793959C-1DD8-B71B-0BDC4B46329B7B63/proxy/hires?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1509083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cs typeface="Calibri"/>
              </a:rPr>
              <a:t>Our study area here in yellow, Coronado National Memorial, is located in Southeastern Arizona along the US-Mexico border. It sits within the Sky Island mountains of Arizona, one of the most biologically diverse regions in the country.</a:t>
            </a:r>
          </a:p>
          <a:p>
            <a:pPr marL="171450" indent="-171450">
              <a:buFont typeface="Calibri"/>
              <a:buChar char="-"/>
            </a:pPr>
            <a:endParaRPr lang="en-US" dirty="0">
              <a:cs typeface="Calibri"/>
            </a:endParaRPr>
          </a:p>
          <a:p>
            <a:pPr marL="171450" indent="-171450">
              <a:buFont typeface="Calibri"/>
              <a:buChar char="-"/>
            </a:pPr>
            <a:r>
              <a:rPr lang="en-US" dirty="0">
                <a:cs typeface="Calibri"/>
              </a:rPr>
              <a:t>Our</a:t>
            </a:r>
            <a:r>
              <a:rPr lang="en-US" baseline="0" dirty="0">
                <a:cs typeface="Calibri"/>
              </a:rPr>
              <a:t> study years of 1984-2022 were chosen to track long-term vegetation change and include major events like fires and border construction within the park</a:t>
            </a:r>
            <a:endParaRPr lang="en-US" dirty="0">
              <a:cs typeface="Calibri"/>
            </a:endParaRPr>
          </a:p>
          <a:p>
            <a:endParaRPr lang="en-US" dirty="0">
              <a:cs typeface="Calibri"/>
            </a:endParaRPr>
          </a:p>
          <a:p>
            <a:pPr marL="171450" indent="-171450">
              <a:buFont typeface="Calibri"/>
              <a:buChar char="-"/>
            </a:pPr>
            <a:r>
              <a:rPr lang="en-US" dirty="0">
                <a:cs typeface="Calibri"/>
              </a:rPr>
              <a:t>Through</a:t>
            </a:r>
            <a:r>
              <a:rPr lang="en-US" baseline="0" dirty="0">
                <a:cs typeface="Calibri"/>
              </a:rPr>
              <a:t> researching phenology data and conversations with our partners, we decided to focus on April – September so that we could capture multiple green-up periods of both native and invasive plants, as well as assess vegetation post-monsoon season.</a:t>
            </a:r>
          </a:p>
          <a:p>
            <a:pPr marL="171450" indent="-171450">
              <a:buFont typeface="Calibri"/>
              <a:buChar char="-"/>
            </a:pPr>
            <a:endParaRPr lang="en-US" baseline="0" dirty="0">
              <a:cs typeface="Calibri"/>
            </a:endParaRPr>
          </a:p>
          <a:p>
            <a:pPr marL="171450" indent="-171450">
              <a:buFont typeface="Calibri"/>
              <a:buChar char="-"/>
            </a:pPr>
            <a:r>
              <a:rPr lang="en-US" baseline="0" dirty="0">
                <a:cs typeface="Calibri"/>
              </a:rPr>
              <a:t>You will see that most of our imagery in this presentation comes from June, as it is the only month with imagery available across all 4 datasets.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1714668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Calibri,Sans-Serif"/>
              <a:buChar char="-"/>
            </a:pPr>
            <a:r>
              <a:rPr lang="en-US" dirty="0"/>
              <a:t>An exciting opportunity for future work includes continued collection of training points. This project provides a baseline for invasive assessment, which can be compared to future years to understand invasive spread and evaluate management success. </a:t>
            </a:r>
            <a:endParaRPr lang="en-US" dirty="0">
              <a:ea typeface="Calibri"/>
              <a:cs typeface="Calibri"/>
            </a:endParaRPr>
          </a:p>
          <a:p>
            <a:pPr marL="171450" indent="-171450">
              <a:buFont typeface="Calibri,Sans-Serif"/>
              <a:buChar char="-"/>
            </a:pPr>
            <a:endParaRPr lang="en-US" dirty="0">
              <a:ea typeface="Calibri"/>
              <a:cs typeface="Calibri"/>
            </a:endParaRPr>
          </a:p>
          <a:p>
            <a:pPr marL="171450" indent="-171450">
              <a:buFont typeface="Calibri,Sans-Serif"/>
              <a:buChar char="-"/>
            </a:pPr>
            <a:r>
              <a:rPr lang="en-US" dirty="0">
                <a:ea typeface="Calibri"/>
                <a:cs typeface="Calibri"/>
              </a:rPr>
              <a:t>We would love to investigate other classifiers that have been used for land cover classification</a:t>
            </a:r>
            <a:r>
              <a:rPr lang="en-US" baseline="0" dirty="0">
                <a:ea typeface="Calibri"/>
                <a:cs typeface="Calibri"/>
              </a:rPr>
              <a:t> and invasive species detection</a:t>
            </a:r>
            <a:r>
              <a:rPr lang="en-US" dirty="0">
                <a:ea typeface="Calibri"/>
                <a:cs typeface="Calibri"/>
              </a:rPr>
              <a:t>, such as MaxEnt or ISODATA.</a:t>
            </a:r>
          </a:p>
          <a:p>
            <a:pPr marL="171450" indent="-171450">
              <a:buFont typeface="Calibri,Sans-Serif"/>
              <a:buChar char="-"/>
            </a:pPr>
            <a:endParaRPr lang="en-US" dirty="0">
              <a:ea typeface="Calibri"/>
              <a:cs typeface="Calibri"/>
            </a:endParaRPr>
          </a:p>
          <a:p>
            <a:pPr marL="171450" indent="-171450">
              <a:buFont typeface="Calibri,Sans-Serif"/>
              <a:buChar char="-"/>
            </a:pPr>
            <a:r>
              <a:rPr lang="en-US" dirty="0">
                <a:ea typeface="Calibri"/>
                <a:cs typeface="Calibri"/>
              </a:rPr>
              <a:t>Finally, while Landsat, Sentinel, and PlanetScope were all converted to surface reflectance and scaled as part of our data processing, NAIP imagery is much harder to scale but would potentially benefit greatly from scaling, as the aerial collection methods lend themselves to varying digital numbers within a mosaicked image</a:t>
            </a:r>
          </a:p>
          <a:p>
            <a:endParaRPr lang="en-US" dirty="0"/>
          </a:p>
          <a:p>
            <a:endParaRPr lang="en-US" dirty="0">
              <a:cs typeface="Calibri"/>
            </a:endParaRPr>
          </a:p>
          <a:p>
            <a:r>
              <a:rPr lang="en-US" dirty="0"/>
              <a:t>------------------------------Image Information Below ------------------------------ </a:t>
            </a:r>
            <a:endParaRPr lang="en-US" dirty="0">
              <a:cs typeface="Calibri"/>
            </a:endParaRPr>
          </a:p>
          <a:p>
            <a:r>
              <a:rPr lang="en-US" dirty="0"/>
              <a:t>•Image Credit: national park service, Coronado national memorial</a:t>
            </a:r>
          </a:p>
          <a:p>
            <a:r>
              <a:rPr lang="en-US" dirty="0"/>
              <a:t> https://www.nps.gov/npgallery/GetAsset/671BE2B5-155D-451F-67F2243F07B8B45D/proxy/hires?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977830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was to implement remotely sensed data in vegetation classification in order to thoroughly assess vegetative health/change, and identify invasive species spread. The team produced vegetation health maps and time series in addition to vegetation class maps/ time series, focusing on the effects of the border wall and its construction activities. These products will be used by the partners to prioritize sites for restoration and mitigation.</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39661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 user for this project is NPS at Coronado National Memorial, where we’ve been working closely with four people who wanted</a:t>
            </a:r>
            <a:r>
              <a:rPr lang="en-US" baseline="0" dirty="0"/>
              <a:t> to see how they could integrate remotely sensed data into their vegetation mapping for multiple purposes.</a:t>
            </a:r>
            <a:endParaRPr lang="en-US" dirty="0"/>
          </a:p>
          <a:p>
            <a:endParaRPr lang="en-US" dirty="0"/>
          </a:p>
          <a:p>
            <a:r>
              <a:rPr lang="en-US" dirty="0"/>
              <a:t>Image credit: NPS - https://www.nps.gov/media/photo/gallery-item.htm?pg=1932412&amp;id=978A5AA5-1DD8-B71B-0BA51FBE417D7640&amp;gid=67075997-155D-451F-6720AB33F45E82F1</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3814430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- 1994: construction efforts to fortify the US-Mexico border require remote routes through previously densely vegetated land </a:t>
            </a:r>
            <a:endParaRPr lang="en-US" dirty="0">
              <a:cs typeface="Calibri"/>
            </a:endParaRPr>
          </a:p>
          <a:p>
            <a:endParaRPr lang="en-US" dirty="0">
              <a:cs typeface="+mn-lt"/>
            </a:endParaRPr>
          </a:p>
          <a:p>
            <a:r>
              <a:rPr lang="en-US" dirty="0"/>
              <a:t>- more than 40 federal laws waived in the name of border protection; NEPA, the Clean Air and Water Acts, and the Endangered Species Act </a:t>
            </a:r>
            <a:br>
              <a:rPr lang="en-US" dirty="0">
                <a:cs typeface="+mn-lt"/>
              </a:rPr>
            </a:br>
            <a:endParaRPr lang="en-US" dirty="0">
              <a:cs typeface="Calibri"/>
            </a:endParaRPr>
          </a:p>
          <a:p>
            <a:r>
              <a:rPr lang="en-US" dirty="0"/>
              <a:t>-700 miles of wall constructed under the Bush administration and 650 under the Trump administration </a:t>
            </a:r>
          </a:p>
          <a:p>
            <a:endParaRPr lang="en-US" dirty="0">
              <a:cs typeface="+mn-lt"/>
            </a:endParaRPr>
          </a:p>
          <a:p>
            <a:r>
              <a:rPr lang="en-US" dirty="0"/>
              <a:t>- changes in ecosystem services (biodiversity and habitat) occurring at the Southern border </a:t>
            </a:r>
            <a:endParaRPr lang="en-US" dirty="0">
              <a:cs typeface="Calibri"/>
            </a:endParaRPr>
          </a:p>
          <a:p>
            <a:endParaRPr lang="en-US" dirty="0">
              <a:cs typeface="+mn-lt"/>
            </a:endParaRPr>
          </a:p>
          <a:p>
            <a:r>
              <a:rPr lang="en-US" dirty="0"/>
              <a:t>- alterations to the landscape, vegetative health, and invasive species presence can leave a lasting impact on the local fire cycle </a:t>
            </a:r>
            <a:br>
              <a:rPr lang="en-US" dirty="0">
                <a:cs typeface="+mn-lt"/>
              </a:rPr>
            </a:br>
            <a:endParaRPr lang="en-US" dirty="0">
              <a:cs typeface="Calibri"/>
            </a:endParaRPr>
          </a:p>
          <a:p>
            <a:r>
              <a:rPr lang="en-US" dirty="0"/>
              <a:t>- invasive species have different phenology and thrive in conditions that natives wouldn’t (degraded soils with less compaction) leading to a decline in natives </a:t>
            </a:r>
            <a:endParaRPr lang="en-US" dirty="0">
              <a:cs typeface="Calibri"/>
            </a:endParaRPr>
          </a:p>
          <a:p>
            <a:endParaRPr lang="en-US" dirty="0">
              <a:cs typeface="+mn-lt"/>
            </a:endParaRPr>
          </a:p>
          <a:p>
            <a:r>
              <a:rPr lang="en-US" dirty="0"/>
              <a:t>- decline in native vegetation = decrease in native animals who would feed on those plants -&gt; unregulated fuel source for wildfires </a:t>
            </a:r>
            <a:endParaRPr lang="en-US" dirty="0">
              <a:cs typeface="Calibri"/>
            </a:endParaRPr>
          </a:p>
          <a:p>
            <a:endParaRPr lang="en-US" dirty="0">
              <a:cs typeface="+mn-lt"/>
            </a:endParaRPr>
          </a:p>
          <a:p>
            <a:r>
              <a:rPr lang="en-US" dirty="0"/>
              <a:t>- construction has already impacted more than 1,500 native animals and plants </a:t>
            </a:r>
            <a:br>
              <a:rPr lang="en-US" dirty="0">
                <a:cs typeface="+mn-lt"/>
              </a:rPr>
            </a:br>
            <a:endParaRPr lang="en-US" dirty="0">
              <a:cs typeface="Calibri"/>
            </a:endParaRPr>
          </a:p>
          <a:p>
            <a:r>
              <a:rPr lang="en-US" dirty="0"/>
              <a:t>- modifications to the landscape disrupt the area’s natural hydrology, causing flooding hazards </a:t>
            </a:r>
            <a:br>
              <a:rPr lang="en-US" dirty="0">
                <a:cs typeface="+mn-lt"/>
              </a:rPr>
            </a:br>
            <a:endParaRPr lang="en-US" dirty="0">
              <a:cs typeface="Calibri"/>
            </a:endParaRPr>
          </a:p>
          <a:p>
            <a:r>
              <a:rPr lang="en-US" dirty="0"/>
              <a:t>- 2008: poor drainage along the wall left two civilians dead, estimated eight million dollars in damage in the Mexican border town of Nogales following a monsoon </a:t>
            </a:r>
            <a:endParaRPr lang="en-US" dirty="0">
              <a:cs typeface="Calibri"/>
            </a:endParaRPr>
          </a:p>
          <a:p>
            <a:endParaRPr lang="en-US" dirty="0">
              <a:cs typeface="+mn-lt"/>
            </a:endParaRPr>
          </a:p>
          <a:p>
            <a:r>
              <a:rPr lang="en-US" dirty="0"/>
              <a:t>- Indian Burial Act was waived </a:t>
            </a:r>
            <a:endParaRPr lang="en-US" dirty="0">
              <a:cs typeface="Calibri"/>
            </a:endParaRPr>
          </a:p>
          <a:p>
            <a:endParaRPr lang="en-US" dirty="0">
              <a:cs typeface="+mn-lt"/>
            </a:endParaRPr>
          </a:p>
          <a:p>
            <a:r>
              <a:rPr lang="en-US" dirty="0"/>
              <a:t>- economic implications: Arizona Trail and NPS fees </a:t>
            </a:r>
            <a:br>
              <a:rPr lang="en-US" dirty="0">
                <a:cs typeface="+mn-lt"/>
              </a:rPr>
            </a:br>
            <a:endParaRPr lang="en-US" dirty="0">
              <a:cs typeface="Calibri"/>
            </a:endParaRPr>
          </a:p>
          <a:p>
            <a:r>
              <a:rPr lang="en-US" dirty="0"/>
              <a:t>- during construction of the wall in 2021, hikers were prohibited from walking the first section of the 800 mile trail; after Trail was reopened in 2022, areas of surrounding land are noticeably disrupted; community members worried it's past the point of remediation </a:t>
            </a:r>
            <a:br>
              <a:rPr lang="en-US" dirty="0">
                <a:cs typeface="+mn-lt"/>
              </a:rPr>
            </a:br>
            <a:endParaRPr lang="en-US" dirty="0">
              <a:cs typeface="Calibri"/>
            </a:endParaRPr>
          </a:p>
          <a:p>
            <a:r>
              <a:rPr lang="en-US" dirty="0"/>
              <a:t>- deterring visitors means foregoing stimulation to the local economy</a:t>
            </a:r>
            <a:br>
              <a:rPr lang="en-US" dirty="0">
                <a:cs typeface="+mn-lt"/>
              </a:rPr>
            </a:br>
            <a:endParaRPr lang="en-US" dirty="0">
              <a:cs typeface="Calibri"/>
            </a:endParaRPr>
          </a:p>
          <a:p>
            <a:r>
              <a:rPr lang="en-US" dirty="0"/>
              <a:t>The NPS is currently working on restoration plans for the affected areas and hopes to utilize NASA Earth observations to their benefit in restoring this diverse ecosystem and valuable land. </a:t>
            </a:r>
            <a:br>
              <a:rPr lang="en-US" dirty="0">
                <a:cs typeface="+mn-lt"/>
              </a:rPr>
            </a:br>
            <a:endParaRPr lang="en-US" dirty="0">
              <a:cs typeface="Calibri"/>
            </a:endParaRPr>
          </a:p>
          <a:p>
            <a:r>
              <a:rPr lang="en-US" dirty="0">
                <a:cs typeface="Calibri"/>
              </a:rPr>
              <a:t>_________________________________________</a:t>
            </a:r>
          </a:p>
          <a:p>
            <a:r>
              <a:rPr lang="en-US" dirty="0">
                <a:cs typeface="Calibri"/>
              </a:rPr>
              <a:t>Photo Credits: Image from PPT stock images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659874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team used NASA, ESA, and commercial Earth observations to focus on </a:t>
            </a:r>
            <a:r>
              <a:rPr lang="en-US" dirty="0"/>
              <a:t>two green-up periods from April to October of each year from 1984, though each dataset had either</a:t>
            </a:r>
            <a:r>
              <a:rPr lang="en-US" baseline="0" dirty="0"/>
              <a:t> a temporal or spatial limitation, or both.</a:t>
            </a:r>
            <a:endParaRPr lang="en-US" dirty="0">
              <a:ea typeface="Calibri"/>
              <a:cs typeface="Calibri"/>
            </a:endParaRPr>
          </a:p>
          <a:p>
            <a:endParaRPr lang="en-US" dirty="0">
              <a:ea typeface="Calibri"/>
              <a:cs typeface="Calibri"/>
            </a:endParaRPr>
          </a:p>
          <a:p>
            <a:r>
              <a:rPr lang="en-US" dirty="0">
                <a:cs typeface="Calibri"/>
              </a:rPr>
              <a:t>A couple special ones to note are these last two:</a:t>
            </a:r>
          </a:p>
          <a:p>
            <a:endParaRPr lang="en-US" dirty="0">
              <a:cs typeface="Calibri"/>
            </a:endParaRPr>
          </a:p>
          <a:p>
            <a:pPr marL="171450" indent="-171450">
              <a:buFont typeface="Calibri"/>
              <a:buChar char="-"/>
            </a:pPr>
            <a:r>
              <a:rPr lang="en-US" dirty="0">
                <a:cs typeface="Calibri"/>
              </a:rPr>
              <a:t>NAIP: NAIP is collected to aid in monitoring agricultural crops. </a:t>
            </a:r>
            <a:r>
              <a:rPr lang="en-US" dirty="0"/>
              <a:t>NAIP images are orthorectified which combines the image characteristics of an aerial photograph with the georeferenced qualities of a map (USGS, 2018).</a:t>
            </a:r>
            <a:endParaRPr lang="en-US" dirty="0">
              <a:ea typeface="Calibri"/>
              <a:cs typeface="Calibri"/>
            </a:endParaRPr>
          </a:p>
          <a:p>
            <a:endParaRPr lang="en-US" dirty="0">
              <a:cs typeface="Calibri"/>
            </a:endParaRPr>
          </a:p>
          <a:p>
            <a:pPr marL="171450" indent="-171450">
              <a:buFont typeface="Calibri"/>
              <a:buChar char="-"/>
            </a:pPr>
            <a:r>
              <a:rPr lang="en-US" dirty="0">
                <a:cs typeface="Calibri"/>
              </a:rPr>
              <a:t>Planet Scope: This daily imagery is possible due to the constellation of over 200 DOVE satellites. The data are preprocessed before delivery for scientific use.</a:t>
            </a:r>
            <a:endParaRPr lang="en-US" dirty="0">
              <a:ea typeface="Calibri"/>
              <a:cs typeface="Calibri"/>
            </a:endParaRPr>
          </a:p>
          <a:p>
            <a:r>
              <a:rPr lang="en-US" dirty="0">
                <a:cs typeface="Calibri"/>
              </a:rPr>
              <a:t>_____________________________________________________________________________________</a:t>
            </a:r>
            <a:endParaRPr lang="en-US" dirty="0">
              <a:ea typeface="Calibri"/>
              <a:cs typeface="Calibri"/>
            </a:endParaRPr>
          </a:p>
          <a:p>
            <a:r>
              <a:rPr lang="en-US" dirty="0">
                <a:cs typeface="Calibri"/>
              </a:rPr>
              <a:t>Photo Credits:</a:t>
            </a:r>
            <a:endParaRPr lang="en-US" dirty="0">
              <a:ea typeface="Calibri"/>
              <a:cs typeface="Calibri"/>
            </a:endParaRPr>
          </a:p>
          <a:p>
            <a:pPr marL="171450" indent="-171450">
              <a:buFont typeface="Arial"/>
              <a:buChar char="•"/>
            </a:pPr>
            <a:r>
              <a:rPr lang="en-US" dirty="0"/>
              <a:t>Drone photo(NAIP) by Unknown author is licensed under CC BY-NC and found through the PPT Bing extension .</a:t>
            </a:r>
            <a:endParaRPr lang="en-US" dirty="0">
              <a:cs typeface="Calibri"/>
            </a:endParaRPr>
          </a:p>
          <a:p>
            <a:pPr marL="171450" indent="-171450">
              <a:buFont typeface="Arial"/>
              <a:buChar char="•"/>
            </a:pPr>
            <a:r>
              <a:rPr lang="en-US" dirty="0"/>
              <a:t>Earth Image Credit: PowerPoint Stock Images </a:t>
            </a:r>
            <a:endParaRPr lang="en-US" dirty="0">
              <a:cs typeface="Calibri"/>
            </a:endParaRPr>
          </a:p>
          <a:p>
            <a:pPr marL="171450" indent="-171450">
              <a:buFont typeface="Arial"/>
              <a:buChar char="•"/>
            </a:pPr>
            <a:r>
              <a:rPr lang="en-US" dirty="0"/>
              <a:t>Satellite Images Source:  </a:t>
            </a:r>
            <a:r>
              <a:rPr lang="en-US" dirty="0">
                <a:hlinkClick r:id="rId3"/>
              </a:rPr>
              <a:t>https://www.devpedia.developexchange.com/dp/index.php?title=List_of_Satellite_Pictures</a:t>
            </a:r>
            <a:r>
              <a:rPr lang="en-US" dirty="0"/>
              <a:t> ,https://www.planet.com/company/approach/</a:t>
            </a:r>
            <a:endParaRPr lang="en-US" dirty="0">
              <a:cs typeface="Calibri" panose="020F0502020204030204"/>
            </a:endParaRPr>
          </a:p>
          <a:p>
            <a:pPr marL="171450" indent="-171450">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428516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Datasets:</a:t>
            </a:r>
          </a:p>
          <a:p>
            <a:pPr marL="171450" indent="-171450">
              <a:buFont typeface="Calibri"/>
              <a:buChar char="-"/>
            </a:pPr>
            <a:r>
              <a:rPr lang="en-US" dirty="0">
                <a:cs typeface="Calibri"/>
              </a:rPr>
              <a:t>Partner provided training point set collected in 2023, which we condensed from 49 classes to 13 based on provided information about vegetation associations and the level of invasiveness from native to partially, mostly, or fully invasive.</a:t>
            </a:r>
            <a:endParaRPr lang="en-US" dirty="0"/>
          </a:p>
          <a:p>
            <a:pPr marL="171450" indent="-171450">
              <a:buFont typeface="Calibri"/>
              <a:buChar char="-"/>
            </a:pPr>
            <a:r>
              <a:rPr lang="en-US" dirty="0"/>
              <a:t>Using ArcGIS Pro, invasive and native presences were compared throughout the year, finding green up periods in both April and June (50% greenness mid-July)</a:t>
            </a:r>
            <a:endParaRPr lang="en-US" dirty="0">
              <a:cs typeface="Calibri"/>
            </a:endParaRPr>
          </a:p>
          <a:p>
            <a:pPr marL="171450" indent="-171450">
              <a:buFont typeface="Calibri"/>
              <a:buChar char="-"/>
            </a:pPr>
            <a:r>
              <a:rPr lang="en-US" dirty="0">
                <a:cs typeface="Calibri"/>
              </a:rPr>
              <a:t>Between those findings and recommendation from NPS to observe after the monsoon season (June), the decided data collection period was April-October, with a focus on June to examine green-up and accommodate NAIP imagery</a:t>
            </a:r>
          </a:p>
          <a:p>
            <a:pPr marL="171450" indent="-1714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1380209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Datasets:</a:t>
            </a:r>
          </a:p>
          <a:p>
            <a:pPr marL="171450" indent="-171450">
              <a:buFont typeface="Calibri,Sans-Serif"/>
              <a:buChar char="-"/>
            </a:pPr>
            <a:r>
              <a:rPr lang="en-US" dirty="0"/>
              <a:t>Sentinel-2 MSI, NAIP, Landsat 5 TM, Landsat 8 OLI, and PlanetScope image collections were imported to GEE and filtered by the study period and cloud cover before being clipped to the study area and cloud masked.</a:t>
            </a:r>
          </a:p>
          <a:p>
            <a:pPr marL="171450" indent="-171450">
              <a:buFont typeface="Calibri,Sans-Serif"/>
              <a:buChar char="-"/>
            </a:pPr>
            <a:r>
              <a:rPr lang="en-US" dirty="0"/>
              <a:t>Index Calculations for all datasets included Normalized Difference Vegetation Index (NDVI), Enhanced Vegetation Index (EVI), Normalized Difference Moisture Index (NDMI) , and Modified Soil Adjusted Vegetation Index 2 (MSAVI-2); Landsat and Sentinel 2 also performed Tasseled Cap B, W, and G.</a:t>
            </a:r>
          </a:p>
          <a:p>
            <a:pPr marL="171450" indent="-171450">
              <a:buFont typeface="Calibri,Sans-Serif"/>
              <a:buChar char="-"/>
            </a:pPr>
            <a:r>
              <a:rPr lang="en-US" dirty="0"/>
              <a:t>Principle Component Analysis to combat high intercorrelation between indices and increase unsupervised classification accuracy</a:t>
            </a:r>
          </a:p>
          <a:p>
            <a:pPr marL="171450" indent="-171450">
              <a:buFont typeface="Calibri,Sans-Serif"/>
              <a:buChar char="-"/>
            </a:pPr>
            <a:endParaRPr lang="en-US" dirty="0"/>
          </a:p>
          <a:p>
            <a:r>
              <a:rPr lang="en-US" dirty="0">
                <a:cs typeface="Calibri"/>
              </a:rPr>
              <a:t>___________________________________________________________________</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846447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Sans-Serif"/>
              <a:buChar char="-"/>
            </a:pPr>
            <a:r>
              <a:rPr lang="en-US" dirty="0"/>
              <a:t>Because the spectral indices we chose based on the literature review were highly inter-correlated, we chose to conduct principal component analyses.</a:t>
            </a:r>
          </a:p>
          <a:p>
            <a:pPr marL="171450" indent="-171450">
              <a:buFont typeface="Calibri,Sans-Serif"/>
              <a:buChar char="-"/>
            </a:pPr>
            <a:r>
              <a:rPr lang="en-US" dirty="0"/>
              <a:t>PCA takes in all of your highly correlated variables and, using some cool linear algebra, gives you the same amount of new uncorrelated variables, called principal components.</a:t>
            </a:r>
            <a:endParaRPr lang="en-US" dirty="0">
              <a:ea typeface="Calibri"/>
              <a:cs typeface="Calibri"/>
            </a:endParaRPr>
          </a:p>
          <a:p>
            <a:pPr marL="171450" indent="-171450">
              <a:buFont typeface="Calibri,Sans-Serif"/>
              <a:buChar char="-"/>
            </a:pPr>
            <a:r>
              <a:rPr lang="en-US" dirty="0"/>
              <a:t>Usually the first couple principal components explain over 95% of the original variance in the data.</a:t>
            </a:r>
            <a:endParaRPr lang="en-US" dirty="0">
              <a:ea typeface="Calibri"/>
              <a:cs typeface="Calibri"/>
            </a:endParaRPr>
          </a:p>
          <a:p>
            <a:pPr marL="171450" indent="-171450">
              <a:buFont typeface="Calibri,Sans-Serif"/>
              <a:buChar char="-"/>
            </a:pPr>
            <a:r>
              <a:rPr lang="en-US" dirty="0"/>
              <a:t>So, we can throw out the original variables and choose a selection of the top few principal components to reduce the number of inputs to the classification or clustering algorithm.</a:t>
            </a:r>
            <a:endParaRPr lang="en-US" dirty="0">
              <a:ea typeface="Calibri"/>
              <a:cs typeface="Calibri"/>
            </a:endParaRPr>
          </a:p>
          <a:p>
            <a:pPr marL="171450" indent="-171450">
              <a:buFont typeface="Calibri,Sans-Serif"/>
              <a:buChar char="-"/>
            </a:pPr>
            <a:r>
              <a:rPr lang="en-US" dirty="0"/>
              <a:t>The team conducted PCA for Landsat and Sentinel, including all vegetation health indices and spectral bands in the right spatial resolution.</a:t>
            </a:r>
          </a:p>
          <a:p>
            <a:pPr marL="171450" indent="-171450">
              <a:buFont typeface="Calibri,Sans-Serif"/>
              <a:buChar char="-"/>
            </a:pPr>
            <a:r>
              <a:rPr lang="en-US" dirty="0">
                <a:ea typeface="Calibri"/>
                <a:cs typeface="Calibri"/>
              </a:rPr>
              <a:t>This allowed Sentinel RF</a:t>
            </a:r>
            <a:r>
              <a:rPr lang="en-US" baseline="0" dirty="0">
                <a:ea typeface="Calibri"/>
                <a:cs typeface="Calibri"/>
              </a:rPr>
              <a:t> to go from 17 input variables to 4, and Landsat from 14 to 3, while still covering over 99% of the original variance in the data.</a:t>
            </a:r>
            <a:endParaRPr lang="en-US" dirty="0">
              <a:ea typeface="Calibri"/>
              <a:cs typeface="Calibri"/>
            </a:endParaRPr>
          </a:p>
          <a:p>
            <a:pPr marL="171450" indent="-171450">
              <a:buFont typeface="Calibri,Sans-Serif"/>
              <a:buChar char="-"/>
            </a:pPr>
            <a:endParaRPr lang="en-US" dirty="0">
              <a:cs typeface="Calibri"/>
            </a:endParaRPr>
          </a:p>
          <a:p>
            <a:r>
              <a:rPr lang="en-US" dirty="0">
                <a:cs typeface="Calibri"/>
              </a:rPr>
              <a:t>___________________________________________________________________</a:t>
            </a:r>
            <a:endParaRPr lang="en-US" dirty="0">
              <a:ea typeface="Calibri"/>
              <a:cs typeface="Calibri"/>
            </a:endParaRPr>
          </a:p>
          <a:p>
            <a:endParaRPr lang="en-US" dirty="0">
              <a:cs typeface="Calibri"/>
            </a:endParaRPr>
          </a:p>
          <a:p>
            <a:r>
              <a:rPr lang="en-US" dirty="0">
                <a:cs typeface="Calibri"/>
              </a:rPr>
              <a:t>Photo Creds:</a:t>
            </a:r>
            <a:r>
              <a:rPr lang="en-US" dirty="0"/>
              <a:t> Charts created</a:t>
            </a:r>
            <a:r>
              <a:rPr lang="en-US" baseline="0" dirty="0"/>
              <a:t> by the team in Microsoft Excel.</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604071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pic>
        <p:nvPicPr>
          <p:cNvPr id="6" name="Picture 5" descr="A map of the world&#10;&#10;Description automatically generated with medium confidence">
            <a:extLst>
              <a:ext uri="{FF2B5EF4-FFF2-40B4-BE49-F238E27FC236}">
                <a16:creationId xmlns:a16="http://schemas.microsoft.com/office/drawing/2014/main" id="{F27ACB71-4C05-41D9-8FE7-D9F40E778F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577" b="53476"/>
          <a:stretch/>
        </p:blipFill>
        <p:spPr>
          <a:xfrm>
            <a:off x="-30999" y="1243102"/>
            <a:ext cx="12253999" cy="2752344"/>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descr="Text&#10;&#10;Description automatically generated">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9865" y="5504115"/>
              <a:ext cx="2151535"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67A478">
                    <a:alpha val="10000"/>
                  </a:srgbClr>
                </a:solidFill>
                <a:latin typeface="Century Gothic" panose="020B0502020202020204" pitchFamily="34" charset="0"/>
              </a:rPr>
              <a:t>ANNIVERSARY</a:t>
            </a:r>
            <a:endParaRPr lang="en-US" sz="2400" b="1" spc="4000" baseline="0" dirty="0">
              <a:solidFill>
                <a:srgbClr val="67A478">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descr="Text&#10;&#10;Description automatically generated">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9865" y="5504115"/>
              <a:ext cx="2151535"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9" t="19871" r="3028" b="42118"/>
          <a:stretch/>
        </p:blipFill>
        <p:spPr>
          <a:xfrm>
            <a:off x="0" y="1246410"/>
            <a:ext cx="12153900"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7437568"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67A478"/>
                </a:solidFill>
                <a:latin typeface="Century Gothic"/>
              </a:rPr>
              <a:t>Study Area </a:t>
            </a:r>
            <a:r>
              <a:rPr lang="en-US" sz="3200" b="0" spc="0" baseline="0" dirty="0">
                <a:solidFill>
                  <a:srgbClr val="67A478"/>
                </a:solidFill>
              </a:rPr>
              <a:t>Ecological Conservation</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67A478"/>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67A478"/>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67A478"/>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0"/>
            <a:ext cx="12192000" cy="11465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hyperlink" Target="https://www.pngall.com/military-drone-png" TargetMode="External"/><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67A478"/>
                </a:solidFill>
                <a:latin typeface="Century Gothic"/>
              </a:rPr>
              <a:t>Coronado </a:t>
            </a:r>
            <a:r>
              <a:rPr lang="en-US" sz="3200" b="0" spc="0" baseline="0" dirty="0">
                <a:solidFill>
                  <a:srgbClr val="67A478"/>
                </a:solidFill>
                <a:latin typeface="Century Gothic"/>
              </a:rPr>
              <a:t>Ecological Conservation</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62325" y="4739045"/>
            <a:ext cx="8890136"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solidFill>
                  <a:schemeClr val="tx1">
                    <a:lumMod val="75000"/>
                    <a:lumOff val="25000"/>
                  </a:schemeClr>
                </a:solidFill>
                <a:latin typeface="Century Gothic"/>
              </a:rPr>
              <a:t>Assessing Vegetation Change Due to Border Wall Construction and Shifting Social Trails</a:t>
            </a:r>
            <a:br>
              <a:rPr lang="en-US" sz="2200" dirty="0">
                <a:solidFill>
                  <a:schemeClr val="tx1">
                    <a:lumMod val="75000"/>
                    <a:lumOff val="25000"/>
                  </a:schemeClr>
                </a:solidFill>
                <a:latin typeface="Century Gothic"/>
              </a:rPr>
            </a:br>
            <a:br>
              <a:rPr lang="en-US" sz="2200" dirty="0">
                <a:solidFill>
                  <a:schemeClr val="tx1">
                    <a:lumMod val="75000"/>
                    <a:lumOff val="25000"/>
                  </a:schemeClr>
                </a:solidFill>
                <a:latin typeface="Century Gothic"/>
              </a:rPr>
            </a:br>
            <a:endParaRPr lang="en-US" sz="2200" dirty="0">
              <a:solidFill>
                <a:schemeClr val="tx1">
                  <a:lumMod val="75000"/>
                  <a:lumOff val="25000"/>
                </a:schemeClr>
              </a:solidFill>
              <a:latin typeface="Century Gothic"/>
            </a:endParaRPr>
          </a:p>
          <a:p>
            <a:pPr algn="l">
              <a:spcBef>
                <a:spcPts val="0"/>
              </a:spcBef>
            </a:pPr>
            <a:br>
              <a:rPr lang="en-US" dirty="0"/>
            </a:br>
            <a:endParaRPr lang="en-US" dirty="0"/>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lIns="91440" tIns="45720" rIns="91440" bIns="45720" anchor="t">
            <a:spAutoFit/>
          </a:bodyPr>
          <a:lstStyle/>
          <a:p>
            <a:r>
              <a:rPr lang="en-US" sz="2000" dirty="0">
                <a:solidFill>
                  <a:schemeClr val="tx1">
                    <a:lumMod val="75000"/>
                    <a:lumOff val="25000"/>
                  </a:schemeClr>
                </a:solidFill>
                <a:latin typeface="Century Gothic"/>
              </a:rPr>
              <a:t>Carson Schuetze </a:t>
            </a:r>
            <a:r>
              <a:rPr lang="en-US" sz="2000" dirty="0">
                <a:solidFill>
                  <a:srgbClr val="67A478"/>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Tyler Guigneaux </a:t>
            </a:r>
            <a:r>
              <a:rPr lang="en-US" sz="2000" dirty="0">
                <a:solidFill>
                  <a:srgbClr val="67A478"/>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Josie Bourne </a:t>
            </a:r>
            <a:r>
              <a:rPr lang="en-US" sz="2000" dirty="0">
                <a:solidFill>
                  <a:srgbClr val="67A478"/>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Charles Robinette</a:t>
            </a:r>
            <a:endParaRPr lang="en-US" sz="2000" dirty="0">
              <a:solidFill>
                <a:schemeClr val="tx1">
                  <a:lumMod val="75000"/>
                  <a:lumOff val="25000"/>
                </a:schemeClr>
              </a:solidFill>
              <a:cs typeface="Calibri"/>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a:rPr>
              <a:t>Georgia – Athens | Spring 2023 </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51766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a:rPr>
              <a:t>METHODOLOGY: K-means++ </a:t>
            </a:r>
          </a:p>
        </p:txBody>
      </p:sp>
      <p:sp>
        <p:nvSpPr>
          <p:cNvPr id="6" name="Rectangle 5">
            <a:extLst>
              <a:ext uri="{FF2B5EF4-FFF2-40B4-BE49-F238E27FC236}">
                <a16:creationId xmlns:a16="http://schemas.microsoft.com/office/drawing/2014/main" id="{4508A642-15B7-8268-4673-93AB5D8FC3DB}"/>
              </a:ext>
            </a:extLst>
          </p:cNvPr>
          <p:cNvSpPr/>
          <p:nvPr/>
        </p:nvSpPr>
        <p:spPr>
          <a:xfrm>
            <a:off x="415888" y="3823485"/>
            <a:ext cx="1885180" cy="2028092"/>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u="sng" dirty="0">
                <a:latin typeface="Century Gothic"/>
                <a:cs typeface="Calibri"/>
              </a:rPr>
              <a:t>Planet Scope|2019</a:t>
            </a:r>
            <a:endParaRPr lang="en-US" sz="1400" b="1" u="sng" dirty="0">
              <a:ea typeface="Calibri"/>
              <a:cs typeface="Calibri"/>
            </a:endParaRPr>
          </a:p>
          <a:p>
            <a:pPr algn="ctr"/>
            <a:endParaRPr lang="en-US" sz="1400" dirty="0">
              <a:solidFill>
                <a:srgbClr val="FFFFFF"/>
              </a:solidFill>
              <a:latin typeface="Century Gothic"/>
              <a:cs typeface="Calibri"/>
            </a:endParaRPr>
          </a:p>
          <a:p>
            <a:pPr algn="ctr"/>
            <a:r>
              <a:rPr lang="en-US" sz="1400" dirty="0">
                <a:solidFill>
                  <a:srgbClr val="FFFFFF"/>
                </a:solidFill>
                <a:latin typeface="Century Gothic"/>
                <a:cs typeface="Calibri"/>
              </a:rPr>
              <a:t>Resolution: </a:t>
            </a:r>
            <a:r>
              <a:rPr lang="en-US" sz="1400" dirty="0">
                <a:latin typeface="Century Gothic"/>
                <a:cs typeface="Calibri"/>
              </a:rPr>
              <a:t>3.25m</a:t>
            </a:r>
            <a:endParaRPr lang="en-US" dirty="0"/>
          </a:p>
          <a:p>
            <a:pPr algn="ctr"/>
            <a:endParaRPr lang="en-US" sz="1400" dirty="0">
              <a:latin typeface="Century Gothic"/>
              <a:cs typeface="Calibri"/>
            </a:endParaRPr>
          </a:p>
          <a:p>
            <a:pPr algn="ctr"/>
            <a:r>
              <a:rPr lang="en-US" sz="1400" dirty="0">
                <a:latin typeface="Century Gothic"/>
                <a:cs typeface="Calibri"/>
              </a:rPr>
              <a:t>Pixels: 16,655</a:t>
            </a:r>
            <a:endParaRPr lang="en-US" sz="1400" dirty="0">
              <a:ea typeface="Calibri"/>
              <a:cs typeface="Calibri"/>
            </a:endParaRPr>
          </a:p>
        </p:txBody>
      </p:sp>
      <p:sp>
        <p:nvSpPr>
          <p:cNvPr id="8" name="Rectangle 7">
            <a:extLst>
              <a:ext uri="{FF2B5EF4-FFF2-40B4-BE49-F238E27FC236}">
                <a16:creationId xmlns:a16="http://schemas.microsoft.com/office/drawing/2014/main" id="{C3E7F18F-5DBA-FB08-449A-D4ACEAD645F1}"/>
              </a:ext>
            </a:extLst>
          </p:cNvPr>
          <p:cNvSpPr/>
          <p:nvPr/>
        </p:nvSpPr>
        <p:spPr>
          <a:xfrm>
            <a:off x="6533005" y="1522556"/>
            <a:ext cx="1873087" cy="2026601"/>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u="sng" dirty="0">
                <a:latin typeface="Century Gothic"/>
                <a:cs typeface="Calibri"/>
              </a:rPr>
              <a:t>Sentinel-2|2019</a:t>
            </a:r>
          </a:p>
          <a:p>
            <a:pPr algn="ctr"/>
            <a:endParaRPr lang="en-US" sz="1400" dirty="0">
              <a:latin typeface="Century Gothic"/>
              <a:cs typeface="Calibri"/>
            </a:endParaRPr>
          </a:p>
          <a:p>
            <a:pPr algn="ctr"/>
            <a:r>
              <a:rPr lang="en-US" sz="1400" dirty="0">
                <a:latin typeface="Century Gothic"/>
                <a:cs typeface="Calibri"/>
              </a:rPr>
              <a:t>Resolution: 10 - 20m</a:t>
            </a:r>
          </a:p>
        </p:txBody>
      </p:sp>
      <p:sp>
        <p:nvSpPr>
          <p:cNvPr id="10" name="Rectangle 9">
            <a:extLst>
              <a:ext uri="{FF2B5EF4-FFF2-40B4-BE49-F238E27FC236}">
                <a16:creationId xmlns:a16="http://schemas.microsoft.com/office/drawing/2014/main" id="{5FA4AC9F-0C62-CAA9-F802-0248422BE039}"/>
              </a:ext>
            </a:extLst>
          </p:cNvPr>
          <p:cNvSpPr/>
          <p:nvPr/>
        </p:nvSpPr>
        <p:spPr>
          <a:xfrm>
            <a:off x="415885" y="1524275"/>
            <a:ext cx="1885182" cy="202660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u="sng" dirty="0">
                <a:latin typeface="Century Gothic"/>
                <a:cs typeface="Calibri"/>
              </a:rPr>
              <a:t>Landsat 8|2019</a:t>
            </a:r>
          </a:p>
          <a:p>
            <a:pPr algn="ctr"/>
            <a:endParaRPr lang="en-US" sz="1400" dirty="0">
              <a:latin typeface="Century Gothic"/>
              <a:cs typeface="Calibri"/>
            </a:endParaRPr>
          </a:p>
          <a:p>
            <a:pPr algn="ctr"/>
            <a:r>
              <a:rPr lang="en-US" sz="1400" dirty="0">
                <a:latin typeface="Century Gothic"/>
                <a:cs typeface="Calibri"/>
              </a:rPr>
              <a:t>Resolution: 30m</a:t>
            </a:r>
            <a:endParaRPr lang="en-US" dirty="0"/>
          </a:p>
        </p:txBody>
      </p:sp>
      <p:sp>
        <p:nvSpPr>
          <p:cNvPr id="11" name="Rectangle 10">
            <a:extLst>
              <a:ext uri="{FF2B5EF4-FFF2-40B4-BE49-F238E27FC236}">
                <a16:creationId xmlns:a16="http://schemas.microsoft.com/office/drawing/2014/main" id="{3CB157F9-E188-1A74-A3A8-9A93451966D3}"/>
              </a:ext>
            </a:extLst>
          </p:cNvPr>
          <p:cNvSpPr/>
          <p:nvPr/>
        </p:nvSpPr>
        <p:spPr>
          <a:xfrm>
            <a:off x="6533004" y="3820554"/>
            <a:ext cx="1879133" cy="207628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u="sng" dirty="0">
                <a:latin typeface="Century Gothic"/>
                <a:cs typeface="Calibri"/>
              </a:rPr>
              <a:t>NAIP|2019</a:t>
            </a:r>
          </a:p>
          <a:p>
            <a:pPr algn="ctr"/>
            <a:endParaRPr lang="en-US" sz="1400" dirty="0">
              <a:latin typeface="Century Gothic"/>
              <a:cs typeface="Calibri"/>
            </a:endParaRPr>
          </a:p>
          <a:p>
            <a:pPr algn="ctr"/>
            <a:r>
              <a:rPr lang="en-US" sz="1400" dirty="0">
                <a:latin typeface="Century Gothic"/>
                <a:cs typeface="Calibri"/>
              </a:rPr>
              <a:t>Resolution: 1m</a:t>
            </a:r>
          </a:p>
          <a:p>
            <a:pPr algn="ctr"/>
            <a:endParaRPr lang="en-US" sz="1400" dirty="0">
              <a:latin typeface="Century Gothic"/>
              <a:cs typeface="Calibri"/>
            </a:endParaRPr>
          </a:p>
          <a:p>
            <a:pPr algn="ctr"/>
            <a:r>
              <a:rPr lang="en-US" sz="1400" dirty="0">
                <a:latin typeface="Century Gothic"/>
                <a:cs typeface="Calibri"/>
              </a:rPr>
              <a:t>Pixels: 500,000</a:t>
            </a:r>
          </a:p>
        </p:txBody>
      </p:sp>
      <p:pic>
        <p:nvPicPr>
          <p:cNvPr id="16" name="Picture 16">
            <a:extLst>
              <a:ext uri="{FF2B5EF4-FFF2-40B4-BE49-F238E27FC236}">
                <a16:creationId xmlns:a16="http://schemas.microsoft.com/office/drawing/2014/main" id="{9D2813D4-AB9E-F58F-906A-0E1836D17059}"/>
              </a:ext>
            </a:extLst>
          </p:cNvPr>
          <p:cNvPicPr>
            <a:picLocks noChangeAspect="1"/>
          </p:cNvPicPr>
          <p:nvPr/>
        </p:nvPicPr>
        <p:blipFill rotWithShape="1">
          <a:blip r:embed="rId3"/>
          <a:srcRect l="1496" t="-2105" r="5976" b="5614"/>
          <a:stretch/>
        </p:blipFill>
        <p:spPr>
          <a:xfrm>
            <a:off x="2378295" y="1477571"/>
            <a:ext cx="3276787" cy="2085969"/>
          </a:xfrm>
          <a:prstGeom prst="rect">
            <a:avLst/>
          </a:prstGeom>
          <a:ln>
            <a:noFill/>
          </a:ln>
          <a:effectLst>
            <a:outerShdw blurRad="292100" dist="139700" dir="2700000" algn="tl" rotWithShape="0">
              <a:srgbClr val="333333">
                <a:alpha val="65000"/>
              </a:srgbClr>
            </a:outerShdw>
          </a:effectLst>
        </p:spPr>
      </p:pic>
      <p:pic>
        <p:nvPicPr>
          <p:cNvPr id="17" name="Picture 17">
            <a:extLst>
              <a:ext uri="{FF2B5EF4-FFF2-40B4-BE49-F238E27FC236}">
                <a16:creationId xmlns:a16="http://schemas.microsoft.com/office/drawing/2014/main" id="{02AD1098-E14A-5496-850C-4722B9DEB542}"/>
              </a:ext>
            </a:extLst>
          </p:cNvPr>
          <p:cNvPicPr>
            <a:picLocks noChangeAspect="1"/>
          </p:cNvPicPr>
          <p:nvPr/>
        </p:nvPicPr>
        <p:blipFill>
          <a:blip r:embed="rId4"/>
          <a:stretch>
            <a:fillRect/>
          </a:stretch>
        </p:blipFill>
        <p:spPr>
          <a:xfrm>
            <a:off x="2378296" y="3822669"/>
            <a:ext cx="3282461" cy="2032899"/>
          </a:xfrm>
          <a:prstGeom prst="rect">
            <a:avLst/>
          </a:prstGeom>
          <a:ln>
            <a:noFill/>
          </a:ln>
          <a:effectLst>
            <a:outerShdw blurRad="292100" dist="139700" dir="2700000" algn="tl" rotWithShape="0">
              <a:srgbClr val="333333">
                <a:alpha val="65000"/>
              </a:srgbClr>
            </a:outerShdw>
          </a:effectLst>
        </p:spPr>
      </p:pic>
      <p:pic>
        <p:nvPicPr>
          <p:cNvPr id="19" name="Picture 19" descr="A picture containing text&#10;&#10;Description automatically generated">
            <a:extLst>
              <a:ext uri="{FF2B5EF4-FFF2-40B4-BE49-F238E27FC236}">
                <a16:creationId xmlns:a16="http://schemas.microsoft.com/office/drawing/2014/main" id="{E3F5C644-0629-8126-B6CA-9C6B0865F500}"/>
              </a:ext>
            </a:extLst>
          </p:cNvPr>
          <p:cNvPicPr>
            <a:picLocks noChangeAspect="1"/>
          </p:cNvPicPr>
          <p:nvPr/>
        </p:nvPicPr>
        <p:blipFill rotWithShape="1">
          <a:blip r:embed="rId5"/>
          <a:srcRect t="-822" r="1496" b="3322"/>
          <a:stretch/>
        </p:blipFill>
        <p:spPr>
          <a:xfrm>
            <a:off x="8495230" y="3778317"/>
            <a:ext cx="3270739" cy="2076705"/>
          </a:xfrm>
          <a:prstGeom prst="rect">
            <a:avLst/>
          </a:prstGeom>
          <a:ln>
            <a:noFill/>
          </a:ln>
          <a:effectLst>
            <a:outerShdw blurRad="292100" dist="139700" dir="2700000" algn="tl" rotWithShape="0">
              <a:srgbClr val="333333">
                <a:alpha val="65000"/>
              </a:srgbClr>
            </a:outerShdw>
          </a:effectLst>
        </p:spPr>
      </p:pic>
      <p:pic>
        <p:nvPicPr>
          <p:cNvPr id="2" name="Picture 2" descr="Map&#10;&#10;Description automatically generated">
            <a:extLst>
              <a:ext uri="{FF2B5EF4-FFF2-40B4-BE49-F238E27FC236}">
                <a16:creationId xmlns:a16="http://schemas.microsoft.com/office/drawing/2014/main" id="{9A3B0832-2E56-D75D-555B-89F03B77B090}"/>
              </a:ext>
            </a:extLst>
          </p:cNvPr>
          <p:cNvPicPr>
            <a:picLocks noChangeAspect="1"/>
          </p:cNvPicPr>
          <p:nvPr/>
        </p:nvPicPr>
        <p:blipFill>
          <a:blip r:embed="rId6"/>
          <a:stretch>
            <a:fillRect/>
          </a:stretch>
        </p:blipFill>
        <p:spPr>
          <a:xfrm>
            <a:off x="8495748" y="1526059"/>
            <a:ext cx="3284330" cy="2027882"/>
          </a:xfrm>
          <a:prstGeom prst="rect">
            <a:avLst/>
          </a:prstGeom>
        </p:spPr>
      </p:pic>
      <p:grpSp>
        <p:nvGrpSpPr>
          <p:cNvPr id="15" name="Group 14">
            <a:extLst>
              <a:ext uri="{FF2B5EF4-FFF2-40B4-BE49-F238E27FC236}">
                <a16:creationId xmlns:a16="http://schemas.microsoft.com/office/drawing/2014/main" id="{6A394A83-600B-0276-657F-17FBA034BC48}"/>
              </a:ext>
            </a:extLst>
          </p:cNvPr>
          <p:cNvGrpSpPr/>
          <p:nvPr/>
        </p:nvGrpSpPr>
        <p:grpSpPr>
          <a:xfrm>
            <a:off x="414285" y="6026661"/>
            <a:ext cx="2411535" cy="440528"/>
            <a:chOff x="325292" y="5896291"/>
            <a:chExt cx="2411535" cy="440528"/>
          </a:xfrm>
        </p:grpSpPr>
        <p:grpSp>
          <p:nvGrpSpPr>
            <p:cNvPr id="5" name="Group 4">
              <a:extLst>
                <a:ext uri="{FF2B5EF4-FFF2-40B4-BE49-F238E27FC236}">
                  <a16:creationId xmlns:a16="http://schemas.microsoft.com/office/drawing/2014/main" id="{53D5D0AA-9552-8A13-6EDF-EDF73C44D09F}"/>
                </a:ext>
              </a:extLst>
            </p:cNvPr>
            <p:cNvGrpSpPr/>
            <p:nvPr/>
          </p:nvGrpSpPr>
          <p:grpSpPr>
            <a:xfrm>
              <a:off x="325292" y="5896291"/>
              <a:ext cx="2411535" cy="440528"/>
              <a:chOff x="325292" y="5896291"/>
              <a:chExt cx="2411535" cy="440528"/>
            </a:xfrm>
          </p:grpSpPr>
          <p:sp>
            <p:nvSpPr>
              <p:cNvPr id="13" name="TextBox 12">
                <a:extLst>
                  <a:ext uri="{FF2B5EF4-FFF2-40B4-BE49-F238E27FC236}">
                    <a16:creationId xmlns:a16="http://schemas.microsoft.com/office/drawing/2014/main" id="{2C31F88D-ECD5-E6A8-2DD7-29BA67DB1166}"/>
                  </a:ext>
                </a:extLst>
              </p:cNvPr>
              <p:cNvSpPr txBox="1"/>
              <p:nvPr/>
            </p:nvSpPr>
            <p:spPr>
              <a:xfrm>
                <a:off x="2051027" y="6059820"/>
                <a:ext cx="6858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tx1">
                        <a:lumMod val="75000"/>
                        <a:lumOff val="25000"/>
                      </a:schemeClr>
                    </a:solidFill>
                    <a:latin typeface="Century Gothic"/>
                  </a:rPr>
                  <a:t>Miles</a:t>
                </a:r>
                <a:endParaRPr lang="en-US" sz="1200" dirty="0">
                  <a:solidFill>
                    <a:schemeClr val="tx1">
                      <a:lumMod val="75000"/>
                      <a:lumOff val="25000"/>
                    </a:schemeClr>
                  </a:solidFill>
                  <a:cs typeface="Calibri"/>
                </a:endParaRPr>
              </a:p>
            </p:txBody>
          </p:sp>
          <p:sp>
            <p:nvSpPr>
              <p:cNvPr id="14" name="TextBox 13">
                <a:extLst>
                  <a:ext uri="{FF2B5EF4-FFF2-40B4-BE49-F238E27FC236}">
                    <a16:creationId xmlns:a16="http://schemas.microsoft.com/office/drawing/2014/main" id="{7AC1783F-4DDF-5197-58E0-244C5D1D034A}"/>
                  </a:ext>
                </a:extLst>
              </p:cNvPr>
              <p:cNvSpPr txBox="1"/>
              <p:nvPr/>
            </p:nvSpPr>
            <p:spPr>
              <a:xfrm>
                <a:off x="325292" y="5896291"/>
                <a:ext cx="22098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panose="020B0502020202020204" pitchFamily="34" charset="0"/>
                    <a:cs typeface="Calibri"/>
                  </a:rPr>
                  <a:t>0  .5    1        2         3          4</a:t>
                </a:r>
                <a:endParaRPr lang="en-US" sz="1600" dirty="0">
                  <a:solidFill>
                    <a:schemeClr val="tx1">
                      <a:lumMod val="75000"/>
                      <a:lumOff val="25000"/>
                    </a:schemeClr>
                  </a:solidFill>
                  <a:latin typeface="Century Gothic" panose="020B0502020202020204" pitchFamily="34" charset="0"/>
                </a:endParaRPr>
              </a:p>
            </p:txBody>
          </p:sp>
        </p:grpSp>
        <p:pic>
          <p:nvPicPr>
            <p:cNvPr id="9" name="Picture 8">
              <a:extLst>
                <a:ext uri="{FF2B5EF4-FFF2-40B4-BE49-F238E27FC236}">
                  <a16:creationId xmlns:a16="http://schemas.microsoft.com/office/drawing/2014/main" id="{B16883A9-3C2F-A2AF-E475-C5EBF156CF8C}"/>
                </a:ext>
              </a:extLst>
            </p:cNvPr>
            <p:cNvPicPr>
              <a:picLocks noChangeAspect="1"/>
            </p:cNvPicPr>
            <p:nvPr/>
          </p:nvPicPr>
          <p:blipFill>
            <a:blip r:embed="rId7"/>
            <a:stretch>
              <a:fillRect/>
            </a:stretch>
          </p:blipFill>
          <p:spPr>
            <a:xfrm>
              <a:off x="432740" y="6121833"/>
              <a:ext cx="1704871" cy="72448"/>
            </a:xfrm>
            <a:prstGeom prst="rect">
              <a:avLst/>
            </a:prstGeom>
          </p:spPr>
        </p:pic>
      </p:grpSp>
      <p:pic>
        <p:nvPicPr>
          <p:cNvPr id="20" name="Picture 20" descr="North arrow | Free SVG">
            <a:extLst>
              <a:ext uri="{FF2B5EF4-FFF2-40B4-BE49-F238E27FC236}">
                <a16:creationId xmlns:a16="http://schemas.microsoft.com/office/drawing/2014/main" id="{DB499A5C-7991-09F1-7679-E824CB9F984F}"/>
              </a:ext>
            </a:extLst>
          </p:cNvPr>
          <p:cNvPicPr>
            <a:picLocks noChangeAspect="1"/>
          </p:cNvPicPr>
          <p:nvPr/>
        </p:nvPicPr>
        <p:blipFill>
          <a:blip r:embed="rId8"/>
          <a:stretch>
            <a:fillRect/>
          </a:stretch>
        </p:blipFill>
        <p:spPr>
          <a:xfrm>
            <a:off x="5199270" y="1527311"/>
            <a:ext cx="462723" cy="451679"/>
          </a:xfrm>
          <a:prstGeom prst="rect">
            <a:avLst/>
          </a:prstGeom>
        </p:spPr>
      </p:pic>
      <p:pic>
        <p:nvPicPr>
          <p:cNvPr id="21" name="Picture 20" descr="North arrow | Free SVG">
            <a:extLst>
              <a:ext uri="{FF2B5EF4-FFF2-40B4-BE49-F238E27FC236}">
                <a16:creationId xmlns:a16="http://schemas.microsoft.com/office/drawing/2014/main" id="{CB946C53-448B-BFB5-CE4D-4838682FF31E}"/>
              </a:ext>
            </a:extLst>
          </p:cNvPr>
          <p:cNvPicPr>
            <a:picLocks noChangeAspect="1"/>
          </p:cNvPicPr>
          <p:nvPr/>
        </p:nvPicPr>
        <p:blipFill>
          <a:blip r:embed="rId8"/>
          <a:stretch>
            <a:fillRect/>
          </a:stretch>
        </p:blipFill>
        <p:spPr>
          <a:xfrm>
            <a:off x="5199270" y="3824354"/>
            <a:ext cx="462723" cy="451679"/>
          </a:xfrm>
          <a:prstGeom prst="rect">
            <a:avLst/>
          </a:prstGeom>
        </p:spPr>
      </p:pic>
      <p:pic>
        <p:nvPicPr>
          <p:cNvPr id="22" name="Picture 20" descr="North arrow | Free SVG">
            <a:extLst>
              <a:ext uri="{FF2B5EF4-FFF2-40B4-BE49-F238E27FC236}">
                <a16:creationId xmlns:a16="http://schemas.microsoft.com/office/drawing/2014/main" id="{1E73CA7F-7457-7257-4AB6-D5BAD74FC5D4}"/>
              </a:ext>
            </a:extLst>
          </p:cNvPr>
          <p:cNvPicPr>
            <a:picLocks noChangeAspect="1"/>
          </p:cNvPicPr>
          <p:nvPr/>
        </p:nvPicPr>
        <p:blipFill>
          <a:blip r:embed="rId8"/>
          <a:stretch>
            <a:fillRect/>
          </a:stretch>
        </p:blipFill>
        <p:spPr>
          <a:xfrm>
            <a:off x="11317357" y="1527311"/>
            <a:ext cx="462723" cy="451679"/>
          </a:xfrm>
          <a:prstGeom prst="rect">
            <a:avLst/>
          </a:prstGeom>
        </p:spPr>
      </p:pic>
      <p:pic>
        <p:nvPicPr>
          <p:cNvPr id="23" name="Picture 20" descr="North arrow | Free SVG">
            <a:extLst>
              <a:ext uri="{FF2B5EF4-FFF2-40B4-BE49-F238E27FC236}">
                <a16:creationId xmlns:a16="http://schemas.microsoft.com/office/drawing/2014/main" id="{FBE188E6-C48E-12ED-C248-638FA60FC1E5}"/>
              </a:ext>
            </a:extLst>
          </p:cNvPr>
          <p:cNvPicPr>
            <a:picLocks noChangeAspect="1"/>
          </p:cNvPicPr>
          <p:nvPr/>
        </p:nvPicPr>
        <p:blipFill>
          <a:blip r:embed="rId8"/>
          <a:stretch>
            <a:fillRect/>
          </a:stretch>
        </p:blipFill>
        <p:spPr>
          <a:xfrm>
            <a:off x="11306313" y="3780180"/>
            <a:ext cx="462723" cy="451679"/>
          </a:xfrm>
          <a:prstGeom prst="rect">
            <a:avLst/>
          </a:prstGeom>
        </p:spPr>
      </p:pic>
    </p:spTree>
    <p:extLst>
      <p:ext uri="{BB962C8B-B14F-4D97-AF65-F5344CB8AC3E}">
        <p14:creationId xmlns:p14="http://schemas.microsoft.com/office/powerpoint/2010/main" val="2327990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51766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a:rPr>
              <a:t>METHODOLOGY: Random Forest</a:t>
            </a:r>
            <a:endParaRPr lang="en-US" dirty="0"/>
          </a:p>
        </p:txBody>
      </p:sp>
      <p:sp>
        <p:nvSpPr>
          <p:cNvPr id="2" name="Rectangle: Rounded Corners 1">
            <a:extLst>
              <a:ext uri="{FF2B5EF4-FFF2-40B4-BE49-F238E27FC236}">
                <a16:creationId xmlns:a16="http://schemas.microsoft.com/office/drawing/2014/main" id="{F30E6D3A-728F-58D2-389B-E8F7C1A56C82}"/>
              </a:ext>
            </a:extLst>
          </p:cNvPr>
          <p:cNvSpPr/>
          <p:nvPr/>
        </p:nvSpPr>
        <p:spPr>
          <a:xfrm>
            <a:off x="3700640" y="1021558"/>
            <a:ext cx="4790721" cy="5432775"/>
          </a:xfrm>
          <a:prstGeom prst="roundRect">
            <a:avLst/>
          </a:prstGeom>
          <a:solidFill>
            <a:srgbClr val="E8E2C8">
              <a:alpha val="62000"/>
            </a:srgbClr>
          </a:solidFill>
          <a:ln w="28575">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Rectangle: Rounded Corners 2">
            <a:extLst>
              <a:ext uri="{FF2B5EF4-FFF2-40B4-BE49-F238E27FC236}">
                <a16:creationId xmlns:a16="http://schemas.microsoft.com/office/drawing/2014/main" id="{DBB06D44-9C53-535F-DABB-8274EC4A9BDF}"/>
              </a:ext>
            </a:extLst>
          </p:cNvPr>
          <p:cNvSpPr/>
          <p:nvPr/>
        </p:nvSpPr>
        <p:spPr>
          <a:xfrm>
            <a:off x="3972279" y="1627127"/>
            <a:ext cx="1827388" cy="1192388"/>
          </a:xfrm>
          <a:prstGeom prst="roundRect">
            <a:avLst/>
          </a:prstGeom>
          <a:solidFill>
            <a:srgbClr val="67A47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lumMod val="75000"/>
                    <a:lumOff val="25000"/>
                  </a:schemeClr>
                </a:solidFill>
                <a:latin typeface="Century Gothic"/>
                <a:cs typeface="Calibri"/>
              </a:rPr>
              <a:t>Predictors</a:t>
            </a:r>
            <a:endParaRPr lang="en-US" b="1" dirty="0">
              <a:solidFill>
                <a:schemeClr val="tx1">
                  <a:lumMod val="75000"/>
                  <a:lumOff val="25000"/>
                </a:schemeClr>
              </a:solidFill>
              <a:latin typeface="Century Gothic"/>
            </a:endParaRPr>
          </a:p>
        </p:txBody>
      </p:sp>
      <p:sp>
        <p:nvSpPr>
          <p:cNvPr id="4" name="Rectangle: Rounded Corners 3">
            <a:extLst>
              <a:ext uri="{FF2B5EF4-FFF2-40B4-BE49-F238E27FC236}">
                <a16:creationId xmlns:a16="http://schemas.microsoft.com/office/drawing/2014/main" id="{9E690BA9-78C8-E0C5-733E-9563A805D127}"/>
              </a:ext>
            </a:extLst>
          </p:cNvPr>
          <p:cNvSpPr/>
          <p:nvPr/>
        </p:nvSpPr>
        <p:spPr>
          <a:xfrm>
            <a:off x="6392333" y="1630654"/>
            <a:ext cx="1827389" cy="1185334"/>
          </a:xfrm>
          <a:prstGeom prst="roundRect">
            <a:avLst/>
          </a:prstGeom>
          <a:solidFill>
            <a:srgbClr val="67A47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lumMod val="75000"/>
                    <a:lumOff val="25000"/>
                  </a:schemeClr>
                </a:solidFill>
                <a:latin typeface="Century Gothic"/>
                <a:cs typeface="Calibri"/>
              </a:rPr>
              <a:t>Training Data</a:t>
            </a:r>
          </a:p>
        </p:txBody>
      </p:sp>
      <p:pic>
        <p:nvPicPr>
          <p:cNvPr id="5" name="Graphic 5" descr="Arrow: Slight curve with solid fill">
            <a:extLst>
              <a:ext uri="{FF2B5EF4-FFF2-40B4-BE49-F238E27FC236}">
                <a16:creationId xmlns:a16="http://schemas.microsoft.com/office/drawing/2014/main" id="{81EE9141-1769-16F9-E777-E0D9C2DC23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860000">
            <a:off x="6285896" y="2469848"/>
            <a:ext cx="914400" cy="914400"/>
          </a:xfrm>
          <a:prstGeom prst="rect">
            <a:avLst/>
          </a:prstGeom>
        </p:spPr>
      </p:pic>
      <p:pic>
        <p:nvPicPr>
          <p:cNvPr id="6" name="Graphic 7" descr="Back with solid fill">
            <a:extLst>
              <a:ext uri="{FF2B5EF4-FFF2-40B4-BE49-F238E27FC236}">
                <a16:creationId xmlns:a16="http://schemas.microsoft.com/office/drawing/2014/main" id="{EEF9FB8C-851D-0C45-F059-C86687C4DD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260000">
            <a:off x="5058228" y="2469847"/>
            <a:ext cx="914400" cy="914400"/>
          </a:xfrm>
          <a:prstGeom prst="rect">
            <a:avLst/>
          </a:prstGeom>
        </p:spPr>
      </p:pic>
      <p:sp>
        <p:nvSpPr>
          <p:cNvPr id="8" name="Rectangle: Rounded Corners 7">
            <a:extLst>
              <a:ext uri="{FF2B5EF4-FFF2-40B4-BE49-F238E27FC236}">
                <a16:creationId xmlns:a16="http://schemas.microsoft.com/office/drawing/2014/main" id="{FBD7AA0F-F096-4D87-0706-2CCF50C41020}"/>
              </a:ext>
            </a:extLst>
          </p:cNvPr>
          <p:cNvSpPr/>
          <p:nvPr/>
        </p:nvSpPr>
        <p:spPr>
          <a:xfrm>
            <a:off x="5181600" y="3347493"/>
            <a:ext cx="1828800" cy="1188720"/>
          </a:xfrm>
          <a:prstGeom prst="round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lumMod val="75000"/>
                    <a:lumOff val="25000"/>
                  </a:schemeClr>
                </a:solidFill>
                <a:latin typeface="Century Gothic"/>
                <a:cs typeface="Calibri"/>
              </a:rPr>
              <a:t>Supervised</a:t>
            </a:r>
          </a:p>
          <a:p>
            <a:pPr algn="ctr"/>
            <a:r>
              <a:rPr lang="en-US" b="1" dirty="0">
                <a:solidFill>
                  <a:schemeClr val="tx1">
                    <a:lumMod val="75000"/>
                    <a:lumOff val="25000"/>
                  </a:schemeClr>
                </a:solidFill>
                <a:latin typeface="Century Gothic"/>
                <a:cs typeface="Calibri"/>
              </a:rPr>
              <a:t>Classification</a:t>
            </a:r>
          </a:p>
        </p:txBody>
      </p:sp>
      <p:sp>
        <p:nvSpPr>
          <p:cNvPr id="10" name="Rectangle: Rounded Corners 9">
            <a:extLst>
              <a:ext uri="{FF2B5EF4-FFF2-40B4-BE49-F238E27FC236}">
                <a16:creationId xmlns:a16="http://schemas.microsoft.com/office/drawing/2014/main" id="{003A5A1D-A581-51AE-356E-82B89F01D743}"/>
              </a:ext>
            </a:extLst>
          </p:cNvPr>
          <p:cNvSpPr/>
          <p:nvPr/>
        </p:nvSpPr>
        <p:spPr>
          <a:xfrm>
            <a:off x="5182305" y="4773905"/>
            <a:ext cx="1827390" cy="1185333"/>
          </a:xfrm>
          <a:prstGeom prst="roundRect">
            <a:avLst/>
          </a:prstGeom>
          <a:solidFill>
            <a:srgbClr val="E0CAA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lumMod val="75000"/>
                    <a:lumOff val="25000"/>
                  </a:schemeClr>
                </a:solidFill>
                <a:latin typeface="Century Gothic"/>
                <a:cs typeface="Calibri"/>
              </a:rPr>
              <a:t>Validation</a:t>
            </a:r>
          </a:p>
        </p:txBody>
      </p:sp>
      <p:pic>
        <p:nvPicPr>
          <p:cNvPr id="13" name="Graphic 13" descr="Arrow: Straight with solid fill">
            <a:extLst>
              <a:ext uri="{FF2B5EF4-FFF2-40B4-BE49-F238E27FC236}">
                <a16:creationId xmlns:a16="http://schemas.microsoft.com/office/drawing/2014/main" id="{F6DF2A4A-FD5F-5113-3002-BFB1FB6E21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5632752" y="4278086"/>
            <a:ext cx="914400" cy="914400"/>
          </a:xfrm>
          <a:prstGeom prst="rect">
            <a:avLst/>
          </a:prstGeom>
        </p:spPr>
      </p:pic>
      <p:sp>
        <p:nvSpPr>
          <p:cNvPr id="15" name="Rectangle: Rounded Corners 14">
            <a:extLst>
              <a:ext uri="{FF2B5EF4-FFF2-40B4-BE49-F238E27FC236}">
                <a16:creationId xmlns:a16="http://schemas.microsoft.com/office/drawing/2014/main" id="{AE93CBD2-325C-B691-615F-69C0BE372A00}"/>
              </a:ext>
            </a:extLst>
          </p:cNvPr>
          <p:cNvSpPr/>
          <p:nvPr/>
        </p:nvSpPr>
        <p:spPr>
          <a:xfrm>
            <a:off x="136644" y="1735950"/>
            <a:ext cx="3382650" cy="3769225"/>
          </a:xfrm>
          <a:prstGeom prst="roundRect">
            <a:avLst/>
          </a:prstGeom>
          <a:solidFill>
            <a:srgbClr val="E0CAA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TextBox 3">
            <a:extLst>
              <a:ext uri="{FF2B5EF4-FFF2-40B4-BE49-F238E27FC236}">
                <a16:creationId xmlns:a16="http://schemas.microsoft.com/office/drawing/2014/main" id="{A234F6F7-B2E9-F03E-A20A-ED556882C62C}"/>
              </a:ext>
            </a:extLst>
          </p:cNvPr>
          <p:cNvSpPr txBox="1"/>
          <p:nvPr/>
        </p:nvSpPr>
        <p:spPr>
          <a:xfrm>
            <a:off x="131264" y="2328268"/>
            <a:ext cx="3475693" cy="263149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225425">
              <a:spcAft>
                <a:spcPts val="600"/>
              </a:spcAft>
              <a:buClr>
                <a:srgbClr val="6CA47A"/>
              </a:buClr>
              <a:buFont typeface="Arial" panose="05030102010509060703" pitchFamily="18" charset="2"/>
              <a:buChar char="•"/>
            </a:pPr>
            <a:r>
              <a:rPr lang="en-US" sz="1500" dirty="0">
                <a:solidFill>
                  <a:schemeClr val="tx1">
                    <a:lumMod val="75000"/>
                    <a:lumOff val="25000"/>
                  </a:schemeClr>
                </a:solidFill>
                <a:latin typeface="Century Gothic"/>
                <a:ea typeface="+mn-lt"/>
                <a:cs typeface="+mn-lt"/>
              </a:rPr>
              <a:t>Planet and NAIP: R, G, B, NIR / NDVI, EVI, MSAVI2</a:t>
            </a:r>
          </a:p>
          <a:p>
            <a:pPr marL="342900" indent="-225425">
              <a:spcAft>
                <a:spcPts val="600"/>
              </a:spcAft>
              <a:buClr>
                <a:srgbClr val="6CA47A"/>
              </a:buClr>
              <a:buFont typeface="Arial" panose="05030102010509060703" pitchFamily="18" charset="2"/>
              <a:buChar char="•"/>
            </a:pPr>
            <a:r>
              <a:rPr lang="en-US" sz="1500" dirty="0">
                <a:solidFill>
                  <a:schemeClr val="tx1">
                    <a:lumMod val="75000"/>
                    <a:lumOff val="25000"/>
                  </a:schemeClr>
                </a:solidFill>
                <a:latin typeface="Century Gothic"/>
                <a:ea typeface="+mn-lt"/>
                <a:cs typeface="+mn-lt"/>
              </a:rPr>
              <a:t>Landsat: + SWIR1-2 / NDMI, TCW, TCG, TCB</a:t>
            </a:r>
          </a:p>
          <a:p>
            <a:pPr marL="342900" indent="-225425">
              <a:spcAft>
                <a:spcPts val="600"/>
              </a:spcAft>
              <a:buClr>
                <a:srgbClr val="6CA47A"/>
              </a:buClr>
              <a:buFont typeface="Arial" panose="05030102010509060703" pitchFamily="18" charset="2"/>
              <a:buChar char="•"/>
            </a:pPr>
            <a:r>
              <a:rPr lang="en-US" sz="1500" dirty="0">
                <a:solidFill>
                  <a:schemeClr val="tx1">
                    <a:lumMod val="75000"/>
                    <a:lumOff val="25000"/>
                  </a:schemeClr>
                </a:solidFill>
                <a:latin typeface="Century Gothic"/>
                <a:ea typeface="+mn-lt"/>
                <a:cs typeface="+mn-lt"/>
              </a:rPr>
              <a:t>Sentinel: ++ Red Edge 1 - 4</a:t>
            </a:r>
            <a:br>
              <a:rPr lang="en-US" sz="1500" dirty="0">
                <a:solidFill>
                  <a:schemeClr val="tx1">
                    <a:lumMod val="75000"/>
                    <a:lumOff val="25000"/>
                  </a:schemeClr>
                </a:solidFill>
                <a:latin typeface="Century Gothic"/>
                <a:ea typeface="+mn-lt"/>
                <a:cs typeface="+mn-lt"/>
              </a:rPr>
            </a:br>
            <a:br>
              <a:rPr lang="en-US" sz="1500" dirty="0">
                <a:solidFill>
                  <a:schemeClr val="tx1">
                    <a:lumMod val="75000"/>
                    <a:lumOff val="25000"/>
                  </a:schemeClr>
                </a:solidFill>
                <a:latin typeface="Century Gothic"/>
                <a:ea typeface="+mn-lt"/>
                <a:cs typeface="+mn-lt"/>
              </a:rPr>
            </a:br>
            <a:br>
              <a:rPr lang="en-US" sz="1500" dirty="0">
                <a:solidFill>
                  <a:schemeClr val="tx1">
                    <a:lumMod val="75000"/>
                    <a:lumOff val="25000"/>
                  </a:schemeClr>
                </a:solidFill>
                <a:latin typeface="Century Gothic"/>
                <a:ea typeface="+mn-lt"/>
                <a:cs typeface="+mn-lt"/>
              </a:rPr>
            </a:br>
            <a:endParaRPr lang="en-US" sz="1500" dirty="0">
              <a:solidFill>
                <a:schemeClr val="tx1">
                  <a:lumMod val="75000"/>
                  <a:lumOff val="25000"/>
                </a:schemeClr>
              </a:solidFill>
              <a:latin typeface="Century Gothic"/>
              <a:ea typeface="+mn-lt"/>
              <a:cs typeface="+mn-lt"/>
            </a:endParaRPr>
          </a:p>
          <a:p>
            <a:pPr marL="342900" indent="-225425">
              <a:spcAft>
                <a:spcPts val="600"/>
              </a:spcAft>
              <a:buClr>
                <a:srgbClr val="6CA47A"/>
              </a:buClr>
              <a:buFont typeface="Arial" panose="05030102010509060703" pitchFamily="18" charset="2"/>
              <a:buChar char="•"/>
            </a:pPr>
            <a:r>
              <a:rPr lang="en-US" sz="1500" dirty="0">
                <a:solidFill>
                  <a:schemeClr val="tx1">
                    <a:lumMod val="75000"/>
                    <a:lumOff val="25000"/>
                  </a:schemeClr>
                </a:solidFill>
                <a:latin typeface="Century Gothic"/>
                <a:ea typeface="+mn-lt"/>
                <a:cs typeface="+mn-lt"/>
              </a:rPr>
              <a:t>On the ground data provided by NPS: 70% from each class</a:t>
            </a:r>
          </a:p>
        </p:txBody>
      </p:sp>
      <p:sp>
        <p:nvSpPr>
          <p:cNvPr id="17" name="Rectangle: Rounded Corners 16">
            <a:extLst>
              <a:ext uri="{FF2B5EF4-FFF2-40B4-BE49-F238E27FC236}">
                <a16:creationId xmlns:a16="http://schemas.microsoft.com/office/drawing/2014/main" id="{9D6F8D6F-9A3F-6EDA-8EBC-23B949A55045}"/>
              </a:ext>
            </a:extLst>
          </p:cNvPr>
          <p:cNvSpPr/>
          <p:nvPr/>
        </p:nvSpPr>
        <p:spPr>
          <a:xfrm>
            <a:off x="591283" y="1831141"/>
            <a:ext cx="2472711" cy="457200"/>
          </a:xfrm>
          <a:prstGeom prst="roundRect">
            <a:avLst/>
          </a:prstGeom>
          <a:solidFill>
            <a:srgbClr val="E8E2C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lumMod val="75000"/>
                    <a:lumOff val="25000"/>
                  </a:schemeClr>
                </a:solidFill>
                <a:latin typeface="Century Gothic"/>
              </a:rPr>
              <a:t>Predictors</a:t>
            </a:r>
            <a:endParaRPr lang="en-US" dirty="0"/>
          </a:p>
        </p:txBody>
      </p:sp>
      <p:sp>
        <p:nvSpPr>
          <p:cNvPr id="18" name="Rectangle: Rounded Corners 17">
            <a:extLst>
              <a:ext uri="{FF2B5EF4-FFF2-40B4-BE49-F238E27FC236}">
                <a16:creationId xmlns:a16="http://schemas.microsoft.com/office/drawing/2014/main" id="{BCA36A2E-CB83-816B-CA5A-6D35A94E6078}"/>
              </a:ext>
            </a:extLst>
          </p:cNvPr>
          <p:cNvSpPr/>
          <p:nvPr/>
        </p:nvSpPr>
        <p:spPr>
          <a:xfrm>
            <a:off x="8673347" y="1733339"/>
            <a:ext cx="3382009" cy="3771836"/>
          </a:xfrm>
          <a:prstGeom prst="roundRect">
            <a:avLst/>
          </a:prstGeom>
          <a:solidFill>
            <a:srgbClr val="E0CAA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 name="Rectangle: Rounded Corners 18">
            <a:extLst>
              <a:ext uri="{FF2B5EF4-FFF2-40B4-BE49-F238E27FC236}">
                <a16:creationId xmlns:a16="http://schemas.microsoft.com/office/drawing/2014/main" id="{4413682A-A7E0-AF5B-D4CE-10C66CB5997B}"/>
              </a:ext>
            </a:extLst>
          </p:cNvPr>
          <p:cNvSpPr/>
          <p:nvPr/>
        </p:nvSpPr>
        <p:spPr>
          <a:xfrm>
            <a:off x="9113160" y="1831141"/>
            <a:ext cx="2471573" cy="455323"/>
          </a:xfrm>
          <a:prstGeom prst="roundRect">
            <a:avLst/>
          </a:prstGeom>
          <a:solidFill>
            <a:srgbClr val="E8E2C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lumMod val="75000"/>
                    <a:lumOff val="25000"/>
                  </a:schemeClr>
                </a:solidFill>
                <a:latin typeface="Century Gothic"/>
              </a:rPr>
              <a:t>Classifiers</a:t>
            </a:r>
          </a:p>
        </p:txBody>
      </p:sp>
      <p:sp>
        <p:nvSpPr>
          <p:cNvPr id="20" name="TextBox 1">
            <a:extLst>
              <a:ext uri="{FF2B5EF4-FFF2-40B4-BE49-F238E27FC236}">
                <a16:creationId xmlns:a16="http://schemas.microsoft.com/office/drawing/2014/main" id="{81FD6FAF-AB31-F6CC-3896-2C3F6AA4931E}"/>
              </a:ext>
            </a:extLst>
          </p:cNvPr>
          <p:cNvSpPr txBox="1"/>
          <p:nvPr/>
        </p:nvSpPr>
        <p:spPr>
          <a:xfrm>
            <a:off x="8657942" y="2328268"/>
            <a:ext cx="3475692" cy="247760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225425">
              <a:spcAft>
                <a:spcPts val="600"/>
              </a:spcAft>
              <a:buClr>
                <a:srgbClr val="6CA47A"/>
              </a:buClr>
              <a:buFont typeface="Arial" panose="05030102010509060703" pitchFamily="18" charset="2"/>
              <a:buChar char="•"/>
            </a:pPr>
            <a:r>
              <a:rPr lang="en-US" sz="1500" dirty="0">
                <a:solidFill>
                  <a:schemeClr val="tx1">
                    <a:lumMod val="75000"/>
                    <a:lumOff val="25000"/>
                  </a:schemeClr>
                </a:solidFill>
                <a:latin typeface="Century Gothic"/>
                <a:ea typeface="+mn-lt"/>
                <a:cs typeface="+mn-lt"/>
              </a:rPr>
              <a:t>13 Classes</a:t>
            </a:r>
          </a:p>
          <a:p>
            <a:pPr marL="342900" indent="-225425">
              <a:spcAft>
                <a:spcPts val="600"/>
              </a:spcAft>
              <a:buClr>
                <a:srgbClr val="6CA47A"/>
              </a:buClr>
              <a:buFont typeface="Arial" panose="05030102010509060703" pitchFamily="18" charset="2"/>
              <a:buChar char="•"/>
            </a:pPr>
            <a:r>
              <a:rPr lang="en-US" sz="1500" dirty="0">
                <a:solidFill>
                  <a:schemeClr val="tx1">
                    <a:lumMod val="75000"/>
                    <a:lumOff val="25000"/>
                  </a:schemeClr>
                </a:solidFill>
                <a:latin typeface="Century Gothic"/>
                <a:ea typeface="+mn-lt"/>
                <a:cs typeface="+mn-lt"/>
              </a:rPr>
              <a:t>4 Classes</a:t>
            </a:r>
            <a:br>
              <a:rPr lang="en-US" sz="1500" dirty="0">
                <a:solidFill>
                  <a:schemeClr val="tx1">
                    <a:lumMod val="75000"/>
                    <a:lumOff val="25000"/>
                  </a:schemeClr>
                </a:solidFill>
                <a:latin typeface="Century Gothic"/>
                <a:ea typeface="+mn-lt"/>
                <a:cs typeface="+mn-lt"/>
              </a:rPr>
            </a:br>
            <a:br>
              <a:rPr lang="en-US" sz="1500" dirty="0">
                <a:solidFill>
                  <a:schemeClr val="tx1">
                    <a:lumMod val="75000"/>
                    <a:lumOff val="25000"/>
                  </a:schemeClr>
                </a:solidFill>
                <a:latin typeface="Century Gothic"/>
                <a:ea typeface="+mn-lt"/>
                <a:cs typeface="+mn-lt"/>
              </a:rPr>
            </a:br>
            <a:br>
              <a:rPr lang="en-US" sz="1500" dirty="0">
                <a:solidFill>
                  <a:schemeClr val="tx1">
                    <a:lumMod val="75000"/>
                    <a:lumOff val="25000"/>
                  </a:schemeClr>
                </a:solidFill>
                <a:latin typeface="Century Gothic"/>
                <a:ea typeface="+mn-lt"/>
                <a:cs typeface="+mn-lt"/>
              </a:rPr>
            </a:br>
            <a:endParaRPr lang="en-US" sz="1500" dirty="0">
              <a:solidFill>
                <a:schemeClr val="tx1">
                  <a:lumMod val="75000"/>
                  <a:lumOff val="25000"/>
                </a:schemeClr>
              </a:solidFill>
              <a:latin typeface="Century Gothic"/>
              <a:ea typeface="+mn-lt"/>
              <a:cs typeface="+mn-lt"/>
            </a:endParaRPr>
          </a:p>
          <a:p>
            <a:pPr marL="342900" indent="-225425">
              <a:spcAft>
                <a:spcPts val="600"/>
              </a:spcAft>
              <a:buClr>
                <a:srgbClr val="6CA47A"/>
              </a:buClr>
              <a:buFont typeface="Arial" panose="05030102010509060703" pitchFamily="18" charset="2"/>
              <a:buChar char="•"/>
            </a:pPr>
            <a:r>
              <a:rPr lang="en-US" sz="1500" dirty="0">
                <a:solidFill>
                  <a:schemeClr val="tx1">
                    <a:lumMod val="75000"/>
                    <a:lumOff val="25000"/>
                  </a:schemeClr>
                </a:solidFill>
                <a:latin typeface="Century Gothic"/>
                <a:ea typeface="+mn-lt"/>
                <a:cs typeface="+mn-lt"/>
              </a:rPr>
              <a:t>On the ground data provided by NPS: 30% from each class</a:t>
            </a:r>
          </a:p>
          <a:p>
            <a:pPr marL="342900" indent="-225425">
              <a:spcAft>
                <a:spcPts val="600"/>
              </a:spcAft>
              <a:buClr>
                <a:srgbClr val="6CA47A"/>
              </a:buClr>
              <a:buFont typeface="Arial" panose="05030102010509060703" pitchFamily="18" charset="2"/>
              <a:buChar char="•"/>
            </a:pPr>
            <a:r>
              <a:rPr lang="en-US" sz="1500" dirty="0">
                <a:solidFill>
                  <a:schemeClr val="tx1">
                    <a:lumMod val="75000"/>
                    <a:lumOff val="25000"/>
                  </a:schemeClr>
                </a:solidFill>
                <a:latin typeface="Century Gothic"/>
                <a:ea typeface="+mn-lt"/>
                <a:cs typeface="+mn-lt"/>
              </a:rPr>
              <a:t>Various accuracy metrics</a:t>
            </a:r>
          </a:p>
          <a:p>
            <a:pPr marL="342900" indent="-225425">
              <a:spcAft>
                <a:spcPts val="600"/>
              </a:spcAft>
              <a:buClr>
                <a:srgbClr val="6CA47A"/>
              </a:buClr>
              <a:buFont typeface="Arial" panose="05030102010509060703" pitchFamily="18" charset="2"/>
              <a:buChar char="•"/>
            </a:pPr>
            <a:r>
              <a:rPr lang="en-US" sz="1500" dirty="0">
                <a:solidFill>
                  <a:schemeClr val="tx1">
                    <a:lumMod val="75000"/>
                    <a:lumOff val="25000"/>
                  </a:schemeClr>
                </a:solidFill>
                <a:latin typeface="Century Gothic"/>
                <a:ea typeface="+mn-lt"/>
                <a:cs typeface="+mn-lt"/>
              </a:rPr>
              <a:t>Comparison across datasets</a:t>
            </a:r>
            <a:endParaRPr lang="en-US" sz="1500" dirty="0">
              <a:solidFill>
                <a:schemeClr val="tx1">
                  <a:lumMod val="75000"/>
                  <a:lumOff val="25000"/>
                </a:schemeClr>
              </a:solidFill>
              <a:latin typeface="Century Gothic"/>
              <a:cs typeface="Calibri"/>
            </a:endParaRPr>
          </a:p>
        </p:txBody>
      </p:sp>
      <p:sp>
        <p:nvSpPr>
          <p:cNvPr id="21" name="Rectangle: Rounded Corners 18">
            <a:extLst>
              <a:ext uri="{FF2B5EF4-FFF2-40B4-BE49-F238E27FC236}">
                <a16:creationId xmlns:a16="http://schemas.microsoft.com/office/drawing/2014/main" id="{4413682A-A7E0-AF5B-D4CE-10C66CB5997B}"/>
              </a:ext>
            </a:extLst>
          </p:cNvPr>
          <p:cNvSpPr/>
          <p:nvPr/>
        </p:nvSpPr>
        <p:spPr>
          <a:xfrm>
            <a:off x="9160001" y="3040606"/>
            <a:ext cx="2471573" cy="455323"/>
          </a:xfrm>
          <a:prstGeom prst="roundRect">
            <a:avLst/>
          </a:prstGeom>
          <a:solidFill>
            <a:srgbClr val="E8E2C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lumMod val="75000"/>
                    <a:lumOff val="25000"/>
                  </a:schemeClr>
                </a:solidFill>
                <a:latin typeface="Century Gothic"/>
              </a:rPr>
              <a:t>Validation</a:t>
            </a:r>
          </a:p>
        </p:txBody>
      </p:sp>
      <p:sp>
        <p:nvSpPr>
          <p:cNvPr id="24" name="Rectangle: Rounded Corners 16">
            <a:extLst>
              <a:ext uri="{FF2B5EF4-FFF2-40B4-BE49-F238E27FC236}">
                <a16:creationId xmlns:a16="http://schemas.microsoft.com/office/drawing/2014/main" id="{9D6F8D6F-9A3F-6EDA-8EBC-23B949A55045}"/>
              </a:ext>
            </a:extLst>
          </p:cNvPr>
          <p:cNvSpPr/>
          <p:nvPr/>
        </p:nvSpPr>
        <p:spPr>
          <a:xfrm>
            <a:off x="591282" y="3851938"/>
            <a:ext cx="2472711" cy="457200"/>
          </a:xfrm>
          <a:prstGeom prst="roundRect">
            <a:avLst/>
          </a:prstGeom>
          <a:solidFill>
            <a:srgbClr val="E8E2C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lumMod val="75000"/>
                    <a:lumOff val="25000"/>
                  </a:schemeClr>
                </a:solidFill>
                <a:latin typeface="Century Gothic"/>
              </a:rPr>
              <a:t>Training Data</a:t>
            </a:r>
            <a:endParaRPr lang="en-US" dirty="0"/>
          </a:p>
        </p:txBody>
      </p:sp>
    </p:spTree>
    <p:extLst>
      <p:ext uri="{BB962C8B-B14F-4D97-AF65-F5344CB8AC3E}">
        <p14:creationId xmlns:p14="http://schemas.microsoft.com/office/powerpoint/2010/main" val="1214604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9FC1357-23A5-944D-1716-51F9F9C72F13}"/>
              </a:ext>
            </a:extLst>
          </p:cNvPr>
          <p:cNvSpPr txBox="1">
            <a:spLocks/>
          </p:cNvSpPr>
          <p:nvPr/>
        </p:nvSpPr>
        <p:spPr>
          <a:xfrm>
            <a:off x="266700" y="353533"/>
            <a:ext cx="1151766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a:rPr>
              <a:t>RESULTS: Random Forest – 13 Classes</a:t>
            </a:r>
          </a:p>
        </p:txBody>
      </p:sp>
      <p:sp>
        <p:nvSpPr>
          <p:cNvPr id="5" name="Rectangle 4">
            <a:extLst>
              <a:ext uri="{FF2B5EF4-FFF2-40B4-BE49-F238E27FC236}">
                <a16:creationId xmlns:a16="http://schemas.microsoft.com/office/drawing/2014/main" id="{8FB32347-FB46-44E8-4263-1BE35CBE52E6}"/>
              </a:ext>
            </a:extLst>
          </p:cNvPr>
          <p:cNvSpPr/>
          <p:nvPr/>
        </p:nvSpPr>
        <p:spPr>
          <a:xfrm>
            <a:off x="415885" y="1757175"/>
            <a:ext cx="1885182" cy="202660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u="sng" dirty="0">
                <a:latin typeface="Century Gothic"/>
                <a:cs typeface="Calibri"/>
              </a:rPr>
              <a:t>Landsat 8|2022</a:t>
            </a:r>
          </a:p>
          <a:p>
            <a:pPr algn="ctr"/>
            <a:endParaRPr lang="en-US" sz="1400" dirty="0">
              <a:latin typeface="Century Gothic"/>
              <a:cs typeface="Calibri"/>
            </a:endParaRPr>
          </a:p>
          <a:p>
            <a:pPr algn="ctr"/>
            <a:r>
              <a:rPr lang="en-US" sz="1400" dirty="0">
                <a:latin typeface="Century Gothic"/>
                <a:cs typeface="Calibri"/>
              </a:rPr>
              <a:t>Resolution: 30m</a:t>
            </a:r>
            <a:endParaRPr lang="en-US" dirty="0"/>
          </a:p>
        </p:txBody>
      </p:sp>
      <p:sp>
        <p:nvSpPr>
          <p:cNvPr id="7" name="Rectangle 6">
            <a:extLst>
              <a:ext uri="{FF2B5EF4-FFF2-40B4-BE49-F238E27FC236}">
                <a16:creationId xmlns:a16="http://schemas.microsoft.com/office/drawing/2014/main" id="{01C6A6F0-6D1D-AC1E-2E70-8F1C129C485C}"/>
              </a:ext>
            </a:extLst>
          </p:cNvPr>
          <p:cNvSpPr/>
          <p:nvPr/>
        </p:nvSpPr>
        <p:spPr>
          <a:xfrm>
            <a:off x="6136765" y="1757176"/>
            <a:ext cx="1873087" cy="2026601"/>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u="sng" dirty="0">
                <a:latin typeface="Century Gothic"/>
                <a:cs typeface="Calibri"/>
              </a:rPr>
              <a:t>Sentinel-2|2022</a:t>
            </a:r>
          </a:p>
          <a:p>
            <a:pPr algn="ctr"/>
            <a:endParaRPr lang="en-US" sz="1400" dirty="0">
              <a:latin typeface="Century Gothic"/>
              <a:cs typeface="Calibri"/>
            </a:endParaRPr>
          </a:p>
          <a:p>
            <a:pPr algn="ctr"/>
            <a:r>
              <a:rPr lang="en-US" sz="1400" dirty="0">
                <a:latin typeface="Century Gothic"/>
                <a:cs typeface="Calibri"/>
              </a:rPr>
              <a:t>Resolution: 10m</a:t>
            </a:r>
          </a:p>
        </p:txBody>
      </p:sp>
      <p:sp>
        <p:nvSpPr>
          <p:cNvPr id="9" name="Rectangle 8">
            <a:extLst>
              <a:ext uri="{FF2B5EF4-FFF2-40B4-BE49-F238E27FC236}">
                <a16:creationId xmlns:a16="http://schemas.microsoft.com/office/drawing/2014/main" id="{4CEDA9F8-C899-0F04-CEB1-059EA62B2A23}"/>
              </a:ext>
            </a:extLst>
          </p:cNvPr>
          <p:cNvSpPr/>
          <p:nvPr/>
        </p:nvSpPr>
        <p:spPr>
          <a:xfrm>
            <a:off x="414284" y="3906712"/>
            <a:ext cx="1886784" cy="2028092"/>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u="sng" dirty="0">
                <a:latin typeface="Century Gothic"/>
                <a:cs typeface="Calibri"/>
              </a:rPr>
              <a:t>Planet Scope|2022</a:t>
            </a:r>
            <a:endParaRPr lang="en-US" sz="1400" b="1" u="sng" dirty="0">
              <a:ea typeface="Calibri"/>
              <a:cs typeface="Calibri"/>
            </a:endParaRPr>
          </a:p>
          <a:p>
            <a:pPr algn="ctr"/>
            <a:endParaRPr lang="en-US" sz="1400" dirty="0">
              <a:solidFill>
                <a:srgbClr val="FFFFFF"/>
              </a:solidFill>
              <a:latin typeface="Century Gothic"/>
              <a:cs typeface="Calibri"/>
            </a:endParaRPr>
          </a:p>
          <a:p>
            <a:pPr algn="ctr"/>
            <a:r>
              <a:rPr lang="en-US" sz="1400" dirty="0">
                <a:solidFill>
                  <a:srgbClr val="FFFFFF"/>
                </a:solidFill>
                <a:latin typeface="Century Gothic"/>
                <a:cs typeface="Calibri"/>
              </a:rPr>
              <a:t>Resolution: </a:t>
            </a:r>
            <a:r>
              <a:rPr lang="en-US" sz="1400" dirty="0">
                <a:latin typeface="Century Gothic"/>
                <a:cs typeface="Calibri"/>
              </a:rPr>
              <a:t>3.25m</a:t>
            </a:r>
            <a:endParaRPr lang="en-US" dirty="0"/>
          </a:p>
          <a:p>
            <a:pPr algn="ctr"/>
            <a:endParaRPr lang="en-US" sz="1400" dirty="0">
              <a:latin typeface="Century Gothic"/>
              <a:cs typeface="Calibri"/>
            </a:endParaRPr>
          </a:p>
          <a:p>
            <a:pPr algn="ctr"/>
            <a:r>
              <a:rPr lang="en-US" sz="1400" dirty="0">
                <a:latin typeface="Century Gothic"/>
                <a:cs typeface="Calibri"/>
              </a:rPr>
              <a:t>Pixels: 16,655</a:t>
            </a:r>
            <a:endParaRPr lang="en-US" sz="1400" dirty="0">
              <a:ea typeface="Calibri"/>
              <a:cs typeface="Calibri"/>
            </a:endParaRPr>
          </a:p>
        </p:txBody>
      </p:sp>
      <p:sp>
        <p:nvSpPr>
          <p:cNvPr id="11" name="Rectangle 10">
            <a:extLst>
              <a:ext uri="{FF2B5EF4-FFF2-40B4-BE49-F238E27FC236}">
                <a16:creationId xmlns:a16="http://schemas.microsoft.com/office/drawing/2014/main" id="{48644A77-32DD-167D-6B76-1EBB6B541DBA}"/>
              </a:ext>
            </a:extLst>
          </p:cNvPr>
          <p:cNvSpPr/>
          <p:nvPr/>
        </p:nvSpPr>
        <p:spPr>
          <a:xfrm>
            <a:off x="6136764" y="3882615"/>
            <a:ext cx="1879133" cy="207628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u="sng" dirty="0">
                <a:latin typeface="Century Gothic"/>
                <a:cs typeface="Calibri"/>
              </a:rPr>
              <a:t>NAIP|2019</a:t>
            </a:r>
          </a:p>
          <a:p>
            <a:pPr algn="ctr"/>
            <a:endParaRPr lang="en-US" sz="1400" dirty="0">
              <a:latin typeface="Century Gothic"/>
              <a:cs typeface="Calibri"/>
            </a:endParaRPr>
          </a:p>
          <a:p>
            <a:pPr algn="ctr"/>
            <a:r>
              <a:rPr lang="en-US" sz="1400" dirty="0">
                <a:latin typeface="Century Gothic"/>
                <a:cs typeface="Calibri"/>
              </a:rPr>
              <a:t>Resolution: 1m</a:t>
            </a:r>
          </a:p>
          <a:p>
            <a:pPr algn="ctr"/>
            <a:endParaRPr lang="en-US" sz="1400" dirty="0">
              <a:latin typeface="Century Gothic"/>
              <a:cs typeface="Calibri"/>
            </a:endParaRPr>
          </a:p>
          <a:p>
            <a:pPr algn="ctr"/>
            <a:r>
              <a:rPr lang="en-US" sz="1400" dirty="0">
                <a:latin typeface="Century Gothic"/>
                <a:cs typeface="Calibri"/>
              </a:rPr>
              <a:t>Pixels: 1,000,000</a:t>
            </a:r>
          </a:p>
        </p:txBody>
      </p:sp>
      <p:grpSp>
        <p:nvGrpSpPr>
          <p:cNvPr id="2" name="Group 1">
            <a:extLst>
              <a:ext uri="{FF2B5EF4-FFF2-40B4-BE49-F238E27FC236}">
                <a16:creationId xmlns:a16="http://schemas.microsoft.com/office/drawing/2014/main" id="{519F2588-3865-4B54-825A-2DA561839EE5}"/>
              </a:ext>
            </a:extLst>
          </p:cNvPr>
          <p:cNvGrpSpPr/>
          <p:nvPr/>
        </p:nvGrpSpPr>
        <p:grpSpPr>
          <a:xfrm>
            <a:off x="2360561" y="1755363"/>
            <a:ext cx="3511258" cy="2030227"/>
            <a:chOff x="2360561" y="1584588"/>
            <a:chExt cx="3511258" cy="2030227"/>
          </a:xfrm>
        </p:grpSpPr>
        <p:pic>
          <p:nvPicPr>
            <p:cNvPr id="53" name="Picture 53">
              <a:extLst>
                <a:ext uri="{FF2B5EF4-FFF2-40B4-BE49-F238E27FC236}">
                  <a16:creationId xmlns:a16="http://schemas.microsoft.com/office/drawing/2014/main" id="{2AA12CCA-E820-5E26-7FE6-D5D5E643E531}"/>
                </a:ext>
              </a:extLst>
            </p:cNvPr>
            <p:cNvPicPr>
              <a:picLocks noChangeAspect="1"/>
            </p:cNvPicPr>
            <p:nvPr/>
          </p:nvPicPr>
          <p:blipFill>
            <a:blip r:embed="rId3"/>
            <a:stretch>
              <a:fillRect/>
            </a:stretch>
          </p:blipFill>
          <p:spPr>
            <a:xfrm>
              <a:off x="2360561" y="1584588"/>
              <a:ext cx="3501103" cy="2030227"/>
            </a:xfrm>
            <a:prstGeom prst="rect">
              <a:avLst/>
            </a:prstGeom>
          </p:spPr>
        </p:pic>
        <p:pic>
          <p:nvPicPr>
            <p:cNvPr id="13" name="Picture 20" descr="North arrow | Free SVG">
              <a:extLst>
                <a:ext uri="{FF2B5EF4-FFF2-40B4-BE49-F238E27FC236}">
                  <a16:creationId xmlns:a16="http://schemas.microsoft.com/office/drawing/2014/main" id="{DF2B59B5-85F1-FFFF-D3E2-987F94C218CE}"/>
                </a:ext>
              </a:extLst>
            </p:cNvPr>
            <p:cNvPicPr>
              <a:picLocks noChangeAspect="1"/>
            </p:cNvPicPr>
            <p:nvPr/>
          </p:nvPicPr>
          <p:blipFill>
            <a:blip r:embed="rId4"/>
            <a:stretch>
              <a:fillRect/>
            </a:stretch>
          </p:blipFill>
          <p:spPr>
            <a:xfrm>
              <a:off x="5409096" y="1591109"/>
              <a:ext cx="462723" cy="451679"/>
            </a:xfrm>
            <a:prstGeom prst="rect">
              <a:avLst/>
            </a:prstGeom>
          </p:spPr>
        </p:pic>
      </p:grpSp>
      <p:grpSp>
        <p:nvGrpSpPr>
          <p:cNvPr id="6" name="Group 5">
            <a:extLst>
              <a:ext uri="{FF2B5EF4-FFF2-40B4-BE49-F238E27FC236}">
                <a16:creationId xmlns:a16="http://schemas.microsoft.com/office/drawing/2014/main" id="{036F44B2-E2AD-4985-8785-A389AA22B64E}"/>
              </a:ext>
            </a:extLst>
          </p:cNvPr>
          <p:cNvGrpSpPr/>
          <p:nvPr/>
        </p:nvGrpSpPr>
        <p:grpSpPr>
          <a:xfrm>
            <a:off x="8064418" y="3880422"/>
            <a:ext cx="3394518" cy="2080673"/>
            <a:chOff x="8460658" y="3880422"/>
            <a:chExt cx="3394518" cy="2080673"/>
          </a:xfrm>
        </p:grpSpPr>
        <p:pic>
          <p:nvPicPr>
            <p:cNvPr id="52" name="Picture 52">
              <a:extLst>
                <a:ext uri="{FF2B5EF4-FFF2-40B4-BE49-F238E27FC236}">
                  <a16:creationId xmlns:a16="http://schemas.microsoft.com/office/drawing/2014/main" id="{5D8849E8-34CB-3021-2A02-CCEAC74F5597}"/>
                </a:ext>
              </a:extLst>
            </p:cNvPr>
            <p:cNvPicPr>
              <a:picLocks noChangeAspect="1"/>
            </p:cNvPicPr>
            <p:nvPr/>
          </p:nvPicPr>
          <p:blipFill>
            <a:blip r:embed="rId5"/>
            <a:stretch>
              <a:fillRect/>
            </a:stretch>
          </p:blipFill>
          <p:spPr>
            <a:xfrm>
              <a:off x="8460658" y="3888146"/>
              <a:ext cx="3390490" cy="2072949"/>
            </a:xfrm>
            <a:prstGeom prst="rect">
              <a:avLst/>
            </a:prstGeom>
          </p:spPr>
        </p:pic>
        <p:pic>
          <p:nvPicPr>
            <p:cNvPr id="15" name="Picture 20" descr="North arrow | Free SVG">
              <a:extLst>
                <a:ext uri="{FF2B5EF4-FFF2-40B4-BE49-F238E27FC236}">
                  <a16:creationId xmlns:a16="http://schemas.microsoft.com/office/drawing/2014/main" id="{1B05E25B-4F06-DF61-4FA8-4CF8A9F73368}"/>
                </a:ext>
              </a:extLst>
            </p:cNvPr>
            <p:cNvPicPr>
              <a:picLocks noChangeAspect="1"/>
            </p:cNvPicPr>
            <p:nvPr/>
          </p:nvPicPr>
          <p:blipFill>
            <a:blip r:embed="rId4"/>
            <a:stretch>
              <a:fillRect/>
            </a:stretch>
          </p:blipFill>
          <p:spPr>
            <a:xfrm>
              <a:off x="11392453" y="3880422"/>
              <a:ext cx="462723" cy="451679"/>
            </a:xfrm>
            <a:prstGeom prst="rect">
              <a:avLst/>
            </a:prstGeom>
          </p:spPr>
        </p:pic>
      </p:grpSp>
      <p:grpSp>
        <p:nvGrpSpPr>
          <p:cNvPr id="3" name="Group 2">
            <a:extLst>
              <a:ext uri="{FF2B5EF4-FFF2-40B4-BE49-F238E27FC236}">
                <a16:creationId xmlns:a16="http://schemas.microsoft.com/office/drawing/2014/main" id="{720A5C31-FC4D-4D9B-B8BC-7CAF0795C8B2}"/>
              </a:ext>
            </a:extLst>
          </p:cNvPr>
          <p:cNvGrpSpPr/>
          <p:nvPr/>
        </p:nvGrpSpPr>
        <p:grpSpPr>
          <a:xfrm>
            <a:off x="8064418" y="1755768"/>
            <a:ext cx="3425439" cy="2029416"/>
            <a:chOff x="8460658" y="1586692"/>
            <a:chExt cx="3425439" cy="2029416"/>
          </a:xfrm>
        </p:grpSpPr>
        <p:pic>
          <p:nvPicPr>
            <p:cNvPr id="57" name="Picture 57" descr="A picture containing plant, rock&#10;&#10;Description automatically generated">
              <a:extLst>
                <a:ext uri="{FF2B5EF4-FFF2-40B4-BE49-F238E27FC236}">
                  <a16:creationId xmlns:a16="http://schemas.microsoft.com/office/drawing/2014/main" id="{9FC0D8EF-4511-861B-62B3-B02AB06740FD}"/>
                </a:ext>
              </a:extLst>
            </p:cNvPr>
            <p:cNvPicPr>
              <a:picLocks noChangeAspect="1"/>
            </p:cNvPicPr>
            <p:nvPr/>
          </p:nvPicPr>
          <p:blipFill>
            <a:blip r:embed="rId6"/>
            <a:stretch>
              <a:fillRect/>
            </a:stretch>
          </p:blipFill>
          <p:spPr>
            <a:xfrm>
              <a:off x="8460658" y="1587390"/>
              <a:ext cx="3390489" cy="2028718"/>
            </a:xfrm>
            <a:prstGeom prst="rect">
              <a:avLst/>
            </a:prstGeom>
          </p:spPr>
        </p:pic>
        <p:pic>
          <p:nvPicPr>
            <p:cNvPr id="17" name="Picture 20" descr="North arrow | Free SVG">
              <a:extLst>
                <a:ext uri="{FF2B5EF4-FFF2-40B4-BE49-F238E27FC236}">
                  <a16:creationId xmlns:a16="http://schemas.microsoft.com/office/drawing/2014/main" id="{1A5E1347-EEA1-5740-043A-D1F9E4D302A5}"/>
                </a:ext>
              </a:extLst>
            </p:cNvPr>
            <p:cNvPicPr>
              <a:picLocks noChangeAspect="1"/>
            </p:cNvPicPr>
            <p:nvPr/>
          </p:nvPicPr>
          <p:blipFill>
            <a:blip r:embed="rId4"/>
            <a:stretch>
              <a:fillRect/>
            </a:stretch>
          </p:blipFill>
          <p:spPr>
            <a:xfrm>
              <a:off x="11423374" y="1586692"/>
              <a:ext cx="462723" cy="451679"/>
            </a:xfrm>
            <a:prstGeom prst="rect">
              <a:avLst/>
            </a:prstGeom>
          </p:spPr>
        </p:pic>
      </p:grpSp>
      <p:grpSp>
        <p:nvGrpSpPr>
          <p:cNvPr id="8" name="Group 7">
            <a:extLst>
              <a:ext uri="{FF2B5EF4-FFF2-40B4-BE49-F238E27FC236}">
                <a16:creationId xmlns:a16="http://schemas.microsoft.com/office/drawing/2014/main" id="{EF32BB65-0A40-47EF-927A-EF3326831783}"/>
              </a:ext>
            </a:extLst>
          </p:cNvPr>
          <p:cNvGrpSpPr/>
          <p:nvPr/>
        </p:nvGrpSpPr>
        <p:grpSpPr>
          <a:xfrm>
            <a:off x="2360064" y="3904658"/>
            <a:ext cx="3505200" cy="2032200"/>
            <a:chOff x="2360064" y="3883194"/>
            <a:chExt cx="3505200" cy="2032200"/>
          </a:xfrm>
        </p:grpSpPr>
        <p:pic>
          <p:nvPicPr>
            <p:cNvPr id="49" name="Picture 49" descr="A picture containing grass, mammal, rock, bear&#10;&#10;Description automatically generated">
              <a:extLst>
                <a:ext uri="{FF2B5EF4-FFF2-40B4-BE49-F238E27FC236}">
                  <a16:creationId xmlns:a16="http://schemas.microsoft.com/office/drawing/2014/main" id="{AF427C74-E4E9-532C-911F-C658E24A4E31}"/>
                </a:ext>
              </a:extLst>
            </p:cNvPr>
            <p:cNvPicPr>
              <a:picLocks noChangeAspect="1"/>
            </p:cNvPicPr>
            <p:nvPr/>
          </p:nvPicPr>
          <p:blipFill>
            <a:blip r:embed="rId7"/>
            <a:stretch>
              <a:fillRect/>
            </a:stretch>
          </p:blipFill>
          <p:spPr>
            <a:xfrm>
              <a:off x="2360064" y="3883194"/>
              <a:ext cx="3505200" cy="2032200"/>
            </a:xfrm>
            <a:prstGeom prst="rect">
              <a:avLst/>
            </a:prstGeom>
          </p:spPr>
        </p:pic>
        <p:pic>
          <p:nvPicPr>
            <p:cNvPr id="19" name="Picture 20" descr="North arrow | Free SVG">
              <a:extLst>
                <a:ext uri="{FF2B5EF4-FFF2-40B4-BE49-F238E27FC236}">
                  <a16:creationId xmlns:a16="http://schemas.microsoft.com/office/drawing/2014/main" id="{F05F0A76-A885-07A8-B969-8328A2B6DC67}"/>
                </a:ext>
              </a:extLst>
            </p:cNvPr>
            <p:cNvPicPr>
              <a:picLocks noChangeAspect="1"/>
            </p:cNvPicPr>
            <p:nvPr/>
          </p:nvPicPr>
          <p:blipFill>
            <a:blip r:embed="rId4"/>
            <a:stretch>
              <a:fillRect/>
            </a:stretch>
          </p:blipFill>
          <p:spPr>
            <a:xfrm>
              <a:off x="5402470" y="3887048"/>
              <a:ext cx="462723" cy="451679"/>
            </a:xfrm>
            <a:prstGeom prst="rect">
              <a:avLst/>
            </a:prstGeom>
          </p:spPr>
        </p:pic>
      </p:grpSp>
      <p:grpSp>
        <p:nvGrpSpPr>
          <p:cNvPr id="25" name="Group 24">
            <a:extLst>
              <a:ext uri="{FF2B5EF4-FFF2-40B4-BE49-F238E27FC236}">
                <a16:creationId xmlns:a16="http://schemas.microsoft.com/office/drawing/2014/main" id="{2FDA4E77-B507-8F25-C6B5-53C3DE089CCD}"/>
              </a:ext>
            </a:extLst>
          </p:cNvPr>
          <p:cNvGrpSpPr/>
          <p:nvPr/>
        </p:nvGrpSpPr>
        <p:grpSpPr>
          <a:xfrm>
            <a:off x="414284" y="6132991"/>
            <a:ext cx="2411536" cy="440528"/>
            <a:chOff x="325291" y="5896291"/>
            <a:chExt cx="2411536" cy="440528"/>
          </a:xfrm>
        </p:grpSpPr>
        <p:grpSp>
          <p:nvGrpSpPr>
            <p:cNvPr id="21" name="Group 20">
              <a:extLst>
                <a:ext uri="{FF2B5EF4-FFF2-40B4-BE49-F238E27FC236}">
                  <a16:creationId xmlns:a16="http://schemas.microsoft.com/office/drawing/2014/main" id="{A01A67B0-1B04-F506-87D7-2AAE977D417A}"/>
                </a:ext>
              </a:extLst>
            </p:cNvPr>
            <p:cNvGrpSpPr/>
            <p:nvPr/>
          </p:nvGrpSpPr>
          <p:grpSpPr>
            <a:xfrm>
              <a:off x="325291" y="5896291"/>
              <a:ext cx="2411536" cy="440528"/>
              <a:chOff x="325291" y="5896291"/>
              <a:chExt cx="2411536" cy="440528"/>
            </a:xfrm>
          </p:grpSpPr>
          <p:sp>
            <p:nvSpPr>
              <p:cNvPr id="23" name="TextBox 22">
                <a:extLst>
                  <a:ext uri="{FF2B5EF4-FFF2-40B4-BE49-F238E27FC236}">
                    <a16:creationId xmlns:a16="http://schemas.microsoft.com/office/drawing/2014/main" id="{866C14C6-3EA0-B911-6AC0-E6D6ACE69031}"/>
                  </a:ext>
                </a:extLst>
              </p:cNvPr>
              <p:cNvSpPr txBox="1"/>
              <p:nvPr/>
            </p:nvSpPr>
            <p:spPr>
              <a:xfrm>
                <a:off x="2051027" y="6059820"/>
                <a:ext cx="6858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tx1">
                        <a:lumMod val="75000"/>
                        <a:lumOff val="25000"/>
                      </a:schemeClr>
                    </a:solidFill>
                    <a:latin typeface="Century Gothic"/>
                  </a:rPr>
                  <a:t>Miles</a:t>
                </a:r>
                <a:endParaRPr lang="en-US" sz="1200" dirty="0">
                  <a:solidFill>
                    <a:schemeClr val="tx1">
                      <a:lumMod val="75000"/>
                      <a:lumOff val="25000"/>
                    </a:schemeClr>
                  </a:solidFill>
                  <a:cs typeface="Calibri"/>
                </a:endParaRPr>
              </a:p>
            </p:txBody>
          </p:sp>
          <p:sp>
            <p:nvSpPr>
              <p:cNvPr id="24" name="TextBox 23">
                <a:extLst>
                  <a:ext uri="{FF2B5EF4-FFF2-40B4-BE49-F238E27FC236}">
                    <a16:creationId xmlns:a16="http://schemas.microsoft.com/office/drawing/2014/main" id="{5061ECBC-D570-D205-1D08-A6DBA16008C7}"/>
                  </a:ext>
                </a:extLst>
              </p:cNvPr>
              <p:cNvSpPr txBox="1"/>
              <p:nvPr/>
            </p:nvSpPr>
            <p:spPr>
              <a:xfrm>
                <a:off x="325291" y="5896291"/>
                <a:ext cx="232891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cs typeface="Calibri"/>
                  </a:rPr>
                  <a:t>0  .5   1       2        3         4</a:t>
                </a:r>
                <a:endParaRPr lang="en-US" dirty="0">
                  <a:solidFill>
                    <a:schemeClr val="tx1">
                      <a:lumMod val="75000"/>
                      <a:lumOff val="25000"/>
                    </a:schemeClr>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CD86F881-2E24-B8E1-6CCD-F29C212644BF}"/>
                </a:ext>
              </a:extLst>
            </p:cNvPr>
            <p:cNvPicPr>
              <a:picLocks noChangeAspect="1"/>
            </p:cNvPicPr>
            <p:nvPr/>
          </p:nvPicPr>
          <p:blipFill>
            <a:blip r:embed="rId8"/>
            <a:stretch>
              <a:fillRect/>
            </a:stretch>
          </p:blipFill>
          <p:spPr>
            <a:xfrm>
              <a:off x="432740" y="6121833"/>
              <a:ext cx="1704871" cy="72448"/>
            </a:xfrm>
            <a:prstGeom prst="rect">
              <a:avLst/>
            </a:prstGeom>
          </p:spPr>
        </p:pic>
      </p:grpSp>
      <p:grpSp>
        <p:nvGrpSpPr>
          <p:cNvPr id="56" name="Group 55">
            <a:extLst>
              <a:ext uri="{FF2B5EF4-FFF2-40B4-BE49-F238E27FC236}">
                <a16:creationId xmlns:a16="http://schemas.microsoft.com/office/drawing/2014/main" id="{73D1F9F0-13BC-50F8-1802-9A07233F64B1}"/>
              </a:ext>
            </a:extLst>
          </p:cNvPr>
          <p:cNvGrpSpPr/>
          <p:nvPr/>
        </p:nvGrpSpPr>
        <p:grpSpPr>
          <a:xfrm>
            <a:off x="360812" y="964293"/>
            <a:ext cx="11206216" cy="714652"/>
            <a:chOff x="413925" y="757294"/>
            <a:chExt cx="10446795" cy="714652"/>
          </a:xfrm>
        </p:grpSpPr>
        <p:sp>
          <p:nvSpPr>
            <p:cNvPr id="18" name="Rectangle 17">
              <a:extLst>
                <a:ext uri="{FF2B5EF4-FFF2-40B4-BE49-F238E27FC236}">
                  <a16:creationId xmlns:a16="http://schemas.microsoft.com/office/drawing/2014/main" id="{EF7D7E5A-8593-13E2-DF4A-1F6D33E73C5D}"/>
                </a:ext>
              </a:extLst>
            </p:cNvPr>
            <p:cNvSpPr/>
            <p:nvPr/>
          </p:nvSpPr>
          <p:spPr>
            <a:xfrm>
              <a:off x="413925" y="757294"/>
              <a:ext cx="10394124" cy="696149"/>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20" name="Rectangle 19">
              <a:extLst>
                <a:ext uri="{FF2B5EF4-FFF2-40B4-BE49-F238E27FC236}">
                  <a16:creationId xmlns:a16="http://schemas.microsoft.com/office/drawing/2014/main" id="{557B04F5-F84F-952A-BACB-E4CE24FD79E8}"/>
                </a:ext>
              </a:extLst>
            </p:cNvPr>
            <p:cNvSpPr/>
            <p:nvPr/>
          </p:nvSpPr>
          <p:spPr>
            <a:xfrm>
              <a:off x="544282" y="921926"/>
              <a:ext cx="235185" cy="159925"/>
            </a:xfrm>
            <a:prstGeom prst="rect">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26" name="Rectangle 25">
              <a:extLst>
                <a:ext uri="{FF2B5EF4-FFF2-40B4-BE49-F238E27FC236}">
                  <a16:creationId xmlns:a16="http://schemas.microsoft.com/office/drawing/2014/main" id="{EF601E8B-91EA-DBD8-96BF-E7F45C045F97}"/>
                </a:ext>
              </a:extLst>
            </p:cNvPr>
            <p:cNvSpPr/>
            <p:nvPr/>
          </p:nvSpPr>
          <p:spPr>
            <a:xfrm>
              <a:off x="544282" y="1124185"/>
              <a:ext cx="235185" cy="1599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27" name="Rectangle 26">
              <a:extLst>
                <a:ext uri="{FF2B5EF4-FFF2-40B4-BE49-F238E27FC236}">
                  <a16:creationId xmlns:a16="http://schemas.microsoft.com/office/drawing/2014/main" id="{AE9A9E70-61B0-CA1C-ED68-3BB41AA769E5}"/>
                </a:ext>
              </a:extLst>
            </p:cNvPr>
            <p:cNvSpPr/>
            <p:nvPr/>
          </p:nvSpPr>
          <p:spPr>
            <a:xfrm>
              <a:off x="2592802" y="1120695"/>
              <a:ext cx="235185" cy="159925"/>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28" name="Rectangle 27">
              <a:extLst>
                <a:ext uri="{FF2B5EF4-FFF2-40B4-BE49-F238E27FC236}">
                  <a16:creationId xmlns:a16="http://schemas.microsoft.com/office/drawing/2014/main" id="{72A7FA24-74CC-BA01-B8C3-36893389D16E}"/>
                </a:ext>
              </a:extLst>
            </p:cNvPr>
            <p:cNvSpPr/>
            <p:nvPr/>
          </p:nvSpPr>
          <p:spPr>
            <a:xfrm>
              <a:off x="2592802" y="913732"/>
              <a:ext cx="235185" cy="15992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29" name="TextBox 6">
              <a:extLst>
                <a:ext uri="{FF2B5EF4-FFF2-40B4-BE49-F238E27FC236}">
                  <a16:creationId xmlns:a16="http://schemas.microsoft.com/office/drawing/2014/main" id="{6F04228D-7F66-252E-7785-6A9DA5163268}"/>
                </a:ext>
              </a:extLst>
            </p:cNvPr>
            <p:cNvSpPr txBox="1"/>
            <p:nvPr/>
          </p:nvSpPr>
          <p:spPr>
            <a:xfrm>
              <a:off x="779467" y="879593"/>
              <a:ext cx="1882997"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cs typeface="Calibri"/>
                </a:rPr>
                <a:t>Partially Invasive Grassland</a:t>
              </a:r>
              <a:endParaRPr lang="en-US" sz="1000" dirty="0">
                <a:solidFill>
                  <a:schemeClr val="tx1">
                    <a:lumMod val="75000"/>
                    <a:lumOff val="25000"/>
                  </a:schemeClr>
                </a:solidFill>
                <a:cs typeface="Calibri"/>
              </a:endParaRPr>
            </a:p>
          </p:txBody>
        </p:sp>
        <p:sp>
          <p:nvSpPr>
            <p:cNvPr id="30" name="TextBox 7">
              <a:extLst>
                <a:ext uri="{FF2B5EF4-FFF2-40B4-BE49-F238E27FC236}">
                  <a16:creationId xmlns:a16="http://schemas.microsoft.com/office/drawing/2014/main" id="{69932DA8-27CF-D9F1-75A0-760C661D4889}"/>
                </a:ext>
              </a:extLst>
            </p:cNvPr>
            <p:cNvSpPr txBox="1"/>
            <p:nvPr/>
          </p:nvSpPr>
          <p:spPr>
            <a:xfrm>
              <a:off x="779467" y="1087163"/>
              <a:ext cx="1760094"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cs typeface="Calibri"/>
                </a:rPr>
                <a:t>Mostly Invasive Grassland</a:t>
              </a:r>
              <a:endParaRPr lang="en-US" sz="1000" dirty="0">
                <a:solidFill>
                  <a:schemeClr val="tx1">
                    <a:lumMod val="75000"/>
                    <a:lumOff val="25000"/>
                  </a:schemeClr>
                </a:solidFill>
                <a:cs typeface="Calibri"/>
              </a:endParaRPr>
            </a:p>
          </p:txBody>
        </p:sp>
        <p:sp>
          <p:nvSpPr>
            <p:cNvPr id="31" name="TextBox 8">
              <a:extLst>
                <a:ext uri="{FF2B5EF4-FFF2-40B4-BE49-F238E27FC236}">
                  <a16:creationId xmlns:a16="http://schemas.microsoft.com/office/drawing/2014/main" id="{BCE9C45D-7BD0-ACA9-10DB-0E567A9C859A}"/>
                </a:ext>
              </a:extLst>
            </p:cNvPr>
            <p:cNvSpPr txBox="1"/>
            <p:nvPr/>
          </p:nvSpPr>
          <p:spPr>
            <a:xfrm>
              <a:off x="2827989" y="866089"/>
              <a:ext cx="98231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cs typeface="Calibri"/>
                </a:rPr>
                <a:t>Developed</a:t>
              </a:r>
            </a:p>
          </p:txBody>
        </p:sp>
        <p:sp>
          <p:nvSpPr>
            <p:cNvPr id="32" name="TextBox 9">
              <a:extLst>
                <a:ext uri="{FF2B5EF4-FFF2-40B4-BE49-F238E27FC236}">
                  <a16:creationId xmlns:a16="http://schemas.microsoft.com/office/drawing/2014/main" id="{9F764333-19FB-9055-FE6E-9C4304701346}"/>
                </a:ext>
              </a:extLst>
            </p:cNvPr>
            <p:cNvSpPr txBox="1"/>
            <p:nvPr/>
          </p:nvSpPr>
          <p:spPr>
            <a:xfrm>
              <a:off x="2827989" y="1093535"/>
              <a:ext cx="1571036"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cs typeface="Calibri"/>
                </a:rPr>
                <a:t>Rock Outcrop</a:t>
              </a:r>
            </a:p>
          </p:txBody>
        </p:sp>
        <p:sp>
          <p:nvSpPr>
            <p:cNvPr id="33" name="Rectangle 32">
              <a:extLst>
                <a:ext uri="{FF2B5EF4-FFF2-40B4-BE49-F238E27FC236}">
                  <a16:creationId xmlns:a16="http://schemas.microsoft.com/office/drawing/2014/main" id="{A06510E9-81FB-4A68-D546-4915C6FB0394}"/>
                </a:ext>
              </a:extLst>
            </p:cNvPr>
            <p:cNvSpPr/>
            <p:nvPr/>
          </p:nvSpPr>
          <p:spPr>
            <a:xfrm>
              <a:off x="3885258" y="1119481"/>
              <a:ext cx="235185" cy="159925"/>
            </a:xfrm>
            <a:prstGeom prst="rect">
              <a:avLst/>
            </a:prstGeom>
            <a:solidFill>
              <a:srgbClr val="9BB37D"/>
            </a:solidFill>
            <a:ln>
              <a:solidFill>
                <a:srgbClr val="9B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34" name="Rectangle 33">
              <a:extLst>
                <a:ext uri="{FF2B5EF4-FFF2-40B4-BE49-F238E27FC236}">
                  <a16:creationId xmlns:a16="http://schemas.microsoft.com/office/drawing/2014/main" id="{6D902B9E-3859-5DB9-2497-70D0947AD4CF}"/>
                </a:ext>
              </a:extLst>
            </p:cNvPr>
            <p:cNvSpPr/>
            <p:nvPr/>
          </p:nvSpPr>
          <p:spPr>
            <a:xfrm>
              <a:off x="3885258" y="912518"/>
              <a:ext cx="235185" cy="159925"/>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35" name="TextBox 8">
              <a:extLst>
                <a:ext uri="{FF2B5EF4-FFF2-40B4-BE49-F238E27FC236}">
                  <a16:creationId xmlns:a16="http://schemas.microsoft.com/office/drawing/2014/main" id="{17283B5E-DF7F-0CBE-0C50-724BBBEC4F6E}"/>
                </a:ext>
              </a:extLst>
            </p:cNvPr>
            <p:cNvSpPr txBox="1"/>
            <p:nvPr/>
          </p:nvSpPr>
          <p:spPr>
            <a:xfrm>
              <a:off x="4120445" y="860779"/>
              <a:ext cx="818443" cy="2448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cs typeface="Calibri"/>
                </a:rPr>
                <a:t>Shrubland</a:t>
              </a:r>
              <a:endParaRPr lang="en-US" sz="1000" dirty="0">
                <a:solidFill>
                  <a:schemeClr val="tx1">
                    <a:lumMod val="75000"/>
                    <a:lumOff val="25000"/>
                  </a:schemeClr>
                </a:solidFill>
                <a:cs typeface="Calibri"/>
              </a:endParaRPr>
            </a:p>
          </p:txBody>
        </p:sp>
        <p:sp>
          <p:nvSpPr>
            <p:cNvPr id="36" name="TextBox 9">
              <a:extLst>
                <a:ext uri="{FF2B5EF4-FFF2-40B4-BE49-F238E27FC236}">
                  <a16:creationId xmlns:a16="http://schemas.microsoft.com/office/drawing/2014/main" id="{68AC1666-EB90-1C95-1670-9599064442BF}"/>
                </a:ext>
              </a:extLst>
            </p:cNvPr>
            <p:cNvSpPr txBox="1"/>
            <p:nvPr/>
          </p:nvSpPr>
          <p:spPr>
            <a:xfrm>
              <a:off x="4120445" y="1071836"/>
              <a:ext cx="110400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cs typeface="Calibri"/>
                </a:rPr>
                <a:t>Shrub Savanna</a:t>
              </a:r>
            </a:p>
          </p:txBody>
        </p:sp>
        <p:sp>
          <p:nvSpPr>
            <p:cNvPr id="37" name="Rectangle 36">
              <a:extLst>
                <a:ext uri="{FF2B5EF4-FFF2-40B4-BE49-F238E27FC236}">
                  <a16:creationId xmlns:a16="http://schemas.microsoft.com/office/drawing/2014/main" id="{84282E67-2B5C-28F1-A8BE-6C8E3D50200B}"/>
                </a:ext>
              </a:extLst>
            </p:cNvPr>
            <p:cNvSpPr/>
            <p:nvPr/>
          </p:nvSpPr>
          <p:spPr>
            <a:xfrm>
              <a:off x="5139175" y="1120695"/>
              <a:ext cx="235185" cy="1599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38" name="Rectangle 37">
              <a:extLst>
                <a:ext uri="{FF2B5EF4-FFF2-40B4-BE49-F238E27FC236}">
                  <a16:creationId xmlns:a16="http://schemas.microsoft.com/office/drawing/2014/main" id="{78EAEE25-8A27-958F-0B10-09735C77DED1}"/>
                </a:ext>
              </a:extLst>
            </p:cNvPr>
            <p:cNvSpPr/>
            <p:nvPr/>
          </p:nvSpPr>
          <p:spPr>
            <a:xfrm>
              <a:off x="5139175" y="913732"/>
              <a:ext cx="235185" cy="159925"/>
            </a:xfrm>
            <a:prstGeom prst="rect">
              <a:avLst/>
            </a:prstGeom>
            <a:solidFill>
              <a:srgbClr val="FFC675"/>
            </a:solidFill>
            <a:ln>
              <a:solidFill>
                <a:srgbClr val="FFC6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39" name="TextBox 8">
              <a:extLst>
                <a:ext uri="{FF2B5EF4-FFF2-40B4-BE49-F238E27FC236}">
                  <a16:creationId xmlns:a16="http://schemas.microsoft.com/office/drawing/2014/main" id="{4AB3377F-3372-98C6-072E-AD04C9E90520}"/>
                </a:ext>
              </a:extLst>
            </p:cNvPr>
            <p:cNvSpPr txBox="1"/>
            <p:nvPr/>
          </p:nvSpPr>
          <p:spPr>
            <a:xfrm>
              <a:off x="5374362" y="861993"/>
              <a:ext cx="1572249"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cs typeface="Calibri"/>
                </a:rPr>
                <a:t>Wooded Grass Native</a:t>
              </a:r>
            </a:p>
          </p:txBody>
        </p:sp>
        <p:sp>
          <p:nvSpPr>
            <p:cNvPr id="40" name="TextBox 9">
              <a:extLst>
                <a:ext uri="{FF2B5EF4-FFF2-40B4-BE49-F238E27FC236}">
                  <a16:creationId xmlns:a16="http://schemas.microsoft.com/office/drawing/2014/main" id="{BBA5FA3F-279F-2EB7-CA84-BCA93FE02BAF}"/>
                </a:ext>
              </a:extLst>
            </p:cNvPr>
            <p:cNvSpPr txBox="1"/>
            <p:nvPr/>
          </p:nvSpPr>
          <p:spPr>
            <a:xfrm>
              <a:off x="5374362" y="1068955"/>
              <a:ext cx="207008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cs typeface="Calibri"/>
                </a:rPr>
                <a:t>Wooded Grass Partial Invasive</a:t>
              </a:r>
            </a:p>
          </p:txBody>
        </p:sp>
        <p:sp>
          <p:nvSpPr>
            <p:cNvPr id="41" name="Rectangle 40">
              <a:extLst>
                <a:ext uri="{FF2B5EF4-FFF2-40B4-BE49-F238E27FC236}">
                  <a16:creationId xmlns:a16="http://schemas.microsoft.com/office/drawing/2014/main" id="{2B8FE578-AE69-AB58-8A4D-928010729B2C}"/>
                </a:ext>
              </a:extLst>
            </p:cNvPr>
            <p:cNvSpPr/>
            <p:nvPr/>
          </p:nvSpPr>
          <p:spPr>
            <a:xfrm>
              <a:off x="7283521" y="1121910"/>
              <a:ext cx="235185" cy="159925"/>
            </a:xfrm>
            <a:prstGeom prst="rect">
              <a:avLst/>
            </a:prstGeom>
            <a:solidFill>
              <a:srgbClr val="9E9D24"/>
            </a:solidFill>
            <a:ln>
              <a:solidFill>
                <a:srgbClr val="9E9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42" name="Rectangle 41">
              <a:extLst>
                <a:ext uri="{FF2B5EF4-FFF2-40B4-BE49-F238E27FC236}">
                  <a16:creationId xmlns:a16="http://schemas.microsoft.com/office/drawing/2014/main" id="{D188F7A8-8308-05E7-92BB-A744B014EC52}"/>
                </a:ext>
              </a:extLst>
            </p:cNvPr>
            <p:cNvSpPr/>
            <p:nvPr/>
          </p:nvSpPr>
          <p:spPr>
            <a:xfrm>
              <a:off x="7283521" y="914947"/>
              <a:ext cx="235185" cy="1599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43" name="TextBox 8">
              <a:extLst>
                <a:ext uri="{FF2B5EF4-FFF2-40B4-BE49-F238E27FC236}">
                  <a16:creationId xmlns:a16="http://schemas.microsoft.com/office/drawing/2014/main" id="{30D02897-097E-7507-7009-7FD48B9EABA5}"/>
                </a:ext>
              </a:extLst>
            </p:cNvPr>
            <p:cNvSpPr txBox="1"/>
            <p:nvPr/>
          </p:nvSpPr>
          <p:spPr>
            <a:xfrm>
              <a:off x="7518708" y="863208"/>
              <a:ext cx="818443" cy="2448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cs typeface="Calibri"/>
                </a:rPr>
                <a:t>Forest</a:t>
              </a:r>
              <a:endParaRPr lang="en-US" sz="1000" dirty="0">
                <a:solidFill>
                  <a:schemeClr val="tx1">
                    <a:lumMod val="75000"/>
                    <a:lumOff val="25000"/>
                  </a:schemeClr>
                </a:solidFill>
                <a:cs typeface="Calibri"/>
              </a:endParaRPr>
            </a:p>
          </p:txBody>
        </p:sp>
        <p:sp>
          <p:nvSpPr>
            <p:cNvPr id="44" name="TextBox 9">
              <a:extLst>
                <a:ext uri="{FF2B5EF4-FFF2-40B4-BE49-F238E27FC236}">
                  <a16:creationId xmlns:a16="http://schemas.microsoft.com/office/drawing/2014/main" id="{B6E0DCB9-494E-DFD8-CF01-D178C0BF0BAF}"/>
                </a:ext>
              </a:extLst>
            </p:cNvPr>
            <p:cNvSpPr txBox="1"/>
            <p:nvPr/>
          </p:nvSpPr>
          <p:spPr>
            <a:xfrm>
              <a:off x="7518708" y="1070169"/>
              <a:ext cx="1571036"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cs typeface="Calibri"/>
                </a:rPr>
                <a:t>Tree Savanna</a:t>
              </a:r>
            </a:p>
          </p:txBody>
        </p:sp>
        <p:sp>
          <p:nvSpPr>
            <p:cNvPr id="45" name="Rectangle 44">
              <a:extLst>
                <a:ext uri="{FF2B5EF4-FFF2-40B4-BE49-F238E27FC236}">
                  <a16:creationId xmlns:a16="http://schemas.microsoft.com/office/drawing/2014/main" id="{C4B012F0-7DAB-7B77-F67F-B0A2A424FC56}"/>
                </a:ext>
              </a:extLst>
            </p:cNvPr>
            <p:cNvSpPr/>
            <p:nvPr/>
          </p:nvSpPr>
          <p:spPr>
            <a:xfrm>
              <a:off x="8586273" y="1111288"/>
              <a:ext cx="235185" cy="159925"/>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46" name="Rectangle 45">
              <a:extLst>
                <a:ext uri="{FF2B5EF4-FFF2-40B4-BE49-F238E27FC236}">
                  <a16:creationId xmlns:a16="http://schemas.microsoft.com/office/drawing/2014/main" id="{13323F46-B5A8-9D65-99EC-3B60CAF406C9}"/>
                </a:ext>
              </a:extLst>
            </p:cNvPr>
            <p:cNvSpPr/>
            <p:nvPr/>
          </p:nvSpPr>
          <p:spPr>
            <a:xfrm>
              <a:off x="8586273" y="904325"/>
              <a:ext cx="235185" cy="159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47" name="TextBox 8">
              <a:extLst>
                <a:ext uri="{FF2B5EF4-FFF2-40B4-BE49-F238E27FC236}">
                  <a16:creationId xmlns:a16="http://schemas.microsoft.com/office/drawing/2014/main" id="{1EF55B89-F326-4023-C6BE-1223551C6400}"/>
                </a:ext>
              </a:extLst>
            </p:cNvPr>
            <p:cNvSpPr txBox="1"/>
            <p:nvPr/>
          </p:nvSpPr>
          <p:spPr>
            <a:xfrm>
              <a:off x="8821460" y="856682"/>
              <a:ext cx="736508"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cs typeface="Calibri"/>
                </a:rPr>
                <a:t>Asphalt</a:t>
              </a:r>
            </a:p>
          </p:txBody>
        </p:sp>
        <p:sp>
          <p:nvSpPr>
            <p:cNvPr id="48" name="TextBox 9">
              <a:extLst>
                <a:ext uri="{FF2B5EF4-FFF2-40B4-BE49-F238E27FC236}">
                  <a16:creationId xmlns:a16="http://schemas.microsoft.com/office/drawing/2014/main" id="{54EDAFA3-88C2-2783-C330-B6339944EA6E}"/>
                </a:ext>
              </a:extLst>
            </p:cNvPr>
            <p:cNvSpPr txBox="1"/>
            <p:nvPr/>
          </p:nvSpPr>
          <p:spPr>
            <a:xfrm>
              <a:off x="8821460" y="1063643"/>
              <a:ext cx="759875"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cs typeface="Calibri"/>
                </a:rPr>
                <a:t>Gravel</a:t>
              </a:r>
            </a:p>
          </p:txBody>
        </p:sp>
        <p:sp>
          <p:nvSpPr>
            <p:cNvPr id="54" name="Rectangle 53">
              <a:extLst>
                <a:ext uri="{FF2B5EF4-FFF2-40B4-BE49-F238E27FC236}">
                  <a16:creationId xmlns:a16="http://schemas.microsoft.com/office/drawing/2014/main" id="{9C747644-B8DE-7621-29AB-F7AC40EFABF8}"/>
                </a:ext>
              </a:extLst>
            </p:cNvPr>
            <p:cNvSpPr/>
            <p:nvPr/>
          </p:nvSpPr>
          <p:spPr>
            <a:xfrm>
              <a:off x="9574040" y="902352"/>
              <a:ext cx="235185" cy="159925"/>
            </a:xfrm>
            <a:prstGeom prst="rect">
              <a:avLst/>
            </a:prstGeom>
            <a:solidFill>
              <a:srgbClr val="F2ACE2"/>
            </a:solidFill>
            <a:ln>
              <a:solidFill>
                <a:srgbClr val="F2AC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55" name="TextBox 9">
              <a:extLst>
                <a:ext uri="{FF2B5EF4-FFF2-40B4-BE49-F238E27FC236}">
                  <a16:creationId xmlns:a16="http://schemas.microsoft.com/office/drawing/2014/main" id="{526B113E-CE1A-F78A-0D87-0F38738D69DF}"/>
                </a:ext>
              </a:extLst>
            </p:cNvPr>
            <p:cNvSpPr txBox="1"/>
            <p:nvPr/>
          </p:nvSpPr>
          <p:spPr>
            <a:xfrm>
              <a:off x="9785980" y="854707"/>
              <a:ext cx="107474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cs typeface="Calibri"/>
                </a:rPr>
                <a:t>Russian Thistle </a:t>
              </a:r>
            </a:p>
          </p:txBody>
        </p:sp>
      </p:grpSp>
    </p:spTree>
    <p:extLst>
      <p:ext uri="{BB962C8B-B14F-4D97-AF65-F5344CB8AC3E}">
        <p14:creationId xmlns:p14="http://schemas.microsoft.com/office/powerpoint/2010/main" val="995367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72396"/>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a:rPr>
              <a:t>RANDOM FOREST: From 13 Classes to 4</a:t>
            </a:r>
            <a:endParaRPr lang="en-US" dirty="0"/>
          </a:p>
        </p:txBody>
      </p:sp>
      <p:sp>
        <p:nvSpPr>
          <p:cNvPr id="6" name="Arrow: Right 5">
            <a:extLst>
              <a:ext uri="{FF2B5EF4-FFF2-40B4-BE49-F238E27FC236}">
                <a16:creationId xmlns:a16="http://schemas.microsoft.com/office/drawing/2014/main" id="{FEB48A8B-81EC-F728-ABFE-05C151775A09}"/>
              </a:ext>
            </a:extLst>
          </p:cNvPr>
          <p:cNvSpPr/>
          <p:nvPr/>
        </p:nvSpPr>
        <p:spPr>
          <a:xfrm>
            <a:off x="5253860" y="3136782"/>
            <a:ext cx="602225" cy="479322"/>
          </a:xfrm>
          <a:prstGeom prst="rightArrow">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4EDD0420-238C-DDB1-A744-7913CAA2F04C}"/>
              </a:ext>
            </a:extLst>
          </p:cNvPr>
          <p:cNvGrpSpPr/>
          <p:nvPr/>
        </p:nvGrpSpPr>
        <p:grpSpPr>
          <a:xfrm>
            <a:off x="7087264" y="2130059"/>
            <a:ext cx="3645652" cy="2427116"/>
            <a:chOff x="9830740" y="485087"/>
            <a:chExt cx="1792584" cy="784912"/>
          </a:xfrm>
        </p:grpSpPr>
        <p:sp>
          <p:nvSpPr>
            <p:cNvPr id="13" name="Rectangle 12">
              <a:extLst>
                <a:ext uri="{FF2B5EF4-FFF2-40B4-BE49-F238E27FC236}">
                  <a16:creationId xmlns:a16="http://schemas.microsoft.com/office/drawing/2014/main" id="{439416F9-AB3E-385B-19D7-CB57C2C068E2}"/>
                </a:ext>
              </a:extLst>
            </p:cNvPr>
            <p:cNvSpPr/>
            <p:nvPr/>
          </p:nvSpPr>
          <p:spPr>
            <a:xfrm>
              <a:off x="9830740" y="690599"/>
              <a:ext cx="235185" cy="159925"/>
            </a:xfrm>
            <a:prstGeom prst="rect">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Rectangle 14">
              <a:extLst>
                <a:ext uri="{FF2B5EF4-FFF2-40B4-BE49-F238E27FC236}">
                  <a16:creationId xmlns:a16="http://schemas.microsoft.com/office/drawing/2014/main" id="{1BA52E5C-C54E-2C30-E1CD-39E9EE59FA3C}"/>
                </a:ext>
              </a:extLst>
            </p:cNvPr>
            <p:cNvSpPr/>
            <p:nvPr/>
          </p:nvSpPr>
          <p:spPr>
            <a:xfrm>
              <a:off x="9830740" y="485087"/>
              <a:ext cx="235185" cy="159925"/>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 name="Rectangle 15">
              <a:extLst>
                <a:ext uri="{FF2B5EF4-FFF2-40B4-BE49-F238E27FC236}">
                  <a16:creationId xmlns:a16="http://schemas.microsoft.com/office/drawing/2014/main" id="{B7EF14FC-23EF-23B2-6E62-C8DCAF16427A}"/>
                </a:ext>
              </a:extLst>
            </p:cNvPr>
            <p:cNvSpPr/>
            <p:nvPr/>
          </p:nvSpPr>
          <p:spPr>
            <a:xfrm>
              <a:off x="9830740" y="1110074"/>
              <a:ext cx="235185" cy="159925"/>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p:sp>
          <p:nvSpPr>
            <p:cNvPr id="17" name="Rectangle 16">
              <a:extLst>
                <a:ext uri="{FF2B5EF4-FFF2-40B4-BE49-F238E27FC236}">
                  <a16:creationId xmlns:a16="http://schemas.microsoft.com/office/drawing/2014/main" id="{1290CA4A-A5C7-A6B7-1A39-2F4F2C45EBEC}"/>
                </a:ext>
              </a:extLst>
            </p:cNvPr>
            <p:cNvSpPr/>
            <p:nvPr/>
          </p:nvSpPr>
          <p:spPr>
            <a:xfrm>
              <a:off x="9830740" y="903111"/>
              <a:ext cx="235185" cy="1599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 name="TextBox 17">
              <a:extLst>
                <a:ext uri="{FF2B5EF4-FFF2-40B4-BE49-F238E27FC236}">
                  <a16:creationId xmlns:a16="http://schemas.microsoft.com/office/drawing/2014/main" id="{181263CA-B56C-59B7-A567-A23A716D3637}"/>
                </a:ext>
              </a:extLst>
            </p:cNvPr>
            <p:cNvSpPr txBox="1"/>
            <p:nvPr/>
          </p:nvSpPr>
          <p:spPr>
            <a:xfrm>
              <a:off x="10065926" y="720795"/>
              <a:ext cx="1448740" cy="109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Partially Invasive </a:t>
              </a:r>
              <a:endParaRPr lang="en-US" sz="1600" dirty="0">
                <a:solidFill>
                  <a:schemeClr val="tx1">
                    <a:lumMod val="75000"/>
                    <a:lumOff val="25000"/>
                  </a:schemeClr>
                </a:solidFill>
                <a:cs typeface="Calibri"/>
              </a:endParaRPr>
            </a:p>
          </p:txBody>
        </p:sp>
        <p:sp>
          <p:nvSpPr>
            <p:cNvPr id="19" name="TextBox 18">
              <a:extLst>
                <a:ext uri="{FF2B5EF4-FFF2-40B4-BE49-F238E27FC236}">
                  <a16:creationId xmlns:a16="http://schemas.microsoft.com/office/drawing/2014/main" id="{6FBA0059-39AE-28A3-6270-B4819ECAF1DB}"/>
                </a:ext>
              </a:extLst>
            </p:cNvPr>
            <p:cNvSpPr txBox="1"/>
            <p:nvPr/>
          </p:nvSpPr>
          <p:spPr>
            <a:xfrm>
              <a:off x="10052288" y="515283"/>
              <a:ext cx="1448740" cy="109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Mostly Invasive </a:t>
              </a:r>
              <a:endParaRPr lang="en-US" sz="1600" dirty="0">
                <a:solidFill>
                  <a:schemeClr val="tx1">
                    <a:lumMod val="75000"/>
                    <a:lumOff val="25000"/>
                  </a:schemeClr>
                </a:solidFill>
                <a:cs typeface="Calibri"/>
              </a:endParaRPr>
            </a:p>
          </p:txBody>
        </p:sp>
        <p:sp>
          <p:nvSpPr>
            <p:cNvPr id="20" name="TextBox 19">
              <a:extLst>
                <a:ext uri="{FF2B5EF4-FFF2-40B4-BE49-F238E27FC236}">
                  <a16:creationId xmlns:a16="http://schemas.microsoft.com/office/drawing/2014/main" id="{2F88A782-4FE6-AD6F-5869-FE4EBD9A8BE7}"/>
                </a:ext>
              </a:extLst>
            </p:cNvPr>
            <p:cNvSpPr txBox="1"/>
            <p:nvPr/>
          </p:nvSpPr>
          <p:spPr>
            <a:xfrm>
              <a:off x="10065925" y="933307"/>
              <a:ext cx="818443" cy="109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Native</a:t>
              </a:r>
              <a:endParaRPr lang="en-US" sz="1600" dirty="0">
                <a:solidFill>
                  <a:schemeClr val="tx1">
                    <a:lumMod val="75000"/>
                    <a:lumOff val="25000"/>
                  </a:schemeClr>
                </a:solidFill>
                <a:cs typeface="Calibri"/>
              </a:endParaRPr>
            </a:p>
          </p:txBody>
        </p:sp>
        <p:sp>
          <p:nvSpPr>
            <p:cNvPr id="21" name="TextBox 20">
              <a:extLst>
                <a:ext uri="{FF2B5EF4-FFF2-40B4-BE49-F238E27FC236}">
                  <a16:creationId xmlns:a16="http://schemas.microsoft.com/office/drawing/2014/main" id="{B46B7130-087F-1E98-800D-49FD823B4C3A}"/>
                </a:ext>
              </a:extLst>
            </p:cNvPr>
            <p:cNvSpPr txBox="1"/>
            <p:nvPr/>
          </p:nvSpPr>
          <p:spPr>
            <a:xfrm>
              <a:off x="10052288" y="1140270"/>
              <a:ext cx="1571036" cy="109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Developed/Bare Ground</a:t>
              </a:r>
            </a:p>
          </p:txBody>
        </p:sp>
      </p:grpSp>
      <p:sp>
        <p:nvSpPr>
          <p:cNvPr id="3" name="TextBox 2"/>
          <p:cNvSpPr txBox="1"/>
          <p:nvPr/>
        </p:nvSpPr>
        <p:spPr>
          <a:xfrm>
            <a:off x="6959444" y="1206598"/>
            <a:ext cx="3461112" cy="646331"/>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4 Class Landcover: </a:t>
            </a:r>
          </a:p>
          <a:p>
            <a:r>
              <a:rPr lang="en-US" b="1" dirty="0">
                <a:solidFill>
                  <a:schemeClr val="tx1">
                    <a:lumMod val="75000"/>
                    <a:lumOff val="25000"/>
                  </a:schemeClr>
                </a:solidFill>
                <a:latin typeface="Century Gothic" panose="020B0502020202020204" pitchFamily="34" charset="0"/>
              </a:rPr>
              <a:t>Focus on Invasive Species</a:t>
            </a:r>
          </a:p>
        </p:txBody>
      </p:sp>
      <p:grpSp>
        <p:nvGrpSpPr>
          <p:cNvPr id="2" name="Group 1">
            <a:extLst>
              <a:ext uri="{FF2B5EF4-FFF2-40B4-BE49-F238E27FC236}">
                <a16:creationId xmlns:a16="http://schemas.microsoft.com/office/drawing/2014/main" id="{76F90CEC-8328-4040-8669-3E8FC12DC854}"/>
              </a:ext>
            </a:extLst>
          </p:cNvPr>
          <p:cNvGrpSpPr/>
          <p:nvPr/>
        </p:nvGrpSpPr>
        <p:grpSpPr>
          <a:xfrm>
            <a:off x="752912" y="1196676"/>
            <a:ext cx="3461112" cy="5020679"/>
            <a:chOff x="752912" y="1196676"/>
            <a:chExt cx="3461112" cy="5020679"/>
          </a:xfrm>
        </p:grpSpPr>
        <p:sp>
          <p:nvSpPr>
            <p:cNvPr id="24" name="Rectangle 23">
              <a:extLst>
                <a:ext uri="{FF2B5EF4-FFF2-40B4-BE49-F238E27FC236}">
                  <a16:creationId xmlns:a16="http://schemas.microsoft.com/office/drawing/2014/main" id="{0C90CA19-2123-4BF8-9391-14B31D0F709F}"/>
                </a:ext>
              </a:extLst>
            </p:cNvPr>
            <p:cNvSpPr/>
            <p:nvPr/>
          </p:nvSpPr>
          <p:spPr>
            <a:xfrm>
              <a:off x="1012475" y="2425638"/>
              <a:ext cx="252282" cy="159925"/>
            </a:xfrm>
            <a:prstGeom prst="rect">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25" name="Rectangle 24">
              <a:extLst>
                <a:ext uri="{FF2B5EF4-FFF2-40B4-BE49-F238E27FC236}">
                  <a16:creationId xmlns:a16="http://schemas.microsoft.com/office/drawing/2014/main" id="{81BECB4F-6754-49D2-809B-4AA13A332EDB}"/>
                </a:ext>
              </a:extLst>
            </p:cNvPr>
            <p:cNvSpPr/>
            <p:nvPr/>
          </p:nvSpPr>
          <p:spPr>
            <a:xfrm>
              <a:off x="1012475" y="2781210"/>
              <a:ext cx="252282" cy="1599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26" name="Rectangle 25">
              <a:extLst>
                <a:ext uri="{FF2B5EF4-FFF2-40B4-BE49-F238E27FC236}">
                  <a16:creationId xmlns:a16="http://schemas.microsoft.com/office/drawing/2014/main" id="{8E9DC6C7-D71E-4F42-BA66-B7AF98E6E5AC}"/>
                </a:ext>
              </a:extLst>
            </p:cNvPr>
            <p:cNvSpPr/>
            <p:nvPr/>
          </p:nvSpPr>
          <p:spPr>
            <a:xfrm>
              <a:off x="1012475" y="2070066"/>
              <a:ext cx="252282" cy="159925"/>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27" name="Rectangle 26">
              <a:extLst>
                <a:ext uri="{FF2B5EF4-FFF2-40B4-BE49-F238E27FC236}">
                  <a16:creationId xmlns:a16="http://schemas.microsoft.com/office/drawing/2014/main" id="{1E7A05FD-4608-40F7-A627-759531BC6269}"/>
                </a:ext>
              </a:extLst>
            </p:cNvPr>
            <p:cNvSpPr/>
            <p:nvPr/>
          </p:nvSpPr>
          <p:spPr>
            <a:xfrm>
              <a:off x="1012475" y="1714494"/>
              <a:ext cx="252282" cy="15992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28" name="TextBox 6">
              <a:extLst>
                <a:ext uri="{FF2B5EF4-FFF2-40B4-BE49-F238E27FC236}">
                  <a16:creationId xmlns:a16="http://schemas.microsoft.com/office/drawing/2014/main" id="{C397E19D-34BD-444F-AA68-43BF7153F69E}"/>
                </a:ext>
              </a:extLst>
            </p:cNvPr>
            <p:cNvSpPr txBox="1"/>
            <p:nvPr/>
          </p:nvSpPr>
          <p:spPr>
            <a:xfrm>
              <a:off x="1287043" y="2373614"/>
              <a:ext cx="239285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Partially Invasive Grassland</a:t>
              </a:r>
              <a:endParaRPr lang="en-US" sz="1200" dirty="0">
                <a:solidFill>
                  <a:schemeClr val="tx1">
                    <a:lumMod val="75000"/>
                    <a:lumOff val="25000"/>
                  </a:schemeClr>
                </a:solidFill>
                <a:cs typeface="Calibri"/>
              </a:endParaRPr>
            </a:p>
          </p:txBody>
        </p:sp>
        <p:sp>
          <p:nvSpPr>
            <p:cNvPr id="29" name="TextBox 7">
              <a:extLst>
                <a:ext uri="{FF2B5EF4-FFF2-40B4-BE49-F238E27FC236}">
                  <a16:creationId xmlns:a16="http://schemas.microsoft.com/office/drawing/2014/main" id="{268A4252-3B4B-48EC-A531-F73714C6F147}"/>
                </a:ext>
              </a:extLst>
            </p:cNvPr>
            <p:cNvSpPr txBox="1"/>
            <p:nvPr/>
          </p:nvSpPr>
          <p:spPr>
            <a:xfrm>
              <a:off x="1287043" y="2730288"/>
              <a:ext cx="239285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Mostly Invasive Grassland</a:t>
              </a:r>
              <a:endParaRPr lang="en-US" sz="1200" dirty="0">
                <a:solidFill>
                  <a:schemeClr val="tx1">
                    <a:lumMod val="75000"/>
                    <a:lumOff val="25000"/>
                  </a:schemeClr>
                </a:solidFill>
                <a:cs typeface="Calibri"/>
              </a:endParaRPr>
            </a:p>
          </p:txBody>
        </p:sp>
        <p:sp>
          <p:nvSpPr>
            <p:cNvPr id="30" name="TextBox 8">
              <a:extLst>
                <a:ext uri="{FF2B5EF4-FFF2-40B4-BE49-F238E27FC236}">
                  <a16:creationId xmlns:a16="http://schemas.microsoft.com/office/drawing/2014/main" id="{744AC9C7-9C0F-4AE2-9AE7-A858ED96EFA3}"/>
                </a:ext>
              </a:extLst>
            </p:cNvPr>
            <p:cNvSpPr txBox="1"/>
            <p:nvPr/>
          </p:nvSpPr>
          <p:spPr>
            <a:xfrm>
              <a:off x="1287043" y="1660266"/>
              <a:ext cx="105372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Developed</a:t>
              </a:r>
            </a:p>
          </p:txBody>
        </p:sp>
        <p:sp>
          <p:nvSpPr>
            <p:cNvPr id="31" name="TextBox 9">
              <a:extLst>
                <a:ext uri="{FF2B5EF4-FFF2-40B4-BE49-F238E27FC236}">
                  <a16:creationId xmlns:a16="http://schemas.microsoft.com/office/drawing/2014/main" id="{2DC5BCA3-ECFF-44C3-B886-0CC91A29712A}"/>
                </a:ext>
              </a:extLst>
            </p:cNvPr>
            <p:cNvSpPr txBox="1"/>
            <p:nvPr/>
          </p:nvSpPr>
          <p:spPr>
            <a:xfrm>
              <a:off x="1287043" y="2016940"/>
              <a:ext cx="168524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Rock Outcrop</a:t>
              </a:r>
            </a:p>
          </p:txBody>
        </p:sp>
        <p:sp>
          <p:nvSpPr>
            <p:cNvPr id="32" name="Rectangle 31">
              <a:extLst>
                <a:ext uri="{FF2B5EF4-FFF2-40B4-BE49-F238E27FC236}">
                  <a16:creationId xmlns:a16="http://schemas.microsoft.com/office/drawing/2014/main" id="{7E7C1DE1-A512-4EC0-A916-D546321BD84D}"/>
                </a:ext>
              </a:extLst>
            </p:cNvPr>
            <p:cNvSpPr/>
            <p:nvPr/>
          </p:nvSpPr>
          <p:spPr>
            <a:xfrm>
              <a:off x="1012475" y="3136782"/>
              <a:ext cx="252282" cy="159925"/>
            </a:xfrm>
            <a:prstGeom prst="rect">
              <a:avLst/>
            </a:prstGeom>
            <a:solidFill>
              <a:srgbClr val="9BB37D"/>
            </a:solidFill>
            <a:ln>
              <a:solidFill>
                <a:srgbClr val="9B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33" name="Rectangle 32">
              <a:extLst>
                <a:ext uri="{FF2B5EF4-FFF2-40B4-BE49-F238E27FC236}">
                  <a16:creationId xmlns:a16="http://schemas.microsoft.com/office/drawing/2014/main" id="{E09454AB-F658-4B52-B732-78597EE6A365}"/>
                </a:ext>
              </a:extLst>
            </p:cNvPr>
            <p:cNvSpPr/>
            <p:nvPr/>
          </p:nvSpPr>
          <p:spPr>
            <a:xfrm>
              <a:off x="1012475" y="3492354"/>
              <a:ext cx="252282" cy="159925"/>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34" name="TextBox 8">
              <a:extLst>
                <a:ext uri="{FF2B5EF4-FFF2-40B4-BE49-F238E27FC236}">
                  <a16:creationId xmlns:a16="http://schemas.microsoft.com/office/drawing/2014/main" id="{7B5A095D-EE83-423F-9187-42FA4A70DA1D}"/>
                </a:ext>
              </a:extLst>
            </p:cNvPr>
            <p:cNvSpPr txBox="1"/>
            <p:nvPr/>
          </p:nvSpPr>
          <p:spPr>
            <a:xfrm>
              <a:off x="1287043" y="3443636"/>
              <a:ext cx="120889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Shrubland</a:t>
              </a:r>
              <a:endParaRPr lang="en-US" sz="1200" dirty="0">
                <a:solidFill>
                  <a:schemeClr val="tx1">
                    <a:lumMod val="75000"/>
                    <a:lumOff val="25000"/>
                  </a:schemeClr>
                </a:solidFill>
                <a:cs typeface="Calibri"/>
              </a:endParaRPr>
            </a:p>
          </p:txBody>
        </p:sp>
        <p:sp>
          <p:nvSpPr>
            <p:cNvPr id="35" name="TextBox 9">
              <a:extLst>
                <a:ext uri="{FF2B5EF4-FFF2-40B4-BE49-F238E27FC236}">
                  <a16:creationId xmlns:a16="http://schemas.microsoft.com/office/drawing/2014/main" id="{A98A1A4A-1084-4DE6-A39E-3AD61664B510}"/>
                </a:ext>
              </a:extLst>
            </p:cNvPr>
            <p:cNvSpPr txBox="1"/>
            <p:nvPr/>
          </p:nvSpPr>
          <p:spPr>
            <a:xfrm>
              <a:off x="1287043" y="3086962"/>
              <a:ext cx="143912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Shrub Savanna</a:t>
              </a:r>
            </a:p>
          </p:txBody>
        </p:sp>
        <p:sp>
          <p:nvSpPr>
            <p:cNvPr id="36" name="Rectangle 35">
              <a:extLst>
                <a:ext uri="{FF2B5EF4-FFF2-40B4-BE49-F238E27FC236}">
                  <a16:creationId xmlns:a16="http://schemas.microsoft.com/office/drawing/2014/main" id="{7958B7F3-23A9-464C-9858-CC1D52B9D578}"/>
                </a:ext>
              </a:extLst>
            </p:cNvPr>
            <p:cNvSpPr/>
            <p:nvPr/>
          </p:nvSpPr>
          <p:spPr>
            <a:xfrm>
              <a:off x="1012475" y="4203498"/>
              <a:ext cx="252282" cy="1599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37" name="Rectangle 36">
              <a:extLst>
                <a:ext uri="{FF2B5EF4-FFF2-40B4-BE49-F238E27FC236}">
                  <a16:creationId xmlns:a16="http://schemas.microsoft.com/office/drawing/2014/main" id="{81F7B7FB-4AD6-4837-B770-49D84684F8CC}"/>
                </a:ext>
              </a:extLst>
            </p:cNvPr>
            <p:cNvSpPr/>
            <p:nvPr/>
          </p:nvSpPr>
          <p:spPr>
            <a:xfrm>
              <a:off x="1012475" y="3847926"/>
              <a:ext cx="252282" cy="159925"/>
            </a:xfrm>
            <a:prstGeom prst="rect">
              <a:avLst/>
            </a:prstGeom>
            <a:solidFill>
              <a:srgbClr val="FFC675"/>
            </a:solidFill>
            <a:ln>
              <a:solidFill>
                <a:srgbClr val="FFC6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38" name="TextBox 8">
              <a:extLst>
                <a:ext uri="{FF2B5EF4-FFF2-40B4-BE49-F238E27FC236}">
                  <a16:creationId xmlns:a16="http://schemas.microsoft.com/office/drawing/2014/main" id="{47C3C321-06A9-4688-9DD8-D277D6A100D9}"/>
                </a:ext>
              </a:extLst>
            </p:cNvPr>
            <p:cNvSpPr txBox="1"/>
            <p:nvPr/>
          </p:nvSpPr>
          <p:spPr>
            <a:xfrm>
              <a:off x="1287043" y="3800310"/>
              <a:ext cx="2006237"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Wooded Grass Native</a:t>
              </a:r>
            </a:p>
          </p:txBody>
        </p:sp>
        <p:sp>
          <p:nvSpPr>
            <p:cNvPr id="39" name="TextBox 9">
              <a:extLst>
                <a:ext uri="{FF2B5EF4-FFF2-40B4-BE49-F238E27FC236}">
                  <a16:creationId xmlns:a16="http://schemas.microsoft.com/office/drawing/2014/main" id="{1DCC2A39-FEBC-4B7A-8A6F-A2AE140989F1}"/>
                </a:ext>
              </a:extLst>
            </p:cNvPr>
            <p:cNvSpPr txBox="1"/>
            <p:nvPr/>
          </p:nvSpPr>
          <p:spPr>
            <a:xfrm>
              <a:off x="1287043" y="4156984"/>
              <a:ext cx="257966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Wooded Grass Partial Invasive</a:t>
              </a:r>
            </a:p>
          </p:txBody>
        </p:sp>
        <p:sp>
          <p:nvSpPr>
            <p:cNvPr id="40" name="Rectangle 39">
              <a:extLst>
                <a:ext uri="{FF2B5EF4-FFF2-40B4-BE49-F238E27FC236}">
                  <a16:creationId xmlns:a16="http://schemas.microsoft.com/office/drawing/2014/main" id="{D73000E3-ADD9-46EB-9A2B-A6024E538FF4}"/>
                </a:ext>
              </a:extLst>
            </p:cNvPr>
            <p:cNvSpPr/>
            <p:nvPr/>
          </p:nvSpPr>
          <p:spPr>
            <a:xfrm>
              <a:off x="1012475" y="4559070"/>
              <a:ext cx="252282" cy="159925"/>
            </a:xfrm>
            <a:prstGeom prst="rect">
              <a:avLst/>
            </a:prstGeom>
            <a:solidFill>
              <a:srgbClr val="9E9D24"/>
            </a:solidFill>
            <a:ln>
              <a:solidFill>
                <a:srgbClr val="9E9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41" name="Rectangle 40">
              <a:extLst>
                <a:ext uri="{FF2B5EF4-FFF2-40B4-BE49-F238E27FC236}">
                  <a16:creationId xmlns:a16="http://schemas.microsoft.com/office/drawing/2014/main" id="{1F6943A1-833B-417E-BA9D-2B75655B3EF5}"/>
                </a:ext>
              </a:extLst>
            </p:cNvPr>
            <p:cNvSpPr/>
            <p:nvPr/>
          </p:nvSpPr>
          <p:spPr>
            <a:xfrm>
              <a:off x="1012475" y="4914642"/>
              <a:ext cx="252282" cy="1599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42" name="TextBox 8">
              <a:extLst>
                <a:ext uri="{FF2B5EF4-FFF2-40B4-BE49-F238E27FC236}">
                  <a16:creationId xmlns:a16="http://schemas.microsoft.com/office/drawing/2014/main" id="{F6AA1F59-AE4A-4D26-B60C-7434A27CFEBE}"/>
                </a:ext>
              </a:extLst>
            </p:cNvPr>
            <p:cNvSpPr txBox="1"/>
            <p:nvPr/>
          </p:nvSpPr>
          <p:spPr>
            <a:xfrm>
              <a:off x="1287043" y="4870332"/>
              <a:ext cx="87793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Forest</a:t>
              </a:r>
              <a:endParaRPr lang="en-US" sz="1200" dirty="0">
                <a:solidFill>
                  <a:schemeClr val="tx1">
                    <a:lumMod val="75000"/>
                    <a:lumOff val="25000"/>
                  </a:schemeClr>
                </a:solidFill>
                <a:cs typeface="Calibri"/>
              </a:endParaRPr>
            </a:p>
          </p:txBody>
        </p:sp>
        <p:sp>
          <p:nvSpPr>
            <p:cNvPr id="43" name="TextBox 9">
              <a:extLst>
                <a:ext uri="{FF2B5EF4-FFF2-40B4-BE49-F238E27FC236}">
                  <a16:creationId xmlns:a16="http://schemas.microsoft.com/office/drawing/2014/main" id="{62E3611E-964C-44DE-B383-37A23BF129A5}"/>
                </a:ext>
              </a:extLst>
            </p:cNvPr>
            <p:cNvSpPr txBox="1"/>
            <p:nvPr/>
          </p:nvSpPr>
          <p:spPr>
            <a:xfrm>
              <a:off x="1287043" y="4513658"/>
              <a:ext cx="168524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Tree Savanna</a:t>
              </a:r>
            </a:p>
          </p:txBody>
        </p:sp>
        <p:sp>
          <p:nvSpPr>
            <p:cNvPr id="44" name="Rectangle 43">
              <a:extLst>
                <a:ext uri="{FF2B5EF4-FFF2-40B4-BE49-F238E27FC236}">
                  <a16:creationId xmlns:a16="http://schemas.microsoft.com/office/drawing/2014/main" id="{9AB2F44E-FB14-4338-8561-BD877685A765}"/>
                </a:ext>
              </a:extLst>
            </p:cNvPr>
            <p:cNvSpPr/>
            <p:nvPr/>
          </p:nvSpPr>
          <p:spPr>
            <a:xfrm>
              <a:off x="1012475" y="5625786"/>
              <a:ext cx="252282" cy="159925"/>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45" name="Rectangle 44">
              <a:extLst>
                <a:ext uri="{FF2B5EF4-FFF2-40B4-BE49-F238E27FC236}">
                  <a16:creationId xmlns:a16="http://schemas.microsoft.com/office/drawing/2014/main" id="{CB596FBA-EEEC-40E4-AE5F-D1303F100B4E}"/>
                </a:ext>
              </a:extLst>
            </p:cNvPr>
            <p:cNvSpPr/>
            <p:nvPr/>
          </p:nvSpPr>
          <p:spPr>
            <a:xfrm>
              <a:off x="1012475" y="5270214"/>
              <a:ext cx="252282" cy="159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46" name="TextBox 8">
              <a:extLst>
                <a:ext uri="{FF2B5EF4-FFF2-40B4-BE49-F238E27FC236}">
                  <a16:creationId xmlns:a16="http://schemas.microsoft.com/office/drawing/2014/main" id="{16DC7F49-CEE0-401A-800A-B7E94A081602}"/>
                </a:ext>
              </a:extLst>
            </p:cNvPr>
            <p:cNvSpPr txBox="1"/>
            <p:nvPr/>
          </p:nvSpPr>
          <p:spPr>
            <a:xfrm>
              <a:off x="1287043" y="5227006"/>
              <a:ext cx="79004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Asphalt</a:t>
              </a:r>
            </a:p>
          </p:txBody>
        </p:sp>
        <p:sp>
          <p:nvSpPr>
            <p:cNvPr id="47" name="TextBox 9">
              <a:extLst>
                <a:ext uri="{FF2B5EF4-FFF2-40B4-BE49-F238E27FC236}">
                  <a16:creationId xmlns:a16="http://schemas.microsoft.com/office/drawing/2014/main" id="{6A63461F-E146-45CA-BDF9-08FD3DA519A4}"/>
                </a:ext>
              </a:extLst>
            </p:cNvPr>
            <p:cNvSpPr txBox="1"/>
            <p:nvPr/>
          </p:nvSpPr>
          <p:spPr>
            <a:xfrm>
              <a:off x="1287043" y="5583680"/>
              <a:ext cx="81511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Gravel</a:t>
              </a:r>
            </a:p>
          </p:txBody>
        </p:sp>
        <p:sp>
          <p:nvSpPr>
            <p:cNvPr id="48" name="Rectangle 47">
              <a:extLst>
                <a:ext uri="{FF2B5EF4-FFF2-40B4-BE49-F238E27FC236}">
                  <a16:creationId xmlns:a16="http://schemas.microsoft.com/office/drawing/2014/main" id="{FA85A446-1224-49D0-93BE-D0BC1FBF7923}"/>
                </a:ext>
              </a:extLst>
            </p:cNvPr>
            <p:cNvSpPr/>
            <p:nvPr/>
          </p:nvSpPr>
          <p:spPr>
            <a:xfrm>
              <a:off x="1012475" y="5981363"/>
              <a:ext cx="252282" cy="159925"/>
            </a:xfrm>
            <a:prstGeom prst="rect">
              <a:avLst/>
            </a:prstGeom>
            <a:solidFill>
              <a:srgbClr val="F2ACE2"/>
            </a:solidFill>
            <a:ln>
              <a:solidFill>
                <a:srgbClr val="F2AC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49" name="TextBox 9">
              <a:extLst>
                <a:ext uri="{FF2B5EF4-FFF2-40B4-BE49-F238E27FC236}">
                  <a16:creationId xmlns:a16="http://schemas.microsoft.com/office/drawing/2014/main" id="{5ADF4EA3-8237-4743-96D0-40DE820C05D6}"/>
                </a:ext>
              </a:extLst>
            </p:cNvPr>
            <p:cNvSpPr txBox="1"/>
            <p:nvPr/>
          </p:nvSpPr>
          <p:spPr>
            <a:xfrm>
              <a:off x="1287043" y="5940356"/>
              <a:ext cx="143912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Russian Thistle </a:t>
              </a:r>
            </a:p>
          </p:txBody>
        </p:sp>
        <p:sp>
          <p:nvSpPr>
            <p:cNvPr id="53" name="TextBox 52">
              <a:extLst>
                <a:ext uri="{FF2B5EF4-FFF2-40B4-BE49-F238E27FC236}">
                  <a16:creationId xmlns:a16="http://schemas.microsoft.com/office/drawing/2014/main" id="{D18F8AE3-1A7C-485B-9006-1394D2C7CB20}"/>
                </a:ext>
              </a:extLst>
            </p:cNvPr>
            <p:cNvSpPr txBox="1"/>
            <p:nvPr/>
          </p:nvSpPr>
          <p:spPr>
            <a:xfrm>
              <a:off x="752912" y="1196676"/>
              <a:ext cx="3461112"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13 Class Landcover:</a:t>
              </a:r>
            </a:p>
          </p:txBody>
        </p:sp>
      </p:grpSp>
    </p:spTree>
    <p:extLst>
      <p:ext uri="{BB962C8B-B14F-4D97-AF65-F5344CB8AC3E}">
        <p14:creationId xmlns:p14="http://schemas.microsoft.com/office/powerpoint/2010/main" val="3721293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944485-1A51-0FAD-B75B-BE598711E8CC}"/>
              </a:ext>
            </a:extLst>
          </p:cNvPr>
          <p:cNvSpPr txBox="1">
            <a:spLocks/>
          </p:cNvSpPr>
          <p:nvPr/>
        </p:nvSpPr>
        <p:spPr>
          <a:xfrm>
            <a:off x="266700" y="342900"/>
            <a:ext cx="1151766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a:rPr>
              <a:t>RESULTS: Random Forest – 4 Classes</a:t>
            </a:r>
            <a:endParaRPr lang="en-US" sz="4000" b="1" dirty="0">
              <a:solidFill>
                <a:srgbClr val="67A478"/>
              </a:solidFill>
              <a:latin typeface="Century Gothic"/>
              <a:ea typeface="Calibri Light" panose="020F0302020204030204"/>
              <a:cs typeface="Calibri Light" panose="020F0302020204030204"/>
            </a:endParaRPr>
          </a:p>
        </p:txBody>
      </p:sp>
      <p:sp>
        <p:nvSpPr>
          <p:cNvPr id="10" name="Rectangle 9">
            <a:extLst>
              <a:ext uri="{FF2B5EF4-FFF2-40B4-BE49-F238E27FC236}">
                <a16:creationId xmlns:a16="http://schemas.microsoft.com/office/drawing/2014/main" id="{8DA4EED8-531E-3500-DA5B-2978E2B56197}"/>
              </a:ext>
            </a:extLst>
          </p:cNvPr>
          <p:cNvSpPr/>
          <p:nvPr/>
        </p:nvSpPr>
        <p:spPr>
          <a:xfrm>
            <a:off x="415885" y="1646195"/>
            <a:ext cx="1885182" cy="202660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u="sng" dirty="0">
                <a:latin typeface="Century Gothic"/>
                <a:cs typeface="Calibri"/>
              </a:rPr>
              <a:t>Landsat 8|2022</a:t>
            </a:r>
          </a:p>
          <a:p>
            <a:pPr algn="ctr"/>
            <a:endParaRPr lang="en-US" sz="1400" dirty="0">
              <a:latin typeface="Century Gothic"/>
              <a:cs typeface="Calibri"/>
            </a:endParaRPr>
          </a:p>
          <a:p>
            <a:pPr algn="ctr"/>
            <a:r>
              <a:rPr lang="en-US" sz="1400" dirty="0">
                <a:latin typeface="Century Gothic"/>
                <a:cs typeface="Calibri"/>
              </a:rPr>
              <a:t>Resolution: 30m</a:t>
            </a:r>
            <a:endParaRPr lang="en-US" dirty="0"/>
          </a:p>
        </p:txBody>
      </p:sp>
      <p:sp>
        <p:nvSpPr>
          <p:cNvPr id="12" name="Rectangle 11">
            <a:extLst>
              <a:ext uri="{FF2B5EF4-FFF2-40B4-BE49-F238E27FC236}">
                <a16:creationId xmlns:a16="http://schemas.microsoft.com/office/drawing/2014/main" id="{6648AF8F-675F-A756-424F-7A7CA795C106}"/>
              </a:ext>
            </a:extLst>
          </p:cNvPr>
          <p:cNvSpPr/>
          <p:nvPr/>
        </p:nvSpPr>
        <p:spPr>
          <a:xfrm>
            <a:off x="6085965" y="1644476"/>
            <a:ext cx="1873087" cy="2026601"/>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u="sng" dirty="0">
                <a:latin typeface="Century Gothic"/>
                <a:cs typeface="Calibri"/>
              </a:rPr>
              <a:t>Sentinel-2|2022</a:t>
            </a:r>
          </a:p>
          <a:p>
            <a:pPr algn="ctr"/>
            <a:endParaRPr lang="en-US" sz="1400" dirty="0">
              <a:latin typeface="Century Gothic"/>
              <a:cs typeface="Calibri"/>
            </a:endParaRPr>
          </a:p>
          <a:p>
            <a:pPr algn="ctr"/>
            <a:r>
              <a:rPr lang="en-US" sz="1400" dirty="0">
                <a:latin typeface="Century Gothic"/>
                <a:cs typeface="Calibri"/>
              </a:rPr>
              <a:t>Resolution: 10 - 20m</a:t>
            </a:r>
          </a:p>
        </p:txBody>
      </p:sp>
      <p:sp>
        <p:nvSpPr>
          <p:cNvPr id="14" name="Rectangle 13">
            <a:extLst>
              <a:ext uri="{FF2B5EF4-FFF2-40B4-BE49-F238E27FC236}">
                <a16:creationId xmlns:a16="http://schemas.microsoft.com/office/drawing/2014/main" id="{9E1B6852-9E94-211B-8259-07F829DFB757}"/>
              </a:ext>
            </a:extLst>
          </p:cNvPr>
          <p:cNvSpPr/>
          <p:nvPr/>
        </p:nvSpPr>
        <p:spPr>
          <a:xfrm>
            <a:off x="415888" y="3823485"/>
            <a:ext cx="1885180" cy="2028092"/>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u="sng" dirty="0">
                <a:latin typeface="Century Gothic"/>
                <a:cs typeface="Calibri"/>
              </a:rPr>
              <a:t>Planet Scope|2022</a:t>
            </a:r>
            <a:endParaRPr lang="en-US" sz="1400" b="1" u="sng" dirty="0">
              <a:ea typeface="Calibri"/>
              <a:cs typeface="Calibri"/>
            </a:endParaRPr>
          </a:p>
          <a:p>
            <a:pPr algn="ctr"/>
            <a:endParaRPr lang="en-US" sz="1400" dirty="0">
              <a:solidFill>
                <a:srgbClr val="FFFFFF"/>
              </a:solidFill>
              <a:latin typeface="Century Gothic"/>
              <a:cs typeface="Calibri"/>
            </a:endParaRPr>
          </a:p>
          <a:p>
            <a:pPr algn="ctr"/>
            <a:r>
              <a:rPr lang="en-US" sz="1400" dirty="0">
                <a:solidFill>
                  <a:srgbClr val="FFFFFF"/>
                </a:solidFill>
                <a:latin typeface="Century Gothic"/>
                <a:cs typeface="Calibri"/>
              </a:rPr>
              <a:t>Resolution: </a:t>
            </a:r>
            <a:r>
              <a:rPr lang="en-US" sz="1400" dirty="0">
                <a:latin typeface="Century Gothic"/>
                <a:cs typeface="Calibri"/>
              </a:rPr>
              <a:t>3.25m</a:t>
            </a:r>
            <a:endParaRPr lang="en-US" dirty="0">
              <a:cs typeface="Calibri" panose="020F0502020204030204"/>
            </a:endParaRPr>
          </a:p>
        </p:txBody>
      </p:sp>
      <p:sp>
        <p:nvSpPr>
          <p:cNvPr id="16" name="Rectangle 15">
            <a:extLst>
              <a:ext uri="{FF2B5EF4-FFF2-40B4-BE49-F238E27FC236}">
                <a16:creationId xmlns:a16="http://schemas.microsoft.com/office/drawing/2014/main" id="{1B72679C-C26C-544D-2F18-B344D22F33B3}"/>
              </a:ext>
            </a:extLst>
          </p:cNvPr>
          <p:cNvSpPr/>
          <p:nvPr/>
        </p:nvSpPr>
        <p:spPr>
          <a:xfrm>
            <a:off x="6085964" y="3820554"/>
            <a:ext cx="1879133" cy="207628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u="sng" dirty="0">
                <a:latin typeface="Century Gothic"/>
                <a:cs typeface="Calibri"/>
              </a:rPr>
              <a:t>NAIP|2019</a:t>
            </a:r>
          </a:p>
          <a:p>
            <a:pPr algn="ctr"/>
            <a:endParaRPr lang="en-US" sz="1400" dirty="0">
              <a:latin typeface="Century Gothic"/>
              <a:cs typeface="Calibri"/>
            </a:endParaRPr>
          </a:p>
          <a:p>
            <a:pPr algn="ctr"/>
            <a:r>
              <a:rPr lang="en-US" sz="1400" dirty="0">
                <a:latin typeface="Century Gothic"/>
                <a:cs typeface="Calibri"/>
              </a:rPr>
              <a:t>Resolution: 1m</a:t>
            </a:r>
          </a:p>
          <a:p>
            <a:pPr algn="ctr"/>
            <a:endParaRPr lang="en-US" sz="1400" dirty="0">
              <a:latin typeface="Century Gothic"/>
              <a:cs typeface="Calibri"/>
            </a:endParaRPr>
          </a:p>
          <a:p>
            <a:pPr algn="ctr"/>
            <a:r>
              <a:rPr lang="en-US" sz="1400" dirty="0">
                <a:latin typeface="Century Gothic"/>
                <a:cs typeface="Calibri"/>
              </a:rPr>
              <a:t>Pixels: 1,000,000</a:t>
            </a:r>
          </a:p>
        </p:txBody>
      </p:sp>
      <p:grpSp>
        <p:nvGrpSpPr>
          <p:cNvPr id="5" name="Group 4">
            <a:extLst>
              <a:ext uri="{FF2B5EF4-FFF2-40B4-BE49-F238E27FC236}">
                <a16:creationId xmlns:a16="http://schemas.microsoft.com/office/drawing/2014/main" id="{03D5C25A-182B-4980-A770-12C4C2FC0485}"/>
              </a:ext>
            </a:extLst>
          </p:cNvPr>
          <p:cNvGrpSpPr/>
          <p:nvPr/>
        </p:nvGrpSpPr>
        <p:grpSpPr>
          <a:xfrm>
            <a:off x="2372852" y="1649231"/>
            <a:ext cx="3333315" cy="2034404"/>
            <a:chOff x="2372852" y="1527311"/>
            <a:chExt cx="3333315" cy="2034404"/>
          </a:xfrm>
        </p:grpSpPr>
        <p:pic>
          <p:nvPicPr>
            <p:cNvPr id="33" name="Picture 33" descr="A picture containing plant, rock&#10;&#10;Description automatically generated">
              <a:extLst>
                <a:ext uri="{FF2B5EF4-FFF2-40B4-BE49-F238E27FC236}">
                  <a16:creationId xmlns:a16="http://schemas.microsoft.com/office/drawing/2014/main" id="{9F19E5B7-80A5-AFD2-0C90-208B5DDE0553}"/>
                </a:ext>
              </a:extLst>
            </p:cNvPr>
            <p:cNvPicPr>
              <a:picLocks noChangeAspect="1"/>
            </p:cNvPicPr>
            <p:nvPr/>
          </p:nvPicPr>
          <p:blipFill rotWithShape="1">
            <a:blip r:embed="rId3"/>
            <a:srcRect t="65" r="5858" b="-369"/>
            <a:stretch/>
          </p:blipFill>
          <p:spPr>
            <a:xfrm>
              <a:off x="2372852" y="1535253"/>
              <a:ext cx="3292387" cy="2026462"/>
            </a:xfrm>
            <a:prstGeom prst="rect">
              <a:avLst/>
            </a:prstGeom>
          </p:spPr>
        </p:pic>
        <p:pic>
          <p:nvPicPr>
            <p:cNvPr id="7" name="Picture 20" descr="North arrow | Free SVG">
              <a:extLst>
                <a:ext uri="{FF2B5EF4-FFF2-40B4-BE49-F238E27FC236}">
                  <a16:creationId xmlns:a16="http://schemas.microsoft.com/office/drawing/2014/main" id="{583070D2-DB28-4FD5-4EF1-DCD1494EB101}"/>
                </a:ext>
              </a:extLst>
            </p:cNvPr>
            <p:cNvPicPr>
              <a:picLocks noChangeAspect="1"/>
            </p:cNvPicPr>
            <p:nvPr/>
          </p:nvPicPr>
          <p:blipFill>
            <a:blip r:embed="rId4"/>
            <a:stretch>
              <a:fillRect/>
            </a:stretch>
          </p:blipFill>
          <p:spPr>
            <a:xfrm>
              <a:off x="5243444" y="1527311"/>
              <a:ext cx="462723" cy="451679"/>
            </a:xfrm>
            <a:prstGeom prst="rect">
              <a:avLst/>
            </a:prstGeom>
          </p:spPr>
        </p:pic>
      </p:grpSp>
      <p:grpSp>
        <p:nvGrpSpPr>
          <p:cNvPr id="6" name="Group 5">
            <a:extLst>
              <a:ext uri="{FF2B5EF4-FFF2-40B4-BE49-F238E27FC236}">
                <a16:creationId xmlns:a16="http://schemas.microsoft.com/office/drawing/2014/main" id="{6EF798BD-2160-4450-BE12-F8933478DD18}"/>
              </a:ext>
            </a:extLst>
          </p:cNvPr>
          <p:cNvGrpSpPr/>
          <p:nvPr/>
        </p:nvGrpSpPr>
        <p:grpSpPr>
          <a:xfrm>
            <a:off x="2374307" y="3822146"/>
            <a:ext cx="3329651" cy="2047919"/>
            <a:chOff x="2374307" y="3822146"/>
            <a:chExt cx="3329651" cy="2047919"/>
          </a:xfrm>
        </p:grpSpPr>
        <p:pic>
          <p:nvPicPr>
            <p:cNvPr id="31" name="Picture 31" descr="A picture containing grass, outdoor, rock, standing&#10;&#10;Description automatically generated">
              <a:extLst>
                <a:ext uri="{FF2B5EF4-FFF2-40B4-BE49-F238E27FC236}">
                  <a16:creationId xmlns:a16="http://schemas.microsoft.com/office/drawing/2014/main" id="{563871AD-4385-E2A3-AF40-C6DB52103B35}"/>
                </a:ext>
              </a:extLst>
            </p:cNvPr>
            <p:cNvPicPr>
              <a:picLocks noChangeAspect="1"/>
            </p:cNvPicPr>
            <p:nvPr/>
          </p:nvPicPr>
          <p:blipFill>
            <a:blip r:embed="rId5"/>
            <a:stretch>
              <a:fillRect/>
            </a:stretch>
          </p:blipFill>
          <p:spPr>
            <a:xfrm>
              <a:off x="2374307" y="3829412"/>
              <a:ext cx="3291555" cy="2040653"/>
            </a:xfrm>
            <a:prstGeom prst="rect">
              <a:avLst/>
            </a:prstGeom>
          </p:spPr>
        </p:pic>
        <p:pic>
          <p:nvPicPr>
            <p:cNvPr id="9" name="Picture 20" descr="North arrow | Free SVG">
              <a:extLst>
                <a:ext uri="{FF2B5EF4-FFF2-40B4-BE49-F238E27FC236}">
                  <a16:creationId xmlns:a16="http://schemas.microsoft.com/office/drawing/2014/main" id="{DD878D0D-219A-7DEE-2BD0-6B582FA2A9B6}"/>
                </a:ext>
              </a:extLst>
            </p:cNvPr>
            <p:cNvPicPr>
              <a:picLocks noChangeAspect="1"/>
            </p:cNvPicPr>
            <p:nvPr/>
          </p:nvPicPr>
          <p:blipFill>
            <a:blip r:embed="rId4"/>
            <a:stretch>
              <a:fillRect/>
            </a:stretch>
          </p:blipFill>
          <p:spPr>
            <a:xfrm>
              <a:off x="5241235" y="3822146"/>
              <a:ext cx="462723" cy="451679"/>
            </a:xfrm>
            <a:prstGeom prst="rect">
              <a:avLst/>
            </a:prstGeom>
          </p:spPr>
        </p:pic>
      </p:grpSp>
      <p:grpSp>
        <p:nvGrpSpPr>
          <p:cNvPr id="2" name="Group 1">
            <a:extLst>
              <a:ext uri="{FF2B5EF4-FFF2-40B4-BE49-F238E27FC236}">
                <a16:creationId xmlns:a16="http://schemas.microsoft.com/office/drawing/2014/main" id="{759FFA31-6F34-4D90-8D58-BB0291814D1C}"/>
              </a:ext>
            </a:extLst>
          </p:cNvPr>
          <p:cNvGrpSpPr/>
          <p:nvPr/>
        </p:nvGrpSpPr>
        <p:grpSpPr>
          <a:xfrm>
            <a:off x="8042295" y="1644814"/>
            <a:ext cx="3291849" cy="2031097"/>
            <a:chOff x="8489335" y="1522894"/>
            <a:chExt cx="3291849" cy="2031097"/>
          </a:xfrm>
        </p:grpSpPr>
        <p:pic>
          <p:nvPicPr>
            <p:cNvPr id="34" name="Picture 34" descr="A picture containing plant&#10;&#10;Description automatically generated">
              <a:extLst>
                <a:ext uri="{FF2B5EF4-FFF2-40B4-BE49-F238E27FC236}">
                  <a16:creationId xmlns:a16="http://schemas.microsoft.com/office/drawing/2014/main" id="{8EEC689D-9370-DAD8-9595-0FBF9E0EE5C1}"/>
                </a:ext>
              </a:extLst>
            </p:cNvPr>
            <p:cNvPicPr>
              <a:picLocks noChangeAspect="1"/>
            </p:cNvPicPr>
            <p:nvPr/>
          </p:nvPicPr>
          <p:blipFill>
            <a:blip r:embed="rId6"/>
            <a:stretch>
              <a:fillRect/>
            </a:stretch>
          </p:blipFill>
          <p:spPr>
            <a:xfrm>
              <a:off x="8489335" y="1526009"/>
              <a:ext cx="3288070" cy="2027982"/>
            </a:xfrm>
            <a:prstGeom prst="rect">
              <a:avLst/>
            </a:prstGeom>
          </p:spPr>
        </p:pic>
        <p:pic>
          <p:nvPicPr>
            <p:cNvPr id="13" name="Picture 20" descr="North arrow | Free SVG">
              <a:extLst>
                <a:ext uri="{FF2B5EF4-FFF2-40B4-BE49-F238E27FC236}">
                  <a16:creationId xmlns:a16="http://schemas.microsoft.com/office/drawing/2014/main" id="{059621FA-19B6-079D-B67E-D901120AA2DB}"/>
                </a:ext>
              </a:extLst>
            </p:cNvPr>
            <p:cNvPicPr>
              <a:picLocks noChangeAspect="1"/>
            </p:cNvPicPr>
            <p:nvPr/>
          </p:nvPicPr>
          <p:blipFill>
            <a:blip r:embed="rId4"/>
            <a:stretch>
              <a:fillRect/>
            </a:stretch>
          </p:blipFill>
          <p:spPr>
            <a:xfrm>
              <a:off x="11318461" y="1522894"/>
              <a:ext cx="462723" cy="451679"/>
            </a:xfrm>
            <a:prstGeom prst="rect">
              <a:avLst/>
            </a:prstGeom>
          </p:spPr>
        </p:pic>
      </p:grpSp>
      <p:grpSp>
        <p:nvGrpSpPr>
          <p:cNvPr id="4" name="Group 3">
            <a:extLst>
              <a:ext uri="{FF2B5EF4-FFF2-40B4-BE49-F238E27FC236}">
                <a16:creationId xmlns:a16="http://schemas.microsoft.com/office/drawing/2014/main" id="{6BA33FAB-04BC-4437-9501-51F12F4C51B2}"/>
              </a:ext>
            </a:extLst>
          </p:cNvPr>
          <p:cNvGrpSpPr/>
          <p:nvPr/>
        </p:nvGrpSpPr>
        <p:grpSpPr>
          <a:xfrm>
            <a:off x="8042295" y="3820251"/>
            <a:ext cx="3292167" cy="2081142"/>
            <a:chOff x="8489335" y="3820251"/>
            <a:chExt cx="3292167" cy="2081142"/>
          </a:xfrm>
        </p:grpSpPr>
        <p:pic>
          <p:nvPicPr>
            <p:cNvPr id="32" name="Picture 32" descr="A picture containing plant, stone&#10;&#10;Description automatically generated">
              <a:extLst>
                <a:ext uri="{FF2B5EF4-FFF2-40B4-BE49-F238E27FC236}">
                  <a16:creationId xmlns:a16="http://schemas.microsoft.com/office/drawing/2014/main" id="{7B00DC22-F3C8-4288-D6D6-E5FDD0835925}"/>
                </a:ext>
              </a:extLst>
            </p:cNvPr>
            <p:cNvPicPr>
              <a:picLocks noChangeAspect="1"/>
            </p:cNvPicPr>
            <p:nvPr/>
          </p:nvPicPr>
          <p:blipFill>
            <a:blip r:embed="rId7"/>
            <a:stretch>
              <a:fillRect/>
            </a:stretch>
          </p:blipFill>
          <p:spPr>
            <a:xfrm>
              <a:off x="8489335" y="3820251"/>
              <a:ext cx="3292167" cy="2081142"/>
            </a:xfrm>
            <a:prstGeom prst="rect">
              <a:avLst/>
            </a:prstGeom>
          </p:spPr>
        </p:pic>
        <p:pic>
          <p:nvPicPr>
            <p:cNvPr id="17" name="Picture 20" descr="North arrow | Free SVG">
              <a:extLst>
                <a:ext uri="{FF2B5EF4-FFF2-40B4-BE49-F238E27FC236}">
                  <a16:creationId xmlns:a16="http://schemas.microsoft.com/office/drawing/2014/main" id="{F45EC1BB-7BF9-9090-542D-066BC97B7299}"/>
                </a:ext>
              </a:extLst>
            </p:cNvPr>
            <p:cNvPicPr>
              <a:picLocks noChangeAspect="1"/>
            </p:cNvPicPr>
            <p:nvPr/>
          </p:nvPicPr>
          <p:blipFill>
            <a:blip r:embed="rId4"/>
            <a:stretch>
              <a:fillRect/>
            </a:stretch>
          </p:blipFill>
          <p:spPr>
            <a:xfrm>
              <a:off x="11277600" y="3823250"/>
              <a:ext cx="462723" cy="451679"/>
            </a:xfrm>
            <a:prstGeom prst="rect">
              <a:avLst/>
            </a:prstGeom>
          </p:spPr>
        </p:pic>
      </p:grpSp>
      <p:grpSp>
        <p:nvGrpSpPr>
          <p:cNvPr id="30" name="Group 29">
            <a:extLst>
              <a:ext uri="{FF2B5EF4-FFF2-40B4-BE49-F238E27FC236}">
                <a16:creationId xmlns:a16="http://schemas.microsoft.com/office/drawing/2014/main" id="{4EDD0420-238C-DDB1-A744-7913CAA2F04C}"/>
              </a:ext>
            </a:extLst>
          </p:cNvPr>
          <p:cNvGrpSpPr/>
          <p:nvPr/>
        </p:nvGrpSpPr>
        <p:grpSpPr>
          <a:xfrm>
            <a:off x="766915" y="986102"/>
            <a:ext cx="10127226" cy="532281"/>
            <a:chOff x="599768" y="789458"/>
            <a:chExt cx="10127226" cy="532281"/>
          </a:xfrm>
        </p:grpSpPr>
        <p:sp>
          <p:nvSpPr>
            <p:cNvPr id="8" name="Rectangle 7">
              <a:extLst>
                <a:ext uri="{FF2B5EF4-FFF2-40B4-BE49-F238E27FC236}">
                  <a16:creationId xmlns:a16="http://schemas.microsoft.com/office/drawing/2014/main" id="{D96632E6-499E-83B7-560A-5C792CFACADA}"/>
                </a:ext>
              </a:extLst>
            </p:cNvPr>
            <p:cNvSpPr/>
            <p:nvPr/>
          </p:nvSpPr>
          <p:spPr>
            <a:xfrm>
              <a:off x="599768" y="789458"/>
              <a:ext cx="10127226" cy="532281"/>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11" name="Rectangle 10">
              <a:extLst>
                <a:ext uri="{FF2B5EF4-FFF2-40B4-BE49-F238E27FC236}">
                  <a16:creationId xmlns:a16="http://schemas.microsoft.com/office/drawing/2014/main" id="{439416F9-AB3E-385B-19D7-CB57C2C068E2}"/>
                </a:ext>
              </a:extLst>
            </p:cNvPr>
            <p:cNvSpPr/>
            <p:nvPr/>
          </p:nvSpPr>
          <p:spPr>
            <a:xfrm>
              <a:off x="943774" y="975636"/>
              <a:ext cx="235185" cy="159925"/>
            </a:xfrm>
            <a:prstGeom prst="rect">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15" name="Rectangle 14">
              <a:extLst>
                <a:ext uri="{FF2B5EF4-FFF2-40B4-BE49-F238E27FC236}">
                  <a16:creationId xmlns:a16="http://schemas.microsoft.com/office/drawing/2014/main" id="{1BA52E5C-C54E-2C30-E1CD-39E9EE59FA3C}"/>
                </a:ext>
              </a:extLst>
            </p:cNvPr>
            <p:cNvSpPr/>
            <p:nvPr/>
          </p:nvSpPr>
          <p:spPr>
            <a:xfrm>
              <a:off x="3680271" y="975636"/>
              <a:ext cx="235185" cy="159925"/>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18" name="Rectangle 17">
              <a:extLst>
                <a:ext uri="{FF2B5EF4-FFF2-40B4-BE49-F238E27FC236}">
                  <a16:creationId xmlns:a16="http://schemas.microsoft.com/office/drawing/2014/main" id="{B7EF14FC-23EF-23B2-6E62-C8DCAF16427A}"/>
                </a:ext>
              </a:extLst>
            </p:cNvPr>
            <p:cNvSpPr/>
            <p:nvPr/>
          </p:nvSpPr>
          <p:spPr>
            <a:xfrm>
              <a:off x="8114341" y="975636"/>
              <a:ext cx="235185" cy="159925"/>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24" name="Rectangle 23">
              <a:extLst>
                <a:ext uri="{FF2B5EF4-FFF2-40B4-BE49-F238E27FC236}">
                  <a16:creationId xmlns:a16="http://schemas.microsoft.com/office/drawing/2014/main" id="{1290CA4A-A5C7-A6B7-1A39-2F4F2C45EBEC}"/>
                </a:ext>
              </a:extLst>
            </p:cNvPr>
            <p:cNvSpPr/>
            <p:nvPr/>
          </p:nvSpPr>
          <p:spPr>
            <a:xfrm>
              <a:off x="6266290" y="975636"/>
              <a:ext cx="235185" cy="1599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25" name="TextBox 24">
              <a:extLst>
                <a:ext uri="{FF2B5EF4-FFF2-40B4-BE49-F238E27FC236}">
                  <a16:creationId xmlns:a16="http://schemas.microsoft.com/office/drawing/2014/main" id="{181263CA-B56C-59B7-A567-A23A716D3637}"/>
                </a:ext>
              </a:extLst>
            </p:cNvPr>
            <p:cNvSpPr txBox="1"/>
            <p:nvPr/>
          </p:nvSpPr>
          <p:spPr>
            <a:xfrm>
              <a:off x="1229107" y="917099"/>
              <a:ext cx="15967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Partially Invasive </a:t>
              </a:r>
              <a:endParaRPr lang="en-US" sz="1200" dirty="0">
                <a:solidFill>
                  <a:schemeClr val="tx1">
                    <a:lumMod val="75000"/>
                    <a:lumOff val="25000"/>
                  </a:schemeClr>
                </a:solidFill>
                <a:cs typeface="Calibri"/>
              </a:endParaRPr>
            </a:p>
          </p:txBody>
        </p:sp>
        <p:sp>
          <p:nvSpPr>
            <p:cNvPr id="26" name="TextBox 25">
              <a:extLst>
                <a:ext uri="{FF2B5EF4-FFF2-40B4-BE49-F238E27FC236}">
                  <a16:creationId xmlns:a16="http://schemas.microsoft.com/office/drawing/2014/main" id="{6FBA0059-39AE-28A3-6270-B4819ECAF1DB}"/>
                </a:ext>
              </a:extLst>
            </p:cNvPr>
            <p:cNvSpPr txBox="1"/>
            <p:nvPr/>
          </p:nvSpPr>
          <p:spPr>
            <a:xfrm>
              <a:off x="3965604" y="917099"/>
              <a:ext cx="14028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Mostly Invasive </a:t>
              </a:r>
              <a:endParaRPr lang="en-US" sz="1200" dirty="0">
                <a:solidFill>
                  <a:schemeClr val="tx1">
                    <a:lumMod val="75000"/>
                    <a:lumOff val="25000"/>
                  </a:schemeClr>
                </a:solidFill>
                <a:cs typeface="Calibri"/>
              </a:endParaRPr>
            </a:p>
          </p:txBody>
        </p:sp>
        <p:sp>
          <p:nvSpPr>
            <p:cNvPr id="27" name="TextBox 26">
              <a:extLst>
                <a:ext uri="{FF2B5EF4-FFF2-40B4-BE49-F238E27FC236}">
                  <a16:creationId xmlns:a16="http://schemas.microsoft.com/office/drawing/2014/main" id="{2F88A782-4FE6-AD6F-5869-FE4EBD9A8BE7}"/>
                </a:ext>
              </a:extLst>
            </p:cNvPr>
            <p:cNvSpPr txBox="1"/>
            <p:nvPr/>
          </p:nvSpPr>
          <p:spPr>
            <a:xfrm>
              <a:off x="6551623" y="917099"/>
              <a:ext cx="11447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Native</a:t>
              </a:r>
              <a:endParaRPr lang="en-US" sz="1200" dirty="0">
                <a:solidFill>
                  <a:schemeClr val="tx1">
                    <a:lumMod val="75000"/>
                    <a:lumOff val="25000"/>
                  </a:schemeClr>
                </a:solidFill>
                <a:cs typeface="Calibri"/>
              </a:endParaRPr>
            </a:p>
          </p:txBody>
        </p:sp>
        <p:sp>
          <p:nvSpPr>
            <p:cNvPr id="28" name="TextBox 27">
              <a:extLst>
                <a:ext uri="{FF2B5EF4-FFF2-40B4-BE49-F238E27FC236}">
                  <a16:creationId xmlns:a16="http://schemas.microsoft.com/office/drawing/2014/main" id="{B46B7130-087F-1E98-800D-49FD823B4C3A}"/>
                </a:ext>
              </a:extLst>
            </p:cNvPr>
            <p:cNvSpPr txBox="1"/>
            <p:nvPr/>
          </p:nvSpPr>
          <p:spPr>
            <a:xfrm>
              <a:off x="8399674" y="917099"/>
              <a:ext cx="209152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Developed/Bare Ground</a:t>
              </a:r>
            </a:p>
          </p:txBody>
        </p:sp>
      </p:grpSp>
      <p:grpSp>
        <p:nvGrpSpPr>
          <p:cNvPr id="35" name="Group 34">
            <a:extLst>
              <a:ext uri="{FF2B5EF4-FFF2-40B4-BE49-F238E27FC236}">
                <a16:creationId xmlns:a16="http://schemas.microsoft.com/office/drawing/2014/main" id="{F670DE0D-96DF-467B-BE75-C9BB412E95FC}"/>
              </a:ext>
            </a:extLst>
          </p:cNvPr>
          <p:cNvGrpSpPr/>
          <p:nvPr/>
        </p:nvGrpSpPr>
        <p:grpSpPr>
          <a:xfrm>
            <a:off x="414284" y="6132991"/>
            <a:ext cx="2411536" cy="440528"/>
            <a:chOff x="325291" y="5896291"/>
            <a:chExt cx="2411536" cy="440528"/>
          </a:xfrm>
        </p:grpSpPr>
        <p:grpSp>
          <p:nvGrpSpPr>
            <p:cNvPr id="36" name="Group 35">
              <a:extLst>
                <a:ext uri="{FF2B5EF4-FFF2-40B4-BE49-F238E27FC236}">
                  <a16:creationId xmlns:a16="http://schemas.microsoft.com/office/drawing/2014/main" id="{CA163BA9-D2F4-4072-8800-FDD37F6D3435}"/>
                </a:ext>
              </a:extLst>
            </p:cNvPr>
            <p:cNvGrpSpPr/>
            <p:nvPr/>
          </p:nvGrpSpPr>
          <p:grpSpPr>
            <a:xfrm>
              <a:off x="325291" y="5896291"/>
              <a:ext cx="2411536" cy="440528"/>
              <a:chOff x="325291" y="5896291"/>
              <a:chExt cx="2411536" cy="440528"/>
            </a:xfrm>
          </p:grpSpPr>
          <p:sp>
            <p:nvSpPr>
              <p:cNvPr id="38" name="TextBox 37">
                <a:extLst>
                  <a:ext uri="{FF2B5EF4-FFF2-40B4-BE49-F238E27FC236}">
                    <a16:creationId xmlns:a16="http://schemas.microsoft.com/office/drawing/2014/main" id="{CC7A4C3B-2842-465D-8D9C-3561767C36F7}"/>
                  </a:ext>
                </a:extLst>
              </p:cNvPr>
              <p:cNvSpPr txBox="1"/>
              <p:nvPr/>
            </p:nvSpPr>
            <p:spPr>
              <a:xfrm>
                <a:off x="2051027" y="6059820"/>
                <a:ext cx="6858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tx1">
                        <a:lumMod val="75000"/>
                        <a:lumOff val="25000"/>
                      </a:schemeClr>
                    </a:solidFill>
                    <a:latin typeface="Century Gothic"/>
                  </a:rPr>
                  <a:t>Miles</a:t>
                </a:r>
                <a:endParaRPr lang="en-US" sz="1200" dirty="0">
                  <a:solidFill>
                    <a:schemeClr val="tx1">
                      <a:lumMod val="75000"/>
                      <a:lumOff val="25000"/>
                    </a:schemeClr>
                  </a:solidFill>
                  <a:cs typeface="Calibri"/>
                </a:endParaRPr>
              </a:p>
            </p:txBody>
          </p:sp>
          <p:sp>
            <p:nvSpPr>
              <p:cNvPr id="39" name="TextBox 38">
                <a:extLst>
                  <a:ext uri="{FF2B5EF4-FFF2-40B4-BE49-F238E27FC236}">
                    <a16:creationId xmlns:a16="http://schemas.microsoft.com/office/drawing/2014/main" id="{95EE22A9-25A4-4002-95E5-8571836A2167}"/>
                  </a:ext>
                </a:extLst>
              </p:cNvPr>
              <p:cNvSpPr txBox="1"/>
              <p:nvPr/>
            </p:nvSpPr>
            <p:spPr>
              <a:xfrm>
                <a:off x="325291" y="5896291"/>
                <a:ext cx="232891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cs typeface="Calibri"/>
                  </a:rPr>
                  <a:t>0  .5   1       2        3         4</a:t>
                </a:r>
                <a:endParaRPr lang="en-US" dirty="0">
                  <a:solidFill>
                    <a:schemeClr val="tx1">
                      <a:lumMod val="75000"/>
                      <a:lumOff val="25000"/>
                    </a:schemeClr>
                  </a:solidFill>
                  <a:latin typeface="Century Gothic" panose="020B0502020202020204" pitchFamily="34" charset="0"/>
                </a:endParaRPr>
              </a:p>
            </p:txBody>
          </p:sp>
        </p:grpSp>
        <p:pic>
          <p:nvPicPr>
            <p:cNvPr id="37" name="Picture 36">
              <a:extLst>
                <a:ext uri="{FF2B5EF4-FFF2-40B4-BE49-F238E27FC236}">
                  <a16:creationId xmlns:a16="http://schemas.microsoft.com/office/drawing/2014/main" id="{BC61BBC1-027C-4D8C-9D62-1995D1A83C18}"/>
                </a:ext>
              </a:extLst>
            </p:cNvPr>
            <p:cNvPicPr>
              <a:picLocks noChangeAspect="1"/>
            </p:cNvPicPr>
            <p:nvPr/>
          </p:nvPicPr>
          <p:blipFill>
            <a:blip r:embed="rId8"/>
            <a:stretch>
              <a:fillRect/>
            </a:stretch>
          </p:blipFill>
          <p:spPr>
            <a:xfrm>
              <a:off x="432740" y="6121833"/>
              <a:ext cx="1704871" cy="72448"/>
            </a:xfrm>
            <a:prstGeom prst="rect">
              <a:avLst/>
            </a:prstGeom>
          </p:spPr>
        </p:pic>
      </p:grpSp>
    </p:spTree>
    <p:extLst>
      <p:ext uri="{BB962C8B-B14F-4D97-AF65-F5344CB8AC3E}">
        <p14:creationId xmlns:p14="http://schemas.microsoft.com/office/powerpoint/2010/main" val="496775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944485-1A51-0FAD-B75B-BE598711E8CC}"/>
              </a:ext>
            </a:extLst>
          </p:cNvPr>
          <p:cNvSpPr txBox="1">
            <a:spLocks/>
          </p:cNvSpPr>
          <p:nvPr/>
        </p:nvSpPr>
        <p:spPr>
          <a:xfrm>
            <a:off x="266700" y="342900"/>
            <a:ext cx="11620500"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a:rPr>
              <a:t>RESULTS: Random Forest Accuracy Assessment</a:t>
            </a:r>
            <a:endParaRPr lang="en-US" sz="4000" b="1" dirty="0">
              <a:solidFill>
                <a:srgbClr val="67A478"/>
              </a:solidFill>
              <a:latin typeface="Century Gothic"/>
              <a:ea typeface="Calibri Light" panose="020F0302020204030204"/>
              <a:cs typeface="Calibri Light" panose="020F0302020204030204"/>
            </a:endParaRPr>
          </a:p>
        </p:txBody>
      </p:sp>
      <p:graphicFrame>
        <p:nvGraphicFramePr>
          <p:cNvPr id="35" name="Chart 34"/>
          <p:cNvGraphicFramePr>
            <a:graphicFrameLocks/>
          </p:cNvGraphicFramePr>
          <p:nvPr>
            <p:extLst>
              <p:ext uri="{D42A27DB-BD31-4B8C-83A1-F6EECF244321}">
                <p14:modId xmlns:p14="http://schemas.microsoft.com/office/powerpoint/2010/main" val="2566826963"/>
              </p:ext>
            </p:extLst>
          </p:nvPr>
        </p:nvGraphicFramePr>
        <p:xfrm>
          <a:off x="0" y="1460672"/>
          <a:ext cx="6146799" cy="4025728"/>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a:extLst>
              <a:ext uri="{FF2B5EF4-FFF2-40B4-BE49-F238E27FC236}">
                <a16:creationId xmlns:a16="http://schemas.microsoft.com/office/drawing/2014/main" id="{078822E5-5EBF-43C7-BF8F-84B91FA7F09C}"/>
              </a:ext>
            </a:extLst>
          </p:cNvPr>
          <p:cNvGrpSpPr/>
          <p:nvPr/>
        </p:nvGrpSpPr>
        <p:grpSpPr>
          <a:xfrm>
            <a:off x="6146799" y="1460672"/>
            <a:ext cx="6045201" cy="4025728"/>
            <a:chOff x="6146799" y="1460672"/>
            <a:chExt cx="6045201" cy="4025728"/>
          </a:xfrm>
        </p:grpSpPr>
        <p:graphicFrame>
          <p:nvGraphicFramePr>
            <p:cNvPr id="36" name="Chart 35"/>
            <p:cNvGraphicFramePr>
              <a:graphicFrameLocks/>
            </p:cNvGraphicFramePr>
            <p:nvPr>
              <p:extLst>
                <p:ext uri="{D42A27DB-BD31-4B8C-83A1-F6EECF244321}">
                  <p14:modId xmlns:p14="http://schemas.microsoft.com/office/powerpoint/2010/main" val="2826303369"/>
                </p:ext>
              </p:extLst>
            </p:nvPr>
          </p:nvGraphicFramePr>
          <p:xfrm>
            <a:off x="6146799" y="1460672"/>
            <a:ext cx="6045201" cy="4025728"/>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A112AE53-B853-4504-ADE1-77555C889322}"/>
                </a:ext>
              </a:extLst>
            </p:cNvPr>
            <p:cNvSpPr txBox="1"/>
            <p:nvPr/>
          </p:nvSpPr>
          <p:spPr>
            <a:xfrm>
              <a:off x="7148052" y="4430091"/>
              <a:ext cx="1097280" cy="307777"/>
            </a:xfrm>
            <a:prstGeom prst="rect">
              <a:avLst/>
            </a:prstGeom>
            <a:solidFill>
              <a:schemeClr val="bg1"/>
            </a:solid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Sentinel-2</a:t>
              </a:r>
            </a:p>
          </p:txBody>
        </p:sp>
      </p:grpSp>
    </p:spTree>
    <p:extLst>
      <p:ext uri="{BB962C8B-B14F-4D97-AF65-F5344CB8AC3E}">
        <p14:creationId xmlns:p14="http://schemas.microsoft.com/office/powerpoint/2010/main" val="2834202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944485-1A51-0FAD-B75B-BE598711E8CC}"/>
              </a:ext>
            </a:extLst>
          </p:cNvPr>
          <p:cNvSpPr txBox="1">
            <a:spLocks/>
          </p:cNvSpPr>
          <p:nvPr/>
        </p:nvSpPr>
        <p:spPr>
          <a:xfrm>
            <a:off x="266700" y="342900"/>
            <a:ext cx="11620500"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a:rPr>
              <a:t>RESULTS: Random Forest Accuracy Assessment</a:t>
            </a:r>
            <a:endParaRPr lang="en-US" sz="4000" b="1" dirty="0">
              <a:solidFill>
                <a:srgbClr val="67A478"/>
              </a:solidFill>
              <a:latin typeface="Century Gothic"/>
              <a:ea typeface="Calibri Light" panose="020F0302020204030204"/>
              <a:cs typeface="Calibri Light" panose="020F0302020204030204"/>
            </a:endParaRPr>
          </a:p>
        </p:txBody>
      </p:sp>
      <p:graphicFrame>
        <p:nvGraphicFramePr>
          <p:cNvPr id="6" name="Chart 5"/>
          <p:cNvGraphicFramePr>
            <a:graphicFrameLocks/>
          </p:cNvGraphicFramePr>
          <p:nvPr>
            <p:extLst>
              <p:ext uri="{D42A27DB-BD31-4B8C-83A1-F6EECF244321}">
                <p14:modId xmlns:p14="http://schemas.microsoft.com/office/powerpoint/2010/main" val="2978956077"/>
              </p:ext>
            </p:extLst>
          </p:nvPr>
        </p:nvGraphicFramePr>
        <p:xfrm>
          <a:off x="171450" y="1574800"/>
          <a:ext cx="5905500" cy="4165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520740778"/>
              </p:ext>
            </p:extLst>
          </p:nvPr>
        </p:nvGraphicFramePr>
        <p:xfrm>
          <a:off x="6076950" y="1574800"/>
          <a:ext cx="5905500" cy="4165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52192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925300"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a:rPr>
              <a:t>RESULTS: Vegetation Health Time Series Analysis</a:t>
            </a:r>
            <a:endParaRPr lang="en-US" dirty="0"/>
          </a:p>
        </p:txBody>
      </p:sp>
      <p:grpSp>
        <p:nvGrpSpPr>
          <p:cNvPr id="17" name="Group 16">
            <a:extLst>
              <a:ext uri="{FF2B5EF4-FFF2-40B4-BE49-F238E27FC236}">
                <a16:creationId xmlns:a16="http://schemas.microsoft.com/office/drawing/2014/main" id="{8101D6BD-7364-9785-C363-1A3049F57CCD}"/>
              </a:ext>
            </a:extLst>
          </p:cNvPr>
          <p:cNvGrpSpPr/>
          <p:nvPr/>
        </p:nvGrpSpPr>
        <p:grpSpPr>
          <a:xfrm>
            <a:off x="1721794" y="1449793"/>
            <a:ext cx="8618678" cy="4808860"/>
            <a:chOff x="477835" y="1061617"/>
            <a:chExt cx="8618678" cy="4808860"/>
          </a:xfrm>
        </p:grpSpPr>
        <p:pic>
          <p:nvPicPr>
            <p:cNvPr id="2" name="Picture 2" descr="Chart, line chart&#10;&#10;Description automatically generated">
              <a:extLst>
                <a:ext uri="{FF2B5EF4-FFF2-40B4-BE49-F238E27FC236}">
                  <a16:creationId xmlns:a16="http://schemas.microsoft.com/office/drawing/2014/main" id="{6B9E0493-A996-005E-3F56-252AAE7CB1DB}"/>
                </a:ext>
              </a:extLst>
            </p:cNvPr>
            <p:cNvPicPr>
              <a:picLocks noChangeAspect="1"/>
            </p:cNvPicPr>
            <p:nvPr/>
          </p:nvPicPr>
          <p:blipFill rotWithShape="1">
            <a:blip r:embed="rId3"/>
            <a:srcRect l="16807" t="18727" r="16729" b="18727"/>
            <a:stretch/>
          </p:blipFill>
          <p:spPr>
            <a:xfrm>
              <a:off x="1285491" y="1544815"/>
              <a:ext cx="7512900" cy="3622932"/>
            </a:xfrm>
            <a:prstGeom prst="rect">
              <a:avLst/>
            </a:prstGeom>
          </p:spPr>
        </p:pic>
        <p:sp>
          <p:nvSpPr>
            <p:cNvPr id="3" name="TextBox 2">
              <a:extLst>
                <a:ext uri="{FF2B5EF4-FFF2-40B4-BE49-F238E27FC236}">
                  <a16:creationId xmlns:a16="http://schemas.microsoft.com/office/drawing/2014/main" id="{AB31FCAA-8D33-0F41-7267-B6BA0702725A}"/>
                </a:ext>
              </a:extLst>
            </p:cNvPr>
            <p:cNvSpPr txBox="1"/>
            <p:nvPr/>
          </p:nvSpPr>
          <p:spPr>
            <a:xfrm>
              <a:off x="853316" y="1429839"/>
              <a:ext cx="500358" cy="3954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0.20</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0.18</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0.16</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0.14</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0.12</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0.10</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0.08</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0.06</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0.04</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0.02</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0.00</a:t>
              </a:r>
            </a:p>
          </p:txBody>
        </p:sp>
        <p:sp>
          <p:nvSpPr>
            <p:cNvPr id="4" name="TextBox 3">
              <a:extLst>
                <a:ext uri="{FF2B5EF4-FFF2-40B4-BE49-F238E27FC236}">
                  <a16:creationId xmlns:a16="http://schemas.microsoft.com/office/drawing/2014/main" id="{60810015-367E-B0A3-3E8E-584C07AF099B}"/>
                </a:ext>
              </a:extLst>
            </p:cNvPr>
            <p:cNvSpPr txBox="1"/>
            <p:nvPr/>
          </p:nvSpPr>
          <p:spPr>
            <a:xfrm>
              <a:off x="2121572" y="1061617"/>
              <a:ext cx="635390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cs typeface="Calibri"/>
                </a:rPr>
                <a:t>Landsat 5 &amp; 8 Median Time Series (1986–2022) </a:t>
              </a:r>
            </a:p>
          </p:txBody>
        </p:sp>
        <p:sp>
          <p:nvSpPr>
            <p:cNvPr id="5" name="TextBox 4">
              <a:extLst>
                <a:ext uri="{FF2B5EF4-FFF2-40B4-BE49-F238E27FC236}">
                  <a16:creationId xmlns:a16="http://schemas.microsoft.com/office/drawing/2014/main" id="{81627578-F95E-B860-90D7-4DAFD6592478}"/>
                </a:ext>
              </a:extLst>
            </p:cNvPr>
            <p:cNvSpPr txBox="1"/>
            <p:nvPr/>
          </p:nvSpPr>
          <p:spPr>
            <a:xfrm>
              <a:off x="4728976" y="5501145"/>
              <a:ext cx="8141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Year</a:t>
              </a:r>
            </a:p>
          </p:txBody>
        </p:sp>
        <p:sp>
          <p:nvSpPr>
            <p:cNvPr id="6" name="TextBox 5">
              <a:extLst>
                <a:ext uri="{FF2B5EF4-FFF2-40B4-BE49-F238E27FC236}">
                  <a16:creationId xmlns:a16="http://schemas.microsoft.com/office/drawing/2014/main" id="{6952ED6D-B034-522D-9ADC-F9D6D66F6AF0}"/>
                </a:ext>
              </a:extLst>
            </p:cNvPr>
            <p:cNvSpPr txBox="1"/>
            <p:nvPr/>
          </p:nvSpPr>
          <p:spPr>
            <a:xfrm rot="16200000">
              <a:off x="-491411" y="3114080"/>
              <a:ext cx="23078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Median MSAVI-2</a:t>
              </a:r>
            </a:p>
          </p:txBody>
        </p:sp>
        <p:sp>
          <p:nvSpPr>
            <p:cNvPr id="8" name="TextBox 7">
              <a:extLst>
                <a:ext uri="{FF2B5EF4-FFF2-40B4-BE49-F238E27FC236}">
                  <a16:creationId xmlns:a16="http://schemas.microsoft.com/office/drawing/2014/main" id="{62DED688-65F8-A1B2-FA55-0E2C9016361C}"/>
                </a:ext>
              </a:extLst>
            </p:cNvPr>
            <p:cNvSpPr txBox="1"/>
            <p:nvPr/>
          </p:nvSpPr>
          <p:spPr>
            <a:xfrm>
              <a:off x="1353675" y="5166461"/>
              <a:ext cx="7742838" cy="2836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1988  1990  1992  1994  1996  1998  2000  2002  2004  2006  2008  2010  2012  2014  2016  2018  2020  2022</a:t>
              </a:r>
            </a:p>
          </p:txBody>
        </p:sp>
        <p:sp>
          <p:nvSpPr>
            <p:cNvPr id="11" name="Oval 10">
              <a:extLst>
                <a:ext uri="{FF2B5EF4-FFF2-40B4-BE49-F238E27FC236}">
                  <a16:creationId xmlns:a16="http://schemas.microsoft.com/office/drawing/2014/main" id="{371A206A-9F8B-DF7F-8AB0-27454260E0B0}"/>
                </a:ext>
              </a:extLst>
            </p:cNvPr>
            <p:cNvSpPr/>
            <p:nvPr/>
          </p:nvSpPr>
          <p:spPr>
            <a:xfrm>
              <a:off x="1635504" y="3575319"/>
              <a:ext cx="184726" cy="176259"/>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C974098-1EF8-A30F-D67A-40B4661B4E71}"/>
                </a:ext>
              </a:extLst>
            </p:cNvPr>
            <p:cNvSpPr/>
            <p:nvPr/>
          </p:nvSpPr>
          <p:spPr>
            <a:xfrm>
              <a:off x="6396078" y="3817773"/>
              <a:ext cx="184726" cy="176259"/>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E040C899-7498-FEE2-2742-1BC686E970E3}"/>
                </a:ext>
              </a:extLst>
            </p:cNvPr>
            <p:cNvCxnSpPr/>
            <p:nvPr/>
          </p:nvCxnSpPr>
          <p:spPr>
            <a:xfrm>
              <a:off x="1782618" y="3741496"/>
              <a:ext cx="529550" cy="137006"/>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FA72294-E311-DC22-A6D1-9A80F7861458}"/>
                </a:ext>
              </a:extLst>
            </p:cNvPr>
            <p:cNvCxnSpPr>
              <a:cxnSpLocks/>
            </p:cNvCxnSpPr>
            <p:nvPr/>
          </p:nvCxnSpPr>
          <p:spPr>
            <a:xfrm>
              <a:off x="6543193" y="3976253"/>
              <a:ext cx="529550" cy="137006"/>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A7912F68-DCD8-2D33-A28C-737574C32D9F}"/>
                </a:ext>
              </a:extLst>
            </p:cNvPr>
            <p:cNvSpPr/>
            <p:nvPr/>
          </p:nvSpPr>
          <p:spPr>
            <a:xfrm>
              <a:off x="2316788" y="3774683"/>
              <a:ext cx="1134283" cy="316821"/>
            </a:xfrm>
            <a:prstGeom prst="roundRect">
              <a:avLst/>
            </a:prstGeom>
            <a:solidFill>
              <a:srgbClr val="67A478"/>
            </a:solid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latin typeface="Century Gothic"/>
                  <a:cs typeface="Calibri"/>
                </a:rPr>
                <a:t>Peak Fire</a:t>
              </a:r>
            </a:p>
          </p:txBody>
        </p:sp>
        <p:sp>
          <p:nvSpPr>
            <p:cNvPr id="16" name="Rectangle: Rounded Corners 15">
              <a:extLst>
                <a:ext uri="{FF2B5EF4-FFF2-40B4-BE49-F238E27FC236}">
                  <a16:creationId xmlns:a16="http://schemas.microsoft.com/office/drawing/2014/main" id="{D2D98176-5439-FDAE-F2A3-940A1BCC97C1}"/>
                </a:ext>
              </a:extLst>
            </p:cNvPr>
            <p:cNvSpPr/>
            <p:nvPr/>
          </p:nvSpPr>
          <p:spPr>
            <a:xfrm>
              <a:off x="7077363" y="4034680"/>
              <a:ext cx="1497740" cy="301314"/>
            </a:xfrm>
            <a:prstGeom prst="roundRect">
              <a:avLst/>
            </a:prstGeom>
            <a:solidFill>
              <a:srgbClr val="67A478"/>
            </a:solid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latin typeface="Century Gothic"/>
                  <a:cs typeface="Calibri"/>
                </a:rPr>
                <a:t>Horseshoe Fire </a:t>
              </a:r>
              <a:endParaRPr lang="en-US" sz="1200" dirty="0">
                <a:latin typeface="Century Gothic"/>
              </a:endParaRPr>
            </a:p>
          </p:txBody>
        </p:sp>
      </p:grpSp>
      <p:sp>
        <p:nvSpPr>
          <p:cNvPr id="18" name="Oval 17">
            <a:extLst>
              <a:ext uri="{FF2B5EF4-FFF2-40B4-BE49-F238E27FC236}">
                <a16:creationId xmlns:a16="http://schemas.microsoft.com/office/drawing/2014/main" id="{49914CB3-5325-912D-9F34-D24A06B0BCC7}"/>
              </a:ext>
            </a:extLst>
          </p:cNvPr>
          <p:cNvSpPr/>
          <p:nvPr/>
        </p:nvSpPr>
        <p:spPr>
          <a:xfrm>
            <a:off x="8883696" y="3050719"/>
            <a:ext cx="184726" cy="176259"/>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2F198C31-817F-17CC-4B10-B71F61AE881D}"/>
              </a:ext>
            </a:extLst>
          </p:cNvPr>
          <p:cNvCxnSpPr>
            <a:cxnSpLocks/>
          </p:cNvCxnSpPr>
          <p:nvPr/>
        </p:nvCxnSpPr>
        <p:spPr>
          <a:xfrm>
            <a:off x="9049626" y="3185680"/>
            <a:ext cx="172069" cy="395708"/>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5754A150-A8A5-F0C9-6B00-37A72C0C4F8E}"/>
              </a:ext>
            </a:extLst>
          </p:cNvPr>
          <p:cNvSpPr/>
          <p:nvPr/>
        </p:nvSpPr>
        <p:spPr>
          <a:xfrm>
            <a:off x="8708907" y="3554553"/>
            <a:ext cx="1168481" cy="320128"/>
          </a:xfrm>
          <a:prstGeom prst="roundRect">
            <a:avLst/>
          </a:prstGeom>
          <a:solidFill>
            <a:srgbClr val="67A478"/>
          </a:solid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latin typeface="Century Gothic"/>
                <a:cs typeface="Calibri"/>
              </a:rPr>
              <a:t>Border Wall Construction</a:t>
            </a:r>
          </a:p>
        </p:txBody>
      </p:sp>
      <p:sp>
        <p:nvSpPr>
          <p:cNvPr id="9" name="Rectangle 8"/>
          <p:cNvSpPr/>
          <p:nvPr/>
        </p:nvSpPr>
        <p:spPr>
          <a:xfrm>
            <a:off x="1587120" y="1360081"/>
            <a:ext cx="8618679" cy="502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1863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380BB03A-964F-4E1C-A0EA-95B4712B56B5}"/>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F0302020204030204"/>
              </a:rPr>
              <a:t>CONCLUSIONS</a:t>
            </a:r>
          </a:p>
        </p:txBody>
      </p:sp>
      <p:sp>
        <p:nvSpPr>
          <p:cNvPr id="3" name="Rectangle 2">
            <a:extLst>
              <a:ext uri="{FF2B5EF4-FFF2-40B4-BE49-F238E27FC236}">
                <a16:creationId xmlns:a16="http://schemas.microsoft.com/office/drawing/2014/main" id="{E796EC81-1C7E-47AB-A172-A8AE770FC691}"/>
              </a:ext>
            </a:extLst>
          </p:cNvPr>
          <p:cNvSpPr/>
          <p:nvPr/>
        </p:nvSpPr>
        <p:spPr>
          <a:xfrm>
            <a:off x="266700" y="1170901"/>
            <a:ext cx="7903906" cy="5324535"/>
          </a:xfrm>
          <a:prstGeom prst="rect">
            <a:avLst/>
          </a:prstGeom>
        </p:spPr>
        <p:txBody>
          <a:bodyPr wrap="square">
            <a:spAutoFit/>
          </a:bodyPr>
          <a:lstStyle/>
          <a:p>
            <a:pPr marL="342900" indent="-342900">
              <a:spcAft>
                <a:spcPts val="600"/>
              </a:spcAft>
              <a:buClr>
                <a:srgbClr val="67A478"/>
              </a:buClr>
              <a:buFont typeface="Arial" panose="020B0604020202020204" pitchFamily="34" charset="0"/>
              <a:buChar char="•"/>
            </a:pPr>
            <a:r>
              <a:rPr lang="en-US" sz="2000" b="1" dirty="0">
                <a:solidFill>
                  <a:schemeClr val="accent2">
                    <a:lumMod val="50000"/>
                  </a:schemeClr>
                </a:solidFill>
                <a:latin typeface="Century Gothic" panose="020B0502020202020204" pitchFamily="34" charset="0"/>
                <a:cs typeface="Calibri"/>
              </a:rPr>
              <a:t>Principal component analysis </a:t>
            </a:r>
            <a:r>
              <a:rPr lang="en-US" sz="2000" dirty="0">
                <a:solidFill>
                  <a:schemeClr val="tx1">
                    <a:lumMod val="75000"/>
                    <a:lumOff val="25000"/>
                  </a:schemeClr>
                </a:solidFill>
                <a:latin typeface="Century Gothic" panose="020B0502020202020204" pitchFamily="34" charset="0"/>
              </a:rPr>
              <a:t>effectively reduced the necessary number of inputs for machine learning algorithms</a:t>
            </a:r>
          </a:p>
          <a:p>
            <a:pPr marL="342900" indent="-342900">
              <a:spcAft>
                <a:spcPts val="600"/>
              </a:spcAft>
              <a:buClr>
                <a:srgbClr val="67A478"/>
              </a:buClr>
              <a:buFont typeface="Arial" panose="020B0604020202020204" pitchFamily="34" charset="0"/>
              <a:buChar char="•"/>
            </a:pPr>
            <a:endParaRPr lang="en-US" sz="2000" dirty="0">
              <a:solidFill>
                <a:schemeClr val="tx1">
                  <a:lumMod val="75000"/>
                  <a:lumOff val="25000"/>
                </a:schemeClr>
              </a:solidFill>
              <a:latin typeface="Century Gothic" panose="020B0502020202020204" pitchFamily="34" charset="0"/>
            </a:endParaRPr>
          </a:p>
          <a:p>
            <a:pPr marL="342900" indent="-342900">
              <a:spcAft>
                <a:spcPts val="600"/>
              </a:spcAft>
              <a:buClr>
                <a:srgbClr val="67A478"/>
              </a:buClr>
              <a:buFont typeface="Arial" panose="020B0604020202020204" pitchFamily="34" charset="0"/>
              <a:buChar char="•"/>
            </a:pPr>
            <a:r>
              <a:rPr lang="en-US" sz="2000" b="1" dirty="0">
                <a:solidFill>
                  <a:srgbClr val="E0CAA4"/>
                </a:solidFill>
                <a:latin typeface="Century Gothic" panose="020B0502020202020204" pitchFamily="34" charset="0"/>
                <a:ea typeface="+mn-lt"/>
                <a:cs typeface="+mn-lt"/>
              </a:rPr>
              <a:t>Random forest </a:t>
            </a:r>
            <a:r>
              <a:rPr lang="en-US" sz="2000" dirty="0">
                <a:solidFill>
                  <a:schemeClr val="tx1">
                    <a:lumMod val="75000"/>
                    <a:lumOff val="25000"/>
                  </a:schemeClr>
                </a:solidFill>
                <a:latin typeface="Century Gothic" panose="020B0502020202020204" pitchFamily="34" charset="0"/>
              </a:rPr>
              <a:t>proved to be a useful method of invasive species detection, especially at a 4-class level with Sentinel and Landsat</a:t>
            </a:r>
            <a:br>
              <a:rPr lang="en-US" sz="2000" dirty="0">
                <a:solidFill>
                  <a:schemeClr val="tx1">
                    <a:lumMod val="75000"/>
                    <a:lumOff val="25000"/>
                  </a:schemeClr>
                </a:solidFill>
                <a:latin typeface="Century Gothic" panose="020B0502020202020204" pitchFamily="34" charset="0"/>
              </a:rPr>
            </a:br>
            <a:endParaRPr lang="en-US" sz="2000" dirty="0">
              <a:solidFill>
                <a:schemeClr val="tx1">
                  <a:lumMod val="75000"/>
                  <a:lumOff val="25000"/>
                </a:schemeClr>
              </a:solidFill>
              <a:latin typeface="Century Gothic" panose="020B0502020202020204" pitchFamily="34" charset="0"/>
            </a:endParaRPr>
          </a:p>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rPr>
              <a:t>Steep drops in </a:t>
            </a:r>
            <a:r>
              <a:rPr lang="en-US" sz="2000" b="1" dirty="0">
                <a:solidFill>
                  <a:schemeClr val="accent2">
                    <a:lumMod val="75000"/>
                  </a:schemeClr>
                </a:solidFill>
                <a:latin typeface="Century Gothic" panose="020B0502020202020204" pitchFamily="34" charset="0"/>
                <a:cs typeface="Calibri"/>
              </a:rPr>
              <a:t>vegetation health</a:t>
            </a:r>
            <a:r>
              <a:rPr lang="en-US" sz="2000" dirty="0">
                <a:solidFill>
                  <a:schemeClr val="tx1">
                    <a:lumMod val="75000"/>
                    <a:lumOff val="25000"/>
                  </a:schemeClr>
                </a:solidFill>
                <a:latin typeface="Century Gothic" panose="020B0502020202020204" pitchFamily="34" charset="0"/>
              </a:rPr>
              <a:t> occurred corresponding to disturbance events like wildfire and border wall construction</a:t>
            </a:r>
            <a:br>
              <a:rPr lang="en-US" sz="2000" dirty="0">
                <a:solidFill>
                  <a:schemeClr val="tx1">
                    <a:lumMod val="75000"/>
                    <a:lumOff val="25000"/>
                  </a:schemeClr>
                </a:solidFill>
                <a:latin typeface="Century Gothic" panose="020B0502020202020204" pitchFamily="34" charset="0"/>
              </a:rPr>
            </a:br>
            <a:endParaRPr lang="en-US" sz="2000" dirty="0">
              <a:solidFill>
                <a:schemeClr val="tx1">
                  <a:lumMod val="75000"/>
                  <a:lumOff val="25000"/>
                </a:schemeClr>
              </a:solidFill>
              <a:latin typeface="Century Gothic" panose="020B0502020202020204" pitchFamily="34" charset="0"/>
            </a:endParaRPr>
          </a:p>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rPr>
              <a:t>We created a solid </a:t>
            </a:r>
            <a:r>
              <a:rPr lang="en-US" sz="2000" b="1" dirty="0">
                <a:solidFill>
                  <a:schemeClr val="tx2">
                    <a:lumMod val="60000"/>
                    <a:lumOff val="40000"/>
                  </a:schemeClr>
                </a:solidFill>
                <a:latin typeface="Century Gothic" panose="020B0502020202020204" pitchFamily="34" charset="0"/>
                <a:cs typeface="Calibri"/>
              </a:rPr>
              <a:t>foundation</a:t>
            </a:r>
            <a:r>
              <a:rPr lang="en-US" sz="2000" dirty="0">
                <a:solidFill>
                  <a:schemeClr val="tx1">
                    <a:lumMod val="75000"/>
                    <a:lumOff val="25000"/>
                  </a:schemeClr>
                </a:solidFill>
                <a:latin typeface="Century Gothic" panose="020B0502020202020204" pitchFamily="34" charset="0"/>
              </a:rPr>
              <a:t> for the NPS at Coronado National Memorial to integrate remotely sensed data into vegetation mapping and provided them with suggestions for improving the accuracy and usefulness of these tools moving forward</a:t>
            </a:r>
          </a:p>
        </p:txBody>
      </p:sp>
      <p:pic>
        <p:nvPicPr>
          <p:cNvPr id="4098" name="Picture 2" descr="https://www.nps.gov/npgallery/GetAsset/670759F9-155D-451F-6756B182AE1D2943/proxy/hi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6320" y="1141342"/>
            <a:ext cx="3329611" cy="49944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03EE22-7F91-9B30-4D88-B04B33D07E7F}"/>
              </a:ext>
            </a:extLst>
          </p:cNvPr>
          <p:cNvSpPr txBox="1"/>
          <p:nvPr/>
        </p:nvSpPr>
        <p:spPr>
          <a:xfrm>
            <a:off x="9182100" y="6231272"/>
            <a:ext cx="2743200" cy="317500"/>
          </a:xfrm>
          <a:prstGeom prst="rect">
            <a:avLst/>
          </a:prstGeom>
        </p:spPr>
        <p:txBody>
          <a:bodyPr lIns="91440" tIns="45720" rIns="91440" bIns="45720" anchor="t">
            <a:normAutofit fontScale="47500" lnSpcReduction="20000"/>
          </a:bodyPr>
          <a:lstStyle/>
          <a:p>
            <a:pPr algn="r"/>
            <a:r>
              <a:rPr lang="en-US" dirty="0">
                <a:solidFill>
                  <a:schemeClr val="tx1">
                    <a:lumMod val="75000"/>
                    <a:lumOff val="25000"/>
                  </a:schemeClr>
                </a:solidFill>
                <a:latin typeface="Century Gothic" panose="020B0502020202020204" pitchFamily="34" charset="0"/>
              </a:rPr>
              <a:t>Photo credit: National Park Service,</a:t>
            </a:r>
          </a:p>
          <a:p>
            <a:pPr algn="r"/>
            <a:r>
              <a:rPr lang="en-US" dirty="0">
                <a:solidFill>
                  <a:schemeClr val="tx1">
                    <a:lumMod val="75000"/>
                    <a:lumOff val="25000"/>
                  </a:schemeClr>
                </a:solidFill>
                <a:latin typeface="Century Gothic" panose="020B0502020202020204" pitchFamily="34" charset="0"/>
              </a:rPr>
              <a:t> Coronado National Memorial</a:t>
            </a:r>
          </a:p>
        </p:txBody>
      </p:sp>
    </p:spTree>
    <p:extLst>
      <p:ext uri="{BB962C8B-B14F-4D97-AF65-F5344CB8AC3E}">
        <p14:creationId xmlns:p14="http://schemas.microsoft.com/office/powerpoint/2010/main" val="4078485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4CC6A-2618-4034-BACA-9AA3CD435DF1}"/>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F0302020204030204"/>
              </a:rPr>
              <a:t>LIMITATIONS </a:t>
            </a:r>
          </a:p>
        </p:txBody>
      </p:sp>
      <p:sp>
        <p:nvSpPr>
          <p:cNvPr id="6" name="TextBox 5">
            <a:extLst>
              <a:ext uri="{FF2B5EF4-FFF2-40B4-BE49-F238E27FC236}">
                <a16:creationId xmlns:a16="http://schemas.microsoft.com/office/drawing/2014/main" id="{8D410008-91FE-46C3-4BA6-19BCA28A68B3}"/>
              </a:ext>
            </a:extLst>
          </p:cNvPr>
          <p:cNvSpPr txBox="1"/>
          <p:nvPr/>
        </p:nvSpPr>
        <p:spPr>
          <a:xfrm>
            <a:off x="493582" y="1215132"/>
            <a:ext cx="438321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67A478"/>
              </a:buClr>
              <a:buFont typeface="Arial" panose="020B0604020202020204" pitchFamily="34" charset="0"/>
              <a:buChar char="•"/>
            </a:pPr>
            <a:r>
              <a:rPr lang="en-US" sz="2000" b="1" dirty="0">
                <a:solidFill>
                  <a:schemeClr val="accent2">
                    <a:lumMod val="50000"/>
                  </a:schemeClr>
                </a:solidFill>
                <a:latin typeface="Century Gothic" panose="020B0502020202020204" pitchFamily="34" charset="0"/>
                <a:cs typeface="Calibri"/>
              </a:rPr>
              <a:t>Temporal inconsistency</a:t>
            </a:r>
            <a:r>
              <a:rPr lang="en-US" sz="2000" dirty="0">
                <a:solidFill>
                  <a:schemeClr val="tx1">
                    <a:lumMod val="75000"/>
                    <a:lumOff val="25000"/>
                  </a:schemeClr>
                </a:solidFill>
                <a:latin typeface="Century Gothic" panose="020B0502020202020204" pitchFamily="34" charset="0"/>
                <a:cs typeface="Calibri"/>
              </a:rPr>
              <a:t> across datasets</a:t>
            </a:r>
            <a:br>
              <a:rPr lang="en-US" sz="2000" dirty="0">
                <a:solidFill>
                  <a:schemeClr val="tx1">
                    <a:lumMod val="75000"/>
                    <a:lumOff val="25000"/>
                  </a:schemeClr>
                </a:solidFill>
                <a:latin typeface="Century Gothic" panose="020B0502020202020204" pitchFamily="34" charset="0"/>
                <a:cs typeface="Calibri"/>
              </a:rPr>
            </a:br>
            <a:endParaRPr lang="en-US" sz="2000" dirty="0">
              <a:latin typeface="Century Gothic" panose="020B0502020202020204" pitchFamily="34" charset="0"/>
              <a:cs typeface="Calibri"/>
            </a:endParaRPr>
          </a:p>
          <a:p>
            <a:pPr marL="285750" indent="-285750">
              <a:buClr>
                <a:srgbClr val="67A478"/>
              </a:buClr>
              <a:buFont typeface="Arial" panose="020B0604020202020204" pitchFamily="34" charset="0"/>
              <a:buChar char="•"/>
            </a:pPr>
            <a:r>
              <a:rPr lang="en-US" sz="2000" b="1" dirty="0">
                <a:solidFill>
                  <a:srgbClr val="E0CAA4"/>
                </a:solidFill>
                <a:latin typeface="Century Gothic" panose="020B0502020202020204" pitchFamily="34" charset="0"/>
                <a:ea typeface="+mn-lt"/>
                <a:cs typeface="+mn-lt"/>
              </a:rPr>
              <a:t>Limited</a:t>
            </a:r>
            <a:r>
              <a:rPr lang="en-US" sz="2000" dirty="0">
                <a:solidFill>
                  <a:schemeClr val="tx1">
                    <a:lumMod val="75000"/>
                    <a:lumOff val="25000"/>
                  </a:schemeClr>
                </a:solidFill>
                <a:latin typeface="Century Gothic" panose="020B0502020202020204" pitchFamily="34" charset="0"/>
                <a:ea typeface="+mn-lt"/>
                <a:cs typeface="+mn-lt"/>
              </a:rPr>
              <a:t> ground truth data for current and historical classification</a:t>
            </a:r>
          </a:p>
          <a:p>
            <a:pPr marL="285750" indent="-285750">
              <a:buClr>
                <a:srgbClr val="67A478"/>
              </a:buClr>
              <a:buFont typeface="Arial" panose="020B0604020202020204" pitchFamily="34" charset="0"/>
              <a:buChar char="•"/>
            </a:pPr>
            <a:endParaRPr lang="en-US" sz="2000" dirty="0">
              <a:solidFill>
                <a:schemeClr val="tx1">
                  <a:lumMod val="75000"/>
                  <a:lumOff val="25000"/>
                </a:schemeClr>
              </a:solidFill>
              <a:latin typeface="Century Gothic" panose="020B0502020202020204" pitchFamily="34" charset="0"/>
              <a:cs typeface="Calibri"/>
            </a:endParaRPr>
          </a:p>
          <a:p>
            <a:pPr marL="285750" indent="-285750">
              <a:buClr>
                <a:srgbClr val="67A478"/>
              </a:buClr>
              <a:buFont typeface="Arial" panose="020B0604020202020204" pitchFamily="34" charset="0"/>
              <a:buChar char="•"/>
            </a:pPr>
            <a:r>
              <a:rPr lang="en-US" sz="2000" b="1" dirty="0">
                <a:solidFill>
                  <a:schemeClr val="accent2">
                    <a:lumMod val="75000"/>
                  </a:schemeClr>
                </a:solidFill>
                <a:latin typeface="Century Gothic" panose="020B0502020202020204" pitchFamily="34" charset="0"/>
                <a:cs typeface="Calibri"/>
              </a:rPr>
              <a:t>Insufficient</a:t>
            </a:r>
            <a:r>
              <a:rPr lang="en-US" sz="2000" dirty="0">
                <a:solidFill>
                  <a:schemeClr val="accent2">
                    <a:lumMod val="75000"/>
                  </a:schemeClr>
                </a:solidFill>
                <a:latin typeface="Century Gothic" panose="020B0502020202020204" pitchFamily="34" charset="0"/>
                <a:cs typeface="Calibri"/>
              </a:rPr>
              <a:t> </a:t>
            </a:r>
            <a:r>
              <a:rPr lang="en-US" sz="2000" dirty="0">
                <a:solidFill>
                  <a:schemeClr val="tx1">
                    <a:lumMod val="75000"/>
                    <a:lumOff val="25000"/>
                  </a:schemeClr>
                </a:solidFill>
                <a:latin typeface="Century Gothic" panose="020B0502020202020204" pitchFamily="34" charset="0"/>
                <a:cs typeface="Calibri"/>
              </a:rPr>
              <a:t>time for all desired analysis</a:t>
            </a:r>
          </a:p>
          <a:p>
            <a:pPr marL="285750" indent="-285750">
              <a:buClr>
                <a:srgbClr val="67A478"/>
              </a:buClr>
              <a:buFont typeface="Arial" panose="020B0604020202020204" pitchFamily="34" charset="0"/>
              <a:buChar char="•"/>
            </a:pPr>
            <a:endParaRPr lang="en-US" sz="2000" dirty="0">
              <a:solidFill>
                <a:srgbClr val="404040"/>
              </a:solidFill>
              <a:latin typeface="Century Gothic" panose="020B0502020202020204" pitchFamily="34" charset="0"/>
              <a:cs typeface="Calibri"/>
            </a:endParaRPr>
          </a:p>
          <a:p>
            <a:pPr marL="285750" indent="-285750">
              <a:buClr>
                <a:srgbClr val="67A478"/>
              </a:buClr>
              <a:buFont typeface="Arial" panose="020B0604020202020204" pitchFamily="34" charset="0"/>
              <a:buChar char="•"/>
            </a:pPr>
            <a:r>
              <a:rPr lang="en-US" sz="2000" b="1" dirty="0">
                <a:solidFill>
                  <a:schemeClr val="tx2">
                    <a:lumMod val="60000"/>
                    <a:lumOff val="40000"/>
                  </a:schemeClr>
                </a:solidFill>
                <a:latin typeface="Century Gothic" panose="020B0502020202020204" pitchFamily="34" charset="0"/>
                <a:cs typeface="Calibri"/>
              </a:rPr>
              <a:t>Coarse spatial resolution </a:t>
            </a:r>
            <a:r>
              <a:rPr lang="en-US" sz="2000" dirty="0">
                <a:solidFill>
                  <a:schemeClr val="tx1">
                    <a:lumMod val="75000"/>
                    <a:lumOff val="25000"/>
                  </a:schemeClr>
                </a:solidFill>
                <a:latin typeface="Century Gothic" panose="020B0502020202020204" pitchFamily="34" charset="0"/>
                <a:cs typeface="Calibri"/>
              </a:rPr>
              <a:t>for historical classification</a:t>
            </a:r>
            <a:endParaRPr lang="en-US" sz="2000" b="1" dirty="0">
              <a:solidFill>
                <a:schemeClr val="tx1">
                  <a:lumMod val="75000"/>
                  <a:lumOff val="25000"/>
                </a:schemeClr>
              </a:solidFill>
              <a:latin typeface="Century Gothic" panose="020B0502020202020204" pitchFamily="34" charset="0"/>
              <a:cs typeface="Calibri"/>
            </a:endParaRPr>
          </a:p>
          <a:p>
            <a:pPr marL="285750" indent="-285750">
              <a:buClr>
                <a:srgbClr val="67A478"/>
              </a:buClr>
              <a:buFont typeface="Arial" panose="020B0604020202020204" pitchFamily="34" charset="0"/>
              <a:buChar char="•"/>
            </a:pPr>
            <a:endParaRPr lang="en-US" sz="2000" dirty="0">
              <a:latin typeface="Century Gothic" panose="020B0502020202020204" pitchFamily="34" charset="0"/>
              <a:cs typeface="Calibri"/>
            </a:endParaRPr>
          </a:p>
          <a:p>
            <a:pPr marL="285750" indent="-285750">
              <a:buClr>
                <a:srgbClr val="67A478"/>
              </a:buClr>
              <a:buFont typeface="Arial" panose="020B0604020202020204" pitchFamily="34" charset="0"/>
              <a:buChar char="•"/>
            </a:pPr>
            <a:endParaRPr lang="en-US" sz="2000" dirty="0">
              <a:latin typeface="Century Gothic" panose="020B0502020202020204" pitchFamily="34" charset="0"/>
              <a:cs typeface="Calibri"/>
            </a:endParaRPr>
          </a:p>
        </p:txBody>
      </p:sp>
      <p:sp>
        <p:nvSpPr>
          <p:cNvPr id="4" name="TextBox 3">
            <a:extLst>
              <a:ext uri="{FF2B5EF4-FFF2-40B4-BE49-F238E27FC236}">
                <a16:creationId xmlns:a16="http://schemas.microsoft.com/office/drawing/2014/main" id="{6403EE22-7F91-9B30-4D88-B04B33D07E7F}"/>
              </a:ext>
            </a:extLst>
          </p:cNvPr>
          <p:cNvSpPr txBox="1"/>
          <p:nvPr/>
        </p:nvSpPr>
        <p:spPr>
          <a:xfrm>
            <a:off x="8360188" y="5785689"/>
            <a:ext cx="2743200" cy="317500"/>
          </a:xfrm>
          <a:prstGeom prst="rect">
            <a:avLst/>
          </a:prstGeom>
        </p:spPr>
        <p:txBody>
          <a:bodyPr lIns="91440" tIns="45720" rIns="91440" bIns="45720" anchor="t">
            <a:normAutofit fontScale="47500" lnSpcReduction="20000"/>
          </a:bodyPr>
          <a:lstStyle/>
          <a:p>
            <a:pPr algn="r"/>
            <a:r>
              <a:rPr lang="en-US" dirty="0">
                <a:solidFill>
                  <a:schemeClr val="tx1">
                    <a:lumMod val="75000"/>
                    <a:lumOff val="25000"/>
                  </a:schemeClr>
                </a:solidFill>
                <a:latin typeface="Century Gothic" panose="020B0502020202020204" pitchFamily="34" charset="0"/>
              </a:rPr>
              <a:t>Photo credit: National Park Service,</a:t>
            </a:r>
          </a:p>
          <a:p>
            <a:pPr algn="r"/>
            <a:r>
              <a:rPr lang="en-US" dirty="0">
                <a:solidFill>
                  <a:schemeClr val="tx1">
                    <a:lumMod val="75000"/>
                    <a:lumOff val="25000"/>
                  </a:schemeClr>
                </a:solidFill>
                <a:latin typeface="Century Gothic" panose="020B0502020202020204" pitchFamily="34" charset="0"/>
              </a:rPr>
              <a:t> Coronado National Memorial</a:t>
            </a:r>
          </a:p>
        </p:txBody>
      </p:sp>
      <p:pic>
        <p:nvPicPr>
          <p:cNvPr id="2052" name="Picture 4" descr="https://www.nps.gov/npgallery/GetAsset/9793959C-1DD8-B71B-0BDC4B46329B7B63/proxy/hi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636" y="1193097"/>
            <a:ext cx="5596752" cy="44718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699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4CC6A-2618-4034-BACA-9AA3CD435DF1}"/>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F0302020204030204"/>
              </a:rPr>
              <a:t>STUDY AREA</a:t>
            </a:r>
            <a:endParaRPr lang="en-US" dirty="0"/>
          </a:p>
        </p:txBody>
      </p:sp>
      <p:sp>
        <p:nvSpPr>
          <p:cNvPr id="8" name="Text Placeholder 3">
            <a:extLst>
              <a:ext uri="{FF2B5EF4-FFF2-40B4-BE49-F238E27FC236}">
                <a16:creationId xmlns:a16="http://schemas.microsoft.com/office/drawing/2014/main" id="{836F84E0-951A-4946-80AA-536954741872}"/>
              </a:ext>
            </a:extLst>
          </p:cNvPr>
          <p:cNvSpPr txBox="1">
            <a:spLocks/>
          </p:cNvSpPr>
          <p:nvPr/>
        </p:nvSpPr>
        <p:spPr>
          <a:xfrm>
            <a:off x="767028" y="1106300"/>
            <a:ext cx="4561877"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67A478"/>
              </a:buClr>
              <a:buNone/>
            </a:pPr>
            <a:r>
              <a:rPr lang="en-US" b="1" dirty="0">
                <a:solidFill>
                  <a:schemeClr val="tx1">
                    <a:lumMod val="75000"/>
                    <a:lumOff val="25000"/>
                  </a:schemeClr>
                </a:solidFill>
                <a:latin typeface="Century Gothic" panose="020F0302020204030204"/>
              </a:rPr>
              <a:t>Location</a:t>
            </a:r>
            <a:endParaRPr lang="en-US" dirty="0">
              <a:solidFill>
                <a:schemeClr val="tx1">
                  <a:lumMod val="75000"/>
                  <a:lumOff val="25000"/>
                </a:schemeClr>
              </a:solidFill>
              <a:latin typeface="Century Gothic" panose="020F0302020204030204"/>
            </a:endParaRPr>
          </a:p>
          <a:p>
            <a:pPr lvl="1">
              <a:lnSpc>
                <a:spcPct val="100000"/>
              </a:lnSpc>
              <a:spcAft>
                <a:spcPts val="600"/>
              </a:spcAft>
              <a:buClr>
                <a:srgbClr val="67A478"/>
              </a:buClr>
            </a:pPr>
            <a:r>
              <a:rPr lang="en-US" dirty="0">
                <a:solidFill>
                  <a:schemeClr val="tx1">
                    <a:lumMod val="75000"/>
                    <a:lumOff val="25000"/>
                  </a:schemeClr>
                </a:solidFill>
                <a:latin typeface="Century Gothic" panose="020F0302020204030204"/>
              </a:rPr>
              <a:t>Coronado National Memorial, Arizona</a:t>
            </a:r>
          </a:p>
          <a:p>
            <a:pPr lvl="1">
              <a:lnSpc>
                <a:spcPct val="100000"/>
              </a:lnSpc>
              <a:spcAft>
                <a:spcPts val="600"/>
              </a:spcAft>
              <a:buClr>
                <a:srgbClr val="67A478"/>
              </a:buClr>
            </a:pPr>
            <a:r>
              <a:rPr lang="en-US" dirty="0">
                <a:solidFill>
                  <a:schemeClr val="tx1">
                    <a:lumMod val="75000"/>
                    <a:lumOff val="25000"/>
                  </a:schemeClr>
                </a:solidFill>
                <a:latin typeface="Century Gothic" panose="020F0302020204030204"/>
              </a:rPr>
              <a:t>United States – Mexico border</a:t>
            </a:r>
          </a:p>
          <a:p>
            <a:pPr marL="0" indent="0">
              <a:lnSpc>
                <a:spcPct val="100000"/>
              </a:lnSpc>
              <a:spcAft>
                <a:spcPts val="600"/>
              </a:spcAft>
              <a:buClr>
                <a:srgbClr val="67A478"/>
              </a:buClr>
              <a:buNone/>
            </a:pPr>
            <a:r>
              <a:rPr lang="en-US" b="1" dirty="0">
                <a:solidFill>
                  <a:schemeClr val="tx1">
                    <a:lumMod val="75000"/>
                    <a:lumOff val="25000"/>
                  </a:schemeClr>
                </a:solidFill>
                <a:latin typeface="Century Gothic" panose="020F0302020204030204"/>
              </a:rPr>
              <a:t>Period</a:t>
            </a:r>
            <a:endParaRPr lang="en-US" b="1" dirty="0">
              <a:solidFill>
                <a:schemeClr val="tx1">
                  <a:lumMod val="75000"/>
                  <a:lumOff val="25000"/>
                </a:schemeClr>
              </a:solidFill>
              <a:latin typeface="Calibri" panose="020F0502020204030204"/>
              <a:ea typeface="Calibri" panose="020F0502020204030204"/>
              <a:cs typeface="Calibri" panose="020F0502020204030204"/>
            </a:endParaRPr>
          </a:p>
          <a:p>
            <a:pPr lvl="1">
              <a:lnSpc>
                <a:spcPct val="100000"/>
              </a:lnSpc>
              <a:spcAft>
                <a:spcPts val="600"/>
              </a:spcAft>
              <a:buClr>
                <a:srgbClr val="67A478"/>
              </a:buClr>
            </a:pPr>
            <a:r>
              <a:rPr lang="en-US" dirty="0">
                <a:solidFill>
                  <a:schemeClr val="tx1">
                    <a:lumMod val="75000"/>
                    <a:lumOff val="25000"/>
                  </a:schemeClr>
                </a:solidFill>
                <a:latin typeface="Century Gothic" panose="020F0302020204030204"/>
              </a:rPr>
              <a:t>1984 – 2022</a:t>
            </a:r>
          </a:p>
          <a:p>
            <a:pPr lvl="1">
              <a:lnSpc>
                <a:spcPct val="100000"/>
              </a:lnSpc>
              <a:spcAft>
                <a:spcPts val="600"/>
              </a:spcAft>
              <a:buClr>
                <a:srgbClr val="67A478"/>
              </a:buClr>
            </a:pPr>
            <a:r>
              <a:rPr lang="en-US" dirty="0">
                <a:solidFill>
                  <a:schemeClr val="tx1">
                    <a:lumMod val="75000"/>
                    <a:lumOff val="25000"/>
                  </a:schemeClr>
                </a:solidFill>
                <a:latin typeface="Century Gothic" panose="020F0302020204030204"/>
              </a:rPr>
              <a:t>April – October </a:t>
            </a:r>
            <a:endParaRPr lang="en-US" dirty="0">
              <a:solidFill>
                <a:schemeClr val="tx1">
                  <a:lumMod val="75000"/>
                  <a:lumOff val="25000"/>
                </a:schemeClr>
              </a:solidFill>
              <a:cs typeface="Calibri" panose="020F0502020204030204"/>
            </a:endParaRPr>
          </a:p>
        </p:txBody>
      </p:sp>
      <p:pic>
        <p:nvPicPr>
          <p:cNvPr id="2" name="Picture 2">
            <a:extLst>
              <a:ext uri="{FF2B5EF4-FFF2-40B4-BE49-F238E27FC236}">
                <a16:creationId xmlns:a16="http://schemas.microsoft.com/office/drawing/2014/main" id="{C27F3C96-10EA-8F9C-1EE1-0445A0B48A9D}"/>
              </a:ext>
            </a:extLst>
          </p:cNvPr>
          <p:cNvPicPr>
            <a:picLocks noChangeAspect="1"/>
          </p:cNvPicPr>
          <p:nvPr/>
        </p:nvPicPr>
        <p:blipFill>
          <a:blip r:embed="rId3"/>
          <a:stretch>
            <a:fillRect/>
          </a:stretch>
        </p:blipFill>
        <p:spPr>
          <a:xfrm>
            <a:off x="5331843" y="1142321"/>
            <a:ext cx="5992483" cy="4621405"/>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DFE246CD-7B96-2C63-C06B-EF4ABBE5AE80}"/>
              </a:ext>
            </a:extLst>
          </p:cNvPr>
          <p:cNvGrpSpPr/>
          <p:nvPr/>
        </p:nvGrpSpPr>
        <p:grpSpPr>
          <a:xfrm>
            <a:off x="10448426" y="1681051"/>
            <a:ext cx="756139" cy="667476"/>
            <a:chOff x="9650627" y="908951"/>
            <a:chExt cx="877165" cy="780424"/>
          </a:xfrm>
        </p:grpSpPr>
        <p:pic>
          <p:nvPicPr>
            <p:cNvPr id="16" name="Graphic 13" descr="Map compass with solid fill">
              <a:extLst>
                <a:ext uri="{FF2B5EF4-FFF2-40B4-BE49-F238E27FC236}">
                  <a16:creationId xmlns:a16="http://schemas.microsoft.com/office/drawing/2014/main" id="{42684644-3AD7-3A74-A0F7-543C9106D2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81616" y="1088136"/>
              <a:ext cx="414528" cy="414528"/>
            </a:xfrm>
            <a:prstGeom prst="rect">
              <a:avLst/>
            </a:prstGeom>
          </p:spPr>
        </p:pic>
        <p:sp>
          <p:nvSpPr>
            <p:cNvPr id="17" name="TextBox 11">
              <a:extLst>
                <a:ext uri="{FF2B5EF4-FFF2-40B4-BE49-F238E27FC236}">
                  <a16:creationId xmlns:a16="http://schemas.microsoft.com/office/drawing/2014/main" id="{F4F06AF1-05C5-B783-7FE2-740C5EFAF74B}"/>
                </a:ext>
              </a:extLst>
            </p:cNvPr>
            <p:cNvSpPr txBox="1"/>
            <p:nvPr/>
          </p:nvSpPr>
          <p:spPr>
            <a:xfrm>
              <a:off x="9938407" y="908951"/>
              <a:ext cx="353568" cy="3238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tx1">
                      <a:lumMod val="75000"/>
                      <a:lumOff val="25000"/>
                    </a:schemeClr>
                  </a:solidFill>
                  <a:cs typeface="Calibri"/>
                </a:rPr>
                <a:t>N</a:t>
              </a:r>
            </a:p>
          </p:txBody>
        </p:sp>
        <p:sp>
          <p:nvSpPr>
            <p:cNvPr id="18" name="TextBox 12">
              <a:extLst>
                <a:ext uri="{FF2B5EF4-FFF2-40B4-BE49-F238E27FC236}">
                  <a16:creationId xmlns:a16="http://schemas.microsoft.com/office/drawing/2014/main" id="{E6CE1A0E-D0E6-713F-C264-557580884475}"/>
                </a:ext>
              </a:extLst>
            </p:cNvPr>
            <p:cNvSpPr txBox="1"/>
            <p:nvPr/>
          </p:nvSpPr>
          <p:spPr>
            <a:xfrm>
              <a:off x="10174224" y="1158238"/>
              <a:ext cx="353568" cy="3238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tx1">
                      <a:lumMod val="75000"/>
                      <a:lumOff val="25000"/>
                    </a:schemeClr>
                  </a:solidFill>
                  <a:cs typeface="Calibri"/>
                </a:rPr>
                <a:t>E</a:t>
              </a:r>
            </a:p>
          </p:txBody>
        </p:sp>
        <p:sp>
          <p:nvSpPr>
            <p:cNvPr id="19" name="TextBox 13">
              <a:extLst>
                <a:ext uri="{FF2B5EF4-FFF2-40B4-BE49-F238E27FC236}">
                  <a16:creationId xmlns:a16="http://schemas.microsoft.com/office/drawing/2014/main" id="{F15DF6AA-E48A-C48E-0D0F-A3C1AD6C7BD5}"/>
                </a:ext>
              </a:extLst>
            </p:cNvPr>
            <p:cNvSpPr txBox="1"/>
            <p:nvPr/>
          </p:nvSpPr>
          <p:spPr>
            <a:xfrm>
              <a:off x="9960864" y="1365503"/>
              <a:ext cx="249936" cy="3238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tx1">
                      <a:lumMod val="75000"/>
                      <a:lumOff val="25000"/>
                    </a:schemeClr>
                  </a:solidFill>
                  <a:cs typeface="Calibri"/>
                </a:rPr>
                <a:t>S</a:t>
              </a:r>
            </a:p>
          </p:txBody>
        </p:sp>
        <p:sp>
          <p:nvSpPr>
            <p:cNvPr id="20" name="TextBox 14">
              <a:extLst>
                <a:ext uri="{FF2B5EF4-FFF2-40B4-BE49-F238E27FC236}">
                  <a16:creationId xmlns:a16="http://schemas.microsoft.com/office/drawing/2014/main" id="{83F9916E-B6DD-F8E3-2AE3-2D82EA4CDA37}"/>
                </a:ext>
              </a:extLst>
            </p:cNvPr>
            <p:cNvSpPr txBox="1"/>
            <p:nvPr/>
          </p:nvSpPr>
          <p:spPr>
            <a:xfrm>
              <a:off x="9650627" y="1170847"/>
              <a:ext cx="353568" cy="3058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solidFill>
                    <a:schemeClr val="tx1">
                      <a:lumMod val="75000"/>
                      <a:lumOff val="25000"/>
                    </a:schemeClr>
                  </a:solidFill>
                  <a:cs typeface="Calibri"/>
                </a:rPr>
                <a:t>W</a:t>
              </a:r>
            </a:p>
          </p:txBody>
        </p:sp>
      </p:grpSp>
      <p:grpSp>
        <p:nvGrpSpPr>
          <p:cNvPr id="22" name="Group 21">
            <a:extLst>
              <a:ext uri="{FF2B5EF4-FFF2-40B4-BE49-F238E27FC236}">
                <a16:creationId xmlns:a16="http://schemas.microsoft.com/office/drawing/2014/main" id="{C5AA5065-E74C-4252-834E-8C6E5AED8F49}"/>
              </a:ext>
            </a:extLst>
          </p:cNvPr>
          <p:cNvGrpSpPr/>
          <p:nvPr/>
        </p:nvGrpSpPr>
        <p:grpSpPr>
          <a:xfrm>
            <a:off x="5618298" y="3823438"/>
            <a:ext cx="1455063" cy="676919"/>
            <a:chOff x="9749503" y="1060573"/>
            <a:chExt cx="1455063" cy="676919"/>
          </a:xfrm>
        </p:grpSpPr>
        <p:sp>
          <p:nvSpPr>
            <p:cNvPr id="11" name="Rectangle 10">
              <a:extLst>
                <a:ext uri="{FF2B5EF4-FFF2-40B4-BE49-F238E27FC236}">
                  <a16:creationId xmlns:a16="http://schemas.microsoft.com/office/drawing/2014/main" id="{4777B81D-E6FC-078E-E833-684F8EB3E6E1}"/>
                </a:ext>
              </a:extLst>
            </p:cNvPr>
            <p:cNvSpPr/>
            <p:nvPr/>
          </p:nvSpPr>
          <p:spPr>
            <a:xfrm>
              <a:off x="9749503" y="1060573"/>
              <a:ext cx="1455062" cy="67691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Century Gothic" panose="020B0502020202020204" pitchFamily="34" charset="0"/>
              </a:endParaRPr>
            </a:p>
          </p:txBody>
        </p:sp>
        <p:sp>
          <p:nvSpPr>
            <p:cNvPr id="12" name="Rectangle 11">
              <a:extLst>
                <a:ext uri="{FF2B5EF4-FFF2-40B4-BE49-F238E27FC236}">
                  <a16:creationId xmlns:a16="http://schemas.microsoft.com/office/drawing/2014/main" id="{D70CF15C-260B-A5B8-231B-0DCB58CA31FD}"/>
                </a:ext>
              </a:extLst>
            </p:cNvPr>
            <p:cNvSpPr/>
            <p:nvPr/>
          </p:nvSpPr>
          <p:spPr>
            <a:xfrm>
              <a:off x="9833581" y="1159082"/>
              <a:ext cx="231216" cy="18911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Century Gothic" panose="020B0502020202020204" pitchFamily="34" charset="0"/>
              </a:endParaRPr>
            </a:p>
          </p:txBody>
        </p:sp>
        <p:sp>
          <p:nvSpPr>
            <p:cNvPr id="13" name="TextBox 8">
              <a:extLst>
                <a:ext uri="{FF2B5EF4-FFF2-40B4-BE49-F238E27FC236}">
                  <a16:creationId xmlns:a16="http://schemas.microsoft.com/office/drawing/2014/main" id="{28A3BFB6-86CC-91D6-BD63-7B0C617E1725}"/>
                </a:ext>
              </a:extLst>
            </p:cNvPr>
            <p:cNvSpPr txBox="1"/>
            <p:nvPr/>
          </p:nvSpPr>
          <p:spPr>
            <a:xfrm>
              <a:off x="10064798" y="1083404"/>
              <a:ext cx="1139768"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latin typeface="Century Gothic" panose="020B0502020202020204" pitchFamily="34" charset="0"/>
                  <a:cs typeface="Calibri"/>
                </a:rPr>
                <a:t>Coronado National Memorial </a:t>
              </a:r>
            </a:p>
          </p:txBody>
        </p:sp>
        <p:sp>
          <p:nvSpPr>
            <p:cNvPr id="4" name="Rectangle 3">
              <a:extLst>
                <a:ext uri="{FF2B5EF4-FFF2-40B4-BE49-F238E27FC236}">
                  <a16:creationId xmlns:a16="http://schemas.microsoft.com/office/drawing/2014/main" id="{124EF48C-6354-25C0-80B6-44C5F0E18655}"/>
                </a:ext>
              </a:extLst>
            </p:cNvPr>
            <p:cNvSpPr/>
            <p:nvPr/>
          </p:nvSpPr>
          <p:spPr>
            <a:xfrm>
              <a:off x="9833580" y="1453818"/>
              <a:ext cx="231216" cy="189117"/>
            </a:xfrm>
            <a:prstGeom prst="rect">
              <a:avLst/>
            </a:prstGeom>
            <a:solidFill>
              <a:srgbClr val="D4B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Century Gothic" panose="020B0502020202020204" pitchFamily="34" charset="0"/>
              </a:endParaRPr>
            </a:p>
          </p:txBody>
        </p:sp>
        <p:sp>
          <p:nvSpPr>
            <p:cNvPr id="6" name="Minus Sign 5">
              <a:extLst>
                <a:ext uri="{FF2B5EF4-FFF2-40B4-BE49-F238E27FC236}">
                  <a16:creationId xmlns:a16="http://schemas.microsoft.com/office/drawing/2014/main" id="{16226DEC-1C5F-5730-1FB6-D57B4617775F}"/>
                </a:ext>
              </a:extLst>
            </p:cNvPr>
            <p:cNvSpPr/>
            <p:nvPr/>
          </p:nvSpPr>
          <p:spPr>
            <a:xfrm>
              <a:off x="9846921" y="1535436"/>
              <a:ext cx="204877" cy="25161"/>
            </a:xfrm>
            <a:prstGeom prst="mathMinus">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extBox 8">
              <a:extLst>
                <a:ext uri="{FF2B5EF4-FFF2-40B4-BE49-F238E27FC236}">
                  <a16:creationId xmlns:a16="http://schemas.microsoft.com/office/drawing/2014/main" id="{17C797E8-15AA-470F-8882-98BD896BD941}"/>
                </a:ext>
              </a:extLst>
            </p:cNvPr>
            <p:cNvSpPr txBox="1"/>
            <p:nvPr/>
          </p:nvSpPr>
          <p:spPr>
            <a:xfrm>
              <a:off x="10064796" y="1428459"/>
              <a:ext cx="1139769"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latin typeface="Century Gothic" panose="020B0502020202020204" pitchFamily="34" charset="0"/>
                  <a:cs typeface="Calibri"/>
                </a:rPr>
                <a:t>U.S.-Mexico border</a:t>
              </a:r>
            </a:p>
          </p:txBody>
        </p:sp>
      </p:grpSp>
      <p:grpSp>
        <p:nvGrpSpPr>
          <p:cNvPr id="3" name="Group 2">
            <a:extLst>
              <a:ext uri="{FF2B5EF4-FFF2-40B4-BE49-F238E27FC236}">
                <a16:creationId xmlns:a16="http://schemas.microsoft.com/office/drawing/2014/main" id="{E23E66D1-FB21-6FC9-AA78-3956BD8BC0E7}"/>
              </a:ext>
            </a:extLst>
          </p:cNvPr>
          <p:cNvGrpSpPr/>
          <p:nvPr/>
        </p:nvGrpSpPr>
        <p:grpSpPr>
          <a:xfrm>
            <a:off x="5510850" y="5260386"/>
            <a:ext cx="2411535" cy="425139"/>
            <a:chOff x="325292" y="5896291"/>
            <a:chExt cx="2411535" cy="425139"/>
          </a:xfrm>
        </p:grpSpPr>
        <p:grpSp>
          <p:nvGrpSpPr>
            <p:cNvPr id="5" name="Group 4">
              <a:extLst>
                <a:ext uri="{FF2B5EF4-FFF2-40B4-BE49-F238E27FC236}">
                  <a16:creationId xmlns:a16="http://schemas.microsoft.com/office/drawing/2014/main" id="{5DA1A707-51B3-90E7-D8E1-A5932BBA9095}"/>
                </a:ext>
              </a:extLst>
            </p:cNvPr>
            <p:cNvGrpSpPr/>
            <p:nvPr/>
          </p:nvGrpSpPr>
          <p:grpSpPr>
            <a:xfrm>
              <a:off x="325292" y="5896291"/>
              <a:ext cx="2411535" cy="425139"/>
              <a:chOff x="325292" y="5896291"/>
              <a:chExt cx="2411535" cy="425139"/>
            </a:xfrm>
          </p:grpSpPr>
          <p:sp>
            <p:nvSpPr>
              <p:cNvPr id="14" name="TextBox 4">
                <a:extLst>
                  <a:ext uri="{FF2B5EF4-FFF2-40B4-BE49-F238E27FC236}">
                    <a16:creationId xmlns:a16="http://schemas.microsoft.com/office/drawing/2014/main" id="{530BDC3B-11A8-4406-7F7D-C7A65D9F1F1D}"/>
                  </a:ext>
                </a:extLst>
              </p:cNvPr>
              <p:cNvSpPr txBox="1"/>
              <p:nvPr/>
            </p:nvSpPr>
            <p:spPr>
              <a:xfrm>
                <a:off x="2051027" y="6059820"/>
                <a:ext cx="6858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solidFill>
                      <a:schemeClr val="tx1">
                        <a:lumMod val="75000"/>
                        <a:lumOff val="25000"/>
                      </a:schemeClr>
                    </a:solidFill>
                    <a:latin typeface="Century Gothic" panose="020B0502020202020204" pitchFamily="34" charset="0"/>
                  </a:rPr>
                  <a:t>Miles</a:t>
                </a:r>
                <a:endParaRPr lang="en-US" sz="1100" dirty="0">
                  <a:solidFill>
                    <a:schemeClr val="tx1">
                      <a:lumMod val="75000"/>
                      <a:lumOff val="25000"/>
                    </a:schemeClr>
                  </a:solidFill>
                  <a:latin typeface="Century Gothic" panose="020B0502020202020204" pitchFamily="34" charset="0"/>
                  <a:cs typeface="Calibri"/>
                </a:endParaRPr>
              </a:p>
            </p:txBody>
          </p:sp>
          <p:sp>
            <p:nvSpPr>
              <p:cNvPr id="21" name="TextBox 5">
                <a:extLst>
                  <a:ext uri="{FF2B5EF4-FFF2-40B4-BE49-F238E27FC236}">
                    <a16:creationId xmlns:a16="http://schemas.microsoft.com/office/drawing/2014/main" id="{56546B87-34D7-3992-2956-CADD0D49345F}"/>
                  </a:ext>
                </a:extLst>
              </p:cNvPr>
              <p:cNvSpPr txBox="1"/>
              <p:nvPr/>
            </p:nvSpPr>
            <p:spPr>
              <a:xfrm>
                <a:off x="325292" y="5896291"/>
                <a:ext cx="22098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panose="020B0502020202020204" pitchFamily="34" charset="0"/>
                    <a:cs typeface="Calibri"/>
                  </a:rPr>
                  <a:t>0  .5    1         2        3         4</a:t>
                </a:r>
                <a:endParaRPr lang="en-US" sz="1600" dirty="0">
                  <a:solidFill>
                    <a:schemeClr val="tx1">
                      <a:lumMod val="75000"/>
                      <a:lumOff val="25000"/>
                    </a:schemeClr>
                  </a:solidFill>
                  <a:latin typeface="Century Gothic" panose="020B0502020202020204" pitchFamily="34" charset="0"/>
                </a:endParaRPr>
              </a:p>
            </p:txBody>
          </p:sp>
        </p:grpSp>
        <p:pic>
          <p:nvPicPr>
            <p:cNvPr id="10" name="Picture 9">
              <a:extLst>
                <a:ext uri="{FF2B5EF4-FFF2-40B4-BE49-F238E27FC236}">
                  <a16:creationId xmlns:a16="http://schemas.microsoft.com/office/drawing/2014/main" id="{28B13E0A-DB87-8141-3618-E4012627C33B}"/>
                </a:ext>
              </a:extLst>
            </p:cNvPr>
            <p:cNvPicPr>
              <a:picLocks noChangeAspect="1"/>
            </p:cNvPicPr>
            <p:nvPr/>
          </p:nvPicPr>
          <p:blipFill>
            <a:blip r:embed="rId6"/>
            <a:stretch>
              <a:fillRect/>
            </a:stretch>
          </p:blipFill>
          <p:spPr>
            <a:xfrm>
              <a:off x="432740" y="6121833"/>
              <a:ext cx="1704871" cy="72448"/>
            </a:xfrm>
            <a:prstGeom prst="rect">
              <a:avLst/>
            </a:prstGeom>
          </p:spPr>
        </p:pic>
      </p:grpSp>
    </p:spTree>
    <p:extLst>
      <p:ext uri="{BB962C8B-B14F-4D97-AF65-F5344CB8AC3E}">
        <p14:creationId xmlns:p14="http://schemas.microsoft.com/office/powerpoint/2010/main" val="4214366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1AD47F2B-BCCA-4E5A-B1AC-331C3F91171D}"/>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F0302020204030204"/>
              </a:rPr>
              <a:t>FUTURE WORK </a:t>
            </a:r>
          </a:p>
        </p:txBody>
      </p:sp>
      <p:sp>
        <p:nvSpPr>
          <p:cNvPr id="2" name="TextBox 1">
            <a:extLst>
              <a:ext uri="{FF2B5EF4-FFF2-40B4-BE49-F238E27FC236}">
                <a16:creationId xmlns:a16="http://schemas.microsoft.com/office/drawing/2014/main" id="{B0D0CE60-C96A-8F3B-D13E-0F47307C703F}"/>
              </a:ext>
            </a:extLst>
          </p:cNvPr>
          <p:cNvSpPr txBox="1"/>
          <p:nvPr/>
        </p:nvSpPr>
        <p:spPr>
          <a:xfrm>
            <a:off x="335526" y="1292941"/>
            <a:ext cx="541634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67A478"/>
              </a:buClr>
              <a:buFont typeface="Arial" panose="020B0604020202020204" pitchFamily="34" charset="0"/>
              <a:buChar char="•"/>
            </a:pPr>
            <a:r>
              <a:rPr lang="en-US" sz="2000" b="1" dirty="0">
                <a:solidFill>
                  <a:schemeClr val="accent4">
                    <a:lumMod val="50000"/>
                  </a:schemeClr>
                </a:solidFill>
                <a:latin typeface="Century Gothic" panose="020B0502020202020204" pitchFamily="34" charset="0"/>
                <a:cs typeface="Calibri"/>
              </a:rPr>
              <a:t>Collect</a:t>
            </a:r>
            <a:r>
              <a:rPr lang="en-US" sz="2000" dirty="0">
                <a:solidFill>
                  <a:schemeClr val="accent4">
                    <a:lumMod val="50000"/>
                  </a:schemeClr>
                </a:solidFill>
                <a:latin typeface="Century Gothic" panose="020B0502020202020204" pitchFamily="34" charset="0"/>
                <a:cs typeface="Calibri"/>
              </a:rPr>
              <a:t> </a:t>
            </a:r>
            <a:r>
              <a:rPr lang="en-US" sz="2000" dirty="0">
                <a:solidFill>
                  <a:schemeClr val="tx1">
                    <a:lumMod val="75000"/>
                    <a:lumOff val="25000"/>
                  </a:schemeClr>
                </a:solidFill>
                <a:latin typeface="Century Gothic" panose="020B0502020202020204" pitchFamily="34" charset="0"/>
                <a:cs typeface="Calibri"/>
              </a:rPr>
              <a:t>more </a:t>
            </a:r>
            <a:r>
              <a:rPr lang="en-US" sz="2000" i="1" dirty="0">
                <a:solidFill>
                  <a:schemeClr val="tx1">
                    <a:lumMod val="75000"/>
                    <a:lumOff val="25000"/>
                  </a:schemeClr>
                </a:solidFill>
                <a:latin typeface="Century Gothic" panose="020B0502020202020204" pitchFamily="34" charset="0"/>
                <a:cs typeface="Calibri"/>
              </a:rPr>
              <a:t>in situ </a:t>
            </a:r>
            <a:r>
              <a:rPr lang="en-US" sz="2000" dirty="0">
                <a:solidFill>
                  <a:schemeClr val="tx1">
                    <a:lumMod val="75000"/>
                    <a:lumOff val="25000"/>
                  </a:schemeClr>
                </a:solidFill>
                <a:latin typeface="Century Gothic" panose="020B0502020202020204" pitchFamily="34" charset="0"/>
                <a:cs typeface="Calibri"/>
              </a:rPr>
              <a:t>data</a:t>
            </a:r>
          </a:p>
          <a:p>
            <a:pPr marL="457200" indent="-457200">
              <a:buClr>
                <a:srgbClr val="67A478"/>
              </a:buClr>
              <a:buFont typeface="Arial" panose="020B0604020202020204" pitchFamily="34" charset="0"/>
              <a:buChar char="•"/>
            </a:pPr>
            <a:endParaRPr lang="en-US" sz="2000" dirty="0">
              <a:solidFill>
                <a:schemeClr val="tx1">
                  <a:lumMod val="75000"/>
                  <a:lumOff val="25000"/>
                </a:schemeClr>
              </a:solidFill>
              <a:latin typeface="Century Gothic" panose="020B0502020202020204" pitchFamily="34" charset="0"/>
              <a:ea typeface="Calibri"/>
              <a:cs typeface="Calibri"/>
            </a:endParaRPr>
          </a:p>
          <a:p>
            <a:pPr marL="457200" indent="-457200">
              <a:buClr>
                <a:srgbClr val="67A478"/>
              </a:buClr>
              <a:buFont typeface="Arial" panose="020B0604020202020204" pitchFamily="34" charset="0"/>
              <a:buChar char="•"/>
            </a:pPr>
            <a:r>
              <a:rPr lang="en-US" sz="2000" b="1" dirty="0">
                <a:solidFill>
                  <a:srgbClr val="E0CAA4"/>
                </a:solidFill>
                <a:latin typeface="Century Gothic" panose="020B0502020202020204" pitchFamily="34" charset="0"/>
                <a:ea typeface="+mn-lt"/>
                <a:cs typeface="+mn-lt"/>
              </a:rPr>
              <a:t>Research </a:t>
            </a:r>
            <a:r>
              <a:rPr lang="en-US" sz="2000" dirty="0">
                <a:solidFill>
                  <a:schemeClr val="tx1">
                    <a:lumMod val="75000"/>
                    <a:lumOff val="25000"/>
                  </a:schemeClr>
                </a:solidFill>
                <a:latin typeface="Century Gothic" panose="020B0502020202020204" pitchFamily="34" charset="0"/>
                <a:ea typeface="+mn-lt"/>
                <a:cs typeface="+mn-lt"/>
              </a:rPr>
              <a:t>other classification methods</a:t>
            </a:r>
          </a:p>
          <a:p>
            <a:pPr marL="457200" indent="-457200">
              <a:buClr>
                <a:srgbClr val="67A478"/>
              </a:buClr>
              <a:buFont typeface="Arial" panose="020B0604020202020204" pitchFamily="34" charset="0"/>
              <a:buChar char="•"/>
            </a:pPr>
            <a:endParaRPr lang="en-US" sz="2000" dirty="0">
              <a:solidFill>
                <a:schemeClr val="tx1">
                  <a:lumMod val="75000"/>
                  <a:lumOff val="25000"/>
                </a:schemeClr>
              </a:solidFill>
              <a:latin typeface="Century Gothic" panose="020B0502020202020204" pitchFamily="34" charset="0"/>
              <a:ea typeface="Calibri"/>
              <a:cs typeface="Calibri"/>
            </a:endParaRPr>
          </a:p>
          <a:p>
            <a:pPr marL="457200" indent="-457200">
              <a:buClr>
                <a:srgbClr val="67A478"/>
              </a:buClr>
              <a:buFont typeface="Arial" panose="020B0604020202020204" pitchFamily="34" charset="0"/>
              <a:buChar char="•"/>
            </a:pPr>
            <a:r>
              <a:rPr lang="en-US" sz="2000" b="1" dirty="0">
                <a:solidFill>
                  <a:schemeClr val="accent2">
                    <a:lumMod val="75000"/>
                  </a:schemeClr>
                </a:solidFill>
                <a:latin typeface="Century Gothic" panose="020B0502020202020204" pitchFamily="34" charset="0"/>
                <a:ea typeface="+mn-lt"/>
                <a:cs typeface="+mn-lt"/>
              </a:rPr>
              <a:t>Compute </a:t>
            </a:r>
            <a:r>
              <a:rPr lang="en-US" sz="2000" dirty="0">
                <a:solidFill>
                  <a:schemeClr val="tx1">
                    <a:lumMod val="75000"/>
                    <a:lumOff val="25000"/>
                  </a:schemeClr>
                </a:solidFill>
                <a:latin typeface="Century Gothic" panose="020B0502020202020204" pitchFamily="34" charset="0"/>
                <a:ea typeface="+mn-lt"/>
                <a:cs typeface="+mn-lt"/>
              </a:rPr>
              <a:t>NAIP surface reflectance </a:t>
            </a:r>
            <a:br>
              <a:rPr lang="en-US" sz="2000" dirty="0">
                <a:solidFill>
                  <a:schemeClr val="tx1">
                    <a:lumMod val="75000"/>
                    <a:lumOff val="25000"/>
                  </a:schemeClr>
                </a:solidFill>
                <a:latin typeface="Century Gothic" panose="020B0502020202020204" pitchFamily="34" charset="0"/>
                <a:ea typeface="+mn-lt"/>
                <a:cs typeface="+mn-lt"/>
              </a:rPr>
            </a:br>
            <a:endParaRPr lang="en-US" sz="2000" dirty="0">
              <a:solidFill>
                <a:schemeClr val="tx1">
                  <a:lumMod val="75000"/>
                  <a:lumOff val="25000"/>
                </a:schemeClr>
              </a:solidFill>
              <a:latin typeface="Century Gothic" panose="020B0502020202020204" pitchFamily="34" charset="0"/>
              <a:ea typeface="+mn-lt"/>
              <a:cs typeface="+mn-lt"/>
            </a:endParaRPr>
          </a:p>
          <a:p>
            <a:pPr marL="457200" indent="-457200">
              <a:buClr>
                <a:srgbClr val="67A478"/>
              </a:buClr>
              <a:buFont typeface="Arial" panose="020B0604020202020204" pitchFamily="34" charset="0"/>
              <a:buChar char="•"/>
            </a:pPr>
            <a:r>
              <a:rPr lang="en-US" sz="2000" b="1" dirty="0">
                <a:solidFill>
                  <a:schemeClr val="tx2">
                    <a:lumMod val="60000"/>
                    <a:lumOff val="40000"/>
                  </a:schemeClr>
                </a:solidFill>
                <a:latin typeface="Century Gothic" panose="020B0502020202020204" pitchFamily="34" charset="0"/>
                <a:cs typeface="Calibri"/>
              </a:rPr>
              <a:t>Investigate disturbed areas </a:t>
            </a:r>
            <a:r>
              <a:rPr lang="en-US" sz="2000" dirty="0">
                <a:solidFill>
                  <a:schemeClr val="tx1">
                    <a:lumMod val="75000"/>
                    <a:lumOff val="25000"/>
                  </a:schemeClr>
                </a:solidFill>
                <a:latin typeface="Century Gothic" panose="020B0502020202020204" pitchFamily="34" charset="0"/>
                <a:cs typeface="Calibri"/>
              </a:rPr>
              <a:t>and effects on invasive spread in CORO</a:t>
            </a:r>
            <a:endParaRPr lang="en-US" sz="2000" b="1" dirty="0">
              <a:solidFill>
                <a:schemeClr val="tx1">
                  <a:lumMod val="75000"/>
                  <a:lumOff val="25000"/>
                </a:schemeClr>
              </a:solidFill>
              <a:latin typeface="Century Gothic" panose="020B0502020202020204" pitchFamily="34" charset="0"/>
              <a:cs typeface="Calibri"/>
            </a:endParaRPr>
          </a:p>
        </p:txBody>
      </p:sp>
      <p:pic>
        <p:nvPicPr>
          <p:cNvPr id="3074" name="Picture 2" descr="https://www.nps.gov/npgallery/GetAsset/671BE2B5-155D-451F-67F2243F07B8B45D/proxy/hires?"/>
          <p:cNvPicPr>
            <a:picLocks noChangeAspect="1" noChangeArrowheads="1"/>
          </p:cNvPicPr>
          <p:nvPr/>
        </p:nvPicPr>
        <p:blipFill rotWithShape="1">
          <a:blip r:embed="rId3">
            <a:extLst>
              <a:ext uri="{28A0092B-C50C-407E-A947-70E740481C1C}">
                <a14:useLocalDpi xmlns:a14="http://schemas.microsoft.com/office/drawing/2010/main" val="0"/>
              </a:ext>
            </a:extLst>
          </a:blip>
          <a:srcRect t="11911" b="20489"/>
          <a:stretch/>
        </p:blipFill>
        <p:spPr bwMode="auto">
          <a:xfrm>
            <a:off x="6096000" y="1292941"/>
            <a:ext cx="5061583" cy="4562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F4C2C47-89A2-4770-AEFF-B1023461CEB0}"/>
              </a:ext>
            </a:extLst>
          </p:cNvPr>
          <p:cNvSpPr txBox="1"/>
          <p:nvPr/>
        </p:nvSpPr>
        <p:spPr>
          <a:xfrm>
            <a:off x="8414383" y="5944322"/>
            <a:ext cx="2743200" cy="317500"/>
          </a:xfrm>
          <a:prstGeom prst="rect">
            <a:avLst/>
          </a:prstGeom>
        </p:spPr>
        <p:txBody>
          <a:bodyPr lIns="91440" tIns="45720" rIns="91440" bIns="45720" anchor="t">
            <a:normAutofit fontScale="47500" lnSpcReduction="20000"/>
          </a:bodyPr>
          <a:lstStyle/>
          <a:p>
            <a:pPr algn="r"/>
            <a:r>
              <a:rPr lang="en-US" dirty="0">
                <a:solidFill>
                  <a:schemeClr val="tx1">
                    <a:lumMod val="75000"/>
                    <a:lumOff val="25000"/>
                  </a:schemeClr>
                </a:solidFill>
                <a:latin typeface="Century Gothic" panose="020B0502020202020204" pitchFamily="34" charset="0"/>
              </a:rPr>
              <a:t>Photo credit: National Park Service,</a:t>
            </a:r>
          </a:p>
          <a:p>
            <a:pPr algn="r"/>
            <a:r>
              <a:rPr lang="en-US" dirty="0">
                <a:solidFill>
                  <a:schemeClr val="tx1">
                    <a:lumMod val="75000"/>
                    <a:lumOff val="25000"/>
                  </a:schemeClr>
                </a:solidFill>
                <a:latin typeface="Century Gothic" panose="020B0502020202020204" pitchFamily="34" charset="0"/>
              </a:rPr>
              <a:t> Coronado National Memorial</a:t>
            </a:r>
          </a:p>
        </p:txBody>
      </p:sp>
    </p:spTree>
    <p:extLst>
      <p:ext uri="{BB962C8B-B14F-4D97-AF65-F5344CB8AC3E}">
        <p14:creationId xmlns:p14="http://schemas.microsoft.com/office/powerpoint/2010/main" val="4288449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F6DC40-42CB-E6E0-CB55-07E09683E2B3}"/>
              </a:ext>
            </a:extLst>
          </p:cNvPr>
          <p:cNvSpPr txBox="1"/>
          <p:nvPr/>
        </p:nvSpPr>
        <p:spPr>
          <a:xfrm>
            <a:off x="673538" y="6215203"/>
            <a:ext cx="1084492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tx1">
                    <a:lumMod val="75000"/>
                    <a:lumOff val="25000"/>
                  </a:schemeClr>
                </a:solidFill>
                <a:latin typeface="Century Gothic"/>
              </a:rPr>
              <a:t>This material contains modified Copernicus Sentinel data (2019-2022), processed by ESA. </a:t>
            </a:r>
            <a:r>
              <a:rPr lang="en-US" sz="1000" dirty="0">
                <a:solidFill>
                  <a:schemeClr val="tx1">
                    <a:lumMod val="75000"/>
                    <a:lumOff val="25000"/>
                  </a:schemeClr>
                </a:solidFill>
                <a:effectLst/>
                <a:latin typeface="Century Gothic" panose="020B0502020202020204" pitchFamily="34" charset="0"/>
                <a:ea typeface="Times New Roman" panose="02020603050405020304" pitchFamily="18" charset="0"/>
                <a:cs typeface="Calibri" panose="020F0502020204030204" pitchFamily="34" charset="0"/>
              </a:rPr>
              <a:t>Includes copyrighted material of Planet Labs PBC. All rights reserved.</a:t>
            </a:r>
            <a:r>
              <a:rPr lang="en-US" sz="1000" dirty="0">
                <a:solidFill>
                  <a:schemeClr val="tx1">
                    <a:lumMod val="75000"/>
                    <a:lumOff val="25000"/>
                  </a:schemeClr>
                </a:solidFill>
                <a:latin typeface="Century Gothic"/>
              </a:rPr>
              <a:t> ​</a:t>
            </a:r>
            <a:endParaRPr lang="en-US" sz="1000" dirty="0">
              <a:solidFill>
                <a:schemeClr val="tx1">
                  <a:lumMod val="75000"/>
                  <a:lumOff val="25000"/>
                </a:schemeClr>
              </a:solidFill>
              <a:cs typeface="Calibri"/>
            </a:endParaRPr>
          </a:p>
        </p:txBody>
      </p:sp>
      <p:sp>
        <p:nvSpPr>
          <p:cNvPr id="11" name="Text Placeholder 16">
            <a:extLst>
              <a:ext uri="{FF2B5EF4-FFF2-40B4-BE49-F238E27FC236}">
                <a16:creationId xmlns:a16="http://schemas.microsoft.com/office/drawing/2014/main" id="{5A49B19E-33F2-47A8-D943-C5AA5AE91A3E}"/>
              </a:ext>
            </a:extLst>
          </p:cNvPr>
          <p:cNvSpPr txBox="1">
            <a:spLocks/>
          </p:cNvSpPr>
          <p:nvPr/>
        </p:nvSpPr>
        <p:spPr>
          <a:xfrm>
            <a:off x="12846007" y="29087447"/>
            <a:ext cx="5928262" cy="1894909"/>
          </a:xfrm>
          <a:prstGeom prst="rect">
            <a:avLst/>
          </a:prstGeom>
        </p:spPr>
        <p:txBody>
          <a:bodyPr lIns="91440" tIns="45720" rIns="91440" bIns="45720" numCol="1" spcCol="64008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7A478"/>
              </a:buClr>
              <a:buNone/>
            </a:pPr>
            <a:endParaRPr lang="en-US" dirty="0">
              <a:solidFill>
                <a:schemeClr val="tx1">
                  <a:lumMod val="75000"/>
                  <a:lumOff val="25000"/>
                </a:schemeClr>
              </a:solidFill>
              <a:latin typeface="Garamond"/>
            </a:endParaRPr>
          </a:p>
          <a:p>
            <a:pPr>
              <a:lnSpc>
                <a:spcPct val="100000"/>
              </a:lnSpc>
              <a:spcBef>
                <a:spcPts val="0"/>
              </a:spcBef>
              <a:spcAft>
                <a:spcPts val="600"/>
              </a:spcAft>
              <a:buClr>
                <a:srgbClr val="67A478"/>
              </a:buClr>
              <a:buFont typeface="Arial" panose="020B0604020202020204" pitchFamily="34" charset="0"/>
              <a:buChar char="•"/>
            </a:pPr>
            <a:r>
              <a:rPr lang="en-US" dirty="0">
                <a:solidFill>
                  <a:schemeClr val="tx1">
                    <a:lumMod val="75000"/>
                    <a:lumOff val="25000"/>
                  </a:schemeClr>
                </a:solidFill>
                <a:latin typeface="Garamond"/>
              </a:rPr>
              <a:t>Dr. Marguerite Madden</a:t>
            </a:r>
          </a:p>
          <a:p>
            <a:pPr lvl="1">
              <a:lnSpc>
                <a:spcPct val="100000"/>
              </a:lnSpc>
              <a:spcBef>
                <a:spcPts val="0"/>
              </a:spcBef>
              <a:spcAft>
                <a:spcPts val="600"/>
              </a:spcAft>
              <a:buClr>
                <a:srgbClr val="67A478"/>
              </a:buClr>
            </a:pPr>
            <a:r>
              <a:rPr lang="en-US" dirty="0">
                <a:solidFill>
                  <a:schemeClr val="tx1">
                    <a:lumMod val="75000"/>
                    <a:lumOff val="25000"/>
                  </a:schemeClr>
                </a:solidFill>
                <a:latin typeface="Garamond"/>
              </a:rPr>
              <a:t>University of GA, Center for Geospatial Research</a:t>
            </a:r>
          </a:p>
        </p:txBody>
      </p:sp>
      <p:sp>
        <p:nvSpPr>
          <p:cNvPr id="8" name="Text Placeholder 5">
            <a:extLst>
              <a:ext uri="{FF2B5EF4-FFF2-40B4-BE49-F238E27FC236}">
                <a16:creationId xmlns:a16="http://schemas.microsoft.com/office/drawing/2014/main" id="{98543CBA-E8E2-5A11-AD99-5176D707676C}"/>
              </a:ext>
            </a:extLst>
          </p:cNvPr>
          <p:cNvSpPr txBox="1">
            <a:spLocks/>
          </p:cNvSpPr>
          <p:nvPr/>
        </p:nvSpPr>
        <p:spPr>
          <a:xfrm>
            <a:off x="812562" y="1448109"/>
            <a:ext cx="4498474" cy="262703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b="1" dirty="0">
                <a:solidFill>
                  <a:schemeClr val="tx1">
                    <a:lumMod val="75000"/>
                    <a:lumOff val="25000"/>
                  </a:schemeClr>
                </a:solidFill>
                <a:latin typeface="Century Gothic"/>
              </a:rPr>
              <a:t>Dr. Marguerite Madden</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a:rPr>
              <a:t>UGA, Center for Geospatial Research</a:t>
            </a:r>
          </a:p>
          <a:p>
            <a:pPr>
              <a:lnSpc>
                <a:spcPct val="100000"/>
              </a:lnSpc>
              <a:spcBef>
                <a:spcPts val="0"/>
              </a:spcBef>
              <a:spcAft>
                <a:spcPts val="600"/>
              </a:spcAft>
              <a:buClr>
                <a:srgbClr val="67A478"/>
              </a:buClr>
            </a:pPr>
            <a:r>
              <a:rPr lang="en-US" b="1" dirty="0">
                <a:solidFill>
                  <a:schemeClr val="tx1">
                    <a:lumMod val="75000"/>
                    <a:lumOff val="25000"/>
                  </a:schemeClr>
                </a:solidFill>
                <a:latin typeface="Century Gothic"/>
              </a:rPr>
              <a:t>Joseph Spruce</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a:rPr>
              <a:t>Science Systems and Applications, Inc.</a:t>
            </a:r>
          </a:p>
          <a:p>
            <a:pPr>
              <a:lnSpc>
                <a:spcPct val="100000"/>
              </a:lnSpc>
              <a:spcBef>
                <a:spcPts val="0"/>
              </a:spcBef>
              <a:spcAft>
                <a:spcPts val="600"/>
              </a:spcAft>
              <a:buClr>
                <a:srgbClr val="67A478"/>
              </a:buClr>
            </a:pPr>
            <a:r>
              <a:rPr lang="en-US" b="1" dirty="0">
                <a:solidFill>
                  <a:schemeClr val="tx1">
                    <a:lumMod val="75000"/>
                    <a:lumOff val="25000"/>
                  </a:schemeClr>
                </a:solidFill>
                <a:latin typeface="Century Gothic"/>
              </a:rPr>
              <a:t>Sarah Payne</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a:rPr>
              <a:t>Fellow, NASA DEVELOP National Program</a:t>
            </a:r>
          </a:p>
          <a:p>
            <a:pPr>
              <a:lnSpc>
                <a:spcPct val="100000"/>
              </a:lnSpc>
              <a:spcBef>
                <a:spcPts val="0"/>
              </a:spcBef>
              <a:spcAft>
                <a:spcPts val="600"/>
              </a:spcAft>
              <a:buClr>
                <a:srgbClr val="67A478"/>
              </a:buClr>
            </a:pPr>
            <a:endParaRPr lang="en-US" sz="2400" dirty="0">
              <a:solidFill>
                <a:schemeClr val="tx1">
                  <a:lumMod val="75000"/>
                  <a:lumOff val="25000"/>
                </a:schemeClr>
              </a:solidFill>
              <a:latin typeface="Century Gothic" panose="020B0502020202020204" pitchFamily="34" charset="0"/>
            </a:endParaRPr>
          </a:p>
          <a:p>
            <a:pPr marL="457200" lvl="1" indent="0">
              <a:lnSpc>
                <a:spcPct val="100000"/>
              </a:lnSpc>
              <a:spcBef>
                <a:spcPts val="0"/>
              </a:spcBef>
              <a:spcAft>
                <a:spcPts val="600"/>
              </a:spcAft>
              <a:buClr>
                <a:srgbClr val="67A478"/>
              </a:buClr>
              <a:buNone/>
            </a:pPr>
            <a:endParaRPr lang="en-US" sz="2000" dirty="0">
              <a:solidFill>
                <a:schemeClr val="tx1">
                  <a:lumMod val="75000"/>
                  <a:lumOff val="25000"/>
                </a:schemeClr>
              </a:solidFill>
              <a:latin typeface="Century Gothic" panose="020B0502020202020204" pitchFamily="34" charset="0"/>
            </a:endParaRPr>
          </a:p>
        </p:txBody>
      </p:sp>
      <p:sp>
        <p:nvSpPr>
          <p:cNvPr id="9" name="Text Placeholder 5">
            <a:extLst>
              <a:ext uri="{FF2B5EF4-FFF2-40B4-BE49-F238E27FC236}">
                <a16:creationId xmlns:a16="http://schemas.microsoft.com/office/drawing/2014/main" id="{98543CBA-E8E2-5A11-AD99-5176D707676C}"/>
              </a:ext>
            </a:extLst>
          </p:cNvPr>
          <p:cNvSpPr txBox="1">
            <a:spLocks/>
          </p:cNvSpPr>
          <p:nvPr/>
        </p:nvSpPr>
        <p:spPr>
          <a:xfrm>
            <a:off x="5761972" y="1448109"/>
            <a:ext cx="5756489" cy="262703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b="1" dirty="0">
                <a:solidFill>
                  <a:schemeClr val="tx1">
                    <a:lumMod val="75000"/>
                    <a:lumOff val="25000"/>
                  </a:schemeClr>
                </a:solidFill>
                <a:latin typeface="Century Gothic"/>
              </a:rPr>
              <a:t>Robert Matthewman</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a:rPr>
              <a:t>GIS Intern, National Park Service</a:t>
            </a:r>
          </a:p>
          <a:p>
            <a:pPr>
              <a:lnSpc>
                <a:spcPct val="100000"/>
              </a:lnSpc>
              <a:spcBef>
                <a:spcPts val="0"/>
              </a:spcBef>
              <a:spcAft>
                <a:spcPts val="600"/>
              </a:spcAft>
              <a:buClr>
                <a:srgbClr val="67A478"/>
              </a:buClr>
            </a:pPr>
            <a:r>
              <a:rPr lang="en-US" b="1" dirty="0">
                <a:solidFill>
                  <a:schemeClr val="tx1">
                    <a:lumMod val="75000"/>
                    <a:lumOff val="25000"/>
                  </a:schemeClr>
                </a:solidFill>
                <a:latin typeface="Century Gothic"/>
              </a:rPr>
              <a:t>Nicole Gonzalez</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a:rPr>
              <a:t>Biologist, National Park Service</a:t>
            </a:r>
          </a:p>
          <a:p>
            <a:pPr>
              <a:lnSpc>
                <a:spcPct val="100000"/>
              </a:lnSpc>
              <a:spcBef>
                <a:spcPts val="0"/>
              </a:spcBef>
              <a:spcAft>
                <a:spcPts val="600"/>
              </a:spcAft>
              <a:buClr>
                <a:srgbClr val="67A478"/>
              </a:buClr>
            </a:pPr>
            <a:r>
              <a:rPr lang="en-US" b="1" dirty="0">
                <a:solidFill>
                  <a:schemeClr val="tx1">
                    <a:lumMod val="75000"/>
                    <a:lumOff val="25000"/>
                  </a:schemeClr>
                </a:solidFill>
                <a:latin typeface="Century Gothic"/>
              </a:rPr>
              <a:t>Jessica Garcia</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a:rPr>
              <a:t>Physical Scientist, National Park Service</a:t>
            </a:r>
          </a:p>
          <a:p>
            <a:pPr>
              <a:lnSpc>
                <a:spcPct val="100000"/>
              </a:lnSpc>
              <a:spcBef>
                <a:spcPts val="0"/>
              </a:spcBef>
              <a:spcAft>
                <a:spcPts val="600"/>
              </a:spcAft>
              <a:buClr>
                <a:srgbClr val="67A478"/>
              </a:buClr>
            </a:pPr>
            <a:r>
              <a:rPr lang="en-US" b="1" dirty="0">
                <a:solidFill>
                  <a:schemeClr val="tx1">
                    <a:lumMod val="75000"/>
                    <a:lumOff val="25000"/>
                  </a:schemeClr>
                </a:solidFill>
                <a:latin typeface="Century Gothic"/>
              </a:rPr>
              <a:t>JoAnn Blalack</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a:rPr>
              <a:t>Integrated Resource Manager, National Park Service</a:t>
            </a:r>
          </a:p>
          <a:p>
            <a:pPr marL="0" indent="0">
              <a:lnSpc>
                <a:spcPct val="100000"/>
              </a:lnSpc>
              <a:spcBef>
                <a:spcPts val="0"/>
              </a:spcBef>
              <a:spcAft>
                <a:spcPts val="600"/>
              </a:spcAft>
              <a:buClr>
                <a:srgbClr val="67A478"/>
              </a:buClr>
              <a:buNone/>
            </a:pPr>
            <a:endParaRPr lang="en-US" sz="2400" dirty="0">
              <a:solidFill>
                <a:schemeClr val="tx1">
                  <a:lumMod val="75000"/>
                  <a:lumOff val="25000"/>
                </a:schemeClr>
              </a:solidFill>
              <a:latin typeface="Century Gothic" panose="020B0502020202020204" pitchFamily="34" charset="0"/>
            </a:endParaRPr>
          </a:p>
          <a:p>
            <a:pPr lvl="1">
              <a:lnSpc>
                <a:spcPct val="100000"/>
              </a:lnSpc>
              <a:spcBef>
                <a:spcPts val="0"/>
              </a:spcBef>
              <a:spcAft>
                <a:spcPts val="600"/>
              </a:spcAft>
              <a:buClr>
                <a:srgbClr val="67A478"/>
              </a:buClr>
            </a:pPr>
            <a:endParaRPr lang="en-US" sz="20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8196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4CC6A-2618-4034-BACA-9AA3CD435DF1}"/>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F0302020204030204"/>
              </a:rPr>
              <a:t>OBJECTIVES</a:t>
            </a:r>
            <a:endParaRPr lang="en-US" dirty="0"/>
          </a:p>
        </p:txBody>
      </p:sp>
      <p:sp>
        <p:nvSpPr>
          <p:cNvPr id="8" name="Text Placeholder 3">
            <a:extLst>
              <a:ext uri="{FF2B5EF4-FFF2-40B4-BE49-F238E27FC236}">
                <a16:creationId xmlns:a16="http://schemas.microsoft.com/office/drawing/2014/main" id="{836F84E0-951A-4946-80AA-536954741872}"/>
              </a:ext>
            </a:extLst>
          </p:cNvPr>
          <p:cNvSpPr txBox="1">
            <a:spLocks/>
          </p:cNvSpPr>
          <p:nvPr/>
        </p:nvSpPr>
        <p:spPr>
          <a:xfrm>
            <a:off x="513028" y="1147769"/>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67A478"/>
              </a:buClr>
            </a:pPr>
            <a:endParaRPr lang="en-US" sz="2400" dirty="0">
              <a:solidFill>
                <a:srgbClr val="000000"/>
              </a:solidFill>
              <a:latin typeface="Century Gothic"/>
              <a:cs typeface="Calibri" panose="020F0502020204030204"/>
            </a:endParaRPr>
          </a:p>
          <a:p>
            <a:pPr>
              <a:buClr>
                <a:srgbClr val="67A478"/>
              </a:buClr>
            </a:pPr>
            <a:endParaRPr lang="en-US" sz="2400" dirty="0">
              <a:latin typeface="Century Gothic"/>
              <a:cs typeface="Calibri"/>
            </a:endParaRPr>
          </a:p>
          <a:p>
            <a:pPr>
              <a:lnSpc>
                <a:spcPct val="100000"/>
              </a:lnSpc>
              <a:spcAft>
                <a:spcPts val="600"/>
              </a:spcAft>
              <a:buClr>
                <a:srgbClr val="67A478"/>
              </a:buClr>
            </a:pPr>
            <a:endParaRPr lang="en-US" dirty="0">
              <a:solidFill>
                <a:schemeClr val="tx1">
                  <a:lumMod val="75000"/>
                  <a:lumOff val="25000"/>
                </a:schemeClr>
              </a:solidFill>
              <a:latin typeface="Century Gothic"/>
              <a:cs typeface="Calibri"/>
            </a:endParaRPr>
          </a:p>
        </p:txBody>
      </p:sp>
      <p:sp>
        <p:nvSpPr>
          <p:cNvPr id="14" name="Rectangle: Rounded Corners 13">
            <a:extLst>
              <a:ext uri="{FF2B5EF4-FFF2-40B4-BE49-F238E27FC236}">
                <a16:creationId xmlns:a16="http://schemas.microsoft.com/office/drawing/2014/main" id="{BD97343C-86FD-4ED6-A8C0-18BAC67FC259}"/>
              </a:ext>
            </a:extLst>
          </p:cNvPr>
          <p:cNvSpPr/>
          <p:nvPr/>
        </p:nvSpPr>
        <p:spPr>
          <a:xfrm>
            <a:off x="453000" y="1171392"/>
            <a:ext cx="11293705" cy="1115357"/>
          </a:xfrm>
          <a:prstGeom prst="roundRect">
            <a:avLst/>
          </a:prstGeom>
          <a:solidFill>
            <a:srgbClr val="67A478"/>
          </a:solidFill>
          <a:ln>
            <a:solidFill>
              <a:srgbClr val="8959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Century Gothic"/>
                <a:ea typeface="+mn-lt"/>
                <a:cs typeface="+mn-lt"/>
              </a:rPr>
              <a:t>Assess</a:t>
            </a:r>
            <a:r>
              <a:rPr lang="en-US" sz="2400" dirty="0">
                <a:latin typeface="Century Gothic"/>
                <a:ea typeface="+mn-lt"/>
                <a:cs typeface="+mn-lt"/>
              </a:rPr>
              <a:t> vegetation health and extent </a:t>
            </a:r>
            <a:endParaRPr lang="en-US" sz="2400" dirty="0">
              <a:latin typeface="Century Gothic"/>
              <a:cs typeface="Calibri"/>
            </a:endParaRPr>
          </a:p>
        </p:txBody>
      </p:sp>
      <p:sp>
        <p:nvSpPr>
          <p:cNvPr id="2" name="Rectangle: Rounded Corners 1">
            <a:extLst>
              <a:ext uri="{FF2B5EF4-FFF2-40B4-BE49-F238E27FC236}">
                <a16:creationId xmlns:a16="http://schemas.microsoft.com/office/drawing/2014/main" id="{3323E47E-5B63-8502-0D82-11873AE14BA4}"/>
              </a:ext>
            </a:extLst>
          </p:cNvPr>
          <p:cNvSpPr/>
          <p:nvPr/>
        </p:nvSpPr>
        <p:spPr>
          <a:xfrm>
            <a:off x="452999" y="2358318"/>
            <a:ext cx="11293705" cy="1113130"/>
          </a:xfrm>
          <a:prstGeom prst="roundRect">
            <a:avLst/>
          </a:prstGeom>
          <a:solidFill>
            <a:srgbClr val="67A478"/>
          </a:solidFill>
          <a:ln>
            <a:solidFill>
              <a:srgbClr val="8959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1000"/>
              </a:spcBef>
            </a:pPr>
            <a:endParaRPr lang="en-US" sz="2400" b="1" dirty="0">
              <a:latin typeface="Century Gothic"/>
              <a:ea typeface="+mn-lt"/>
              <a:cs typeface="+mn-lt"/>
            </a:endParaRPr>
          </a:p>
          <a:p>
            <a:pPr algn="ctr">
              <a:lnSpc>
                <a:spcPct val="90000"/>
              </a:lnSpc>
              <a:spcBef>
                <a:spcPts val="1000"/>
              </a:spcBef>
            </a:pPr>
            <a:r>
              <a:rPr lang="en-US" sz="2400" b="1" dirty="0">
                <a:latin typeface="Century Gothic"/>
                <a:ea typeface="+mn-lt"/>
                <a:cs typeface="+mn-lt"/>
              </a:rPr>
              <a:t>              Visualize</a:t>
            </a:r>
            <a:r>
              <a:rPr lang="en-US" sz="2400" dirty="0">
                <a:latin typeface="Century Gothic"/>
                <a:ea typeface="+mn-lt"/>
                <a:cs typeface="+mn-lt"/>
              </a:rPr>
              <a:t> vegetation change using maps and time-series</a:t>
            </a:r>
            <a:endParaRPr lang="en-US" sz="2400" dirty="0">
              <a:latin typeface="Century Gothic"/>
            </a:endParaRPr>
          </a:p>
          <a:p>
            <a:pPr algn="ctr"/>
            <a:endParaRPr lang="en-US" sz="2400" dirty="0">
              <a:latin typeface="Century Gothic"/>
              <a:cs typeface="Calibri"/>
            </a:endParaRPr>
          </a:p>
        </p:txBody>
      </p:sp>
      <p:sp>
        <p:nvSpPr>
          <p:cNvPr id="3" name="Rectangle: Rounded Corners 2">
            <a:extLst>
              <a:ext uri="{FF2B5EF4-FFF2-40B4-BE49-F238E27FC236}">
                <a16:creationId xmlns:a16="http://schemas.microsoft.com/office/drawing/2014/main" id="{C81C231D-25F2-5B64-B84D-A50281D1D559}"/>
              </a:ext>
            </a:extLst>
          </p:cNvPr>
          <p:cNvSpPr/>
          <p:nvPr/>
        </p:nvSpPr>
        <p:spPr>
          <a:xfrm>
            <a:off x="452998" y="3555110"/>
            <a:ext cx="11293705" cy="1113130"/>
          </a:xfrm>
          <a:prstGeom prst="roundRect">
            <a:avLst/>
          </a:prstGeom>
          <a:solidFill>
            <a:srgbClr val="67A478"/>
          </a:solidFill>
          <a:ln>
            <a:solidFill>
              <a:srgbClr val="8959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1000"/>
              </a:spcBef>
            </a:pPr>
            <a:r>
              <a:rPr lang="en-US" sz="2400" b="1" dirty="0">
                <a:latin typeface="Century Gothic"/>
                <a:ea typeface="+mn-lt"/>
                <a:cs typeface="+mn-lt"/>
              </a:rPr>
              <a:t>Produce</a:t>
            </a:r>
            <a:r>
              <a:rPr lang="en-US" sz="2400" dirty="0">
                <a:latin typeface="Century Gothic"/>
                <a:ea typeface="+mn-lt"/>
                <a:cs typeface="+mn-lt"/>
              </a:rPr>
              <a:t> landcover classifications</a:t>
            </a:r>
            <a:endParaRPr lang="en-US" dirty="0">
              <a:latin typeface="Century Gothic"/>
              <a:cs typeface="Calibri"/>
            </a:endParaRPr>
          </a:p>
        </p:txBody>
      </p:sp>
      <p:sp>
        <p:nvSpPr>
          <p:cNvPr id="5" name="Rectangle: Rounded Corners 4">
            <a:extLst>
              <a:ext uri="{FF2B5EF4-FFF2-40B4-BE49-F238E27FC236}">
                <a16:creationId xmlns:a16="http://schemas.microsoft.com/office/drawing/2014/main" id="{A8BD8055-AF0B-D269-232E-4360DA44336A}"/>
              </a:ext>
            </a:extLst>
          </p:cNvPr>
          <p:cNvSpPr/>
          <p:nvPr/>
        </p:nvSpPr>
        <p:spPr>
          <a:xfrm>
            <a:off x="453000" y="4739805"/>
            <a:ext cx="11294341" cy="1113130"/>
          </a:xfrm>
          <a:prstGeom prst="roundRect">
            <a:avLst/>
          </a:prstGeom>
          <a:solidFill>
            <a:srgbClr val="67A478"/>
          </a:solidFill>
          <a:ln>
            <a:solidFill>
              <a:srgbClr val="8959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1000"/>
              </a:spcBef>
            </a:pPr>
            <a:endParaRPr lang="en-US" sz="2400" b="1" dirty="0">
              <a:latin typeface="Century Gothic"/>
              <a:ea typeface="+mn-lt"/>
              <a:cs typeface="+mn-lt"/>
            </a:endParaRPr>
          </a:p>
          <a:p>
            <a:pPr algn="ctr">
              <a:lnSpc>
                <a:spcPct val="90000"/>
              </a:lnSpc>
              <a:spcBef>
                <a:spcPts val="1000"/>
              </a:spcBef>
            </a:pPr>
            <a:endParaRPr lang="en-US" sz="2400" b="1" dirty="0">
              <a:latin typeface="Century Gothic"/>
              <a:ea typeface="+mn-lt"/>
              <a:cs typeface="+mn-lt"/>
            </a:endParaRPr>
          </a:p>
          <a:p>
            <a:pPr algn="ctr">
              <a:lnSpc>
                <a:spcPct val="90000"/>
              </a:lnSpc>
              <a:spcBef>
                <a:spcPts val="1000"/>
              </a:spcBef>
            </a:pPr>
            <a:r>
              <a:rPr lang="en-US" sz="2400" b="1" dirty="0">
                <a:latin typeface="Century Gothic"/>
                <a:ea typeface="+mn-lt"/>
                <a:cs typeface="+mn-lt"/>
              </a:rPr>
              <a:t>            Identify </a:t>
            </a:r>
            <a:r>
              <a:rPr lang="en-US" sz="2400" dirty="0">
                <a:latin typeface="Century Gothic"/>
                <a:ea typeface="+mn-lt"/>
                <a:cs typeface="+mn-lt"/>
              </a:rPr>
              <a:t>invasive species using classification models</a:t>
            </a:r>
            <a:endParaRPr lang="en-US" sz="2400" dirty="0">
              <a:latin typeface="Century Gothic"/>
              <a:cs typeface="Calibri"/>
            </a:endParaRPr>
          </a:p>
          <a:p>
            <a:pPr algn="ctr">
              <a:lnSpc>
                <a:spcPct val="90000"/>
              </a:lnSpc>
              <a:spcBef>
                <a:spcPts val="1000"/>
              </a:spcBef>
            </a:pPr>
            <a:endParaRPr lang="en-US" sz="2400" dirty="0">
              <a:latin typeface="Century Gothic"/>
              <a:cs typeface="Calibri"/>
            </a:endParaRPr>
          </a:p>
          <a:p>
            <a:pPr algn="ctr"/>
            <a:endParaRPr lang="en-US" sz="2400" dirty="0">
              <a:latin typeface="Century Gothic"/>
              <a:cs typeface="Calibri"/>
            </a:endParaRPr>
          </a:p>
        </p:txBody>
      </p:sp>
      <p:pic>
        <p:nvPicPr>
          <p:cNvPr id="189" name="Graphic 189" descr="Agriculture with solid fill">
            <a:extLst>
              <a:ext uri="{FF2B5EF4-FFF2-40B4-BE49-F238E27FC236}">
                <a16:creationId xmlns:a16="http://schemas.microsoft.com/office/drawing/2014/main" id="{8DA0D437-3767-0F3A-6031-27D4519F6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5937" y="4782641"/>
            <a:ext cx="914400" cy="914400"/>
          </a:xfrm>
          <a:prstGeom prst="rect">
            <a:avLst/>
          </a:prstGeom>
        </p:spPr>
      </p:pic>
      <p:pic>
        <p:nvPicPr>
          <p:cNvPr id="4" name="Graphic 5" descr="Topography Map with solid fill">
            <a:extLst>
              <a:ext uri="{FF2B5EF4-FFF2-40B4-BE49-F238E27FC236}">
                <a16:creationId xmlns:a16="http://schemas.microsoft.com/office/drawing/2014/main" id="{4CC4C95B-31F2-F0B4-1E37-44C5487ECC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5937" y="2460858"/>
            <a:ext cx="914400" cy="914400"/>
          </a:xfrm>
          <a:prstGeom prst="rect">
            <a:avLst/>
          </a:prstGeom>
        </p:spPr>
      </p:pic>
      <p:pic>
        <p:nvPicPr>
          <p:cNvPr id="6" name="Graphic 8" descr="Magnifying glass with solid fill">
            <a:extLst>
              <a:ext uri="{FF2B5EF4-FFF2-40B4-BE49-F238E27FC236}">
                <a16:creationId xmlns:a16="http://schemas.microsoft.com/office/drawing/2014/main" id="{EE8C6E02-4120-B085-9771-DFAA90F739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5937" y="3657710"/>
            <a:ext cx="914400" cy="914400"/>
          </a:xfrm>
          <a:prstGeom prst="rect">
            <a:avLst/>
          </a:prstGeom>
        </p:spPr>
      </p:pic>
      <p:pic>
        <p:nvPicPr>
          <p:cNvPr id="11" name="Graphic 11" descr="Cactus with solid fill">
            <a:extLst>
              <a:ext uri="{FF2B5EF4-FFF2-40B4-BE49-F238E27FC236}">
                <a16:creationId xmlns:a16="http://schemas.microsoft.com/office/drawing/2014/main" id="{39D17BD8-1F6D-CA38-C79B-34F053CB8C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5938" y="1266392"/>
            <a:ext cx="914400" cy="914400"/>
          </a:xfrm>
          <a:prstGeom prst="rect">
            <a:avLst/>
          </a:prstGeom>
        </p:spPr>
      </p:pic>
    </p:spTree>
    <p:extLst>
      <p:ext uri="{BB962C8B-B14F-4D97-AF65-F5344CB8AC3E}">
        <p14:creationId xmlns:p14="http://schemas.microsoft.com/office/powerpoint/2010/main" val="2174024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4CC6A-2618-4034-BACA-9AA3CD435DF1}"/>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a:rPr>
              <a:t>PARTNERS</a:t>
            </a:r>
          </a:p>
        </p:txBody>
      </p:sp>
      <p:sp>
        <p:nvSpPr>
          <p:cNvPr id="8" name="Text Placeholder 3">
            <a:extLst>
              <a:ext uri="{FF2B5EF4-FFF2-40B4-BE49-F238E27FC236}">
                <a16:creationId xmlns:a16="http://schemas.microsoft.com/office/drawing/2014/main" id="{836F84E0-951A-4946-80AA-536954741872}"/>
              </a:ext>
            </a:extLst>
          </p:cNvPr>
          <p:cNvSpPr txBox="1">
            <a:spLocks/>
          </p:cNvSpPr>
          <p:nvPr/>
        </p:nvSpPr>
        <p:spPr>
          <a:xfrm>
            <a:off x="269837" y="1358535"/>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67A478"/>
              </a:buClr>
              <a:buNone/>
            </a:pPr>
            <a:r>
              <a:rPr lang="en-US" b="1" dirty="0">
                <a:solidFill>
                  <a:schemeClr val="tx1">
                    <a:lumMod val="75000"/>
                    <a:lumOff val="25000"/>
                  </a:schemeClr>
                </a:solidFill>
                <a:latin typeface="Century Gothic" panose="020F0302020204030204"/>
              </a:rPr>
              <a:t>End User</a:t>
            </a:r>
            <a:endParaRPr lang="en-US" dirty="0">
              <a:solidFill>
                <a:schemeClr val="tx1">
                  <a:lumMod val="75000"/>
                  <a:lumOff val="25000"/>
                </a:schemeClr>
              </a:solidFill>
            </a:endParaRPr>
          </a:p>
          <a:p>
            <a:pPr lvl="1">
              <a:lnSpc>
                <a:spcPct val="100000"/>
              </a:lnSpc>
              <a:spcAft>
                <a:spcPts val="600"/>
              </a:spcAft>
              <a:buClr>
                <a:srgbClr val="67A478"/>
              </a:buClr>
            </a:pPr>
            <a:r>
              <a:rPr lang="en-US" b="1" dirty="0">
                <a:solidFill>
                  <a:schemeClr val="tx1">
                    <a:lumMod val="75000"/>
                    <a:lumOff val="25000"/>
                  </a:schemeClr>
                </a:solidFill>
                <a:latin typeface="Century Gothic" panose="020F0302020204030204"/>
              </a:rPr>
              <a:t>National Park Service, Coronado National Memorial</a:t>
            </a:r>
            <a:endParaRPr lang="en-US" dirty="0">
              <a:solidFill>
                <a:schemeClr val="tx1">
                  <a:lumMod val="75000"/>
                  <a:lumOff val="25000"/>
                </a:schemeClr>
              </a:solidFill>
              <a:cs typeface="Calibri" panose="020F0502020204030204"/>
            </a:endParaRPr>
          </a:p>
          <a:p>
            <a:pPr lvl="2">
              <a:buClr>
                <a:srgbClr val="67A478"/>
              </a:buClr>
            </a:pPr>
            <a:r>
              <a:rPr lang="en-US" dirty="0">
                <a:solidFill>
                  <a:schemeClr val="tx1">
                    <a:lumMod val="75000"/>
                    <a:lumOff val="25000"/>
                  </a:schemeClr>
                </a:solidFill>
                <a:latin typeface="Century Gothic"/>
                <a:ea typeface="+mn-lt"/>
                <a:cs typeface="+mn-lt"/>
              </a:rPr>
              <a:t>JoAnn Blalack, </a:t>
            </a:r>
            <a:br>
              <a:rPr lang="en-US" dirty="0">
                <a:solidFill>
                  <a:schemeClr val="tx1">
                    <a:lumMod val="75000"/>
                    <a:lumOff val="25000"/>
                  </a:schemeClr>
                </a:solidFill>
                <a:latin typeface="Century Gothic"/>
                <a:ea typeface="+mn-lt"/>
                <a:cs typeface="+mn-lt"/>
              </a:rPr>
            </a:br>
            <a:r>
              <a:rPr lang="en-US" dirty="0">
                <a:solidFill>
                  <a:schemeClr val="tx1">
                    <a:lumMod val="75000"/>
                    <a:lumOff val="25000"/>
                  </a:schemeClr>
                </a:solidFill>
                <a:latin typeface="Century Gothic"/>
                <a:ea typeface="+mn-lt"/>
                <a:cs typeface="+mn-lt"/>
              </a:rPr>
              <a:t>Integrated Resource Manager</a:t>
            </a:r>
            <a:endParaRPr lang="en-US" b="1" dirty="0">
              <a:solidFill>
                <a:schemeClr val="tx1">
                  <a:lumMod val="75000"/>
                  <a:lumOff val="25000"/>
                </a:schemeClr>
              </a:solidFill>
              <a:latin typeface="Century Gothic" panose="020F0302020204030204"/>
              <a:ea typeface="+mn-lt"/>
              <a:cs typeface="+mn-lt"/>
            </a:endParaRPr>
          </a:p>
          <a:p>
            <a:pPr lvl="2">
              <a:buClr>
                <a:srgbClr val="67A478"/>
              </a:buClr>
            </a:pPr>
            <a:r>
              <a:rPr lang="en-US" dirty="0">
                <a:solidFill>
                  <a:schemeClr val="tx1">
                    <a:lumMod val="75000"/>
                    <a:lumOff val="25000"/>
                  </a:schemeClr>
                </a:solidFill>
                <a:latin typeface="Century Gothic"/>
                <a:ea typeface="+mn-lt"/>
                <a:cs typeface="+mn-lt"/>
              </a:rPr>
              <a:t>Jessica Garcia, </a:t>
            </a:r>
            <a:br>
              <a:rPr lang="en-US" dirty="0">
                <a:solidFill>
                  <a:schemeClr val="tx1">
                    <a:lumMod val="75000"/>
                    <a:lumOff val="25000"/>
                  </a:schemeClr>
                </a:solidFill>
                <a:latin typeface="Century Gothic"/>
                <a:ea typeface="+mn-lt"/>
                <a:cs typeface="+mn-lt"/>
              </a:rPr>
            </a:br>
            <a:r>
              <a:rPr lang="en-US" dirty="0">
                <a:solidFill>
                  <a:schemeClr val="tx1">
                    <a:lumMod val="75000"/>
                    <a:lumOff val="25000"/>
                  </a:schemeClr>
                </a:solidFill>
                <a:latin typeface="Century Gothic"/>
                <a:ea typeface="+mn-lt"/>
                <a:cs typeface="+mn-lt"/>
              </a:rPr>
              <a:t>Physical Scientist </a:t>
            </a:r>
            <a:endParaRPr lang="en-US" b="1" dirty="0">
              <a:solidFill>
                <a:schemeClr val="tx1">
                  <a:lumMod val="75000"/>
                  <a:lumOff val="25000"/>
                </a:schemeClr>
              </a:solidFill>
              <a:latin typeface="Century Gothic" panose="020F0302020204030204"/>
            </a:endParaRPr>
          </a:p>
          <a:p>
            <a:pPr lvl="2">
              <a:buClr>
                <a:srgbClr val="67A478"/>
              </a:buClr>
            </a:pPr>
            <a:r>
              <a:rPr lang="en-US" dirty="0">
                <a:solidFill>
                  <a:schemeClr val="tx1">
                    <a:lumMod val="75000"/>
                    <a:lumOff val="25000"/>
                  </a:schemeClr>
                </a:solidFill>
                <a:latin typeface="Century Gothic"/>
                <a:ea typeface="+mn-lt"/>
                <a:cs typeface="+mn-lt"/>
              </a:rPr>
              <a:t>Robert Matthewman, </a:t>
            </a:r>
            <a:br>
              <a:rPr lang="en-US" dirty="0">
                <a:solidFill>
                  <a:schemeClr val="tx1">
                    <a:lumMod val="75000"/>
                    <a:lumOff val="25000"/>
                  </a:schemeClr>
                </a:solidFill>
                <a:latin typeface="Century Gothic"/>
                <a:ea typeface="+mn-lt"/>
                <a:cs typeface="+mn-lt"/>
              </a:rPr>
            </a:br>
            <a:r>
              <a:rPr lang="en-US" dirty="0">
                <a:solidFill>
                  <a:schemeClr val="tx1">
                    <a:lumMod val="75000"/>
                    <a:lumOff val="25000"/>
                  </a:schemeClr>
                </a:solidFill>
                <a:latin typeface="Century Gothic"/>
                <a:ea typeface="+mn-lt"/>
                <a:cs typeface="+mn-lt"/>
              </a:rPr>
              <a:t>GIS Intern</a:t>
            </a:r>
            <a:endParaRPr lang="en-US" dirty="0">
              <a:solidFill>
                <a:schemeClr val="tx1">
                  <a:lumMod val="75000"/>
                  <a:lumOff val="25000"/>
                </a:schemeClr>
              </a:solidFill>
              <a:latin typeface="Century Gothic"/>
            </a:endParaRPr>
          </a:p>
          <a:p>
            <a:pPr lvl="2">
              <a:buClr>
                <a:srgbClr val="67A478"/>
              </a:buClr>
            </a:pPr>
            <a:r>
              <a:rPr lang="en-US" dirty="0">
                <a:solidFill>
                  <a:schemeClr val="tx1">
                    <a:lumMod val="75000"/>
                    <a:lumOff val="25000"/>
                  </a:schemeClr>
                </a:solidFill>
                <a:latin typeface="Century Gothic"/>
                <a:ea typeface="+mn-lt"/>
                <a:cs typeface="+mn-lt"/>
              </a:rPr>
              <a:t>Nicole Gonzalez, </a:t>
            </a:r>
            <a:br>
              <a:rPr lang="en-US" dirty="0">
                <a:solidFill>
                  <a:schemeClr val="tx1">
                    <a:lumMod val="75000"/>
                    <a:lumOff val="25000"/>
                  </a:schemeClr>
                </a:solidFill>
                <a:latin typeface="Century Gothic"/>
                <a:ea typeface="+mn-lt"/>
                <a:cs typeface="+mn-lt"/>
              </a:rPr>
            </a:br>
            <a:r>
              <a:rPr lang="en-US" dirty="0">
                <a:solidFill>
                  <a:schemeClr val="tx1">
                    <a:lumMod val="75000"/>
                    <a:lumOff val="25000"/>
                  </a:schemeClr>
                </a:solidFill>
                <a:latin typeface="Century Gothic"/>
                <a:ea typeface="+mn-lt"/>
                <a:cs typeface="+mn-lt"/>
              </a:rPr>
              <a:t>Biologist</a:t>
            </a:r>
            <a:br>
              <a:rPr lang="en-US" dirty="0">
                <a:solidFill>
                  <a:schemeClr val="tx1">
                    <a:lumMod val="75000"/>
                    <a:lumOff val="25000"/>
                  </a:schemeClr>
                </a:solidFill>
              </a:rPr>
            </a:br>
            <a:endParaRPr lang="en-US" dirty="0">
              <a:solidFill>
                <a:schemeClr val="tx1">
                  <a:lumMod val="75000"/>
                  <a:lumOff val="25000"/>
                </a:schemeClr>
              </a:solidFill>
              <a:cs typeface="Calibri" panose="020F0502020204030204"/>
            </a:endParaRPr>
          </a:p>
          <a:p>
            <a:pPr lvl="1">
              <a:lnSpc>
                <a:spcPct val="100000"/>
              </a:lnSpc>
              <a:spcAft>
                <a:spcPts val="600"/>
              </a:spcAft>
              <a:buClr>
                <a:srgbClr val="67A478"/>
              </a:buClr>
            </a:pPr>
            <a:endParaRPr lang="en-US" b="1" dirty="0">
              <a:solidFill>
                <a:schemeClr val="tx1">
                  <a:lumMod val="75000"/>
                  <a:lumOff val="25000"/>
                </a:schemeClr>
              </a:solidFill>
              <a:latin typeface="Century Gothic" panose="020F0302020204030204"/>
            </a:endParaRPr>
          </a:p>
        </p:txBody>
      </p:sp>
      <p:pic>
        <p:nvPicPr>
          <p:cNvPr id="5" name="Picture 4" descr="A picture containing text, grass, mountain, nature&#10;&#10;Description automatically generated">
            <a:extLst>
              <a:ext uri="{FF2B5EF4-FFF2-40B4-BE49-F238E27FC236}">
                <a16:creationId xmlns:a16="http://schemas.microsoft.com/office/drawing/2014/main" id="{5D72B49C-5AD0-4AEC-BFC6-25D530A62AB5}"/>
              </a:ext>
            </a:extLst>
          </p:cNvPr>
          <p:cNvPicPr>
            <a:picLocks noChangeAspect="1"/>
          </p:cNvPicPr>
          <p:nvPr/>
        </p:nvPicPr>
        <p:blipFill rotWithShape="1">
          <a:blip r:embed="rId3">
            <a:extLst>
              <a:ext uri="{28A0092B-C50C-407E-A947-70E740481C1C}">
                <a14:useLocalDpi xmlns:a14="http://schemas.microsoft.com/office/drawing/2010/main" val="0"/>
              </a:ext>
            </a:extLst>
          </a:blip>
          <a:srcRect l="8662" r="20927"/>
          <a:stretch/>
        </p:blipFill>
        <p:spPr>
          <a:xfrm>
            <a:off x="6261920" y="1263413"/>
            <a:ext cx="5358580" cy="4057650"/>
          </a:xfrm>
          <a:prstGeom prst="rect">
            <a:avLst/>
          </a:prstGeom>
          <a:effectLst>
            <a:outerShdw blurRad="292100" dist="139700" dir="2700000" algn="ctr" rotWithShape="0">
              <a:srgbClr val="000000">
                <a:alpha val="65000"/>
              </a:srgbClr>
            </a:outerShdw>
          </a:effectLst>
        </p:spPr>
      </p:pic>
      <p:sp>
        <p:nvSpPr>
          <p:cNvPr id="9" name="TextBox 8">
            <a:extLst>
              <a:ext uri="{FF2B5EF4-FFF2-40B4-BE49-F238E27FC236}">
                <a16:creationId xmlns:a16="http://schemas.microsoft.com/office/drawing/2014/main" id="{05E958B6-326B-4106-BF2F-7CC9B30BE019}"/>
              </a:ext>
            </a:extLst>
          </p:cNvPr>
          <p:cNvSpPr txBox="1"/>
          <p:nvPr/>
        </p:nvSpPr>
        <p:spPr>
          <a:xfrm>
            <a:off x="8941210" y="5461952"/>
            <a:ext cx="2743200" cy="317500"/>
          </a:xfrm>
          <a:prstGeom prst="rect">
            <a:avLst/>
          </a:prstGeom>
        </p:spPr>
        <p:txBody>
          <a:bodyPr lIns="91440" tIns="45720" rIns="91440" bIns="45720" anchor="t">
            <a:normAutofit fontScale="47500" lnSpcReduction="20000"/>
          </a:bodyPr>
          <a:lstStyle/>
          <a:p>
            <a:pPr algn="r"/>
            <a:r>
              <a:rPr lang="en-US" dirty="0">
                <a:solidFill>
                  <a:schemeClr val="tx1">
                    <a:lumMod val="75000"/>
                    <a:lumOff val="25000"/>
                  </a:schemeClr>
                </a:solidFill>
                <a:latin typeface="Century Gothic" panose="020B0502020202020204" pitchFamily="34" charset="0"/>
              </a:rPr>
              <a:t>Photo credit: National Park Service,</a:t>
            </a:r>
          </a:p>
          <a:p>
            <a:pPr algn="r"/>
            <a:r>
              <a:rPr lang="en-US" dirty="0">
                <a:solidFill>
                  <a:schemeClr val="tx1">
                    <a:lumMod val="75000"/>
                    <a:lumOff val="25000"/>
                  </a:schemeClr>
                </a:solidFill>
                <a:latin typeface="Century Gothic" panose="020B0502020202020204" pitchFamily="34" charset="0"/>
              </a:rPr>
              <a:t> Coronado National Memorial</a:t>
            </a:r>
          </a:p>
        </p:txBody>
      </p:sp>
    </p:spTree>
    <p:extLst>
      <p:ext uri="{BB962C8B-B14F-4D97-AF65-F5344CB8AC3E}">
        <p14:creationId xmlns:p14="http://schemas.microsoft.com/office/powerpoint/2010/main" val="3288224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4CC6A-2618-4034-BACA-9AA3CD435DF1}"/>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a:rPr>
              <a:t>COMMUNITY CONCERNS</a:t>
            </a:r>
          </a:p>
        </p:txBody>
      </p:sp>
      <p:pic>
        <p:nvPicPr>
          <p:cNvPr id="29" name="Picture 19" descr="People riding horse in park">
            <a:extLst>
              <a:ext uri="{FF2B5EF4-FFF2-40B4-BE49-F238E27FC236}">
                <a16:creationId xmlns:a16="http://schemas.microsoft.com/office/drawing/2014/main" id="{BAE768F0-8168-A2B7-5992-7FEBD50236AF}"/>
              </a:ext>
            </a:extLst>
          </p:cNvPr>
          <p:cNvPicPr>
            <a:picLocks noChangeAspect="1"/>
          </p:cNvPicPr>
          <p:nvPr/>
        </p:nvPicPr>
        <p:blipFill rotWithShape="1">
          <a:blip r:embed="rId3"/>
          <a:srcRect l="7587" t="29920" r="15642" b="16390"/>
          <a:stretch/>
        </p:blipFill>
        <p:spPr>
          <a:xfrm>
            <a:off x="-7011" y="1116045"/>
            <a:ext cx="12197114" cy="4497641"/>
          </a:xfrm>
          <a:prstGeom prst="rect">
            <a:avLst/>
          </a:prstGeom>
        </p:spPr>
      </p:pic>
      <p:sp>
        <p:nvSpPr>
          <p:cNvPr id="60" name="Rectangle 59">
            <a:extLst>
              <a:ext uri="{FF2B5EF4-FFF2-40B4-BE49-F238E27FC236}">
                <a16:creationId xmlns:a16="http://schemas.microsoft.com/office/drawing/2014/main" id="{67A82378-1F85-B014-125B-5ED7E930E2A5}"/>
              </a:ext>
            </a:extLst>
          </p:cNvPr>
          <p:cNvSpPr/>
          <p:nvPr/>
        </p:nvSpPr>
        <p:spPr>
          <a:xfrm>
            <a:off x="1530163" y="1288686"/>
            <a:ext cx="9262713" cy="4126014"/>
          </a:xfrm>
          <a:prstGeom prst="rect">
            <a:avLst/>
          </a:prstGeom>
          <a:solidFill>
            <a:srgbClr val="67A478">
              <a:alpha val="86000"/>
            </a:srgbClr>
          </a:solidFill>
          <a:ln>
            <a:solidFill>
              <a:srgbClr val="67A478">
                <a:alpha val="8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089A48A8-DBDF-4DC2-BEB4-FBA667BD6363}"/>
              </a:ext>
            </a:extLst>
          </p:cNvPr>
          <p:cNvGrpSpPr/>
          <p:nvPr/>
        </p:nvGrpSpPr>
        <p:grpSpPr>
          <a:xfrm>
            <a:off x="1702905" y="1812235"/>
            <a:ext cx="2385391" cy="2552960"/>
            <a:chOff x="1702905" y="1812235"/>
            <a:chExt cx="2385391" cy="2552960"/>
          </a:xfrm>
        </p:grpSpPr>
        <p:sp>
          <p:nvSpPr>
            <p:cNvPr id="45" name="TextBox 44">
              <a:extLst>
                <a:ext uri="{FF2B5EF4-FFF2-40B4-BE49-F238E27FC236}">
                  <a16:creationId xmlns:a16="http://schemas.microsoft.com/office/drawing/2014/main" id="{A3C1FB2E-8B83-0C2A-D598-B7C636333763}"/>
                </a:ext>
              </a:extLst>
            </p:cNvPr>
            <p:cNvSpPr txBox="1"/>
            <p:nvPr/>
          </p:nvSpPr>
          <p:spPr>
            <a:xfrm>
              <a:off x="1702905" y="2887867"/>
              <a:ext cx="238539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Century Gothic"/>
                  <a:ea typeface="+mn-lt"/>
                  <a:cs typeface="+mn-lt"/>
                </a:rPr>
                <a:t>Ecosystem</a:t>
              </a:r>
              <a:endParaRPr lang="en-US" b="1" dirty="0">
                <a:solidFill>
                  <a:schemeClr val="bg1"/>
                </a:solidFill>
                <a:latin typeface="Century Gothic"/>
              </a:endParaRPr>
            </a:p>
            <a:p>
              <a:pPr algn="ctr"/>
              <a:endParaRPr lang="en-US" dirty="0">
                <a:solidFill>
                  <a:schemeClr val="bg1"/>
                </a:solidFill>
                <a:latin typeface="Century Gothic"/>
                <a:ea typeface="+mn-lt"/>
                <a:cs typeface="+mn-lt"/>
              </a:endParaRPr>
            </a:p>
            <a:p>
              <a:pPr algn="ctr"/>
              <a:r>
                <a:rPr lang="en-US" dirty="0">
                  <a:solidFill>
                    <a:schemeClr val="bg1"/>
                  </a:solidFill>
                  <a:latin typeface="Century Gothic"/>
                  <a:ea typeface="+mn-lt"/>
                  <a:cs typeface="+mn-lt"/>
                </a:rPr>
                <a:t>Biodiversity, habitat, food</a:t>
              </a:r>
              <a:endParaRPr lang="en-US" dirty="0">
                <a:solidFill>
                  <a:schemeClr val="bg1"/>
                </a:solidFill>
                <a:latin typeface="Century Gothic"/>
                <a:cs typeface="Calibri" panose="020F0502020204030204"/>
              </a:endParaRPr>
            </a:p>
            <a:p>
              <a:pPr algn="l"/>
              <a:endParaRPr lang="en-US" dirty="0">
                <a:solidFill>
                  <a:schemeClr val="bg1"/>
                </a:solidFill>
                <a:latin typeface="Century Gothic"/>
                <a:cs typeface="Calibri" panose="020F0502020204030204"/>
              </a:endParaRPr>
            </a:p>
          </p:txBody>
        </p:sp>
        <p:pic>
          <p:nvPicPr>
            <p:cNvPr id="58" name="Graphic 58" descr="Agriculture with solid fill">
              <a:extLst>
                <a:ext uri="{FF2B5EF4-FFF2-40B4-BE49-F238E27FC236}">
                  <a16:creationId xmlns:a16="http://schemas.microsoft.com/office/drawing/2014/main" id="{93E6697F-6A20-0BCD-3DF4-94A3006151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8401" y="1812235"/>
              <a:ext cx="914400" cy="914400"/>
            </a:xfrm>
            <a:prstGeom prst="rect">
              <a:avLst/>
            </a:prstGeom>
          </p:spPr>
        </p:pic>
      </p:grpSp>
      <p:grpSp>
        <p:nvGrpSpPr>
          <p:cNvPr id="4" name="Group 3">
            <a:extLst>
              <a:ext uri="{FF2B5EF4-FFF2-40B4-BE49-F238E27FC236}">
                <a16:creationId xmlns:a16="http://schemas.microsoft.com/office/drawing/2014/main" id="{0BC57FAC-B0F4-4A47-B4DD-093536588914}"/>
              </a:ext>
            </a:extLst>
          </p:cNvPr>
          <p:cNvGrpSpPr/>
          <p:nvPr/>
        </p:nvGrpSpPr>
        <p:grpSpPr>
          <a:xfrm>
            <a:off x="4078358" y="1887149"/>
            <a:ext cx="3246781" cy="2478048"/>
            <a:chOff x="4041404" y="1887149"/>
            <a:chExt cx="3246781" cy="2478048"/>
          </a:xfrm>
        </p:grpSpPr>
        <p:sp>
          <p:nvSpPr>
            <p:cNvPr id="46" name="TextBox 45">
              <a:extLst>
                <a:ext uri="{FF2B5EF4-FFF2-40B4-BE49-F238E27FC236}">
                  <a16:creationId xmlns:a16="http://schemas.microsoft.com/office/drawing/2014/main" id="{CB3840E8-BC47-9B1B-CADB-11DB443F2C51}"/>
                </a:ext>
              </a:extLst>
            </p:cNvPr>
            <p:cNvSpPr txBox="1"/>
            <p:nvPr/>
          </p:nvSpPr>
          <p:spPr>
            <a:xfrm>
              <a:off x="4041404" y="2887869"/>
              <a:ext cx="324678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Century Gothic"/>
                  <a:ea typeface="+mn-lt"/>
                  <a:cs typeface="+mn-lt"/>
                </a:rPr>
                <a:t>Fire Risk</a:t>
              </a:r>
              <a:endParaRPr lang="en-US" dirty="0">
                <a:solidFill>
                  <a:schemeClr val="bg1"/>
                </a:solidFill>
                <a:latin typeface="Century Gothic"/>
                <a:ea typeface="+mn-lt"/>
                <a:cs typeface="+mn-lt"/>
              </a:endParaRPr>
            </a:p>
            <a:p>
              <a:pPr algn="ctr"/>
              <a:endParaRPr lang="en-US" dirty="0">
                <a:solidFill>
                  <a:schemeClr val="bg1"/>
                </a:solidFill>
                <a:latin typeface="Century Gothic"/>
                <a:ea typeface="+mn-lt"/>
                <a:cs typeface="+mn-lt"/>
              </a:endParaRPr>
            </a:p>
            <a:p>
              <a:pPr algn="ctr"/>
              <a:r>
                <a:rPr lang="en-US" dirty="0">
                  <a:solidFill>
                    <a:schemeClr val="bg1"/>
                  </a:solidFill>
                  <a:latin typeface="Century Gothic"/>
                  <a:ea typeface="+mn-lt"/>
                  <a:cs typeface="+mn-lt"/>
                </a:rPr>
                <a:t>Soil degradation, natural hazards, &amp; lasting natural community change</a:t>
              </a:r>
              <a:endParaRPr lang="en-US" dirty="0">
                <a:solidFill>
                  <a:schemeClr val="bg1"/>
                </a:solidFill>
                <a:latin typeface="Century Gothic"/>
                <a:cs typeface="Calibri" panose="020F0502020204030204"/>
              </a:endParaRPr>
            </a:p>
          </p:txBody>
        </p:sp>
        <p:pic>
          <p:nvPicPr>
            <p:cNvPr id="59" name="Graphic 60" descr="Fire with solid fill">
              <a:extLst>
                <a:ext uri="{FF2B5EF4-FFF2-40B4-BE49-F238E27FC236}">
                  <a16:creationId xmlns:a16="http://schemas.microsoft.com/office/drawing/2014/main" id="{71CABA3E-954F-38FD-0F00-80C4FB700B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07594" y="1887149"/>
              <a:ext cx="914400" cy="914400"/>
            </a:xfrm>
            <a:prstGeom prst="rect">
              <a:avLst/>
            </a:prstGeom>
          </p:spPr>
        </p:pic>
      </p:grpSp>
      <p:grpSp>
        <p:nvGrpSpPr>
          <p:cNvPr id="3" name="Group 2">
            <a:extLst>
              <a:ext uri="{FF2B5EF4-FFF2-40B4-BE49-F238E27FC236}">
                <a16:creationId xmlns:a16="http://schemas.microsoft.com/office/drawing/2014/main" id="{789EC26B-02D4-4D5C-8F77-B2679391ABAD}"/>
              </a:ext>
            </a:extLst>
          </p:cNvPr>
          <p:cNvGrpSpPr/>
          <p:nvPr/>
        </p:nvGrpSpPr>
        <p:grpSpPr>
          <a:xfrm>
            <a:off x="7315200" y="1900583"/>
            <a:ext cx="3541549" cy="2478971"/>
            <a:chOff x="7315200" y="1900583"/>
            <a:chExt cx="3541549" cy="2478971"/>
          </a:xfrm>
        </p:grpSpPr>
        <p:sp>
          <p:nvSpPr>
            <p:cNvPr id="47" name="TextBox 46">
              <a:extLst>
                <a:ext uri="{FF2B5EF4-FFF2-40B4-BE49-F238E27FC236}">
                  <a16:creationId xmlns:a16="http://schemas.microsoft.com/office/drawing/2014/main" id="{29EA195F-A993-D6D2-A484-6F15A7227A6D}"/>
                </a:ext>
              </a:extLst>
            </p:cNvPr>
            <p:cNvSpPr txBox="1"/>
            <p:nvPr/>
          </p:nvSpPr>
          <p:spPr>
            <a:xfrm>
              <a:off x="7315200" y="2902226"/>
              <a:ext cx="354154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Century Gothic"/>
                  <a:ea typeface="+mn-lt"/>
                  <a:cs typeface="+mn-lt"/>
                </a:rPr>
                <a:t>Economic and Cultural Value</a:t>
              </a:r>
              <a:endParaRPr lang="en-US" b="1" dirty="0">
                <a:solidFill>
                  <a:schemeClr val="bg1"/>
                </a:solidFill>
                <a:latin typeface="Century Gothic"/>
                <a:cs typeface="Calibri" panose="020F0502020204030204"/>
              </a:endParaRPr>
            </a:p>
            <a:p>
              <a:pPr marL="285750" indent="-285750" algn="ctr">
                <a:buFont typeface="Arial"/>
                <a:buChar char="•"/>
              </a:pPr>
              <a:endParaRPr lang="en-US" dirty="0">
                <a:solidFill>
                  <a:schemeClr val="bg1"/>
                </a:solidFill>
                <a:latin typeface="Century Gothic"/>
                <a:ea typeface="+mn-lt"/>
                <a:cs typeface="+mn-lt"/>
              </a:endParaRPr>
            </a:p>
            <a:p>
              <a:pPr algn="ctr"/>
              <a:r>
                <a:rPr lang="en-US" dirty="0">
                  <a:solidFill>
                    <a:schemeClr val="bg1"/>
                  </a:solidFill>
                  <a:latin typeface="Century Gothic"/>
                  <a:ea typeface="+mn-lt"/>
                  <a:cs typeface="+mn-lt"/>
                </a:rPr>
                <a:t>Disruption to tourism and diminished overall </a:t>
              </a:r>
            </a:p>
            <a:p>
              <a:pPr algn="ctr"/>
              <a:r>
                <a:rPr lang="en-US" dirty="0">
                  <a:solidFill>
                    <a:schemeClr val="bg1"/>
                  </a:solidFill>
                  <a:latin typeface="Century Gothic"/>
                  <a:ea typeface="+mn-lt"/>
                  <a:cs typeface="+mn-lt"/>
                </a:rPr>
                <a:t>aesthetic </a:t>
              </a:r>
              <a:endParaRPr lang="en-US" dirty="0">
                <a:solidFill>
                  <a:schemeClr val="bg1"/>
                </a:solidFill>
                <a:latin typeface="Century Gothic"/>
                <a:cs typeface="Calibri"/>
              </a:endParaRPr>
            </a:p>
          </p:txBody>
        </p:sp>
        <p:pic>
          <p:nvPicPr>
            <p:cNvPr id="61" name="Graphic 61" descr="Coins outline">
              <a:extLst>
                <a:ext uri="{FF2B5EF4-FFF2-40B4-BE49-F238E27FC236}">
                  <a16:creationId xmlns:a16="http://schemas.microsoft.com/office/drawing/2014/main" id="{0DA1E194-2BA8-E6DC-87F5-A8CB81439A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31583" y="1900583"/>
              <a:ext cx="914400" cy="914400"/>
            </a:xfrm>
            <a:prstGeom prst="rect">
              <a:avLst/>
            </a:prstGeom>
          </p:spPr>
        </p:pic>
      </p:grpSp>
      <p:sp>
        <p:nvSpPr>
          <p:cNvPr id="2" name="TextBox 1">
            <a:extLst>
              <a:ext uri="{FF2B5EF4-FFF2-40B4-BE49-F238E27FC236}">
                <a16:creationId xmlns:a16="http://schemas.microsoft.com/office/drawing/2014/main" id="{B7E9CD89-B968-A46D-C072-13EE0D996A98}"/>
              </a:ext>
            </a:extLst>
          </p:cNvPr>
          <p:cNvSpPr txBox="1"/>
          <p:nvPr/>
        </p:nvSpPr>
        <p:spPr>
          <a:xfrm>
            <a:off x="-70884" y="5558466"/>
            <a:ext cx="3402418"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solidFill>
                  <a:schemeClr val="tx1">
                    <a:lumMod val="75000"/>
                    <a:lumOff val="25000"/>
                  </a:schemeClr>
                </a:solidFill>
                <a:latin typeface="Century Gothic"/>
                <a:ea typeface="+mn-lt"/>
                <a:cs typeface="+mn-lt"/>
              </a:rPr>
              <a:t>Photo Credits: Office 365</a:t>
            </a:r>
            <a:endParaRPr lang="en-US" sz="600" dirty="0">
              <a:solidFill>
                <a:schemeClr val="tx1">
                  <a:lumMod val="75000"/>
                  <a:lumOff val="25000"/>
                </a:schemeClr>
              </a:solidFill>
              <a:latin typeface="Century Gothic"/>
              <a:ea typeface="Calibri"/>
              <a:cs typeface="Calibri"/>
            </a:endParaRPr>
          </a:p>
        </p:txBody>
      </p:sp>
    </p:spTree>
    <p:extLst>
      <p:ext uri="{BB962C8B-B14F-4D97-AF65-F5344CB8AC3E}">
        <p14:creationId xmlns:p14="http://schemas.microsoft.com/office/powerpoint/2010/main" val="2999292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Logo&#10;&#10;Description automatically generated">
            <a:extLst>
              <a:ext uri="{FF2B5EF4-FFF2-40B4-BE49-F238E27FC236}">
                <a16:creationId xmlns:a16="http://schemas.microsoft.com/office/drawing/2014/main" id="{F707688D-8F8C-69FE-39F9-7DECF4B14C8F}"/>
              </a:ext>
            </a:extLst>
          </p:cNvPr>
          <p:cNvPicPr>
            <a:picLocks noChangeAspect="1"/>
          </p:cNvPicPr>
          <p:nvPr/>
        </p:nvPicPr>
        <p:blipFill>
          <a:blip r:embed="rId3"/>
          <a:stretch>
            <a:fillRect/>
          </a:stretch>
        </p:blipFill>
        <p:spPr>
          <a:xfrm>
            <a:off x="-1666" y="-763"/>
            <a:ext cx="6740577" cy="6667984"/>
          </a:xfrm>
          <a:prstGeom prst="rect">
            <a:avLst/>
          </a:prstGeom>
        </p:spPr>
      </p:pic>
      <p:sp>
        <p:nvSpPr>
          <p:cNvPr id="3" name="Title 1">
            <a:extLst>
              <a:ext uri="{FF2B5EF4-FFF2-40B4-BE49-F238E27FC236}">
                <a16:creationId xmlns:a16="http://schemas.microsoft.com/office/drawing/2014/main" id="{2D40E4F5-D29F-7E04-C913-D0F8B467663F}"/>
              </a:ext>
            </a:extLst>
          </p:cNvPr>
          <p:cNvSpPr txBox="1">
            <a:spLocks/>
          </p:cNvSpPr>
          <p:nvPr/>
        </p:nvSpPr>
        <p:spPr>
          <a:xfrm>
            <a:off x="554785" y="226126"/>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a:rPr>
              <a:t>EARTH OBSERVATIONS </a:t>
            </a:r>
          </a:p>
        </p:txBody>
      </p:sp>
      <p:pic>
        <p:nvPicPr>
          <p:cNvPr id="8" name="Picture 8">
            <a:extLst>
              <a:ext uri="{FF2B5EF4-FFF2-40B4-BE49-F238E27FC236}">
                <a16:creationId xmlns:a16="http://schemas.microsoft.com/office/drawing/2014/main" id="{8D691EDA-B9BE-6D45-E3D9-9DE17EA19999}"/>
              </a:ext>
            </a:extLst>
          </p:cNvPr>
          <p:cNvPicPr>
            <a:picLocks noChangeAspect="1"/>
          </p:cNvPicPr>
          <p:nvPr/>
        </p:nvPicPr>
        <p:blipFill>
          <a:blip r:embed="rId4"/>
          <a:stretch>
            <a:fillRect/>
          </a:stretch>
        </p:blipFill>
        <p:spPr>
          <a:xfrm rot="20460000">
            <a:off x="1635679" y="712574"/>
            <a:ext cx="1610610" cy="1200983"/>
          </a:xfrm>
          <a:prstGeom prst="rect">
            <a:avLst/>
          </a:prstGeom>
        </p:spPr>
      </p:pic>
      <p:sp>
        <p:nvSpPr>
          <p:cNvPr id="9" name="TextBox 8">
            <a:extLst>
              <a:ext uri="{FF2B5EF4-FFF2-40B4-BE49-F238E27FC236}">
                <a16:creationId xmlns:a16="http://schemas.microsoft.com/office/drawing/2014/main" id="{A2608CC7-0EF2-ACDE-FEA6-B75D0C2A1A07}"/>
              </a:ext>
            </a:extLst>
          </p:cNvPr>
          <p:cNvSpPr txBox="1"/>
          <p:nvPr/>
        </p:nvSpPr>
        <p:spPr>
          <a:xfrm>
            <a:off x="3199435" y="66359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Century Gothic"/>
                <a:cs typeface="Calibri"/>
              </a:rPr>
              <a:t>Sentinel 2 | </a:t>
            </a:r>
            <a:r>
              <a:rPr lang="en-US" b="1" dirty="0">
                <a:solidFill>
                  <a:schemeClr val="bg1"/>
                </a:solidFill>
                <a:latin typeface="Century Gothic"/>
                <a:cs typeface="Calibri"/>
              </a:rPr>
              <a:t>MSI</a:t>
            </a:r>
            <a:endParaRPr lang="en-US" dirty="0">
              <a:solidFill>
                <a:schemeClr val="bg1"/>
              </a:solidFill>
            </a:endParaRPr>
          </a:p>
        </p:txBody>
      </p:sp>
      <p:pic>
        <p:nvPicPr>
          <p:cNvPr id="10" name="Picture 10" descr="A picture containing satellite, transport&#10;&#10;Description automatically generated">
            <a:extLst>
              <a:ext uri="{FF2B5EF4-FFF2-40B4-BE49-F238E27FC236}">
                <a16:creationId xmlns:a16="http://schemas.microsoft.com/office/drawing/2014/main" id="{AB86E258-CD0E-6A82-7DFC-D03ED23D537F}"/>
              </a:ext>
            </a:extLst>
          </p:cNvPr>
          <p:cNvPicPr>
            <a:picLocks noChangeAspect="1"/>
          </p:cNvPicPr>
          <p:nvPr/>
        </p:nvPicPr>
        <p:blipFill>
          <a:blip r:embed="rId5"/>
          <a:stretch>
            <a:fillRect/>
          </a:stretch>
        </p:blipFill>
        <p:spPr>
          <a:xfrm>
            <a:off x="2179188" y="1813709"/>
            <a:ext cx="1320801" cy="1283496"/>
          </a:xfrm>
          <a:prstGeom prst="rect">
            <a:avLst/>
          </a:prstGeom>
        </p:spPr>
      </p:pic>
      <p:sp>
        <p:nvSpPr>
          <p:cNvPr id="11" name="TextBox 10">
            <a:extLst>
              <a:ext uri="{FF2B5EF4-FFF2-40B4-BE49-F238E27FC236}">
                <a16:creationId xmlns:a16="http://schemas.microsoft.com/office/drawing/2014/main" id="{98B24FE8-34C2-0024-8378-A4E513BB34F4}"/>
              </a:ext>
            </a:extLst>
          </p:cNvPr>
          <p:cNvSpPr txBox="1"/>
          <p:nvPr/>
        </p:nvSpPr>
        <p:spPr>
          <a:xfrm>
            <a:off x="3555060" y="194218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Century Gothic"/>
                <a:cs typeface="Calibri"/>
              </a:rPr>
              <a:t>Landsat 5 | </a:t>
            </a:r>
            <a:r>
              <a:rPr lang="en-US" b="1" dirty="0">
                <a:solidFill>
                  <a:schemeClr val="bg1"/>
                </a:solidFill>
                <a:latin typeface="Century Gothic"/>
                <a:cs typeface="Calibri"/>
              </a:rPr>
              <a:t>TM</a:t>
            </a:r>
            <a:endParaRPr lang="en-US" dirty="0">
              <a:solidFill>
                <a:schemeClr val="bg1"/>
              </a:solidFill>
            </a:endParaRPr>
          </a:p>
        </p:txBody>
      </p:sp>
      <p:pic>
        <p:nvPicPr>
          <p:cNvPr id="12" name="Picture 12">
            <a:extLst>
              <a:ext uri="{FF2B5EF4-FFF2-40B4-BE49-F238E27FC236}">
                <a16:creationId xmlns:a16="http://schemas.microsoft.com/office/drawing/2014/main" id="{40DCC36B-AB83-8270-54C3-6B1075C1767B}"/>
              </a:ext>
            </a:extLst>
          </p:cNvPr>
          <p:cNvPicPr>
            <a:picLocks noChangeAspect="1"/>
          </p:cNvPicPr>
          <p:nvPr/>
        </p:nvPicPr>
        <p:blipFill>
          <a:blip r:embed="rId6"/>
          <a:stretch>
            <a:fillRect/>
          </a:stretch>
        </p:blipFill>
        <p:spPr>
          <a:xfrm>
            <a:off x="2545089" y="3430212"/>
            <a:ext cx="1152578" cy="938701"/>
          </a:xfrm>
          <a:prstGeom prst="rect">
            <a:avLst/>
          </a:prstGeom>
        </p:spPr>
      </p:pic>
      <p:sp>
        <p:nvSpPr>
          <p:cNvPr id="13" name="TextBox 12">
            <a:extLst>
              <a:ext uri="{FF2B5EF4-FFF2-40B4-BE49-F238E27FC236}">
                <a16:creationId xmlns:a16="http://schemas.microsoft.com/office/drawing/2014/main" id="{246AD1E1-4057-DEE9-960B-3C276A8FED40}"/>
              </a:ext>
            </a:extLst>
          </p:cNvPr>
          <p:cNvSpPr txBox="1"/>
          <p:nvPr/>
        </p:nvSpPr>
        <p:spPr>
          <a:xfrm>
            <a:off x="3914530" y="329605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Century Gothic"/>
                <a:cs typeface="Calibri"/>
              </a:rPr>
              <a:t>Landsat 8 | </a:t>
            </a:r>
            <a:r>
              <a:rPr lang="en-US" b="1" dirty="0">
                <a:solidFill>
                  <a:schemeClr val="bg1"/>
                </a:solidFill>
                <a:latin typeface="Century Gothic"/>
                <a:cs typeface="Calibri"/>
              </a:rPr>
              <a:t>OLI</a:t>
            </a:r>
            <a:endParaRPr lang="en-US" dirty="0">
              <a:solidFill>
                <a:schemeClr val="bg1"/>
              </a:solidFill>
            </a:endParaRPr>
          </a:p>
        </p:txBody>
      </p:sp>
      <p:pic>
        <p:nvPicPr>
          <p:cNvPr id="14" name="Picture 14" descr="A picture containing plane, aircraft, air, airplane&#10;&#10;Description automatically generated">
            <a:extLst>
              <a:ext uri="{FF2B5EF4-FFF2-40B4-BE49-F238E27FC236}">
                <a16:creationId xmlns:a16="http://schemas.microsoft.com/office/drawing/2014/main" id="{321C9321-4899-6CE9-89F6-D6A6A5BE409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597664" y="4573196"/>
            <a:ext cx="1326867" cy="634426"/>
          </a:xfrm>
          <a:prstGeom prst="rect">
            <a:avLst/>
          </a:prstGeom>
        </p:spPr>
      </p:pic>
      <p:sp>
        <p:nvSpPr>
          <p:cNvPr id="17" name="TextBox 16">
            <a:extLst>
              <a:ext uri="{FF2B5EF4-FFF2-40B4-BE49-F238E27FC236}">
                <a16:creationId xmlns:a16="http://schemas.microsoft.com/office/drawing/2014/main" id="{46659FEE-DC0D-6199-1B59-62D8EB0ECFB4}"/>
              </a:ext>
            </a:extLst>
          </p:cNvPr>
          <p:cNvSpPr txBox="1"/>
          <p:nvPr/>
        </p:nvSpPr>
        <p:spPr>
          <a:xfrm>
            <a:off x="3704358" y="421847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Century Gothic"/>
                <a:cs typeface="Calibri"/>
              </a:rPr>
              <a:t>NAIP | </a:t>
            </a:r>
            <a:r>
              <a:rPr lang="en-US" b="1" dirty="0">
                <a:solidFill>
                  <a:schemeClr val="bg1"/>
                </a:solidFill>
                <a:latin typeface="Century Gothic"/>
                <a:cs typeface="Calibri"/>
              </a:rPr>
              <a:t>Aerial </a:t>
            </a:r>
            <a:endParaRPr lang="en-US" dirty="0">
              <a:solidFill>
                <a:schemeClr val="bg1"/>
              </a:solidFill>
              <a:latin typeface="Century Gothic"/>
              <a:cs typeface="Calibri"/>
            </a:endParaRPr>
          </a:p>
        </p:txBody>
      </p:sp>
      <p:sp>
        <p:nvSpPr>
          <p:cNvPr id="20" name="Rectangle 19">
            <a:extLst>
              <a:ext uri="{FF2B5EF4-FFF2-40B4-BE49-F238E27FC236}">
                <a16:creationId xmlns:a16="http://schemas.microsoft.com/office/drawing/2014/main" id="{7408E82F-E520-D560-40BD-1037236758AB}"/>
              </a:ext>
            </a:extLst>
          </p:cNvPr>
          <p:cNvSpPr/>
          <p:nvPr/>
        </p:nvSpPr>
        <p:spPr>
          <a:xfrm>
            <a:off x="6061587" y="761999"/>
            <a:ext cx="5225845" cy="953729"/>
          </a:xfrm>
          <a:prstGeom prst="rect">
            <a:avLst/>
          </a:prstGeom>
          <a:solidFill>
            <a:srgbClr val="67A4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Temporal Resolution: 5 - 10 days</a:t>
            </a:r>
          </a:p>
          <a:p>
            <a:pPr algn="ctr"/>
            <a:r>
              <a:rPr lang="en-US" dirty="0">
                <a:latin typeface="Century Gothic"/>
                <a:cs typeface="Calibri"/>
              </a:rPr>
              <a:t>Spatial Resolution: 10 - 20 meters</a:t>
            </a:r>
          </a:p>
        </p:txBody>
      </p:sp>
      <p:sp>
        <p:nvSpPr>
          <p:cNvPr id="21" name="Rectangle 20">
            <a:extLst>
              <a:ext uri="{FF2B5EF4-FFF2-40B4-BE49-F238E27FC236}">
                <a16:creationId xmlns:a16="http://schemas.microsoft.com/office/drawing/2014/main" id="{E7D5E315-47B4-3D73-8ADA-C5BCF06FE985}"/>
              </a:ext>
            </a:extLst>
          </p:cNvPr>
          <p:cNvSpPr/>
          <p:nvPr/>
        </p:nvSpPr>
        <p:spPr>
          <a:xfrm>
            <a:off x="6061586" y="4272115"/>
            <a:ext cx="5225845" cy="942524"/>
          </a:xfrm>
          <a:prstGeom prst="rect">
            <a:avLst/>
          </a:prstGeom>
          <a:solidFill>
            <a:srgbClr val="67A4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Temporal Resolution: 1 - 3 years</a:t>
            </a:r>
          </a:p>
          <a:p>
            <a:pPr algn="ctr"/>
            <a:r>
              <a:rPr lang="en-US" dirty="0">
                <a:latin typeface="Century Gothic"/>
                <a:cs typeface="Calibri"/>
              </a:rPr>
              <a:t>Spatial Resolution: 0.6 - 1 meter</a:t>
            </a:r>
          </a:p>
        </p:txBody>
      </p:sp>
      <p:sp>
        <p:nvSpPr>
          <p:cNvPr id="22" name="Rectangle 21">
            <a:extLst>
              <a:ext uri="{FF2B5EF4-FFF2-40B4-BE49-F238E27FC236}">
                <a16:creationId xmlns:a16="http://schemas.microsoft.com/office/drawing/2014/main" id="{D57B85F0-CAD2-99E9-C9DB-BA5AC9171DE9}"/>
              </a:ext>
            </a:extLst>
          </p:cNvPr>
          <p:cNvSpPr/>
          <p:nvPr/>
        </p:nvSpPr>
        <p:spPr>
          <a:xfrm>
            <a:off x="6055985" y="3097160"/>
            <a:ext cx="5231447" cy="970536"/>
          </a:xfrm>
          <a:prstGeom prst="rect">
            <a:avLst/>
          </a:prstGeom>
          <a:solidFill>
            <a:srgbClr val="67A4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Temporal Resolution: 16 days</a:t>
            </a:r>
          </a:p>
          <a:p>
            <a:pPr algn="ctr"/>
            <a:r>
              <a:rPr lang="en-US" dirty="0">
                <a:latin typeface="Century Gothic"/>
                <a:cs typeface="Calibri"/>
              </a:rPr>
              <a:t>Spatial Resolution: 30 meters</a:t>
            </a:r>
          </a:p>
        </p:txBody>
      </p:sp>
      <p:sp>
        <p:nvSpPr>
          <p:cNvPr id="23" name="Rectangle 22">
            <a:extLst>
              <a:ext uri="{FF2B5EF4-FFF2-40B4-BE49-F238E27FC236}">
                <a16:creationId xmlns:a16="http://schemas.microsoft.com/office/drawing/2014/main" id="{4067FEB7-E4F5-0667-2040-F299E60D8160}"/>
              </a:ext>
            </a:extLst>
          </p:cNvPr>
          <p:cNvSpPr/>
          <p:nvPr/>
        </p:nvSpPr>
        <p:spPr>
          <a:xfrm>
            <a:off x="6061587" y="1922205"/>
            <a:ext cx="5225845" cy="953729"/>
          </a:xfrm>
          <a:prstGeom prst="rect">
            <a:avLst/>
          </a:prstGeom>
          <a:solidFill>
            <a:srgbClr val="67A4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Temporal Resolution: 16 days</a:t>
            </a:r>
          </a:p>
          <a:p>
            <a:pPr algn="ctr"/>
            <a:r>
              <a:rPr lang="en-US" dirty="0">
                <a:latin typeface="Century Gothic"/>
                <a:cs typeface="Calibri"/>
              </a:rPr>
              <a:t>Spatial Resolution: 30 meters</a:t>
            </a:r>
          </a:p>
        </p:txBody>
      </p:sp>
      <p:sp>
        <p:nvSpPr>
          <p:cNvPr id="24" name="Rectangle 23">
            <a:extLst>
              <a:ext uri="{FF2B5EF4-FFF2-40B4-BE49-F238E27FC236}">
                <a16:creationId xmlns:a16="http://schemas.microsoft.com/office/drawing/2014/main" id="{83A3B44D-29EC-A94D-EC6C-ADCEB8B2A0DB}"/>
              </a:ext>
            </a:extLst>
          </p:cNvPr>
          <p:cNvSpPr/>
          <p:nvPr/>
        </p:nvSpPr>
        <p:spPr>
          <a:xfrm>
            <a:off x="6055984" y="5432321"/>
            <a:ext cx="5231447" cy="953729"/>
          </a:xfrm>
          <a:prstGeom prst="rect">
            <a:avLst/>
          </a:prstGeom>
          <a:solidFill>
            <a:srgbClr val="67A4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Temporal Resolution: 1 day</a:t>
            </a:r>
          </a:p>
          <a:p>
            <a:pPr algn="ctr"/>
            <a:r>
              <a:rPr lang="en-US" dirty="0">
                <a:latin typeface="Century Gothic"/>
                <a:cs typeface="Calibri"/>
              </a:rPr>
              <a:t>Spatial Resolution: 3 - 7 meters</a:t>
            </a:r>
          </a:p>
        </p:txBody>
      </p:sp>
      <p:cxnSp>
        <p:nvCxnSpPr>
          <p:cNvPr id="6" name="Straight Arrow Connector 5">
            <a:extLst>
              <a:ext uri="{FF2B5EF4-FFF2-40B4-BE49-F238E27FC236}">
                <a16:creationId xmlns:a16="http://schemas.microsoft.com/office/drawing/2014/main" id="{47192120-AB65-B64B-990F-F9D95D2FDE49}"/>
              </a:ext>
            </a:extLst>
          </p:cNvPr>
          <p:cNvCxnSpPr/>
          <p:nvPr/>
        </p:nvCxnSpPr>
        <p:spPr>
          <a:xfrm flipV="1">
            <a:off x="2657323" y="959152"/>
            <a:ext cx="587829" cy="25883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3" descr="Diagram, engineering drawing&#10;&#10;Description automatically generated">
            <a:extLst>
              <a:ext uri="{FF2B5EF4-FFF2-40B4-BE49-F238E27FC236}">
                <a16:creationId xmlns:a16="http://schemas.microsoft.com/office/drawing/2014/main" id="{A8B77F7C-A8AE-451B-0834-B5F638EA06EE}"/>
              </a:ext>
            </a:extLst>
          </p:cNvPr>
          <p:cNvPicPr>
            <a:picLocks noChangeAspect="1"/>
          </p:cNvPicPr>
          <p:nvPr/>
        </p:nvPicPr>
        <p:blipFill>
          <a:blip r:embed="rId9"/>
          <a:stretch>
            <a:fillRect/>
          </a:stretch>
        </p:blipFill>
        <p:spPr>
          <a:xfrm>
            <a:off x="2438401" y="5577501"/>
            <a:ext cx="1516155" cy="835292"/>
          </a:xfrm>
          <a:prstGeom prst="rect">
            <a:avLst/>
          </a:prstGeom>
        </p:spPr>
      </p:pic>
      <p:sp>
        <p:nvSpPr>
          <p:cNvPr id="4" name="TextBox 3">
            <a:extLst>
              <a:ext uri="{FF2B5EF4-FFF2-40B4-BE49-F238E27FC236}">
                <a16:creationId xmlns:a16="http://schemas.microsoft.com/office/drawing/2014/main" id="{C8B5E0F1-4E77-754E-01D7-87AE2B3403AD}"/>
              </a:ext>
            </a:extLst>
          </p:cNvPr>
          <p:cNvSpPr txBox="1"/>
          <p:nvPr/>
        </p:nvSpPr>
        <p:spPr>
          <a:xfrm>
            <a:off x="3643703" y="5172665"/>
            <a:ext cx="28943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Century Gothic"/>
                <a:cs typeface="Calibri"/>
              </a:rPr>
              <a:t>Planet | </a:t>
            </a:r>
            <a:r>
              <a:rPr lang="en-US" b="1" dirty="0">
                <a:solidFill>
                  <a:schemeClr val="bg1"/>
                </a:solidFill>
                <a:latin typeface="Century Gothic"/>
                <a:cs typeface="Calibri"/>
              </a:rPr>
              <a:t>DOVEs </a:t>
            </a:r>
            <a:r>
              <a:rPr lang="en-US" dirty="0">
                <a:solidFill>
                  <a:schemeClr val="bg1"/>
                </a:solidFill>
                <a:latin typeface="Century Gothic"/>
                <a:cs typeface="Calibri"/>
              </a:rPr>
              <a:t> </a:t>
            </a:r>
            <a:endParaRPr lang="en-US" dirty="0">
              <a:solidFill>
                <a:schemeClr val="bg1"/>
              </a:solidFill>
            </a:endParaRPr>
          </a:p>
        </p:txBody>
      </p:sp>
      <p:sp>
        <p:nvSpPr>
          <p:cNvPr id="5" name="TextBox 4">
            <a:extLst>
              <a:ext uri="{FF2B5EF4-FFF2-40B4-BE49-F238E27FC236}">
                <a16:creationId xmlns:a16="http://schemas.microsoft.com/office/drawing/2014/main" id="{2E6780AA-AFDE-43DD-517F-C441CDB570EB}"/>
              </a:ext>
            </a:extLst>
          </p:cNvPr>
          <p:cNvSpPr txBox="1"/>
          <p:nvPr/>
        </p:nvSpPr>
        <p:spPr>
          <a:xfrm>
            <a:off x="2028180" y="6519970"/>
            <a:ext cx="3689684"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solidFill>
                  <a:schemeClr val="bg1"/>
                </a:solidFill>
                <a:latin typeface="Century Gothic"/>
              </a:rPr>
              <a:t>Photo Credit: PPT Bing ext. (NAIP), NASA, Planet Labs</a:t>
            </a:r>
            <a:endParaRPr lang="en-US" sz="600" dirty="0">
              <a:solidFill>
                <a:schemeClr val="bg1"/>
              </a:solidFill>
              <a:cs typeface="Calibri" panose="020F0502020204030204"/>
            </a:endParaRPr>
          </a:p>
        </p:txBody>
      </p:sp>
      <p:cxnSp>
        <p:nvCxnSpPr>
          <p:cNvPr id="15" name="Straight Arrow Connector 14">
            <a:extLst>
              <a:ext uri="{FF2B5EF4-FFF2-40B4-BE49-F238E27FC236}">
                <a16:creationId xmlns:a16="http://schemas.microsoft.com/office/drawing/2014/main" id="{6278E90A-D9D0-28EF-FBBC-F9DF86239AA1}"/>
              </a:ext>
            </a:extLst>
          </p:cNvPr>
          <p:cNvCxnSpPr>
            <a:cxnSpLocks/>
          </p:cNvCxnSpPr>
          <p:nvPr/>
        </p:nvCxnSpPr>
        <p:spPr>
          <a:xfrm flipV="1">
            <a:off x="3068560" y="5494865"/>
            <a:ext cx="587829" cy="25883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B66D355-A615-09A8-AA3C-223890497D7E}"/>
              </a:ext>
            </a:extLst>
          </p:cNvPr>
          <p:cNvCxnSpPr>
            <a:cxnSpLocks/>
          </p:cNvCxnSpPr>
          <p:nvPr/>
        </p:nvCxnSpPr>
        <p:spPr>
          <a:xfrm flipV="1">
            <a:off x="3122989" y="4557485"/>
            <a:ext cx="587829" cy="25883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1B51C05-8CC6-6414-7C53-313D63A66CDE}"/>
              </a:ext>
            </a:extLst>
          </p:cNvPr>
          <p:cNvCxnSpPr>
            <a:cxnSpLocks/>
          </p:cNvCxnSpPr>
          <p:nvPr/>
        </p:nvCxnSpPr>
        <p:spPr>
          <a:xfrm flipV="1">
            <a:off x="3419322" y="3614056"/>
            <a:ext cx="587829" cy="25883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4AEAAE4-9296-9E15-B8FA-52AADEF3C163}"/>
              </a:ext>
            </a:extLst>
          </p:cNvPr>
          <p:cNvCxnSpPr>
            <a:cxnSpLocks/>
          </p:cNvCxnSpPr>
          <p:nvPr/>
        </p:nvCxnSpPr>
        <p:spPr>
          <a:xfrm flipV="1">
            <a:off x="3062513" y="2271485"/>
            <a:ext cx="587829" cy="25883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8AB146B-35F8-0B0B-BEB0-8B1EFC0F9466}"/>
              </a:ext>
            </a:extLst>
          </p:cNvPr>
          <p:cNvCxnSpPr/>
          <p:nvPr/>
        </p:nvCxnSpPr>
        <p:spPr>
          <a:xfrm flipV="1">
            <a:off x="3217486" y="950836"/>
            <a:ext cx="1869922" cy="2298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3DCBCAD-005A-2ED9-ABB1-8EC38B891705}"/>
              </a:ext>
            </a:extLst>
          </p:cNvPr>
          <p:cNvCxnSpPr>
            <a:cxnSpLocks/>
          </p:cNvCxnSpPr>
          <p:nvPr/>
        </p:nvCxnSpPr>
        <p:spPr>
          <a:xfrm flipV="1">
            <a:off x="3640818" y="2269216"/>
            <a:ext cx="1748970" cy="10885"/>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DC7940A-8F72-FBD6-0FC7-F333DC2A6FCF}"/>
              </a:ext>
            </a:extLst>
          </p:cNvPr>
          <p:cNvCxnSpPr>
            <a:cxnSpLocks/>
          </p:cNvCxnSpPr>
          <p:nvPr/>
        </p:nvCxnSpPr>
        <p:spPr>
          <a:xfrm>
            <a:off x="3967391" y="3622673"/>
            <a:ext cx="1936444" cy="1211"/>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A5E968C-C712-3F90-CAC7-B1D6164EE509}"/>
              </a:ext>
            </a:extLst>
          </p:cNvPr>
          <p:cNvCxnSpPr>
            <a:cxnSpLocks/>
          </p:cNvCxnSpPr>
          <p:nvPr/>
        </p:nvCxnSpPr>
        <p:spPr>
          <a:xfrm>
            <a:off x="3707342" y="4554006"/>
            <a:ext cx="1537304" cy="7258"/>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04F00DB-DA8F-D64E-2DCF-8D5695BDB428}"/>
              </a:ext>
            </a:extLst>
          </p:cNvPr>
          <p:cNvCxnSpPr>
            <a:cxnSpLocks/>
          </p:cNvCxnSpPr>
          <p:nvPr/>
        </p:nvCxnSpPr>
        <p:spPr>
          <a:xfrm>
            <a:off x="3640819" y="5503483"/>
            <a:ext cx="1869922" cy="725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648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a:rPr>
              <a:t>METHODOLOGY: Data Collection</a:t>
            </a:r>
            <a:endParaRPr lang="en-US" dirty="0"/>
          </a:p>
        </p:txBody>
      </p:sp>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6643133" y="1082603"/>
            <a:ext cx="5431636" cy="209854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b="1" dirty="0">
                <a:solidFill>
                  <a:schemeClr val="tx1">
                    <a:lumMod val="75000"/>
                    <a:lumOff val="25000"/>
                  </a:schemeClr>
                </a:solidFill>
                <a:latin typeface="Century Gothic"/>
              </a:rPr>
              <a:t>Datasets</a:t>
            </a:r>
            <a:endParaRPr lang="en-US" sz="2000" b="1" dirty="0">
              <a:solidFill>
                <a:schemeClr val="tx1">
                  <a:lumMod val="75000"/>
                  <a:lumOff val="25000"/>
                </a:schemeClr>
              </a:solidFill>
              <a:latin typeface="Century Gothic" panose="020B0502020202020204" pitchFamily="34" charset="0"/>
            </a:endParaRP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a:rPr>
              <a:t>49 vegetation classes provided by NPS were condensed to 13</a:t>
            </a:r>
          </a:p>
          <a:p>
            <a:pPr lvl="2">
              <a:lnSpc>
                <a:spcPct val="100000"/>
              </a:lnSpc>
              <a:spcBef>
                <a:spcPts val="0"/>
              </a:spcBef>
              <a:spcAft>
                <a:spcPts val="600"/>
              </a:spcAft>
              <a:buClr>
                <a:srgbClr val="67A478"/>
              </a:buClr>
            </a:pPr>
            <a:r>
              <a:rPr lang="en-US" sz="1800" dirty="0">
                <a:solidFill>
                  <a:schemeClr val="tx1">
                    <a:lumMod val="75000"/>
                    <a:lumOff val="25000"/>
                  </a:schemeClr>
                </a:solidFill>
                <a:latin typeface="Century Gothic"/>
              </a:rPr>
              <a:t>Vegetation association</a:t>
            </a:r>
            <a:endParaRPr lang="en-US" sz="1800" dirty="0">
              <a:solidFill>
                <a:schemeClr val="tx1">
                  <a:lumMod val="75000"/>
                  <a:lumOff val="25000"/>
                </a:schemeClr>
              </a:solidFill>
              <a:latin typeface="Century Gothic"/>
              <a:cs typeface="Calibri"/>
            </a:endParaRPr>
          </a:p>
          <a:p>
            <a:pPr lvl="2">
              <a:lnSpc>
                <a:spcPct val="100000"/>
              </a:lnSpc>
              <a:spcBef>
                <a:spcPts val="0"/>
              </a:spcBef>
              <a:spcAft>
                <a:spcPts val="600"/>
              </a:spcAft>
              <a:buClr>
                <a:srgbClr val="67A478"/>
              </a:buClr>
            </a:pPr>
            <a:r>
              <a:rPr lang="en-US" sz="1800" dirty="0">
                <a:solidFill>
                  <a:schemeClr val="tx1">
                    <a:lumMod val="75000"/>
                    <a:lumOff val="25000"/>
                  </a:schemeClr>
                </a:solidFill>
                <a:latin typeface="Century Gothic"/>
              </a:rPr>
              <a:t>Level of invasiveness</a:t>
            </a:r>
          </a:p>
          <a:p>
            <a:pPr marL="914400" lvl="2" indent="0">
              <a:lnSpc>
                <a:spcPct val="100000"/>
              </a:lnSpc>
              <a:spcBef>
                <a:spcPts val="0"/>
              </a:spcBef>
              <a:spcAft>
                <a:spcPts val="600"/>
              </a:spcAft>
              <a:buClr>
                <a:srgbClr val="67A478"/>
              </a:buClr>
              <a:buNone/>
            </a:pPr>
            <a:endParaRPr lang="en-US" sz="1800" dirty="0">
              <a:solidFill>
                <a:schemeClr val="tx1">
                  <a:lumMod val="75000"/>
                  <a:lumOff val="25000"/>
                </a:schemeClr>
              </a:solidFill>
              <a:latin typeface="Century Gothic"/>
            </a:endParaRPr>
          </a:p>
          <a:p>
            <a:pPr>
              <a:lnSpc>
                <a:spcPct val="100000"/>
              </a:lnSpc>
              <a:spcAft>
                <a:spcPts val="600"/>
              </a:spcAft>
              <a:buClr>
                <a:srgbClr val="67A478"/>
              </a:buClr>
            </a:pPr>
            <a:endParaRPr lang="en-US" sz="1800" dirty="0">
              <a:solidFill>
                <a:schemeClr val="tx1">
                  <a:lumMod val="75000"/>
                  <a:lumOff val="25000"/>
                </a:schemeClr>
              </a:solidFill>
              <a:latin typeface="Century Gothic" panose="020B0502020202020204" pitchFamily="34" charset="0"/>
            </a:endParaRPr>
          </a:p>
        </p:txBody>
      </p:sp>
      <p:pic>
        <p:nvPicPr>
          <p:cNvPr id="2" name="Picture 2" descr="Table&#10;&#10;Description automatically generated">
            <a:extLst>
              <a:ext uri="{FF2B5EF4-FFF2-40B4-BE49-F238E27FC236}">
                <a16:creationId xmlns:a16="http://schemas.microsoft.com/office/drawing/2014/main" id="{49DFE5F8-84A5-B934-E1F4-1F72A0BFAABF}"/>
              </a:ext>
            </a:extLst>
          </p:cNvPr>
          <p:cNvPicPr>
            <a:picLocks noChangeAspect="1"/>
          </p:cNvPicPr>
          <p:nvPr/>
        </p:nvPicPr>
        <p:blipFill rotWithShape="1">
          <a:blip r:embed="rId3"/>
          <a:srcRect t="21453" r="7495" b="7601"/>
          <a:stretch/>
        </p:blipFill>
        <p:spPr>
          <a:xfrm>
            <a:off x="643145" y="3287771"/>
            <a:ext cx="7026864" cy="3021675"/>
          </a:xfrm>
          <a:prstGeom prst="rect">
            <a:avLst/>
          </a:prstGeom>
        </p:spPr>
      </p:pic>
      <p:sp>
        <p:nvSpPr>
          <p:cNvPr id="6" name="Arrow: Right 5">
            <a:extLst>
              <a:ext uri="{FF2B5EF4-FFF2-40B4-BE49-F238E27FC236}">
                <a16:creationId xmlns:a16="http://schemas.microsoft.com/office/drawing/2014/main" id="{FEB48A8B-81EC-F728-ABFE-05C151775A09}"/>
              </a:ext>
            </a:extLst>
          </p:cNvPr>
          <p:cNvSpPr/>
          <p:nvPr/>
        </p:nvSpPr>
        <p:spPr>
          <a:xfrm>
            <a:off x="7925557" y="4391291"/>
            <a:ext cx="602225" cy="479322"/>
          </a:xfrm>
          <a:prstGeom prst="rightArrow">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5">
            <a:extLst>
              <a:ext uri="{FF2B5EF4-FFF2-40B4-BE49-F238E27FC236}">
                <a16:creationId xmlns:a16="http://schemas.microsoft.com/office/drawing/2014/main" id="{98543CBA-E8E2-5A11-AD99-5176D707676C}"/>
              </a:ext>
            </a:extLst>
          </p:cNvPr>
          <p:cNvSpPr txBox="1">
            <a:spLocks/>
          </p:cNvSpPr>
          <p:nvPr/>
        </p:nvSpPr>
        <p:spPr>
          <a:xfrm>
            <a:off x="604839" y="1082603"/>
            <a:ext cx="5679722" cy="262703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b="1" dirty="0">
                <a:solidFill>
                  <a:schemeClr val="tx1">
                    <a:lumMod val="75000"/>
                    <a:lumOff val="25000"/>
                  </a:schemeClr>
                </a:solidFill>
                <a:latin typeface="Century Gothic"/>
              </a:rPr>
              <a:t>Phenology</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a:rPr>
              <a:t>Two green-up periods: April &amp; June</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a:rPr>
              <a:t>NPS recommended observing post-monsoon season</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a:rPr>
              <a:t>Data collection period: April – October</a:t>
            </a:r>
            <a:endParaRPr lang="en-US" sz="2000" dirty="0">
              <a:solidFill>
                <a:schemeClr val="tx1">
                  <a:lumMod val="75000"/>
                  <a:lumOff val="25000"/>
                </a:schemeClr>
              </a:solidFill>
              <a:latin typeface="Century Gothic" panose="020B0502020202020204" pitchFamily="34" charset="0"/>
            </a:endParaRPr>
          </a:p>
          <a:p>
            <a:pPr lvl="1">
              <a:lnSpc>
                <a:spcPct val="100000"/>
              </a:lnSpc>
              <a:spcBef>
                <a:spcPts val="0"/>
              </a:spcBef>
              <a:spcAft>
                <a:spcPts val="600"/>
              </a:spcAft>
              <a:buClr>
                <a:srgbClr val="67A478"/>
              </a:buClr>
            </a:pPr>
            <a:endParaRPr lang="en-US" sz="2000" dirty="0">
              <a:solidFill>
                <a:schemeClr val="tx1">
                  <a:lumMod val="75000"/>
                  <a:lumOff val="25000"/>
                </a:schemeClr>
              </a:solidFill>
              <a:latin typeface="Century Gothic" panose="020B0502020202020204" pitchFamily="34" charset="0"/>
            </a:endParaRPr>
          </a:p>
        </p:txBody>
      </p:sp>
      <p:pic>
        <p:nvPicPr>
          <p:cNvPr id="3" name="Picture 2">
            <a:extLst>
              <a:ext uri="{FF2B5EF4-FFF2-40B4-BE49-F238E27FC236}">
                <a16:creationId xmlns:a16="http://schemas.microsoft.com/office/drawing/2014/main" id="{1AF723EB-7924-4319-9C21-77087E2FC1E9}"/>
              </a:ext>
            </a:extLst>
          </p:cNvPr>
          <p:cNvPicPr>
            <a:picLocks noChangeAspect="1"/>
          </p:cNvPicPr>
          <p:nvPr/>
        </p:nvPicPr>
        <p:blipFill>
          <a:blip r:embed="rId4"/>
          <a:stretch>
            <a:fillRect/>
          </a:stretch>
        </p:blipFill>
        <p:spPr>
          <a:xfrm>
            <a:off x="8712575" y="3021420"/>
            <a:ext cx="2394060" cy="3474720"/>
          </a:xfrm>
          <a:prstGeom prst="rect">
            <a:avLst/>
          </a:prstGeom>
        </p:spPr>
      </p:pic>
    </p:spTree>
    <p:extLst>
      <p:ext uri="{BB962C8B-B14F-4D97-AF65-F5344CB8AC3E}">
        <p14:creationId xmlns:p14="http://schemas.microsoft.com/office/powerpoint/2010/main" val="3444940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7E72FA-7517-2201-2BF5-9A4B7A0913C3}"/>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B0502020202020204" pitchFamily="34" charset="0"/>
              </a:rPr>
              <a:t>METHODOLOGY: Data Processing</a:t>
            </a:r>
            <a:endParaRPr lang="en-US" dirty="0">
              <a:latin typeface="Century Gothic" panose="020B0502020202020204" pitchFamily="34" charset="0"/>
            </a:endParaRPr>
          </a:p>
        </p:txBody>
      </p:sp>
      <p:pic>
        <p:nvPicPr>
          <p:cNvPr id="10" name="Picture 10" descr="Map&#10;&#10;Description automatically generated">
            <a:extLst>
              <a:ext uri="{FF2B5EF4-FFF2-40B4-BE49-F238E27FC236}">
                <a16:creationId xmlns:a16="http://schemas.microsoft.com/office/drawing/2014/main" id="{0BB50167-3FED-A5E0-CC0D-61EB6D9D9DB0}"/>
              </a:ext>
            </a:extLst>
          </p:cNvPr>
          <p:cNvPicPr>
            <a:picLocks noChangeAspect="1"/>
          </p:cNvPicPr>
          <p:nvPr/>
        </p:nvPicPr>
        <p:blipFill rotWithShape="1">
          <a:blip r:embed="rId3"/>
          <a:srcRect l="31219" t="4687" r="12195" b="4687"/>
          <a:stretch/>
        </p:blipFill>
        <p:spPr>
          <a:xfrm>
            <a:off x="7246407" y="1462170"/>
            <a:ext cx="934972" cy="930211"/>
          </a:xfrm>
          <a:prstGeom prst="flowChartConnector">
            <a:avLst/>
          </a:prstGeom>
        </p:spPr>
      </p:pic>
      <p:sp>
        <p:nvSpPr>
          <p:cNvPr id="12" name="TextBox 11">
            <a:extLst>
              <a:ext uri="{FF2B5EF4-FFF2-40B4-BE49-F238E27FC236}">
                <a16:creationId xmlns:a16="http://schemas.microsoft.com/office/drawing/2014/main" id="{C69A387F-5D3B-9972-A461-25A62C5A5C72}"/>
              </a:ext>
            </a:extLst>
          </p:cNvPr>
          <p:cNvSpPr txBox="1"/>
          <p:nvPr/>
        </p:nvSpPr>
        <p:spPr>
          <a:xfrm>
            <a:off x="8116970" y="1729070"/>
            <a:ext cx="12994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ea typeface="Calibri"/>
                <a:cs typeface="Calibri"/>
              </a:rPr>
              <a:t>NDVI</a:t>
            </a:r>
          </a:p>
          <a:p>
            <a:endParaRPr lang="en-US" dirty="0">
              <a:solidFill>
                <a:schemeClr val="tx1">
                  <a:lumMod val="75000"/>
                  <a:lumOff val="25000"/>
                </a:schemeClr>
              </a:solidFill>
              <a:latin typeface="Century Gothic" panose="020B0502020202020204" pitchFamily="34" charset="0"/>
              <a:ea typeface="Calibri"/>
              <a:cs typeface="Calibri"/>
            </a:endParaRPr>
          </a:p>
        </p:txBody>
      </p:sp>
      <p:pic>
        <p:nvPicPr>
          <p:cNvPr id="13" name="Picture 13" descr="A picture containing text, map&#10;&#10;Description automatically generated">
            <a:extLst>
              <a:ext uri="{FF2B5EF4-FFF2-40B4-BE49-F238E27FC236}">
                <a16:creationId xmlns:a16="http://schemas.microsoft.com/office/drawing/2014/main" id="{7B51E9F4-FE11-E376-47D6-7ACC77673821}"/>
              </a:ext>
            </a:extLst>
          </p:cNvPr>
          <p:cNvPicPr>
            <a:picLocks noChangeAspect="1"/>
          </p:cNvPicPr>
          <p:nvPr/>
        </p:nvPicPr>
        <p:blipFill rotWithShape="1">
          <a:blip r:embed="rId4"/>
          <a:srcRect l="26596" t="1709" r="11702"/>
          <a:stretch/>
        </p:blipFill>
        <p:spPr>
          <a:xfrm>
            <a:off x="7250417" y="2553066"/>
            <a:ext cx="925499" cy="916806"/>
          </a:xfrm>
          <a:prstGeom prst="flowChartConnector">
            <a:avLst/>
          </a:prstGeom>
        </p:spPr>
      </p:pic>
      <p:sp>
        <p:nvSpPr>
          <p:cNvPr id="14" name="TextBox 13">
            <a:extLst>
              <a:ext uri="{FF2B5EF4-FFF2-40B4-BE49-F238E27FC236}">
                <a16:creationId xmlns:a16="http://schemas.microsoft.com/office/drawing/2014/main" id="{EDF9D781-1F78-5950-02B8-A91DA65A4775}"/>
              </a:ext>
            </a:extLst>
          </p:cNvPr>
          <p:cNvSpPr txBox="1"/>
          <p:nvPr/>
        </p:nvSpPr>
        <p:spPr>
          <a:xfrm>
            <a:off x="8116970" y="2820773"/>
            <a:ext cx="12994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ea typeface="Calibri"/>
                <a:cs typeface="Calibri"/>
              </a:rPr>
              <a:t>EVI</a:t>
            </a:r>
            <a:endParaRPr lang="en-US" dirty="0">
              <a:solidFill>
                <a:schemeClr val="tx1">
                  <a:lumMod val="75000"/>
                  <a:lumOff val="25000"/>
                </a:schemeClr>
              </a:solidFill>
              <a:latin typeface="Century Gothic" panose="020B0502020202020204" pitchFamily="34" charset="0"/>
            </a:endParaRPr>
          </a:p>
        </p:txBody>
      </p:sp>
      <p:pic>
        <p:nvPicPr>
          <p:cNvPr id="17" name="Picture 17" descr="A picture containing text, gear&#10;&#10;Description automatically generated">
            <a:extLst>
              <a:ext uri="{FF2B5EF4-FFF2-40B4-BE49-F238E27FC236}">
                <a16:creationId xmlns:a16="http://schemas.microsoft.com/office/drawing/2014/main" id="{B4EC2A3C-5066-7829-53BB-3A1E6A6DED0D}"/>
              </a:ext>
            </a:extLst>
          </p:cNvPr>
          <p:cNvPicPr>
            <a:picLocks noChangeAspect="1"/>
          </p:cNvPicPr>
          <p:nvPr/>
        </p:nvPicPr>
        <p:blipFill rotWithShape="1">
          <a:blip r:embed="rId5"/>
          <a:srcRect l="28155" t="6250" r="16019" b="4687"/>
          <a:stretch/>
        </p:blipFill>
        <p:spPr>
          <a:xfrm>
            <a:off x="9524074" y="4238259"/>
            <a:ext cx="922420" cy="909312"/>
          </a:xfrm>
          <a:prstGeom prst="flowChartConnector">
            <a:avLst/>
          </a:prstGeom>
        </p:spPr>
      </p:pic>
      <p:sp>
        <p:nvSpPr>
          <p:cNvPr id="18" name="TextBox 17">
            <a:extLst>
              <a:ext uri="{FF2B5EF4-FFF2-40B4-BE49-F238E27FC236}">
                <a16:creationId xmlns:a16="http://schemas.microsoft.com/office/drawing/2014/main" id="{0D8C49B2-63FA-7DE9-B46E-722B0190E889}"/>
              </a:ext>
            </a:extLst>
          </p:cNvPr>
          <p:cNvSpPr txBox="1"/>
          <p:nvPr/>
        </p:nvSpPr>
        <p:spPr>
          <a:xfrm>
            <a:off x="10444486" y="4511660"/>
            <a:ext cx="14919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ea typeface="Calibri"/>
                <a:cs typeface="Calibri"/>
              </a:rPr>
              <a:t>TC Brightness</a:t>
            </a:r>
          </a:p>
        </p:txBody>
      </p:sp>
      <p:pic>
        <p:nvPicPr>
          <p:cNvPr id="19" name="Picture 19" descr="A picture containing text&#10;&#10;Description automatically generated">
            <a:extLst>
              <a:ext uri="{FF2B5EF4-FFF2-40B4-BE49-F238E27FC236}">
                <a16:creationId xmlns:a16="http://schemas.microsoft.com/office/drawing/2014/main" id="{DC9D4B75-3D1F-A56B-734F-D8090D4215C2}"/>
              </a:ext>
            </a:extLst>
          </p:cNvPr>
          <p:cNvPicPr>
            <a:picLocks noChangeAspect="1"/>
          </p:cNvPicPr>
          <p:nvPr/>
        </p:nvPicPr>
        <p:blipFill rotWithShape="1">
          <a:blip r:embed="rId6"/>
          <a:srcRect l="27670" t="6349" r="15534" b="794"/>
          <a:stretch/>
        </p:blipFill>
        <p:spPr>
          <a:xfrm>
            <a:off x="9486295" y="2073697"/>
            <a:ext cx="938452" cy="943180"/>
          </a:xfrm>
          <a:prstGeom prst="flowChartConnector">
            <a:avLst/>
          </a:prstGeom>
        </p:spPr>
      </p:pic>
      <p:sp>
        <p:nvSpPr>
          <p:cNvPr id="20" name="TextBox 19">
            <a:extLst>
              <a:ext uri="{FF2B5EF4-FFF2-40B4-BE49-F238E27FC236}">
                <a16:creationId xmlns:a16="http://schemas.microsoft.com/office/drawing/2014/main" id="{506512AC-B7D5-65AD-BF91-0F49FAC066AC}"/>
              </a:ext>
            </a:extLst>
          </p:cNvPr>
          <p:cNvSpPr txBox="1"/>
          <p:nvPr/>
        </p:nvSpPr>
        <p:spPr>
          <a:xfrm>
            <a:off x="10428205" y="2360606"/>
            <a:ext cx="12994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ea typeface="Calibri"/>
                <a:cs typeface="Calibri"/>
              </a:rPr>
              <a:t>TC Wetness</a:t>
            </a:r>
          </a:p>
        </p:txBody>
      </p:sp>
      <p:pic>
        <p:nvPicPr>
          <p:cNvPr id="21" name="Picture 21" descr="A close up of a leaf&#10;&#10;Description automatically generated">
            <a:extLst>
              <a:ext uri="{FF2B5EF4-FFF2-40B4-BE49-F238E27FC236}">
                <a16:creationId xmlns:a16="http://schemas.microsoft.com/office/drawing/2014/main" id="{39F91D30-B0DD-E0FE-1B0E-F22604935426}"/>
              </a:ext>
            </a:extLst>
          </p:cNvPr>
          <p:cNvPicPr>
            <a:picLocks noChangeAspect="1"/>
          </p:cNvPicPr>
          <p:nvPr/>
        </p:nvPicPr>
        <p:blipFill rotWithShape="1">
          <a:blip r:embed="rId7"/>
          <a:srcRect l="28155" t="5512" r="16019" b="787"/>
          <a:stretch/>
        </p:blipFill>
        <p:spPr>
          <a:xfrm>
            <a:off x="9524067" y="3146986"/>
            <a:ext cx="922427" cy="957158"/>
          </a:xfrm>
          <a:prstGeom prst="flowChartConnector">
            <a:avLst/>
          </a:prstGeom>
        </p:spPr>
      </p:pic>
      <p:sp>
        <p:nvSpPr>
          <p:cNvPr id="22" name="TextBox 21">
            <a:extLst>
              <a:ext uri="{FF2B5EF4-FFF2-40B4-BE49-F238E27FC236}">
                <a16:creationId xmlns:a16="http://schemas.microsoft.com/office/drawing/2014/main" id="{C857EB91-44CD-352D-4DB1-13B9731D92E7}"/>
              </a:ext>
            </a:extLst>
          </p:cNvPr>
          <p:cNvSpPr txBox="1"/>
          <p:nvPr/>
        </p:nvSpPr>
        <p:spPr>
          <a:xfrm>
            <a:off x="10428205" y="3435800"/>
            <a:ext cx="154004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ea typeface="Calibri"/>
                <a:cs typeface="Calibri"/>
              </a:rPr>
              <a:t>TC Greenness</a:t>
            </a:r>
          </a:p>
        </p:txBody>
      </p:sp>
      <p:pic>
        <p:nvPicPr>
          <p:cNvPr id="4" name="Picture 4" descr="A close up of a leaf&#10;&#10;Description automatically generated">
            <a:extLst>
              <a:ext uri="{FF2B5EF4-FFF2-40B4-BE49-F238E27FC236}">
                <a16:creationId xmlns:a16="http://schemas.microsoft.com/office/drawing/2014/main" id="{765C86C8-D59E-0BF7-E68E-52E75E52EB32}"/>
              </a:ext>
            </a:extLst>
          </p:cNvPr>
          <p:cNvPicPr>
            <a:picLocks noChangeAspect="1"/>
          </p:cNvPicPr>
          <p:nvPr/>
        </p:nvPicPr>
        <p:blipFill rotWithShape="1">
          <a:blip r:embed="rId8"/>
          <a:srcRect l="36257" t="6635" r="29532" b="36967"/>
          <a:stretch/>
        </p:blipFill>
        <p:spPr>
          <a:xfrm>
            <a:off x="7270945" y="4736345"/>
            <a:ext cx="938447" cy="952840"/>
          </a:xfrm>
          <a:prstGeom prst="ellipse">
            <a:avLst/>
          </a:prstGeom>
        </p:spPr>
      </p:pic>
      <p:sp>
        <p:nvSpPr>
          <p:cNvPr id="5" name="TextBox 4">
            <a:extLst>
              <a:ext uri="{FF2B5EF4-FFF2-40B4-BE49-F238E27FC236}">
                <a16:creationId xmlns:a16="http://schemas.microsoft.com/office/drawing/2014/main" id="{335CE254-4580-5475-7126-38FB40D4DB25}"/>
              </a:ext>
            </a:extLst>
          </p:cNvPr>
          <p:cNvSpPr txBox="1"/>
          <p:nvPr/>
        </p:nvSpPr>
        <p:spPr>
          <a:xfrm>
            <a:off x="8186657" y="5036517"/>
            <a:ext cx="15400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ea typeface="Calibri"/>
                <a:cs typeface="Calibri"/>
              </a:rPr>
              <a:t>MSAVI-2</a:t>
            </a:r>
          </a:p>
        </p:txBody>
      </p:sp>
      <p:cxnSp>
        <p:nvCxnSpPr>
          <p:cNvPr id="26" name="Connector: Elbow 25">
            <a:extLst>
              <a:ext uri="{FF2B5EF4-FFF2-40B4-BE49-F238E27FC236}">
                <a16:creationId xmlns:a16="http://schemas.microsoft.com/office/drawing/2014/main" id="{474BC14F-0B7C-5DD8-F033-1D6CD0460420}"/>
              </a:ext>
            </a:extLst>
          </p:cNvPr>
          <p:cNvCxnSpPr/>
          <p:nvPr/>
        </p:nvCxnSpPr>
        <p:spPr>
          <a:xfrm>
            <a:off x="1993746" y="3332398"/>
            <a:ext cx="1251098" cy="1543492"/>
          </a:xfrm>
          <a:prstGeom prst="bentConnector3">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FBA16EEF-85BB-9D7A-ED35-8B03419112AA}"/>
              </a:ext>
            </a:extLst>
          </p:cNvPr>
          <p:cNvCxnSpPr>
            <a:cxnSpLocks/>
          </p:cNvCxnSpPr>
          <p:nvPr/>
        </p:nvCxnSpPr>
        <p:spPr>
          <a:xfrm flipV="1">
            <a:off x="1984886" y="2138706"/>
            <a:ext cx="1259958" cy="1194390"/>
          </a:xfrm>
          <a:prstGeom prst="bentConnector3">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F04FE00-C94E-A71B-88FF-B8D1979CCD9D}"/>
              </a:ext>
            </a:extLst>
          </p:cNvPr>
          <p:cNvSpPr txBox="1"/>
          <p:nvPr/>
        </p:nvSpPr>
        <p:spPr>
          <a:xfrm>
            <a:off x="2747264" y="2257484"/>
            <a:ext cx="324293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67A478"/>
              </a:buClr>
              <a:buFont typeface="Arial" panose="020B0604020202020204" pitchFamily="34" charset="0"/>
              <a:buChar char="•"/>
            </a:pPr>
            <a:r>
              <a:rPr lang="en-US" dirty="0">
                <a:solidFill>
                  <a:schemeClr val="tx1">
                    <a:lumMod val="75000"/>
                    <a:lumOff val="25000"/>
                  </a:schemeClr>
                </a:solidFill>
                <a:latin typeface="Century Gothic" panose="020B0502020202020204" pitchFamily="34" charset="0"/>
                <a:cs typeface="Calibri" panose="020F0502020204030204"/>
              </a:rPr>
              <a:t>Filtered imagery </a:t>
            </a:r>
          </a:p>
          <a:p>
            <a:pPr marL="742950" lvl="1" indent="-285750">
              <a:buClr>
                <a:srgbClr val="67A478"/>
              </a:buClr>
              <a:buFont typeface="Arial" panose="020B0604020202020204" pitchFamily="34" charset="0"/>
              <a:buChar char="•"/>
            </a:pPr>
            <a:r>
              <a:rPr lang="en-US" dirty="0">
                <a:solidFill>
                  <a:schemeClr val="tx1">
                    <a:lumMod val="75000"/>
                    <a:lumOff val="25000"/>
                  </a:schemeClr>
                </a:solidFill>
                <a:latin typeface="Century Gothic" panose="020B0502020202020204" pitchFamily="34" charset="0"/>
                <a:cs typeface="Calibri" panose="020F0502020204030204"/>
              </a:rPr>
              <a:t>Study period </a:t>
            </a:r>
          </a:p>
          <a:p>
            <a:pPr marL="742950" lvl="1" indent="-285750">
              <a:buClr>
                <a:srgbClr val="67A478"/>
              </a:buClr>
              <a:buFont typeface="Arial" panose="020B0604020202020204" pitchFamily="34" charset="0"/>
              <a:buChar char="•"/>
            </a:pPr>
            <a:r>
              <a:rPr lang="en-US" dirty="0">
                <a:solidFill>
                  <a:schemeClr val="tx1">
                    <a:lumMod val="75000"/>
                    <a:lumOff val="25000"/>
                  </a:schemeClr>
                </a:solidFill>
                <a:latin typeface="Century Gothic" panose="020B0502020202020204" pitchFamily="34" charset="0"/>
                <a:cs typeface="Calibri" panose="020F0502020204030204"/>
              </a:rPr>
              <a:t>Cloud cover</a:t>
            </a:r>
          </a:p>
          <a:p>
            <a:pPr marL="285750" indent="-285750">
              <a:buClr>
                <a:srgbClr val="67A478"/>
              </a:buClr>
              <a:buFont typeface="Arial" panose="020B0604020202020204" pitchFamily="34" charset="0"/>
              <a:buChar char="•"/>
            </a:pPr>
            <a:endParaRPr lang="en-US" dirty="0">
              <a:solidFill>
                <a:schemeClr val="tx1">
                  <a:lumMod val="75000"/>
                  <a:lumOff val="25000"/>
                </a:schemeClr>
              </a:solidFill>
              <a:latin typeface="Century Gothic" panose="020B0502020202020204" pitchFamily="34" charset="0"/>
              <a:cs typeface="Calibri" panose="020F0502020204030204"/>
            </a:endParaRPr>
          </a:p>
          <a:p>
            <a:pPr marL="285750" indent="-285750">
              <a:buClr>
                <a:srgbClr val="67A478"/>
              </a:buClr>
              <a:buFont typeface="Arial" panose="020B0604020202020204" pitchFamily="34" charset="0"/>
              <a:buChar char="•"/>
            </a:pPr>
            <a:r>
              <a:rPr lang="en-US" dirty="0">
                <a:solidFill>
                  <a:schemeClr val="tx1">
                    <a:lumMod val="75000"/>
                    <a:lumOff val="25000"/>
                  </a:schemeClr>
                </a:solidFill>
                <a:latin typeface="Century Gothic" panose="020B0502020202020204" pitchFamily="34" charset="0"/>
                <a:cs typeface="Calibri" panose="020F0502020204030204"/>
              </a:rPr>
              <a:t>Clipped </a:t>
            </a:r>
            <a:r>
              <a:rPr lang="en-US" dirty="0">
                <a:solidFill>
                  <a:schemeClr val="tx1">
                    <a:lumMod val="75000"/>
                    <a:lumOff val="25000"/>
                  </a:schemeClr>
                </a:solidFill>
                <a:latin typeface="Century Gothic" panose="020B0502020202020204" pitchFamily="34" charset="0"/>
              </a:rPr>
              <a:t>to study area</a:t>
            </a:r>
            <a:br>
              <a:rPr lang="en-US" dirty="0">
                <a:solidFill>
                  <a:schemeClr val="tx1">
                    <a:lumMod val="75000"/>
                    <a:lumOff val="25000"/>
                  </a:schemeClr>
                </a:solidFill>
                <a:latin typeface="Century Gothic" panose="020B0502020202020204" pitchFamily="34" charset="0"/>
              </a:rPr>
            </a:br>
            <a:endParaRPr lang="en-US" dirty="0">
              <a:solidFill>
                <a:schemeClr val="tx1">
                  <a:lumMod val="75000"/>
                  <a:lumOff val="25000"/>
                </a:schemeClr>
              </a:solidFill>
              <a:latin typeface="Century Gothic" panose="020B0502020202020204" pitchFamily="34" charset="0"/>
              <a:cs typeface="Calibri" panose="020F0502020204030204"/>
            </a:endParaRPr>
          </a:p>
          <a:p>
            <a:pPr marL="285750" indent="-285750">
              <a:buClr>
                <a:srgbClr val="67A478"/>
              </a:buClr>
              <a:buFont typeface="Arial" panose="020B0604020202020204" pitchFamily="34" charset="0"/>
              <a:buChar char="•"/>
            </a:pPr>
            <a:r>
              <a:rPr lang="en-US" dirty="0">
                <a:solidFill>
                  <a:schemeClr val="tx1">
                    <a:lumMod val="75000"/>
                    <a:lumOff val="25000"/>
                  </a:schemeClr>
                </a:solidFill>
                <a:latin typeface="Century Gothic" panose="020B0502020202020204" pitchFamily="34" charset="0"/>
                <a:cs typeface="Calibri" panose="020F0502020204030204"/>
              </a:rPr>
              <a:t>Cloud masked</a:t>
            </a:r>
          </a:p>
          <a:p>
            <a:pPr marL="285750" indent="-285750">
              <a:buClr>
                <a:srgbClr val="67A478"/>
              </a:buClr>
              <a:buFont typeface="Arial" panose="020B0604020202020204" pitchFamily="34" charset="0"/>
              <a:buChar char="•"/>
            </a:pPr>
            <a:endParaRPr lang="en-US" dirty="0">
              <a:solidFill>
                <a:schemeClr val="tx1">
                  <a:lumMod val="75000"/>
                  <a:lumOff val="25000"/>
                </a:schemeClr>
              </a:solidFill>
              <a:latin typeface="Century Gothic" panose="020B0502020202020204" pitchFamily="34" charset="0"/>
              <a:cs typeface="Calibri" panose="020F0502020204030204"/>
            </a:endParaRPr>
          </a:p>
          <a:p>
            <a:pPr marL="285750" indent="-285750">
              <a:buClr>
                <a:srgbClr val="67A478"/>
              </a:buClr>
              <a:buFont typeface="Arial" panose="020B0604020202020204" pitchFamily="34" charset="0"/>
              <a:buChar char="•"/>
            </a:pPr>
            <a:r>
              <a:rPr lang="en-US" dirty="0">
                <a:solidFill>
                  <a:schemeClr val="tx1">
                    <a:lumMod val="75000"/>
                    <a:lumOff val="25000"/>
                  </a:schemeClr>
                </a:solidFill>
                <a:latin typeface="Century Gothic" panose="020B0502020202020204" pitchFamily="34" charset="0"/>
                <a:cs typeface="Calibri" panose="020F0502020204030204"/>
              </a:rPr>
              <a:t>Scaled</a:t>
            </a:r>
            <a:endParaRPr lang="en-US" dirty="0">
              <a:solidFill>
                <a:schemeClr val="tx1">
                  <a:lumMod val="75000"/>
                  <a:lumOff val="25000"/>
                </a:schemeClr>
              </a:solidFill>
              <a:latin typeface="Century Gothic" panose="020B0502020202020204" pitchFamily="34" charset="0"/>
            </a:endParaRPr>
          </a:p>
          <a:p>
            <a:pPr marL="285750" indent="-285750">
              <a:buFont typeface="Arial" panose="020B0604020202020204" pitchFamily="34" charset="0"/>
              <a:buChar char="•"/>
            </a:pPr>
            <a:endParaRPr lang="en-US" dirty="0">
              <a:solidFill>
                <a:schemeClr val="tx1">
                  <a:lumMod val="75000"/>
                  <a:lumOff val="25000"/>
                </a:schemeClr>
              </a:solidFill>
              <a:latin typeface="Century Gothic" panose="020B0502020202020204" pitchFamily="34" charset="0"/>
              <a:cs typeface="Calibri" panose="020F0502020204030204"/>
            </a:endParaRPr>
          </a:p>
          <a:p>
            <a:pPr marL="742950" lvl="1" indent="-285750">
              <a:buFont typeface="Arial" panose="020B0604020202020204" pitchFamily="34" charset="0"/>
              <a:buChar char="•"/>
            </a:pPr>
            <a:endParaRPr lang="en-US" dirty="0">
              <a:solidFill>
                <a:schemeClr val="tx1">
                  <a:lumMod val="75000"/>
                  <a:lumOff val="25000"/>
                </a:schemeClr>
              </a:solidFill>
              <a:latin typeface="Century Gothic" panose="020B0502020202020204" pitchFamily="34" charset="0"/>
              <a:cs typeface="Calibri" panose="020F0502020204030204"/>
            </a:endParaRPr>
          </a:p>
          <a:p>
            <a:endParaRPr lang="en-US" dirty="0">
              <a:solidFill>
                <a:schemeClr val="tx1">
                  <a:lumMod val="75000"/>
                  <a:lumOff val="25000"/>
                </a:schemeClr>
              </a:solidFill>
              <a:latin typeface="Century Gothic" panose="020B0502020202020204" pitchFamily="34" charset="0"/>
              <a:cs typeface="Calibri" panose="020F0502020204030204"/>
            </a:endParaRPr>
          </a:p>
          <a:p>
            <a:pPr marL="285750" indent="-285750">
              <a:buFont typeface="Arial" panose="020B0604020202020204" pitchFamily="34" charset="0"/>
              <a:buChar char="•"/>
            </a:pPr>
            <a:endParaRPr lang="en-US" dirty="0">
              <a:solidFill>
                <a:schemeClr val="tx1">
                  <a:lumMod val="75000"/>
                  <a:lumOff val="25000"/>
                </a:schemeClr>
              </a:solidFill>
              <a:latin typeface="Century Gothic" panose="020B0502020202020204" pitchFamily="34" charset="0"/>
              <a:cs typeface="Calibri" panose="020F0502020204030204"/>
            </a:endParaRPr>
          </a:p>
        </p:txBody>
      </p:sp>
      <p:cxnSp>
        <p:nvCxnSpPr>
          <p:cNvPr id="29" name="Connector: Elbow 28">
            <a:extLst>
              <a:ext uri="{FF2B5EF4-FFF2-40B4-BE49-F238E27FC236}">
                <a16:creationId xmlns:a16="http://schemas.microsoft.com/office/drawing/2014/main" id="{03BF7F24-E756-413E-76AD-F91D3B0F0346}"/>
              </a:ext>
            </a:extLst>
          </p:cNvPr>
          <p:cNvCxnSpPr>
            <a:cxnSpLocks/>
          </p:cNvCxnSpPr>
          <p:nvPr/>
        </p:nvCxnSpPr>
        <p:spPr>
          <a:xfrm flipV="1">
            <a:off x="5629913" y="1241940"/>
            <a:ext cx="2083980" cy="2098158"/>
          </a:xfrm>
          <a:prstGeom prst="bentConnector3">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916C8167-548F-F402-886C-175A285A12E8}"/>
              </a:ext>
            </a:extLst>
          </p:cNvPr>
          <p:cNvCxnSpPr>
            <a:cxnSpLocks/>
          </p:cNvCxnSpPr>
          <p:nvPr/>
        </p:nvCxnSpPr>
        <p:spPr>
          <a:xfrm>
            <a:off x="5629912" y="3340098"/>
            <a:ext cx="2083981" cy="2438399"/>
          </a:xfrm>
          <a:prstGeom prst="bentConnector3">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345A0D00-0F5B-3948-AF4B-499EBC7E80D6}"/>
              </a:ext>
            </a:extLst>
          </p:cNvPr>
          <p:cNvSpPr/>
          <p:nvPr/>
        </p:nvSpPr>
        <p:spPr>
          <a:xfrm>
            <a:off x="450605" y="2878704"/>
            <a:ext cx="1353002" cy="907387"/>
          </a:xfrm>
          <a:prstGeom prst="roundRect">
            <a:avLst/>
          </a:prstGeom>
          <a:solidFill>
            <a:schemeClr val="accent6">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cs typeface="Calibri"/>
              </a:rPr>
              <a:t>Google Earth</a:t>
            </a:r>
          </a:p>
          <a:p>
            <a:pPr algn="ctr"/>
            <a:r>
              <a:rPr lang="en-US" dirty="0">
                <a:latin typeface="Century Gothic" panose="020B0502020202020204" pitchFamily="34" charset="0"/>
                <a:cs typeface="Calibri"/>
              </a:rPr>
              <a:t> Engine</a:t>
            </a:r>
          </a:p>
        </p:txBody>
      </p:sp>
      <p:sp>
        <p:nvSpPr>
          <p:cNvPr id="32" name="Rectangle: Rounded Corners 31">
            <a:extLst>
              <a:ext uri="{FF2B5EF4-FFF2-40B4-BE49-F238E27FC236}">
                <a16:creationId xmlns:a16="http://schemas.microsoft.com/office/drawing/2014/main" id="{16E82B9C-6156-7730-B8D3-C0D5D05C5E6D}"/>
              </a:ext>
            </a:extLst>
          </p:cNvPr>
          <p:cNvSpPr/>
          <p:nvPr/>
        </p:nvSpPr>
        <p:spPr>
          <a:xfrm>
            <a:off x="7985514" y="1043336"/>
            <a:ext cx="2861731" cy="316640"/>
          </a:xfrm>
          <a:prstGeom prst="roundRect">
            <a:avLst/>
          </a:prstGeom>
          <a:solidFill>
            <a:schemeClr val="accent6">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panose="020B0502020202020204" pitchFamily="34" charset="0"/>
                <a:cs typeface="Calibri"/>
              </a:rPr>
              <a:t>Vegetation Indices</a:t>
            </a:r>
          </a:p>
        </p:txBody>
      </p:sp>
      <p:pic>
        <p:nvPicPr>
          <p:cNvPr id="8" name="Picture 7">
            <a:extLst>
              <a:ext uri="{FF2B5EF4-FFF2-40B4-BE49-F238E27FC236}">
                <a16:creationId xmlns:a16="http://schemas.microsoft.com/office/drawing/2014/main" id="{DCA843AB-B8A5-1B45-132A-B4D77B2B040C}"/>
              </a:ext>
            </a:extLst>
          </p:cNvPr>
          <p:cNvPicPr>
            <a:picLocks noChangeAspect="1"/>
          </p:cNvPicPr>
          <p:nvPr/>
        </p:nvPicPr>
        <p:blipFill rotWithShape="1">
          <a:blip r:embed="rId9"/>
          <a:srcRect l="37949" t="8720" r="27957" b="36037"/>
          <a:stretch/>
        </p:blipFill>
        <p:spPr>
          <a:xfrm>
            <a:off x="7246407" y="3669845"/>
            <a:ext cx="935269" cy="938108"/>
          </a:xfrm>
          <a:prstGeom prst="ellipse">
            <a:avLst/>
          </a:prstGeom>
        </p:spPr>
      </p:pic>
      <p:sp>
        <p:nvSpPr>
          <p:cNvPr id="9" name="TextBox 2">
            <a:extLst>
              <a:ext uri="{FF2B5EF4-FFF2-40B4-BE49-F238E27FC236}">
                <a16:creationId xmlns:a16="http://schemas.microsoft.com/office/drawing/2014/main" id="{BFBEA9B4-FD06-D981-2572-3DE392730065}"/>
              </a:ext>
            </a:extLst>
          </p:cNvPr>
          <p:cNvSpPr txBox="1"/>
          <p:nvPr/>
        </p:nvSpPr>
        <p:spPr>
          <a:xfrm>
            <a:off x="8175916" y="3919478"/>
            <a:ext cx="154004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Century Gothic" panose="020B0502020202020204" pitchFamily="34" charset="0"/>
                <a:ea typeface="Calibri"/>
                <a:cs typeface="Calibri"/>
              </a:rPr>
              <a:t>NDMI</a:t>
            </a:r>
          </a:p>
        </p:txBody>
      </p:sp>
    </p:spTree>
    <p:extLst>
      <p:ext uri="{BB962C8B-B14F-4D97-AF65-F5344CB8AC3E}">
        <p14:creationId xmlns:p14="http://schemas.microsoft.com/office/powerpoint/2010/main" val="786141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7E72FA-7517-2201-2BF5-9A4B7A0913C3}"/>
              </a:ext>
            </a:extLst>
          </p:cNvPr>
          <p:cNvSpPr txBox="1">
            <a:spLocks/>
          </p:cNvSpPr>
          <p:nvPr/>
        </p:nvSpPr>
        <p:spPr>
          <a:xfrm>
            <a:off x="266700" y="313593"/>
            <a:ext cx="11925300" cy="448407"/>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a:rPr>
              <a:t>METHODOLOGY: Principal Component Analysis</a:t>
            </a:r>
          </a:p>
        </p:txBody>
      </p:sp>
      <p:cxnSp>
        <p:nvCxnSpPr>
          <p:cNvPr id="29" name="Connector: Elbow 28">
            <a:extLst>
              <a:ext uri="{FF2B5EF4-FFF2-40B4-BE49-F238E27FC236}">
                <a16:creationId xmlns:a16="http://schemas.microsoft.com/office/drawing/2014/main" id="{03BF7F24-E756-413E-76AD-F91D3B0F0346}"/>
              </a:ext>
            </a:extLst>
          </p:cNvPr>
          <p:cNvCxnSpPr>
            <a:cxnSpLocks/>
          </p:cNvCxnSpPr>
          <p:nvPr/>
        </p:nvCxnSpPr>
        <p:spPr>
          <a:xfrm flipV="1">
            <a:off x="4324216" y="1647005"/>
            <a:ext cx="2076584" cy="1793921"/>
          </a:xfrm>
          <a:prstGeom prst="bentConnector3">
            <a:avLst>
              <a:gd name="adj1" fmla="val 50000"/>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916C8167-548F-F402-886C-175A285A12E8}"/>
              </a:ext>
            </a:extLst>
          </p:cNvPr>
          <p:cNvCxnSpPr>
            <a:cxnSpLocks/>
          </p:cNvCxnSpPr>
          <p:nvPr/>
        </p:nvCxnSpPr>
        <p:spPr>
          <a:xfrm>
            <a:off x="4324217" y="3440926"/>
            <a:ext cx="2076583" cy="1683798"/>
          </a:xfrm>
          <a:prstGeom prst="bentConnector3">
            <a:avLst>
              <a:gd name="adj1" fmla="val 51048"/>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AD5EA7D-7AC5-D914-3DF6-5A17B2F7169C}"/>
              </a:ext>
            </a:extLst>
          </p:cNvPr>
          <p:cNvSpPr txBox="1">
            <a:spLocks/>
          </p:cNvSpPr>
          <p:nvPr/>
        </p:nvSpPr>
        <p:spPr>
          <a:xfrm>
            <a:off x="107816" y="1304649"/>
            <a:ext cx="4216400" cy="313427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0"/>
              </a:spcBef>
              <a:spcAft>
                <a:spcPts val="600"/>
              </a:spcAft>
              <a:buClr>
                <a:srgbClr val="67A478"/>
              </a:buClr>
            </a:pPr>
            <a:r>
              <a:rPr lang="en-US" dirty="0">
                <a:solidFill>
                  <a:schemeClr val="tx1">
                    <a:lumMod val="75000"/>
                    <a:lumOff val="25000"/>
                  </a:schemeClr>
                </a:solidFill>
                <a:latin typeface="Century Gothic"/>
                <a:cs typeface="Calibri"/>
              </a:rPr>
              <a:t>High inter-correlation between indices</a:t>
            </a:r>
            <a:br>
              <a:rPr lang="en-US" dirty="0">
                <a:solidFill>
                  <a:schemeClr val="tx1">
                    <a:lumMod val="75000"/>
                    <a:lumOff val="25000"/>
                  </a:schemeClr>
                </a:solidFill>
                <a:latin typeface="Century Gothic"/>
                <a:cs typeface="Calibri"/>
              </a:rPr>
            </a:br>
            <a:endParaRPr lang="en-US" dirty="0">
              <a:solidFill>
                <a:schemeClr val="tx1">
                  <a:lumMod val="75000"/>
                  <a:lumOff val="25000"/>
                </a:schemeClr>
              </a:solidFill>
              <a:latin typeface="Calibri" panose="020F0502020204030204"/>
              <a:cs typeface="Calibri"/>
            </a:endParaRPr>
          </a:p>
          <a:p>
            <a:pPr lvl="1">
              <a:lnSpc>
                <a:spcPct val="100000"/>
              </a:lnSpc>
              <a:spcBef>
                <a:spcPts val="0"/>
              </a:spcBef>
              <a:spcAft>
                <a:spcPts val="600"/>
              </a:spcAft>
              <a:buClr>
                <a:srgbClr val="67A478"/>
              </a:buClr>
            </a:pPr>
            <a:r>
              <a:rPr lang="en-US" dirty="0">
                <a:solidFill>
                  <a:schemeClr val="tx1">
                    <a:lumMod val="75000"/>
                    <a:lumOff val="25000"/>
                  </a:schemeClr>
                </a:solidFill>
                <a:latin typeface="Century Gothic"/>
                <a:cs typeface="Calibri"/>
              </a:rPr>
              <a:t>NDVI, EVI, NDMI, MSAVI2, TCW, TCG, TCB, and relevant spectral indices</a:t>
            </a:r>
            <a:br>
              <a:rPr lang="en-US" dirty="0">
                <a:solidFill>
                  <a:schemeClr val="tx1">
                    <a:lumMod val="75000"/>
                    <a:lumOff val="25000"/>
                  </a:schemeClr>
                </a:solidFill>
                <a:latin typeface="Century Gothic"/>
                <a:cs typeface="Calibri"/>
              </a:rPr>
            </a:br>
            <a:endParaRPr lang="en-US" dirty="0">
              <a:solidFill>
                <a:schemeClr val="tx1">
                  <a:lumMod val="75000"/>
                  <a:lumOff val="25000"/>
                </a:schemeClr>
              </a:solidFill>
              <a:cs typeface="Calibri" panose="020F0502020204030204"/>
            </a:endParaRPr>
          </a:p>
          <a:p>
            <a:pPr lvl="1">
              <a:lnSpc>
                <a:spcPct val="100000"/>
              </a:lnSpc>
              <a:spcBef>
                <a:spcPts val="0"/>
              </a:spcBef>
              <a:spcAft>
                <a:spcPts val="600"/>
              </a:spcAft>
              <a:buClr>
                <a:srgbClr val="67A478"/>
              </a:buClr>
            </a:pPr>
            <a:r>
              <a:rPr lang="en-US" dirty="0">
                <a:solidFill>
                  <a:schemeClr val="tx1">
                    <a:lumMod val="75000"/>
                    <a:lumOff val="25000"/>
                  </a:schemeClr>
                </a:solidFill>
                <a:latin typeface="Century Gothic"/>
                <a:cs typeface="Calibri"/>
              </a:rPr>
              <a:t>Reduce number of inputs and increase accuracy of unsupervised classifiers</a:t>
            </a:r>
            <a:endParaRPr lang="en-US" dirty="0">
              <a:solidFill>
                <a:schemeClr val="tx1">
                  <a:lumMod val="75000"/>
                  <a:lumOff val="25000"/>
                </a:schemeClr>
              </a:solidFill>
              <a:latin typeface="Century Gothic" panose="020B0502020202020204" pitchFamily="34" charset="0"/>
            </a:endParaRPr>
          </a:p>
          <a:p>
            <a:pPr marL="914400" lvl="2" indent="0">
              <a:lnSpc>
                <a:spcPct val="100000"/>
              </a:lnSpc>
              <a:spcBef>
                <a:spcPts val="0"/>
              </a:spcBef>
              <a:spcAft>
                <a:spcPts val="600"/>
              </a:spcAft>
              <a:buClr>
                <a:srgbClr val="67A478"/>
              </a:buClr>
              <a:buNone/>
            </a:pPr>
            <a:endParaRPr lang="en-US" sz="2400" dirty="0">
              <a:solidFill>
                <a:schemeClr val="tx1">
                  <a:lumMod val="75000"/>
                  <a:lumOff val="25000"/>
                </a:schemeClr>
              </a:solidFill>
              <a:latin typeface="Century Gothic" panose="020B0502020202020204" pitchFamily="34" charset="0"/>
            </a:endParaRPr>
          </a:p>
          <a:p>
            <a:pPr>
              <a:lnSpc>
                <a:spcPct val="100000"/>
              </a:lnSpc>
              <a:spcAft>
                <a:spcPts val="600"/>
              </a:spcAft>
              <a:buClr>
                <a:srgbClr val="67A478"/>
              </a:buClr>
            </a:pPr>
            <a:endParaRPr lang="en-US" sz="2400" dirty="0">
              <a:solidFill>
                <a:schemeClr val="tx1">
                  <a:lumMod val="75000"/>
                  <a:lumOff val="25000"/>
                </a:schemeClr>
              </a:solidFill>
              <a:latin typeface="Century Gothic" panose="020B0502020202020204" pitchFamily="34" charset="0"/>
            </a:endParaRPr>
          </a:p>
        </p:txBody>
      </p:sp>
      <p:sp>
        <p:nvSpPr>
          <p:cNvPr id="4" name="AutoShape 2" descr="data:image/png;base64,iVBORw0KGgoAAAANSUhEUgAAAsoAAAHECAMAAAAXqvyfAAAAAXNSR0IArs4c6QAAAARnQU1BAACxjwv8YQUAAAHsUExURZ+fn+SogOzs7O19MO19MXl5ee19Mvvm2MbGxmiYxu5+MN+8pO5+MfbCnXp6evbCnu7u7sjIyLaIb+mSVvraxaKiou/v7++IQsnJyfW2jKOjo8rKyvOgaP77+fHx8d7Cr35+fueXYMvLy+6FPvSqeNnW1FlZWdnZ2ffKq/3v5aenp/vi0vX19YKCgva+mFxcXKmpqYODg9DQ0PGaXl5eXqurq/j4+O+NS/WyhdnZ2fKkbqysrPn5+fCOTP738vjSuO2ANmBgYPr6+nKXvIeHh+6BN9TU1OiUW66uroiIiPfGpNXV1drTzvz8/O+LSOuFQPKia+x9MdbW1mNjY4qKitfX12RkZLGxsfa6ktaBSouLi+eaZvGWWP///9nZ2bOzs/S2jO+JQ++JRI2Njdra2rS0tPjOsdvb22hoaISSp4+Pj+59MO59MWlpaba2ts2EVfGUVu6GP/S0iPKeZbi4uOSle5KSkmxsbPCRUZOTk+Dg4OR/O+aebfnWvl+a0G5ubru7u5WVla2KeuOrhePj4729vfOmcnFxcdnZ2ZiYmOCAQOXl5fzr37+/v+mNT1ub1XNzc8DAwPrey+fn55ubm+1/NMLCwunp6XZ2dp2dnerq6vSuf9ra2u+KRevr6/3z7Ox8MXh4eMXFxdzLv1q2n28AAACddFJOU////////////////////////////////////////////////////8f//////////////////////9////////////////////////////////////////////////////////////////////////////////////////////////////////+H/////////////////////////5/vLBa8AAAACXBIWXMAABcRAAAXEQHKJvM/AAAqg0lEQVR4Xu2djX8jx3nfVYmKmDaV3VRAK7qnIrS7iWlINGFYdgvW6aGREhph4hS9o3IJnFagJTc12JdreCraFFTs2EXoqwEl1Zl0GwfqP9rnmXn2BYuZ2QWxBLGj3/dznyN2d/aZfflidmZ2sfPc//w2AB7wf56TDwCUHFK5B0DpgcrAE6Ay8ASoDDwBKgNPgMrAE6Ay8ASoDDwBKgNPgMrAE6Ay8ASoDDwBKgNPgMrAE6Ay8ASoDDwBKgNPgMrAE6Ay8ASoDDwBKgNPgMrAE6DyAsePgq/KxzWw3tx8BiovAJXLSalVfv65h0Gw/+HnZDIHx8/VviMfraTlagSK2smbMkPIjnWT3HrHFy9Tbq8PZRLkpcwqPyCRmf33ZUY2zx4GL6aMXCAt11Ody0I+2bFukltDdip7TTBPiVU+fBL89Ae93mcvvpup8oPg/mvqw+Gj4Mvqg4NFldmqY3JMggjZsW6QG31vfkpXmeO3X08V1mshOk5lpMQqP81fHC91iswqc5DbsGs+t7gcP96DystRapVzH/dCVKarQF/NKJT53Hbu1iWofDekS+W3f4NqmK+rNiD58cnxHtU6P6QaCCXUkJEizvxyZn5lo8o0n1TmVZ9/nQtoW6zjBrXbJh/rRTrF/vvHF5RCx+8d/zlnNhmHUePcqFBOfVvUdk3G1/w5zGmf1+RMXlc5psObV7Ltqvk4lZESq0znfT88eeqsBPs1OhGi12/RCSLY9kaNPk9qtbFasLh8ceVYLiJRKtP8cNW+LdYhec5o7XWK/b8nM3mS4lBmtMpPuQScy43qMJ/IR8Xxc3q1YJ9nxzm9+Je0wYTKMRXeupJ5VxMLE8epjJRYZVWK/DTstNrRp6qhZFDn6+RN7g5QpVx04aQFcgrnlqdXjuUiQpUpuzD0x73ja0csKpGff50iplI8/0Rlc/gj1a1H30RZGOeWvtDsBAGXwG/rFqeKQ1n/F3aP5kuOqfCmlRy7OrcQFYy7gs6AbvCzGCLBDp8UOkV6UurTBpWTyxdWjuUitMrHe6qgVWefSzt7LL34+I+TKusUYq+gMgvTaFJV5Si9/hDGob96vs4xFd6ykm1Xkwuh8t3BPWS6DAqLTn026BTp0/lAnyqDysnllpWFsAqpE8VLbbFiG9Ip6APbK8hXJIpHpFSOY+1w2iipmiL0bqXC21Zy7mr6OJWRcqtMvE3VRDqBdFWtKdRlNTpFUghZVdbLLSsLWuX9sM0WLbXFEleIdIpw4fHbf6Uy44l4IZH8HhBxLLUgShr6mFJZp7et5NzV9HEqI6VXmU8HnQY6RSEv3kTlkOTKQlSQKeKltlhxwZtOIaHUpURlRhPxQiJVV45j5VNZzbet5NxVqLwRqGZ/sjBc0CtbZePKwrIqx6nTKfRC2t4PuZ9Mx40XElE9V2MrYG0qq/S2lZy7CpU3AlXPU6ctwnqKZEFquWVlYTmVk7HSKeiDqgvpeAaVaSK5JXEstU6U1KKyDm9bybmrUHkjUG0lKs90v4Ji8RSpP9GC1HLLysJyKoddw8d7nyRS6Oz1srAGoJWO4zFUL+9LZk/7nD4MzR+ipAsqJ8PbVnLuavo4lZHyqnz45MPP0Qn97J4+dTtyv+Szex8vniJ1Vo//MlqQXm5eWVhOZZrU/cqkTJwi2P/Om2FPr64Q842MRZVpS3RXObVm1U2Y4MuUhirXc0kXVE6Gt63k3NX0cSojZVZZmi+BujulbrLV5DZW+hTx6VXmyIL0cvPKwnIqsw6KcTK3cz1TZ0YbPnmZ8ptXTcPd1xpeGN45TN0YXFA5Gd62knNX08epjJS4gvH8H/EJ2f9Q7vcd6ycP1GT6FKkycP870YLF5aaVhSVVJhtJLHXjJpFCbYA8BqESvP65ByaVo98T6L06bvA+1j5WGxAlXVB5LrxlJeeupo9TGfGgrrzxLNhaLLccvjRA5dsHKq8FqHz7QOW1AJVvH6i8FqDy7QOV1wJUBp4AlYEnQGXgCVAZeAJUBp4AlYEnQGXgCVAZeAJUBp4AlYEn+Kvy6vdz7/SXbs8e3mHmnH3pHsCHynbuVOWn0TsA7gQ6eonfAJaC0qkswykQGaIaVc4zpEJEUuW5N1TM/2w5yVLxXRw+CfOb/xHLcrytfpHCb2/SJF7iyVPzS+cn9W9cykTpVI5ee3UjlZ/lGFIhIqmy+gGnQJFtJeZS8V3EJt1c5UP1Sz3ivvxSKvzdoNr61NJ04vi7VBZKqHLOM2tUOc+QChFJlSlalG/4QzgDS8V3kNj4FVT+Ef+Aj3/4qiNQKfDlN9U0x04tTSfu7RgO30bzKVN5KebqyokaxiqX/JwkysSVc6MDoYLp90Or6cR+hUuFeHINe1ksUNnOnMpxDWP1wNkksl5dKfkWRjX8+Re3pN5TF006rj2bSalVfj4uZ6j6lxrIIDTONFwC/bGPakCLVZQfzKlMF1zJWJ3jdNT5QR0WF8/lFg/xQMw3xYTEXuqPYWCRPGMH5hE7ox0Ii2eNTWVKVa4+jHKXynLcdXmTGshATj6/QGVhuAT6Yx/VIHonSm1O5ags4y1YiKrCRYM6mBeHuYXxufU1n3MIzY0aljaVHTuQQr+1OY45r3Lqnc7RZJRjWSi3ynS4aYqu/Vx+qNMZD2Qgp8I4XEKYtGEa1YCnqMTkFzcnT3IogPq7EHV+UAfD4vnc1Ku4OM/5nEMkjMKmsmMH5qEN5jSxwLSySE3I0pDEZPL1umWghCoL6rwoWeTKSWdInU8xKKkDoU+MzIyS6vI8qhaqRCIgJ0qVVyqbuZpmFFUUsmU6n5tOzEM8zOccQUJFStpUtu9ACtHcorIsDUlMRhWSklBylWly/4/k6EdnW5+qaFIzZ0S0THsZlfTKk0TzSD5o5B2dc7akPHNmGucWh53POSK0nVmIwQmdOzBP+GZPs8rRez81yckoaEkodwVDnZbw6EenV5cn0aRhuIRomS7O5kc1iEqjlBf62hsWmOZBGFyZxrlJfGI+54j8Kpt2YA4KpbMzqhwt1cxNQuVbJn2AqZSWsxedXp0mnKTqpIbXk5mLJoS8aFeZwtK0zDRFJVyZxrnFxfp8zhE3UDkkGYaI5aRVJN9o5cRSxfwkVL5lUgeYyhq5EZs4Q8lSmS6Zi8MlREkXy8nEVFplJZgW0RiVcGVqym0+54i4BF2IYVHZGEZ1V0ZLokThhWVuKZGatAbdUMquMpkVNtuj00sfSDeZDE+IS+Vk7TUxlVaZ44oGxqiEK1NTbvM5RyRV1rGiGEaVLWE4juoOVCT2i9dJLV2Y5EMrn8pByVVWZ0W6Qun06lNEZSLpFlmlT8icESkTktfzcHU6ta+nBSEZ/qGeZ4xKuDINcwvj8xAP8zlH0BqRRlEMtd/0lzcgFdISZn4PKJFaJwyV2r/07kZZlIVyq6xLLzpHfOLp2KcGMuBToe+ipIZLiE6TNoF0mR/VQPUrU3V37tyqjKSNaYxKuDINc5P4aoiH+ZxjxN8//ly4cxSSnwUKO7tTIc1hKFFyB8J8pedwcen83tKxNX09NpcSqhxCZ1ifcZ5HR51ORnIgA5rks01nZHG4BPkTmaDuv4WjGmhjKcqfP0mpTKtJwW+MSrgyjXKT+GoU2PmcI6JqBKFz1J/DjUqHNIah4j9E7YhKxKg0qaXpxGHk8lA6leNH73kEpeg0kzJ8ehMDGYRn2zRcQtqEuVENqOCiKMGHPzhMq8znm6MQlkEYXJkmcuOlemzuVM4hZDsXibwhr4cPbuhHLvRGZeyAZsHO4wv6eoXjPGSpPF+TKwGlU9lOLFT52YB9KVurDypvKHdeJuJXJHeIVyrfuUn4bd8d4pXKd319p4NZrv4LqLyx4D0Yy+KRyuDTDVQGngCVgSdAZeAJUBl4AlQGngCVgSdAZeAJUBl4AlQGngCVgSdAZeAJUBl4AlQGngCVgSdAZeAJUBl4AlQGngCVgSdAZeAJUBl4AlQGngCVgSdAZeAJUBl4AlQGngCVgSdAZeAJUBl4AlQGngCVgSdAZeAJUBl4AlQGnrCqytGYFTzqovoYfQC3wEfvPH786p/KhJHsFIUEWVM2eZIIK6rMAxcqbZ89/CqP0MWjNssHn9iUM3vvnS3Ft74hMxbITlFIkDVlkydJxGoqk7cPtLU7etjQF9+MPqgEZaA8AvVe3dr6Hv17YesrMmOB7BSFBFlTNnmSRKxcV9YqHz5RgzM93f9X4YdNGb8wS9QyCfTK1i/pjd3a+qbMSpGdopAga8omT5KYglR+9lCVzQ+C3wo/qD+3TQEF6rICvfSR8Ibw6uPH/3Hrb0uCrRfk7yL/Xv7ak2Sm+B5vqpPsFIUEWVM2yST2QiKkIJVF3QfBX4UfFlX+dtH8k7+l9/JXfltmLPInfDhY1L/PU7/9j4XvC3/wm/8r28LNObPRV8pKdopCgqwpm2SSf6HOp0aESlFmlec9nUNJ+/3v//dMUcskEPE38tde+GenKCTImrJJJJEzy4hQKUpcwUhc+P9ueMX/4ePHj78mM4lsUUsl0Pe2fk8+2chOUUiQNWWTTPKBnHU7haksrb1Pwg+33+z7Ou1pBnlELY9AyQS/IH9TZKcoJMiaskkmeVXOup2CVNa9b/R/Pfxw+51xfyg76SRL1KUF+oDKfcU7qtH3xhuf+eijfyOLCdsR/zVZTliSZKfo3fuKJNh69+cyK0V2ikKCrCmbPEliClKZ/vCdESqLow+3zgfLFqhfEwkfvyoWvpHLws05s70ff6BTfP4VmbFAdopCgqwpmzxJIlZT+dnDgOEimO/7KYGjD7fNP3IUqCLsP5NJwiJqqQSizX2VEr37M+um5klRSJA1ZZMnScjKpfJdce+dhMi/I0Xte9T6e0kSMDlELZVAwEFZVX5JDFSsUqBCIF8oqcqfeUsrqlitQAWeUEqVfxzWG/7vP4enQCijyt+UIvmtz8gMAMqo8s+/pUXe+sqPZQ4AROlUfu/zYvI792QOAEzJVP5GWCR/8CWZA4CmXCq/8q6YjCIZpCmTyt/4mYj8rqP3DXxaKZHKH4VF8s/sv10Cn15Ko3L40yYUycBMWVT+Unij+lu4IQKMlETlsEj+/HsyA4AUpVA5ulGNIhlYKYPK4bNDuFENHGy+yl8Mi2TcqAYuNlll9cKW/yw3qlEkAzebq3LU+6bAjWqQweaqHL0Bi8GNapDFxqqceGHLCyiSQTYbq3LihS3/ADeqQTYbq3LihS1vySwAHGysyskXtsgsABxsrMpfiF/Ykv3mOwA2V+Ucr1ADIMHGqnzvP4nIjhe2ABCzsSr/XER2vrAFgIiNVfkN/dZdvLAF5GRTVb6nfv30jkwBkMmmqvynbPLWF2UKgEwKU5lfq8xvCS9oZGD1votvyQQA2RSlsnr5vXrjfSEjA39RFcrOUXQBmKMolWU84H5iiGBZciPUA57v4nE4kJ/CVL7/Glct+vEQwauM4aAbfW/IFAA5KErlZw/vv3b8iHyORvBbpYbx62zyFrrhwBIU1uzjEXaoehE6bFBZhsLMw2+yyX8gEwDMI0KlKEzlp8HkIQ8VVYTK/08Vyn9HpgCYR4RKUVhdmevGD8jlIioYr7LJ78oEALkoSOVoYOD340/850boRh9+YQ2WonCVoyGCb94Z9x6b/BYafWApClL5+BGXws8eUsNv9ZGB1TtcfigTAOSjsGbfTnTjetWRgV9ik7fwaCdYjsJULg7V6PuaTACQk81T+Z56s9Y3ZQqAnGyeyupHfWj0gWXZPJXVCzC+IBMA5GXjVNaNvo9kCoC8bJzKX2eT8eYLsDSbpvI99YZ7NPrA0myayt9kk9/C+w7B0myayqrR9zOZACA/G6byl9jkLbxOGSzPhqmsRrH+Q5kAYAk2S+VvoNEHbspmqawbffihNbgBm6WyGsj66zIBwDJslMofsclbL8kUAMuwUSp/gU1Gow/ciE1S+eeq0fdrMgXAUmySyqrR93k0+sCN2CSVv8YqY+ARcDM2SOVX2GQ0+sAN2SCVf8gmf0UmAFiSzVFZN/rekykAliSvyjv8akP+u9p7kx18hk3GK5XBTVlW5af8HuVbQb1dC40+cFNyqcwvnA25rVJZj6PzY5kCYFmWVXmV1w45UY2+xzIBwNIsW8G4LfTgqb8uUwAszaao/AabjEYfuDl5Vb5lMHgqWJXcKj+VyvLt9GBg8FSwKnlVDk2+JZUxeCpYlZwqHz7J7IRT3Rz8guUbDAyMwVPByuRWWb0F3EE0FPBNBgbG4KlgZXKqrIb8dSGDkRA3GBgYg6eC1clbV84avCy6oX2TgYExeCpYndylsmrzEeZmX1wK32TcvsdsMsbRASuRu64sJltV/tcsO/l8g9FUMXgqWAoRKkXeCkYGh0+4QsH9HDdQ+U/Y5N+VCQCyEKFSFKSyNAvVaKo2lW1g8FRQBIWprOrKSuVlm30YPBUUQW6V+Q7IJ/b+Zd2DsXP/teUHBsbgqaAI8qrMQ6RyncH2g6h4TOBlBwbG4KmgEHKqzKXs4RNS2fqDKHXfWqrJSz2hj8FTQSHkVJk1Vio/sKl8UzB4KiiGZVUu/GeqGDwVFEPeujI16FhlVSUuFAyeCoohr8rh7b6iC2UMngoKIq/KVC6zyYX/wg+Dp4KCyK/yrYDBU0FR3LHKGDwVFEVelZe/H50LDJ4KiiKnyuGN6MxfkywHBk8FhZFT5ejZi2L7lTF4KiiMO1UZg6eC4shbV97RleRnD/M/8ZYNBk8FxZG/2afukBT7Jk8MngqKI6/KcoukyDIZg6eCIsmvcsF89M7jf/sLZDIafaAYcqq8zK9C8nBPvY+IweCpoBhyqnz4pNinL17d2voe/Xth63+j0QeKIW8FY8mXwGXwytYvSaGMrjhQELkrGKr/giikX/nrXCZrMOYkKIbcFQwxuRiV1aMXmrdkFgCrkbeCUSwfbP2NmPzClswCYDXuRuUvbP2eqLz1+zILgNW4G5XVb1M1fyazAFiN3CpnvJ1oOe79BxF56y9+UWYBsBp5Vc56O9GS/Mvf1yb/t3/3E5kDwGrkVDn77UTL8ZP/8Wck81/88i/+BCqDYsipcvRKl4LeTvSTGJkDwGosq3JRpXKMzAFgNfLWlQt+O5FozMgcAFYjr8oFv51INGZkDgCrkVflgt9OJBozMgeA1civcibHj7TpeQYGFo0ZmQPAahSo8tP9l1nlXAMDi8aMzAFgNfKpzDdIsu6NHD75WL3vJdfAwKIxI3MAWI1cKj/lanJWi2/nxTqrnG9gYNGYkTkArEYelXlkSS6ZnY9fPPvu++otXPnG7RONGZkDwGrkUVnsdD5+wRorlfONpioaMzIHgLyIUClyqfxdVVlw3ujjG9pQGawFESpFQSqrGjIqGOAOyVfBUM0+jdln9Qwo80m+FzGLxozMAWA1ClJZoUpl3Q23emecLGVkDgAu8qicF6UyFdB8iyTjNYkiKSNz0shSRuYA4KJ4lVVlI+uFnyIpI3PSyFJG5gDgokiVl0AkZWROGlnKyBwAXEBl4AlQGXgCVAaeAJWBJ0Bl4AlQGXgCVAaeAJWBJ0Bl4AlQGXgCVAaeAJWBJ0Bl4AlQGXgCVAaeAJWBJ0Bl4AlQGXgCVAaeAJWBJ0Bl4AlQGXgCVAaeAJWBJ0Bl4AlQGXgCVAaeAJWBJ0Bl4AlQGXhCUSofPwrCEbCLGRhYljIyBwAXRam8Qxo/UC4XNDCwLGVkDgAuCq1g7PBAJQUNDCxLGZkDgItCVebh0IoaGFiWMjIHABeFl8pFjdsnSxmZA4CLIlVWteSiRlOVpYzMAUAjQqUoUOXjR1xVhsrgthGhUhSo8o6qHqOCAe6G4lSW/reiBgaWpYzMAcBFYSo/5UFUCQwMDO6GolRWwwHHnzAwMFg3Bams7lvLrWsMDAzuggKbfcsgkjIyJ40sZWQOAC6gMvAEqAw8ASoDT4DKwBOgMvAEqAw8ASoDT4DKwBOgMvAEqAw8ASoDTyizyrKYkTngUwxUBp4AlYEnQGXgCVAZeAJUBp4AlYEnQGXgCVAZeAJUBp4AlYEnQGXgCVAZeAJUBp4AlYEnQGXgCVAZeAJUBp5QvMp5BlOFyqBwClc512CqUBkUTuEq5xpMFSqDwila5XyDqUJlUDhFq5xvrDOoDAqnaJXtI1DOIQYyMieNLGVkzgKymJE5aWQpI3OAt6xRZRkKE4AVEaFSrLGCIdsBwIqIUCmKVzlXsw+Aoila5XyDqQJQOEWrTFWLHIOpAlA4hatMLmcPpgpA4RSvMgB3AlQGngCVgSdAZeAJUBl4AlQGngCVgSdAZeAJUBl4AlQGngCVgSdA5SKo1+UDuDv8Vvla/tqpT+WDne1xWz7ZqM9q8gmEVOWvg0bWce01+plJYu5E5XpHPtg5HZ835KOF9snBScaObgct+WSjPutmFagnzUpGNvVZM9iVzxbOBsGRO6Pq+OD8VD5baLRa2d/NLE47WTHqnczTc5V1XHvDblYZUa91M85wr9EMTuRjDu5E5fMgaz/PAsJ5vKoTSlFzSzZpZrhMJg/lo41OlqUc5HRwJBNmKs29q2AsE0auu6ODZrAnU0au+Jg4v1aXmf60x0HQPJMJM51u5nE9yTg3bPIsq4joz7K+U43mUW0gn3NwJyoPuhkuD4OrdnUWuDTrT6574wzNxudHzmOew+Tewbl8sKGC7AWuC2ojoPJnPJIpI7Wjdq96FND/Nrabp71rSuFQhAqADJfHzb3tGm+NlWGzv9t3f6d606b7uOYxudHMOvRkcnuaWZDE3IXK18Fw5j7m4xn9V206yrFT9rzddJ+53W7beczP1YGq77YcR7XL65/MZrac9Nfh0nlqr7gqPXWpfBmoi3o/sH9xJlf8/4mrxOz3R+7jOgy2aYsHrpp9n68vswM9YeE6OHUe10sx+VJNmalwFvWTlrUywyb32t2+TGZzFyrvjkgA5zGfqWtgn4W2sMuno90dz0aO2lQ9GLLLQ1tZ12iOrnuXXFOxl0KTSq991DwYBRWZkeJyor4HNZeolSaV2ZXR0Whi2+lTdowuARP7YRkplXtTh+3d3Wu3yycT/v8ssBeZ7YAr7OP+RctVHI7OVBmxa4kz5OPa2x0ETfvJqdCmOA/9QJ21K+flbo47KZVJVLfLVXWMLgI1YYYrWifBZG8WOKp+9JWgY85fbzPk8m631mjUtEkm9prVs9Flr32uy00bF66r9jAYHMyC7lFlZL1eDia0yxfNa3vlsD/Qe9GyxmhTDLfL1xf8v1wCzEwpl/ao6fx698YHfFz71qy4jDgJjloj+8mZBqft0UGdKlWWINdqd0/zN/zupK7MaJen9vKBvtassqM5rTsoDrp6ykSFLk+nrjYKtZG5q81xza02DwZ8sNtNS7GsaTddV8LT84NzLgrbTduVezeYtK7oiDRUqWhiKMVx293zp12u2768CvXFdTS6zrvbvfpRYK8fTJt07Z8F9mpIozngzWjPKKGZ9mByNuGvzcRx7SVmziZGkjtTWbncoqaMnQ6d/YZDkY76Pp85ym6qLA+7R656XUd3Gp/bD9hFoK/HNX2BtzHmSoQDXVU+sPZ0bA+CLhW3bVMhtafqMBXZjTPDtg7jIpRdrs8WayF7sbsBFc6t5kIpcioF4OWA87s0XKnaFR2kTuX6NBiZjmtHB2noZsy2oenerqictwPeDL7s8f/z7MYH4czZSE2yfpUbB3K9J5ebxs2sX83U/E5wrer+BhoHUef5uflbTUE6dMjPukft9pFZoGncOzEztzCr57MhXdFrdOwvLU3MqSjesV5LKQiVby2upg712VvgpEYqKktMF/9OoDtajgKVVcugci3R1Ucuj7iuOs9uEM8btWinFndnNqfmqWFLSF8dZNaaBi2qYyyWRAMJor8oU0O1/CzQjcKW7o25Mpy/RA9X1Xm5S7J2lXeD812xcM9scns2uFDXtk5wYTF5OxiHt4rOzBW/+mh0QUd95ujeOguuwvxbTePFtErtNApyEnQrrYH5anoSVCT/iWpSLXLdnU2pwJ4Ge9Xdgfm0VJqV0In+aHF7z0Zd5XK7HxwNqbwzfB26s4TLw4S1EXsj1RZTjFomk9vBJOFy+8CwP5WJBKkoY9uLtfZ6kPxCtCeGQuR8Erk826W6yqIEl7Ql0fb1My53EetWud6Nqpwts8m91kC2vRNYRKxGLeNdW6uhMlBHS+oPJi6jWwXXY0urb8yVOeK0FgTjxeKFUL1bmhPLfcP+TAVpU4zg3Lg18V2Y+thU4+pXhtplqmMQhgvIsFkfR/PrM4PJvYOW6q9RjIxtw06T6sehhp1a1/Dtnp1JkGEz9nWO3YHq29BQI9ag4Wg6FZenXdodQ7NuOkr0CjQsV7IF1q3yaRAe5nbNbHKvFp6TS1uRuhsGqY5qllahpcaQYDusY9e7I8uWDCznKyZRUa8u1goVqmOaaJ/Z+lBPohpDbWBKQmVX6PJ1q2Xa1m26ZEQuj00m9yhy5LK5y++iz90Semv7ge5jTEEbIUFMWTAn4zhIJZgYvg5tOnmhy/UzY5f+XiXZw3VuLiIWWLfKYTF2Yt8+ubINt3uXliI1LMb27EFmugbWsUhK7EpFr2XJhBjpy2PDoiAxlWaN436ydPJvW0wnzqTv1Nb71aHgoctm2ryFoct14wWZg4QubxuvZHXKINSwam6O89GMC3cTdVoxDDLkjr1FOEjospkqfQMSLudk7XXlwUgdadXBZeZEN6DOLHVPot3lXlj6Y+th5XqYyqBl7y+qN9WVv960i3qlvzIVa7dD77p5wEGqjnvsY12ZH9svE3T10X8cimiXG46+Xu1yvW+s9QtKw6mrp1ZpWD83fhsEHcTRm6+DXPddQZTLJy5ZlcvX5iqZkXWqXO3QYe4E/BjJmaUuf8qFxwHXYqsjcz/uNQfZDWq0/p4lCHdFt2vcOroemI/4NT8eNg0O6AtRkTsPaVSQSZeuIZddc5BLDnIW9CnIuTlIu0NlVH3E37hh0/y1u+zQPrRUJdp2c1NCk8tnthqqlHDksrGeTEgK0vBELv8L6CSk4d7MUmQmg5gtbOuNpSCVkTsIubznDkIun4zsrfYF1qjyNlXyD+j73GyOD8z3cKpHQdC96NVrwWzcHRmPxEWTglTJoO6V5T7fNbWvBtu961lQG3el3ZbijIKQgScqiLHFd8lBdnvXk+DgvGl+6qHFzbg6VQgHVxPzDbjhJAhGnd5wFBydW+6N7FGQqzYV/xTEfHmgtUW9YdcsYbsShMdqbOq7IDqjsO3UsDws2L4KpMZOGpolbKi7HupT0yxh/TyQr6M1yPYg7CeeWp59qvfDWy/k8hImr1HlavOqU2lSu3jYDywtvv5oe3sWVHrt1mhwZTwSw6BCQeh8ndqDTHYpSIvO8GBkC9Lq0Emv9joHwZG5Ujib7U75rmudguwZD+duk4PQ+WrYg9QaFGTaq9NXyhbkrNEPqKKzO2uaawbVbj+suzQsZfLVYFuCm/suuBo0DoNPLWXyOBHELOGweRUHMRenR5PwK31tKZNPg+hOjak/kDlIBFnG5DWqfMbftVNdy7XAPVHtsWUXFS1uQzUs5aSizfdbqVAwX88VFa627uparpkqN8TqR+Yua82Y6z/TwNF/f8n30+oz1w3NPnt14XhAqHelu/IIm8nX0a62bbWL8+hWt+3HCJfRPbW2rXYR32eymdyJWgxVW+2iFu2qrYrSiO6XV5czeW0qDwd9datq2/54SH8c8Ka3Z9YnajqDmjoT2/auxoOxug/aHlgbjY3RgdqEE0tnMjEbq01wPJmxLQ+5ndhvq47GahPq9qfyL2YztQlX1ucuaH+icz+0fMN342clTswm9yZRk/PUEmQa95Ha+pZGUZOzYykmztT5Y9otS5D469iwBGlF3Zv1rB8JpViXylRO6gJsYu1ToBqYOgDb1jPLrQn1wa4H1cBUkBNrdwDVwFSQdtfapzANdDPuxPqEIQVRFfW2vpdsoiVB9qzPiFzLg2NVS1HJXOkgp/YHQC6lyXAUGb2AtEq3zQ1p5jQMYtthWqSrwdv2/o+GXB+4SW6hpoOcGFs5iu0wyHIeE2urYJCG6oRN7JfkRlNdlrbtj2RREFWsDOw9W9JjeWHv2VK9PKyy/cxOdXvjJCpmFqCKA5fHbYeFLR3ErjK5rIJUxSMTpxLE3jPZq6kqTN1y75Rp6CqM+gWAhYnqtq46rg/butv63N4z2R51+aBfOh6pu9CPjh7Zq1T1gaolneZ/TjlkfXVl5XK75XrQSbk8tJfb4nJ9z3HEtcudiaP+qVyuX7l+kaNc7ji+Mdrl6rhp/caIy7sDR1+wcrna7xpPW1Xd2aMg1d6p5fd4262Leq866G732pb+QApCx6oS9KvcxpSZ80w5yHW3u0utA3N/4KUKMuab97uWRshFa9qm1sGg06sfWIOQ4v2AmuIX5iBtFeS0Oer0qjNHI8TC+lRmDYOg6+qf5zqG6rCzo4PYSzGC6hgUxFJZU5DLQeC4SUOoINxlbEUHsda3Ge6vszx3IVAdIwjM982H/IAC7cYJBzH/iL5PS8hA9WOMrrGJyr855d3gTj9zXUgf0AZ3+tHuGL/d6qyct9vqCRBzEH7AZHDaOx3wX2OhvM1Brtr8O1njcxdyQEenepsnLgnMrFFlXS67kTqGA1Uuu3HfFWWkjuFC6hgOpI7hQuoYDqSOYeCoX6+3uKPusnJl/sI0mp1eZ0YlXP2i3zJfj2vn9XolOKCy7soSZLtL8owCKk0vzi0tvslVu3rFdyRPryrmjb2g78DuiCo61bO+Jcig0q6ec0WnMbYEORld9na7zUsKcn6WcdhMrFNluGzA4vJ1VdV/ptHzbouctrgSVZ+ZqyfM5bWqcZ45ftt0WuFitj4yPcKmubxUDemW/dS1h2PO4HpkeEBVGJ52eVnF3vXUHva5rL623NXKwVpVhssGzC4fjXS71f60biOYqWM5tB/S2kg3OfvWnyXtBiMJYq2zTSTIzFwZJy6aumdy135IByN9L9H+86azpq7x2Srj2axXZdLQ/s0V5Kc0DiiIfLIytXcaCzlejjV13SJR1DN+ZU+0XE1UxfXI0ESlr5o6pQ37NoTfkpp1G6gmriq/U/s2tKSPdGQt/cMgjj6h8Jk8ezN52FWdG5SdtfQfS0drZmFnY80q99rWXYnIrvDnCGLvDwrJ8crC7C3JESR7S6qmb7eU+Gd2gcTl9sDe53w9Un1sJ4u/44toKQ3bXXsdRIJUrEV76HL8i4hFhl3Vx3bleNvQWElczfuk/QLrVhnkhVyedlpdu6fK5c7ugesHQ6Thbqfi/LE4udzZntnrylEQV98TucxBHFdccrnRGTt60DnIXmc6KkldGSwB1TEGB+bHkEJaQXDQd9aC+DerB45fFxAqiKpD2FBBnL2opGHz4NwZZNgNJgfOXlQdJPtSaAEqby65WpXW6qkg1QMXhQTR1QMXUsdwkR3EAVTeYODyMkDlTQYuLwFU3mjqtp+lx6hHuJ1cz7L6A3utLJUpSJbK+hFuJ0N+uY2bMVQGn3agMvAEqAw8ASoDT4DKwBOgMvAEqAw8ASoDT4DKwBOgMvAEqAw8ASoDT4DKwBOgMvAEqFwUT4OvyqcU1gW9B8En8gmsDlS+Gc8e8guj7r8mk8SKKu9wvFsx+/DJ8u9fKyNQ+WY8e0h+Hj9aTb5Y5WcPX3yTpbsNl6EycKFUJkvYwBsTqbxiHDdQGbjQKh8/oirG0/t//SR48U3l5dP996mmoOsdVGYHXLfQC+6/9jQI9t/nBQ9ovvoUqfw0Kp4JrmqoCA/236d1OAeZkQwSJ0vmefhEqinxTE6ntsN3oPLNSKq8/zJ/1sayNGquLmkPf/S+LNh/mcrGHdZwhz4cPuEkocp6BY1a7fgRJyTlv8op/2tfUiSCJJIl8nz2kJar78XchqBUBna0yqKOUkVUjqxWxiUWcBUitkrNDFVO1i/0airhAxVYh08HSSRL5snLjx/R/4mZUBm4UCofPlGlonZWZGM5eaESSpFYEBe/D1g1tYRIqByutkMJ9eLwf0ofB0kmi/MUaednQmXgRHfGKZ/MKscCJRYoyxQ2lcPVuNS1qMxBksniPPVGSfU6nAmVgRMliWZplakeSyRUjgvrVVWOpIXKICc5VA5L2sQCrheETbqEylLzZcLV2HmLyhwkmSyZJ1QGy5KpcqynLGCfuNjUZs2rnChO9WoqkUHlMEgyWZxnonSHyiAn2SqrG3jHjz4JF5CGqkBWvlGtNqkyfeJS9vAJVxLUauykQeUwSDJZOs/e0zm/JZX/QOWbka0yiZmoEdOC8D4Gz7//12StWKpQidWkurOiylGDylGQRLKFPHlueiZPeQ5UXg9arRUpJIi3QOX1AJVvHai8HqDyrQOV1wNUvnWgMvAEqAw8ASoDT4DKwBOgMvAEqAw8ASoDT4DKwBOgMvAEqAw8ASoDT4DKwBOgMvAEqAw8ASoDT4DKwBOgMvAEqAw8ASoDT4DKwBOgMvAEqAw8ASoDT4DKwBOgMvAEqAw8ASoDT1AqA+ADz/2qfACgzHz7n/5/KGdQPKSWKpwAAAAASUVORK5CYII="/>
          <p:cNvSpPr>
            <a:spLocks noChangeAspect="1" noChangeArrowheads="1"/>
          </p:cNvSpPr>
          <p:nvPr/>
        </p:nvSpPr>
        <p:spPr bwMode="auto">
          <a:xfrm>
            <a:off x="60960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data:image/png;base64,iVBORw0KGgoAAAANSUhEUgAAAsoAAAHECAMAAAAXqvyfAAAAAXNSR0IArs4c6QAAAARnQU1BAACxjwv8YQUAAAHsUExURZ+fn+SogOzs7O19MO19MXl5ee19Mvvm2MbGxmiYxu5+MN+8pO5+MfbCnXp6evbCnu7u7sjIyLaIb+mSVvraxaKiou/v7++IQsnJyfW2jKOjo8rKyvOgaP77+fHx8d7Cr35+fueXYMvLy+6FPvSqeNnW1FlZWdnZ2ffKq/3v5aenp/vi0vX19YKCgva+mFxcXKmpqYODg9DQ0PGaXl5eXqurq/j4+O+NS/WyhdnZ2fKkbqysrPn5+fCOTP738vjSuO2ANmBgYPr6+nKXvIeHh+6BN9TU1OiUW66uroiIiPfGpNXV1drTzvz8/O+LSOuFQPKia+x9MdbW1mNjY4qKitfX12RkZLGxsfa6ktaBSouLi+eaZvGWWP///9nZ2bOzs/S2jO+JQ++JRI2Njdra2rS0tPjOsdvb22hoaISSp4+Pj+59MO59MWlpaba2ts2EVfGUVu6GP/S0iPKeZbi4uOSle5KSkmxsbPCRUZOTk+Dg4OR/O+aebfnWvl+a0G5ubru7u5WVla2KeuOrhePj4729vfOmcnFxcdnZ2ZiYmOCAQOXl5fzr37+/v+mNT1ub1XNzc8DAwPrey+fn55ubm+1/NMLCwunp6XZ2dp2dnerq6vSuf9ra2u+KRevr6/3z7Ox8MXh4eMXFxdzLv1q2n28AAACddFJOU////////////////////////////////////////////////////8f//////////////////////9////////////////////////////////////////////////////////////////////////////////////////////////////////+H/////////////////////////5/vLBa8AAAACXBIWXMAABcRAAAXEQHKJvM/AAAqg0lEQVR4Xu2djX8jx3nfVYmKmDaV3VRAK7qnIrS7iWlINGFYdgvW6aGREhph4hS9o3IJnFagJTc12JdreCraFFTs2EXoqwEl1Zl0GwfqP9rnmXn2BYuZ2QWxBLGj3/dznyN2d/aZfflidmZ2sfPc//w2AB7wf56TDwCUHFK5B0DpgcrAE6Ay8ASoDDwBKgNPgMrAE6Ay8ASoDDwBKgNPgMrAE6Ay8ASoDDwBKgNPgMrAE6Ay8ASoDDwBKgNPgMrAE6Ay8ASoDDwBKgNPgMrAE6DyAsePgq/KxzWw3tx8BiovAJXLSalVfv65h0Gw/+HnZDIHx8/VviMfraTlagSK2smbMkPIjnWT3HrHFy9Tbq8PZRLkpcwqPyCRmf33ZUY2zx4GL6aMXCAt11Ody0I+2bFukltDdip7TTBPiVU+fBL89Ae93mcvvpup8oPg/mvqw+Gj4Mvqg4NFldmqY3JMggjZsW6QG31vfkpXmeO3X08V1mshOk5lpMQqP81fHC91iswqc5DbsGs+t7gcP96DystRapVzH/dCVKarQF/NKJT53Hbu1iWofDekS+W3f4NqmK+rNiD58cnxHtU6P6QaCCXUkJEizvxyZn5lo8o0n1TmVZ9/nQtoW6zjBrXbJh/rRTrF/vvHF5RCx+8d/zlnNhmHUePcqFBOfVvUdk3G1/w5zGmf1+RMXlc5psObV7Ltqvk4lZESq0znfT88eeqsBPs1OhGi12/RCSLY9kaNPk9qtbFasLh8ceVYLiJRKtP8cNW+LdYhec5o7XWK/b8nM3mS4lBmtMpPuQScy43qMJ/IR8Xxc3q1YJ9nxzm9+Je0wYTKMRXeupJ5VxMLE8epjJRYZVWK/DTstNrRp6qhZFDn6+RN7g5QpVx04aQFcgrnlqdXjuUiQpUpuzD0x73ja0csKpGff50iplI8/0Rlc/gj1a1H30RZGOeWvtDsBAGXwG/rFqeKQ1n/F3aP5kuOqfCmlRy7OrcQFYy7gs6AbvCzGCLBDp8UOkV6UurTBpWTyxdWjuUitMrHe6qgVWefSzt7LL34+I+TKusUYq+gMgvTaFJV5Si9/hDGob96vs4xFd6ykm1Xkwuh8t3BPWS6DAqLTn026BTp0/lAnyqDysnllpWFsAqpE8VLbbFiG9Ip6APbK8hXJIpHpFSOY+1w2iipmiL0bqXC21Zy7mr6OJWRcqtMvE3VRDqBdFWtKdRlNTpFUghZVdbLLSsLWuX9sM0WLbXFEleIdIpw4fHbf6Uy44l4IZH8HhBxLLUgShr6mFJZp7et5NzV9HEqI6VXmU8HnQY6RSEv3kTlkOTKQlSQKeKltlhxwZtOIaHUpURlRhPxQiJVV45j5VNZzbet5NxVqLwRqGZ/sjBc0CtbZePKwrIqx6nTKfRC2t4PuZ9Mx40XElE9V2MrYG0qq/S2lZy7CpU3AlXPU6ctwnqKZEFquWVlYTmVk7HSKeiDqgvpeAaVaSK5JXEstU6U1KKyDm9bybmrUHkjUG0lKs90v4Ji8RSpP9GC1HLLysJyKoddw8d7nyRS6Oz1srAGoJWO4zFUL+9LZk/7nD4MzR+ipAsqJ8PbVnLuavo4lZHyqnz45MPP0Qn97J4+dTtyv+Szex8vniJ1Vo//MlqQXm5eWVhOZZrU/cqkTJwi2P/Om2FPr64Q842MRZVpS3RXObVm1U2Y4MuUhirXc0kXVE6Gt63k3NX0cSojZVZZmi+BujulbrLV5DZW+hTx6VXmyIL0cvPKwnIqsw6KcTK3cz1TZ0YbPnmZ8ptXTcPd1xpeGN45TN0YXFA5Gd62knNX08epjJS4gvH8H/EJ2f9Q7vcd6ycP1GT6FKkycP870YLF5aaVhSVVJhtJLHXjJpFCbYA8BqESvP65ByaVo98T6L06bvA+1j5WGxAlXVB5LrxlJeeupo9TGfGgrrzxLNhaLLccvjRA5dsHKq8FqHz7QOW1AJVvH6i8FqDy7QOV1wJUBp4AlYEnQGXgCVAZeAJUBp4AlYEnQGXgCVAZeAJUBp4AlYEn+Kvy6vdz7/SXbs8e3mHmnH3pHsCHynbuVOWn0TsA7gQ6eonfAJaC0qkswykQGaIaVc4zpEJEUuW5N1TM/2w5yVLxXRw+CfOb/xHLcrytfpHCb2/SJF7iyVPzS+cn9W9cykTpVI5ee3UjlZ/lGFIhIqmy+gGnQJFtJeZS8V3EJt1c5UP1Sz3ivvxSKvzdoNr61NJ04vi7VBZKqHLOM2tUOc+QChFJlSlalG/4QzgDS8V3kNj4FVT+Ef+Aj3/4qiNQKfDlN9U0x04tTSfu7RgO30bzKVN5KebqyokaxiqX/JwkysSVc6MDoYLp90Or6cR+hUuFeHINe1ksUNnOnMpxDWP1wNkksl5dKfkWRjX8+Re3pN5TF006rj2bSalVfj4uZ6j6lxrIIDTONFwC/bGPakCLVZQfzKlMF1zJWJ3jdNT5QR0WF8/lFg/xQMw3xYTEXuqPYWCRPGMH5hE7ox0Ii2eNTWVKVa4+jHKXynLcdXmTGshATj6/QGVhuAT6Yx/VIHonSm1O5ags4y1YiKrCRYM6mBeHuYXxufU1n3MIzY0aljaVHTuQQr+1OY45r3Lqnc7RZJRjWSi3ynS4aYqu/Vx+qNMZD2Qgp8I4XEKYtGEa1YCnqMTkFzcnT3IogPq7EHV+UAfD4vnc1Ku4OM/5nEMkjMKmsmMH5qEN5jSxwLSySE3I0pDEZPL1umWghCoL6rwoWeTKSWdInU8xKKkDoU+MzIyS6vI8qhaqRCIgJ0qVVyqbuZpmFFUUsmU6n5tOzEM8zOccQUJFStpUtu9ACtHcorIsDUlMRhWSklBylWly/4/k6EdnW5+qaFIzZ0S0THsZlfTKk0TzSD5o5B2dc7akPHNmGucWh53POSK0nVmIwQmdOzBP+GZPs8rRez81yckoaEkodwVDnZbw6EenV5cn0aRhuIRomS7O5kc1iEqjlBf62hsWmOZBGFyZxrlJfGI+54j8Kpt2YA4KpbMzqhwt1cxNQuVbJn2AqZSWsxedXp0mnKTqpIbXk5mLJoS8aFeZwtK0zDRFJVyZxrnFxfp8zhE3UDkkGYaI5aRVJN9o5cRSxfwkVL5lUgeYyhq5EZs4Q8lSmS6Zi8MlREkXy8nEVFplJZgW0RiVcGVqym0+54i4BF2IYVHZGEZ1V0ZLokThhWVuKZGatAbdUMquMpkVNtuj00sfSDeZDE+IS+Vk7TUxlVaZ44oGxqiEK1NTbvM5RyRV1rGiGEaVLWE4juoOVCT2i9dJLV2Y5EMrn8pByVVWZ0W6Qun06lNEZSLpFlmlT8icESkTktfzcHU6ta+nBSEZ/qGeZ4xKuDINcwvj8xAP8zlH0BqRRlEMtd/0lzcgFdISZn4PKJFaJwyV2r/07kZZlIVyq6xLLzpHfOLp2KcGMuBToe+ipIZLiE6TNoF0mR/VQPUrU3V37tyqjKSNaYxKuDINc5P4aoiH+ZxjxN8//ly4cxSSnwUKO7tTIc1hKFFyB8J8pedwcen83tKxNX09NpcSqhxCZ1ifcZ5HR51ORnIgA5rks01nZHG4BPkTmaDuv4WjGmhjKcqfP0mpTKtJwW+MSrgyjXKT+GoU2PmcI6JqBKFz1J/DjUqHNIah4j9E7YhKxKg0qaXpxGHk8lA6leNH73kEpeg0kzJ8ehMDGYRn2zRcQtqEuVENqOCiKMGHPzhMq8znm6MQlkEYXJkmcuOlemzuVM4hZDsXibwhr4cPbuhHLvRGZeyAZsHO4wv6eoXjPGSpPF+TKwGlU9lOLFT52YB9KVurDypvKHdeJuJXJHeIVyrfuUn4bd8d4pXKd319p4NZrv4LqLyx4D0Yy+KRyuDTDVQGngCVgSdAZeAJUBl4AlQGngCVgSdAZeAJUBl4AlQGngCVgSdAZeAJUBl4AlQGngCVgSdAZeAJUBl4AlQGngCVgSdAZeAJUBl4AlQGngCVgSdAZeAJUBl4AlQGngCVgSdAZeAJUBl4AlQGngCVgSdAZeAJUBl4AlQGnrCqytGYFTzqovoYfQC3wEfvPH786p/KhJHsFIUEWVM2eZIIK6rMAxcqbZ89/CqP0MWjNssHn9iUM3vvnS3Ft74hMxbITlFIkDVlkydJxGoqk7cPtLU7etjQF9+MPqgEZaA8AvVe3dr6Hv17YesrMmOB7BSFBFlTNnmSRKxcV9YqHz5RgzM93f9X4YdNGb8wS9QyCfTK1i/pjd3a+qbMSpGdopAga8omT5KYglR+9lCVzQ+C3wo/qD+3TQEF6rICvfSR8Ibw6uPH/3Hrb0uCrRfk7yL/Xv7ak2Sm+B5vqpPsFIUEWVM2yST2QiKkIJVF3QfBX4UfFlX+dtH8k7+l9/JXfltmLPInfDhY1L/PU7/9j4XvC3/wm/8r28LNObPRV8pKdopCgqwpm2SSf6HOp0aESlFmlec9nUNJ+/3v//dMUcskEPE38tde+GenKCTImrJJJJEzy4hQKUpcwUhc+P9ueMX/4ePHj78mM4lsUUsl0Pe2fk8+2chOUUiQNWWTTPKBnHU7haksrb1Pwg+33+z7Ou1pBnlELY9AyQS/IH9TZKcoJMiaskkmeVXOup2CVNa9b/R/Pfxw+51xfyg76SRL1KUF+oDKfcU7qtH3xhuf+eijfyOLCdsR/zVZTliSZKfo3fuKJNh69+cyK0V2ikKCrCmbPEliClKZ/vCdESqLow+3zgfLFqhfEwkfvyoWvpHLws05s70ff6BTfP4VmbFAdopCgqwpmzxJIlZT+dnDgOEimO/7KYGjD7fNP3IUqCLsP5NJwiJqqQSizX2VEr37M+um5klRSJA1ZZMnScjKpfJdce+dhMi/I0Xte9T6e0kSMDlELZVAwEFZVX5JDFSsUqBCIF8oqcqfeUsrqlitQAWeUEqVfxzWG/7vP4enQCijyt+UIvmtz8gMAMqo8s+/pUXe+sqPZQ4AROlUfu/zYvI792QOAEzJVP5GWCR/8CWZA4CmXCq/8q6YjCIZpCmTyt/4mYj8rqP3DXxaKZHKH4VF8s/sv10Cn15Ko3L40yYUycBMWVT+Unij+lu4IQKMlETlsEj+/HsyA4AUpVA5ulGNIhlYKYPK4bNDuFENHGy+yl8Mi2TcqAYuNlll9cKW/yw3qlEkAzebq3LU+6bAjWqQweaqHL0Bi8GNapDFxqqceGHLCyiSQTYbq3LihS3/ADeqQTYbq3LihS1vySwAHGysyskXtsgsABxsrMpfiF/Ykv3mOwA2V+Ucr1ADIMHGqnzvP4nIjhe2ABCzsSr/XER2vrAFgIiNVfkN/dZdvLAF5GRTVb6nfv30jkwBkMmmqvynbPLWF2UKgEwKU5lfq8xvCS9oZGD1votvyQQA2RSlsnr5vXrjfSEjA39RFcrOUXQBmKMolWU84H5iiGBZciPUA57v4nE4kJ/CVL7/Glct+vEQwauM4aAbfW/IFAA5KErlZw/vv3b8iHyORvBbpYbx62zyFrrhwBIU1uzjEXaoehE6bFBZhsLMw2+yyX8gEwDMI0KlKEzlp8HkIQ8VVYTK/08Vyn9HpgCYR4RKUVhdmevGD8jlIioYr7LJ78oEALkoSOVoYOD340/850boRh9+YQ2WonCVoyGCb94Z9x6b/BYafWApClL5+BGXws8eUsNv9ZGB1TtcfigTAOSjsGbfTnTjetWRgV9ik7fwaCdYjsJULg7V6PuaTACQk81T+Z56s9Y3ZQqAnGyeyupHfWj0gWXZPJXVCzC+IBMA5GXjVNaNvo9kCoC8bJzKX2eT8eYLsDSbpvI99YZ7NPrA0myayt9kk9/C+w7B0myayqrR9zOZACA/G6byl9jkLbxOGSzPhqmsRrH+Q5kAYAk2S+VvoNEHbspmqawbffihNbgBm6WyGsj66zIBwDJslMofsclbL8kUAMuwUSp/gU1Gow/ciE1S+eeq0fdrMgXAUmySyqrR93k0+sCN2CSVv8YqY+ARcDM2SOVX2GQ0+sAN2SCVf8gmf0UmAFiSzVFZN/rekykAliSvyjv8akP+u9p7kx18hk3GK5XBTVlW5af8HuVbQb1dC40+cFNyqcwvnA25rVJZj6PzY5kCYFmWVXmV1w45UY2+xzIBwNIsW8G4LfTgqb8uUwAszaao/AabjEYfuDl5Vb5lMHgqWJXcKj+VyvLt9GBg8FSwKnlVDk2+JZUxeCpYlZwqHz7J7IRT3Rz8guUbDAyMwVPByuRWWb0F3EE0FPBNBgbG4KlgZXKqrIb8dSGDkRA3GBgYg6eC1clbV84avCy6oX2TgYExeCpYndylsmrzEeZmX1wK32TcvsdsMsbRASuRu64sJltV/tcsO/l8g9FUMXgqWAoRKkXeCkYGh0+4QsH9HDdQ+U/Y5N+VCQCyEKFSFKSyNAvVaKo2lW1g8FRQBIWprOrKSuVlm30YPBUUQW6V+Q7IJ/b+Zd2DsXP/teUHBsbgqaAI8qrMQ6RyncH2g6h4TOBlBwbG4KmgEHKqzKXs4RNS2fqDKHXfWqrJSz2hj8FTQSHkVJk1Vio/sKl8UzB4KiiGZVUu/GeqGDwVFEPeujI16FhlVSUuFAyeCoohr8rh7b6iC2UMngoKIq/KVC6zyYX/wg+Dp4KCyK/yrYDBU0FR3LHKGDwVFEVelZe/H50LDJ4KiiKnyuGN6MxfkywHBk8FhZFT5ejZi2L7lTF4KiiMO1UZg6eC4shbV97RleRnD/M/8ZYNBk8FxZG/2afukBT7Jk8MngqKI6/KcoukyDIZg6eCIsmvcsF89M7jf/sLZDIafaAYcqq8zK9C8nBPvY+IweCpoBhyqnz4pNinL17d2voe/Xth63+j0QeKIW8FY8mXwGXwytYvSaGMrjhQELkrGKr/giikX/nrXCZrMOYkKIbcFQwxuRiV1aMXmrdkFgCrkbeCUSwfbP2NmPzClswCYDXuRuUvbP2eqLz1+zILgNW4G5XVb1M1fyazAFiN3CpnvJ1oOe79BxF56y9+UWYBsBp5Vc56O9GS/Mvf1yb/t3/3E5kDwGrkVDn77UTL8ZP/8Wck81/88i/+BCqDYsipcvRKl4LeTvSTGJkDwGosq3JRpXKMzAFgNfLWlQt+O5FozMgcAFYjr8oFv51INGZkDgCrkVflgt9OJBozMgeA1civcibHj7TpeQYGFo0ZmQPAahSo8tP9l1nlXAMDi8aMzAFgNfKpzDdIsu6NHD75WL3vJdfAwKIxI3MAWI1cKj/lanJWi2/nxTqrnG9gYNGYkTkArEYelXlkSS6ZnY9fPPvu++otXPnG7RONGZkDwGrkUVnsdD5+wRorlfONpioaMzIHgLyIUClyqfxdVVlw3ujjG9pQGawFESpFQSqrGjIqGOAOyVfBUM0+jdln9Qwo80m+FzGLxozMAWA1ClJZoUpl3Q23emecLGVkDgAu8qicF6UyFdB8iyTjNYkiKSNz0shSRuYA4KJ4lVVlI+uFnyIpI3PSyFJG5gDgokiVl0AkZWROGlnKyBwAXEBl4AlQGXgCVAaeAJWBJ0Bl4AlQGXgCVAaeAJWBJ0Bl4AlQGXgCVAaeAJWBJ0Bl4AlQGXgCVAaeAJWBJ0Bl4AlQGXgCVAaeAJWBJ0Bl4AlQGXgCVAaeAJWBJ0Bl4AlQGXgCVAaeAJWBJ0Bl4AlQGXhCUSofPwrCEbCLGRhYljIyBwAXRam8Qxo/UC4XNDCwLGVkDgAuCq1g7PBAJQUNDCxLGZkDgItCVebh0IoaGFiWMjIHABeFl8pFjdsnSxmZA4CLIlVWteSiRlOVpYzMAUAjQqUoUOXjR1xVhsrgthGhUhSo8o6qHqOCAe6G4lSW/reiBgaWpYzMAcBFYSo/5UFUCQwMDO6GolRWwwHHnzAwMFg3Bams7lvLrWsMDAzuggKbfcsgkjIyJ40sZWQOAC6gMvAEqAw8ASoDT4DKwBOgMvAEqAw8ASoDT4DKwBOgMvAEqAw8ASoDTyizyrKYkTngUwxUBp4AlYEnQGXgCVAZeAJUBp4AlYEnQGXgCVAZeAJUBp4AlYEnQGXgCVAZeAJUBp4AlYEnQGXgCVAZeAJUBp5QvMp5BlOFyqBwClc512CqUBkUTuEq5xpMFSqDwila5XyDqUJlUDhFq5xvrDOoDAqnaJXtI1DOIQYyMieNLGVkzgKymJE5aWQpI3OAt6xRZRkKE4AVEaFSrLGCIdsBwIqIUCmKVzlXsw+Aoila5XyDqQJQOEWrTFWLHIOpAlA4hatMLmcPpgpA4RSvMgB3AlQGngCVgSdAZeAJUBl4AlQGngCVgSdAZeAJUBl4AlQGngCVgSdA5SKo1+UDuDv8Vvla/tqpT+WDne1xWz7ZqM9q8gmEVOWvg0bWce01+plJYu5E5XpHPtg5HZ835KOF9snBScaObgct+WSjPutmFagnzUpGNvVZM9iVzxbOBsGRO6Pq+OD8VD5baLRa2d/NLE47WTHqnczTc5V1XHvDblYZUa91M85wr9EMTuRjDu5E5fMgaz/PAsJ5vKoTSlFzSzZpZrhMJg/lo41OlqUc5HRwJBNmKs29q2AsE0auu6ODZrAnU0au+Jg4v1aXmf60x0HQPJMJM51u5nE9yTg3bPIsq4joz7K+U43mUW0gn3NwJyoPuhkuD4OrdnUWuDTrT6574wzNxudHzmOew+Tewbl8sKGC7AWuC2ojoPJnPJIpI7Wjdq96FND/Nrabp71rSuFQhAqADJfHzb3tGm+NlWGzv9t3f6d606b7uOYxudHMOvRkcnuaWZDE3IXK18Fw5j7m4xn9V206yrFT9rzddJ+53W7beczP1YGq77YcR7XL65/MZrac9Nfh0nlqr7gqPXWpfBmoi3o/sH9xJlf8/4mrxOz3R+7jOgy2aYsHrpp9n68vswM9YeE6OHUe10sx+VJNmalwFvWTlrUywyb32t2+TGZzFyrvjkgA5zGfqWtgn4W2sMuno90dz0aO2lQ9GLLLQ1tZ12iOrnuXXFOxl0KTSq991DwYBRWZkeJyor4HNZeolSaV2ZXR0Whi2+lTdowuARP7YRkplXtTh+3d3Wu3yycT/v8ssBeZ7YAr7OP+RctVHI7OVBmxa4kz5OPa2x0ETfvJqdCmOA/9QJ21K+flbo47KZVJVLfLVXWMLgI1YYYrWifBZG8WOKp+9JWgY85fbzPk8m631mjUtEkm9prVs9Flr32uy00bF66r9jAYHMyC7lFlZL1eDia0yxfNa3vlsD/Qe9GyxmhTDLfL1xf8v1wCzEwpl/ao6fx698YHfFz71qy4jDgJjloj+8mZBqft0UGdKlWWINdqd0/zN/zupK7MaJen9vKBvtassqM5rTsoDrp6ykSFLk+nrjYKtZG5q81xza02DwZ8sNtNS7GsaTddV8LT84NzLgrbTduVezeYtK7oiDRUqWhiKMVx293zp12u2768CvXFdTS6zrvbvfpRYK8fTJt07Z8F9mpIozngzWjPKKGZ9mByNuGvzcRx7SVmziZGkjtTWbncoqaMnQ6d/YZDkY76Pp85ym6qLA+7R656XUd3Gp/bD9hFoK/HNX2BtzHmSoQDXVU+sPZ0bA+CLhW3bVMhtafqMBXZjTPDtg7jIpRdrs8WayF7sbsBFc6t5kIpcioF4OWA87s0XKnaFR2kTuX6NBiZjmtHB2noZsy2oenerqictwPeDL7s8f/z7MYH4czZSE2yfpUbB3K9J5ebxs2sX83U/E5wrer+BhoHUef5uflbTUE6dMjPukft9pFZoGncOzEztzCr57MhXdFrdOwvLU3MqSjesV5LKQiVby2upg712VvgpEYqKktMF/9OoDtajgKVVcugci3R1Ucuj7iuOs9uEM8btWinFndnNqfmqWFLSF8dZNaaBi2qYyyWRAMJor8oU0O1/CzQjcKW7o25Mpy/RA9X1Xm5S7J2lXeD812xcM9scns2uFDXtk5wYTF5OxiHt4rOzBW/+mh0QUd95ujeOguuwvxbTePFtErtNApyEnQrrYH5anoSVCT/iWpSLXLdnU2pwJ4Ge9Xdgfm0VJqV0In+aHF7z0Zd5XK7HxwNqbwzfB26s4TLw4S1EXsj1RZTjFomk9vBJOFy+8CwP5WJBKkoY9uLtfZ6kPxCtCeGQuR8Erk826W6yqIEl7Ql0fb1My53EetWud6Nqpwts8m91kC2vRNYRKxGLeNdW6uhMlBHS+oPJi6jWwXXY0urb8yVOeK0FgTjxeKFUL1bmhPLfcP+TAVpU4zg3Lg18V2Y+thU4+pXhtplqmMQhgvIsFkfR/PrM4PJvYOW6q9RjIxtw06T6sehhp1a1/Dtnp1JkGEz9nWO3YHq29BQI9ag4Wg6FZenXdodQ7NuOkr0CjQsV7IF1q3yaRAe5nbNbHKvFp6TS1uRuhsGqY5qllahpcaQYDusY9e7I8uWDCznKyZRUa8u1goVqmOaaJ/Z+lBPohpDbWBKQmVX6PJ1q2Xa1m26ZEQuj00m9yhy5LK5y++iz90Semv7ge5jTEEbIUFMWTAn4zhIJZgYvg5tOnmhy/UzY5f+XiXZw3VuLiIWWLfKYTF2Yt8+ubINt3uXliI1LMb27EFmugbWsUhK7EpFr2XJhBjpy2PDoiAxlWaN436ydPJvW0wnzqTv1Nb71aHgoctm2ryFoct14wWZg4QubxuvZHXKINSwam6O89GMC3cTdVoxDDLkjr1FOEjospkqfQMSLudk7XXlwUgdadXBZeZEN6DOLHVPot3lXlj6Y+th5XqYyqBl7y+qN9WVv960i3qlvzIVa7dD77p5wEGqjnvsY12ZH9svE3T10X8cimiXG46+Xu1yvW+s9QtKw6mrp1ZpWD83fhsEHcTRm6+DXPddQZTLJy5ZlcvX5iqZkXWqXO3QYe4E/BjJmaUuf8qFxwHXYqsjcz/uNQfZDWq0/p4lCHdFt2vcOroemI/4NT8eNg0O6AtRkTsPaVSQSZeuIZddc5BLDnIW9CnIuTlIu0NlVH3E37hh0/y1u+zQPrRUJdp2c1NCk8tnthqqlHDksrGeTEgK0vBELv8L6CSk4d7MUmQmg5gtbOuNpSCVkTsIubznDkIun4zsrfYF1qjyNlXyD+j73GyOD8z3cKpHQdC96NVrwWzcHRmPxEWTglTJoO6V5T7fNbWvBtu961lQG3el3ZbijIKQgScqiLHFd8lBdnvXk+DgvGl+6qHFzbg6VQgHVxPzDbjhJAhGnd5wFBydW+6N7FGQqzYV/xTEfHmgtUW9YdcsYbsShMdqbOq7IDqjsO3UsDws2L4KpMZOGpolbKi7HupT0yxh/TyQr6M1yPYg7CeeWp59qvfDWy/k8hImr1HlavOqU2lSu3jYDywtvv5oe3sWVHrt1mhwZTwSw6BCQeh8ndqDTHYpSIvO8GBkC9Lq0Emv9joHwZG5Ujib7U75rmudguwZD+duk4PQ+WrYg9QaFGTaq9NXyhbkrNEPqKKzO2uaawbVbj+suzQsZfLVYFuCm/suuBo0DoNPLWXyOBHELOGweRUHMRenR5PwK31tKZNPg+hOjak/kDlIBFnG5DWqfMbftVNdy7XAPVHtsWUXFS1uQzUs5aSizfdbqVAwX88VFa627uparpkqN8TqR+Yua82Y6z/TwNF/f8n30+oz1w3NPnt14XhAqHelu/IIm8nX0a62bbWL8+hWt+3HCJfRPbW2rXYR32eymdyJWgxVW+2iFu2qrYrSiO6XV5czeW0qDwd9datq2/54SH8c8Ka3Z9YnajqDmjoT2/auxoOxug/aHlgbjY3RgdqEE0tnMjEbq01wPJmxLQ+5ndhvq47GahPq9qfyL2YztQlX1ucuaH+icz+0fMN342clTswm9yZRk/PUEmQa95Ha+pZGUZOzYykmztT5Y9otS5D469iwBGlF3Zv1rB8JpViXylRO6gJsYu1ToBqYOgDb1jPLrQn1wa4H1cBUkBNrdwDVwFSQdtfapzANdDPuxPqEIQVRFfW2vpdsoiVB9qzPiFzLg2NVS1HJXOkgp/YHQC6lyXAUGb2AtEq3zQ1p5jQMYtthWqSrwdv2/o+GXB+4SW6hpoOcGFs5iu0wyHIeE2urYJCG6oRN7JfkRlNdlrbtj2RREFWsDOw9W9JjeWHv2VK9PKyy/cxOdXvjJCpmFqCKA5fHbYeFLR3ErjK5rIJUxSMTpxLE3jPZq6kqTN1y75Rp6CqM+gWAhYnqtq46rg/butv63N4z2R51+aBfOh6pu9CPjh7Zq1T1gaolneZ/TjlkfXVl5XK75XrQSbk8tJfb4nJ9z3HEtcudiaP+qVyuX7l+kaNc7ji+Mdrl6rhp/caIy7sDR1+wcrna7xpPW1Xd2aMg1d6p5fd4262Leq866G732pb+QApCx6oS9KvcxpSZ80w5yHW3u0utA3N/4KUKMuab97uWRshFa9qm1sGg06sfWIOQ4v2AmuIX5iBtFeS0Oer0qjNHI8TC+lRmDYOg6+qf5zqG6rCzo4PYSzGC6hgUxFJZU5DLQeC4SUOoINxlbEUHsda3Ge6vszx3IVAdIwjM982H/IAC7cYJBzH/iL5PS8hA9WOMrrGJyr855d3gTj9zXUgf0AZ3+tHuGL/d6qyct9vqCRBzEH7AZHDaOx3wX2OhvM1Brtr8O1njcxdyQEenepsnLgnMrFFlXS67kTqGA1Uuu3HfFWWkjuFC6hgOpI7hQuoYDqSOYeCoX6+3uKPusnJl/sI0mp1eZ0YlXP2i3zJfj2vn9XolOKCy7soSZLtL8owCKk0vzi0tvslVu3rFdyRPryrmjb2g78DuiCo61bO+Jcig0q6ec0WnMbYEORld9na7zUsKcn6WcdhMrFNluGzA4vJ1VdV/ptHzbouctrgSVZ+ZqyfM5bWqcZ45ftt0WuFitj4yPcKmubxUDemW/dS1h2PO4HpkeEBVGJ52eVnF3vXUHva5rL623NXKwVpVhssGzC4fjXS71f60biOYqWM5tB/S2kg3OfvWnyXtBiMJYq2zTSTIzFwZJy6aumdy135IByN9L9H+86azpq7x2Srj2axXZdLQ/s0V5Kc0DiiIfLIytXcaCzlejjV13SJR1DN+ZU+0XE1UxfXI0ESlr5o6pQ37NoTfkpp1G6gmriq/U/s2tKSPdGQt/cMgjj6h8Jk8ezN52FWdG5SdtfQfS0drZmFnY80q99rWXYnIrvDnCGLvDwrJ8crC7C3JESR7S6qmb7eU+Gd2gcTl9sDe53w9Un1sJ4u/44toKQ3bXXsdRIJUrEV76HL8i4hFhl3Vx3bleNvQWElczfuk/QLrVhnkhVyedlpdu6fK5c7ugesHQ6Thbqfi/LE4udzZntnrylEQV98TucxBHFdccrnRGTt60DnIXmc6KkldGSwB1TEGB+bHkEJaQXDQd9aC+DerB45fFxAqiKpD2FBBnL2opGHz4NwZZNgNJgfOXlQdJPtSaAEqby65WpXW6qkg1QMXhQTR1QMXUsdwkR3EAVTeYODyMkDlTQYuLwFU3mjqtp+lx6hHuJ1cz7L6A3utLJUpSJbK+hFuJ0N+uY2bMVQGn3agMvAEqAw8ASoDT4DKwBOgMvAEqAw8ASoDT4DKwBOgMvAEqAw8ASoDT4DKwBOgMvAEqFwUT4OvyqcU1gW9B8En8gmsDlS+Gc8e8guj7r8mk8SKKu9wvFsx+/DJ8u9fKyNQ+WY8e0h+Hj9aTb5Y5WcPX3yTpbsNl6EycKFUJkvYwBsTqbxiHDdQGbjQKh8/oirG0/t//SR48U3l5dP996mmoOsdVGYHXLfQC+6/9jQI9t/nBQ9ovvoUqfw0Kp4JrmqoCA/236d1OAeZkQwSJ0vmefhEqinxTE6ntsN3oPLNSKq8/zJ/1sayNGquLmkPf/S+LNh/mcrGHdZwhz4cPuEkocp6BY1a7fgRJyTlv8op/2tfUiSCJJIl8nz2kJar78XchqBUBna0yqKOUkVUjqxWxiUWcBUitkrNDFVO1i/0airhAxVYh08HSSRL5snLjx/R/4mZUBm4UCofPlGlonZWZGM5eaESSpFYEBe/D1g1tYRIqByutkMJ9eLwf0ofB0kmi/MUaednQmXgRHfGKZ/MKscCJRYoyxQ2lcPVuNS1qMxBksniPPVGSfU6nAmVgRMliWZplakeSyRUjgvrVVWOpIXKICc5VA5L2sQCrheETbqEylLzZcLV2HmLyhwkmSyZJ1QGy5KpcqynLGCfuNjUZs2rnChO9WoqkUHlMEgyWZxnonSHyiAn2SqrG3jHjz4JF5CGqkBWvlGtNqkyfeJS9vAJVxLUauykQeUwSDJZOs/e0zm/JZX/QOWbka0yiZmoEdOC8D4Gz7//12StWKpQidWkurOiylGDylGQRLKFPHlueiZPeQ5UXg9arRUpJIi3QOX1AJVvHai8HqDyrQOV1wNUvnWgMvAEqAw8ASoDT4DKwBOgMvAEqAw8ASoDT4DKwBOgMvAEqAw8ASoDT4DKwBOgMvAEqAw8ASoDT4DKwBOgMvAEqAw8ASoDT4DKwBOgMvAEqAw8ASoDT4DKwBOgMvAEqAw8ASoDT1AqA+ADz/2qfACgzHz7n/5/KGdQPKSWKpwAAAAASUVORK5CYII="/>
          <p:cNvSpPr>
            <a:spLocks noChangeAspect="1" noChangeArrowheads="1"/>
          </p:cNvSpPr>
          <p:nvPr/>
        </p:nvSpPr>
        <p:spPr bwMode="auto">
          <a:xfrm>
            <a:off x="62484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23" name="Chart 22"/>
          <p:cNvGraphicFramePr>
            <a:graphicFrameLocks/>
          </p:cNvGraphicFramePr>
          <p:nvPr>
            <p:extLst>
              <p:ext uri="{D42A27DB-BD31-4B8C-83A1-F6EECF244321}">
                <p14:modId xmlns:p14="http://schemas.microsoft.com/office/powerpoint/2010/main" val="2403911598"/>
              </p:ext>
            </p:extLst>
          </p:nvPr>
        </p:nvGraphicFramePr>
        <p:xfrm>
          <a:off x="6705600" y="1009924"/>
          <a:ext cx="43434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AutoShape 6" descr="data:image/png;base64,iVBORw0KGgoAAAANSUhEUgAAAsoAAAHDCAMAAAAKr8wnAAAAAXNSR0IArs4c6QAAAARnQU1BAACxjwv8YQUAAAGeUExURZ+fn+SogOzs7O19MO19MXl5ee19MmiYxu5+MO5+Me5+Mnp6evbCnu7u7sjIyLaIb/raxcnJyfW2jKOjo8rKyv77+fHx8d7Cr35+fvLy8u6FPO6FPvSqeNnW1FlZWdnZ2f3v5ffKq6enp/vi0vX19YKCgva+mFxcXKmpqdDQ0PGaXqurq/j4+O+NS/WyhdnZ2fn5+f738vjSuO2ANmBgYN+/qnKXvIeHh+6BN9TU1O6BOOiUW66urvfGpPz8/PKiavKia+x9MdbW1oqKitfX12RkZLGxsfa6ktaBSouLi/GWWP///9nZ2buHarOzs/S2jO+JRI2NjbS0tPjOsdvb24SSp2hoaI+Pj+59Mc2EVfGUVumRVvKeZbi4uJaPkpKSkmxsbPCRUZOTk+Dg4OR/O/nWvl+a0Lu7u5WVla2KeuOrhePj4729veTk5POmcnFxcdnZ2ZiYmOCAQO6COfzr37+/v/GZXVub1XNzc/rey+fn55ubm8LCwpycnOnp6eajduC2mXZ2durq6vSuf9ra2uvr6/3z7Ox8McXFxdzLv5nGwfIAAACFdFJOU//////////////////////////////////////////H////////////////////3/////////////////////////////////////////////////////////////////////////////////////+H/////////////////////////5+Ja1CzAAAACXBIWXMAABcRAAAXEQHKJvM/AAAelElEQVR4Xu2dj58kR1mHw2VOxPgjZnLnaXDEM5dNSMANnJoYHEV2SZaLmoNIogbdqEAwSARZ7wJxJUTg/K9937feqq7qru6p7unZ6X73+3yS2+7qt6t6up6tra6ZqXroP14FwAD/+5BuADBzSOU7AMweqAyMAJWBEaAyMAJUBkaAysAIUBkYASoDI0BlYASoDIwAlYERoDIwAlQGRoDKwAhQGRgBKgMjQGVgBKgMjACVgRGgMjACVAZGgMrACJdC5aPV7eu6OV3WJ6tndRMMASpPBai8JXNU+Wx19TndLKO/yutvP7Jare5/kJTzDCURN75cK3390I2v6mYLmyNyKruLuPUvugu6gco5Dm+RxzfIo6SgMzGZOHhdUxznx5suaHNERuVnjrW4nq/2sgKVifpxsur2u/STmuHYLlfumhRLww9PVk/rZgubI5oq0y/Oh49T8ou39tHxmEWfLAUqE/Xj1Ig+kI1lUpIv9yg1fCRqKlcN+fomVC4BKhNNlbULkZbk9w5PV3clYVRqKi/36xJUvhBiwdbf/RPqTd7/viSQDQ/WN6mL+Q53Dzjh27Rz612tF3mMuv+BHIhO813gKlNyVayq2eXLpWRSmQu7Qn3qZ31Ys/RnfHkh4uB1d0nUc+D92sVHhVGjXPt1edHF/pS3fVEHfCqXckuKrOefPylcnzvqYtODzVsyA2auMkm3OrhBNfChuHqy+gJtE65V5ac35oaoTEdX96naSZjktGd44/6NG9/nUxxLiVrXWsaoVeajWthd3nKi5kt32ruIg1/XRN5tXDwnKtSJcX0cZf2QO291wMlVUVd/RK+KkCJr+bee5K6P9ql42m1efOaWTJ+5q/yejIxRG6b1sTqgBHowkyZtuTqgNpGem0RJapupxZGeZ3pa86/p+ib59eDW6kPffgm+XGqzSA0p7IM765/yVnvpV26RG7WIK6ciTOPi5WIcZ+qbh365uAV+0T1ySkZU9jfYPUrXImv5505Kr4+D6NnWv5roIDoYF0Kksmfpq9IJcCYV4U2lZN49c5UU407L1RtVqfMgwpXLmmth2nDSlrpYK10Or9+IVXYR/soc4eKTtOSSwgluw2dEP126K7KWf8tJ4frcniu+dhAqXwwZldUyb8OR1IvWiq8XSvRdSI/m1Kw37gQT9VZZkZNCYX6rrXSiHkEb0a9V7eKFRt/G78qgSoj1QyzuFdTybzvJX5871Z1bO6gZzorZq7x+8cc3blDXjpNCfbgWJwylhYqWkVohPq1Zb9Qmuz/b0sn0OJUP/DObL8xvtZVO1CP8wezFC/EvAlFlJgdCrL8VNZVdfNtJ/vpWVLYU3zwIlS+GWGXpCDCc1KgsjdN6kYd77hDWTmvUm//LTPnFB5Jfocgb3WqUXjW89QjNKn/xQq2vXGVWprKkt50UVPZchcp7IlKKHvTf4ZEml9SoLI2r6oUfAal+09Ma9RZODL1NISqXqLzRrbbSiXqEO9hy8UJacpTZiK2yP8rUDjZuyQyYucq+Pmo2uPqQCmTiepHmLj2tXm+UjTZnfoDZEZVLVN7oVlvpRD2CNqiElosXaC++piozOSnE+kuqqezybzupeX3RqVD5IomU8n9DnRW1+vBjs4e3onqRQ+lpFCjV56FstABqG6POcj+Vfenrmw+iCFeQO9Zy8Q7qmN/V0s7u8gk+b94IsQ2V4/zbTnLXl7622kE61+U0I2ausutS8lsBiQ2uPrhmeVyZeqRU0es3uJe8/gZvp6e5ql7/SE5lSCMZh7uyTV9ZS79yi4ypIlYHX33OD/S2XLxCfdkP+fOd1CeSd2FWT1MQ9a6T2IbKcf5tJ6mtSx3R+bWbdJn1g/VbMgPmqbJy9Tl+w4zfwbuRrSyqD+bgu6dUs1yx8sFNaovS0+SQWu24Sbv3+R0vycbTT2VfOv9WVBH/pJfEAS0Xr/D4tYOP+rcOa+8MNlSO8287Sa9Pjt7Qt/vqB2mfiF/v5Jm5ylThVHe3Hj9KbdD6uHOF37l9591DVtl9BOPAfQAhOY12Ke4g/nD8vz/EStQ+ZN9TZVeIDP9FEVKUfgoif/GBK3wRB++4j96vn2HpbrgvA4TYhspJ/i0nhetzn9CQApoH67dk8sxR5dnStHVcdp3/tIHKFwhU3iVQ+QKByrsEKl8gUHmXQOULBCrvEqgMjACVgRGgMjACVAZGgMrACFAZGAEqAyNAZWAEqAyMAJWBEQyrvP3buHv9gtv58R4L5+LjD2fPAajcwV5VzkymdJHQ3Yu++jcH5qeyLqNAbBA1q3LJUgqBWOVkYor028oxvfLv4vDUl5d+eaUfL8oXUaoJw6K5O3kvPZru+m/YzIb5qRy+DjVI5XOdkKiIWGX53qZCObe1mL3y76IyabjKh/IFPULm8Cf81wXl6mtH68HV79JMmKPKhTWbVblkKYVArDLlFsr133/L0Cv/DqKL30Ll9/h7e/x9V5cDtQJP89chXStQO1oPvrPM3L4pc9lU7kXSV456GNv8yS8kahO3Lo1uhGTmJ6ih/eh1+aNKtXsBr3JUoHIHicpVD2P7jDcTFb29UvpbGHr46XwtyVNAtNvxt2eSzFvlK1U7Q92/2voF3rjcMgn0o30xAzqcLPyg6FRGWseNlSOSxRw2LSwRlnYg0kcxJXqVbtNnrJJveAEpamd4AfX5w/IqU9SsxjBm3irrfXftTW39Aq18njilsUwC/WhfzCBMheIWfvCEtoyvoJGrZBcWc8gf9qX5/PnpKy3ZQ6nhwbJN5Y4XUMNN1lzlmapcm8o57IYSZ8LMVabbTXv0t5/bD6nOL4f1C7Qqsssk+NBncosZ8B5P0EXCxZXsBZCfmZUj4sUcShaWkKUdaiV7NBuhTeWOF5BCF8wxlcB0skpN6FFPtFtNajsL5qiyIvUisuhfTqohqU81KNaBcBWjiSHUteehWyhBKiAH1dorKSbpaYZcVaG2QtPSXDAv7ZCWHCChgpJtKre/gBqqeYvKetQT7YYOyTyYu8q0e/DXevdDbbuqCruOxIhwzHkZWnrxJHo80g2Hzs2Z2FLzrLPQqrQq27TkgLedaeTBgZ0vIMVP6JlXOUz36Yh3Q6bzYOYdDKkWf/dD9br2JOxmlkkIx1xzli5mEFqjmhfub69vMPOLL3QVWpWm+RNpyYFylXMvIIGycsVlVQ5HHckuVN4x9RtMrbTWXqheF+N3qTvp4PM0sWmC52q7ypQt7WtiLleiq9CqtKpZT0sODFDZE2dDVHLSKVpuODk6KqS7UHnH1G4wtTX6RmxUQ3GrTH8ym8skhNBmOxnt1VUWwZyI2VyJrkJzpaUlB6oWtJFHi8rZbGS4MhwJQf4PS3KUqO22ZjpNZq8ymeUf20P10gbppru+QrpUjnuv0V5dZc5XNcjmSnQVmistLTkQq+zyCnlkVW7JhvOR4UAhel18Tu1oY5dvrW7NgrmrLLWiQ6FUva6KqE0k3YJVrkISI2omxH/P/elUtfHCDwLJ8JsuLZsr0VWoL83nz0s7pCUH6IygUchDXjf95AuoZdmSTfoKKEjO8VnVXl/95YYiZsLMVXatF9URVzzd+9r6BVwV7l2U2jIJoZqcCaRLuphBtPBDDBWkz5jZXImuQn1pmr8s7ZCWXKH+vvG4f3GUJX8WyA9217LMZ0NB8Qvw5erIYfNo+mrp3uZ+PSbLHFX2UA27Guc0uutUGfH6BbTLtU010lwmQX8EE+T9N7+YgTOWcpGFH2LoNG34s7kSXYWG0jR/WfAkLTkQuhGEK9Ft+4uqZ5nNhpp/j7wQCWIkpna0Huxzng3zU7n66D0vnBSqmZTh6o3WL/C1nVsmoW5CspgBNVyUS1j4IYbqm3MhWhZf6Co0Ko2P6squackesp2bRL6QW/6DG+4jF7oaRfcLcDTsjNew2Khy2pObPvNTuZ1KqPkzgdcys6c+qDxV9t4m4lske8SUyns3Cd/t2yOmVN7333e6mbMav4DK0wXzYPTEksrgUgOVgRGgMjACVAZGgMrACFAZGAEqAyNAZWAEqAyMAJWBEaAyMAJUBkaAysAIUBkYASoDI0BlYASoDIwAlYERoDIwAlQGRoDKwAhQGRgBKgMjQGVgBKgMjACVgRGgMjACVAZGgMrACFAZGAEqAyNAZWAEqAyMAJWBEaAyMMLWKoflV3gBUdkMG0Z5/+W33nrsm7qzkV7RCI7pFby9yrwGp2h7fvwsLzbHC5DrxozocdOuvbwQ/uJ5TeikVzSCY3oFM1uqTN4eOWuXbgXcq8+FDQnYG7uy87HF4k367+HFpzWhk17RCI7pFcxs31d2Kh+eyjpjZwd/6Tf2uoDizux8dPEJl/Ni8Wea1EGvaATH9AoWxlL5/Fja5qPVF/yG/NgXdTuff7/iqYrvvUX8/eKX9Z4tHtaf7bzJ+RbTKxrBMVFwYbM8lsqq7tHqx36jqfKrF8YfVb/SI9sZ8i2iVzSCY6Lgz2utVqhQKTZV/p/d2bn4hf7c/DvC9IpGcEwVrLVaoUKl2OxgfEXvQiE97vCbiy/qVgm9ohEcEwW/rbW6gfFU1qe9B35jj4997//pzuyMQn9Jf3bQKxrBMVHwY1qtGxhLZTf6Rv8+6Tf2Nhj3qe817XyBn++Ul/WZj/gcPwb+jcYQm2/atU9r6OK1n2tSB72iERzTK1gYS2X6we+MUFscNvbD84/Rq+/1K93vpv3wbRf7xKOa0EmvaATH9ApmtlT5/HjFcBPM7/uJwGFjD1z71SfcDfCMb+e1xyj8tY8Km4pe0QiO6RVMbN8qT4nPfcZJuVj8p/uxCzvBNLGk8vuhp/CZb8LOS4cdlelpT3mi8J1OYAorKsvTnvDCy6UfpQKmsKFy9LT3yU9pGrhkmFC5etp76w80CVw6DKgcP+1pEriEzF5lPO0Bx8xVxtMe8MxaZTztgYo5q4ynPRAxX5XxtAcS5qoynvZAjXmqjKc90GCOKuNpD2SYk8o6Swue9kCO+ajsZ2kJLTKe9kDMfFQOs7Q48LQHUmajcjTxEtmMpz1QZzYqf5bbZA+e9kCD2agczdLyK3jaA01mo/Lb0SwtmgRAxGxU/mQ1uUXhxEvgcjEblX9fPSYKJ14Cl4vZqHztd1Tk4omXwOViNip/TUUun3gJXC7movLPX3PTP2KWFtDCXFT+SFrk93UPgAYzUfl9Mfkj3QOgyTxUvvY2m4znPdDBPFR+Shrlr+keABlmofIPX2CT39I9AHLMQuW32OQXfqh7AOSYg8puSPkp3QMgy2gq87INvAoJrxFMWyMudcZDyovF29d0F4AsY6ksi+vIijqy7NnZiC5jSBmUMJbKS7fE2d2wNdpiZxhSBkWMpvLt69y1uEv/Sy9jtNXOMKQMyhhL5fPj29fXJ+RzWCF4pB4GhpRBGaM99vEKftS98A6PpTKGlEEho6l8trp/zEtRdqisy8b34iU2+fP/p3sAMCpUymh9Ze4bH5HLHR0MvY4+/IRNXvyb7gEgqFApI6ksI3DysFdt8Y8twZAyKGZ0ld0w3EiDcRhSBsWMpPL6hFvh82N68JP3ScZplDGkDMoZ7bFvGd645rewRzEZQ8qgB6OpvAMwpAx6MGGVMaQM+jBhlfEpZdCH6aqMTymDXkxWZQwpg35MVmUMKYN+TFVlDCmDnkxUZQwpg75MVGUMKYO+TFNlDCmD3kxTZQwpg95MUmUMKYP+TFFlDCmDAUxRZQwpgwFMUGUMKYMhTE9lDCmDQUxPZQwpg0FMTmUMKYNhTE5lDCmDYUxNZQwpg4FMTGUMKYOhTExlDCmDoUxLZQwpg8FMSmUMKYPhTEplDCmD4UxJZQwpgy2YksoYUgZbUKrykme055+jLZfTAEPKYBv6qnzGy+fsBAwpg60oUpnXGfHsrFXGkDLYir4qjzLbbA4MKYPt6NvB2BUYUgZbMhWVMaQMtqRU5R2DIWWwLcUqn2lneTcjGBhSBttSqrI3uV1leTbkxUgOT2mj31qqGFIGW1Oo8uHppkG4M2+vrHsW9orAkDLYnmKVZfGndnThPkLeD+y3bh+GlMH2FKq8PtkwghHeBVTp+yzchyFlMAKlfeXcmtURVSvcscZ1CxhSBmNQ3CrLMx+Rf+xbn3yJI8hndbhwufbf+thLL/2DNMo/0RQANqJCpRT3lZ3IbSofnnKHgh8O+6j8ux8Ti5mXNAmAzahQKaUdjA1oX5p6yH06GI8tFm/Sfw9jSBlsz2gqS19ZVC5+7Ht08Qltkxd/rkkADGUklXUEY3n7upO6aDDus9wmO/5LkwAYSrHK/Gbeg/bx5fNj6mEc8bt98k/RWNxX1GPiBU0CYCilKh/xIx91f1u/ECXvW2s3uexjzfdeWfxCTX54cU8TARhIocrcYTg8JVNH/ELUvb9afFFVXrwClcGWFKrMGovKRyOq/I/qMfEdqAy2pK/KY7bK3/o7FXnxg49DZbAlpX3l5e3rrLI83Y3EvXt//Ioz+V//9h5UBltSqrJ/u2+8RplUvvet75DMP/iNj9OmJgIwkFKVqV1mk8f8hh/5G6GJAAykXOXRUYcVTQRgIFAZGKFU5R4frShFHVY0EYCBFKrsP1Ox8dskPVCHFU0EYCCFKofPXow5rpygiQAMBCoDI5T2lZeuk3x+XPDhzULUYUUTARhI+WOfvEMy5kye6rCiiQAMpFRlfYtkvDYZKoNxKVd5dNRhRRMBGEihykVfcOqJOqxoIgADKVT58HTMT1841GFFEwEYSGkHo998hkWow4omAjCQ4g6GjF8QGFcG06S4g6EmQ2UwUUo7GDtAHVY0EYCBQGVgBKgMjFCs8obZiQagDiuaCMBASlXeODtRf9RhRRMBGEihyjuZnShBEwEYSKHKYUqXMWcnStBEAAbSV2W0ymCilPaVdzI7UYwmAjCQUpV3MztRhCYCMJBSlTE7EZg45SqPjjqsaCIAA4HKwAhlKvMbJBvfG1mfuP6HdKsLPt2sDiuaCMBAilQ+427yxie+s4NHWGWZkqvkk/rqsKKJAAykRGVeJJVb5u6PXxyefiCzcMlb2yXfBVSHFU0EYCAlKusCqRs+frG8+iSrrB84KpgnUR1WNBGAgRSp/HXRsvuNPgqSuRHLFwZWhxVNBGAgY6nMGovKHcu111CHFU0EYCBlHQx57HO0+MwfM9qksi4b71GHFU0EYDMqVMpIKksPeVMHQ6/Dow4rmgjAZlSolBKVC5BP5jMPyqfHV4cVTQRgICOpLEir7IbhMBgHLprRVaYGmt8iKZi8Vh1WNBGAgYyvsnQ2SqZhVocVTQRgIGOq3BN1WNFEAAYClYERoDIwAlQGRoDKwAhQGRgBKgMjQGVgBKgMjACVgRGgMjACVAZGgMrACFAZGAEqAyNAZWCEuaisUYomAlABlYERoDIwAlQGRoDKwAhQGRgBKgMjQGVgBKgMjACVgRGgMjACVAZGgMrACFAZGAEqAyNAZWAEqAyMAJWBEaAyMMJYKq9PVquVLEVy5/CUFz2TzU5US0UT29AoRRMBqBhL5SVpfCQuy8J9ZwUuq5aKJrahUYomAlAxagdjyUutLneybp9GKZoIQMWoKvOC7rJE8PirqWqUookAVIzeKnescV1DtVQ0sQ2NUjQRgIoxVZZesjo89nLtGqVoIrikqFApI6q8PuGuMlQGO0eFShlR5aV0j9HBAPthPJV1/E16GXjsAxfOaCqfrURhHYbDYBy4aMZS+UhN1q2CRhkqg1EZSWV531rfuj6inwUmQ2UwKiM+9vVFtVQ0sQ2NUjQRgAqoDIwAlYERoDIwAlQGRoDKwAhQGRgBKgMjQGVgBKgMjACVgRGgMjACVAZGgMrACFAZGAEqAyOYVFmjFE0ExoHKwAhQGRgBKgMjQGVgBKgMjACVgRGgMjACVAZGgMrACFAZGAEqAyNAZWAEqAyMAJWBEaAyMAJUBkaAysAIUBkYYQcqH56uVptX7YPKYFzGV1kW7tNF/DpR0xRNbEOjFE1sQ6MUTQTGGV/l5f7X7dMoRROBcUZX+fB0/6upapSiicA4o6s8hTWuNUrRRGCc0VVWh3Mq67LxAGyJCpUClcH8UKFS9tjBAGBMdqBy6WMfAGMyuspuGK5kMA6AMRldZepa8FskaJTBBTO+yuTyagWTwUWzA5UB2AdQGRgBKgMjQGVgBKgMjACVgRGgMjACVAZGgMrACFAZGAEqAyNAZWCE6ai8Pin+tD6FrlZ3dWcTEnz7uu5thuILs+bPTfXI+vyYouXD3JuQmUSIPtdRlDFR/GEvXx9l05qE2gsbHWgM/Sh4jXFw572ejMp8izfeA2VJr/+otKKXVMmHp+Uunx08UqpQr8//lUwNkqBfYtiIfGFHPlpbgFzFsuDCfX2UTWsSaq+kGn1MUTWG4I3VOBWV6Y71/A7VskdL2+Pz04enH5zsQuVSMStKX6BOPFJ00YenHOb+7STUR9G0JiG6pBrTmA2vMg3urMb9qHx29bfpz5bULf/WuRvbdg+ywZScvQdtwdl7kAteXn0yb0UzuEPlZnD+coX8Nbf41gwWGfLRjWAyg7YbZmavQOojN61Je3Sy4egOpuPxfdkYPEGVubsmfxPlOpdyrbV7EMgGt/0654Nb/vxmgs+//npLA9cM7lK5HtzVruWvuaXamsHnx7evr0/K7oZTuXHvslcgm7lvHbdHJxuO7uDapWwIliOt7Etlvjr62xVrU7sHgWywti8NmsHyvJC/Bbngu21/q5vB3HDwvc/QCF6ffImvI+tz9gW2uZ8J5ufJ7CXnLoOvl+WXXU/2CqQ+tFKSummPTjYc3cG1auwI7qhGZU8qy62kdid+JbV7EMgGtzRD+WD6M5k1rhl8RCnxbYzI53xnmb3qRrC7gsPTnJ/ZnHvcjbPV/eOWX5JGsBhx9b8lvaL9CvQykqvpvt7ahXcH16qxO7itGpW9q1y97to9CGSD2x7Cs8F8E3J6NoKlZ7hZ5QE5a6aUIrsJuZzbflUzwXIrjrIut1wzt3u65cjGSX1oQlI37dHJhqM7uFaN3cFtN1vZq8q3r+d/+1Jywe4vUYZszmxGR01XwdJlYDK5b5ezhlEtyW5CLue0kIhGsP4szploGJGNk/rI5d4enWw4OoPr1didc9vNVvakstwZahvim1q7B4FM8Flrrymbc2vbmQ1ua5W3y9nVUvZZNZdz69BvIzgnm6flmhux2TipDydPqlB7dLLh6ApuVGN3ztNsld2TKl2i/F7y8HfjHgSawR1Pso3gw1P64Z52GmQvo1XlevD6RHLOyZnJ+fyYcs1feOYy2usscxmU4LJvkH+BzYYgGyf79C/tpO53RMcbjk1ZJ7QHd1Wjsq8Oxuv01M0vh65ZHr/lXd38E34jWB5dZKtJM2fpNOT/LjWDmda+8nY5yyuUlDqZYKnJLJngJf3M/3I3gzm26UMzrqoPfpXpGR3RzWpsD36yWY0dOXfcbGWffeVCEByzk+BemU7lxdWByqVYDu6V6VReXB2oXIrl4F6ZTuXF1dmPygCMDlQGRoDKwAhQGRgBKgMjQGVgBKgMjACVgRGgMjACVAZGgMrACFAZGAEqAyNAZWAEqDwarV84bP8mYu3LQ2AboPJA3Dd14s/XbqmyfK1pJ2Z3frnTDlB5IPJF53XBDKxdVCqfH/P31uTLmKMDlUEX7jv7+emGigkqb5lPN1AZdOFUlrkDzm7/7FS+E0xenh28Tj0F1+/w05y5A7evn/mvLocvMQeVk29Yc1dDcjg6eJ3O4RI0Ic6kCovLDBN7V4kct2G6NRNA5YHEKh88wtvOWJbGTY4hLe3he35iB5mBXGZq4Smy3azXXuV4Ng05zc34QMo/y5H/zBMmcESUSRQWlSnTYcjvRXIhaJVBO05lVUdUUZWD1WGCIT3AXYjKKkn0Ksf9C3eaBLop4V329UyisLhMPi5zCUWJUBl0ISq7qSV17h6VjeXkg9XkVNGBqvmVqXnkCBGp7E/jKbncYf8vxVeZxGFVmSptmgiVQSduME58yqtcCRQdqCaNa1PZn8atbovKnEkcVpWpc/m47rVPhMqgE5HE0Vtl6scSkcpVY72tykFaqAwKKVDZt7TRAe4X+Ee6SGXt+TL+NHa+RWXOJA6Ly4TKoC8bVa701APsEzebzqxU5ag5dadJUEZln0kcVpUZte5QGRSyWWV5A49nrtUDpKE0yOIb9WpjlWmLW1medV9PYyczKvtM4rB6mXfOEr81yjxQeSCbVSYxox4xHfDvY3D67Z/xWhGVyi5YduWdFWlHMyqHTKKwRpmcWk/kPdtA5QvCqbUlo2RiFah8QUDlXQOVLwiovGug8gUBlXcNVAZGgMrACFAZGAEqAyNAZWAEqAyMAJWBEaAyMAJUBkaAysAIUBkYASoDI0BlYASoDIwAlYERoDIwAlQGRoDKwAhQGRgBKgMjQGVgBKgMjACVgRGgMjACVAZGgMrACKIyABZ46Pd0A4A58+of/j/E/XMJm+cVXwAAAABJRU5ErkJggg=="/>
          <p:cNvSpPr>
            <a:spLocks noChangeAspect="1" noChangeArrowheads="1"/>
          </p:cNvSpPr>
          <p:nvPr/>
        </p:nvSpPr>
        <p:spPr bwMode="auto">
          <a:xfrm>
            <a:off x="64008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25" name="Chart 24"/>
          <p:cNvGraphicFramePr>
            <a:graphicFrameLocks/>
          </p:cNvGraphicFramePr>
          <p:nvPr>
            <p:extLst>
              <p:ext uri="{D42A27DB-BD31-4B8C-83A1-F6EECF244321}">
                <p14:modId xmlns:p14="http://schemas.microsoft.com/office/powerpoint/2010/main" val="3652921384"/>
              </p:ext>
            </p:extLst>
          </p:nvPr>
        </p:nvGraphicFramePr>
        <p:xfrm>
          <a:off x="6705600" y="3753124"/>
          <a:ext cx="43434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1729174"/>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MediaLengthInSeconds xmlns="21e6a8e8-1dff-48a6-ab9b-8d556c6946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2.xml><?xml version="1.0" encoding="utf-8"?>
<ds:datastoreItem xmlns:ds="http://schemas.openxmlformats.org/officeDocument/2006/customXml" ds:itemID="{4FD84F8E-DF30-4F06-ADC5-D5EA32005E19}">
  <ds:schemaRefs>
    <ds:schemaRef ds:uri="http://schemas.microsoft.com/office/2006/metadata/properties"/>
    <ds:schemaRef ds:uri="http://purl.org/dc/terms/"/>
    <ds:schemaRef ds:uri="http://schemas.microsoft.com/office/infopath/2007/PartnerControls"/>
    <ds:schemaRef ds:uri="http://purl.org/dc/elements/1.1/"/>
    <ds:schemaRef ds:uri="7a041d2c-28c4-4898-9d7f-fdf3d423cb64"/>
    <ds:schemaRef ds:uri="http://schemas.microsoft.com/office/2006/documentManagement/types"/>
    <ds:schemaRef ds:uri="http://schemas.openxmlformats.org/package/2006/metadata/core-properties"/>
    <ds:schemaRef ds:uri="8fe16c19-f07e-451f-b6f8-9bd333cc244d"/>
    <ds:schemaRef ds:uri="http://www.w3.org/XML/1998/namespace"/>
    <ds:schemaRef ds:uri="http://purl.org/dc/dcmitype/"/>
    <ds:schemaRef ds:uri="7df78d0b-135a-4de7-9166-7c181cd87fb4"/>
    <ds:schemaRef ds:uri="21e6a8e8-1dff-48a6-ab9b-8d556c6946c0"/>
  </ds:schemaRefs>
</ds:datastoreItem>
</file>

<file path=customXml/itemProps3.xml><?xml version="1.0" encoding="utf-8"?>
<ds:datastoreItem xmlns:ds="http://schemas.openxmlformats.org/officeDocument/2006/customXml" ds:itemID="{69A9A395-2AA2-4293-B1D5-3411AED901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678</TotalTime>
  <Words>4053</Words>
  <Application>Microsoft Office PowerPoint</Application>
  <PresentationFormat>Widescreen</PresentationFormat>
  <Paragraphs>488</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Calibri,Sans-Serif</vt:lpstr>
      <vt:lpstr>Century Gothic</vt:lpstr>
      <vt:lpstr>Garamond</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Allsbrook, Karen N. (LARC-E3)</cp:lastModifiedBy>
  <cp:revision>45</cp:revision>
  <dcterms:created xsi:type="dcterms:W3CDTF">2019-11-12T17:46:59Z</dcterms:created>
  <dcterms:modified xsi:type="dcterms:W3CDTF">2023-03-22T19:09:17Z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y fmtid="{D5CDD505-2E9C-101B-9397-08002B2CF9AE}" pid="13" name="Annotated?">
    <vt:lpwstr>false</vt:lpwstr>
  </property>
</Properties>
</file>