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5"/>
  </p:sldMasterIdLst>
  <p:notesMasterIdLst>
    <p:notesMasterId r:id="rId15"/>
  </p:notesMasterIdLst>
  <p:handoutMasterIdLst>
    <p:handoutMasterId r:id="rId16"/>
  </p:handoutMasterIdLst>
  <p:sldIdLst>
    <p:sldId id="256" r:id="rId6"/>
    <p:sldId id="293" r:id="rId7"/>
    <p:sldId id="1738" r:id="rId8"/>
    <p:sldId id="1739" r:id="rId9"/>
    <p:sldId id="1740" r:id="rId10"/>
    <p:sldId id="1732" r:id="rId11"/>
    <p:sldId id="1734" r:id="rId12"/>
    <p:sldId id="1736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ge, Juliet (Volpe)" initials="PJ(" lastIdx="4" clrIdx="0">
    <p:extLst>
      <p:ext uri="{19B8F6BF-5375-455C-9EA6-DF929625EA0E}">
        <p15:presenceInfo xmlns:p15="http://schemas.microsoft.com/office/powerpoint/2012/main" userId="S-1-5-21-982035342-1880134254-310265210-387194" providerId="AD"/>
      </p:ext>
    </p:extLst>
  </p:cmAuthor>
  <p:cmAuthor id="2" name="Krishnamurthy, Siddhartha (LARC-D321)" initials="KS(" lastIdx="1" clrIdx="1">
    <p:extLst>
      <p:ext uri="{19B8F6BF-5375-455C-9EA6-DF929625EA0E}">
        <p15:presenceInfo xmlns:p15="http://schemas.microsoft.com/office/powerpoint/2012/main" userId="S::skrishn7@ndc.nasa.gov::b208ab93-8d41-4021-9dc7-1a9fca18bf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B057B"/>
    <a:srgbClr val="5B9BD5"/>
    <a:srgbClr val="FFE28F"/>
    <a:srgbClr val="FFF2CC"/>
    <a:srgbClr val="B7D2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20" autoAdjust="0"/>
    <p:restoredTop sz="94422" autoAdjust="0"/>
  </p:normalViewPr>
  <p:slideViewPr>
    <p:cSldViewPr snapToGrid="0">
      <p:cViewPr varScale="1">
        <p:scale>
          <a:sx n="57" d="100"/>
          <a:sy n="57" d="100"/>
        </p:scale>
        <p:origin x="13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294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bell, Randolph H. (LARC-D321)" userId="513f5e3d-dadf-4425-9809-7016b34a98ed" providerId="ADAL" clId="{A96ECFDE-6D1B-4DF7-A4C5-E31AEF0769C2}"/>
    <pc:docChg chg="modSld">
      <pc:chgData name="Cabell, Randolph H. (LARC-D321)" userId="513f5e3d-dadf-4425-9809-7016b34a98ed" providerId="ADAL" clId="{A96ECFDE-6D1B-4DF7-A4C5-E31AEF0769C2}" dt="2023-03-20T14:54:48.764" v="18" actId="1035"/>
      <pc:docMkLst>
        <pc:docMk/>
      </pc:docMkLst>
      <pc:sldChg chg="modSp mod">
        <pc:chgData name="Cabell, Randolph H. (LARC-D321)" userId="513f5e3d-dadf-4425-9809-7016b34a98ed" providerId="ADAL" clId="{A96ECFDE-6D1B-4DF7-A4C5-E31AEF0769C2}" dt="2023-03-20T14:54:48.764" v="18" actId="1035"/>
        <pc:sldMkLst>
          <pc:docMk/>
          <pc:sldMk cId="2433323721" sldId="1739"/>
        </pc:sldMkLst>
        <pc:spChg chg="mod">
          <ac:chgData name="Cabell, Randolph H. (LARC-D321)" userId="513f5e3d-dadf-4425-9809-7016b34a98ed" providerId="ADAL" clId="{A96ECFDE-6D1B-4DF7-A4C5-E31AEF0769C2}" dt="2023-03-20T14:54:48.764" v="18" actId="1035"/>
          <ac:spMkLst>
            <pc:docMk/>
            <pc:sldMk cId="2433323721" sldId="1739"/>
            <ac:spMk id="16" creationId="{0D2A69C3-9682-42FC-9154-2FDEEE4861C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8A1C7-85EE-4973-8FD0-6930410A38FD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81903-BF89-4522-9020-27ED7A58A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31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02575-EAFD-48B6-A9F7-2FFF2179805D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C1D33-C715-4584-B083-7FBAEA197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1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C1D33-C715-4584-B083-7FBAEA1975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96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CONTENT + SLIDE#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Manual Input 3"/>
          <p:cNvSpPr/>
          <p:nvPr userDrawn="1"/>
        </p:nvSpPr>
        <p:spPr>
          <a:xfrm>
            <a:off x="-9524" y="6248402"/>
            <a:ext cx="12202744" cy="6095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0" y="3"/>
            <a:ext cx="12192000" cy="1371600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42901" y="165836"/>
            <a:ext cx="11010900" cy="1039933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ts val="4000"/>
              </a:lnSpc>
              <a:defRPr lang="en-US" sz="4000" b="1" kern="1200" cap="none" baseline="0" dirty="0" smtClean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This Master Has Slide #S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42901" y="1447800"/>
            <a:ext cx="11010900" cy="5238752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92876"/>
            <a:ext cx="1148080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8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Y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Manual Input 3"/>
          <p:cNvSpPr/>
          <p:nvPr userDrawn="1"/>
        </p:nvSpPr>
        <p:spPr>
          <a:xfrm>
            <a:off x="-9524" y="5590422"/>
            <a:ext cx="12202744" cy="126757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-13139" y="1066802"/>
            <a:ext cx="12205139" cy="3905267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12" name="Title 23"/>
          <p:cNvSpPr>
            <a:spLocks noGrp="1"/>
          </p:cNvSpPr>
          <p:nvPr>
            <p:ph type="title" hasCustomPrompt="1"/>
          </p:nvPr>
        </p:nvSpPr>
        <p:spPr>
          <a:xfrm>
            <a:off x="226810" y="1334605"/>
            <a:ext cx="7833233" cy="2302213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4200"/>
              </a:lnSpc>
              <a:defRPr sz="4400" b="1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Title Slide. Keep Size + Line Spacing</a:t>
            </a:r>
          </a:p>
        </p:txBody>
      </p:sp>
      <p:sp>
        <p:nvSpPr>
          <p:cNvPr id="16" name="Content Placeholder 28"/>
          <p:cNvSpPr>
            <a:spLocks noGrp="1"/>
          </p:cNvSpPr>
          <p:nvPr>
            <p:ph sz="quarter" idx="10" hasCustomPrompt="1"/>
          </p:nvPr>
        </p:nvSpPr>
        <p:spPr>
          <a:xfrm>
            <a:off x="226809" y="3789632"/>
            <a:ext cx="7397750" cy="1246187"/>
          </a:xfrm>
        </p:spPr>
        <p:txBody>
          <a:bodyPr lIns="0" tIns="0" rIns="0" bIns="0" anchor="b" anchorCtr="0"/>
          <a:lstStyle>
            <a:lvl1pPr marL="0" indent="0">
              <a:lnSpc>
                <a:spcPts val="2400"/>
              </a:lnSpc>
              <a:buNone/>
              <a:defRPr b="1" cap="none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/>
              <a:t>Click To Edit SUBTITLE | MOVE DOWN IF NEEDED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8581771" y="2869247"/>
            <a:ext cx="2203450" cy="139382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Crop image to circle 4.5” diam.</a:t>
            </a:r>
          </a:p>
        </p:txBody>
      </p:sp>
    </p:spTree>
    <p:extLst>
      <p:ext uri="{BB962C8B-B14F-4D97-AF65-F5344CB8AC3E}">
        <p14:creationId xmlns:p14="http://schemas.microsoft.com/office/powerpoint/2010/main" val="1200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PAC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47472" y="2289175"/>
            <a:ext cx="11049871" cy="3082925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ts val="4800"/>
              </a:lnSpc>
              <a:defRPr sz="4800" b="1" cap="none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Spacer Slide For A New Section Of Your Presentation</a:t>
            </a:r>
          </a:p>
        </p:txBody>
      </p:sp>
      <p:sp>
        <p:nvSpPr>
          <p:cNvPr id="7" name="Flowchart: Manual Input 3"/>
          <p:cNvSpPr/>
          <p:nvPr userDrawn="1"/>
        </p:nvSpPr>
        <p:spPr>
          <a:xfrm>
            <a:off x="-9524" y="6248402"/>
            <a:ext cx="12202744" cy="6095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53408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 +3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12192000" cy="1371600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1" y="365127"/>
            <a:ext cx="11010900" cy="822812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ts val="4000"/>
              </a:lnSpc>
              <a:defRPr sz="4000" b="1" cap="none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42901" y="1477108"/>
            <a:ext cx="9514690" cy="5209444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lowchart: Manual Input 3"/>
          <p:cNvSpPr/>
          <p:nvPr userDrawn="1"/>
        </p:nvSpPr>
        <p:spPr>
          <a:xfrm>
            <a:off x="-9524" y="6248402"/>
            <a:ext cx="12202744" cy="6095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 userDrawn="1"/>
        </p:nvSpPr>
        <p:spPr>
          <a:xfrm>
            <a:off x="10058401" y="839162"/>
            <a:ext cx="1737360" cy="17373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9857591" y="1071302"/>
            <a:ext cx="2138979" cy="131866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Crop image to circle 1.9” diam.</a:t>
            </a:r>
          </a:p>
        </p:txBody>
      </p:sp>
      <p:sp>
        <p:nvSpPr>
          <p:cNvPr id="13" name="Oval 12"/>
          <p:cNvSpPr/>
          <p:nvPr userDrawn="1"/>
        </p:nvSpPr>
        <p:spPr>
          <a:xfrm>
            <a:off x="10058401" y="2673992"/>
            <a:ext cx="1737360" cy="17373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10058401" y="4511043"/>
            <a:ext cx="1737360" cy="17373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99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 +1HU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12192000" cy="1371600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1" y="150532"/>
            <a:ext cx="10186307" cy="1021777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ts val="4400"/>
              </a:lnSpc>
              <a:defRPr sz="4000" b="1" cap="none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Slide TITLE | CONTENT + BIG IMAGE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42901" y="1730638"/>
            <a:ext cx="4952999" cy="4955914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lowchart: Manual Input 3"/>
          <p:cNvSpPr/>
          <p:nvPr userDrawn="1"/>
        </p:nvSpPr>
        <p:spPr>
          <a:xfrm>
            <a:off x="-9524" y="6248402"/>
            <a:ext cx="12202744" cy="6095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 userDrawn="1"/>
        </p:nvSpPr>
        <p:spPr>
          <a:xfrm>
            <a:off x="6248399" y="953462"/>
            <a:ext cx="5760720" cy="57607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7775988" y="2461543"/>
            <a:ext cx="2978298" cy="2206753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Crop image to circle 6.3” diam.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9208" y="6395862"/>
            <a:ext cx="1553937" cy="3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HU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12192000" cy="1371600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851" y="115890"/>
            <a:ext cx="6438899" cy="1139825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ts val="4400"/>
              </a:lnSpc>
              <a:defRPr sz="4000" b="1" cap="all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DON’T USE A TITLE W/GIANT IMAGE</a:t>
            </a:r>
          </a:p>
        </p:txBody>
      </p:sp>
      <p:sp>
        <p:nvSpPr>
          <p:cNvPr id="9" name="Flowchart: Manual Input 3"/>
          <p:cNvSpPr/>
          <p:nvPr userDrawn="1"/>
        </p:nvSpPr>
        <p:spPr>
          <a:xfrm>
            <a:off x="-9524" y="6248402"/>
            <a:ext cx="12202744" cy="6095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 userDrawn="1"/>
        </p:nvSpPr>
        <p:spPr>
          <a:xfrm>
            <a:off x="5238749" y="3"/>
            <a:ext cx="6858000" cy="685799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7775988" y="2461543"/>
            <a:ext cx="2978298" cy="2206753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Crop image to circle 7.5” diam.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9208" y="6395862"/>
            <a:ext cx="1553937" cy="3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9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HU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12192000" cy="1371600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2426" y="115890"/>
            <a:ext cx="11277599" cy="1139825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ts val="4400"/>
              </a:lnSpc>
              <a:defRPr sz="4000" b="1" cap="none" baseline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Blank | Add Your Own Content</a:t>
            </a:r>
          </a:p>
        </p:txBody>
      </p:sp>
      <p:sp>
        <p:nvSpPr>
          <p:cNvPr id="9" name="Flowchart: Manual Input 3"/>
          <p:cNvSpPr/>
          <p:nvPr userDrawn="1"/>
        </p:nvSpPr>
        <p:spPr>
          <a:xfrm>
            <a:off x="-9524" y="6248402"/>
            <a:ext cx="12202744" cy="6095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9208" y="6395862"/>
            <a:ext cx="1553937" cy="3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8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VOL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525339"/>
            <a:ext cx="12205139" cy="4787782"/>
          </a:xfrm>
          <a:prstGeom prst="rect">
            <a:avLst/>
          </a:prstGeom>
          <a:solidFill>
            <a:srgbClr val="345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bg1">
                  <a:lumMod val="95000"/>
                </a:schemeClr>
              </a:solidFill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7" name="Flowchart: Manual Input 3"/>
          <p:cNvSpPr/>
          <p:nvPr userDrawn="1"/>
        </p:nvSpPr>
        <p:spPr>
          <a:xfrm>
            <a:off x="-9524" y="5590422"/>
            <a:ext cx="12202744" cy="126757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18"/>
              <a:gd name="connsiteY0" fmla="*/ 4460 h 10000"/>
              <a:gd name="connsiteX1" fmla="*/ 10018 w 10018"/>
              <a:gd name="connsiteY1" fmla="*/ 0 h 10000"/>
              <a:gd name="connsiteX2" fmla="*/ 10018 w 10018"/>
              <a:gd name="connsiteY2" fmla="*/ 10000 h 10000"/>
              <a:gd name="connsiteX3" fmla="*/ 18 w 10018"/>
              <a:gd name="connsiteY3" fmla="*/ 10000 h 10000"/>
              <a:gd name="connsiteX4" fmla="*/ 0 w 10018"/>
              <a:gd name="connsiteY4" fmla="*/ 4460 h 10000"/>
              <a:gd name="connsiteX0" fmla="*/ 0 w 10018"/>
              <a:gd name="connsiteY0" fmla="*/ 5531 h 11071"/>
              <a:gd name="connsiteX1" fmla="*/ 10000 w 10018"/>
              <a:gd name="connsiteY1" fmla="*/ 0 h 11071"/>
              <a:gd name="connsiteX2" fmla="*/ 10018 w 10018"/>
              <a:gd name="connsiteY2" fmla="*/ 11071 h 11071"/>
              <a:gd name="connsiteX3" fmla="*/ 18 w 10018"/>
              <a:gd name="connsiteY3" fmla="*/ 11071 h 11071"/>
              <a:gd name="connsiteX4" fmla="*/ 0 w 10018"/>
              <a:gd name="connsiteY4" fmla="*/ 5531 h 11071"/>
              <a:gd name="connsiteX0" fmla="*/ 7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7 w 10002"/>
              <a:gd name="connsiteY4" fmla="*/ 5531 h 11071"/>
              <a:gd name="connsiteX0" fmla="*/ 13 w 10002"/>
              <a:gd name="connsiteY0" fmla="*/ 5531 h 11071"/>
              <a:gd name="connsiteX1" fmla="*/ 9984 w 10002"/>
              <a:gd name="connsiteY1" fmla="*/ 0 h 11071"/>
              <a:gd name="connsiteX2" fmla="*/ 10002 w 10002"/>
              <a:gd name="connsiteY2" fmla="*/ 11071 h 11071"/>
              <a:gd name="connsiteX3" fmla="*/ 2 w 10002"/>
              <a:gd name="connsiteY3" fmla="*/ 11071 h 11071"/>
              <a:gd name="connsiteX4" fmla="*/ 13 w 10002"/>
              <a:gd name="connsiteY4" fmla="*/ 5531 h 11071"/>
              <a:gd name="connsiteX0" fmla="*/ 1 w 9990"/>
              <a:gd name="connsiteY0" fmla="*/ 5531 h 11071"/>
              <a:gd name="connsiteX1" fmla="*/ 9972 w 9990"/>
              <a:gd name="connsiteY1" fmla="*/ 0 h 11071"/>
              <a:gd name="connsiteX2" fmla="*/ 9990 w 9990"/>
              <a:gd name="connsiteY2" fmla="*/ 11071 h 11071"/>
              <a:gd name="connsiteX3" fmla="*/ 2 w 9990"/>
              <a:gd name="connsiteY3" fmla="*/ 11071 h 11071"/>
              <a:gd name="connsiteX4" fmla="*/ 1 w 9990"/>
              <a:gd name="connsiteY4" fmla="*/ 5531 h 11071"/>
              <a:gd name="connsiteX0" fmla="*/ 1 w 10000"/>
              <a:gd name="connsiteY0" fmla="*/ 4996 h 10000"/>
              <a:gd name="connsiteX1" fmla="*/ 9994 w 10000"/>
              <a:gd name="connsiteY1" fmla="*/ 0 h 10000"/>
              <a:gd name="connsiteX2" fmla="*/ 10000 w 10000"/>
              <a:gd name="connsiteY2" fmla="*/ 10000 h 10000"/>
              <a:gd name="connsiteX3" fmla="*/ 2 w 10000"/>
              <a:gd name="connsiteY3" fmla="*/ 10000 h 10000"/>
              <a:gd name="connsiteX4" fmla="*/ 1 w 10000"/>
              <a:gd name="connsiteY4" fmla="*/ 4996 h 10000"/>
              <a:gd name="connsiteX0" fmla="*/ 1 w 10001"/>
              <a:gd name="connsiteY0" fmla="*/ 5052 h 10056"/>
              <a:gd name="connsiteX1" fmla="*/ 10000 w 10001"/>
              <a:gd name="connsiteY1" fmla="*/ 0 h 10056"/>
              <a:gd name="connsiteX2" fmla="*/ 10000 w 10001"/>
              <a:gd name="connsiteY2" fmla="*/ 10056 h 10056"/>
              <a:gd name="connsiteX3" fmla="*/ 2 w 10001"/>
              <a:gd name="connsiteY3" fmla="*/ 10056 h 10056"/>
              <a:gd name="connsiteX4" fmla="*/ 1 w 10001"/>
              <a:gd name="connsiteY4" fmla="*/ 5052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56">
                <a:moveTo>
                  <a:pt x="1" y="5052"/>
                </a:moveTo>
                <a:lnTo>
                  <a:pt x="10000" y="0"/>
                </a:lnTo>
                <a:cubicBezTo>
                  <a:pt x="10006" y="3333"/>
                  <a:pt x="9994" y="6723"/>
                  <a:pt x="10000" y="10056"/>
                </a:cubicBezTo>
                <a:lnTo>
                  <a:pt x="2" y="10056"/>
                </a:lnTo>
                <a:cubicBezTo>
                  <a:pt x="-4" y="8388"/>
                  <a:pt x="7" y="6720"/>
                  <a:pt x="1" y="5052"/>
                </a:cubicBezTo>
                <a:close/>
              </a:path>
            </a:pathLst>
          </a:custGeom>
          <a:solidFill>
            <a:srgbClr val="B7D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4" name="Title 23"/>
          <p:cNvSpPr>
            <a:spLocks noGrp="1"/>
          </p:cNvSpPr>
          <p:nvPr>
            <p:ph type="title" hasCustomPrompt="1"/>
          </p:nvPr>
        </p:nvSpPr>
        <p:spPr>
          <a:xfrm>
            <a:off x="226809" y="1111085"/>
            <a:ext cx="7587154" cy="2302213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4200"/>
              </a:lnSpc>
              <a:defRPr sz="4400" b="1" baseline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Title Slide. Keep Size + Line Spacing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0" hasCustomPrompt="1"/>
          </p:nvPr>
        </p:nvSpPr>
        <p:spPr>
          <a:xfrm>
            <a:off x="226809" y="3413298"/>
            <a:ext cx="7397750" cy="1758142"/>
          </a:xfrm>
        </p:spPr>
        <p:txBody>
          <a:bodyPr lIns="0" tIns="0" rIns="0" bIns="0" anchor="b" anchorCtr="0"/>
          <a:lstStyle>
            <a:lvl1pPr marL="0" indent="0">
              <a:lnSpc>
                <a:spcPts val="2400"/>
              </a:lnSpc>
              <a:buNone/>
              <a:defRPr b="1" cap="none" baseline="0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 dirty="0"/>
              <a:t>Click To Edit SUBTITLE | MOVE DOWN IF NEEDED</a:t>
            </a:r>
          </a:p>
        </p:txBody>
      </p:sp>
    </p:spTree>
    <p:extLst>
      <p:ext uri="{BB962C8B-B14F-4D97-AF65-F5344CB8AC3E}">
        <p14:creationId xmlns:p14="http://schemas.microsoft.com/office/powerpoint/2010/main" val="151024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40DA4-FA10-48ED-9ACF-0ECC4D4604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60" r:id="rId2"/>
    <p:sldLayoutId id="2147483655" r:id="rId3"/>
    <p:sldLayoutId id="2147483661" r:id="rId4"/>
    <p:sldLayoutId id="2147483662" r:id="rId5"/>
    <p:sldLayoutId id="2147483663" r:id="rId6"/>
    <p:sldLayoutId id="2147483664" r:id="rId7"/>
    <p:sldLayoutId id="214748368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809" y="777761"/>
            <a:ext cx="8850929" cy="2302213"/>
          </a:xfrm>
        </p:spPr>
        <p:txBody>
          <a:bodyPr/>
          <a:lstStyle/>
          <a:p>
            <a:br>
              <a:rPr lang="en-US" sz="3200" dirty="0"/>
            </a:br>
            <a:r>
              <a:rPr lang="en-US" sz="3200" dirty="0"/>
              <a:t>Subgroup 3 (Human Response and Metrics) Briefing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26810" y="2853943"/>
            <a:ext cx="11650116" cy="2385877"/>
          </a:xfrm>
        </p:spPr>
        <p:txBody>
          <a:bodyPr>
            <a:normAutofit/>
          </a:bodyPr>
          <a:lstStyle/>
          <a:p>
            <a:r>
              <a:rPr lang="en-US" sz="2400" dirty="0"/>
              <a:t>Siddhartha Krishnamurthy (NASA), Yahia Ismail (Supernal)</a:t>
            </a:r>
          </a:p>
          <a:p>
            <a:endParaRPr lang="en-US" sz="2400" dirty="0"/>
          </a:p>
          <a:p>
            <a:r>
              <a:rPr lang="en-US" sz="2000" dirty="0"/>
              <a:t>UAM Noise Working Group Meeting</a:t>
            </a:r>
          </a:p>
          <a:p>
            <a:r>
              <a:rPr lang="en-US" sz="2000" dirty="0"/>
              <a:t>March 23, 2023</a:t>
            </a:r>
          </a:p>
        </p:txBody>
      </p:sp>
    </p:spTree>
    <p:extLst>
      <p:ext uri="{BB962C8B-B14F-4D97-AF65-F5344CB8AC3E}">
        <p14:creationId xmlns:p14="http://schemas.microsoft.com/office/powerpoint/2010/main" val="256967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3F46F-6787-4315-A97B-13B6BBDD2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>
                <a:solidFill>
                  <a:schemeClr val="tx1"/>
                </a:solidFill>
                <a:latin typeface="+mj-lt"/>
              </a:rPr>
              <a:t>UAM Vehicle Noise Human Response Study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FAA3A7-6F09-45A4-8566-7BC309825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Slide </a:t>
            </a:r>
            <a:fld id="{0AB40DA4-FA10-48ED-9ACF-0ECC4D460407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F5FF2F9-826F-46AA-BA6E-B97DF2221CB8}"/>
              </a:ext>
            </a:extLst>
          </p:cNvPr>
          <p:cNvSpPr txBox="1">
            <a:spLocks/>
          </p:cNvSpPr>
          <p:nvPr/>
        </p:nvSpPr>
        <p:spPr>
          <a:xfrm>
            <a:off x="236669" y="1771314"/>
            <a:ext cx="7035500" cy="34616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UNWG white paper recommended human response study to understand community variation in noise perception</a:t>
            </a:r>
          </a:p>
          <a:p>
            <a:r>
              <a:rPr lang="en-US" sz="2400" dirty="0"/>
              <a:t>Study Goals:</a:t>
            </a:r>
          </a:p>
          <a:p>
            <a:pPr lvl="1"/>
            <a:r>
              <a:rPr lang="en-US" sz="2000" dirty="0"/>
              <a:t>Assemble a wide range of UAM vehicle sounds for use in human response studies.</a:t>
            </a:r>
          </a:p>
          <a:p>
            <a:pPr lvl="1"/>
            <a:r>
              <a:rPr lang="en-US" sz="2000" dirty="0"/>
              <a:t>Create a rich human response database</a:t>
            </a:r>
          </a:p>
          <a:p>
            <a:pPr lvl="1"/>
            <a:r>
              <a:rPr lang="en-US" sz="2000" dirty="0"/>
              <a:t>Provide insights into human response to UAM vehicle noise</a:t>
            </a:r>
          </a:p>
          <a:p>
            <a:r>
              <a:rPr lang="en-US" sz="2400" dirty="0"/>
              <a:t>Two Phases:</a:t>
            </a:r>
          </a:p>
          <a:p>
            <a:pPr lvl="1"/>
            <a:r>
              <a:rPr lang="en-US" sz="2000" dirty="0"/>
              <a:t>Feasibility Test </a:t>
            </a:r>
            <a:r>
              <a:rPr lang="en-US" sz="2000" dirty="0">
                <a:solidFill>
                  <a:srgbClr val="00B050"/>
                </a:solidFill>
              </a:rPr>
              <a:t>(completed)</a:t>
            </a:r>
          </a:p>
          <a:p>
            <a:pPr lvl="1"/>
            <a:r>
              <a:rPr lang="en-US" sz="2000" dirty="0"/>
              <a:t>Implementation Phase on UAM noise human response </a:t>
            </a:r>
            <a:r>
              <a:rPr lang="en-US" sz="2000" dirty="0">
                <a:solidFill>
                  <a:srgbClr val="C00000"/>
                </a:solidFill>
              </a:rPr>
              <a:t>(current focus)</a:t>
            </a:r>
          </a:p>
          <a:p>
            <a:r>
              <a:rPr lang="en-US" sz="2400" dirty="0"/>
              <a:t>NASA decided to develop and utilize a remote psychoacoustic testing capability for this study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745F31-3C1E-428D-B26F-C0A18F253C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9182"/>
          <a:stretch/>
        </p:blipFill>
        <p:spPr>
          <a:xfrm>
            <a:off x="7649949" y="1930491"/>
            <a:ext cx="3406485" cy="35408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F2D443-A294-41E1-985C-909592BA8ADC}"/>
              </a:ext>
            </a:extLst>
          </p:cNvPr>
          <p:cNvSpPr txBox="1"/>
          <p:nvPr/>
        </p:nvSpPr>
        <p:spPr>
          <a:xfrm>
            <a:off x="7356285" y="5615800"/>
            <a:ext cx="44638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1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S. A. Rizzi, D. L. Huff, D. D. Boyd, Jr., P. Bent, B. S. Henderson, K. A. Pascioni, D. C. Sargent, D. L. Josephson, M. Marsan, H. He and R. Snider, "Urban Air Mobility Noise: Current Practice, Gaps, and Recommendations," </a:t>
            </a:r>
            <a:r>
              <a:rPr lang="en-US" sz="1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NASA/TP–2020-5007433,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/>
                <a:cs typeface="Arial Unicode MS"/>
              </a:rPr>
              <a:t>October 2020.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027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5D7D-260B-493B-918F-1A4A9A00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Test of UAM Vehicle Noise Human Response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7FA79-9219-42AE-AAD6-9D19F7CBC52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67526" y="1436686"/>
            <a:ext cx="6881960" cy="5238752"/>
          </a:xfrm>
        </p:spPr>
        <p:txBody>
          <a:bodyPr>
            <a:normAutofit/>
          </a:bodyPr>
          <a:lstStyle/>
          <a:p>
            <a:r>
              <a:rPr lang="en-US" sz="2000" dirty="0"/>
              <a:t>Remote Feasibility Test administered from October 15 – 30, 2022, using newly developed NASA remote psychoacoustic test platform</a:t>
            </a:r>
          </a:p>
          <a:p>
            <a:r>
              <a:rPr lang="en-US" sz="2000" dirty="0"/>
              <a:t>48 remote test subjects fully completed psychoacoustic test.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E2EA0-32F5-4E6E-B194-2B084B077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79C4C05-E90F-4DC1-A061-EF1B19BE8D6D}"/>
              </a:ext>
            </a:extLst>
          </p:cNvPr>
          <p:cNvGrpSpPr/>
          <p:nvPr/>
        </p:nvGrpSpPr>
        <p:grpSpPr>
          <a:xfrm>
            <a:off x="7333947" y="1436686"/>
            <a:ext cx="4271058" cy="2374509"/>
            <a:chOff x="453692" y="1051175"/>
            <a:chExt cx="4511050" cy="2646163"/>
          </a:xfrm>
        </p:grpSpPr>
        <p:pic>
          <p:nvPicPr>
            <p:cNvPr id="13" name="Picture 2" descr="image">
              <a:extLst>
                <a:ext uri="{FF2B5EF4-FFF2-40B4-BE49-F238E27FC236}">
                  <a16:creationId xmlns:a16="http://schemas.microsoft.com/office/drawing/2014/main" id="{1A0B802B-4D24-4CEF-8C49-D2A826591B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" t="66427" r="57031" b="11396"/>
            <a:stretch/>
          </p:blipFill>
          <p:spPr bwMode="auto">
            <a:xfrm>
              <a:off x="3281488" y="1647758"/>
              <a:ext cx="1551325" cy="2019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198AAD6-F142-4BE4-873A-39C8F3032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692" y="1733934"/>
              <a:ext cx="2842540" cy="196340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58F2E0D-718C-4658-8331-CDD09C8023B9}"/>
                </a:ext>
              </a:extLst>
            </p:cNvPr>
            <p:cNvSpPr txBox="1"/>
            <p:nvPr/>
          </p:nvSpPr>
          <p:spPr>
            <a:xfrm>
              <a:off x="463929" y="1051175"/>
              <a:ext cx="4500813" cy="720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Computer/Headphone Volume Subjective Calibration Procedure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CB2F02-40AE-453B-9297-E1F14BA53DEC}"/>
              </a:ext>
            </a:extLst>
          </p:cNvPr>
          <p:cNvGrpSpPr/>
          <p:nvPr/>
        </p:nvGrpSpPr>
        <p:grpSpPr>
          <a:xfrm>
            <a:off x="7149486" y="3960022"/>
            <a:ext cx="4409544" cy="2806698"/>
            <a:chOff x="164316" y="4211752"/>
            <a:chExt cx="5013234" cy="3067229"/>
          </a:xfrm>
        </p:grpSpPr>
        <p:pic>
          <p:nvPicPr>
            <p:cNvPr id="17" name="Picture 16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FB1E464-B503-41AD-B78A-9824B0E08A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09"/>
            <a:stretch/>
          </p:blipFill>
          <p:spPr>
            <a:xfrm>
              <a:off x="164316" y="4684059"/>
              <a:ext cx="5013234" cy="259492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A9FEEF-3035-42FE-BAAD-C50846E4AAAA}"/>
                </a:ext>
              </a:extLst>
            </p:cNvPr>
            <p:cNvSpPr txBox="1"/>
            <p:nvPr/>
          </p:nvSpPr>
          <p:spPr>
            <a:xfrm>
              <a:off x="164316" y="4211752"/>
              <a:ext cx="49234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Annoyance Response Prompt for Each Sound</a:t>
              </a:r>
            </a:p>
          </p:txBody>
        </p:sp>
      </p:grpSp>
      <p:pic>
        <p:nvPicPr>
          <p:cNvPr id="19" name="Picture 18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FAC7A82-2DE4-4262-85A8-8FA058CE7A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0" y="3030110"/>
            <a:ext cx="6955476" cy="33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9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5D7D-260B-493B-918F-1A4A9A00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Test Main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7FA79-9219-42AE-AAD6-9D19F7CBC52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1960" y="1352840"/>
            <a:ext cx="11614290" cy="5238752"/>
          </a:xfrm>
        </p:spPr>
        <p:txBody>
          <a:bodyPr>
            <a:normAutofit/>
          </a:bodyPr>
          <a:lstStyle/>
          <a:p>
            <a:r>
              <a:rPr lang="en-US" sz="1800" dirty="0"/>
              <a:t>Results presented yesterday (Wed, March 22)</a:t>
            </a:r>
          </a:p>
          <a:p>
            <a:r>
              <a:rPr lang="en-US" sz="1800" dirty="0"/>
              <a:t>Results also in paper and presentation at SAE Noise and Vibration 2023 (May 2023)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E2EA0-32F5-4E6E-B194-2B084B077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D563C7-5F54-414B-96F7-40A3BB59AB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09" t="19061" r="27006" b="26477"/>
          <a:stretch/>
        </p:blipFill>
        <p:spPr>
          <a:xfrm>
            <a:off x="9215605" y="3717716"/>
            <a:ext cx="2879587" cy="18275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B850D0-F5D5-486C-8293-C960944A84B0}"/>
              </a:ext>
            </a:extLst>
          </p:cNvPr>
          <p:cNvSpPr txBox="1"/>
          <p:nvPr/>
        </p:nvSpPr>
        <p:spPr>
          <a:xfrm>
            <a:off x="9548679" y="4232394"/>
            <a:ext cx="1186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West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8BBE4-7A94-4B13-B17D-565D9C03C684}"/>
              </a:ext>
            </a:extLst>
          </p:cNvPr>
          <p:cNvSpPr txBox="1"/>
          <p:nvPr/>
        </p:nvSpPr>
        <p:spPr>
          <a:xfrm>
            <a:off x="11009603" y="4303815"/>
            <a:ext cx="1186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East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49625E-C225-41E0-BD55-018E1B0A92EC}"/>
              </a:ext>
            </a:extLst>
          </p:cNvPr>
          <p:cNvSpPr txBox="1"/>
          <p:nvPr/>
        </p:nvSpPr>
        <p:spPr>
          <a:xfrm>
            <a:off x="86716" y="2247206"/>
            <a:ext cx="5295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Replicated difference between sUAS and ground vehicle annoyance response from in-person test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D2EEEE-638C-4CBD-A285-66FB8A5D5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5" t="22255" r="16060" b="3033"/>
          <a:stretch/>
        </p:blipFill>
        <p:spPr>
          <a:xfrm>
            <a:off x="280505" y="2938745"/>
            <a:ext cx="4523713" cy="36337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F50CBB-655E-4016-8160-892F107D0B33}"/>
              </a:ext>
            </a:extLst>
          </p:cNvPr>
          <p:cNvSpPr txBox="1"/>
          <p:nvPr/>
        </p:nvSpPr>
        <p:spPr>
          <a:xfrm>
            <a:off x="5558377" y="3524508"/>
            <a:ext cx="35428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marR="18288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9966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No-Cue: </a:t>
            </a:r>
            <a:r>
              <a:rPr lang="en-US" sz="2000" i="1" dirty="0">
                <a:solidFill>
                  <a:srgbClr val="9966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“How annoying was the sound to you?”</a:t>
            </a:r>
            <a:endParaRPr lang="en-US" sz="2000" dirty="0">
              <a:solidFill>
                <a:srgbClr val="9966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9223C3-FFDC-458E-B484-B70A96EF6798}"/>
              </a:ext>
            </a:extLst>
          </p:cNvPr>
          <p:cNvSpPr txBox="1"/>
          <p:nvPr/>
        </p:nvSpPr>
        <p:spPr>
          <a:xfrm>
            <a:off x="5584751" y="4366390"/>
            <a:ext cx="3437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marR="18288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With-Cue: </a:t>
            </a:r>
            <a:r>
              <a:rPr lang="en-US" sz="2000" i="1" dirty="0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“Imagine hearing this sound several times each day while outdoors and near your home, how annoying would this sound be to you?”</a:t>
            </a:r>
            <a:endParaRPr lang="en-US" sz="2000" dirty="0">
              <a:solidFill>
                <a:srgbClr val="FF3399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6849FD-F083-4AFF-8DAC-434B45D0C048}"/>
              </a:ext>
            </a:extLst>
          </p:cNvPr>
          <p:cNvSpPr txBox="1"/>
          <p:nvPr/>
        </p:nvSpPr>
        <p:spPr>
          <a:xfrm>
            <a:off x="5680206" y="2277025"/>
            <a:ext cx="32466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Found use of contextual cue affected sUAS noise response but not ground vehicle noise response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2A69C3-9682-42FC-9154-2FDEEE4861C3}"/>
              </a:ext>
            </a:extLst>
          </p:cNvPr>
          <p:cNvSpPr txBox="1"/>
          <p:nvPr/>
        </p:nvSpPr>
        <p:spPr>
          <a:xfrm>
            <a:off x="9230534" y="2024183"/>
            <a:ext cx="28497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Determined annoyance response difference between two geographically distinct subject groups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1C31BE4-FAE3-4F23-A448-A36A90F02F4A}"/>
              </a:ext>
            </a:extLst>
          </p:cNvPr>
          <p:cNvCxnSpPr/>
          <p:nvPr/>
        </p:nvCxnSpPr>
        <p:spPr>
          <a:xfrm>
            <a:off x="5515164" y="2341756"/>
            <a:ext cx="0" cy="4333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FDB82D-7E71-4CBE-84C7-839B5869BA1F}"/>
              </a:ext>
            </a:extLst>
          </p:cNvPr>
          <p:cNvCxnSpPr/>
          <p:nvPr/>
        </p:nvCxnSpPr>
        <p:spPr>
          <a:xfrm>
            <a:off x="9059607" y="2257910"/>
            <a:ext cx="0" cy="4333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323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F5997-D3CF-4DE8-90C3-B40FBBA45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 Test Platform Augmentation with Kiosks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CAD3-82E3-416B-9A50-1669195AB4F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1452" y="1453412"/>
            <a:ext cx="3781566" cy="5238752"/>
          </a:xfrm>
        </p:spPr>
        <p:txBody>
          <a:bodyPr>
            <a:normAutofit/>
          </a:bodyPr>
          <a:lstStyle/>
          <a:p>
            <a:r>
              <a:rPr lang="en-US" dirty="0"/>
              <a:t>Select test subjects will be sent specific tablet computers (kiosks) and headphones</a:t>
            </a:r>
          </a:p>
          <a:p>
            <a:r>
              <a:rPr lang="en-US" dirty="0"/>
              <a:t>Kiosks to be available for Implementation Phase (Phase 2) of UAM vehicle noise human response study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BDD3B-D6E7-445A-9819-B6D94A5BE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1AB392A5-F089-49D3-AFCF-B0A5154C32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6"/>
          <a:stretch/>
        </p:blipFill>
        <p:spPr bwMode="auto">
          <a:xfrm>
            <a:off x="3953018" y="2504963"/>
            <a:ext cx="8095965" cy="3593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29796D-C717-4F86-A262-169442A8F298}"/>
              </a:ext>
            </a:extLst>
          </p:cNvPr>
          <p:cNvSpPr txBox="1"/>
          <p:nvPr/>
        </p:nvSpPr>
        <p:spPr>
          <a:xfrm>
            <a:off x="4190999" y="1304634"/>
            <a:ext cx="78295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Kiosk-mode remote test application replaces manual sound calibration with a review of kiosk settings.  </a:t>
            </a:r>
            <a:r>
              <a:rPr lang="en-US" sz="2000" b="1" dirty="0"/>
              <a:t>Note: image below is not final layout of kiosk review page.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197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F295-DB4B-485F-9C89-FECE6EE0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165836"/>
            <a:ext cx="11731868" cy="1018195"/>
          </a:xfrm>
        </p:spPr>
        <p:txBody>
          <a:bodyPr/>
          <a:lstStyle/>
          <a:p>
            <a:r>
              <a:rPr lang="en-US" sz="3600" dirty="0"/>
              <a:t>Research Topics for Implementation Phase (Phase 2) of UAM Vehicle Noise Human Response Study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19281-430E-492A-A371-09F47898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727994-63B2-4B99-9BAA-A3038C7C3C5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2901" y="1447800"/>
            <a:ext cx="11437973" cy="5238752"/>
          </a:xfrm>
        </p:spPr>
        <p:txBody>
          <a:bodyPr>
            <a:normAutofit/>
          </a:bodyPr>
          <a:lstStyle/>
          <a:p>
            <a:r>
              <a:rPr lang="en-US" sz="4400" dirty="0"/>
              <a:t>UAM vehicle noise annoyance:</a:t>
            </a:r>
          </a:p>
          <a:p>
            <a:pPr lvl="1"/>
            <a:r>
              <a:rPr lang="en-US" sz="4000" dirty="0"/>
              <a:t>In different ambient soundscapes</a:t>
            </a:r>
          </a:p>
          <a:p>
            <a:pPr lvl="1"/>
            <a:r>
              <a:rPr lang="en-US" sz="4000" dirty="0"/>
              <a:t>Between geographically distinct communities</a:t>
            </a:r>
          </a:p>
          <a:p>
            <a:pPr lvl="1"/>
            <a:r>
              <a:rPr lang="en-US" sz="4000" dirty="0"/>
              <a:t>Differences from existing aircraft noise sources.</a:t>
            </a:r>
          </a:p>
          <a:p>
            <a:r>
              <a:rPr lang="en-US" sz="4400" dirty="0">
                <a:solidFill>
                  <a:schemeClr val="tx1"/>
                </a:solidFill>
              </a:rPr>
              <a:t>Working with OEMs on research goals.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5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2193-4625-4E8D-8FD4-F3E29F5B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White Paper Recommendations Requiring Additional Attention from Subgroup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FDFA1-BDF4-4051-A8F6-DA4D3D48DF2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2900" y="1447800"/>
            <a:ext cx="11711939" cy="163068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Comprehensive evaluation of metrics that supplement the day-night average sound level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 studies to compare UAM vehicle noise and existing aircraft noise sources with goal to inform community testing.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D3A74-D0A5-4D28-A698-57B1EAB9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D28D8D-A409-41EB-BCE8-257796E00074}"/>
              </a:ext>
            </a:extLst>
          </p:cNvPr>
          <p:cNvSpPr txBox="1">
            <a:spLocks/>
          </p:cNvSpPr>
          <p:nvPr/>
        </p:nvSpPr>
        <p:spPr>
          <a:xfrm>
            <a:off x="240030" y="3033982"/>
            <a:ext cx="11711939" cy="3458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Recommended actions proposed in last UNWG meeting.</a:t>
            </a:r>
          </a:p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Subgroup 3 has since discussed topic (1)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Subgroup 3 to select someone to compile lessons learned from introduction of other emerging technology aircraft like package delivery drones.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30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F295-DB4B-485F-9C89-FECE6EE0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165836"/>
            <a:ext cx="11731868" cy="1018195"/>
          </a:xfrm>
        </p:spPr>
        <p:txBody>
          <a:bodyPr/>
          <a:lstStyle/>
          <a:p>
            <a:r>
              <a:rPr lang="en-US" sz="3600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19281-430E-492A-A371-09F47898E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48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7CCC-6481-4DB7-B820-58300B37E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9DDA4-96E0-4B6A-867B-D3195B9E115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2900" y="1392072"/>
            <a:ext cx="11680777" cy="5465928"/>
          </a:xfrm>
        </p:spPr>
        <p:txBody>
          <a:bodyPr>
            <a:normAutofit/>
          </a:bodyPr>
          <a:lstStyle/>
          <a:p>
            <a:r>
              <a:rPr lang="en-US" dirty="0"/>
              <a:t>All images in this presentation generated by presenter.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2EB7C-06F6-4464-8D96-46F1F9C81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0AB40DA4-FA10-48ED-9ACF-0ECC4D46040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39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ent_x0020_Type xmlns="06aae0be-d389-4f48-9606-fc9cb0e35bd7">PowerPoint Presentations</Content_x0020_Type>
    <Order_x0020_Number xmlns="06aae0be-d389-4f48-9606-fc9cb0e35bd7">2</Order_x0020_Number>
    <Thumbnail_x0020_Image xmlns="06aae0be-d389-4f48-9606-fc9cb0e35bd7">
      <Url>http://spmain.volpe.dot.gov/sites/Tools/Communications/PublishingImages/Branded_Slides_Example_Thumbnail.jpg</Url>
      <Description xsi:nil="true"/>
    </Thumbnail_x0020_Image>
    <Description0 xmlns="06aae0be-d389-4f48-9606-fc9cb0e35bd7" xsi:nil="true"/>
    <_dlc_DocId xmlns="041971dc-af97-4d23-b92c-502170f25562">CQUDCC6DPA5S-70-200</_dlc_DocId>
    <_dlc_DocIdUrl xmlns="041971dc-af97-4d23-b92c-502170f25562">
      <Url>http://spmain.volpe.dot.gov/sites/Tools/Communications/_layouts/DocIdRedir.aspx?ID=CQUDCC6DPA5S-70-200</Url>
      <Description>CQUDCC6DPA5S-70-200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C0CE8E52D997498F4D664B4C35548C" ma:contentTypeVersion="5" ma:contentTypeDescription="Create a new document." ma:contentTypeScope="" ma:versionID="3edb90869c21470d71e9ac2841aa4a08">
  <xsd:schema xmlns:xsd="http://www.w3.org/2001/XMLSchema" xmlns:xs="http://www.w3.org/2001/XMLSchema" xmlns:p="http://schemas.microsoft.com/office/2006/metadata/properties" xmlns:ns2="06aae0be-d389-4f48-9606-fc9cb0e35bd7" xmlns:ns3="041971dc-af97-4d23-b92c-502170f25562" targetNamespace="http://schemas.microsoft.com/office/2006/metadata/properties" ma:root="true" ma:fieldsID="6f014b31e7e7ebc87e6438cd93b4ca66" ns2:_="" ns3:_="">
    <xsd:import namespace="06aae0be-d389-4f48-9606-fc9cb0e35bd7"/>
    <xsd:import namespace="041971dc-af97-4d23-b92c-502170f25562"/>
    <xsd:element name="properties">
      <xsd:complexType>
        <xsd:sequence>
          <xsd:element name="documentManagement">
            <xsd:complexType>
              <xsd:all>
                <xsd:element ref="ns2:Content_x0020_Type" minOccurs="0"/>
                <xsd:element ref="ns2:Order_x0020_Number" minOccurs="0"/>
                <xsd:element ref="ns2:Thumbnail_x0020_Image" minOccurs="0"/>
                <xsd:element ref="ns2:Description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aae0be-d389-4f48-9606-fc9cb0e35bd7" elementFormDefault="qualified">
    <xsd:import namespace="http://schemas.microsoft.com/office/2006/documentManagement/types"/>
    <xsd:import namespace="http://schemas.microsoft.com/office/infopath/2007/PartnerControls"/>
    <xsd:element name="Content_x0020_Type" ma:index="8" nillable="true" ma:displayName="Document Type" ma:description="What type of content is this? Is it a part of the Communications Toolkit or is this a powerpoint template?" ma:internalName="Content_x0020_Type">
      <xsd:simpleType>
        <xsd:restriction base="dms:Text">
          <xsd:maxLength value="255"/>
        </xsd:restriction>
      </xsd:simpleType>
    </xsd:element>
    <xsd:element name="Order_x0020_Number" ma:index="9" nillable="true" ma:displayName="Order Number" ma:internalName="Order_x0020_Number">
      <xsd:simpleType>
        <xsd:restriction base="dms:Number"/>
      </xsd:simpleType>
    </xsd:element>
    <xsd:element name="Thumbnail_x0020_Image" ma:index="10" nillable="true" ma:displayName="Thumbnail Image" ma:format="Image" ma:internalName="Thumbnail_x0020_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escription0" ma:index="11" nillable="true" ma:displayName="Description" ma:internalName="Description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971dc-af97-4d23-b92c-502170f25562" elementFormDefault="qualified">
    <xsd:import namespace="http://schemas.microsoft.com/office/2006/documentManagement/types"/>
    <xsd:import namespace="http://schemas.microsoft.com/office/infopath/2007/PartnerControls"/>
    <xsd:element name="_dlc_DocId" ma:index="1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C618312-969A-41D1-BC1C-7176827CAF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8A836D-82A0-4C63-B430-3CC897520C0B}">
  <ds:schemaRefs>
    <ds:schemaRef ds:uri="041971dc-af97-4d23-b92c-502170f25562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06aae0be-d389-4f48-9606-fc9cb0e35bd7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ABD357-F5D6-40F5-888F-3169A7D53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aae0be-d389-4f48-9606-fc9cb0e35bd7"/>
    <ds:schemaRef ds:uri="041971dc-af97-4d23-b92c-502170f255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D142A49-C9F5-4D48-93B6-96CE692B072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18009</TotalTime>
  <Words>571</Words>
  <Application>Microsoft Office PowerPoint</Application>
  <PresentationFormat>Widescreen</PresentationFormat>
  <Paragraphs>59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Gill Sans MT</vt:lpstr>
      <vt:lpstr>Times New Roman</vt:lpstr>
      <vt:lpstr>Office Theme</vt:lpstr>
      <vt:lpstr> Subgroup 3 (Human Response and Metrics) Briefing</vt:lpstr>
      <vt:lpstr>UAM Vehicle Noise Human Response Study</vt:lpstr>
      <vt:lpstr>Feasibility Test of UAM Vehicle Noise Human Response Study</vt:lpstr>
      <vt:lpstr>Feasibility Test Main Results</vt:lpstr>
      <vt:lpstr>Remote Test Platform Augmentation with Kiosks</vt:lpstr>
      <vt:lpstr>Research Topics for Implementation Phase (Phase 2) of UAM Vehicle Noise Human Response Study</vt:lpstr>
      <vt:lpstr>White Paper Recommendations Requiring Additional Attention from Subgroup 3</vt:lpstr>
      <vt:lpstr>Questions?</vt:lpstr>
      <vt:lpstr>Image References</vt:lpstr>
    </vt:vector>
  </TitlesOfParts>
  <Company>USDOT-Volpe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UNWG SG2</dc:title>
  <dc:creator>Juliet.Page@dot.gov</dc:creator>
  <cp:lastModifiedBy>Cabell, Randolph H. (LARC-D321)</cp:lastModifiedBy>
  <cp:revision>545</cp:revision>
  <dcterms:created xsi:type="dcterms:W3CDTF">2018-04-02T18:01:51Z</dcterms:created>
  <dcterms:modified xsi:type="dcterms:W3CDTF">2023-03-20T14:54:52Z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0x010100E4C0CE8E52D997498F4D664B4C35548C</vt:lpwstr>
  </property>
  <property fmtid="{D5CDD505-2E9C-101B-9397-08002B2CF9AE}" pid="3" name="_dlc_DocIdItemGuid">
    <vt:lpwstr>1f403501-100c-459e-8f02-354cb90efe35</vt:lpwstr>
  </property>
</Properties>
</file>